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9"/>
  </p:notesMasterIdLst>
  <p:sldIdLst>
    <p:sldId id="256" r:id="rId2"/>
    <p:sldId id="739" r:id="rId3"/>
    <p:sldId id="740" r:id="rId4"/>
    <p:sldId id="730" r:id="rId5"/>
    <p:sldId id="731" r:id="rId6"/>
    <p:sldId id="751" r:id="rId7"/>
    <p:sldId id="732" r:id="rId8"/>
    <p:sldId id="733" r:id="rId9"/>
    <p:sldId id="779" r:id="rId10"/>
    <p:sldId id="736" r:id="rId11"/>
    <p:sldId id="734" r:id="rId12"/>
    <p:sldId id="737" r:id="rId13"/>
    <p:sldId id="760" r:id="rId14"/>
    <p:sldId id="761" r:id="rId15"/>
    <p:sldId id="762" r:id="rId16"/>
    <p:sldId id="763" r:id="rId17"/>
    <p:sldId id="764" r:id="rId18"/>
    <p:sldId id="765" r:id="rId19"/>
    <p:sldId id="766" r:id="rId20"/>
    <p:sldId id="767" r:id="rId21"/>
    <p:sldId id="768" r:id="rId22"/>
    <p:sldId id="755" r:id="rId23"/>
    <p:sldId id="756" r:id="rId24"/>
    <p:sldId id="757" r:id="rId25"/>
    <p:sldId id="758" r:id="rId26"/>
    <p:sldId id="644" r:id="rId27"/>
    <p:sldId id="645" r:id="rId28"/>
    <p:sldId id="646" r:id="rId29"/>
    <p:sldId id="647" r:id="rId30"/>
    <p:sldId id="648" r:id="rId31"/>
    <p:sldId id="649" r:id="rId32"/>
    <p:sldId id="650" r:id="rId33"/>
    <p:sldId id="651" r:id="rId34"/>
    <p:sldId id="753" r:id="rId35"/>
    <p:sldId id="652" r:id="rId36"/>
    <p:sldId id="653" r:id="rId37"/>
    <p:sldId id="654" r:id="rId38"/>
    <p:sldId id="655" r:id="rId39"/>
    <p:sldId id="291" r:id="rId40"/>
    <p:sldId id="292" r:id="rId41"/>
    <p:sldId id="296" r:id="rId42"/>
    <p:sldId id="297" r:id="rId43"/>
    <p:sldId id="298" r:id="rId44"/>
    <p:sldId id="300" r:id="rId45"/>
    <p:sldId id="301" r:id="rId46"/>
    <p:sldId id="302" r:id="rId47"/>
    <p:sldId id="303" r:id="rId48"/>
    <p:sldId id="304" r:id="rId49"/>
    <p:sldId id="305" r:id="rId50"/>
    <p:sldId id="306" r:id="rId51"/>
    <p:sldId id="318" r:id="rId52"/>
    <p:sldId id="319" r:id="rId53"/>
    <p:sldId id="320" r:id="rId54"/>
    <p:sldId id="321" r:id="rId55"/>
    <p:sldId id="322" r:id="rId56"/>
    <p:sldId id="541" r:id="rId57"/>
    <p:sldId id="542" r:id="rId58"/>
    <p:sldId id="543" r:id="rId59"/>
    <p:sldId id="656" r:id="rId60"/>
    <p:sldId id="657" r:id="rId61"/>
    <p:sldId id="658" r:id="rId62"/>
    <p:sldId id="659" r:id="rId63"/>
    <p:sldId id="663" r:id="rId64"/>
    <p:sldId id="664" r:id="rId65"/>
    <p:sldId id="667" r:id="rId66"/>
    <p:sldId id="668" r:id="rId67"/>
    <p:sldId id="669" r:id="rId68"/>
    <p:sldId id="670" r:id="rId69"/>
    <p:sldId id="671" r:id="rId70"/>
    <p:sldId id="672" r:id="rId71"/>
    <p:sldId id="673" r:id="rId72"/>
    <p:sldId id="674" r:id="rId73"/>
    <p:sldId id="675" r:id="rId74"/>
    <p:sldId id="676" r:id="rId75"/>
    <p:sldId id="677" r:id="rId76"/>
    <p:sldId id="678" r:id="rId77"/>
    <p:sldId id="679" r:id="rId78"/>
    <p:sldId id="680" r:id="rId79"/>
    <p:sldId id="681" r:id="rId80"/>
    <p:sldId id="665" r:id="rId81"/>
    <p:sldId id="666" r:id="rId82"/>
    <p:sldId id="325" r:id="rId83"/>
    <p:sldId id="326" r:id="rId84"/>
    <p:sldId id="327" r:id="rId85"/>
    <p:sldId id="328" r:id="rId86"/>
    <p:sldId id="329" r:id="rId87"/>
    <p:sldId id="330" r:id="rId88"/>
    <p:sldId id="661" r:id="rId89"/>
    <p:sldId id="331" r:id="rId90"/>
    <p:sldId id="332" r:id="rId91"/>
    <p:sldId id="333" r:id="rId92"/>
    <p:sldId id="334" r:id="rId93"/>
    <p:sldId id="683" r:id="rId94"/>
    <p:sldId id="684" r:id="rId95"/>
    <p:sldId id="662" r:id="rId96"/>
    <p:sldId id="754" r:id="rId97"/>
    <p:sldId id="529" r:id="rId98"/>
    <p:sldId id="337" r:id="rId99"/>
    <p:sldId id="682" r:id="rId100"/>
    <p:sldId id="338" r:id="rId101"/>
    <p:sldId id="339" r:id="rId102"/>
    <p:sldId id="340" r:id="rId103"/>
    <p:sldId id="795" r:id="rId104"/>
    <p:sldId id="342" r:id="rId105"/>
    <p:sldId id="685" r:id="rId106"/>
    <p:sldId id="343" r:id="rId107"/>
    <p:sldId id="796" r:id="rId108"/>
    <p:sldId id="797" r:id="rId109"/>
    <p:sldId id="798" r:id="rId110"/>
    <p:sldId id="374" r:id="rId111"/>
    <p:sldId id="375" r:id="rId112"/>
    <p:sldId id="376" r:id="rId113"/>
    <p:sldId id="377" r:id="rId114"/>
    <p:sldId id="378" r:id="rId115"/>
    <p:sldId id="379" r:id="rId116"/>
    <p:sldId id="380" r:id="rId117"/>
    <p:sldId id="799" r:id="rId118"/>
    <p:sldId id="800" r:id="rId119"/>
    <p:sldId id="780" r:id="rId120"/>
    <p:sldId id="781" r:id="rId121"/>
    <p:sldId id="782" r:id="rId122"/>
    <p:sldId id="783" r:id="rId123"/>
    <p:sldId id="784" r:id="rId124"/>
    <p:sldId id="785" r:id="rId125"/>
    <p:sldId id="790" r:id="rId126"/>
    <p:sldId id="791" r:id="rId127"/>
    <p:sldId id="787" r:id="rId128"/>
    <p:sldId id="788" r:id="rId129"/>
    <p:sldId id="792" r:id="rId130"/>
    <p:sldId id="385" r:id="rId131"/>
    <p:sldId id="386" r:id="rId132"/>
    <p:sldId id="387" r:id="rId133"/>
    <p:sldId id="391" r:id="rId134"/>
    <p:sldId id="392" r:id="rId135"/>
    <p:sldId id="393" r:id="rId136"/>
    <p:sldId id="394" r:id="rId137"/>
    <p:sldId id="395" r:id="rId138"/>
    <p:sldId id="396" r:id="rId139"/>
    <p:sldId id="397" r:id="rId140"/>
    <p:sldId id="801" r:id="rId141"/>
    <p:sldId id="802" r:id="rId142"/>
    <p:sldId id="803" r:id="rId143"/>
    <p:sldId id="804" r:id="rId144"/>
    <p:sldId id="398" r:id="rId145"/>
    <p:sldId id="399" r:id="rId146"/>
    <p:sldId id="400" r:id="rId147"/>
    <p:sldId id="401" r:id="rId148"/>
    <p:sldId id="402" r:id="rId149"/>
    <p:sldId id="403" r:id="rId150"/>
    <p:sldId id="404" r:id="rId151"/>
    <p:sldId id="805" r:id="rId152"/>
    <p:sldId id="806" r:id="rId153"/>
    <p:sldId id="807" r:id="rId154"/>
    <p:sldId id="808" r:id="rId155"/>
    <p:sldId id="809" r:id="rId156"/>
    <p:sldId id="810" r:id="rId157"/>
    <p:sldId id="811" r:id="rId158"/>
    <p:sldId id="812" r:id="rId159"/>
    <p:sldId id="813" r:id="rId160"/>
    <p:sldId id="814" r:id="rId161"/>
    <p:sldId id="817" r:id="rId162"/>
    <p:sldId id="818" r:id="rId163"/>
    <p:sldId id="815" r:id="rId164"/>
    <p:sldId id="816" r:id="rId165"/>
    <p:sldId id="419" r:id="rId166"/>
    <p:sldId id="425" r:id="rId167"/>
    <p:sldId id="432" r:id="rId168"/>
    <p:sldId id="433" r:id="rId169"/>
    <p:sldId id="434" r:id="rId170"/>
    <p:sldId id="819" r:id="rId171"/>
    <p:sldId id="820" r:id="rId172"/>
    <p:sldId id="821" r:id="rId173"/>
    <p:sldId id="822" r:id="rId174"/>
    <p:sldId id="823" r:id="rId175"/>
    <p:sldId id="824" r:id="rId176"/>
    <p:sldId id="825" r:id="rId177"/>
    <p:sldId id="687" r:id="rId178"/>
    <p:sldId id="688" r:id="rId179"/>
    <p:sldId id="690" r:id="rId180"/>
    <p:sldId id="707" r:id="rId181"/>
    <p:sldId id="691" r:id="rId182"/>
    <p:sldId id="692" r:id="rId183"/>
    <p:sldId id="693" r:id="rId184"/>
    <p:sldId id="694" r:id="rId185"/>
    <p:sldId id="695" r:id="rId186"/>
    <p:sldId id="696" r:id="rId187"/>
    <p:sldId id="697" r:id="rId188"/>
    <p:sldId id="698" r:id="rId189"/>
    <p:sldId id="699" r:id="rId190"/>
    <p:sldId id="700" r:id="rId191"/>
    <p:sldId id="701" r:id="rId192"/>
    <p:sldId id="702" r:id="rId193"/>
    <p:sldId id="703" r:id="rId194"/>
    <p:sldId id="704" r:id="rId195"/>
    <p:sldId id="705" r:id="rId196"/>
    <p:sldId id="708" r:id="rId197"/>
    <p:sldId id="743" r:id="rId198"/>
    <p:sldId id="744" r:id="rId199"/>
    <p:sldId id="745" r:id="rId200"/>
    <p:sldId id="741" r:id="rId201"/>
    <p:sldId id="742" r:id="rId202"/>
    <p:sldId id="748" r:id="rId203"/>
    <p:sldId id="749" r:id="rId204"/>
    <p:sldId id="709" r:id="rId205"/>
    <p:sldId id="714" r:id="rId206"/>
    <p:sldId id="715" r:id="rId207"/>
    <p:sldId id="716" r:id="rId208"/>
    <p:sldId id="717" r:id="rId209"/>
    <p:sldId id="718" r:id="rId210"/>
    <p:sldId id="719" r:id="rId211"/>
    <p:sldId id="720" r:id="rId212"/>
    <p:sldId id="721" r:id="rId213"/>
    <p:sldId id="710" r:id="rId214"/>
    <p:sldId id="711" r:id="rId215"/>
    <p:sldId id="712" r:id="rId216"/>
    <p:sldId id="713" r:id="rId217"/>
    <p:sldId id="746" r:id="rId218"/>
    <p:sldId id="747" r:id="rId219"/>
    <p:sldId id="750" r:id="rId220"/>
    <p:sldId id="706" r:id="rId221"/>
    <p:sldId id="722" r:id="rId222"/>
    <p:sldId id="723" r:id="rId223"/>
    <p:sldId id="724" r:id="rId224"/>
    <p:sldId id="725" r:id="rId225"/>
    <p:sldId id="726" r:id="rId226"/>
    <p:sldId id="727" r:id="rId227"/>
    <p:sldId id="728" r:id="rId2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a:srgbClr val="FFFF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179" autoAdjust="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notesMaster" Target="notesMasters/notesMaster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64456-A9C0-4BF6-8492-D671DFAF5575}" type="datetimeFigureOut">
              <a:rPr lang="en-US" smtClean="0"/>
              <a:t>8/3/2021</a:t>
            </a:fld>
            <a:endParaRPr lang="en-US"/>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8D128-8487-455A-952D-CFDA0088F82A}" type="slidenum">
              <a:rPr lang="en-US" smtClean="0"/>
              <a:t>‹nº›</a:t>
            </a:fld>
            <a:endParaRPr lang="en-US"/>
          </a:p>
        </p:txBody>
      </p:sp>
    </p:spTree>
    <p:extLst>
      <p:ext uri="{BB962C8B-B14F-4D97-AF65-F5344CB8AC3E}">
        <p14:creationId xmlns:p14="http://schemas.microsoft.com/office/powerpoint/2010/main" val="352105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
        <p:nvSpPr>
          <p:cNvPr id="12" name="Retângulo 5">
            <a:extLst>
              <a:ext uri="{FF2B5EF4-FFF2-40B4-BE49-F238E27FC236}">
                <a16:creationId xmlns:a16="http://schemas.microsoft.com/office/drawing/2014/main" id="{622FF43C-546F-47A5-B820-E539B50C12DB}"/>
              </a:ext>
            </a:extLst>
          </p:cNvPr>
          <p:cNvSpPr/>
          <p:nvPr userDrawn="1"/>
        </p:nvSpPr>
        <p:spPr>
          <a:xfrm>
            <a:off x="-4355" y="6720183"/>
            <a:ext cx="9157062" cy="13781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a:p>
        </p:txBody>
      </p:sp>
      <p:sp>
        <p:nvSpPr>
          <p:cNvPr id="13" name="Retângulo 5">
            <a:extLst>
              <a:ext uri="{FF2B5EF4-FFF2-40B4-BE49-F238E27FC236}">
                <a16:creationId xmlns:a16="http://schemas.microsoft.com/office/drawing/2014/main" id="{7728F000-EC8A-4F86-AAA3-5CBE30017250}"/>
              </a:ext>
            </a:extLst>
          </p:cNvPr>
          <p:cNvSpPr/>
          <p:nvPr userDrawn="1"/>
        </p:nvSpPr>
        <p:spPr>
          <a:xfrm>
            <a:off x="-4355" y="1499"/>
            <a:ext cx="9157062" cy="22433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dirty="0"/>
          </a:p>
        </p:txBody>
      </p:sp>
    </p:spTree>
    <p:extLst>
      <p:ext uri="{BB962C8B-B14F-4D97-AF65-F5344CB8AC3E}">
        <p14:creationId xmlns:p14="http://schemas.microsoft.com/office/powerpoint/2010/main" val="80471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328851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181709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
        <p:nvSpPr>
          <p:cNvPr id="8" name="Retângulo 5">
            <a:extLst>
              <a:ext uri="{FF2B5EF4-FFF2-40B4-BE49-F238E27FC236}">
                <a16:creationId xmlns:a16="http://schemas.microsoft.com/office/drawing/2014/main" id="{9529469C-6B4D-443B-8E4F-6B9A570899F6}"/>
              </a:ext>
            </a:extLst>
          </p:cNvPr>
          <p:cNvSpPr/>
          <p:nvPr userDrawn="1"/>
        </p:nvSpPr>
        <p:spPr>
          <a:xfrm>
            <a:off x="0" y="6711476"/>
            <a:ext cx="9144000" cy="14081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a:p>
        </p:txBody>
      </p:sp>
      <p:sp>
        <p:nvSpPr>
          <p:cNvPr id="9" name="Retângulo 5">
            <a:extLst>
              <a:ext uri="{FF2B5EF4-FFF2-40B4-BE49-F238E27FC236}">
                <a16:creationId xmlns:a16="http://schemas.microsoft.com/office/drawing/2014/main" id="{6EBCA0DF-8485-4053-B9A4-FAFF8D93F9A2}"/>
              </a:ext>
            </a:extLst>
          </p:cNvPr>
          <p:cNvSpPr/>
          <p:nvPr userDrawn="1"/>
        </p:nvSpPr>
        <p:spPr>
          <a:xfrm>
            <a:off x="-13062" y="5855"/>
            <a:ext cx="9157062" cy="22433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dirty="0"/>
          </a:p>
        </p:txBody>
      </p:sp>
    </p:spTree>
    <p:extLst>
      <p:ext uri="{BB962C8B-B14F-4D97-AF65-F5344CB8AC3E}">
        <p14:creationId xmlns:p14="http://schemas.microsoft.com/office/powerpoint/2010/main" val="262270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316031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223039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335690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271036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111315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3479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78E165-E125-41E2-944E-6802F3E0A689}" type="datetimeFigureOut">
              <a:rPr lang="en-US" smtClean="0"/>
              <a:t>8/3/2021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55A910A-4C08-4E92-8CA7-58C01FA4A89C}" type="slidenum">
              <a:rPr lang="en-US" smtClean="0"/>
              <a:t>‹nº›</a:t>
            </a:fld>
            <a:endParaRPr lang="en-US"/>
          </a:p>
        </p:txBody>
      </p:sp>
    </p:spTree>
    <p:extLst>
      <p:ext uri="{BB962C8B-B14F-4D97-AF65-F5344CB8AC3E}">
        <p14:creationId xmlns:p14="http://schemas.microsoft.com/office/powerpoint/2010/main" val="40593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ângulo 5">
            <a:extLst>
              <a:ext uri="{FF2B5EF4-FFF2-40B4-BE49-F238E27FC236}">
                <a16:creationId xmlns:a16="http://schemas.microsoft.com/office/drawing/2014/main" id="{C56D0C76-ABE7-4AE0-8D61-B8A22A77B0F5}"/>
              </a:ext>
            </a:extLst>
          </p:cNvPr>
          <p:cNvSpPr/>
          <p:nvPr userDrawn="1"/>
        </p:nvSpPr>
        <p:spPr>
          <a:xfrm>
            <a:off x="-4355" y="6720183"/>
            <a:ext cx="9157062" cy="13781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a:p>
        </p:txBody>
      </p:sp>
      <p:sp>
        <p:nvSpPr>
          <p:cNvPr id="3" name="Retângulo 5">
            <a:extLst>
              <a:ext uri="{FF2B5EF4-FFF2-40B4-BE49-F238E27FC236}">
                <a16:creationId xmlns:a16="http://schemas.microsoft.com/office/drawing/2014/main" id="{A2077993-5F56-427B-8DAA-908FAC3165E2}"/>
              </a:ext>
            </a:extLst>
          </p:cNvPr>
          <p:cNvSpPr/>
          <p:nvPr userDrawn="1"/>
        </p:nvSpPr>
        <p:spPr>
          <a:xfrm>
            <a:off x="-4355" y="1499"/>
            <a:ext cx="9157062" cy="22433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dirty="0"/>
          </a:p>
        </p:txBody>
      </p:sp>
    </p:spTree>
    <p:extLst>
      <p:ext uri="{BB962C8B-B14F-4D97-AF65-F5344CB8AC3E}">
        <p14:creationId xmlns:p14="http://schemas.microsoft.com/office/powerpoint/2010/main" val="4046623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58.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0.bin"/><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61.bin"/></Relationships>
</file>

<file path=ppt/slides/_rels/slide123.x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5" Type="http://schemas.openxmlformats.org/officeDocument/2006/relationships/image" Target="../media/image69.wmf"/><Relationship Id="rId4" Type="http://schemas.openxmlformats.org/officeDocument/2006/relationships/oleObject" Target="../embeddings/oleObject63.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5.bin"/><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6.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75.emf"/><Relationship Id="rId4" Type="http://schemas.openxmlformats.org/officeDocument/2006/relationships/oleObject" Target="../embeddings/oleObject67.bin"/></Relationships>
</file>

<file path=ppt/slides/_rels/slide15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oleObject" Target="../embeddings/oleObject69.bin"/><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1.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80.emf"/><Relationship Id="rId4" Type="http://schemas.openxmlformats.org/officeDocument/2006/relationships/oleObject" Target="../embeddings/oleObject72.bin"/></Relationships>
</file>

<file path=ppt/slides/_rels/slide1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83.emf"/><Relationship Id="rId7" Type="http://schemas.openxmlformats.org/officeDocument/2006/relationships/image" Target="../media/image85.wmf"/><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7.emf"/><Relationship Id="rId5" Type="http://schemas.openxmlformats.org/officeDocument/2006/relationships/image" Target="../media/image84.e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6.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9.emf"/><Relationship Id="rId5" Type="http://schemas.openxmlformats.org/officeDocument/2006/relationships/oleObject" Target="../embeddings/oleObject80.bin"/><Relationship Id="rId4" Type="http://schemas.openxmlformats.org/officeDocument/2006/relationships/image" Target="../media/image88.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2.e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161.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93.wmf"/><Relationship Id="rId7" Type="http://schemas.openxmlformats.org/officeDocument/2006/relationships/image" Target="../media/image95.e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5" Type="http://schemas.openxmlformats.org/officeDocument/2006/relationships/image" Target="../media/image94.emf"/><Relationship Id="rId4" Type="http://schemas.openxmlformats.org/officeDocument/2006/relationships/oleObject" Target="../embeddings/oleObject85.bin"/><Relationship Id="rId9" Type="http://schemas.openxmlformats.org/officeDocument/2006/relationships/image" Target="../media/image96.w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88.bin"/><Relationship Id="rId1" Type="http://schemas.openxmlformats.org/officeDocument/2006/relationships/slideLayout" Target="../slideLayouts/slideLayout2.xml"/><Relationship Id="rId5" Type="http://schemas.openxmlformats.org/officeDocument/2006/relationships/image" Target="../media/image98.wmf"/><Relationship Id="rId4" Type="http://schemas.openxmlformats.org/officeDocument/2006/relationships/oleObject" Target="../embeddings/oleObject89.bin"/></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90.bin"/><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5" Type="http://schemas.openxmlformats.org/officeDocument/2006/relationships/image" Target="../media/image101.wmf"/><Relationship Id="rId4" Type="http://schemas.openxmlformats.org/officeDocument/2006/relationships/oleObject" Target="../embeddings/oleObject92.bin"/></Relationships>
</file>

<file path=ppt/slides/_rels/slide172.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04.wmf"/><Relationship Id="rId4" Type="http://schemas.openxmlformats.org/officeDocument/2006/relationships/oleObject" Target="../embeddings/oleObject95.bin"/><Relationship Id="rId9" Type="http://schemas.openxmlformats.org/officeDocument/2006/relationships/image" Target="../media/image106.wmf"/></Relationships>
</file>

<file path=ppt/slides/_rels/slide173.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5" Type="http://schemas.openxmlformats.org/officeDocument/2006/relationships/image" Target="../media/image108.wmf"/><Relationship Id="rId4" Type="http://schemas.openxmlformats.org/officeDocument/2006/relationships/oleObject" Target="../embeddings/oleObject99.bin"/></Relationships>
</file>

<file path=ppt/slides/_rels/slide174.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1.bin"/><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oleObject" Target="../embeddings/oleObject102.bin"/><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103.bin"/><Relationship Id="rId1" Type="http://schemas.openxmlformats.org/officeDocument/2006/relationships/slideLayout" Target="../slideLayouts/slideLayout2.xml"/><Relationship Id="rId5" Type="http://schemas.openxmlformats.org/officeDocument/2006/relationships/image" Target="../media/image114.wmf"/><Relationship Id="rId4" Type="http://schemas.openxmlformats.org/officeDocument/2006/relationships/oleObject" Target="../embeddings/oleObject104.bin"/></Relationships>
</file>

<file path=ppt/slides/_rels/slide213.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05.bin"/><Relationship Id="rId1" Type="http://schemas.openxmlformats.org/officeDocument/2006/relationships/slideLayout" Target="../slideLayouts/slideLayout2.xml"/><Relationship Id="rId5" Type="http://schemas.openxmlformats.org/officeDocument/2006/relationships/image" Target="../media/image116.wmf"/><Relationship Id="rId4" Type="http://schemas.openxmlformats.org/officeDocument/2006/relationships/oleObject" Target="../embeddings/oleObject106.bin"/></Relationships>
</file>

<file path=ppt/slides/_rels/slide214.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07.bin"/><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18.wmf"/><Relationship Id="rId7" Type="http://schemas.openxmlformats.org/officeDocument/2006/relationships/image" Target="../media/image120.wmf"/><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5" Type="http://schemas.openxmlformats.org/officeDocument/2006/relationships/image" Target="../media/image119.wmf"/><Relationship Id="rId4" Type="http://schemas.openxmlformats.org/officeDocument/2006/relationships/oleObject" Target="../embeddings/oleObject109.bin"/></Relationships>
</file>

<file path=ppt/slides/_rels/slide216.xml.rels><?xml version="1.0" encoding="UTF-8" standalone="yes"?>
<Relationships xmlns="http://schemas.openxmlformats.org/package/2006/relationships"><Relationship Id="rId3" Type="http://schemas.openxmlformats.org/officeDocument/2006/relationships/image" Target="../media/image121.wmf"/><Relationship Id="rId7" Type="http://schemas.openxmlformats.org/officeDocument/2006/relationships/image" Target="../media/image123.wmf"/><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5" Type="http://schemas.openxmlformats.org/officeDocument/2006/relationships/image" Target="../media/image122.wmf"/><Relationship Id="rId4" Type="http://schemas.openxmlformats.org/officeDocument/2006/relationships/oleObject" Target="../embeddings/oleObject112.bin"/></Relationships>
</file>

<file path=ppt/slides/_rels/slide217.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114.bin"/><Relationship Id="rId1" Type="http://schemas.openxmlformats.org/officeDocument/2006/relationships/slideLayout" Target="../slideLayouts/slideLayout2.xml"/><Relationship Id="rId5" Type="http://schemas.openxmlformats.org/officeDocument/2006/relationships/image" Target="../media/image125.wmf"/><Relationship Id="rId4" Type="http://schemas.openxmlformats.org/officeDocument/2006/relationships/oleObject" Target="../embeddings/oleObject115.bin"/></Relationships>
</file>

<file path=ppt/slides/_rels/slide218.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oleObject" Target="../embeddings/oleObject116.bin"/><Relationship Id="rId1" Type="http://schemas.openxmlformats.org/officeDocument/2006/relationships/slideLayout" Target="../slideLayouts/slideLayout2.xml"/><Relationship Id="rId5" Type="http://schemas.openxmlformats.org/officeDocument/2006/relationships/image" Target="../media/image127.wmf"/><Relationship Id="rId4" Type="http://schemas.openxmlformats.org/officeDocument/2006/relationships/oleObject" Target="../embeddings/oleObject117.bin"/></Relationships>
</file>

<file path=ppt/slides/_rels/slide219.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18.bin"/><Relationship Id="rId1" Type="http://schemas.openxmlformats.org/officeDocument/2006/relationships/slideLayout" Target="../slideLayouts/slideLayout2.xml"/><Relationship Id="rId5" Type="http://schemas.openxmlformats.org/officeDocument/2006/relationships/image" Target="../media/image129.wmf"/><Relationship Id="rId4" Type="http://schemas.openxmlformats.org/officeDocument/2006/relationships/oleObject" Target="../embeddings/oleObject119.bin"/></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4.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6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7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2.emf"/><Relationship Id="rId7" Type="http://schemas.openxmlformats.org/officeDocument/2006/relationships/image" Target="../media/image54.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3.emf"/><Relationship Id="rId4" Type="http://schemas.openxmlformats.org/officeDocument/2006/relationships/oleObject" Target="../embeddings/oleObject48.bin"/><Relationship Id="rId9" Type="http://schemas.openxmlformats.org/officeDocument/2006/relationships/image" Target="../media/image55.wmf"/></Relationships>
</file>

<file path=ppt/slides/_rels/slide9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oleObject" Target="../embeddings/oleObject53.bin"/></Relationships>
</file>

<file path=ppt/slides/_rels/slide9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4.bin"/><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60.emf"/><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oleObject" Target="../embeddings/oleObject56.bin"/><Relationship Id="rId4" Type="http://schemas.openxmlformats.org/officeDocument/2006/relationships/image" Target="../media/image61.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a:extLst>
              <a:ext uri="{FF2B5EF4-FFF2-40B4-BE49-F238E27FC236}">
                <a16:creationId xmlns:a16="http://schemas.microsoft.com/office/drawing/2014/main" id="{2D43D243-B656-40E2-892F-4524C3933067}"/>
              </a:ext>
            </a:extLst>
          </p:cNvPr>
          <p:cNvSpPr/>
          <p:nvPr/>
        </p:nvSpPr>
        <p:spPr>
          <a:xfrm>
            <a:off x="4587" y="193963"/>
            <a:ext cx="9134825" cy="1861931"/>
          </a:xfrm>
          <a:prstGeom prst="rect">
            <a:avLst/>
          </a:prstGeom>
          <a:solidFill>
            <a:srgbClr val="F8F8F8"/>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pt-BR"/>
          </a:p>
        </p:txBody>
      </p:sp>
      <p:sp>
        <p:nvSpPr>
          <p:cNvPr id="21" name="Retângulo 20">
            <a:extLst>
              <a:ext uri="{FF2B5EF4-FFF2-40B4-BE49-F238E27FC236}">
                <a16:creationId xmlns:a16="http://schemas.microsoft.com/office/drawing/2014/main" id="{61414F5C-BB7E-4D45-A068-8D6FF34C8027}"/>
              </a:ext>
            </a:extLst>
          </p:cNvPr>
          <p:cNvSpPr/>
          <p:nvPr/>
        </p:nvSpPr>
        <p:spPr>
          <a:xfrm>
            <a:off x="618265" y="2128658"/>
            <a:ext cx="7898296" cy="1039393"/>
          </a:xfrm>
          <a:prstGeom prst="rect">
            <a:avLst/>
          </a:prstGeom>
          <a:solidFill>
            <a:srgbClr val="F8F8F8"/>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pt-BR"/>
          </a:p>
        </p:txBody>
      </p:sp>
      <p:pic>
        <p:nvPicPr>
          <p:cNvPr id="22" name="Picture 2" descr="O que mais cai na UERJ - Vestibular UERJ - EducaBras">
            <a:extLst>
              <a:ext uri="{FF2B5EF4-FFF2-40B4-BE49-F238E27FC236}">
                <a16:creationId xmlns:a16="http://schemas.microsoft.com/office/drawing/2014/main" id="{B1BA9733-C01C-49C7-96D9-31F19C52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8" y="240333"/>
            <a:ext cx="1749287" cy="1749287"/>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Uma imagem contendo brinquedo, lego&#10;&#10;Descrição gerada automaticamente">
            <a:extLst>
              <a:ext uri="{FF2B5EF4-FFF2-40B4-BE49-F238E27FC236}">
                <a16:creationId xmlns:a16="http://schemas.microsoft.com/office/drawing/2014/main" id="{2B6BC92B-6DD3-4251-BC45-5C58E7164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89" y="2203886"/>
            <a:ext cx="971550" cy="923925"/>
          </a:xfrm>
          <a:prstGeom prst="rect">
            <a:avLst/>
          </a:prstGeom>
        </p:spPr>
      </p:pic>
      <p:sp>
        <p:nvSpPr>
          <p:cNvPr id="24" name="CaixaDeTexto 24">
            <a:extLst>
              <a:ext uri="{FF2B5EF4-FFF2-40B4-BE49-F238E27FC236}">
                <a16:creationId xmlns:a16="http://schemas.microsoft.com/office/drawing/2014/main" id="{43823476-E3AC-42B8-833D-C5CCB82067E1}"/>
              </a:ext>
            </a:extLst>
          </p:cNvPr>
          <p:cNvSpPr txBox="1"/>
          <p:nvPr/>
        </p:nvSpPr>
        <p:spPr>
          <a:xfrm>
            <a:off x="1722339" y="2351110"/>
            <a:ext cx="6794221" cy="615553"/>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pt-BR" sz="3400" b="1" dirty="0">
                <a:solidFill>
                  <a:srgbClr val="002060"/>
                </a:solidFill>
              </a:rPr>
              <a:t>Faculdade de Ciências Econômicas </a:t>
            </a:r>
          </a:p>
        </p:txBody>
      </p:sp>
      <p:sp>
        <p:nvSpPr>
          <p:cNvPr id="25" name="CaixaDeTexto 25">
            <a:extLst>
              <a:ext uri="{FF2B5EF4-FFF2-40B4-BE49-F238E27FC236}">
                <a16:creationId xmlns:a16="http://schemas.microsoft.com/office/drawing/2014/main" id="{3B9F00E9-7556-45C4-AFAA-A2355D0714E2}"/>
              </a:ext>
            </a:extLst>
          </p:cNvPr>
          <p:cNvSpPr txBox="1"/>
          <p:nvPr/>
        </p:nvSpPr>
        <p:spPr>
          <a:xfrm>
            <a:off x="1817647" y="724046"/>
            <a:ext cx="7321766"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pt-BR" sz="3200" b="1" dirty="0">
                <a:solidFill>
                  <a:srgbClr val="002060"/>
                </a:solidFill>
              </a:rPr>
              <a:t>Universidade Estadual do Rio de Janeiro </a:t>
            </a:r>
          </a:p>
        </p:txBody>
      </p:sp>
      <p:sp>
        <p:nvSpPr>
          <p:cNvPr id="27" name="Text Box 20">
            <a:extLst>
              <a:ext uri="{FF2B5EF4-FFF2-40B4-BE49-F238E27FC236}">
                <a16:creationId xmlns:a16="http://schemas.microsoft.com/office/drawing/2014/main" id="{6AD2667C-3F2B-4F2B-8E50-5FBA158D93F3}"/>
              </a:ext>
            </a:extLst>
          </p:cNvPr>
          <p:cNvSpPr txBox="1">
            <a:spLocks noChangeArrowheads="1"/>
          </p:cNvSpPr>
          <p:nvPr/>
        </p:nvSpPr>
        <p:spPr bwMode="auto">
          <a:xfrm>
            <a:off x="3010583" y="5463709"/>
            <a:ext cx="6055232" cy="1200329"/>
          </a:xfrm>
          <a:prstGeom prst="rect">
            <a:avLst/>
          </a:prstGeom>
          <a:noFill/>
          <a:ln w="9525">
            <a:noFill/>
            <a:miter lim="800000"/>
            <a:headEnd/>
            <a:tailEnd/>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2400" b="1" i="1" dirty="0">
                <a:solidFill>
                  <a:srgbClr val="002060"/>
                </a:solidFill>
              </a:rPr>
              <a:t>Prof.: Antonio Carlos Assumpção</a:t>
            </a:r>
          </a:p>
          <a:p>
            <a:pPr algn="ctr">
              <a:defRPr/>
            </a:pPr>
            <a:r>
              <a:rPr lang="en-US" sz="2400" b="1" i="1" dirty="0" err="1">
                <a:solidFill>
                  <a:srgbClr val="002060"/>
                </a:solidFill>
              </a:rPr>
              <a:t>Doutor</a:t>
            </a:r>
            <a:r>
              <a:rPr lang="en-US" sz="2400" b="1" i="1" dirty="0">
                <a:solidFill>
                  <a:srgbClr val="002060"/>
                </a:solidFill>
              </a:rPr>
              <a:t> </a:t>
            </a:r>
            <a:r>
              <a:rPr lang="en-US" sz="2400" b="1" i="1" dirty="0" err="1">
                <a:solidFill>
                  <a:srgbClr val="002060"/>
                </a:solidFill>
              </a:rPr>
              <a:t>em</a:t>
            </a:r>
            <a:r>
              <a:rPr lang="en-US" sz="2400" b="1" i="1" dirty="0">
                <a:solidFill>
                  <a:srgbClr val="002060"/>
                </a:solidFill>
              </a:rPr>
              <a:t> Economia – UFF</a:t>
            </a:r>
          </a:p>
          <a:p>
            <a:pPr algn="ctr">
              <a:defRPr/>
            </a:pPr>
            <a:r>
              <a:rPr lang="en-US" sz="2400" b="1" i="1" dirty="0">
                <a:solidFill>
                  <a:srgbClr val="002060"/>
                </a:solidFill>
              </a:rPr>
              <a:t>Site: acjassumpcao.com</a:t>
            </a:r>
            <a:endParaRPr lang="pt-BR" sz="2400" b="1" i="1" dirty="0">
              <a:solidFill>
                <a:srgbClr val="002060"/>
              </a:solidFill>
            </a:endParaRPr>
          </a:p>
        </p:txBody>
      </p:sp>
      <p:sp>
        <p:nvSpPr>
          <p:cNvPr id="11" name="Retângulo 10">
            <a:extLst>
              <a:ext uri="{FF2B5EF4-FFF2-40B4-BE49-F238E27FC236}">
                <a16:creationId xmlns:a16="http://schemas.microsoft.com/office/drawing/2014/main" id="{08D1B1F7-F761-42C0-9422-00F3FB3FD39C}"/>
              </a:ext>
            </a:extLst>
          </p:cNvPr>
          <p:cNvSpPr/>
          <p:nvPr/>
        </p:nvSpPr>
        <p:spPr>
          <a:xfrm>
            <a:off x="1301261" y="3259569"/>
            <a:ext cx="6541478" cy="1876119"/>
          </a:xfrm>
          <a:prstGeom prst="rect">
            <a:avLst/>
          </a:prstGeom>
          <a:solidFill>
            <a:srgbClr val="F8F8F8"/>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pt-BR" dirty="0"/>
          </a:p>
        </p:txBody>
      </p:sp>
      <p:sp>
        <p:nvSpPr>
          <p:cNvPr id="12" name="CaixaDeTexto 26">
            <a:extLst>
              <a:ext uri="{FF2B5EF4-FFF2-40B4-BE49-F238E27FC236}">
                <a16:creationId xmlns:a16="http://schemas.microsoft.com/office/drawing/2014/main" id="{69F1CAB7-26BA-4790-950C-BF2A39CCA29A}"/>
              </a:ext>
            </a:extLst>
          </p:cNvPr>
          <p:cNvSpPr txBox="1"/>
          <p:nvPr/>
        </p:nvSpPr>
        <p:spPr>
          <a:xfrm>
            <a:off x="1339997" y="3337838"/>
            <a:ext cx="6446469" cy="176971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t-BR" sz="3200" b="1" dirty="0">
                <a:solidFill>
                  <a:srgbClr val="002060"/>
                </a:solidFill>
              </a:rPr>
              <a:t>Disciplina: Análise Microeconômica</a:t>
            </a:r>
          </a:p>
          <a:p>
            <a:pPr algn="ctr"/>
            <a:endParaRPr lang="pt-BR" sz="900" b="1" dirty="0">
              <a:solidFill>
                <a:srgbClr val="002060"/>
              </a:solidFill>
            </a:endParaRPr>
          </a:p>
          <a:p>
            <a:pPr algn="ctr"/>
            <a:r>
              <a:rPr lang="pt-BR" sz="3000" b="1" dirty="0">
                <a:solidFill>
                  <a:srgbClr val="002060"/>
                </a:solidFill>
              </a:rPr>
              <a:t>Curso: Administração/Contabilidade</a:t>
            </a:r>
          </a:p>
          <a:p>
            <a:pPr algn="ctr"/>
            <a:endParaRPr lang="pt-BR" sz="600" b="1" dirty="0">
              <a:solidFill>
                <a:srgbClr val="002060"/>
              </a:solidFill>
            </a:endParaRPr>
          </a:p>
          <a:p>
            <a:pPr algn="ctr"/>
            <a:r>
              <a:rPr lang="pt-BR" sz="3200" b="1" dirty="0">
                <a:solidFill>
                  <a:srgbClr val="002060"/>
                </a:solidFill>
                <a:cs typeface="Times New Roman" panose="02020603050405020304" pitchFamily="18" charset="0"/>
              </a:rPr>
              <a:t>Parte 3</a:t>
            </a:r>
            <a:endParaRPr lang="pt-BR" sz="3200" b="1" dirty="0">
              <a:solidFill>
                <a:srgbClr val="002060"/>
              </a:solidFill>
            </a:endParaRPr>
          </a:p>
        </p:txBody>
      </p:sp>
    </p:spTree>
    <p:extLst>
      <p:ext uri="{BB962C8B-B14F-4D97-AF65-F5344CB8AC3E}">
        <p14:creationId xmlns:p14="http://schemas.microsoft.com/office/powerpoint/2010/main" val="167445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C2E00-5C8B-40F4-9C13-61B257168B14}"/>
              </a:ext>
            </a:extLst>
          </p:cNvPr>
          <p:cNvSpPr txBox="1">
            <a:spLocks noChangeArrowheads="1"/>
          </p:cNvSpPr>
          <p:nvPr/>
        </p:nvSpPr>
        <p:spPr>
          <a:xfrm>
            <a:off x="159026" y="1206915"/>
            <a:ext cx="8756374"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Isto ocorre devido a </a:t>
            </a:r>
            <a:r>
              <a:rPr lang="pt-BR" i="1" dirty="0"/>
              <a:t>lei dos rendimentos marginais decrescentes</a:t>
            </a:r>
          </a:p>
          <a:p>
            <a:pPr lvl="1" algn="just"/>
            <a:r>
              <a:rPr lang="pt-BR" sz="2800" dirty="0"/>
              <a:t>Mantendo-se a tecnologia e todos os  insumos,   exceto um deles, constantes, conforme são  adicionados  incrementos  iguais do insumo  variável, a taxa resultante de aumento do  produto irá diminuir, a partir de certo ponto.  Dito de outro modo, depois de um certo  ponto,  o  produto  físico  marginal do insumo variável irá diminuir. </a:t>
            </a:r>
          </a:p>
          <a:p>
            <a:pPr lvl="1" algn="just"/>
            <a:endParaRPr lang="pt-BR" sz="1200" dirty="0"/>
          </a:p>
          <a:p>
            <a:pPr lvl="1" algn="just"/>
            <a:r>
              <a:rPr lang="pt-BR" sz="2800" dirty="0"/>
              <a:t>Implicações em termos de custos...</a:t>
            </a:r>
          </a:p>
          <a:p>
            <a:pPr lvl="2" algn="just"/>
            <a:r>
              <a:rPr lang="pt-BR" sz="2600" dirty="0"/>
              <a:t>Produtividade possui uma relação inversa com o custo de produção.</a:t>
            </a:r>
          </a:p>
        </p:txBody>
      </p:sp>
      <p:sp>
        <p:nvSpPr>
          <p:cNvPr id="3" name="Rectangle 7">
            <a:extLst>
              <a:ext uri="{FF2B5EF4-FFF2-40B4-BE49-F238E27FC236}">
                <a16:creationId xmlns:a16="http://schemas.microsoft.com/office/drawing/2014/main" id="{33746489-5C8E-484F-A538-ED29E34BC815}"/>
              </a:ext>
            </a:extLst>
          </p:cNvPr>
          <p:cNvSpPr>
            <a:spLocks noGrp="1" noChangeArrowheads="1"/>
          </p:cNvSpPr>
          <p:nvPr>
            <p:ph type="title"/>
          </p:nvPr>
        </p:nvSpPr>
        <p:spPr>
          <a:xfrm>
            <a:off x="-66261" y="199610"/>
            <a:ext cx="9143997" cy="785813"/>
          </a:xfrm>
          <a:noFill/>
        </p:spPr>
        <p:txBody>
          <a:bodyPr/>
          <a:lstStyle/>
          <a:p>
            <a:pPr algn="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com Um </a:t>
            </a:r>
            <a:r>
              <a:rPr lang="en-US" sz="3600" b="1" dirty="0" err="1">
                <a:solidFill>
                  <a:schemeClr val="tx1"/>
                </a:solidFill>
                <a:latin typeface="+mn-lt"/>
                <a:cs typeface="Arial" panose="020B0604020202020204" pitchFamily="34" charset="0"/>
              </a:rPr>
              <a:t>Insumo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Variável</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Trabalho</a:t>
            </a:r>
            <a:r>
              <a:rPr lang="en-US" sz="3600" b="1" dirty="0">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32983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83465" y="325630"/>
            <a:ext cx="7373938" cy="1066801"/>
          </a:xfrm>
          <a:prstGeom prst="rect">
            <a:avLst/>
          </a:prstGeom>
          <a:noFill/>
          <a:ln w="9525">
            <a:noFill/>
            <a:miter lim="800000"/>
            <a:headEnd/>
            <a:tailEnd/>
          </a:ln>
        </p:spPr>
        <p:txBody>
          <a:bodyPr anchor="ctr"/>
          <a:lstStyle/>
          <a:p>
            <a:pPr algn="ctr"/>
            <a:r>
              <a:rPr lang="pt-BR" sz="3200" b="1" dirty="0">
                <a:latin typeface="Arial" charset="0"/>
              </a:rPr>
              <a:t>A Preocupação Quanto à </a:t>
            </a:r>
            <a:br>
              <a:rPr lang="pt-BR" sz="3200" b="1" dirty="0">
                <a:latin typeface="Arial" charset="0"/>
              </a:rPr>
            </a:br>
            <a:r>
              <a:rPr lang="pt-BR" sz="3200" b="1" dirty="0">
                <a:latin typeface="Arial" charset="0"/>
              </a:rPr>
              <a:t>Continuidade do Monopólio</a:t>
            </a:r>
          </a:p>
        </p:txBody>
      </p:sp>
      <p:sp>
        <p:nvSpPr>
          <p:cNvPr id="5" name="Rectangle 5"/>
          <p:cNvSpPr>
            <a:spLocks noChangeArrowheads="1"/>
          </p:cNvSpPr>
          <p:nvPr/>
        </p:nvSpPr>
        <p:spPr bwMode="auto">
          <a:xfrm>
            <a:off x="304800" y="1584442"/>
            <a:ext cx="8464550" cy="4343400"/>
          </a:xfrm>
          <a:prstGeom prst="rect">
            <a:avLst/>
          </a:prstGeom>
          <a:noFill/>
          <a:ln w="9525">
            <a:noFill/>
            <a:miter lim="800000"/>
            <a:headEnd/>
            <a:tailEnd/>
          </a:ln>
        </p:spPr>
        <p:txBody>
          <a:bodyPr/>
          <a:lstStyle/>
          <a:p>
            <a:pPr marL="342900" indent="-342900" algn="just">
              <a:lnSpc>
                <a:spcPct val="90000"/>
              </a:lnSpc>
              <a:spcBef>
                <a:spcPct val="50000"/>
              </a:spcBef>
              <a:buSzPct val="75000"/>
              <a:buFont typeface="Wingdings" pitchFamily="2" charset="2"/>
              <a:buChar char="n"/>
            </a:pPr>
            <a:r>
              <a:rPr lang="pt-BR" sz="2800" dirty="0">
                <a:latin typeface="Arial" charset="0"/>
              </a:rPr>
              <a:t>Como  o   monopolista   via  de  regra  obtém  um  lucro   superior  ao  obtido  em  um  mercado concorrencial,  tal   lucro deve atrair outras firmas para esse  mercado. Além desse fato,  tal  lucro  pode  parecer  “abusivo”  aos  olhos  das autoridades,  que  podem,  em dado momento,  lançar mão de algum controle,  como impostos,   tabelamento de preços  ou   taxação de  lucros.</a:t>
            </a:r>
          </a:p>
          <a:p>
            <a:pPr marL="342900" indent="-342900" algn="just">
              <a:lnSpc>
                <a:spcPct val="90000"/>
              </a:lnSpc>
              <a:spcBef>
                <a:spcPct val="50000"/>
              </a:spcBef>
              <a:buSzPct val="75000"/>
              <a:buFont typeface="Wingdings" pitchFamily="2" charset="2"/>
              <a:buChar char="n"/>
            </a:pPr>
            <a:r>
              <a:rPr lang="pt-BR" sz="2800" dirty="0">
                <a:latin typeface="Arial" charset="0"/>
              </a:rPr>
              <a:t>Dado isto, o  monopolista  pode  se comportar de  duas  formas,   quando  pensa  na  maximização de lucros e na continuidade  do  monopólio.</a:t>
            </a:r>
          </a:p>
        </p:txBody>
      </p:sp>
    </p:spTree>
    <p:extLst>
      <p:ext uri="{BB962C8B-B14F-4D97-AF65-F5344CB8AC3E}">
        <p14:creationId xmlns:p14="http://schemas.microsoft.com/office/powerpoint/2010/main" val="11630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90558" y="1514054"/>
            <a:ext cx="8326437" cy="4999038"/>
          </a:xfrm>
          <a:prstGeom prst="rect">
            <a:avLst/>
          </a:prstGeom>
          <a:noFill/>
          <a:ln w="9525">
            <a:noFill/>
            <a:miter lim="800000"/>
            <a:headEnd/>
            <a:tailEnd/>
          </a:ln>
        </p:spPr>
        <p:txBody>
          <a:bodyPr/>
          <a:lstStyle/>
          <a:p>
            <a:pPr marL="457200" indent="-457200" algn="just">
              <a:lnSpc>
                <a:spcPct val="90000"/>
              </a:lnSpc>
              <a:spcBef>
                <a:spcPct val="50000"/>
              </a:spcBef>
              <a:buSzPct val="75000"/>
              <a:buFont typeface="Wingdings" panose="05000000000000000000" pitchFamily="2" charset="2"/>
              <a:buChar char="§"/>
            </a:pPr>
            <a:r>
              <a:rPr lang="pt-BR" sz="2800" dirty="0">
                <a:latin typeface="Arial" charset="0"/>
              </a:rPr>
              <a:t>Não há preocupação com a continuidade do monopólio a longo prazo</a:t>
            </a:r>
          </a:p>
          <a:p>
            <a:pPr marL="800100" lvl="1" indent="-342900" algn="just">
              <a:lnSpc>
                <a:spcPct val="90000"/>
              </a:lnSpc>
              <a:spcBef>
                <a:spcPct val="40000"/>
              </a:spcBef>
              <a:buSzPct val="80000"/>
              <a:buFont typeface="Wingdings" panose="05000000000000000000" pitchFamily="2" charset="2"/>
              <a:buChar char="§"/>
            </a:pPr>
            <a:r>
              <a:rPr lang="pt-BR" sz="2000" b="1" dirty="0">
                <a:latin typeface="Arial" charset="0"/>
              </a:rPr>
              <a:t>Ou  a  empresa  tem  barreiras   sólidas  ou  não  existem  barreiras,   podendo a empresa, nesse caso, perder a  condição  de  monopolista  a  qualquer  momento.   Logo,  a empresa  procura  fazer  o melhor (auferir o máximo lucro) hoje,  cobrando  o  preço  P*  e ofertando a quantidade Q*.</a:t>
            </a:r>
          </a:p>
          <a:p>
            <a:pPr marL="457200" indent="-457200" algn="just">
              <a:lnSpc>
                <a:spcPct val="90000"/>
              </a:lnSpc>
              <a:spcBef>
                <a:spcPct val="50000"/>
              </a:spcBef>
              <a:buSzPct val="75000"/>
              <a:buFont typeface="Wingdings" panose="05000000000000000000" pitchFamily="2" charset="2"/>
              <a:buChar char="§"/>
            </a:pPr>
            <a:r>
              <a:rPr lang="pt-BR" sz="2800" dirty="0">
                <a:latin typeface="Arial" charset="0"/>
              </a:rPr>
              <a:t>Há  preocupação  com a  continuidade do  monopólio a longo prazo</a:t>
            </a:r>
          </a:p>
          <a:p>
            <a:pPr marL="800100" lvl="1" indent="-342900" algn="just">
              <a:lnSpc>
                <a:spcPct val="90000"/>
              </a:lnSpc>
              <a:spcBef>
                <a:spcPct val="40000"/>
              </a:spcBef>
              <a:buSzPct val="80000"/>
              <a:buFont typeface="Wingdings" panose="05000000000000000000" pitchFamily="2" charset="2"/>
              <a:buChar char="§"/>
            </a:pPr>
            <a:r>
              <a:rPr lang="pt-BR" sz="2000" b="1" dirty="0">
                <a:latin typeface="Arial" charset="0"/>
              </a:rPr>
              <a:t>Se a empresa não tem barreiras sólidas  ou  teme  uma  intervenção  governamental,  ela se contentará  com  um  preço  entre  PC (preço concorrencial : P =</a:t>
            </a:r>
            <a:r>
              <a:rPr lang="pt-BR" sz="2000" b="1" dirty="0" err="1">
                <a:latin typeface="Arial" charset="0"/>
              </a:rPr>
              <a:t>Cmg</a:t>
            </a:r>
            <a:r>
              <a:rPr lang="pt-BR" sz="2000" b="1" dirty="0">
                <a:latin typeface="Arial" charset="0"/>
              </a:rPr>
              <a:t>)  e  o  preço  de  máximo lucro  P,  ou  seja, seu  preço  ficará dentro  da  área </a:t>
            </a:r>
            <a:r>
              <a:rPr lang="pt-BR" sz="2000" b="1" dirty="0" err="1">
                <a:latin typeface="Arial" charset="0"/>
              </a:rPr>
              <a:t>hachurada</a:t>
            </a:r>
            <a:r>
              <a:rPr lang="pt-BR" sz="2000" b="1" dirty="0">
                <a:latin typeface="Arial" charset="0"/>
              </a:rPr>
              <a:t> no gráfico.</a:t>
            </a:r>
          </a:p>
        </p:txBody>
      </p:sp>
      <p:sp>
        <p:nvSpPr>
          <p:cNvPr id="6" name="Rectangle 4"/>
          <p:cNvSpPr>
            <a:spLocks noChangeArrowheads="1"/>
          </p:cNvSpPr>
          <p:nvPr/>
        </p:nvSpPr>
        <p:spPr bwMode="auto">
          <a:xfrm>
            <a:off x="783465" y="325630"/>
            <a:ext cx="7373938" cy="1066801"/>
          </a:xfrm>
          <a:prstGeom prst="rect">
            <a:avLst/>
          </a:prstGeom>
          <a:noFill/>
          <a:ln w="9525">
            <a:noFill/>
            <a:miter lim="800000"/>
            <a:headEnd/>
            <a:tailEnd/>
          </a:ln>
        </p:spPr>
        <p:txBody>
          <a:bodyPr anchor="ctr"/>
          <a:lstStyle/>
          <a:p>
            <a:pPr algn="ctr"/>
            <a:r>
              <a:rPr lang="pt-BR" sz="3200" b="1" dirty="0">
                <a:latin typeface="Arial" charset="0"/>
              </a:rPr>
              <a:t>A Preocupação Quanto à </a:t>
            </a:r>
            <a:br>
              <a:rPr lang="pt-BR" sz="3200" b="1" dirty="0">
                <a:latin typeface="Arial" charset="0"/>
              </a:rPr>
            </a:br>
            <a:r>
              <a:rPr lang="pt-BR" sz="3200" b="1" dirty="0">
                <a:latin typeface="Arial" charset="0"/>
              </a:rPr>
              <a:t>Continuidade do Monopólio</a:t>
            </a:r>
          </a:p>
        </p:txBody>
      </p:sp>
    </p:spTree>
    <p:extLst>
      <p:ext uri="{BB962C8B-B14F-4D97-AF65-F5344CB8AC3E}">
        <p14:creationId xmlns:p14="http://schemas.microsoft.com/office/powerpoint/2010/main" val="42464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128713" y="2712152"/>
            <a:ext cx="7058025" cy="1568450"/>
            <a:chOff x="912" y="1968"/>
            <a:chExt cx="4446" cy="988"/>
          </a:xfrm>
        </p:grpSpPr>
        <p:sp>
          <p:nvSpPr>
            <p:cNvPr id="5" name="AutoShape 5"/>
            <p:cNvSpPr>
              <a:spLocks noChangeArrowheads="1"/>
            </p:cNvSpPr>
            <p:nvPr/>
          </p:nvSpPr>
          <p:spPr bwMode="auto">
            <a:xfrm>
              <a:off x="1776" y="2064"/>
              <a:ext cx="384" cy="288"/>
            </a:xfrm>
            <a:prstGeom prst="rtTriangle">
              <a:avLst/>
            </a:prstGeom>
            <a:solidFill>
              <a:srgbClr val="CCECFF"/>
            </a:solidFill>
            <a:ln w="9525">
              <a:noFill/>
              <a:miter lim="800000"/>
              <a:headEnd/>
              <a:tailEnd/>
            </a:ln>
          </p:spPr>
          <p:txBody>
            <a:bodyPr wrap="none" anchor="ctr"/>
            <a:lstStyle/>
            <a:p>
              <a:endParaRPr lang="pt-BR"/>
            </a:p>
          </p:txBody>
        </p:sp>
        <p:sp>
          <p:nvSpPr>
            <p:cNvPr id="6" name="Rectangle 6"/>
            <p:cNvSpPr>
              <a:spLocks noChangeArrowheads="1"/>
            </p:cNvSpPr>
            <p:nvPr/>
          </p:nvSpPr>
          <p:spPr bwMode="auto">
            <a:xfrm>
              <a:off x="912" y="2064"/>
              <a:ext cx="864" cy="288"/>
            </a:xfrm>
            <a:prstGeom prst="rect">
              <a:avLst/>
            </a:prstGeom>
            <a:solidFill>
              <a:srgbClr val="CCECFF"/>
            </a:solidFill>
            <a:ln w="9525">
              <a:noFill/>
              <a:miter lim="800000"/>
              <a:headEnd/>
              <a:tailEnd/>
            </a:ln>
          </p:spPr>
          <p:txBody>
            <a:bodyPr wrap="none" anchor="ctr"/>
            <a:lstStyle/>
            <a:p>
              <a:endParaRPr lang="pt-BR"/>
            </a:p>
          </p:txBody>
        </p:sp>
        <p:sp>
          <p:nvSpPr>
            <p:cNvPr id="7" name="Arc 7"/>
            <p:cNvSpPr>
              <a:spLocks/>
            </p:cNvSpPr>
            <p:nvPr/>
          </p:nvSpPr>
          <p:spPr bwMode="auto">
            <a:xfrm>
              <a:off x="1860" y="1968"/>
              <a:ext cx="1026" cy="672"/>
            </a:xfrm>
            <a:custGeom>
              <a:avLst/>
              <a:gdLst>
                <a:gd name="T0" fmla="*/ 0 w 39264"/>
                <a:gd name="T1" fmla="*/ 10 h 21600"/>
                <a:gd name="T2" fmla="*/ 27 w 39264"/>
                <a:gd name="T3" fmla="*/ 15 h 21600"/>
                <a:gd name="T4" fmla="*/ 13 w 39264"/>
                <a:gd name="T5" fmla="*/ 21 h 21600"/>
                <a:gd name="T6" fmla="*/ 0 60000 65536"/>
                <a:gd name="T7" fmla="*/ 0 60000 65536"/>
                <a:gd name="T8" fmla="*/ 0 60000 65536"/>
                <a:gd name="T9" fmla="*/ 0 w 39264"/>
                <a:gd name="T10" fmla="*/ 0 h 21600"/>
                <a:gd name="T11" fmla="*/ 39264 w 39264"/>
                <a:gd name="T12" fmla="*/ 21600 h 21600"/>
              </a:gdLst>
              <a:ahLst/>
              <a:cxnLst>
                <a:cxn ang="T6">
                  <a:pos x="T0" y="T1"/>
                </a:cxn>
                <a:cxn ang="T7">
                  <a:pos x="T2" y="T3"/>
                </a:cxn>
                <a:cxn ang="T8">
                  <a:pos x="T4" y="T5"/>
                </a:cxn>
              </a:cxnLst>
              <a:rect l="T9" t="T10" r="T11" b="T12"/>
              <a:pathLst>
                <a:path w="39264" h="21600" fill="none" extrusionOk="0">
                  <a:moveTo>
                    <a:pt x="-1" y="10458"/>
                  </a:moveTo>
                  <a:cubicBezTo>
                    <a:pt x="3907" y="3968"/>
                    <a:pt x="10929" y="-1"/>
                    <a:pt x="18505" y="0"/>
                  </a:cubicBezTo>
                  <a:cubicBezTo>
                    <a:pt x="28135" y="0"/>
                    <a:pt x="36602" y="6375"/>
                    <a:pt x="39263" y="15630"/>
                  </a:cubicBezTo>
                </a:path>
                <a:path w="39264" h="21600" stroke="0" extrusionOk="0">
                  <a:moveTo>
                    <a:pt x="-1" y="10458"/>
                  </a:moveTo>
                  <a:cubicBezTo>
                    <a:pt x="3907" y="3968"/>
                    <a:pt x="10929" y="-1"/>
                    <a:pt x="18505" y="0"/>
                  </a:cubicBezTo>
                  <a:cubicBezTo>
                    <a:pt x="28135" y="0"/>
                    <a:pt x="36602" y="6375"/>
                    <a:pt x="39263" y="15630"/>
                  </a:cubicBezTo>
                  <a:lnTo>
                    <a:pt x="18505" y="21600"/>
                  </a:lnTo>
                  <a:close/>
                </a:path>
              </a:pathLst>
            </a:custGeom>
            <a:noFill/>
            <a:ln w="9525">
              <a:solidFill>
                <a:schemeClr val="tx1"/>
              </a:solidFill>
              <a:round/>
              <a:headEnd type="triangle" w="med" len="med"/>
              <a:tailEnd/>
            </a:ln>
          </p:spPr>
          <p:txBody>
            <a:bodyPr wrap="none" anchor="ctr"/>
            <a:lstStyle/>
            <a:p>
              <a:endParaRPr lang="pt-BR"/>
            </a:p>
          </p:txBody>
        </p:sp>
        <p:sp>
          <p:nvSpPr>
            <p:cNvPr id="8" name="Line 8"/>
            <p:cNvSpPr>
              <a:spLocks noChangeShapeType="1"/>
            </p:cNvSpPr>
            <p:nvPr/>
          </p:nvSpPr>
          <p:spPr bwMode="auto">
            <a:xfrm>
              <a:off x="2880" y="2448"/>
              <a:ext cx="384" cy="0"/>
            </a:xfrm>
            <a:prstGeom prst="line">
              <a:avLst/>
            </a:prstGeom>
            <a:noFill/>
            <a:ln w="9525">
              <a:solidFill>
                <a:schemeClr val="tx1"/>
              </a:solidFill>
              <a:round/>
              <a:headEnd/>
              <a:tailEnd/>
            </a:ln>
          </p:spPr>
          <p:txBody>
            <a:bodyPr wrap="none"/>
            <a:lstStyle/>
            <a:p>
              <a:endParaRPr lang="pt-BR"/>
            </a:p>
          </p:txBody>
        </p:sp>
        <p:sp>
          <p:nvSpPr>
            <p:cNvPr id="9" name="Text Box 9"/>
            <p:cNvSpPr txBox="1">
              <a:spLocks noChangeArrowheads="1"/>
            </p:cNvSpPr>
            <p:nvPr/>
          </p:nvSpPr>
          <p:spPr bwMode="auto">
            <a:xfrm>
              <a:off x="3312" y="2304"/>
              <a:ext cx="2046" cy="652"/>
            </a:xfrm>
            <a:prstGeom prst="rect">
              <a:avLst/>
            </a:prstGeom>
            <a:solidFill>
              <a:srgbClr val="CCECFF"/>
            </a:solidFill>
            <a:ln w="28575">
              <a:solidFill>
                <a:schemeClr val="tx1"/>
              </a:solidFill>
              <a:miter lim="800000"/>
              <a:headEnd/>
              <a:tailEnd/>
            </a:ln>
          </p:spPr>
          <p:txBody>
            <a:bodyPr>
              <a:spAutoFit/>
            </a:bodyPr>
            <a:lstStyle/>
            <a:p>
              <a:pPr eaLnBrk="1" hangingPunct="1">
                <a:spcBef>
                  <a:spcPct val="50000"/>
                </a:spcBef>
              </a:pPr>
              <a:r>
                <a:rPr lang="pt-BR" sz="2000" b="1"/>
                <a:t>Intervalo para o preço, caso haja preocupação quanto a continuidade do monopólio</a:t>
              </a:r>
            </a:p>
          </p:txBody>
        </p:sp>
      </p:grpSp>
      <p:sp>
        <p:nvSpPr>
          <p:cNvPr id="10" name="Line 10"/>
          <p:cNvSpPr>
            <a:spLocks noChangeShapeType="1"/>
          </p:cNvSpPr>
          <p:nvPr/>
        </p:nvSpPr>
        <p:spPr bwMode="auto">
          <a:xfrm flipV="1">
            <a:off x="1101725" y="1515177"/>
            <a:ext cx="0" cy="3629025"/>
          </a:xfrm>
          <a:prstGeom prst="line">
            <a:avLst/>
          </a:prstGeom>
          <a:noFill/>
          <a:ln w="57150">
            <a:solidFill>
              <a:schemeClr val="tx1"/>
            </a:solidFill>
            <a:round/>
            <a:headEnd/>
            <a:tailEnd type="triangle" w="med" len="med"/>
          </a:ln>
        </p:spPr>
        <p:txBody>
          <a:bodyPr/>
          <a:lstStyle/>
          <a:p>
            <a:endParaRPr lang="pt-BR"/>
          </a:p>
        </p:txBody>
      </p:sp>
      <p:sp>
        <p:nvSpPr>
          <p:cNvPr id="11" name="Line 11"/>
          <p:cNvSpPr>
            <a:spLocks noChangeShapeType="1"/>
          </p:cNvSpPr>
          <p:nvPr/>
        </p:nvSpPr>
        <p:spPr bwMode="auto">
          <a:xfrm>
            <a:off x="1004888" y="5041015"/>
            <a:ext cx="5243512" cy="0"/>
          </a:xfrm>
          <a:prstGeom prst="line">
            <a:avLst/>
          </a:prstGeom>
          <a:noFill/>
          <a:ln w="57150">
            <a:solidFill>
              <a:schemeClr val="tx1"/>
            </a:solidFill>
            <a:round/>
            <a:headEnd/>
            <a:tailEnd type="triangle" w="med" len="med"/>
          </a:ln>
        </p:spPr>
        <p:txBody>
          <a:bodyPr/>
          <a:lstStyle/>
          <a:p>
            <a:endParaRPr lang="pt-BR"/>
          </a:p>
        </p:txBody>
      </p:sp>
      <p:sp>
        <p:nvSpPr>
          <p:cNvPr id="12" name="Line 12"/>
          <p:cNvSpPr>
            <a:spLocks noChangeShapeType="1"/>
          </p:cNvSpPr>
          <p:nvPr/>
        </p:nvSpPr>
        <p:spPr bwMode="auto">
          <a:xfrm>
            <a:off x="1101725" y="1826327"/>
            <a:ext cx="4368800" cy="3214688"/>
          </a:xfrm>
          <a:prstGeom prst="line">
            <a:avLst/>
          </a:prstGeom>
          <a:noFill/>
          <a:ln w="38100">
            <a:solidFill>
              <a:schemeClr val="tx1"/>
            </a:solidFill>
            <a:round/>
            <a:headEnd/>
            <a:tailEnd/>
          </a:ln>
        </p:spPr>
        <p:txBody>
          <a:bodyPr/>
          <a:lstStyle/>
          <a:p>
            <a:endParaRPr lang="pt-BR"/>
          </a:p>
        </p:txBody>
      </p:sp>
      <p:sp>
        <p:nvSpPr>
          <p:cNvPr id="13" name="Line 13"/>
          <p:cNvSpPr>
            <a:spLocks noChangeShapeType="1"/>
          </p:cNvSpPr>
          <p:nvPr/>
        </p:nvSpPr>
        <p:spPr bwMode="auto">
          <a:xfrm>
            <a:off x="1101725" y="1826327"/>
            <a:ext cx="2693988" cy="3933825"/>
          </a:xfrm>
          <a:prstGeom prst="line">
            <a:avLst/>
          </a:prstGeom>
          <a:noFill/>
          <a:ln w="28575">
            <a:solidFill>
              <a:schemeClr val="tx1"/>
            </a:solidFill>
            <a:round/>
            <a:headEnd/>
            <a:tailEnd/>
          </a:ln>
        </p:spPr>
        <p:txBody>
          <a:bodyPr/>
          <a:lstStyle/>
          <a:p>
            <a:endParaRPr lang="pt-BR"/>
          </a:p>
        </p:txBody>
      </p:sp>
      <p:sp>
        <p:nvSpPr>
          <p:cNvPr id="14" name="Arc 14"/>
          <p:cNvSpPr>
            <a:spLocks/>
          </p:cNvSpPr>
          <p:nvPr/>
        </p:nvSpPr>
        <p:spPr bwMode="auto">
          <a:xfrm flipV="1">
            <a:off x="1295400" y="2240665"/>
            <a:ext cx="2136775" cy="2071687"/>
          </a:xfrm>
          <a:custGeom>
            <a:avLst/>
            <a:gdLst>
              <a:gd name="T0" fmla="*/ 0 w 21600"/>
              <a:gd name="T1" fmla="*/ 0 h 21600"/>
              <a:gd name="T2" fmla="*/ 211379896 w 21600"/>
              <a:gd name="T3" fmla="*/ 198698450 h 21600"/>
              <a:gd name="T4" fmla="*/ 0 w 21600"/>
              <a:gd name="T5" fmla="*/ 1986984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pt-BR"/>
          </a:p>
        </p:txBody>
      </p:sp>
      <p:sp>
        <p:nvSpPr>
          <p:cNvPr id="15" name="Line 15"/>
          <p:cNvSpPr>
            <a:spLocks noChangeShapeType="1"/>
          </p:cNvSpPr>
          <p:nvPr/>
        </p:nvSpPr>
        <p:spPr bwMode="auto">
          <a:xfrm>
            <a:off x="3109913" y="3382077"/>
            <a:ext cx="0" cy="1658938"/>
          </a:xfrm>
          <a:prstGeom prst="line">
            <a:avLst/>
          </a:prstGeom>
          <a:noFill/>
          <a:ln w="9525">
            <a:solidFill>
              <a:schemeClr val="tx2"/>
            </a:solidFill>
            <a:prstDash val="dash"/>
            <a:round/>
            <a:headEnd/>
            <a:tailEnd/>
          </a:ln>
        </p:spPr>
        <p:txBody>
          <a:bodyPr/>
          <a:lstStyle/>
          <a:p>
            <a:endParaRPr lang="pt-BR"/>
          </a:p>
        </p:txBody>
      </p:sp>
      <p:sp>
        <p:nvSpPr>
          <p:cNvPr id="16" name="Line 16"/>
          <p:cNvSpPr>
            <a:spLocks noChangeShapeType="1"/>
          </p:cNvSpPr>
          <p:nvPr/>
        </p:nvSpPr>
        <p:spPr bwMode="auto">
          <a:xfrm>
            <a:off x="2500313" y="3899602"/>
            <a:ext cx="0" cy="1141413"/>
          </a:xfrm>
          <a:prstGeom prst="line">
            <a:avLst/>
          </a:prstGeom>
          <a:noFill/>
          <a:ln w="9525">
            <a:solidFill>
              <a:schemeClr val="tx2"/>
            </a:solidFill>
            <a:prstDash val="dash"/>
            <a:round/>
            <a:headEnd/>
            <a:tailEnd/>
          </a:ln>
        </p:spPr>
        <p:txBody>
          <a:bodyPr/>
          <a:lstStyle/>
          <a:p>
            <a:endParaRPr lang="pt-BR"/>
          </a:p>
        </p:txBody>
      </p:sp>
      <p:sp>
        <p:nvSpPr>
          <p:cNvPr id="17" name="Line 17"/>
          <p:cNvSpPr>
            <a:spLocks noChangeShapeType="1"/>
          </p:cNvSpPr>
          <p:nvPr/>
        </p:nvSpPr>
        <p:spPr bwMode="auto">
          <a:xfrm flipH="1">
            <a:off x="1101725" y="3321752"/>
            <a:ext cx="1941513" cy="0"/>
          </a:xfrm>
          <a:prstGeom prst="line">
            <a:avLst/>
          </a:prstGeom>
          <a:noFill/>
          <a:ln w="9525">
            <a:solidFill>
              <a:schemeClr val="tx2"/>
            </a:solidFill>
            <a:prstDash val="dash"/>
            <a:round/>
            <a:headEnd/>
            <a:tailEnd/>
          </a:ln>
        </p:spPr>
        <p:txBody>
          <a:bodyPr/>
          <a:lstStyle/>
          <a:p>
            <a:endParaRPr lang="pt-BR"/>
          </a:p>
        </p:txBody>
      </p:sp>
      <p:sp>
        <p:nvSpPr>
          <p:cNvPr id="18" name="Line 18"/>
          <p:cNvSpPr>
            <a:spLocks noChangeShapeType="1"/>
          </p:cNvSpPr>
          <p:nvPr/>
        </p:nvSpPr>
        <p:spPr bwMode="auto">
          <a:xfrm flipV="1">
            <a:off x="2500313" y="2862965"/>
            <a:ext cx="0" cy="933450"/>
          </a:xfrm>
          <a:prstGeom prst="line">
            <a:avLst/>
          </a:prstGeom>
          <a:noFill/>
          <a:ln w="9525">
            <a:solidFill>
              <a:schemeClr val="tx2"/>
            </a:solidFill>
            <a:prstDash val="dash"/>
            <a:round/>
            <a:headEnd/>
            <a:tailEnd/>
          </a:ln>
        </p:spPr>
        <p:txBody>
          <a:bodyPr/>
          <a:lstStyle/>
          <a:p>
            <a:endParaRPr lang="pt-BR"/>
          </a:p>
        </p:txBody>
      </p:sp>
      <p:sp>
        <p:nvSpPr>
          <p:cNvPr id="19" name="Line 19"/>
          <p:cNvSpPr>
            <a:spLocks noChangeShapeType="1"/>
          </p:cNvSpPr>
          <p:nvPr/>
        </p:nvSpPr>
        <p:spPr bwMode="auto">
          <a:xfrm flipH="1">
            <a:off x="1101725" y="2862965"/>
            <a:ext cx="1455738" cy="0"/>
          </a:xfrm>
          <a:prstGeom prst="line">
            <a:avLst/>
          </a:prstGeom>
          <a:noFill/>
          <a:ln w="9525">
            <a:solidFill>
              <a:schemeClr val="tx2"/>
            </a:solidFill>
            <a:prstDash val="dash"/>
            <a:round/>
            <a:headEnd/>
            <a:tailEnd/>
          </a:ln>
        </p:spPr>
        <p:txBody>
          <a:bodyPr/>
          <a:lstStyle/>
          <a:p>
            <a:endParaRPr lang="pt-BR"/>
          </a:p>
        </p:txBody>
      </p:sp>
      <p:sp>
        <p:nvSpPr>
          <p:cNvPr id="20" name="Oval 20"/>
          <p:cNvSpPr>
            <a:spLocks noChangeArrowheads="1"/>
          </p:cNvSpPr>
          <p:nvPr/>
        </p:nvSpPr>
        <p:spPr bwMode="auto">
          <a:xfrm>
            <a:off x="2424113" y="2759777"/>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21" name="Text Box 21"/>
          <p:cNvSpPr txBox="1">
            <a:spLocks noChangeArrowheads="1"/>
          </p:cNvSpPr>
          <p:nvPr/>
        </p:nvSpPr>
        <p:spPr bwMode="auto">
          <a:xfrm>
            <a:off x="3249061" y="3070996"/>
            <a:ext cx="582612" cy="366712"/>
          </a:xfrm>
          <a:prstGeom prst="rect">
            <a:avLst/>
          </a:prstGeom>
          <a:noFill/>
          <a:ln w="9525">
            <a:noFill/>
            <a:miter lim="800000"/>
            <a:headEnd/>
            <a:tailEnd/>
          </a:ln>
        </p:spPr>
        <p:txBody>
          <a:bodyPr>
            <a:spAutoFit/>
          </a:bodyPr>
          <a:lstStyle/>
          <a:p>
            <a:pPr eaLnBrk="1" hangingPunct="1">
              <a:spcBef>
                <a:spcPct val="50000"/>
              </a:spcBef>
            </a:pPr>
            <a:r>
              <a:rPr lang="pt-BR" sz="1800" b="1" dirty="0"/>
              <a:t>B</a:t>
            </a:r>
            <a:endParaRPr lang="en-US" sz="1800" b="1" dirty="0"/>
          </a:p>
        </p:txBody>
      </p:sp>
      <p:sp>
        <p:nvSpPr>
          <p:cNvPr id="22" name="Text Box 22"/>
          <p:cNvSpPr txBox="1">
            <a:spLocks noChangeArrowheads="1"/>
          </p:cNvSpPr>
          <p:nvPr/>
        </p:nvSpPr>
        <p:spPr bwMode="auto">
          <a:xfrm>
            <a:off x="1966913" y="3702752"/>
            <a:ext cx="582612" cy="366713"/>
          </a:xfrm>
          <a:prstGeom prst="rect">
            <a:avLst/>
          </a:prstGeom>
          <a:noFill/>
          <a:ln w="9525">
            <a:noFill/>
            <a:miter lim="800000"/>
            <a:headEnd/>
            <a:tailEnd/>
          </a:ln>
        </p:spPr>
        <p:txBody>
          <a:bodyPr>
            <a:spAutoFit/>
          </a:bodyPr>
          <a:lstStyle/>
          <a:p>
            <a:pPr eaLnBrk="1" hangingPunct="1">
              <a:spcBef>
                <a:spcPct val="50000"/>
              </a:spcBef>
            </a:pPr>
            <a:r>
              <a:rPr lang="pt-BR" sz="1800"/>
              <a:t>   </a:t>
            </a:r>
            <a:r>
              <a:rPr lang="pt-BR" sz="1800" b="1"/>
              <a:t>A</a:t>
            </a:r>
            <a:endParaRPr lang="en-US" sz="1800" b="1"/>
          </a:p>
        </p:txBody>
      </p:sp>
      <p:sp>
        <p:nvSpPr>
          <p:cNvPr id="23" name="Text Box 23"/>
          <p:cNvSpPr txBox="1">
            <a:spLocks noChangeArrowheads="1"/>
          </p:cNvSpPr>
          <p:nvPr/>
        </p:nvSpPr>
        <p:spPr bwMode="auto">
          <a:xfrm>
            <a:off x="3795713" y="5379152"/>
            <a:ext cx="777875" cy="396875"/>
          </a:xfrm>
          <a:prstGeom prst="rect">
            <a:avLst/>
          </a:prstGeom>
          <a:noFill/>
          <a:ln w="9525">
            <a:noFill/>
            <a:miter lim="800000"/>
            <a:headEnd/>
            <a:tailEnd/>
          </a:ln>
        </p:spPr>
        <p:txBody>
          <a:bodyPr>
            <a:spAutoFit/>
          </a:bodyPr>
          <a:lstStyle/>
          <a:p>
            <a:pPr eaLnBrk="1" hangingPunct="1">
              <a:spcBef>
                <a:spcPct val="50000"/>
              </a:spcBef>
            </a:pPr>
            <a:r>
              <a:rPr lang="pt-BR" sz="2000" b="1"/>
              <a:t>RMg</a:t>
            </a:r>
            <a:endParaRPr lang="en-US" sz="2000" b="1"/>
          </a:p>
        </p:txBody>
      </p:sp>
      <p:sp>
        <p:nvSpPr>
          <p:cNvPr id="24" name="Text Box 24"/>
          <p:cNvSpPr txBox="1">
            <a:spLocks noChangeArrowheads="1"/>
          </p:cNvSpPr>
          <p:nvPr/>
        </p:nvSpPr>
        <p:spPr bwMode="auto">
          <a:xfrm>
            <a:off x="3262313" y="1858077"/>
            <a:ext cx="873125" cy="396875"/>
          </a:xfrm>
          <a:prstGeom prst="rect">
            <a:avLst/>
          </a:prstGeom>
          <a:noFill/>
          <a:ln w="9525">
            <a:noFill/>
            <a:miter lim="800000"/>
            <a:headEnd/>
            <a:tailEnd/>
          </a:ln>
        </p:spPr>
        <p:txBody>
          <a:bodyPr>
            <a:spAutoFit/>
          </a:bodyPr>
          <a:lstStyle/>
          <a:p>
            <a:pPr eaLnBrk="1" hangingPunct="1">
              <a:spcBef>
                <a:spcPct val="50000"/>
              </a:spcBef>
            </a:pPr>
            <a:r>
              <a:rPr lang="pt-BR" sz="2000" b="1" dirty="0" err="1"/>
              <a:t>CMg</a:t>
            </a:r>
            <a:endParaRPr lang="en-US" sz="2000" b="1" dirty="0"/>
          </a:p>
        </p:txBody>
      </p:sp>
      <p:sp>
        <p:nvSpPr>
          <p:cNvPr id="25" name="Text Box 25"/>
          <p:cNvSpPr txBox="1">
            <a:spLocks noChangeArrowheads="1"/>
          </p:cNvSpPr>
          <p:nvPr/>
        </p:nvSpPr>
        <p:spPr bwMode="auto">
          <a:xfrm>
            <a:off x="712788" y="1307215"/>
            <a:ext cx="388937" cy="492443"/>
          </a:xfrm>
          <a:prstGeom prst="rect">
            <a:avLst/>
          </a:prstGeom>
          <a:noFill/>
          <a:ln w="9525">
            <a:noFill/>
            <a:miter lim="800000"/>
            <a:headEnd/>
            <a:tailEnd/>
          </a:ln>
        </p:spPr>
        <p:txBody>
          <a:bodyPr>
            <a:spAutoFit/>
          </a:bodyPr>
          <a:lstStyle/>
          <a:p>
            <a:pPr eaLnBrk="1" hangingPunct="1">
              <a:spcBef>
                <a:spcPct val="50000"/>
              </a:spcBef>
            </a:pPr>
            <a:r>
              <a:rPr lang="pt-BR" sz="2600" b="1" dirty="0"/>
              <a:t>P</a:t>
            </a:r>
            <a:endParaRPr lang="en-US" sz="2600" b="1" dirty="0"/>
          </a:p>
        </p:txBody>
      </p:sp>
      <p:sp>
        <p:nvSpPr>
          <p:cNvPr id="26" name="Text Box 26"/>
          <p:cNvSpPr txBox="1">
            <a:spLocks noChangeArrowheads="1"/>
          </p:cNvSpPr>
          <p:nvPr/>
        </p:nvSpPr>
        <p:spPr bwMode="auto">
          <a:xfrm>
            <a:off x="6053138" y="4998152"/>
            <a:ext cx="485775" cy="492443"/>
          </a:xfrm>
          <a:prstGeom prst="rect">
            <a:avLst/>
          </a:prstGeom>
          <a:noFill/>
          <a:ln w="9525">
            <a:noFill/>
            <a:miter lim="800000"/>
            <a:headEnd/>
            <a:tailEnd/>
          </a:ln>
        </p:spPr>
        <p:txBody>
          <a:bodyPr>
            <a:spAutoFit/>
          </a:bodyPr>
          <a:lstStyle/>
          <a:p>
            <a:pPr eaLnBrk="1" hangingPunct="1">
              <a:spcBef>
                <a:spcPct val="50000"/>
              </a:spcBef>
            </a:pPr>
            <a:r>
              <a:rPr lang="pt-BR" sz="2600" b="1"/>
              <a:t>Q</a:t>
            </a:r>
            <a:endParaRPr lang="en-US" sz="2600" b="1"/>
          </a:p>
        </p:txBody>
      </p:sp>
      <p:sp>
        <p:nvSpPr>
          <p:cNvPr id="27" name="Text Box 27"/>
          <p:cNvSpPr txBox="1">
            <a:spLocks noChangeArrowheads="1"/>
          </p:cNvSpPr>
          <p:nvPr/>
        </p:nvSpPr>
        <p:spPr bwMode="auto">
          <a:xfrm>
            <a:off x="2261773" y="5001259"/>
            <a:ext cx="1358900" cy="396875"/>
          </a:xfrm>
          <a:prstGeom prst="rect">
            <a:avLst/>
          </a:prstGeom>
          <a:noFill/>
          <a:ln w="9525">
            <a:noFill/>
            <a:miter lim="800000"/>
            <a:headEnd/>
            <a:tailEnd/>
          </a:ln>
        </p:spPr>
        <p:txBody>
          <a:bodyPr>
            <a:spAutoFit/>
          </a:bodyPr>
          <a:lstStyle/>
          <a:p>
            <a:pPr eaLnBrk="1" hangingPunct="1">
              <a:spcBef>
                <a:spcPct val="50000"/>
              </a:spcBef>
            </a:pPr>
            <a:r>
              <a:rPr lang="pt-BR" sz="2000" b="1" dirty="0"/>
              <a:t>Q</a:t>
            </a:r>
            <a:r>
              <a:rPr lang="pt-BR" sz="1400" b="1" dirty="0"/>
              <a:t>*</a:t>
            </a:r>
            <a:r>
              <a:rPr lang="pt-BR" sz="2000" b="1" dirty="0"/>
              <a:t>      </a:t>
            </a:r>
            <a:r>
              <a:rPr lang="pt-BR" sz="2000" b="1" dirty="0" err="1"/>
              <a:t>Q</a:t>
            </a:r>
            <a:r>
              <a:rPr lang="pt-BR" sz="1600" b="1" dirty="0" err="1"/>
              <a:t>c</a:t>
            </a:r>
            <a:endParaRPr lang="en-US" sz="1600" b="1" dirty="0"/>
          </a:p>
        </p:txBody>
      </p:sp>
      <p:sp>
        <p:nvSpPr>
          <p:cNvPr id="28" name="Text Box 28"/>
          <p:cNvSpPr txBox="1">
            <a:spLocks noChangeArrowheads="1"/>
          </p:cNvSpPr>
          <p:nvPr/>
        </p:nvSpPr>
        <p:spPr bwMode="auto">
          <a:xfrm>
            <a:off x="595313" y="2644579"/>
            <a:ext cx="776287" cy="396875"/>
          </a:xfrm>
          <a:prstGeom prst="rect">
            <a:avLst/>
          </a:prstGeom>
          <a:noFill/>
          <a:ln w="9525">
            <a:noFill/>
            <a:miter lim="800000"/>
            <a:headEnd/>
            <a:tailEnd/>
          </a:ln>
        </p:spPr>
        <p:txBody>
          <a:bodyPr>
            <a:spAutoFit/>
          </a:bodyPr>
          <a:lstStyle/>
          <a:p>
            <a:pPr eaLnBrk="1" hangingPunct="1">
              <a:spcBef>
                <a:spcPct val="50000"/>
              </a:spcBef>
            </a:pPr>
            <a:r>
              <a:rPr lang="pt-BR" sz="2000" b="1" dirty="0"/>
              <a:t> P</a:t>
            </a:r>
            <a:r>
              <a:rPr lang="pt-BR" sz="1600" b="1" dirty="0"/>
              <a:t>*</a:t>
            </a:r>
            <a:endParaRPr lang="en-US" sz="1600" b="1" dirty="0"/>
          </a:p>
        </p:txBody>
      </p:sp>
      <p:sp>
        <p:nvSpPr>
          <p:cNvPr id="29" name="Text Box 29"/>
          <p:cNvSpPr txBox="1">
            <a:spLocks noChangeArrowheads="1"/>
          </p:cNvSpPr>
          <p:nvPr/>
        </p:nvSpPr>
        <p:spPr bwMode="auto">
          <a:xfrm>
            <a:off x="4694238" y="1929515"/>
            <a:ext cx="184150" cy="457200"/>
          </a:xfrm>
          <a:prstGeom prst="rect">
            <a:avLst/>
          </a:prstGeom>
          <a:noFill/>
          <a:ln w="9525">
            <a:noFill/>
            <a:miter lim="800000"/>
            <a:headEnd/>
            <a:tailEnd/>
          </a:ln>
        </p:spPr>
        <p:txBody>
          <a:bodyPr wrap="none">
            <a:spAutoFit/>
          </a:bodyPr>
          <a:lstStyle/>
          <a:p>
            <a:pPr eaLnBrk="1" hangingPunct="1"/>
            <a:endParaRPr lang="pt-BR"/>
          </a:p>
        </p:txBody>
      </p:sp>
      <p:sp>
        <p:nvSpPr>
          <p:cNvPr id="30" name="Oval 30"/>
          <p:cNvSpPr>
            <a:spLocks noChangeArrowheads="1"/>
          </p:cNvSpPr>
          <p:nvPr/>
        </p:nvSpPr>
        <p:spPr bwMode="auto">
          <a:xfrm>
            <a:off x="2424113" y="3826577"/>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31" name="Oval 31"/>
          <p:cNvSpPr>
            <a:spLocks noChangeArrowheads="1"/>
          </p:cNvSpPr>
          <p:nvPr/>
        </p:nvSpPr>
        <p:spPr bwMode="auto">
          <a:xfrm>
            <a:off x="3033713" y="3216977"/>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32" name="Text Box 32"/>
          <p:cNvSpPr txBox="1">
            <a:spLocks noChangeArrowheads="1"/>
          </p:cNvSpPr>
          <p:nvPr/>
        </p:nvSpPr>
        <p:spPr bwMode="auto">
          <a:xfrm>
            <a:off x="595313" y="3126973"/>
            <a:ext cx="776287" cy="396875"/>
          </a:xfrm>
          <a:prstGeom prst="rect">
            <a:avLst/>
          </a:prstGeom>
          <a:noFill/>
          <a:ln w="9525">
            <a:noFill/>
            <a:miter lim="800000"/>
            <a:headEnd/>
            <a:tailEnd/>
          </a:ln>
        </p:spPr>
        <p:txBody>
          <a:bodyPr>
            <a:spAutoFit/>
          </a:bodyPr>
          <a:lstStyle/>
          <a:p>
            <a:pPr eaLnBrk="1" hangingPunct="1">
              <a:spcBef>
                <a:spcPct val="50000"/>
              </a:spcBef>
            </a:pPr>
            <a:r>
              <a:rPr lang="pt-BR" sz="2000" b="1" dirty="0"/>
              <a:t> </a:t>
            </a:r>
            <a:r>
              <a:rPr lang="pt-BR" sz="2000" b="1" dirty="0" err="1"/>
              <a:t>P</a:t>
            </a:r>
            <a:r>
              <a:rPr lang="pt-BR" sz="1600" b="1" dirty="0" err="1"/>
              <a:t>c</a:t>
            </a:r>
            <a:endParaRPr lang="en-US" sz="1600" b="1" dirty="0"/>
          </a:p>
        </p:txBody>
      </p:sp>
      <p:sp>
        <p:nvSpPr>
          <p:cNvPr id="33" name="Text Box 33"/>
          <p:cNvSpPr txBox="1">
            <a:spLocks noChangeArrowheads="1"/>
          </p:cNvSpPr>
          <p:nvPr/>
        </p:nvSpPr>
        <p:spPr bwMode="auto">
          <a:xfrm>
            <a:off x="2347913" y="2407352"/>
            <a:ext cx="582612" cy="366713"/>
          </a:xfrm>
          <a:prstGeom prst="rect">
            <a:avLst/>
          </a:prstGeom>
          <a:noFill/>
          <a:ln w="9525">
            <a:noFill/>
            <a:miter lim="800000"/>
            <a:headEnd/>
            <a:tailEnd/>
          </a:ln>
        </p:spPr>
        <p:txBody>
          <a:bodyPr>
            <a:spAutoFit/>
          </a:bodyPr>
          <a:lstStyle/>
          <a:p>
            <a:pPr eaLnBrk="1" hangingPunct="1">
              <a:spcBef>
                <a:spcPct val="50000"/>
              </a:spcBef>
            </a:pPr>
            <a:r>
              <a:rPr lang="pt-BR" sz="1800" b="1" dirty="0"/>
              <a:t>C</a:t>
            </a:r>
            <a:endParaRPr lang="en-US" sz="1800" b="1" dirty="0"/>
          </a:p>
        </p:txBody>
      </p:sp>
      <p:sp>
        <p:nvSpPr>
          <p:cNvPr id="35" name="Text Box 35"/>
          <p:cNvSpPr txBox="1">
            <a:spLocks noChangeArrowheads="1"/>
          </p:cNvSpPr>
          <p:nvPr/>
        </p:nvSpPr>
        <p:spPr bwMode="auto">
          <a:xfrm>
            <a:off x="4633913" y="1950152"/>
            <a:ext cx="3962400" cy="1006475"/>
          </a:xfrm>
          <a:prstGeom prst="rect">
            <a:avLst/>
          </a:prstGeom>
          <a:noFill/>
          <a:ln w="9525">
            <a:noFill/>
            <a:miter lim="800000"/>
            <a:headEnd/>
            <a:tailEnd/>
          </a:ln>
        </p:spPr>
        <p:txBody>
          <a:bodyPr>
            <a:spAutoFit/>
          </a:bodyPr>
          <a:lstStyle/>
          <a:p>
            <a:pPr eaLnBrk="1" hangingPunct="1">
              <a:spcBef>
                <a:spcPct val="50000"/>
              </a:spcBef>
            </a:pPr>
            <a:r>
              <a:rPr lang="pt-BR" sz="2000" b="1"/>
              <a:t>Não havendo preocupação com a continuidade  do   monopólio  </a:t>
            </a:r>
            <a:r>
              <a:rPr lang="pt-BR" sz="2000" b="1">
                <a:sym typeface="Symbol" pitchFamily="18" charset="2"/>
              </a:rPr>
              <a:t>  P* e Q*    Máx Lucro</a:t>
            </a:r>
          </a:p>
        </p:txBody>
      </p:sp>
      <p:sp>
        <p:nvSpPr>
          <p:cNvPr id="36" name="Rectangle 36"/>
          <p:cNvSpPr>
            <a:spLocks noChangeArrowheads="1"/>
          </p:cNvSpPr>
          <p:nvPr/>
        </p:nvSpPr>
        <p:spPr bwMode="auto">
          <a:xfrm>
            <a:off x="4557713" y="1873952"/>
            <a:ext cx="3886200" cy="1143000"/>
          </a:xfrm>
          <a:prstGeom prst="rect">
            <a:avLst/>
          </a:prstGeom>
          <a:noFill/>
          <a:ln w="9525">
            <a:solidFill>
              <a:schemeClr val="tx1"/>
            </a:solidFill>
            <a:miter lim="800000"/>
            <a:headEnd/>
            <a:tailEnd/>
          </a:ln>
        </p:spPr>
        <p:txBody>
          <a:bodyPr wrap="none" anchor="ctr"/>
          <a:lstStyle/>
          <a:p>
            <a:endParaRPr lang="pt-BR"/>
          </a:p>
        </p:txBody>
      </p:sp>
      <p:sp>
        <p:nvSpPr>
          <p:cNvPr id="37" name="CaixaDeTexto 36"/>
          <p:cNvSpPr txBox="1"/>
          <p:nvPr/>
        </p:nvSpPr>
        <p:spPr>
          <a:xfrm>
            <a:off x="27292" y="5896632"/>
            <a:ext cx="9075761" cy="769441"/>
          </a:xfrm>
          <a:prstGeom prst="rect">
            <a:avLst/>
          </a:prstGeom>
          <a:noFill/>
          <a:ln>
            <a:solidFill>
              <a:schemeClr val="tx1"/>
            </a:solidFill>
          </a:ln>
        </p:spPr>
        <p:txBody>
          <a:bodyPr wrap="square" rtlCol="0">
            <a:spAutoFit/>
          </a:bodyPr>
          <a:lstStyle/>
          <a:p>
            <a:r>
              <a:rPr lang="pt-BR" sz="2200" b="1" dirty="0"/>
              <a:t>Note que </a:t>
            </a:r>
            <a:r>
              <a:rPr lang="pt-BR" sz="2200" b="1" dirty="0" err="1"/>
              <a:t>Pc</a:t>
            </a:r>
            <a:r>
              <a:rPr lang="pt-BR" sz="2200" b="1" dirty="0"/>
              <a:t> é o preço concorrencial: o preço que vigoraria caso o mercado fosse concorrencial perfeito. Para encontra-lo, basta fazer P = </a:t>
            </a:r>
            <a:r>
              <a:rPr lang="pt-BR" sz="2200" b="1" dirty="0" err="1"/>
              <a:t>CMg</a:t>
            </a:r>
            <a:r>
              <a:rPr lang="pt-BR" sz="2200" b="1" dirty="0"/>
              <a:t>.</a:t>
            </a:r>
            <a:endParaRPr lang="en-US" sz="2200" b="1" dirty="0"/>
          </a:p>
        </p:txBody>
      </p:sp>
      <p:sp>
        <p:nvSpPr>
          <p:cNvPr id="38" name="Rectangle 4"/>
          <p:cNvSpPr>
            <a:spLocks noChangeArrowheads="1"/>
          </p:cNvSpPr>
          <p:nvPr/>
        </p:nvSpPr>
        <p:spPr bwMode="auto">
          <a:xfrm>
            <a:off x="783465" y="219614"/>
            <a:ext cx="7373938" cy="1066801"/>
          </a:xfrm>
          <a:prstGeom prst="rect">
            <a:avLst/>
          </a:prstGeom>
          <a:noFill/>
          <a:ln w="9525">
            <a:noFill/>
            <a:miter lim="800000"/>
            <a:headEnd/>
            <a:tailEnd/>
          </a:ln>
        </p:spPr>
        <p:txBody>
          <a:bodyPr anchor="ctr"/>
          <a:lstStyle/>
          <a:p>
            <a:pPr algn="ctr"/>
            <a:r>
              <a:rPr lang="pt-BR" sz="3200" b="1" dirty="0">
                <a:latin typeface="Arial" charset="0"/>
              </a:rPr>
              <a:t>A Preocupação Quanto à </a:t>
            </a:r>
            <a:br>
              <a:rPr lang="pt-BR" sz="3200" b="1" dirty="0">
                <a:latin typeface="Arial" charset="0"/>
              </a:rPr>
            </a:br>
            <a:r>
              <a:rPr lang="pt-BR" sz="3200" b="1" dirty="0">
                <a:latin typeface="Arial" charset="0"/>
              </a:rPr>
              <a:t>Continuidade do Monopólio</a:t>
            </a:r>
          </a:p>
        </p:txBody>
      </p:sp>
    </p:spTree>
    <p:extLst>
      <p:ext uri="{BB962C8B-B14F-4D97-AF65-F5344CB8AC3E}">
        <p14:creationId xmlns:p14="http://schemas.microsoft.com/office/powerpoint/2010/main" val="23018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7AC8AF1F-0FAB-4EDA-A876-033DD7B3422E}"/>
              </a:ext>
            </a:extLst>
          </p:cNvPr>
          <p:cNvSpPr>
            <a:spLocks noGrp="1"/>
          </p:cNvSpPr>
          <p:nvPr>
            <p:ph idx="1"/>
          </p:nvPr>
        </p:nvSpPr>
        <p:spPr>
          <a:xfrm>
            <a:off x="339748" y="1267841"/>
            <a:ext cx="8507412" cy="4883150"/>
          </a:xfrm>
        </p:spPr>
        <p:txBody>
          <a:bodyPr>
            <a:noAutofit/>
          </a:bodyPr>
          <a:lstStyle/>
          <a:p>
            <a:pPr algn="just"/>
            <a:r>
              <a:rPr lang="pt-BR" sz="2600" dirty="0">
                <a:solidFill>
                  <a:schemeClr val="tx1"/>
                </a:solidFill>
              </a:rPr>
              <a:t>Utilizando os dados abaixo:</a:t>
            </a:r>
          </a:p>
          <a:p>
            <a:pPr algn="just"/>
            <a:endParaRPr lang="pt-BR" sz="2600" dirty="0">
              <a:solidFill>
                <a:schemeClr val="tx1"/>
              </a:solidFill>
            </a:endParaRPr>
          </a:p>
          <a:p>
            <a:pPr algn="just"/>
            <a:r>
              <a:rPr lang="pt-BR" sz="2600" dirty="0">
                <a:solidFill>
                  <a:schemeClr val="tx1"/>
                </a:solidFill>
              </a:rPr>
              <a:t>Em monopólio temos Q</a:t>
            </a:r>
            <a:r>
              <a:rPr lang="pt-BR" sz="1600" dirty="0">
                <a:solidFill>
                  <a:schemeClr val="tx1"/>
                </a:solidFill>
              </a:rPr>
              <a:t>M</a:t>
            </a:r>
            <a:r>
              <a:rPr lang="pt-BR" sz="2600" dirty="0">
                <a:solidFill>
                  <a:schemeClr val="tx1"/>
                </a:solidFill>
              </a:rPr>
              <a:t> = 10  e P</a:t>
            </a:r>
            <a:r>
              <a:rPr lang="pt-BR" sz="1600" dirty="0">
                <a:solidFill>
                  <a:schemeClr val="tx1"/>
                </a:solidFill>
              </a:rPr>
              <a:t>M</a:t>
            </a:r>
            <a:r>
              <a:rPr lang="pt-BR" sz="2600" dirty="0">
                <a:solidFill>
                  <a:schemeClr val="tx1"/>
                </a:solidFill>
              </a:rPr>
              <a:t> = 30</a:t>
            </a:r>
          </a:p>
          <a:p>
            <a:pPr algn="just"/>
            <a:endParaRPr lang="pt-BR" sz="400" dirty="0">
              <a:solidFill>
                <a:schemeClr val="tx1"/>
              </a:solidFill>
            </a:endParaRPr>
          </a:p>
          <a:p>
            <a:pPr algn="just"/>
            <a:r>
              <a:rPr lang="pt-BR" sz="2600" dirty="0">
                <a:solidFill>
                  <a:schemeClr val="tx1"/>
                </a:solidFill>
              </a:rPr>
              <a:t>Em concorrência perfeita, temos:</a:t>
            </a:r>
          </a:p>
          <a:p>
            <a:pPr algn="just"/>
            <a:endParaRPr lang="pt-BR" sz="2600" dirty="0">
              <a:solidFill>
                <a:schemeClr val="tx1"/>
              </a:solidFill>
            </a:endParaRPr>
          </a:p>
          <a:p>
            <a:pPr algn="just"/>
            <a:r>
              <a:rPr lang="pt-BR" sz="2600" dirty="0">
                <a:solidFill>
                  <a:schemeClr val="tx1"/>
                </a:solidFill>
              </a:rPr>
              <a:t>Logo, Q</a:t>
            </a:r>
            <a:r>
              <a:rPr lang="pt-BR" sz="1800" dirty="0">
                <a:solidFill>
                  <a:schemeClr val="tx1"/>
                </a:solidFill>
              </a:rPr>
              <a:t>C</a:t>
            </a:r>
            <a:r>
              <a:rPr lang="pt-BR" sz="2600" dirty="0">
                <a:solidFill>
                  <a:schemeClr val="tx1"/>
                </a:solidFill>
              </a:rPr>
              <a:t> = 13,33  e P</a:t>
            </a:r>
            <a:r>
              <a:rPr lang="pt-BR" sz="1800" dirty="0">
                <a:solidFill>
                  <a:schemeClr val="tx1"/>
                </a:solidFill>
              </a:rPr>
              <a:t>C</a:t>
            </a:r>
            <a:r>
              <a:rPr lang="pt-BR" sz="2600" dirty="0">
                <a:solidFill>
                  <a:schemeClr val="tx1"/>
                </a:solidFill>
              </a:rPr>
              <a:t> = 26,67</a:t>
            </a:r>
          </a:p>
          <a:p>
            <a:pPr algn="just"/>
            <a:endParaRPr lang="pt-BR" sz="200" dirty="0">
              <a:solidFill>
                <a:schemeClr val="tx1"/>
              </a:solidFill>
            </a:endParaRPr>
          </a:p>
          <a:p>
            <a:pPr algn="just"/>
            <a:r>
              <a:rPr lang="pt-BR" sz="2600" dirty="0">
                <a:solidFill>
                  <a:schemeClr val="tx1"/>
                </a:solidFill>
              </a:rPr>
              <a:t>Sendo assim, no caso de preocupação quanto a continuidade do monopólio, a firma deveria praticar     26,67 &lt; P &lt; 30.</a:t>
            </a:r>
          </a:p>
          <a:p>
            <a:pPr algn="just"/>
            <a:endParaRPr lang="pt-BR" sz="2600" dirty="0">
              <a:solidFill>
                <a:schemeClr val="tx1"/>
              </a:solidFill>
            </a:endParaRPr>
          </a:p>
          <a:p>
            <a:pPr algn="just"/>
            <a:endParaRPr lang="pt-BR" sz="2600" dirty="0">
              <a:solidFill>
                <a:schemeClr val="tx1"/>
              </a:solidFill>
            </a:endParaRPr>
          </a:p>
          <a:p>
            <a:pPr algn="just"/>
            <a:endParaRPr lang="en-US" sz="2600" dirty="0">
              <a:solidFill>
                <a:schemeClr val="tx1"/>
              </a:solidFill>
            </a:endParaRPr>
          </a:p>
        </p:txBody>
      </p:sp>
      <p:graphicFrame>
        <p:nvGraphicFramePr>
          <p:cNvPr id="5" name="Object 5">
            <a:hlinkClick r:id="" action="ppaction://ole?verb=0"/>
            <a:extLst>
              <a:ext uri="{FF2B5EF4-FFF2-40B4-BE49-F238E27FC236}">
                <a16:creationId xmlns:a16="http://schemas.microsoft.com/office/drawing/2014/main" id="{0103E8F4-9B6F-463A-ADBA-B0687F6C44EF}"/>
              </a:ext>
            </a:extLst>
          </p:cNvPr>
          <p:cNvGraphicFramePr>
            <a:graphicFrameLocks/>
          </p:cNvGraphicFramePr>
          <p:nvPr>
            <p:extLst>
              <p:ext uri="{D42A27DB-BD31-4B8C-83A1-F6EECF244321}">
                <p14:modId xmlns:p14="http://schemas.microsoft.com/office/powerpoint/2010/main" val="1048003365"/>
              </p:ext>
            </p:extLst>
          </p:nvPr>
        </p:nvGraphicFramePr>
        <p:xfrm>
          <a:off x="669970" y="1441538"/>
          <a:ext cx="4921250" cy="790575"/>
        </p:xfrm>
        <a:graphic>
          <a:graphicData uri="http://schemas.openxmlformats.org/presentationml/2006/ole">
            <mc:AlternateContent xmlns:mc="http://schemas.openxmlformats.org/markup-compatibility/2006">
              <mc:Choice xmlns:v="urn:schemas-microsoft-com:vml" Requires="v">
                <p:oleObj name="Equation" r:id="rId2" imgW="1790640" imgH="304560" progId="Equation.DSMT4">
                  <p:embed/>
                </p:oleObj>
              </mc:Choice>
              <mc:Fallback>
                <p:oleObj name="Equation" r:id="rId2" imgW="1790640" imgH="304560" progId="Equation.DSMT4">
                  <p:embed/>
                  <p:pic>
                    <p:nvPicPr>
                      <p:cNvPr id="6" name="Object 5">
                        <a:hlinkClick r:id="" action="ppaction://ole?verb=0"/>
                      </p:cNvPr>
                      <p:cNvPicPr>
                        <a:picLocks noChangeArrowheads="1"/>
                      </p:cNvPicPr>
                      <p:nvPr/>
                    </p:nvPicPr>
                    <p:blipFill>
                      <a:blip r:embed="rId3"/>
                      <a:srcRect/>
                      <a:stretch>
                        <a:fillRect/>
                      </a:stretch>
                    </p:blipFill>
                    <p:spPr bwMode="auto">
                      <a:xfrm>
                        <a:off x="669970" y="1441538"/>
                        <a:ext cx="4921250" cy="790575"/>
                      </a:xfrm>
                      <a:prstGeom prst="rect">
                        <a:avLst/>
                      </a:prstGeom>
                      <a:noFill/>
                      <a:ln w="12700">
                        <a:noFill/>
                        <a:miter lim="800000"/>
                        <a:headEnd/>
                        <a:tailEnd/>
                      </a:ln>
                      <a:effectLst/>
                    </p:spPr>
                  </p:pic>
                </p:oleObj>
              </mc:Fallback>
            </mc:AlternateContent>
          </a:graphicData>
        </a:graphic>
      </p:graphicFrame>
      <p:graphicFrame>
        <p:nvGraphicFramePr>
          <p:cNvPr id="6" name="Object 5">
            <a:hlinkClick r:id="" action="ppaction://ole?verb=0"/>
            <a:extLst>
              <a:ext uri="{FF2B5EF4-FFF2-40B4-BE49-F238E27FC236}">
                <a16:creationId xmlns:a16="http://schemas.microsoft.com/office/drawing/2014/main" id="{0582AA78-3A75-40DA-B037-34661F5A776C}"/>
              </a:ext>
            </a:extLst>
          </p:cNvPr>
          <p:cNvGraphicFramePr>
            <a:graphicFrameLocks/>
          </p:cNvGraphicFramePr>
          <p:nvPr>
            <p:extLst>
              <p:ext uri="{D42A27DB-BD31-4B8C-83A1-F6EECF244321}">
                <p14:modId xmlns:p14="http://schemas.microsoft.com/office/powerpoint/2010/main" val="3304173190"/>
              </p:ext>
            </p:extLst>
          </p:nvPr>
        </p:nvGraphicFramePr>
        <p:xfrm>
          <a:off x="642674" y="3345763"/>
          <a:ext cx="4294188" cy="527050"/>
        </p:xfrm>
        <a:graphic>
          <a:graphicData uri="http://schemas.openxmlformats.org/presentationml/2006/ole">
            <mc:AlternateContent xmlns:mc="http://schemas.openxmlformats.org/markup-compatibility/2006">
              <mc:Choice xmlns:v="urn:schemas-microsoft-com:vml" Requires="v">
                <p:oleObj name="Equation" r:id="rId4" imgW="1562040" imgH="203040" progId="Equation.DSMT4">
                  <p:embed/>
                </p:oleObj>
              </mc:Choice>
              <mc:Fallback>
                <p:oleObj name="Equation" r:id="rId4" imgW="1562040" imgH="203040" progId="Equation.DSMT4">
                  <p:embed/>
                  <p:pic>
                    <p:nvPicPr>
                      <p:cNvPr id="7" name="Object 5">
                        <a:hlinkClick r:id="" action="ppaction://ole?verb=0"/>
                      </p:cNvPr>
                      <p:cNvPicPr>
                        <a:picLocks noChangeArrowheads="1"/>
                      </p:cNvPicPr>
                      <p:nvPr/>
                    </p:nvPicPr>
                    <p:blipFill>
                      <a:blip r:embed="rId5"/>
                      <a:srcRect/>
                      <a:stretch>
                        <a:fillRect/>
                      </a:stretch>
                    </p:blipFill>
                    <p:spPr bwMode="auto">
                      <a:xfrm>
                        <a:off x="642674" y="3345763"/>
                        <a:ext cx="4294188" cy="527050"/>
                      </a:xfrm>
                      <a:prstGeom prst="rect">
                        <a:avLst/>
                      </a:prstGeom>
                      <a:noFill/>
                      <a:ln w="12700">
                        <a:noFill/>
                        <a:miter lim="800000"/>
                        <a:headEnd/>
                        <a:tailEnd/>
                      </a:ln>
                      <a:effectLst/>
                    </p:spPr>
                  </p:pic>
                </p:oleObj>
              </mc:Fallback>
            </mc:AlternateContent>
          </a:graphicData>
        </a:graphic>
      </p:graphicFrame>
      <p:sp>
        <p:nvSpPr>
          <p:cNvPr id="7" name="Rectangle 4">
            <a:extLst>
              <a:ext uri="{FF2B5EF4-FFF2-40B4-BE49-F238E27FC236}">
                <a16:creationId xmlns:a16="http://schemas.microsoft.com/office/drawing/2014/main" id="{9DA90C8C-1200-4AAF-8246-DD1E2F4D9DC7}"/>
              </a:ext>
            </a:extLst>
          </p:cNvPr>
          <p:cNvSpPr>
            <a:spLocks noChangeArrowheads="1"/>
          </p:cNvSpPr>
          <p:nvPr/>
        </p:nvSpPr>
        <p:spPr bwMode="auto">
          <a:xfrm>
            <a:off x="783465" y="193110"/>
            <a:ext cx="7373938" cy="1066801"/>
          </a:xfrm>
          <a:prstGeom prst="rect">
            <a:avLst/>
          </a:prstGeom>
          <a:noFill/>
          <a:ln w="9525">
            <a:noFill/>
            <a:miter lim="800000"/>
            <a:headEnd/>
            <a:tailEnd/>
          </a:ln>
        </p:spPr>
        <p:txBody>
          <a:bodyPr anchor="ctr"/>
          <a:lstStyle/>
          <a:p>
            <a:pPr algn="ctr"/>
            <a:r>
              <a:rPr lang="pt-BR" sz="3200" b="1" dirty="0">
                <a:latin typeface="Arial" charset="0"/>
              </a:rPr>
              <a:t>A Preocupação Quanto à </a:t>
            </a:r>
            <a:br>
              <a:rPr lang="pt-BR" sz="3200" b="1" dirty="0">
                <a:latin typeface="Arial" charset="0"/>
              </a:rPr>
            </a:br>
            <a:r>
              <a:rPr lang="pt-BR" sz="3200" b="1" dirty="0">
                <a:latin typeface="Arial" charset="0"/>
              </a:rPr>
              <a:t>Continuidade do Monopólio</a:t>
            </a:r>
          </a:p>
        </p:txBody>
      </p:sp>
      <p:sp>
        <p:nvSpPr>
          <p:cNvPr id="8" name="CaixaDeTexto 7">
            <a:extLst>
              <a:ext uri="{FF2B5EF4-FFF2-40B4-BE49-F238E27FC236}">
                <a16:creationId xmlns:a16="http://schemas.microsoft.com/office/drawing/2014/main" id="{A96D13ED-CE3B-45EC-B243-785A3AEA2BDE}"/>
              </a:ext>
            </a:extLst>
          </p:cNvPr>
          <p:cNvSpPr txBox="1"/>
          <p:nvPr/>
        </p:nvSpPr>
        <p:spPr>
          <a:xfrm>
            <a:off x="339748" y="5976730"/>
            <a:ext cx="8464504" cy="492443"/>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chemeClr val="accent1">
                    <a:lumMod val="50000"/>
                  </a:schemeClr>
                </a:solidFill>
              </a:rPr>
              <a:t>E se o governo decidisse tabelar o preço do monopolista ?</a:t>
            </a:r>
          </a:p>
        </p:txBody>
      </p:sp>
    </p:spTree>
    <p:extLst>
      <p:ext uri="{BB962C8B-B14F-4D97-AF65-F5344CB8AC3E}">
        <p14:creationId xmlns:p14="http://schemas.microsoft.com/office/powerpoint/2010/main" val="41909814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996597" y="4002621"/>
            <a:ext cx="682625" cy="690562"/>
            <a:chOff x="1490" y="2304"/>
            <a:chExt cx="430" cy="435"/>
          </a:xfrm>
        </p:grpSpPr>
        <p:sp>
          <p:nvSpPr>
            <p:cNvPr id="5" name="Freeform 5"/>
            <p:cNvSpPr>
              <a:spLocks/>
            </p:cNvSpPr>
            <p:nvPr/>
          </p:nvSpPr>
          <p:spPr bwMode="auto">
            <a:xfrm>
              <a:off x="1490" y="2304"/>
              <a:ext cx="430" cy="435"/>
            </a:xfrm>
            <a:custGeom>
              <a:avLst/>
              <a:gdLst>
                <a:gd name="T0" fmla="*/ 94 w 430"/>
                <a:gd name="T1" fmla="*/ 39 h 435"/>
                <a:gd name="T2" fmla="*/ 194 w 430"/>
                <a:gd name="T3" fmla="*/ 372 h 435"/>
                <a:gd name="T4" fmla="*/ 249 w 430"/>
                <a:gd name="T5" fmla="*/ 316 h 435"/>
                <a:gd name="T6" fmla="*/ 271 w 430"/>
                <a:gd name="T7" fmla="*/ 283 h 435"/>
                <a:gd name="T8" fmla="*/ 327 w 430"/>
                <a:gd name="T9" fmla="*/ 239 h 435"/>
                <a:gd name="T10" fmla="*/ 426 w 430"/>
                <a:gd name="T11" fmla="*/ 117 h 435"/>
                <a:gd name="T12" fmla="*/ 415 w 430"/>
                <a:gd name="T13" fmla="*/ 50 h 435"/>
                <a:gd name="T14" fmla="*/ 360 w 430"/>
                <a:gd name="T15" fmla="*/ 39 h 435"/>
                <a:gd name="T16" fmla="*/ 160 w 430"/>
                <a:gd name="T17" fmla="*/ 28 h 435"/>
                <a:gd name="T18" fmla="*/ 94 w 430"/>
                <a:gd name="T19" fmla="*/ 39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
                <a:gd name="T31" fmla="*/ 0 h 435"/>
                <a:gd name="T32" fmla="*/ 430 w 430"/>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 h="435">
                  <a:moveTo>
                    <a:pt x="94" y="39"/>
                  </a:moveTo>
                  <a:cubicBezTo>
                    <a:pt x="104" y="374"/>
                    <a:pt x="0" y="435"/>
                    <a:pt x="194" y="372"/>
                  </a:cubicBezTo>
                  <a:cubicBezTo>
                    <a:pt x="251" y="284"/>
                    <a:pt x="178" y="387"/>
                    <a:pt x="249" y="316"/>
                  </a:cubicBezTo>
                  <a:cubicBezTo>
                    <a:pt x="258" y="307"/>
                    <a:pt x="262" y="292"/>
                    <a:pt x="271" y="283"/>
                  </a:cubicBezTo>
                  <a:cubicBezTo>
                    <a:pt x="327" y="227"/>
                    <a:pt x="283" y="293"/>
                    <a:pt x="327" y="239"/>
                  </a:cubicBezTo>
                  <a:cubicBezTo>
                    <a:pt x="361" y="198"/>
                    <a:pt x="388" y="155"/>
                    <a:pt x="426" y="117"/>
                  </a:cubicBezTo>
                  <a:cubicBezTo>
                    <a:pt x="422" y="95"/>
                    <a:pt x="430" y="67"/>
                    <a:pt x="415" y="50"/>
                  </a:cubicBezTo>
                  <a:cubicBezTo>
                    <a:pt x="403" y="36"/>
                    <a:pt x="379" y="41"/>
                    <a:pt x="360" y="39"/>
                  </a:cubicBezTo>
                  <a:cubicBezTo>
                    <a:pt x="293" y="33"/>
                    <a:pt x="227" y="32"/>
                    <a:pt x="160" y="28"/>
                  </a:cubicBezTo>
                  <a:cubicBezTo>
                    <a:pt x="97" y="15"/>
                    <a:pt x="113" y="0"/>
                    <a:pt x="94" y="39"/>
                  </a:cubicBezTo>
                  <a:close/>
                </a:path>
              </a:pathLst>
            </a:custGeom>
            <a:solidFill>
              <a:srgbClr val="FFDCB4"/>
            </a:solidFill>
            <a:ln w="9525">
              <a:noFill/>
              <a:round/>
              <a:headEnd/>
              <a:tailEnd/>
            </a:ln>
          </p:spPr>
          <p:txBody>
            <a:bodyPr wrap="none"/>
            <a:lstStyle/>
            <a:p>
              <a:endParaRPr lang="pt-BR"/>
            </a:p>
          </p:txBody>
        </p:sp>
        <p:sp>
          <p:nvSpPr>
            <p:cNvPr id="6" name="Text Box 6"/>
            <p:cNvSpPr txBox="1">
              <a:spLocks noChangeArrowheads="1"/>
            </p:cNvSpPr>
            <p:nvPr/>
          </p:nvSpPr>
          <p:spPr bwMode="auto">
            <a:xfrm>
              <a:off x="1584" y="2352"/>
              <a:ext cx="240" cy="250"/>
            </a:xfrm>
            <a:prstGeom prst="rect">
              <a:avLst/>
            </a:prstGeom>
            <a:noFill/>
            <a:ln w="9525">
              <a:noFill/>
              <a:miter lim="800000"/>
              <a:headEnd/>
              <a:tailEnd/>
            </a:ln>
          </p:spPr>
          <p:txBody>
            <a:bodyPr>
              <a:spAutoFit/>
            </a:bodyPr>
            <a:lstStyle/>
            <a:p>
              <a:pPr eaLnBrk="1" hangingPunct="1">
                <a:spcBef>
                  <a:spcPct val="50000"/>
                </a:spcBef>
              </a:pPr>
              <a:r>
                <a:rPr lang="pt-BR" sz="2000" b="1"/>
                <a:t>C</a:t>
              </a:r>
              <a:endParaRPr lang="en-US" sz="2000" b="1"/>
            </a:p>
          </p:txBody>
        </p:sp>
      </p:grpSp>
      <p:grpSp>
        <p:nvGrpSpPr>
          <p:cNvPr id="7" name="Group 7"/>
          <p:cNvGrpSpPr>
            <a:grpSpLocks/>
          </p:cNvGrpSpPr>
          <p:nvPr/>
        </p:nvGrpSpPr>
        <p:grpSpPr bwMode="auto">
          <a:xfrm>
            <a:off x="774222" y="3621621"/>
            <a:ext cx="1981200" cy="473075"/>
            <a:chOff x="720" y="2064"/>
            <a:chExt cx="1248" cy="298"/>
          </a:xfrm>
        </p:grpSpPr>
        <p:sp>
          <p:nvSpPr>
            <p:cNvPr id="8" name="AutoShape 8"/>
            <p:cNvSpPr>
              <a:spLocks noChangeArrowheads="1"/>
            </p:cNvSpPr>
            <p:nvPr/>
          </p:nvSpPr>
          <p:spPr bwMode="auto">
            <a:xfrm>
              <a:off x="1584" y="2064"/>
              <a:ext cx="384" cy="288"/>
            </a:xfrm>
            <a:prstGeom prst="rtTriangle">
              <a:avLst/>
            </a:prstGeom>
            <a:solidFill>
              <a:srgbClr val="CCECFF"/>
            </a:solidFill>
            <a:ln w="9525">
              <a:noFill/>
              <a:miter lim="800000"/>
              <a:headEnd/>
              <a:tailEnd/>
            </a:ln>
          </p:spPr>
          <p:txBody>
            <a:bodyPr wrap="none" anchor="ctr"/>
            <a:lstStyle/>
            <a:p>
              <a:endParaRPr lang="pt-BR"/>
            </a:p>
          </p:txBody>
        </p:sp>
        <p:sp>
          <p:nvSpPr>
            <p:cNvPr id="9" name="Rectangle 9"/>
            <p:cNvSpPr>
              <a:spLocks noChangeArrowheads="1"/>
            </p:cNvSpPr>
            <p:nvPr/>
          </p:nvSpPr>
          <p:spPr bwMode="auto">
            <a:xfrm>
              <a:off x="720" y="2064"/>
              <a:ext cx="864" cy="288"/>
            </a:xfrm>
            <a:prstGeom prst="rect">
              <a:avLst/>
            </a:prstGeom>
            <a:solidFill>
              <a:srgbClr val="CCECFF"/>
            </a:solidFill>
            <a:ln w="9525">
              <a:noFill/>
              <a:miter lim="800000"/>
              <a:headEnd/>
              <a:tailEnd/>
            </a:ln>
          </p:spPr>
          <p:txBody>
            <a:bodyPr wrap="none" anchor="ctr"/>
            <a:lstStyle/>
            <a:p>
              <a:endParaRPr lang="pt-BR"/>
            </a:p>
          </p:txBody>
        </p:sp>
        <p:sp>
          <p:nvSpPr>
            <p:cNvPr id="10" name="Text Box 10"/>
            <p:cNvSpPr txBox="1">
              <a:spLocks noChangeArrowheads="1"/>
            </p:cNvSpPr>
            <p:nvPr/>
          </p:nvSpPr>
          <p:spPr bwMode="auto">
            <a:xfrm>
              <a:off x="1584" y="2112"/>
              <a:ext cx="244" cy="250"/>
            </a:xfrm>
            <a:prstGeom prst="rect">
              <a:avLst/>
            </a:prstGeom>
            <a:noFill/>
            <a:ln w="9525">
              <a:noFill/>
              <a:miter lim="800000"/>
              <a:headEnd/>
              <a:tailEnd/>
            </a:ln>
          </p:spPr>
          <p:txBody>
            <a:bodyPr>
              <a:spAutoFit/>
            </a:bodyPr>
            <a:lstStyle/>
            <a:p>
              <a:pPr eaLnBrk="1" hangingPunct="1">
                <a:spcBef>
                  <a:spcPct val="50000"/>
                </a:spcBef>
              </a:pPr>
              <a:r>
                <a:rPr lang="pt-BR" sz="2000" b="1"/>
                <a:t>B</a:t>
              </a:r>
              <a:endParaRPr lang="en-US" sz="2000" b="1"/>
            </a:p>
          </p:txBody>
        </p:sp>
        <p:sp>
          <p:nvSpPr>
            <p:cNvPr id="11" name="Text Box 11"/>
            <p:cNvSpPr txBox="1">
              <a:spLocks noChangeArrowheads="1"/>
            </p:cNvSpPr>
            <p:nvPr/>
          </p:nvSpPr>
          <p:spPr bwMode="auto">
            <a:xfrm>
              <a:off x="768" y="2064"/>
              <a:ext cx="367" cy="250"/>
            </a:xfrm>
            <a:prstGeom prst="rect">
              <a:avLst/>
            </a:prstGeom>
            <a:noFill/>
            <a:ln w="9525">
              <a:noFill/>
              <a:miter lim="800000"/>
              <a:headEnd/>
              <a:tailEnd/>
            </a:ln>
          </p:spPr>
          <p:txBody>
            <a:bodyPr>
              <a:spAutoFit/>
            </a:bodyPr>
            <a:lstStyle/>
            <a:p>
              <a:pPr eaLnBrk="1" hangingPunct="1">
                <a:spcBef>
                  <a:spcPct val="50000"/>
                </a:spcBef>
              </a:pPr>
              <a:r>
                <a:rPr lang="pt-BR" sz="2000"/>
                <a:t>   </a:t>
              </a:r>
              <a:r>
                <a:rPr lang="pt-BR" sz="2000" b="1"/>
                <a:t>A</a:t>
              </a:r>
              <a:endParaRPr lang="en-US" sz="2000" b="1"/>
            </a:p>
          </p:txBody>
        </p:sp>
      </p:grpSp>
      <p:sp>
        <p:nvSpPr>
          <p:cNvPr id="12" name="Text Box 12"/>
          <p:cNvSpPr txBox="1">
            <a:spLocks noChangeArrowheads="1"/>
          </p:cNvSpPr>
          <p:nvPr/>
        </p:nvSpPr>
        <p:spPr bwMode="auto">
          <a:xfrm>
            <a:off x="938070" y="96860"/>
            <a:ext cx="7373937" cy="1066800"/>
          </a:xfrm>
          <a:prstGeom prst="rect">
            <a:avLst/>
          </a:prstGeom>
          <a:noFill/>
          <a:ln w="9525">
            <a:noFill/>
            <a:miter lim="800000"/>
            <a:headEnd/>
            <a:tailEnd/>
          </a:ln>
        </p:spPr>
        <p:txBody>
          <a:bodyPr anchor="ctr"/>
          <a:lstStyle/>
          <a:p>
            <a:pPr algn="r">
              <a:spcBef>
                <a:spcPct val="50000"/>
              </a:spcBef>
            </a:pPr>
            <a:r>
              <a:rPr lang="pt-BR" sz="3600" b="1" dirty="0">
                <a:latin typeface="Arial" charset="0"/>
              </a:rPr>
              <a:t>Custos do Poder de Monopólio</a:t>
            </a:r>
            <a:endParaRPr lang="en-US" sz="3600" b="1" dirty="0">
              <a:latin typeface="Arial" charset="0"/>
            </a:endParaRPr>
          </a:p>
        </p:txBody>
      </p:sp>
      <p:sp>
        <p:nvSpPr>
          <p:cNvPr id="14" name="Line 14"/>
          <p:cNvSpPr>
            <a:spLocks noChangeShapeType="1"/>
          </p:cNvSpPr>
          <p:nvPr/>
        </p:nvSpPr>
        <p:spPr bwMode="auto">
          <a:xfrm flipV="1">
            <a:off x="747235" y="2272246"/>
            <a:ext cx="0" cy="3629025"/>
          </a:xfrm>
          <a:prstGeom prst="line">
            <a:avLst/>
          </a:prstGeom>
          <a:noFill/>
          <a:ln w="38100">
            <a:solidFill>
              <a:schemeClr val="tx1"/>
            </a:solidFill>
            <a:round/>
            <a:headEnd/>
            <a:tailEnd type="triangle" w="med" len="med"/>
          </a:ln>
        </p:spPr>
        <p:txBody>
          <a:bodyPr/>
          <a:lstStyle/>
          <a:p>
            <a:endParaRPr lang="pt-BR"/>
          </a:p>
        </p:txBody>
      </p:sp>
      <p:sp>
        <p:nvSpPr>
          <p:cNvPr id="15" name="Line 15"/>
          <p:cNvSpPr>
            <a:spLocks noChangeShapeType="1"/>
          </p:cNvSpPr>
          <p:nvPr/>
        </p:nvSpPr>
        <p:spPr bwMode="auto">
          <a:xfrm>
            <a:off x="650397" y="5798083"/>
            <a:ext cx="5243513" cy="0"/>
          </a:xfrm>
          <a:prstGeom prst="line">
            <a:avLst/>
          </a:prstGeom>
          <a:noFill/>
          <a:ln w="38100">
            <a:solidFill>
              <a:schemeClr val="tx1"/>
            </a:solidFill>
            <a:round/>
            <a:headEnd/>
            <a:tailEnd type="triangle" w="med" len="med"/>
          </a:ln>
        </p:spPr>
        <p:txBody>
          <a:bodyPr/>
          <a:lstStyle/>
          <a:p>
            <a:endParaRPr lang="pt-BR"/>
          </a:p>
        </p:txBody>
      </p:sp>
      <p:sp>
        <p:nvSpPr>
          <p:cNvPr id="16" name="Line 16"/>
          <p:cNvSpPr>
            <a:spLocks noChangeShapeType="1"/>
          </p:cNvSpPr>
          <p:nvPr/>
        </p:nvSpPr>
        <p:spPr bwMode="auto">
          <a:xfrm>
            <a:off x="747235" y="2583396"/>
            <a:ext cx="4368800" cy="3214687"/>
          </a:xfrm>
          <a:prstGeom prst="line">
            <a:avLst/>
          </a:prstGeom>
          <a:noFill/>
          <a:ln w="38100">
            <a:solidFill>
              <a:schemeClr val="tx1"/>
            </a:solidFill>
            <a:round/>
            <a:headEnd/>
            <a:tailEnd/>
          </a:ln>
        </p:spPr>
        <p:txBody>
          <a:bodyPr/>
          <a:lstStyle/>
          <a:p>
            <a:endParaRPr lang="pt-BR"/>
          </a:p>
        </p:txBody>
      </p:sp>
      <p:sp>
        <p:nvSpPr>
          <p:cNvPr id="17" name="Line 17"/>
          <p:cNvSpPr>
            <a:spLocks noChangeShapeType="1"/>
          </p:cNvSpPr>
          <p:nvPr/>
        </p:nvSpPr>
        <p:spPr bwMode="auto">
          <a:xfrm>
            <a:off x="747235" y="2635783"/>
            <a:ext cx="2693987" cy="3933825"/>
          </a:xfrm>
          <a:prstGeom prst="line">
            <a:avLst/>
          </a:prstGeom>
          <a:noFill/>
          <a:ln w="28575">
            <a:solidFill>
              <a:schemeClr val="tx1"/>
            </a:solidFill>
            <a:round/>
            <a:headEnd/>
            <a:tailEnd/>
          </a:ln>
        </p:spPr>
        <p:txBody>
          <a:bodyPr/>
          <a:lstStyle/>
          <a:p>
            <a:endParaRPr lang="pt-BR"/>
          </a:p>
        </p:txBody>
      </p:sp>
      <p:sp>
        <p:nvSpPr>
          <p:cNvPr id="18" name="Arc 18"/>
          <p:cNvSpPr>
            <a:spLocks/>
          </p:cNvSpPr>
          <p:nvPr/>
        </p:nvSpPr>
        <p:spPr bwMode="auto">
          <a:xfrm flipV="1">
            <a:off x="940910" y="2997733"/>
            <a:ext cx="2136775" cy="2071688"/>
          </a:xfrm>
          <a:custGeom>
            <a:avLst/>
            <a:gdLst>
              <a:gd name="T0" fmla="*/ 0 w 21600"/>
              <a:gd name="T1" fmla="*/ 0 h 21600"/>
              <a:gd name="T2" fmla="*/ 211379896 w 21600"/>
              <a:gd name="T3" fmla="*/ 198698641 h 21600"/>
              <a:gd name="T4" fmla="*/ 0 w 21600"/>
              <a:gd name="T5" fmla="*/ 1986986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endParaRPr lang="pt-BR"/>
          </a:p>
        </p:txBody>
      </p:sp>
      <p:sp>
        <p:nvSpPr>
          <p:cNvPr id="19" name="Line 19"/>
          <p:cNvSpPr>
            <a:spLocks noChangeShapeType="1"/>
          </p:cNvSpPr>
          <p:nvPr/>
        </p:nvSpPr>
        <p:spPr bwMode="auto">
          <a:xfrm>
            <a:off x="2755422" y="4139146"/>
            <a:ext cx="0" cy="1658937"/>
          </a:xfrm>
          <a:prstGeom prst="line">
            <a:avLst/>
          </a:prstGeom>
          <a:noFill/>
          <a:ln w="9525">
            <a:solidFill>
              <a:schemeClr val="tx1"/>
            </a:solidFill>
            <a:prstDash val="dash"/>
            <a:round/>
            <a:headEnd/>
            <a:tailEnd/>
          </a:ln>
        </p:spPr>
        <p:txBody>
          <a:bodyPr/>
          <a:lstStyle/>
          <a:p>
            <a:endParaRPr lang="pt-BR"/>
          </a:p>
        </p:txBody>
      </p:sp>
      <p:sp>
        <p:nvSpPr>
          <p:cNvPr id="20" name="Line 20"/>
          <p:cNvSpPr>
            <a:spLocks noChangeShapeType="1"/>
          </p:cNvSpPr>
          <p:nvPr/>
        </p:nvSpPr>
        <p:spPr bwMode="auto">
          <a:xfrm>
            <a:off x="2145822" y="4656671"/>
            <a:ext cx="0" cy="1141412"/>
          </a:xfrm>
          <a:prstGeom prst="line">
            <a:avLst/>
          </a:prstGeom>
          <a:noFill/>
          <a:ln w="9525">
            <a:solidFill>
              <a:schemeClr val="tx1"/>
            </a:solidFill>
            <a:prstDash val="dash"/>
            <a:round/>
            <a:headEnd/>
            <a:tailEnd/>
          </a:ln>
        </p:spPr>
        <p:txBody>
          <a:bodyPr/>
          <a:lstStyle/>
          <a:p>
            <a:endParaRPr lang="pt-BR"/>
          </a:p>
        </p:txBody>
      </p:sp>
      <p:sp>
        <p:nvSpPr>
          <p:cNvPr id="21" name="Line 21"/>
          <p:cNvSpPr>
            <a:spLocks noChangeShapeType="1"/>
          </p:cNvSpPr>
          <p:nvPr/>
        </p:nvSpPr>
        <p:spPr bwMode="auto">
          <a:xfrm flipH="1">
            <a:off x="747235" y="4078821"/>
            <a:ext cx="1941512" cy="0"/>
          </a:xfrm>
          <a:prstGeom prst="line">
            <a:avLst/>
          </a:prstGeom>
          <a:noFill/>
          <a:ln w="9525">
            <a:solidFill>
              <a:schemeClr val="tx1"/>
            </a:solidFill>
            <a:prstDash val="dash"/>
            <a:round/>
            <a:headEnd/>
            <a:tailEnd/>
          </a:ln>
        </p:spPr>
        <p:txBody>
          <a:bodyPr/>
          <a:lstStyle/>
          <a:p>
            <a:endParaRPr lang="pt-BR"/>
          </a:p>
        </p:txBody>
      </p:sp>
      <p:sp>
        <p:nvSpPr>
          <p:cNvPr id="22" name="Line 22"/>
          <p:cNvSpPr>
            <a:spLocks noChangeShapeType="1"/>
          </p:cNvSpPr>
          <p:nvPr/>
        </p:nvSpPr>
        <p:spPr bwMode="auto">
          <a:xfrm flipV="1">
            <a:off x="2145822" y="3620033"/>
            <a:ext cx="0" cy="933450"/>
          </a:xfrm>
          <a:prstGeom prst="line">
            <a:avLst/>
          </a:prstGeom>
          <a:noFill/>
          <a:ln w="9525">
            <a:solidFill>
              <a:schemeClr val="tx1"/>
            </a:solidFill>
            <a:prstDash val="dash"/>
            <a:round/>
            <a:headEnd/>
            <a:tailEnd/>
          </a:ln>
        </p:spPr>
        <p:txBody>
          <a:bodyPr/>
          <a:lstStyle/>
          <a:p>
            <a:endParaRPr lang="pt-BR"/>
          </a:p>
        </p:txBody>
      </p:sp>
      <p:sp>
        <p:nvSpPr>
          <p:cNvPr id="23" name="Line 23"/>
          <p:cNvSpPr>
            <a:spLocks noChangeShapeType="1"/>
          </p:cNvSpPr>
          <p:nvPr/>
        </p:nvSpPr>
        <p:spPr bwMode="auto">
          <a:xfrm flipH="1">
            <a:off x="747235" y="3620033"/>
            <a:ext cx="1455737" cy="0"/>
          </a:xfrm>
          <a:prstGeom prst="line">
            <a:avLst/>
          </a:prstGeom>
          <a:noFill/>
          <a:ln w="9525">
            <a:solidFill>
              <a:schemeClr val="tx1"/>
            </a:solidFill>
            <a:prstDash val="dash"/>
            <a:round/>
            <a:headEnd/>
            <a:tailEnd/>
          </a:ln>
        </p:spPr>
        <p:txBody>
          <a:bodyPr/>
          <a:lstStyle/>
          <a:p>
            <a:endParaRPr lang="pt-BR"/>
          </a:p>
        </p:txBody>
      </p:sp>
      <p:sp>
        <p:nvSpPr>
          <p:cNvPr id="24" name="Oval 24"/>
          <p:cNvSpPr>
            <a:spLocks noChangeArrowheads="1"/>
          </p:cNvSpPr>
          <p:nvPr/>
        </p:nvSpPr>
        <p:spPr bwMode="auto">
          <a:xfrm>
            <a:off x="2069622" y="3516846"/>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25" name="Text Box 25"/>
          <p:cNvSpPr txBox="1">
            <a:spLocks noChangeArrowheads="1"/>
          </p:cNvSpPr>
          <p:nvPr/>
        </p:nvSpPr>
        <p:spPr bwMode="auto">
          <a:xfrm>
            <a:off x="3406297" y="6328308"/>
            <a:ext cx="777875" cy="396875"/>
          </a:xfrm>
          <a:prstGeom prst="rect">
            <a:avLst/>
          </a:prstGeom>
          <a:noFill/>
          <a:ln w="9525">
            <a:noFill/>
            <a:miter lim="800000"/>
            <a:headEnd/>
            <a:tailEnd/>
          </a:ln>
        </p:spPr>
        <p:txBody>
          <a:bodyPr>
            <a:spAutoFit/>
          </a:bodyPr>
          <a:lstStyle/>
          <a:p>
            <a:pPr eaLnBrk="1" hangingPunct="1">
              <a:spcBef>
                <a:spcPct val="50000"/>
              </a:spcBef>
            </a:pPr>
            <a:r>
              <a:rPr lang="pt-BR" sz="2000" b="1"/>
              <a:t>RMg</a:t>
            </a:r>
            <a:endParaRPr lang="en-US" sz="2000" b="1"/>
          </a:p>
        </p:txBody>
      </p:sp>
      <p:sp>
        <p:nvSpPr>
          <p:cNvPr id="26" name="Text Box 26"/>
          <p:cNvSpPr txBox="1">
            <a:spLocks noChangeArrowheads="1"/>
          </p:cNvSpPr>
          <p:nvPr/>
        </p:nvSpPr>
        <p:spPr bwMode="auto">
          <a:xfrm>
            <a:off x="2868066" y="2628398"/>
            <a:ext cx="873125" cy="396875"/>
          </a:xfrm>
          <a:prstGeom prst="rect">
            <a:avLst/>
          </a:prstGeom>
          <a:noFill/>
          <a:ln w="9525">
            <a:noFill/>
            <a:miter lim="800000"/>
            <a:headEnd/>
            <a:tailEnd/>
          </a:ln>
        </p:spPr>
        <p:txBody>
          <a:bodyPr>
            <a:spAutoFit/>
          </a:bodyPr>
          <a:lstStyle/>
          <a:p>
            <a:pPr eaLnBrk="1" hangingPunct="1">
              <a:spcBef>
                <a:spcPct val="50000"/>
              </a:spcBef>
            </a:pPr>
            <a:r>
              <a:rPr lang="pt-BR" sz="2000" b="1" dirty="0" err="1"/>
              <a:t>CMg</a:t>
            </a:r>
            <a:endParaRPr lang="en-US" sz="2000" b="1" dirty="0"/>
          </a:p>
        </p:txBody>
      </p:sp>
      <p:sp>
        <p:nvSpPr>
          <p:cNvPr id="27" name="Text Box 27"/>
          <p:cNvSpPr txBox="1">
            <a:spLocks noChangeArrowheads="1"/>
          </p:cNvSpPr>
          <p:nvPr/>
        </p:nvSpPr>
        <p:spPr bwMode="auto">
          <a:xfrm>
            <a:off x="358297" y="2064283"/>
            <a:ext cx="388938" cy="492443"/>
          </a:xfrm>
          <a:prstGeom prst="rect">
            <a:avLst/>
          </a:prstGeom>
          <a:noFill/>
          <a:ln w="9525">
            <a:noFill/>
            <a:miter lim="800000"/>
            <a:headEnd/>
            <a:tailEnd/>
          </a:ln>
        </p:spPr>
        <p:txBody>
          <a:bodyPr>
            <a:spAutoFit/>
          </a:bodyPr>
          <a:lstStyle/>
          <a:p>
            <a:pPr eaLnBrk="1" hangingPunct="1">
              <a:spcBef>
                <a:spcPct val="50000"/>
              </a:spcBef>
            </a:pPr>
            <a:r>
              <a:rPr lang="pt-BR" sz="2600" b="1" dirty="0"/>
              <a:t>P</a:t>
            </a:r>
            <a:endParaRPr lang="en-US" sz="2600" b="1" dirty="0"/>
          </a:p>
        </p:txBody>
      </p:sp>
      <p:sp>
        <p:nvSpPr>
          <p:cNvPr id="28" name="Text Box 28"/>
          <p:cNvSpPr txBox="1">
            <a:spLocks noChangeArrowheads="1"/>
          </p:cNvSpPr>
          <p:nvPr/>
        </p:nvSpPr>
        <p:spPr bwMode="auto">
          <a:xfrm>
            <a:off x="5698647" y="5755221"/>
            <a:ext cx="485775" cy="492443"/>
          </a:xfrm>
          <a:prstGeom prst="rect">
            <a:avLst/>
          </a:prstGeom>
          <a:noFill/>
          <a:ln w="9525">
            <a:noFill/>
            <a:miter lim="800000"/>
            <a:headEnd/>
            <a:tailEnd/>
          </a:ln>
        </p:spPr>
        <p:txBody>
          <a:bodyPr>
            <a:spAutoFit/>
          </a:bodyPr>
          <a:lstStyle/>
          <a:p>
            <a:pPr eaLnBrk="1" hangingPunct="1">
              <a:spcBef>
                <a:spcPct val="50000"/>
              </a:spcBef>
            </a:pPr>
            <a:r>
              <a:rPr lang="pt-BR" sz="2600" b="1" dirty="0"/>
              <a:t>Q</a:t>
            </a:r>
            <a:endParaRPr lang="en-US" sz="2600" b="1" dirty="0"/>
          </a:p>
        </p:txBody>
      </p:sp>
      <p:sp>
        <p:nvSpPr>
          <p:cNvPr id="29" name="Text Box 29"/>
          <p:cNvSpPr txBox="1">
            <a:spLocks noChangeArrowheads="1"/>
          </p:cNvSpPr>
          <p:nvPr/>
        </p:nvSpPr>
        <p:spPr bwMode="auto">
          <a:xfrm>
            <a:off x="1920534" y="5758327"/>
            <a:ext cx="1358900" cy="396875"/>
          </a:xfrm>
          <a:prstGeom prst="rect">
            <a:avLst/>
          </a:prstGeom>
          <a:noFill/>
          <a:ln w="9525">
            <a:noFill/>
            <a:miter lim="800000"/>
            <a:headEnd/>
            <a:tailEnd/>
          </a:ln>
        </p:spPr>
        <p:txBody>
          <a:bodyPr>
            <a:spAutoFit/>
          </a:bodyPr>
          <a:lstStyle/>
          <a:p>
            <a:pPr eaLnBrk="1" hangingPunct="1">
              <a:spcBef>
                <a:spcPct val="50000"/>
              </a:spcBef>
            </a:pPr>
            <a:r>
              <a:rPr lang="pt-BR" sz="2000" b="1" dirty="0"/>
              <a:t> Q</a:t>
            </a:r>
            <a:r>
              <a:rPr lang="pt-BR" sz="1400" b="1" dirty="0"/>
              <a:t>*</a:t>
            </a:r>
            <a:r>
              <a:rPr lang="pt-BR" sz="2000" b="1" dirty="0"/>
              <a:t>     </a:t>
            </a:r>
            <a:r>
              <a:rPr lang="pt-BR" sz="2000" b="1" dirty="0" err="1"/>
              <a:t>Q</a:t>
            </a:r>
            <a:r>
              <a:rPr lang="pt-BR" sz="1600" b="1" dirty="0" err="1"/>
              <a:t>c</a:t>
            </a:r>
            <a:endParaRPr lang="en-US" sz="1600" b="1" dirty="0"/>
          </a:p>
        </p:txBody>
      </p:sp>
      <p:sp>
        <p:nvSpPr>
          <p:cNvPr id="30" name="Text Box 30"/>
          <p:cNvSpPr txBox="1">
            <a:spLocks noChangeArrowheads="1"/>
          </p:cNvSpPr>
          <p:nvPr/>
        </p:nvSpPr>
        <p:spPr bwMode="auto">
          <a:xfrm>
            <a:off x="293830" y="3414899"/>
            <a:ext cx="776288" cy="396875"/>
          </a:xfrm>
          <a:prstGeom prst="rect">
            <a:avLst/>
          </a:prstGeom>
          <a:noFill/>
          <a:ln w="9525">
            <a:noFill/>
            <a:miter lim="800000"/>
            <a:headEnd/>
            <a:tailEnd/>
          </a:ln>
        </p:spPr>
        <p:txBody>
          <a:bodyPr>
            <a:spAutoFit/>
          </a:bodyPr>
          <a:lstStyle/>
          <a:p>
            <a:pPr eaLnBrk="1" hangingPunct="1">
              <a:spcBef>
                <a:spcPct val="50000"/>
              </a:spcBef>
            </a:pPr>
            <a:r>
              <a:rPr lang="pt-BR" sz="2000" b="1" dirty="0"/>
              <a:t> P</a:t>
            </a:r>
            <a:r>
              <a:rPr lang="pt-BR" sz="1600" b="1" dirty="0"/>
              <a:t>*</a:t>
            </a:r>
            <a:endParaRPr lang="en-US" sz="1600" b="1" dirty="0"/>
          </a:p>
        </p:txBody>
      </p:sp>
      <p:sp>
        <p:nvSpPr>
          <p:cNvPr id="32" name="Oval 32"/>
          <p:cNvSpPr>
            <a:spLocks noChangeArrowheads="1"/>
          </p:cNvSpPr>
          <p:nvPr/>
        </p:nvSpPr>
        <p:spPr bwMode="auto">
          <a:xfrm>
            <a:off x="2069622" y="4583646"/>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33" name="Oval 33"/>
          <p:cNvSpPr>
            <a:spLocks noChangeArrowheads="1"/>
          </p:cNvSpPr>
          <p:nvPr/>
        </p:nvSpPr>
        <p:spPr bwMode="auto">
          <a:xfrm>
            <a:off x="2679222" y="3974046"/>
            <a:ext cx="152400" cy="180975"/>
          </a:xfrm>
          <a:prstGeom prst="ellipse">
            <a:avLst/>
          </a:prstGeom>
          <a:solidFill>
            <a:schemeClr val="tx1"/>
          </a:solidFill>
          <a:ln w="9525">
            <a:solidFill>
              <a:schemeClr val="tx1"/>
            </a:solidFill>
            <a:round/>
            <a:headEnd/>
            <a:tailEnd/>
          </a:ln>
        </p:spPr>
        <p:txBody>
          <a:bodyPr wrap="none" anchor="ctr"/>
          <a:lstStyle/>
          <a:p>
            <a:endParaRPr lang="pt-BR"/>
          </a:p>
        </p:txBody>
      </p:sp>
      <p:sp>
        <p:nvSpPr>
          <p:cNvPr id="34" name="Text Box 34"/>
          <p:cNvSpPr txBox="1">
            <a:spLocks noChangeArrowheads="1"/>
          </p:cNvSpPr>
          <p:nvPr/>
        </p:nvSpPr>
        <p:spPr bwMode="auto">
          <a:xfrm>
            <a:off x="280578" y="3870790"/>
            <a:ext cx="776288" cy="396875"/>
          </a:xfrm>
          <a:prstGeom prst="rect">
            <a:avLst/>
          </a:prstGeom>
          <a:noFill/>
          <a:ln w="9525">
            <a:noFill/>
            <a:miter lim="800000"/>
            <a:headEnd/>
            <a:tailEnd/>
          </a:ln>
        </p:spPr>
        <p:txBody>
          <a:bodyPr>
            <a:spAutoFit/>
          </a:bodyPr>
          <a:lstStyle/>
          <a:p>
            <a:pPr eaLnBrk="1" hangingPunct="1">
              <a:spcBef>
                <a:spcPct val="50000"/>
              </a:spcBef>
            </a:pPr>
            <a:r>
              <a:rPr lang="pt-BR" sz="2000" b="1"/>
              <a:t> P</a:t>
            </a:r>
            <a:r>
              <a:rPr lang="pt-BR" sz="1600" b="1"/>
              <a:t>c</a:t>
            </a:r>
            <a:endParaRPr lang="en-US" sz="1600" b="1"/>
          </a:p>
        </p:txBody>
      </p:sp>
      <p:grpSp>
        <p:nvGrpSpPr>
          <p:cNvPr id="35" name="Group 35"/>
          <p:cNvGrpSpPr>
            <a:grpSpLocks/>
          </p:cNvGrpSpPr>
          <p:nvPr/>
        </p:nvGrpSpPr>
        <p:grpSpPr bwMode="auto">
          <a:xfrm>
            <a:off x="3603625" y="1534225"/>
            <a:ext cx="5483225" cy="2600321"/>
            <a:chOff x="2210" y="1050"/>
            <a:chExt cx="3454" cy="1542"/>
          </a:xfrm>
        </p:grpSpPr>
        <p:sp>
          <p:nvSpPr>
            <p:cNvPr id="36" name="Rectangle 36"/>
            <p:cNvSpPr>
              <a:spLocks noChangeArrowheads="1"/>
            </p:cNvSpPr>
            <p:nvPr/>
          </p:nvSpPr>
          <p:spPr bwMode="auto">
            <a:xfrm>
              <a:off x="2214" y="1050"/>
              <a:ext cx="3402" cy="873"/>
            </a:xfrm>
            <a:prstGeom prst="rect">
              <a:avLst/>
            </a:prstGeom>
            <a:noFill/>
            <a:ln w="9525">
              <a:solidFill>
                <a:schemeClr val="tx1"/>
              </a:solidFill>
              <a:miter lim="800000"/>
              <a:headEnd/>
              <a:tailEnd/>
            </a:ln>
          </p:spPr>
          <p:txBody>
            <a:bodyPr wrap="none" anchor="ctr"/>
            <a:lstStyle/>
            <a:p>
              <a:endParaRPr lang="pt-BR"/>
            </a:p>
          </p:txBody>
        </p:sp>
        <p:sp>
          <p:nvSpPr>
            <p:cNvPr id="37" name="Text Box 37"/>
            <p:cNvSpPr txBox="1">
              <a:spLocks noChangeArrowheads="1"/>
            </p:cNvSpPr>
            <p:nvPr/>
          </p:nvSpPr>
          <p:spPr bwMode="auto">
            <a:xfrm>
              <a:off x="2223" y="1626"/>
              <a:ext cx="1968" cy="271"/>
            </a:xfrm>
            <a:prstGeom prst="rect">
              <a:avLst/>
            </a:prstGeom>
            <a:noFill/>
            <a:ln w="9525">
              <a:noFill/>
              <a:miter lim="800000"/>
              <a:headEnd/>
              <a:tailEnd/>
            </a:ln>
          </p:spPr>
          <p:txBody>
            <a:bodyPr>
              <a:spAutoFit/>
            </a:bodyPr>
            <a:lstStyle/>
            <a:p>
              <a:pPr eaLnBrk="1" hangingPunct="1">
                <a:spcBef>
                  <a:spcPct val="50000"/>
                </a:spcBef>
              </a:pPr>
              <a:r>
                <a:rPr lang="pt-BR" sz="2200" b="1" dirty="0"/>
                <a:t>Peso Morto = B + C</a:t>
              </a:r>
              <a:endParaRPr lang="en-US" sz="2200" b="1" dirty="0"/>
            </a:p>
          </p:txBody>
        </p:sp>
        <p:sp>
          <p:nvSpPr>
            <p:cNvPr id="38" name="Text Box 38"/>
            <p:cNvSpPr txBox="1">
              <a:spLocks noChangeArrowheads="1"/>
            </p:cNvSpPr>
            <p:nvPr/>
          </p:nvSpPr>
          <p:spPr bwMode="auto">
            <a:xfrm>
              <a:off x="2214" y="1058"/>
              <a:ext cx="3378" cy="271"/>
            </a:xfrm>
            <a:prstGeom prst="rect">
              <a:avLst/>
            </a:prstGeom>
            <a:noFill/>
            <a:ln w="9525">
              <a:noFill/>
              <a:miter lim="800000"/>
              <a:headEnd/>
              <a:tailEnd/>
            </a:ln>
          </p:spPr>
          <p:txBody>
            <a:bodyPr wrap="square">
              <a:spAutoFit/>
            </a:bodyPr>
            <a:lstStyle/>
            <a:p>
              <a:pPr eaLnBrk="1" hangingPunct="1">
                <a:spcBef>
                  <a:spcPct val="50000"/>
                </a:spcBef>
              </a:pPr>
              <a:r>
                <a:rPr lang="pt-BR" sz="2200" dirty="0"/>
                <a:t>Variação do Excedente do Consumidor = -A -B</a:t>
              </a:r>
              <a:endParaRPr lang="en-US" sz="2200" dirty="0"/>
            </a:p>
          </p:txBody>
        </p:sp>
        <p:sp>
          <p:nvSpPr>
            <p:cNvPr id="39" name="Text Box 39"/>
            <p:cNvSpPr txBox="1">
              <a:spLocks noChangeArrowheads="1"/>
            </p:cNvSpPr>
            <p:nvPr/>
          </p:nvSpPr>
          <p:spPr bwMode="auto">
            <a:xfrm>
              <a:off x="2210" y="1364"/>
              <a:ext cx="3284" cy="256"/>
            </a:xfrm>
            <a:prstGeom prst="rect">
              <a:avLst/>
            </a:prstGeom>
            <a:noFill/>
            <a:ln w="9525">
              <a:noFill/>
              <a:miter lim="800000"/>
              <a:headEnd/>
              <a:tailEnd/>
            </a:ln>
          </p:spPr>
          <p:txBody>
            <a:bodyPr wrap="square">
              <a:spAutoFit/>
            </a:bodyPr>
            <a:lstStyle/>
            <a:p>
              <a:pPr eaLnBrk="1" hangingPunct="1"/>
              <a:r>
                <a:rPr lang="pt-BR" sz="2200" dirty="0"/>
                <a:t>Variação do Excedente do Produtor = A - C </a:t>
              </a:r>
              <a:endParaRPr lang="en-US" sz="2200" dirty="0"/>
            </a:p>
          </p:txBody>
        </p:sp>
        <p:sp>
          <p:nvSpPr>
            <p:cNvPr id="40" name="Line 40"/>
            <p:cNvSpPr>
              <a:spLocks noChangeShapeType="1"/>
            </p:cNvSpPr>
            <p:nvPr/>
          </p:nvSpPr>
          <p:spPr bwMode="auto">
            <a:xfrm flipH="1">
              <a:off x="4512" y="1931"/>
              <a:ext cx="2" cy="181"/>
            </a:xfrm>
            <a:prstGeom prst="line">
              <a:avLst/>
            </a:prstGeom>
            <a:noFill/>
            <a:ln w="9525">
              <a:solidFill>
                <a:schemeClr val="tx1"/>
              </a:solidFill>
              <a:round/>
              <a:headEnd/>
              <a:tailEnd type="triangle" w="med" len="med"/>
            </a:ln>
          </p:spPr>
          <p:txBody>
            <a:bodyPr/>
            <a:lstStyle/>
            <a:p>
              <a:endParaRPr lang="pt-BR"/>
            </a:p>
          </p:txBody>
        </p:sp>
        <p:sp>
          <p:nvSpPr>
            <p:cNvPr id="41" name="Text Box 41"/>
            <p:cNvSpPr txBox="1">
              <a:spLocks noChangeArrowheads="1"/>
            </p:cNvSpPr>
            <p:nvPr/>
          </p:nvSpPr>
          <p:spPr bwMode="auto">
            <a:xfrm>
              <a:off x="3360" y="2112"/>
              <a:ext cx="2304" cy="480"/>
            </a:xfrm>
            <a:prstGeom prst="rect">
              <a:avLst/>
            </a:prstGeom>
            <a:noFill/>
            <a:ln w="9525">
              <a:noFill/>
              <a:miter lim="800000"/>
              <a:headEnd/>
              <a:tailEnd/>
            </a:ln>
          </p:spPr>
          <p:txBody>
            <a:bodyPr>
              <a:spAutoFit/>
            </a:bodyPr>
            <a:lstStyle/>
            <a:p>
              <a:pPr eaLnBrk="1" hangingPunct="1">
                <a:spcBef>
                  <a:spcPct val="50000"/>
                </a:spcBef>
              </a:pPr>
              <a:r>
                <a:rPr lang="pt-BR" sz="2200" dirty="0"/>
                <a:t>Consequência  do  preço mais alto e da quantidade reduzida</a:t>
              </a:r>
              <a:endParaRPr lang="en-US" sz="2200" dirty="0"/>
            </a:p>
          </p:txBody>
        </p:sp>
        <p:sp>
          <p:nvSpPr>
            <p:cNvPr id="42" name="Rectangle 42"/>
            <p:cNvSpPr>
              <a:spLocks noChangeArrowheads="1"/>
            </p:cNvSpPr>
            <p:nvPr/>
          </p:nvSpPr>
          <p:spPr bwMode="auto">
            <a:xfrm>
              <a:off x="3312" y="2112"/>
              <a:ext cx="2256" cy="480"/>
            </a:xfrm>
            <a:prstGeom prst="rect">
              <a:avLst/>
            </a:prstGeom>
            <a:noFill/>
            <a:ln w="9525">
              <a:solidFill>
                <a:schemeClr val="tx1"/>
              </a:solidFill>
              <a:miter lim="800000"/>
              <a:headEnd/>
              <a:tailEnd/>
            </a:ln>
          </p:spPr>
          <p:txBody>
            <a:bodyPr wrap="none" anchor="ctr"/>
            <a:lstStyle/>
            <a:p>
              <a:endParaRPr lang="pt-BR"/>
            </a:p>
          </p:txBody>
        </p:sp>
      </p:grpSp>
      <p:sp>
        <p:nvSpPr>
          <p:cNvPr id="43" name="Text Box 43"/>
          <p:cNvSpPr txBox="1">
            <a:spLocks noChangeArrowheads="1"/>
          </p:cNvSpPr>
          <p:nvPr/>
        </p:nvSpPr>
        <p:spPr bwMode="auto">
          <a:xfrm>
            <a:off x="5409914" y="4284676"/>
            <a:ext cx="3505200" cy="958850"/>
          </a:xfrm>
          <a:prstGeom prst="rect">
            <a:avLst/>
          </a:prstGeom>
          <a:noFill/>
          <a:ln w="28575">
            <a:solidFill>
              <a:schemeClr val="tx1"/>
            </a:solidFill>
            <a:miter lim="800000"/>
            <a:headEnd/>
            <a:tailEnd/>
          </a:ln>
        </p:spPr>
        <p:txBody>
          <a:bodyPr>
            <a:spAutoFit/>
          </a:bodyPr>
          <a:lstStyle/>
          <a:p>
            <a:pPr eaLnBrk="1" hangingPunct="1">
              <a:spcBef>
                <a:spcPct val="50000"/>
              </a:spcBef>
            </a:pPr>
            <a:r>
              <a:rPr lang="pt-BR" sz="2200"/>
              <a:t>Pc = preço concorrencial</a:t>
            </a:r>
          </a:p>
          <a:p>
            <a:pPr eaLnBrk="1" hangingPunct="1">
              <a:spcBef>
                <a:spcPct val="50000"/>
              </a:spcBef>
            </a:pPr>
            <a:r>
              <a:rPr lang="pt-BR" sz="2200"/>
              <a:t>Qc = Quantid. concorrencial</a:t>
            </a:r>
          </a:p>
        </p:txBody>
      </p:sp>
      <p:sp>
        <p:nvSpPr>
          <p:cNvPr id="44" name="CaixaDeTexto 43"/>
          <p:cNvSpPr txBox="1"/>
          <p:nvPr/>
        </p:nvSpPr>
        <p:spPr>
          <a:xfrm>
            <a:off x="177420" y="935209"/>
            <a:ext cx="8980226" cy="523220"/>
          </a:xfrm>
          <a:prstGeom prst="rect">
            <a:avLst/>
          </a:prstGeom>
          <a:noFill/>
        </p:spPr>
        <p:txBody>
          <a:bodyPr wrap="square" rtlCol="0">
            <a:spAutoFit/>
          </a:bodyPr>
          <a:lstStyle/>
          <a:p>
            <a:pPr marL="342900" indent="-342900">
              <a:buFont typeface="Wingdings" panose="05000000000000000000" pitchFamily="2" charset="2"/>
              <a:buChar char="§"/>
            </a:pPr>
            <a:r>
              <a:rPr lang="pt-BR" sz="2800" b="1" dirty="0"/>
              <a:t>Comparando o monopólio com a concorrência Perfeita</a:t>
            </a:r>
            <a:endParaRPr lang="en-US" sz="2800" b="1" dirty="0"/>
          </a:p>
        </p:txBody>
      </p:sp>
    </p:spTree>
    <p:extLst>
      <p:ext uri="{BB962C8B-B14F-4D97-AF65-F5344CB8AC3E}">
        <p14:creationId xmlns:p14="http://schemas.microsoft.com/office/powerpoint/2010/main" val="34732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DEB65-CFFC-4F1D-81B6-98D3035AB95A}"/>
              </a:ext>
            </a:extLst>
          </p:cNvPr>
          <p:cNvSpPr>
            <a:spLocks noGrp="1"/>
          </p:cNvSpPr>
          <p:nvPr>
            <p:ph type="title"/>
          </p:nvPr>
        </p:nvSpPr>
        <p:spPr/>
        <p:txBody>
          <a:bodyPr/>
          <a:lstStyle/>
          <a:p>
            <a:pPr algn="ctr"/>
            <a:r>
              <a:rPr lang="pt-BR" dirty="0">
                <a:latin typeface="Arial" panose="020B0604020202020204" pitchFamily="34" charset="0"/>
                <a:cs typeface="Arial" panose="020B0604020202020204" pitchFamily="34" charset="0"/>
              </a:rPr>
              <a:t>Adicionais</a:t>
            </a:r>
          </a:p>
        </p:txBody>
      </p:sp>
      <p:sp>
        <p:nvSpPr>
          <p:cNvPr id="3" name="Espaço Reservado para Conteúdo 2">
            <a:extLst>
              <a:ext uri="{FF2B5EF4-FFF2-40B4-BE49-F238E27FC236}">
                <a16:creationId xmlns:a16="http://schemas.microsoft.com/office/drawing/2014/main" id="{55DCFE4F-3799-43FE-8F49-AEE1036E39C2}"/>
              </a:ext>
            </a:extLst>
          </p:cNvPr>
          <p:cNvSpPr>
            <a:spLocks noGrp="1"/>
          </p:cNvSpPr>
          <p:nvPr>
            <p:ph idx="1"/>
          </p:nvPr>
        </p:nvSpPr>
        <p:spPr>
          <a:xfrm>
            <a:off x="278296" y="1269035"/>
            <a:ext cx="8587408" cy="4351338"/>
          </a:xfrm>
        </p:spPr>
        <p:txBody>
          <a:bodyPr/>
          <a:lstStyle/>
          <a:p>
            <a:pPr algn="just"/>
            <a:r>
              <a:rPr lang="pt-BR" sz="3000" dirty="0"/>
              <a:t>Veja Também:</a:t>
            </a:r>
          </a:p>
          <a:p>
            <a:pPr algn="just"/>
            <a:endParaRPr lang="pt-BR" sz="400" dirty="0"/>
          </a:p>
          <a:p>
            <a:pPr algn="just"/>
            <a:r>
              <a:rPr lang="pt-BR" sz="3000" b="1" dirty="0"/>
              <a:t>Introdução de um imposto.</a:t>
            </a:r>
          </a:p>
          <a:p>
            <a:pPr lvl="1" algn="just"/>
            <a:r>
              <a:rPr lang="pt-BR" sz="3000" dirty="0"/>
              <a:t>No caso do monopólio, o preço pode aumentar em uma proporção maior que o imposto.</a:t>
            </a:r>
          </a:p>
          <a:p>
            <a:pPr lvl="1" algn="just"/>
            <a:endParaRPr lang="pt-BR" sz="400" dirty="0"/>
          </a:p>
          <a:p>
            <a:pPr algn="just"/>
            <a:r>
              <a:rPr lang="pt-BR" sz="3000" b="1" dirty="0"/>
              <a:t>Fábrica com múltiplas instalações (suponha duas</a:t>
            </a:r>
            <a:r>
              <a:rPr lang="pt-BR" sz="3000" dirty="0"/>
              <a:t>).</a:t>
            </a:r>
          </a:p>
          <a:p>
            <a:pPr lvl="1" algn="just"/>
            <a:r>
              <a:rPr lang="pt-BR" sz="3000" dirty="0"/>
              <a:t>A curva de </a:t>
            </a:r>
            <a:r>
              <a:rPr lang="pt-BR" sz="3000" dirty="0" err="1"/>
              <a:t>CMgT</a:t>
            </a:r>
            <a:r>
              <a:rPr lang="pt-BR" sz="3000" dirty="0"/>
              <a:t> é a soma horizontal das curvas de CMg1 e CMg2.</a:t>
            </a:r>
          </a:p>
          <a:p>
            <a:pPr lvl="1" algn="just"/>
            <a:r>
              <a:rPr lang="pt-BR" sz="3000" dirty="0"/>
              <a:t>A produção será maior relativamente na planta onde o </a:t>
            </a:r>
            <a:r>
              <a:rPr lang="pt-BR" sz="3000" dirty="0" err="1"/>
              <a:t>CMg</a:t>
            </a:r>
            <a:r>
              <a:rPr lang="pt-BR" sz="3000" dirty="0"/>
              <a:t> for menor.</a:t>
            </a:r>
          </a:p>
          <a:p>
            <a:pPr algn="just"/>
            <a:endParaRPr lang="pt-BR" sz="3000" dirty="0"/>
          </a:p>
        </p:txBody>
      </p:sp>
    </p:spTree>
    <p:extLst>
      <p:ext uri="{BB962C8B-B14F-4D97-AF65-F5344CB8AC3E}">
        <p14:creationId xmlns:p14="http://schemas.microsoft.com/office/powerpoint/2010/main" val="2849045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327546" y="1146910"/>
            <a:ext cx="8598090" cy="5552066"/>
          </a:xfrm>
        </p:spPr>
        <p:txBody>
          <a:bodyPr>
            <a:noAutofit/>
          </a:bodyPr>
          <a:lstStyle/>
          <a:p>
            <a:pPr algn="just"/>
            <a:r>
              <a:rPr lang="en-US" sz="2800" b="1" dirty="0" err="1">
                <a:solidFill>
                  <a:schemeClr val="tx1"/>
                </a:solidFill>
              </a:rPr>
              <a:t>Discriminação</a:t>
            </a:r>
            <a:r>
              <a:rPr lang="en-US" sz="2800" b="1" dirty="0">
                <a:solidFill>
                  <a:schemeClr val="tx1"/>
                </a:solidFill>
              </a:rPr>
              <a:t> de </a:t>
            </a:r>
            <a:r>
              <a:rPr lang="en-US" sz="2800" b="1" dirty="0" err="1">
                <a:solidFill>
                  <a:schemeClr val="tx1"/>
                </a:solidFill>
              </a:rPr>
              <a:t>preço</a:t>
            </a:r>
            <a:r>
              <a:rPr lang="en-US" sz="2800" b="1" dirty="0">
                <a:solidFill>
                  <a:schemeClr val="tx1"/>
                </a:solidFill>
              </a:rPr>
              <a:t> </a:t>
            </a:r>
            <a:r>
              <a:rPr lang="en-US" sz="2800" dirty="0">
                <a:solidFill>
                  <a:schemeClr val="tx1"/>
                </a:solidFill>
              </a:rPr>
              <a:t>é a </a:t>
            </a:r>
            <a:r>
              <a:rPr lang="en-US" sz="2800" dirty="0" err="1">
                <a:solidFill>
                  <a:schemeClr val="tx1"/>
                </a:solidFill>
              </a:rPr>
              <a:t>prática</a:t>
            </a:r>
            <a:r>
              <a:rPr lang="en-US" sz="2800" dirty="0">
                <a:solidFill>
                  <a:schemeClr val="tx1"/>
                </a:solidFill>
              </a:rPr>
              <a:t> de </a:t>
            </a:r>
            <a:r>
              <a:rPr lang="en-US" sz="2800" dirty="0" err="1">
                <a:solidFill>
                  <a:schemeClr val="tx1"/>
                </a:solidFill>
              </a:rPr>
              <a:t>cobrar</a:t>
            </a:r>
            <a:r>
              <a:rPr lang="en-US" sz="2800" dirty="0">
                <a:solidFill>
                  <a:schemeClr val="tx1"/>
                </a:solidFill>
              </a:rPr>
              <a:t>, </a:t>
            </a:r>
            <a:r>
              <a:rPr lang="en-US" sz="2800" dirty="0" err="1">
                <a:solidFill>
                  <a:schemeClr val="tx1"/>
                </a:solidFill>
              </a:rPr>
              <a:t>pelo</a:t>
            </a:r>
            <a:r>
              <a:rPr lang="en-US" sz="2800" dirty="0">
                <a:solidFill>
                  <a:schemeClr val="tx1"/>
                </a:solidFill>
              </a:rPr>
              <a:t> </a:t>
            </a:r>
            <a:r>
              <a:rPr lang="en-US" sz="2800" dirty="0" err="1">
                <a:solidFill>
                  <a:schemeClr val="tx1"/>
                </a:solidFill>
              </a:rPr>
              <a:t>mesmo</a:t>
            </a:r>
            <a:r>
              <a:rPr lang="en-US" sz="2800" dirty="0">
                <a:solidFill>
                  <a:schemeClr val="tx1"/>
                </a:solidFill>
              </a:rPr>
              <a:t> </a:t>
            </a:r>
            <a:r>
              <a:rPr lang="en-US" sz="2800" dirty="0" err="1">
                <a:solidFill>
                  <a:schemeClr val="tx1"/>
                </a:solidFill>
              </a:rPr>
              <a:t>produto</a:t>
            </a:r>
            <a:r>
              <a:rPr lang="en-US" sz="2800" dirty="0">
                <a:solidFill>
                  <a:schemeClr val="tx1"/>
                </a:solidFill>
              </a:rPr>
              <a:t>, </a:t>
            </a:r>
            <a:r>
              <a:rPr lang="en-US" sz="2800" dirty="0" err="1">
                <a:solidFill>
                  <a:schemeClr val="tx1"/>
                </a:solidFill>
              </a:rPr>
              <a:t>preços</a:t>
            </a:r>
            <a:r>
              <a:rPr lang="en-US" sz="2800" dirty="0">
                <a:solidFill>
                  <a:schemeClr val="tx1"/>
                </a:solidFill>
              </a:rPr>
              <a:t> </a:t>
            </a:r>
            <a:r>
              <a:rPr lang="en-US" sz="2800" dirty="0" err="1">
                <a:solidFill>
                  <a:schemeClr val="tx1"/>
                </a:solidFill>
              </a:rPr>
              <a:t>diferentes</a:t>
            </a:r>
            <a:r>
              <a:rPr lang="en-US" sz="2800" dirty="0">
                <a:solidFill>
                  <a:schemeClr val="tx1"/>
                </a:solidFill>
              </a:rPr>
              <a:t> de </a:t>
            </a:r>
            <a:r>
              <a:rPr lang="en-US" sz="2800" dirty="0" err="1">
                <a:solidFill>
                  <a:schemeClr val="tx1"/>
                </a:solidFill>
              </a:rPr>
              <a:t>consumidores</a:t>
            </a:r>
            <a:r>
              <a:rPr lang="en-US" sz="2800" dirty="0">
                <a:solidFill>
                  <a:schemeClr val="tx1"/>
                </a:solidFill>
              </a:rPr>
              <a:t> </a:t>
            </a:r>
            <a:r>
              <a:rPr lang="en-US" sz="2800" dirty="0" err="1">
                <a:solidFill>
                  <a:schemeClr val="tx1"/>
                </a:solidFill>
              </a:rPr>
              <a:t>diferentes</a:t>
            </a:r>
            <a:r>
              <a:rPr lang="en-US" dirty="0"/>
              <a:t>, </a:t>
            </a:r>
            <a:r>
              <a:rPr lang="en-US" dirty="0" err="1"/>
              <a:t>prática</a:t>
            </a:r>
            <a:r>
              <a:rPr lang="en-US" dirty="0"/>
              <a:t> que </a:t>
            </a:r>
            <a:r>
              <a:rPr lang="en-US" dirty="0" err="1"/>
              <a:t>só</a:t>
            </a:r>
            <a:r>
              <a:rPr lang="en-US" dirty="0"/>
              <a:t> </a:t>
            </a:r>
            <a:r>
              <a:rPr lang="en-US" dirty="0" err="1"/>
              <a:t>faz</a:t>
            </a:r>
            <a:r>
              <a:rPr lang="en-US" dirty="0"/>
              <a:t> </a:t>
            </a:r>
            <a:r>
              <a:rPr lang="en-US" dirty="0" err="1"/>
              <a:t>sentido</a:t>
            </a:r>
            <a:r>
              <a:rPr lang="en-US" dirty="0"/>
              <a:t> </a:t>
            </a:r>
            <a:r>
              <a:rPr lang="en-US" dirty="0" err="1"/>
              <a:t>caso</a:t>
            </a:r>
            <a:r>
              <a:rPr lang="en-US" dirty="0"/>
              <a:t> </a:t>
            </a:r>
            <a:r>
              <a:rPr lang="en-US" dirty="0" err="1"/>
              <a:t>haja</a:t>
            </a:r>
            <a:r>
              <a:rPr lang="en-US" dirty="0"/>
              <a:t> </a:t>
            </a:r>
            <a:r>
              <a:rPr lang="en-US" dirty="0" err="1"/>
              <a:t>poder</a:t>
            </a:r>
            <a:r>
              <a:rPr lang="en-US" dirty="0"/>
              <a:t> de Mercado e </a:t>
            </a:r>
            <a:r>
              <a:rPr lang="en-US" dirty="0" err="1"/>
              <a:t>inexista</a:t>
            </a:r>
            <a:r>
              <a:rPr lang="en-US" dirty="0"/>
              <a:t> a </a:t>
            </a:r>
            <a:r>
              <a:rPr lang="en-US" dirty="0" err="1"/>
              <a:t>possibilidade</a:t>
            </a:r>
            <a:r>
              <a:rPr lang="en-US" dirty="0"/>
              <a:t> de </a:t>
            </a:r>
            <a:r>
              <a:rPr lang="en-US" dirty="0" err="1"/>
              <a:t>arbitragem</a:t>
            </a:r>
            <a:r>
              <a:rPr lang="en-US" dirty="0"/>
              <a:t>.</a:t>
            </a:r>
            <a:endParaRPr lang="en-US" sz="2800" dirty="0">
              <a:solidFill>
                <a:schemeClr val="tx1"/>
              </a:solidFill>
            </a:endParaRPr>
          </a:p>
          <a:p>
            <a:pPr algn="just"/>
            <a:endParaRPr lang="en-US" sz="400" dirty="0">
              <a:solidFill>
                <a:schemeClr val="tx1"/>
              </a:solidFill>
            </a:endParaRPr>
          </a:p>
          <a:p>
            <a:pPr algn="just"/>
            <a:r>
              <a:rPr lang="en-US" sz="2800" b="1" dirty="0" err="1">
                <a:solidFill>
                  <a:schemeClr val="tx1"/>
                </a:solidFill>
              </a:rPr>
              <a:t>Discriminação</a:t>
            </a:r>
            <a:r>
              <a:rPr lang="en-US" sz="2800" b="1" dirty="0">
                <a:solidFill>
                  <a:schemeClr val="tx1"/>
                </a:solidFill>
              </a:rPr>
              <a:t> de 1º </a:t>
            </a:r>
            <a:r>
              <a:rPr lang="en-US" sz="2800" b="1" dirty="0" err="1">
                <a:solidFill>
                  <a:schemeClr val="tx1"/>
                </a:solidFill>
              </a:rPr>
              <a:t>grau</a:t>
            </a:r>
            <a:endParaRPr lang="en-US" sz="2800" b="1" dirty="0">
              <a:solidFill>
                <a:schemeClr val="tx1"/>
              </a:solidFill>
            </a:endParaRPr>
          </a:p>
          <a:p>
            <a:pPr lvl="1" algn="just"/>
            <a:r>
              <a:rPr lang="en-US" sz="2400" dirty="0" err="1">
                <a:solidFill>
                  <a:schemeClr val="tx1"/>
                </a:solidFill>
              </a:rPr>
              <a:t>Cobrar</a:t>
            </a:r>
            <a:r>
              <a:rPr lang="en-US" sz="2400" dirty="0">
                <a:solidFill>
                  <a:schemeClr val="tx1"/>
                </a:solidFill>
              </a:rPr>
              <a:t> o </a:t>
            </a:r>
            <a:r>
              <a:rPr lang="en-US" sz="2400" dirty="0" err="1">
                <a:solidFill>
                  <a:schemeClr val="tx1"/>
                </a:solidFill>
              </a:rPr>
              <a:t>preço</a:t>
            </a:r>
            <a:r>
              <a:rPr lang="en-US" sz="2400" dirty="0">
                <a:solidFill>
                  <a:schemeClr val="tx1"/>
                </a:solidFill>
              </a:rPr>
              <a:t> de </a:t>
            </a:r>
            <a:r>
              <a:rPr lang="en-US" sz="2400" dirty="0" err="1">
                <a:solidFill>
                  <a:schemeClr val="tx1"/>
                </a:solidFill>
              </a:rPr>
              <a:t>reserva</a:t>
            </a:r>
            <a:r>
              <a:rPr lang="en-US" sz="2400" dirty="0">
                <a:solidFill>
                  <a:schemeClr val="tx1"/>
                </a:solidFill>
              </a:rPr>
              <a:t> de </a:t>
            </a:r>
            <a:r>
              <a:rPr lang="en-US" sz="2400" dirty="0" err="1">
                <a:solidFill>
                  <a:schemeClr val="tx1"/>
                </a:solidFill>
              </a:rPr>
              <a:t>cada</a:t>
            </a:r>
            <a:r>
              <a:rPr lang="en-US" sz="2400" dirty="0">
                <a:solidFill>
                  <a:schemeClr val="tx1"/>
                </a:solidFill>
              </a:rPr>
              <a:t> </a:t>
            </a:r>
            <a:r>
              <a:rPr lang="en-US" sz="2400" dirty="0" err="1">
                <a:solidFill>
                  <a:schemeClr val="tx1"/>
                </a:solidFill>
              </a:rPr>
              <a:t>consumidor</a:t>
            </a:r>
            <a:endParaRPr lang="en-US" sz="2400" dirty="0">
              <a:solidFill>
                <a:schemeClr val="tx1"/>
              </a:solidFill>
            </a:endParaRPr>
          </a:p>
          <a:p>
            <a:pPr lvl="1" algn="just"/>
            <a:endParaRPr lang="en-US" sz="400" dirty="0">
              <a:solidFill>
                <a:schemeClr val="tx1"/>
              </a:solidFill>
            </a:endParaRPr>
          </a:p>
          <a:p>
            <a:pPr algn="just"/>
            <a:r>
              <a:rPr lang="en-US" sz="2800" b="1" dirty="0" err="1">
                <a:solidFill>
                  <a:schemeClr val="tx1"/>
                </a:solidFill>
              </a:rPr>
              <a:t>Discriminação</a:t>
            </a:r>
            <a:r>
              <a:rPr lang="en-US" sz="2800" b="1" dirty="0">
                <a:solidFill>
                  <a:schemeClr val="tx1"/>
                </a:solidFill>
              </a:rPr>
              <a:t> de 2º </a:t>
            </a:r>
            <a:r>
              <a:rPr lang="en-US" sz="2800" b="1" dirty="0" err="1">
                <a:solidFill>
                  <a:schemeClr val="tx1"/>
                </a:solidFill>
              </a:rPr>
              <a:t>grau</a:t>
            </a:r>
            <a:endParaRPr lang="en-US" sz="2800" b="1" dirty="0">
              <a:solidFill>
                <a:schemeClr val="tx1"/>
              </a:solidFill>
            </a:endParaRPr>
          </a:p>
          <a:p>
            <a:pPr lvl="1" algn="just"/>
            <a:r>
              <a:rPr lang="en-US" sz="2400" dirty="0" err="1">
                <a:solidFill>
                  <a:schemeClr val="tx1"/>
                </a:solidFill>
              </a:rPr>
              <a:t>Preços</a:t>
            </a:r>
            <a:r>
              <a:rPr lang="en-US" sz="2400" dirty="0">
                <a:solidFill>
                  <a:schemeClr val="tx1"/>
                </a:solidFill>
              </a:rPr>
              <a:t> </a:t>
            </a:r>
            <a:r>
              <a:rPr lang="en-US" sz="2400" dirty="0" err="1">
                <a:solidFill>
                  <a:schemeClr val="tx1"/>
                </a:solidFill>
              </a:rPr>
              <a:t>diferentes</a:t>
            </a:r>
            <a:r>
              <a:rPr lang="en-US" sz="2400" dirty="0">
                <a:solidFill>
                  <a:schemeClr val="tx1"/>
                </a:solidFill>
              </a:rPr>
              <a:t> para </a:t>
            </a:r>
            <a:r>
              <a:rPr lang="en-US" sz="2400" dirty="0" err="1">
                <a:solidFill>
                  <a:schemeClr val="tx1"/>
                </a:solidFill>
              </a:rPr>
              <a:t>quantidades</a:t>
            </a:r>
            <a:r>
              <a:rPr lang="en-US" sz="2400" dirty="0">
                <a:solidFill>
                  <a:schemeClr val="tx1"/>
                </a:solidFill>
              </a:rPr>
              <a:t> </a:t>
            </a:r>
            <a:r>
              <a:rPr lang="en-US" sz="2400" dirty="0" err="1">
                <a:solidFill>
                  <a:schemeClr val="tx1"/>
                </a:solidFill>
              </a:rPr>
              <a:t>diferentes</a:t>
            </a:r>
            <a:endParaRPr lang="en-US" sz="2400" dirty="0">
              <a:solidFill>
                <a:schemeClr val="tx1"/>
              </a:solidFill>
            </a:endParaRPr>
          </a:p>
          <a:p>
            <a:pPr lvl="1" algn="just"/>
            <a:endParaRPr lang="en-US" sz="400" dirty="0">
              <a:solidFill>
                <a:schemeClr val="tx1"/>
              </a:solidFill>
            </a:endParaRPr>
          </a:p>
          <a:p>
            <a:pPr algn="just"/>
            <a:r>
              <a:rPr lang="en-US" sz="2800" b="1" dirty="0" err="1">
                <a:solidFill>
                  <a:schemeClr val="tx1"/>
                </a:solidFill>
              </a:rPr>
              <a:t>Discriminação</a:t>
            </a:r>
            <a:r>
              <a:rPr lang="en-US" sz="2800" b="1" dirty="0">
                <a:solidFill>
                  <a:schemeClr val="tx1"/>
                </a:solidFill>
              </a:rPr>
              <a:t> de 3º </a:t>
            </a:r>
            <a:r>
              <a:rPr lang="en-US" sz="2800" b="1" dirty="0" err="1">
                <a:solidFill>
                  <a:schemeClr val="tx1"/>
                </a:solidFill>
              </a:rPr>
              <a:t>grau</a:t>
            </a:r>
            <a:endParaRPr lang="en-US" sz="2800" b="1" dirty="0">
              <a:solidFill>
                <a:schemeClr val="tx1"/>
              </a:solidFill>
            </a:endParaRPr>
          </a:p>
          <a:p>
            <a:pPr lvl="1" algn="just"/>
            <a:r>
              <a:rPr lang="en-US" sz="2400" dirty="0" err="1">
                <a:solidFill>
                  <a:schemeClr val="tx1"/>
                </a:solidFill>
              </a:rPr>
              <a:t>Segmentação</a:t>
            </a:r>
            <a:r>
              <a:rPr lang="en-US" sz="2400" dirty="0">
                <a:solidFill>
                  <a:schemeClr val="tx1"/>
                </a:solidFill>
              </a:rPr>
              <a:t> do Mercado: </a:t>
            </a:r>
            <a:r>
              <a:rPr lang="en-US" sz="2400" dirty="0" err="1">
                <a:solidFill>
                  <a:schemeClr val="tx1"/>
                </a:solidFill>
              </a:rPr>
              <a:t>preço</a:t>
            </a:r>
            <a:r>
              <a:rPr lang="en-US" sz="2400" dirty="0">
                <a:solidFill>
                  <a:schemeClr val="tx1"/>
                </a:solidFill>
              </a:rPr>
              <a:t> </a:t>
            </a:r>
            <a:r>
              <a:rPr lang="en-US" sz="2400" dirty="0" err="1">
                <a:solidFill>
                  <a:schemeClr val="tx1"/>
                </a:solidFill>
              </a:rPr>
              <a:t>mais</a:t>
            </a:r>
            <a:r>
              <a:rPr lang="en-US" sz="2400" dirty="0">
                <a:solidFill>
                  <a:schemeClr val="tx1"/>
                </a:solidFill>
              </a:rPr>
              <a:t> </a:t>
            </a:r>
            <a:r>
              <a:rPr lang="en-US" sz="2400" dirty="0" err="1">
                <a:solidFill>
                  <a:schemeClr val="tx1"/>
                </a:solidFill>
              </a:rPr>
              <a:t>elevado</a:t>
            </a:r>
            <a:r>
              <a:rPr lang="en-US" sz="2400" dirty="0">
                <a:solidFill>
                  <a:schemeClr val="tx1"/>
                </a:solidFill>
              </a:rPr>
              <a:t> </a:t>
            </a:r>
            <a:r>
              <a:rPr lang="en-US" sz="2400" dirty="0" err="1">
                <a:solidFill>
                  <a:schemeClr val="tx1"/>
                </a:solidFill>
              </a:rPr>
              <a:t>onde</a:t>
            </a:r>
            <a:r>
              <a:rPr lang="en-US" sz="2400" dirty="0">
                <a:solidFill>
                  <a:schemeClr val="tx1"/>
                </a:solidFill>
              </a:rPr>
              <a:t> a </a:t>
            </a:r>
            <a:r>
              <a:rPr lang="en-US" sz="2400" dirty="0" err="1">
                <a:solidFill>
                  <a:schemeClr val="tx1"/>
                </a:solidFill>
              </a:rPr>
              <a:t>elesticidade</a:t>
            </a:r>
            <a:r>
              <a:rPr lang="en-US" sz="2400" dirty="0">
                <a:solidFill>
                  <a:schemeClr val="tx1"/>
                </a:solidFill>
              </a:rPr>
              <a:t> </a:t>
            </a:r>
            <a:r>
              <a:rPr lang="en-US" sz="2400" dirty="0" err="1">
                <a:solidFill>
                  <a:schemeClr val="tx1"/>
                </a:solidFill>
              </a:rPr>
              <a:t>preço</a:t>
            </a:r>
            <a:r>
              <a:rPr lang="en-US" sz="2400" dirty="0">
                <a:solidFill>
                  <a:schemeClr val="tx1"/>
                </a:solidFill>
              </a:rPr>
              <a:t> é </a:t>
            </a:r>
            <a:r>
              <a:rPr lang="en-US" sz="2400" dirty="0" err="1">
                <a:solidFill>
                  <a:schemeClr val="tx1"/>
                </a:solidFill>
              </a:rPr>
              <a:t>menor</a:t>
            </a:r>
            <a:r>
              <a:rPr lang="en-US" sz="2400" dirty="0">
                <a:solidFill>
                  <a:schemeClr val="tx1"/>
                </a:solidFill>
              </a:rPr>
              <a:t> e </a:t>
            </a:r>
            <a:r>
              <a:rPr lang="en-US" sz="2400" dirty="0" err="1">
                <a:solidFill>
                  <a:schemeClr val="tx1"/>
                </a:solidFill>
              </a:rPr>
              <a:t>mais</a:t>
            </a:r>
            <a:r>
              <a:rPr lang="en-US" sz="2400" dirty="0">
                <a:solidFill>
                  <a:schemeClr val="tx1"/>
                </a:solidFill>
              </a:rPr>
              <a:t> </a:t>
            </a:r>
            <a:r>
              <a:rPr lang="en-US" sz="2400" dirty="0" err="1">
                <a:solidFill>
                  <a:schemeClr val="tx1"/>
                </a:solidFill>
              </a:rPr>
              <a:t>baixo</a:t>
            </a:r>
            <a:r>
              <a:rPr lang="en-US" sz="2400" dirty="0">
                <a:solidFill>
                  <a:schemeClr val="tx1"/>
                </a:solidFill>
              </a:rPr>
              <a:t> </a:t>
            </a:r>
            <a:r>
              <a:rPr lang="en-US" sz="2400" dirty="0" err="1">
                <a:solidFill>
                  <a:schemeClr val="tx1"/>
                </a:solidFill>
              </a:rPr>
              <a:t>onde</a:t>
            </a:r>
            <a:r>
              <a:rPr lang="en-US" sz="2400" dirty="0">
                <a:solidFill>
                  <a:schemeClr val="tx1"/>
                </a:solidFill>
              </a:rPr>
              <a:t> é </a:t>
            </a:r>
            <a:r>
              <a:rPr lang="en-US" sz="2400" dirty="0" err="1">
                <a:solidFill>
                  <a:schemeClr val="tx1"/>
                </a:solidFill>
              </a:rPr>
              <a:t>maior</a:t>
            </a:r>
            <a:endParaRPr lang="en-US" sz="2400" dirty="0">
              <a:solidFill>
                <a:schemeClr val="tx1"/>
              </a:solidFill>
            </a:endParaRPr>
          </a:p>
          <a:p>
            <a:pPr algn="just"/>
            <a:endParaRPr lang="en-US" sz="2800" dirty="0">
              <a:solidFill>
                <a:schemeClr val="tx1"/>
              </a:solidFill>
            </a:endParaRPr>
          </a:p>
          <a:p>
            <a:pPr algn="just"/>
            <a:endParaRPr lang="pt-BR" sz="2800" dirty="0">
              <a:solidFill>
                <a:schemeClr val="tx1"/>
              </a:solidFill>
            </a:endParaRPr>
          </a:p>
        </p:txBody>
      </p:sp>
      <p:sp>
        <p:nvSpPr>
          <p:cNvPr id="5" name="Título 7"/>
          <p:cNvSpPr>
            <a:spLocks noGrp="1"/>
          </p:cNvSpPr>
          <p:nvPr>
            <p:ph type="title"/>
          </p:nvPr>
        </p:nvSpPr>
        <p:spPr>
          <a:xfrm>
            <a:off x="215039" y="351716"/>
            <a:ext cx="7118350" cy="785813"/>
          </a:xfrm>
        </p:spPr>
        <p:txBody>
          <a:bodyPr/>
          <a:lstStyle/>
          <a:p>
            <a:pPr algn="r"/>
            <a:r>
              <a:rPr lang="pt-BR" b="1" dirty="0"/>
              <a:t>Discriminação de Preços</a:t>
            </a:r>
            <a:endParaRPr lang="en-US" b="1" dirty="0"/>
          </a:p>
        </p:txBody>
      </p:sp>
    </p:spTree>
    <p:extLst>
      <p:ext uri="{BB962C8B-B14F-4D97-AF65-F5344CB8AC3E}">
        <p14:creationId xmlns:p14="http://schemas.microsoft.com/office/powerpoint/2010/main" val="15871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E807AF1-B4B8-4077-BD22-B23EDF7DEE46}"/>
              </a:ext>
            </a:extLst>
          </p:cNvPr>
          <p:cNvSpPr>
            <a:spLocks noGrp="1"/>
          </p:cNvSpPr>
          <p:nvPr>
            <p:ph idx="1"/>
          </p:nvPr>
        </p:nvSpPr>
        <p:spPr>
          <a:xfrm>
            <a:off x="172279" y="1046624"/>
            <a:ext cx="8799443" cy="5544616"/>
          </a:xfrm>
        </p:spPr>
        <p:txBody>
          <a:bodyPr>
            <a:noAutofit/>
          </a:bodyPr>
          <a:lstStyle/>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a:t>
            </a:r>
            <a:r>
              <a:rPr lang="en-US" sz="2800" b="1" dirty="0" err="1">
                <a:solidFill>
                  <a:schemeClr val="tx1"/>
                </a:solidFill>
              </a:rPr>
              <a:t>preço</a:t>
            </a:r>
            <a:r>
              <a:rPr lang="en-US" sz="2800" b="1" dirty="0">
                <a:solidFill>
                  <a:schemeClr val="tx1"/>
                </a:solidFill>
              </a:rPr>
              <a:t> </a:t>
            </a:r>
            <a:r>
              <a:rPr lang="en-US" sz="2800" dirty="0">
                <a:solidFill>
                  <a:schemeClr val="tx1"/>
                </a:solidFill>
              </a:rPr>
              <a:t>é a </a:t>
            </a:r>
            <a:r>
              <a:rPr lang="en-US" sz="2800" dirty="0" err="1">
                <a:solidFill>
                  <a:schemeClr val="tx1"/>
                </a:solidFill>
              </a:rPr>
              <a:t>prática</a:t>
            </a:r>
            <a:r>
              <a:rPr lang="en-US" sz="2800" dirty="0">
                <a:solidFill>
                  <a:schemeClr val="tx1"/>
                </a:solidFill>
              </a:rPr>
              <a:t> de vender </a:t>
            </a:r>
            <a:r>
              <a:rPr lang="en-US" sz="2800" dirty="0" err="1">
                <a:solidFill>
                  <a:schemeClr val="tx1"/>
                </a:solidFill>
              </a:rPr>
              <a:t>diferentes</a:t>
            </a:r>
            <a:r>
              <a:rPr lang="en-US" sz="2800" dirty="0">
                <a:solidFill>
                  <a:schemeClr val="tx1"/>
                </a:solidFill>
              </a:rPr>
              <a:t> </a:t>
            </a:r>
            <a:r>
              <a:rPr lang="en-US" sz="2800" dirty="0" err="1">
                <a:solidFill>
                  <a:schemeClr val="tx1"/>
                </a:solidFill>
              </a:rPr>
              <a:t>unidades</a:t>
            </a:r>
            <a:r>
              <a:rPr lang="en-US" sz="2800" dirty="0">
                <a:solidFill>
                  <a:schemeClr val="tx1"/>
                </a:solidFill>
              </a:rPr>
              <a:t> de </a:t>
            </a:r>
            <a:r>
              <a:rPr lang="en-US" sz="2800" dirty="0" err="1">
                <a:solidFill>
                  <a:schemeClr val="tx1"/>
                </a:solidFill>
              </a:rPr>
              <a:t>produto</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preços</a:t>
            </a:r>
            <a:r>
              <a:rPr lang="en-US" sz="2800" dirty="0">
                <a:solidFill>
                  <a:schemeClr val="tx1"/>
                </a:solidFill>
              </a:rPr>
              <a:t> </a:t>
            </a:r>
            <a:r>
              <a:rPr lang="en-US" sz="2800" dirty="0" err="1">
                <a:solidFill>
                  <a:schemeClr val="tx1"/>
                </a:solidFill>
              </a:rPr>
              <a:t>diferentes</a:t>
            </a:r>
            <a:r>
              <a:rPr lang="en-US" sz="2800" dirty="0">
                <a:solidFill>
                  <a:schemeClr val="tx1"/>
                </a:solidFill>
              </a:rPr>
              <a:t>. </a:t>
            </a:r>
            <a:endParaRPr lang="en-US" sz="1200" dirty="0">
              <a:solidFill>
                <a:schemeClr val="tx1"/>
              </a:solidFill>
            </a:endParaRPr>
          </a:p>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1º </a:t>
            </a:r>
            <a:r>
              <a:rPr lang="en-US" sz="2800" b="1" dirty="0" err="1">
                <a:solidFill>
                  <a:schemeClr val="tx1"/>
                </a:solidFill>
              </a:rPr>
              <a:t>grau</a:t>
            </a:r>
            <a:endParaRPr lang="en-US" sz="2800" b="1" dirty="0">
              <a:solidFill>
                <a:schemeClr val="tx1"/>
              </a:solidFill>
            </a:endParaRPr>
          </a:p>
          <a:p>
            <a:pPr lvl="1" algn="just">
              <a:buClrTx/>
              <a:buFont typeface="Wingdings" panose="05000000000000000000" pitchFamily="2" charset="2"/>
              <a:buChar char="§"/>
            </a:pPr>
            <a:r>
              <a:rPr lang="en-US" sz="2400" b="1" dirty="0" err="1">
                <a:solidFill>
                  <a:schemeClr val="tx1"/>
                </a:solidFill>
              </a:rPr>
              <a:t>Cobrar</a:t>
            </a:r>
            <a:r>
              <a:rPr lang="en-US" sz="2400" b="1" dirty="0">
                <a:solidFill>
                  <a:schemeClr val="tx1"/>
                </a:solidFill>
              </a:rPr>
              <a:t> o </a:t>
            </a:r>
            <a:r>
              <a:rPr lang="en-US" sz="2400" b="1" dirty="0" err="1">
                <a:solidFill>
                  <a:schemeClr val="tx1"/>
                </a:solidFill>
              </a:rPr>
              <a:t>preço</a:t>
            </a:r>
            <a:r>
              <a:rPr lang="en-US" sz="2400" b="1" dirty="0">
                <a:solidFill>
                  <a:schemeClr val="tx1"/>
                </a:solidFill>
              </a:rPr>
              <a:t> de </a:t>
            </a:r>
            <a:r>
              <a:rPr lang="en-US" sz="2400" b="1" dirty="0" err="1">
                <a:solidFill>
                  <a:schemeClr val="tx1"/>
                </a:solidFill>
              </a:rPr>
              <a:t>reserva</a:t>
            </a:r>
            <a:r>
              <a:rPr lang="en-US" sz="2400" b="1" dirty="0">
                <a:solidFill>
                  <a:schemeClr val="tx1"/>
                </a:solidFill>
              </a:rPr>
              <a:t> de </a:t>
            </a:r>
            <a:r>
              <a:rPr lang="en-US" sz="2400" b="1" dirty="0" err="1">
                <a:solidFill>
                  <a:schemeClr val="tx1"/>
                </a:solidFill>
              </a:rPr>
              <a:t>cada</a:t>
            </a:r>
            <a:r>
              <a:rPr lang="en-US" sz="2400" b="1" dirty="0">
                <a:solidFill>
                  <a:schemeClr val="tx1"/>
                </a:solidFill>
              </a:rPr>
              <a:t> </a:t>
            </a:r>
            <a:r>
              <a:rPr lang="en-US" sz="2400" b="1" dirty="0" err="1">
                <a:solidFill>
                  <a:schemeClr val="tx1"/>
                </a:solidFill>
              </a:rPr>
              <a:t>consumidor</a:t>
            </a:r>
            <a:r>
              <a:rPr lang="en-US" sz="2400" b="1" dirty="0">
                <a:solidFill>
                  <a:schemeClr val="tx1"/>
                </a:solidFill>
              </a:rPr>
              <a:t>.</a:t>
            </a:r>
          </a:p>
          <a:p>
            <a:pPr lvl="1" algn="just">
              <a:buClrTx/>
              <a:buFont typeface="Wingdings" panose="05000000000000000000" pitchFamily="2" charset="2"/>
              <a:buChar char="§"/>
            </a:pPr>
            <a:r>
              <a:rPr lang="en-US" sz="2400" dirty="0" err="1">
                <a:solidFill>
                  <a:schemeClr val="tx1"/>
                </a:solidFill>
              </a:rPr>
              <a:t>Isto</a:t>
            </a:r>
            <a:r>
              <a:rPr lang="en-US" sz="2400" dirty="0">
                <a:solidFill>
                  <a:schemeClr val="tx1"/>
                </a:solidFill>
              </a:rPr>
              <a:t> </a:t>
            </a:r>
            <a:r>
              <a:rPr lang="en-US" sz="2400" dirty="0" err="1">
                <a:solidFill>
                  <a:schemeClr val="tx1"/>
                </a:solidFill>
              </a:rPr>
              <a:t>significa</a:t>
            </a:r>
            <a:r>
              <a:rPr lang="en-US" sz="2400" dirty="0">
                <a:solidFill>
                  <a:schemeClr val="tx1"/>
                </a:solidFill>
              </a:rPr>
              <a:t> que o </a:t>
            </a:r>
            <a:r>
              <a:rPr lang="en-US" sz="2400" dirty="0" err="1">
                <a:solidFill>
                  <a:schemeClr val="tx1"/>
                </a:solidFill>
              </a:rPr>
              <a:t>monopolista</a:t>
            </a:r>
            <a:r>
              <a:rPr lang="en-US" sz="2400" dirty="0">
                <a:solidFill>
                  <a:schemeClr val="tx1"/>
                </a:solidFill>
              </a:rPr>
              <a:t> </a:t>
            </a:r>
            <a:r>
              <a:rPr lang="en-US" sz="2400" dirty="0" err="1">
                <a:solidFill>
                  <a:schemeClr val="tx1"/>
                </a:solidFill>
              </a:rPr>
              <a:t>vende</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unidades</a:t>
            </a:r>
            <a:r>
              <a:rPr lang="en-US" sz="2400" dirty="0">
                <a:solidFill>
                  <a:schemeClr val="tx1"/>
                </a:solidFill>
              </a:rPr>
              <a:t> de </a:t>
            </a:r>
            <a:r>
              <a:rPr lang="en-US" sz="2400" dirty="0" err="1">
                <a:solidFill>
                  <a:schemeClr val="tx1"/>
                </a:solidFill>
              </a:rPr>
              <a:t>produto</a:t>
            </a:r>
            <a:r>
              <a:rPr lang="en-US" sz="2400" dirty="0">
                <a:solidFill>
                  <a:schemeClr val="tx1"/>
                </a:solidFill>
              </a:rPr>
              <a:t> </a:t>
            </a:r>
            <a:r>
              <a:rPr lang="en-US" sz="2400" dirty="0" err="1">
                <a:solidFill>
                  <a:schemeClr val="tx1"/>
                </a:solidFill>
              </a:rPr>
              <a:t>por</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preços</a:t>
            </a:r>
            <a:r>
              <a:rPr lang="en-US" sz="2400" dirty="0">
                <a:solidFill>
                  <a:schemeClr val="tx1"/>
                </a:solidFill>
              </a:rPr>
              <a:t> e que </a:t>
            </a:r>
            <a:r>
              <a:rPr lang="en-US" sz="2400" dirty="0" err="1">
                <a:solidFill>
                  <a:schemeClr val="tx1"/>
                </a:solidFill>
              </a:rPr>
              <a:t>os</a:t>
            </a:r>
            <a:r>
              <a:rPr lang="en-US" sz="2400" dirty="0">
                <a:solidFill>
                  <a:schemeClr val="tx1"/>
                </a:solidFill>
              </a:rPr>
              <a:t> </a:t>
            </a:r>
            <a:r>
              <a:rPr lang="en-US" sz="2400" dirty="0" err="1">
                <a:solidFill>
                  <a:schemeClr val="tx1"/>
                </a:solidFill>
              </a:rPr>
              <a:t>preços</a:t>
            </a:r>
            <a:r>
              <a:rPr lang="en-US" sz="2400" dirty="0">
                <a:solidFill>
                  <a:schemeClr val="tx1"/>
                </a:solidFill>
              </a:rPr>
              <a:t> </a:t>
            </a:r>
            <a:r>
              <a:rPr lang="en-US" sz="2400" dirty="0" err="1">
                <a:solidFill>
                  <a:schemeClr val="tx1"/>
                </a:solidFill>
              </a:rPr>
              <a:t>podem</a:t>
            </a:r>
            <a:r>
              <a:rPr lang="en-US" sz="2400" dirty="0">
                <a:solidFill>
                  <a:schemeClr val="tx1"/>
                </a:solidFill>
              </a:rPr>
              <a:t> </a:t>
            </a:r>
            <a:r>
              <a:rPr lang="en-US" sz="2400" dirty="0" err="1">
                <a:solidFill>
                  <a:schemeClr val="tx1"/>
                </a:solidFill>
              </a:rPr>
              <a:t>diferir</a:t>
            </a:r>
            <a:r>
              <a:rPr lang="en-US" sz="2400" dirty="0">
                <a:solidFill>
                  <a:schemeClr val="tx1"/>
                </a:solidFill>
              </a:rPr>
              <a:t> de </a:t>
            </a:r>
            <a:r>
              <a:rPr lang="en-US" sz="2400" dirty="0" err="1">
                <a:solidFill>
                  <a:schemeClr val="tx1"/>
                </a:solidFill>
              </a:rPr>
              <a:t>pessoa</a:t>
            </a:r>
            <a:r>
              <a:rPr lang="en-US" sz="2400" dirty="0">
                <a:solidFill>
                  <a:schemeClr val="tx1"/>
                </a:solidFill>
              </a:rPr>
              <a:t> para </a:t>
            </a:r>
            <a:r>
              <a:rPr lang="en-US" sz="2400" dirty="0" err="1">
                <a:solidFill>
                  <a:schemeClr val="tx1"/>
                </a:solidFill>
              </a:rPr>
              <a:t>pessoa</a:t>
            </a:r>
            <a:r>
              <a:rPr lang="en-US" sz="2400" dirty="0">
                <a:solidFill>
                  <a:schemeClr val="tx1"/>
                </a:solidFill>
              </a:rPr>
              <a:t>. Essa </a:t>
            </a:r>
            <a:r>
              <a:rPr lang="en-US" sz="2400" dirty="0" err="1">
                <a:solidFill>
                  <a:schemeClr val="tx1"/>
                </a:solidFill>
              </a:rPr>
              <a:t>prática</a:t>
            </a:r>
            <a:r>
              <a:rPr lang="en-US" sz="2400" dirty="0">
                <a:solidFill>
                  <a:schemeClr val="tx1"/>
                </a:solidFill>
              </a:rPr>
              <a:t> é </a:t>
            </a:r>
            <a:r>
              <a:rPr lang="en-US" sz="2400" dirty="0" err="1">
                <a:solidFill>
                  <a:schemeClr val="tx1"/>
                </a:solidFill>
              </a:rPr>
              <a:t>às</a:t>
            </a:r>
            <a:r>
              <a:rPr lang="en-US" sz="2400" dirty="0">
                <a:solidFill>
                  <a:schemeClr val="tx1"/>
                </a:solidFill>
              </a:rPr>
              <a:t> </a:t>
            </a:r>
            <a:r>
              <a:rPr lang="en-US" sz="2400" dirty="0" err="1">
                <a:solidFill>
                  <a:schemeClr val="tx1"/>
                </a:solidFill>
              </a:rPr>
              <a:t>vezes</a:t>
            </a:r>
            <a:r>
              <a:rPr lang="en-US" sz="2400" dirty="0">
                <a:solidFill>
                  <a:schemeClr val="tx1"/>
                </a:solidFill>
              </a:rPr>
              <a:t> </a:t>
            </a:r>
            <a:r>
              <a:rPr lang="en-US" sz="2400" dirty="0" err="1">
                <a:solidFill>
                  <a:schemeClr val="tx1"/>
                </a:solidFill>
              </a:rPr>
              <a:t>conhecida</a:t>
            </a:r>
            <a:r>
              <a:rPr lang="en-US" sz="2400" dirty="0">
                <a:solidFill>
                  <a:schemeClr val="tx1"/>
                </a:solidFill>
              </a:rPr>
              <a:t> </a:t>
            </a:r>
            <a:r>
              <a:rPr lang="en-US" sz="2400" dirty="0" err="1">
                <a:solidFill>
                  <a:schemeClr val="tx1"/>
                </a:solidFill>
              </a:rPr>
              <a:t>como</a:t>
            </a:r>
            <a:r>
              <a:rPr lang="en-US" sz="2400" dirty="0">
                <a:solidFill>
                  <a:schemeClr val="tx1"/>
                </a:solidFill>
              </a:rPr>
              <a:t> </a:t>
            </a:r>
            <a:r>
              <a:rPr lang="en-US" sz="2400" dirty="0" err="1">
                <a:solidFill>
                  <a:schemeClr val="tx1"/>
                </a:solidFill>
              </a:rPr>
              <a:t>discriminação</a:t>
            </a:r>
            <a:r>
              <a:rPr lang="en-US" sz="2400" dirty="0">
                <a:solidFill>
                  <a:schemeClr val="tx1"/>
                </a:solidFill>
              </a:rPr>
              <a:t> </a:t>
            </a:r>
            <a:r>
              <a:rPr lang="en-US" sz="2400" dirty="0" err="1">
                <a:solidFill>
                  <a:schemeClr val="tx1"/>
                </a:solidFill>
              </a:rPr>
              <a:t>perfeita</a:t>
            </a:r>
            <a:r>
              <a:rPr lang="en-US" sz="2400" dirty="0">
                <a:solidFill>
                  <a:schemeClr val="tx1"/>
                </a:solidFill>
              </a:rPr>
              <a:t> de </a:t>
            </a:r>
            <a:r>
              <a:rPr lang="en-US" sz="2400" dirty="0" err="1">
                <a:solidFill>
                  <a:schemeClr val="tx1"/>
                </a:solidFill>
              </a:rPr>
              <a:t>preços</a:t>
            </a:r>
            <a:r>
              <a:rPr lang="en-US" sz="2400" dirty="0">
                <a:solidFill>
                  <a:schemeClr val="tx1"/>
                </a:solidFill>
              </a:rPr>
              <a:t>.</a:t>
            </a:r>
          </a:p>
          <a:p>
            <a:pPr algn="just">
              <a:buClrTx/>
              <a:buFont typeface="Wingdings" panose="05000000000000000000" pitchFamily="2" charset="2"/>
              <a:buChar char="§"/>
            </a:pPr>
            <a:r>
              <a:rPr lang="en-US" sz="2800" dirty="0" err="1">
                <a:solidFill>
                  <a:schemeClr val="tx1"/>
                </a:solidFill>
              </a:rPr>
              <a:t>Veremos</a:t>
            </a:r>
            <a:r>
              <a:rPr lang="en-US" sz="2800" dirty="0">
                <a:solidFill>
                  <a:schemeClr val="tx1"/>
                </a:solidFill>
              </a:rPr>
              <a:t> que, </a:t>
            </a:r>
            <a:r>
              <a:rPr lang="en-US" sz="2800" dirty="0" err="1">
                <a:solidFill>
                  <a:schemeClr val="tx1"/>
                </a:solidFill>
              </a:rPr>
              <a:t>nesse</a:t>
            </a:r>
            <a:r>
              <a:rPr lang="en-US" sz="2800" dirty="0">
                <a:solidFill>
                  <a:schemeClr val="tx1"/>
                </a:solidFill>
              </a:rPr>
              <a:t> </a:t>
            </a:r>
            <a:r>
              <a:rPr lang="en-US" sz="2800" dirty="0" err="1">
                <a:solidFill>
                  <a:schemeClr val="tx1"/>
                </a:solidFill>
              </a:rPr>
              <a:t>caso</a:t>
            </a:r>
            <a:r>
              <a:rPr lang="en-US" sz="2800" dirty="0">
                <a:solidFill>
                  <a:schemeClr val="tx1"/>
                </a:solidFill>
              </a:rPr>
              <a:t>, a </a:t>
            </a:r>
            <a:r>
              <a:rPr lang="en-US" sz="2800" dirty="0" err="1">
                <a:solidFill>
                  <a:schemeClr val="tx1"/>
                </a:solidFill>
              </a:rPr>
              <a:t>quantidade</a:t>
            </a:r>
            <a:r>
              <a:rPr lang="en-US" sz="2800" dirty="0">
                <a:solidFill>
                  <a:schemeClr val="tx1"/>
                </a:solidFill>
              </a:rPr>
              <a:t> </a:t>
            </a:r>
            <a:r>
              <a:rPr lang="en-US" sz="2800" dirty="0" err="1">
                <a:solidFill>
                  <a:schemeClr val="tx1"/>
                </a:solidFill>
              </a:rPr>
              <a:t>produzida</a:t>
            </a:r>
            <a:r>
              <a:rPr lang="en-US" sz="2800" dirty="0">
                <a:solidFill>
                  <a:schemeClr val="tx1"/>
                </a:solidFill>
              </a:rPr>
              <a:t> </a:t>
            </a:r>
            <a:r>
              <a:rPr lang="en-US" sz="2800" dirty="0" err="1">
                <a:solidFill>
                  <a:schemeClr val="tx1"/>
                </a:solidFill>
              </a:rPr>
              <a:t>será</a:t>
            </a:r>
            <a:r>
              <a:rPr lang="en-US" sz="2800" dirty="0">
                <a:solidFill>
                  <a:schemeClr val="tx1"/>
                </a:solidFill>
              </a:rPr>
              <a:t> </a:t>
            </a:r>
            <a:r>
              <a:rPr lang="en-US" sz="2800" dirty="0" err="1">
                <a:solidFill>
                  <a:schemeClr val="tx1"/>
                </a:solidFill>
              </a:rPr>
              <a:t>idêntica</a:t>
            </a:r>
            <a:r>
              <a:rPr lang="en-US" sz="2800" dirty="0">
                <a:solidFill>
                  <a:schemeClr val="tx1"/>
                </a:solidFill>
              </a:rPr>
              <a:t> </a:t>
            </a:r>
            <a:r>
              <a:rPr lang="en-US" sz="2800" dirty="0" err="1">
                <a:solidFill>
                  <a:schemeClr val="tx1"/>
                </a:solidFill>
              </a:rPr>
              <a:t>àquela</a:t>
            </a:r>
            <a:r>
              <a:rPr lang="en-US" sz="2800" dirty="0">
                <a:solidFill>
                  <a:schemeClr val="tx1"/>
                </a:solidFill>
              </a:rPr>
              <a:t> que </a:t>
            </a:r>
            <a:r>
              <a:rPr lang="en-US" sz="2800" dirty="0" err="1">
                <a:solidFill>
                  <a:schemeClr val="tx1"/>
                </a:solidFill>
              </a:rPr>
              <a:t>seria</a:t>
            </a:r>
            <a:r>
              <a:rPr lang="en-US" sz="2800" dirty="0">
                <a:solidFill>
                  <a:schemeClr val="tx1"/>
                </a:solidFill>
              </a:rPr>
              <a:t> </a:t>
            </a:r>
            <a:r>
              <a:rPr lang="en-US" sz="2800" dirty="0" err="1">
                <a:solidFill>
                  <a:schemeClr val="tx1"/>
                </a:solidFill>
              </a:rPr>
              <a:t>transacionada</a:t>
            </a:r>
            <a:r>
              <a:rPr lang="en-US" sz="2800" dirty="0">
                <a:solidFill>
                  <a:schemeClr val="tx1"/>
                </a:solidFill>
              </a:rPr>
              <a:t> </a:t>
            </a:r>
            <a:r>
              <a:rPr lang="en-US" sz="2800" dirty="0" err="1">
                <a:solidFill>
                  <a:schemeClr val="tx1"/>
                </a:solidFill>
              </a:rPr>
              <a:t>em</a:t>
            </a:r>
            <a:r>
              <a:rPr lang="en-US" sz="2800" dirty="0">
                <a:solidFill>
                  <a:schemeClr val="tx1"/>
                </a:solidFill>
              </a:rPr>
              <a:t> um </a:t>
            </a:r>
            <a:r>
              <a:rPr lang="en-US" sz="2800" dirty="0" err="1">
                <a:solidFill>
                  <a:schemeClr val="tx1"/>
                </a:solidFill>
              </a:rPr>
              <a:t>mercado</a:t>
            </a:r>
            <a:r>
              <a:rPr lang="en-US" sz="2800" dirty="0">
                <a:solidFill>
                  <a:schemeClr val="tx1"/>
                </a:solidFill>
              </a:rPr>
              <a:t> </a:t>
            </a:r>
            <a:r>
              <a:rPr lang="en-US" sz="2800" dirty="0" err="1">
                <a:solidFill>
                  <a:schemeClr val="tx1"/>
                </a:solidFill>
              </a:rPr>
              <a:t>concorrencial</a:t>
            </a:r>
            <a:r>
              <a:rPr lang="en-US" sz="2800" dirty="0">
                <a:solidFill>
                  <a:schemeClr val="tx1"/>
                </a:solidFill>
              </a:rPr>
              <a:t> </a:t>
            </a:r>
            <a:r>
              <a:rPr lang="en-US" sz="2800" b="1" dirty="0">
                <a:solidFill>
                  <a:schemeClr val="tx1"/>
                </a:solidFill>
              </a:rPr>
              <a:t>(</a:t>
            </a:r>
            <a:r>
              <a:rPr lang="en-US" sz="2800" b="1" dirty="0" err="1">
                <a:solidFill>
                  <a:schemeClr val="tx1"/>
                </a:solidFill>
              </a:rPr>
              <a:t>ótimo</a:t>
            </a:r>
            <a:r>
              <a:rPr lang="en-US" sz="2800" b="1" dirty="0">
                <a:solidFill>
                  <a:schemeClr val="tx1"/>
                </a:solidFill>
              </a:rPr>
              <a:t> de Pareto)</a:t>
            </a:r>
            <a:r>
              <a:rPr lang="en-US" sz="2800" dirty="0">
                <a:solidFill>
                  <a:schemeClr val="tx1"/>
                </a:solidFill>
              </a:rPr>
              <a:t>, mas com o </a:t>
            </a:r>
            <a:r>
              <a:rPr lang="en-US" sz="2800" dirty="0" err="1">
                <a:solidFill>
                  <a:schemeClr val="tx1"/>
                </a:solidFill>
              </a:rPr>
              <a:t>monopolista</a:t>
            </a:r>
            <a:r>
              <a:rPr lang="en-US" sz="2800" dirty="0">
                <a:solidFill>
                  <a:schemeClr val="tx1"/>
                </a:solidFill>
              </a:rPr>
              <a:t> </a:t>
            </a:r>
            <a:r>
              <a:rPr lang="en-US" sz="2800" dirty="0" err="1">
                <a:solidFill>
                  <a:schemeClr val="tx1"/>
                </a:solidFill>
              </a:rPr>
              <a:t>capturando</a:t>
            </a:r>
            <a:r>
              <a:rPr lang="en-US" sz="2800" dirty="0">
                <a:solidFill>
                  <a:schemeClr val="tx1"/>
                </a:solidFill>
              </a:rPr>
              <a:t> </a:t>
            </a:r>
            <a:r>
              <a:rPr lang="en-US" sz="2800" dirty="0" err="1">
                <a:solidFill>
                  <a:schemeClr val="tx1"/>
                </a:solidFill>
              </a:rPr>
              <a:t>todo</a:t>
            </a:r>
            <a:r>
              <a:rPr lang="en-US" sz="2800" dirty="0">
                <a:solidFill>
                  <a:schemeClr val="tx1"/>
                </a:solidFill>
              </a:rPr>
              <a:t> o </a:t>
            </a:r>
            <a:r>
              <a:rPr lang="en-US" sz="2800" dirty="0" err="1">
                <a:solidFill>
                  <a:schemeClr val="tx1"/>
                </a:solidFill>
              </a:rPr>
              <a:t>excedente</a:t>
            </a:r>
            <a:r>
              <a:rPr lang="en-US" sz="2800" dirty="0">
                <a:solidFill>
                  <a:schemeClr val="tx1"/>
                </a:solidFill>
              </a:rPr>
              <a:t> do </a:t>
            </a:r>
            <a:r>
              <a:rPr lang="en-US" sz="2800" dirty="0" err="1">
                <a:solidFill>
                  <a:schemeClr val="tx1"/>
                </a:solidFill>
              </a:rPr>
              <a:t>consumidor</a:t>
            </a:r>
            <a:r>
              <a:rPr lang="en-US" sz="2800" dirty="0">
                <a:solidFill>
                  <a:schemeClr val="tx1"/>
                </a:solidFill>
              </a:rPr>
              <a:t>.</a:t>
            </a:r>
          </a:p>
          <a:p>
            <a:pPr algn="just"/>
            <a:endParaRPr lang="en-US" sz="2800" dirty="0">
              <a:solidFill>
                <a:schemeClr val="tx1"/>
              </a:solidFill>
            </a:endParaRPr>
          </a:p>
          <a:p>
            <a:pPr algn="just"/>
            <a:endParaRPr lang="pt-BR" sz="2800" dirty="0">
              <a:solidFill>
                <a:schemeClr val="tx1"/>
              </a:solidFill>
            </a:endParaRPr>
          </a:p>
        </p:txBody>
      </p:sp>
      <p:sp>
        <p:nvSpPr>
          <p:cNvPr id="5" name="Título 7">
            <a:extLst>
              <a:ext uri="{FF2B5EF4-FFF2-40B4-BE49-F238E27FC236}">
                <a16:creationId xmlns:a16="http://schemas.microsoft.com/office/drawing/2014/main" id="{EE0EFDB9-AFF9-4A00-8210-4722D8D19BA4}"/>
              </a:ext>
            </a:extLst>
          </p:cNvPr>
          <p:cNvSpPr>
            <a:spLocks noGrp="1"/>
          </p:cNvSpPr>
          <p:nvPr>
            <p:ph type="title"/>
          </p:nvPr>
        </p:nvSpPr>
        <p:spPr>
          <a:xfrm>
            <a:off x="-154602" y="232843"/>
            <a:ext cx="9491133" cy="785813"/>
          </a:xfrm>
        </p:spPr>
        <p:txBody>
          <a:bodyPr/>
          <a:lstStyle/>
          <a:p>
            <a:pPr algn="ctr"/>
            <a:r>
              <a:rPr lang="pt-BR" b="1" dirty="0">
                <a:solidFill>
                  <a:schemeClr val="tx1"/>
                </a:solidFill>
                <a:latin typeface="+mn-lt"/>
              </a:rPr>
              <a:t>Discriminação de Preços</a:t>
            </a:r>
            <a:endParaRPr lang="en-US" b="1" dirty="0">
              <a:solidFill>
                <a:schemeClr val="tx1"/>
              </a:solidFill>
              <a:latin typeface="+mn-lt"/>
            </a:endParaRPr>
          </a:p>
        </p:txBody>
      </p:sp>
    </p:spTree>
    <p:extLst>
      <p:ext uri="{BB962C8B-B14F-4D97-AF65-F5344CB8AC3E}">
        <p14:creationId xmlns:p14="http://schemas.microsoft.com/office/powerpoint/2010/main" val="289261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81C56B2-EF68-4B7C-B31C-FB9317B1EC47}"/>
              </a:ext>
            </a:extLst>
          </p:cNvPr>
          <p:cNvSpPr>
            <a:spLocks noGrp="1"/>
          </p:cNvSpPr>
          <p:nvPr>
            <p:ph idx="1"/>
          </p:nvPr>
        </p:nvSpPr>
        <p:spPr>
          <a:xfrm>
            <a:off x="225287" y="1046624"/>
            <a:ext cx="8759687" cy="5544616"/>
          </a:xfrm>
        </p:spPr>
        <p:txBody>
          <a:bodyPr>
            <a:noAutofit/>
          </a:bodyPr>
          <a:lstStyle/>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a:t>
            </a:r>
            <a:r>
              <a:rPr lang="en-US" sz="2800" b="1" dirty="0" err="1">
                <a:solidFill>
                  <a:schemeClr val="tx1"/>
                </a:solidFill>
              </a:rPr>
              <a:t>preço</a:t>
            </a:r>
            <a:r>
              <a:rPr lang="en-US" sz="2800" b="1" dirty="0">
                <a:solidFill>
                  <a:schemeClr val="tx1"/>
                </a:solidFill>
              </a:rPr>
              <a:t> </a:t>
            </a:r>
            <a:r>
              <a:rPr lang="en-US" sz="2800" dirty="0">
                <a:solidFill>
                  <a:schemeClr val="tx1"/>
                </a:solidFill>
              </a:rPr>
              <a:t>é a </a:t>
            </a:r>
            <a:r>
              <a:rPr lang="en-US" sz="2800" dirty="0" err="1">
                <a:solidFill>
                  <a:schemeClr val="tx1"/>
                </a:solidFill>
              </a:rPr>
              <a:t>prática</a:t>
            </a:r>
            <a:r>
              <a:rPr lang="en-US" sz="2800" dirty="0">
                <a:solidFill>
                  <a:schemeClr val="tx1"/>
                </a:solidFill>
              </a:rPr>
              <a:t> de vender </a:t>
            </a:r>
            <a:r>
              <a:rPr lang="en-US" sz="2800" dirty="0" err="1">
                <a:solidFill>
                  <a:schemeClr val="tx1"/>
                </a:solidFill>
              </a:rPr>
              <a:t>diferentes</a:t>
            </a:r>
            <a:r>
              <a:rPr lang="en-US" sz="2800" dirty="0">
                <a:solidFill>
                  <a:schemeClr val="tx1"/>
                </a:solidFill>
              </a:rPr>
              <a:t> </a:t>
            </a:r>
            <a:r>
              <a:rPr lang="en-US" sz="2800" dirty="0" err="1">
                <a:solidFill>
                  <a:schemeClr val="tx1"/>
                </a:solidFill>
              </a:rPr>
              <a:t>unidades</a:t>
            </a:r>
            <a:r>
              <a:rPr lang="en-US" sz="2800" dirty="0">
                <a:solidFill>
                  <a:schemeClr val="tx1"/>
                </a:solidFill>
              </a:rPr>
              <a:t> de </a:t>
            </a:r>
            <a:r>
              <a:rPr lang="en-US" sz="2800" dirty="0" err="1">
                <a:solidFill>
                  <a:schemeClr val="tx1"/>
                </a:solidFill>
              </a:rPr>
              <a:t>produto</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preços</a:t>
            </a:r>
            <a:r>
              <a:rPr lang="en-US" sz="2800" dirty="0">
                <a:solidFill>
                  <a:schemeClr val="tx1"/>
                </a:solidFill>
              </a:rPr>
              <a:t> </a:t>
            </a:r>
            <a:r>
              <a:rPr lang="en-US" sz="2800" dirty="0" err="1">
                <a:solidFill>
                  <a:schemeClr val="tx1"/>
                </a:solidFill>
              </a:rPr>
              <a:t>diferentes</a:t>
            </a:r>
            <a:r>
              <a:rPr lang="en-US" sz="2800" dirty="0">
                <a:solidFill>
                  <a:schemeClr val="tx1"/>
                </a:solidFill>
              </a:rPr>
              <a:t>. </a:t>
            </a:r>
            <a:endParaRPr lang="en-US" sz="1200" dirty="0">
              <a:solidFill>
                <a:schemeClr val="tx1"/>
              </a:solidFill>
            </a:endParaRPr>
          </a:p>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2º </a:t>
            </a:r>
            <a:r>
              <a:rPr lang="en-US" sz="2800" b="1" dirty="0" err="1">
                <a:solidFill>
                  <a:schemeClr val="tx1"/>
                </a:solidFill>
              </a:rPr>
              <a:t>grau</a:t>
            </a:r>
            <a:endParaRPr lang="en-US" sz="2800" b="1" dirty="0">
              <a:solidFill>
                <a:schemeClr val="tx1"/>
              </a:solidFill>
            </a:endParaRPr>
          </a:p>
          <a:p>
            <a:pPr lvl="1" algn="just">
              <a:buClrTx/>
              <a:buFont typeface="Wingdings" panose="05000000000000000000" pitchFamily="2" charset="2"/>
              <a:buChar char="§"/>
            </a:pPr>
            <a:r>
              <a:rPr lang="en-US" sz="2400" b="1" dirty="0" err="1">
                <a:solidFill>
                  <a:schemeClr val="tx1"/>
                </a:solidFill>
              </a:rPr>
              <a:t>Preços</a:t>
            </a:r>
            <a:r>
              <a:rPr lang="en-US" sz="2400" b="1" dirty="0">
                <a:solidFill>
                  <a:schemeClr val="tx1"/>
                </a:solidFill>
              </a:rPr>
              <a:t> </a:t>
            </a:r>
            <a:r>
              <a:rPr lang="en-US" sz="2400" b="1" dirty="0" err="1">
                <a:solidFill>
                  <a:schemeClr val="tx1"/>
                </a:solidFill>
              </a:rPr>
              <a:t>diferentes</a:t>
            </a:r>
            <a:r>
              <a:rPr lang="en-US" sz="2400" b="1" dirty="0">
                <a:solidFill>
                  <a:schemeClr val="tx1"/>
                </a:solidFill>
              </a:rPr>
              <a:t> para </a:t>
            </a:r>
            <a:r>
              <a:rPr lang="en-US" sz="2400" b="1" dirty="0" err="1">
                <a:solidFill>
                  <a:schemeClr val="tx1"/>
                </a:solidFill>
              </a:rPr>
              <a:t>quantidades</a:t>
            </a:r>
            <a:r>
              <a:rPr lang="en-US" sz="2400" b="1" dirty="0">
                <a:solidFill>
                  <a:schemeClr val="tx1"/>
                </a:solidFill>
              </a:rPr>
              <a:t> </a:t>
            </a:r>
            <a:r>
              <a:rPr lang="en-US" sz="2400" b="1" dirty="0" err="1">
                <a:solidFill>
                  <a:schemeClr val="tx1"/>
                </a:solidFill>
              </a:rPr>
              <a:t>diferentes</a:t>
            </a:r>
            <a:r>
              <a:rPr lang="en-US" sz="2400" b="1" dirty="0">
                <a:solidFill>
                  <a:schemeClr val="tx1"/>
                </a:solidFill>
              </a:rPr>
              <a:t>.</a:t>
            </a:r>
          </a:p>
          <a:p>
            <a:pPr lvl="1" algn="just">
              <a:buClrTx/>
              <a:buFont typeface="Wingdings" panose="05000000000000000000" pitchFamily="2" charset="2"/>
              <a:buChar char="§"/>
            </a:pPr>
            <a:r>
              <a:rPr lang="en-US" sz="2400" dirty="0">
                <a:solidFill>
                  <a:schemeClr val="tx1"/>
                </a:solidFill>
              </a:rPr>
              <a:t>O </a:t>
            </a:r>
            <a:r>
              <a:rPr lang="en-US" sz="2400" dirty="0" err="1">
                <a:solidFill>
                  <a:schemeClr val="tx1"/>
                </a:solidFill>
              </a:rPr>
              <a:t>monopolista</a:t>
            </a:r>
            <a:r>
              <a:rPr lang="en-US" sz="2400" dirty="0">
                <a:solidFill>
                  <a:schemeClr val="tx1"/>
                </a:solidFill>
              </a:rPr>
              <a:t> </a:t>
            </a:r>
            <a:r>
              <a:rPr lang="en-US" sz="2400" dirty="0" err="1">
                <a:solidFill>
                  <a:schemeClr val="tx1"/>
                </a:solidFill>
              </a:rPr>
              <a:t>vende</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unidades</a:t>
            </a:r>
            <a:r>
              <a:rPr lang="en-US" sz="2400" dirty="0">
                <a:solidFill>
                  <a:schemeClr val="tx1"/>
                </a:solidFill>
              </a:rPr>
              <a:t> de </a:t>
            </a:r>
            <a:r>
              <a:rPr lang="en-US" sz="2400" dirty="0" err="1">
                <a:solidFill>
                  <a:schemeClr val="tx1"/>
                </a:solidFill>
              </a:rPr>
              <a:t>produto</a:t>
            </a:r>
            <a:r>
              <a:rPr lang="en-US" sz="2400" dirty="0">
                <a:solidFill>
                  <a:schemeClr val="tx1"/>
                </a:solidFill>
              </a:rPr>
              <a:t> </a:t>
            </a:r>
            <a:r>
              <a:rPr lang="en-US" sz="2400" dirty="0" err="1">
                <a:solidFill>
                  <a:schemeClr val="tx1"/>
                </a:solidFill>
              </a:rPr>
              <a:t>por</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preços</a:t>
            </a:r>
            <a:r>
              <a:rPr lang="en-US" sz="2400" dirty="0">
                <a:solidFill>
                  <a:schemeClr val="tx1"/>
                </a:solidFill>
              </a:rPr>
              <a:t>, mas </a:t>
            </a:r>
            <a:r>
              <a:rPr lang="en-US" sz="2400" dirty="0" err="1">
                <a:solidFill>
                  <a:schemeClr val="tx1"/>
                </a:solidFill>
              </a:rPr>
              <a:t>cada</a:t>
            </a:r>
            <a:r>
              <a:rPr lang="en-US" sz="2400" dirty="0">
                <a:solidFill>
                  <a:schemeClr val="tx1"/>
                </a:solidFill>
              </a:rPr>
              <a:t> </a:t>
            </a:r>
            <a:r>
              <a:rPr lang="en-US" sz="2400" dirty="0" err="1">
                <a:solidFill>
                  <a:schemeClr val="tx1"/>
                </a:solidFill>
              </a:rPr>
              <a:t>pessoa</a:t>
            </a:r>
            <a:r>
              <a:rPr lang="en-US" sz="2400" dirty="0">
                <a:solidFill>
                  <a:schemeClr val="tx1"/>
                </a:solidFill>
              </a:rPr>
              <a:t> que </a:t>
            </a:r>
            <a:r>
              <a:rPr lang="en-US" sz="2400" dirty="0" err="1">
                <a:solidFill>
                  <a:schemeClr val="tx1"/>
                </a:solidFill>
              </a:rPr>
              <a:t>compra</a:t>
            </a:r>
            <a:r>
              <a:rPr lang="en-US" sz="2400" dirty="0">
                <a:solidFill>
                  <a:schemeClr val="tx1"/>
                </a:solidFill>
              </a:rPr>
              <a:t> a </a:t>
            </a:r>
            <a:r>
              <a:rPr lang="en-US" sz="2400" dirty="0" err="1">
                <a:solidFill>
                  <a:schemeClr val="tx1"/>
                </a:solidFill>
              </a:rPr>
              <a:t>mesma</a:t>
            </a:r>
            <a:r>
              <a:rPr lang="en-US" sz="2400" dirty="0">
                <a:solidFill>
                  <a:schemeClr val="tx1"/>
                </a:solidFill>
              </a:rPr>
              <a:t> </a:t>
            </a:r>
            <a:r>
              <a:rPr lang="en-US" sz="2400" dirty="0" err="1">
                <a:solidFill>
                  <a:schemeClr val="tx1"/>
                </a:solidFill>
              </a:rPr>
              <a:t>quantidade</a:t>
            </a:r>
            <a:r>
              <a:rPr lang="en-US" sz="2400" dirty="0">
                <a:solidFill>
                  <a:schemeClr val="tx1"/>
                </a:solidFill>
              </a:rPr>
              <a:t> de bens </a:t>
            </a:r>
            <a:r>
              <a:rPr lang="en-US" sz="2400" dirty="0" err="1">
                <a:solidFill>
                  <a:schemeClr val="tx1"/>
                </a:solidFill>
              </a:rPr>
              <a:t>paga</a:t>
            </a:r>
            <a:r>
              <a:rPr lang="en-US" sz="2400" dirty="0">
                <a:solidFill>
                  <a:schemeClr val="tx1"/>
                </a:solidFill>
              </a:rPr>
              <a:t> o </a:t>
            </a:r>
            <a:r>
              <a:rPr lang="en-US" sz="2400" dirty="0" err="1">
                <a:solidFill>
                  <a:schemeClr val="tx1"/>
                </a:solidFill>
              </a:rPr>
              <a:t>mesmo</a:t>
            </a:r>
            <a:r>
              <a:rPr lang="en-US" sz="2400" dirty="0">
                <a:solidFill>
                  <a:schemeClr val="tx1"/>
                </a:solidFill>
              </a:rPr>
              <a:t> </a:t>
            </a:r>
            <a:r>
              <a:rPr lang="en-US" sz="2400" dirty="0" err="1">
                <a:solidFill>
                  <a:schemeClr val="tx1"/>
                </a:solidFill>
              </a:rPr>
              <a:t>preço</a:t>
            </a:r>
            <a:r>
              <a:rPr lang="en-US" sz="2400" dirty="0">
                <a:solidFill>
                  <a:schemeClr val="tx1"/>
                </a:solidFill>
              </a:rPr>
              <a:t>.</a:t>
            </a:r>
          </a:p>
          <a:p>
            <a:pPr lvl="1" algn="just">
              <a:buClrTx/>
              <a:buFont typeface="Wingdings" panose="05000000000000000000" pitchFamily="2" charset="2"/>
              <a:buChar char="§"/>
            </a:pPr>
            <a:r>
              <a:rPr lang="en-US" sz="2400" dirty="0">
                <a:solidFill>
                  <a:schemeClr val="tx1"/>
                </a:solidFill>
              </a:rPr>
              <a:t>Logo, </a:t>
            </a:r>
            <a:r>
              <a:rPr lang="en-US" sz="2400" dirty="0" err="1">
                <a:solidFill>
                  <a:schemeClr val="tx1"/>
                </a:solidFill>
              </a:rPr>
              <a:t>os</a:t>
            </a:r>
            <a:r>
              <a:rPr lang="en-US" sz="2400" dirty="0">
                <a:solidFill>
                  <a:schemeClr val="tx1"/>
                </a:solidFill>
              </a:rPr>
              <a:t> </a:t>
            </a:r>
            <a:r>
              <a:rPr lang="en-US" sz="2400" dirty="0" err="1">
                <a:solidFill>
                  <a:schemeClr val="tx1"/>
                </a:solidFill>
              </a:rPr>
              <a:t>preços</a:t>
            </a:r>
            <a:r>
              <a:rPr lang="en-US" sz="2400" dirty="0">
                <a:solidFill>
                  <a:schemeClr val="tx1"/>
                </a:solidFill>
              </a:rPr>
              <a:t> </a:t>
            </a:r>
            <a:r>
              <a:rPr lang="en-US" sz="2400" dirty="0" err="1">
                <a:solidFill>
                  <a:schemeClr val="tx1"/>
                </a:solidFill>
              </a:rPr>
              <a:t>diferem</a:t>
            </a:r>
            <a:r>
              <a:rPr lang="en-US" sz="2400" dirty="0">
                <a:solidFill>
                  <a:schemeClr val="tx1"/>
                </a:solidFill>
              </a:rPr>
              <a:t> no que </a:t>
            </a:r>
            <a:r>
              <a:rPr lang="en-US" sz="2400" dirty="0" err="1">
                <a:solidFill>
                  <a:schemeClr val="tx1"/>
                </a:solidFill>
              </a:rPr>
              <a:t>tange</a:t>
            </a:r>
            <a:r>
              <a:rPr lang="en-US" sz="2400" dirty="0">
                <a:solidFill>
                  <a:schemeClr val="tx1"/>
                </a:solidFill>
              </a:rPr>
              <a:t> </a:t>
            </a:r>
            <a:r>
              <a:rPr lang="en-US" sz="2400" dirty="0" err="1">
                <a:solidFill>
                  <a:schemeClr val="tx1"/>
                </a:solidFill>
              </a:rPr>
              <a:t>às</a:t>
            </a:r>
            <a:r>
              <a:rPr lang="en-US" sz="2400" dirty="0">
                <a:solidFill>
                  <a:schemeClr val="tx1"/>
                </a:solidFill>
              </a:rPr>
              <a:t> </a:t>
            </a:r>
            <a:r>
              <a:rPr lang="en-US" sz="2400" dirty="0" err="1">
                <a:solidFill>
                  <a:schemeClr val="tx1"/>
                </a:solidFill>
              </a:rPr>
              <a:t>unidades</a:t>
            </a:r>
            <a:r>
              <a:rPr lang="en-US" sz="2400" dirty="0">
                <a:solidFill>
                  <a:schemeClr val="tx1"/>
                </a:solidFill>
              </a:rPr>
              <a:t> do </a:t>
            </a:r>
            <a:r>
              <a:rPr lang="en-US" sz="2400" dirty="0" err="1">
                <a:solidFill>
                  <a:schemeClr val="tx1"/>
                </a:solidFill>
              </a:rPr>
              <a:t>bem</a:t>
            </a:r>
            <a:r>
              <a:rPr lang="en-US" sz="2400" dirty="0">
                <a:solidFill>
                  <a:schemeClr val="tx1"/>
                </a:solidFill>
              </a:rPr>
              <a:t>, mas </a:t>
            </a:r>
            <a:r>
              <a:rPr lang="en-US" sz="2400" dirty="0" err="1">
                <a:solidFill>
                  <a:schemeClr val="tx1"/>
                </a:solidFill>
              </a:rPr>
              <a:t>não</a:t>
            </a:r>
            <a:r>
              <a:rPr lang="en-US" sz="2400" dirty="0">
                <a:solidFill>
                  <a:schemeClr val="tx1"/>
                </a:solidFill>
              </a:rPr>
              <a:t> no que </a:t>
            </a:r>
            <a:r>
              <a:rPr lang="en-US" sz="2400" dirty="0" err="1">
                <a:solidFill>
                  <a:schemeClr val="tx1"/>
                </a:solidFill>
              </a:rPr>
              <a:t>diz</a:t>
            </a:r>
            <a:r>
              <a:rPr lang="en-US" sz="2400" dirty="0">
                <a:solidFill>
                  <a:schemeClr val="tx1"/>
                </a:solidFill>
              </a:rPr>
              <a:t> </a:t>
            </a:r>
            <a:r>
              <a:rPr lang="en-US" sz="2400" dirty="0" err="1">
                <a:solidFill>
                  <a:schemeClr val="tx1"/>
                </a:solidFill>
              </a:rPr>
              <a:t>respeito</a:t>
            </a:r>
            <a:r>
              <a:rPr lang="en-US" sz="2400" dirty="0">
                <a:solidFill>
                  <a:schemeClr val="tx1"/>
                </a:solidFill>
              </a:rPr>
              <a:t> </a:t>
            </a:r>
            <a:r>
              <a:rPr lang="en-US" sz="2400" dirty="0" err="1">
                <a:solidFill>
                  <a:schemeClr val="tx1"/>
                </a:solidFill>
              </a:rPr>
              <a:t>às</a:t>
            </a:r>
            <a:r>
              <a:rPr lang="en-US" sz="2400" dirty="0">
                <a:solidFill>
                  <a:schemeClr val="tx1"/>
                </a:solidFill>
              </a:rPr>
              <a:t> </a:t>
            </a:r>
            <a:r>
              <a:rPr lang="en-US" sz="2400" dirty="0" err="1">
                <a:solidFill>
                  <a:schemeClr val="tx1"/>
                </a:solidFill>
              </a:rPr>
              <a:t>pessoas</a:t>
            </a:r>
            <a:r>
              <a:rPr lang="en-US" sz="2400" dirty="0">
                <a:solidFill>
                  <a:schemeClr val="tx1"/>
                </a:solidFill>
              </a:rPr>
              <a:t>.</a:t>
            </a:r>
          </a:p>
          <a:p>
            <a:pPr lvl="2" algn="just">
              <a:buClrTx/>
              <a:buFont typeface="Wingdings" panose="05000000000000000000" pitchFamily="2" charset="2"/>
              <a:buChar char="§"/>
            </a:pPr>
            <a:r>
              <a:rPr lang="en-US" sz="2400" dirty="0">
                <a:solidFill>
                  <a:schemeClr val="tx1"/>
                </a:solidFill>
              </a:rPr>
              <a:t>O principal </a:t>
            </a:r>
            <a:r>
              <a:rPr lang="en-US" sz="2400" dirty="0" err="1">
                <a:solidFill>
                  <a:schemeClr val="tx1"/>
                </a:solidFill>
              </a:rPr>
              <a:t>exemplo</a:t>
            </a:r>
            <a:r>
              <a:rPr lang="en-US" sz="2400" dirty="0">
                <a:solidFill>
                  <a:schemeClr val="tx1"/>
                </a:solidFill>
              </a:rPr>
              <a:t> disso </a:t>
            </a:r>
            <a:r>
              <a:rPr lang="en-US" sz="2400" dirty="0" err="1">
                <a:solidFill>
                  <a:schemeClr val="tx1"/>
                </a:solidFill>
              </a:rPr>
              <a:t>são</a:t>
            </a:r>
            <a:r>
              <a:rPr lang="en-US" sz="2400" dirty="0">
                <a:solidFill>
                  <a:schemeClr val="tx1"/>
                </a:solidFill>
              </a:rPr>
              <a:t> </a:t>
            </a:r>
            <a:r>
              <a:rPr lang="en-US" sz="2400" dirty="0" err="1">
                <a:solidFill>
                  <a:schemeClr val="tx1"/>
                </a:solidFill>
              </a:rPr>
              <a:t>os</a:t>
            </a:r>
            <a:r>
              <a:rPr lang="en-US" sz="2400" dirty="0">
                <a:solidFill>
                  <a:schemeClr val="tx1"/>
                </a:solidFill>
              </a:rPr>
              <a:t> </a:t>
            </a:r>
            <a:r>
              <a:rPr lang="en-US" sz="2400" dirty="0" err="1">
                <a:solidFill>
                  <a:schemeClr val="tx1"/>
                </a:solidFill>
              </a:rPr>
              <a:t>descontos</a:t>
            </a:r>
            <a:r>
              <a:rPr lang="en-US" sz="2400" dirty="0">
                <a:solidFill>
                  <a:schemeClr val="tx1"/>
                </a:solidFill>
              </a:rPr>
              <a:t> </a:t>
            </a:r>
            <a:r>
              <a:rPr lang="en-US" sz="2400" dirty="0" err="1">
                <a:solidFill>
                  <a:schemeClr val="tx1"/>
                </a:solidFill>
              </a:rPr>
              <a:t>por</a:t>
            </a:r>
            <a:r>
              <a:rPr lang="en-US" sz="2400" dirty="0">
                <a:solidFill>
                  <a:schemeClr val="tx1"/>
                </a:solidFill>
              </a:rPr>
              <a:t> </a:t>
            </a:r>
            <a:r>
              <a:rPr lang="en-US" sz="2400" dirty="0" err="1">
                <a:solidFill>
                  <a:schemeClr val="tx1"/>
                </a:solidFill>
              </a:rPr>
              <a:t>quantidade</a:t>
            </a:r>
            <a:r>
              <a:rPr lang="en-US" sz="2400" dirty="0">
                <a:solidFill>
                  <a:schemeClr val="tx1"/>
                </a:solidFill>
              </a:rPr>
              <a:t>.</a:t>
            </a:r>
          </a:p>
          <a:p>
            <a:pPr marL="0" indent="0" algn="just">
              <a:buNone/>
            </a:pPr>
            <a:endParaRPr lang="en-US" sz="2800" dirty="0">
              <a:solidFill>
                <a:schemeClr val="tx1"/>
              </a:solidFill>
            </a:endParaRPr>
          </a:p>
          <a:p>
            <a:pPr algn="just"/>
            <a:endParaRPr lang="pt-BR" sz="2800" dirty="0">
              <a:solidFill>
                <a:schemeClr val="tx1"/>
              </a:solidFill>
            </a:endParaRPr>
          </a:p>
        </p:txBody>
      </p:sp>
      <p:sp>
        <p:nvSpPr>
          <p:cNvPr id="5" name="Título 7">
            <a:extLst>
              <a:ext uri="{FF2B5EF4-FFF2-40B4-BE49-F238E27FC236}">
                <a16:creationId xmlns:a16="http://schemas.microsoft.com/office/drawing/2014/main" id="{3505FF55-9740-46EA-BDEA-AAFB062E953D}"/>
              </a:ext>
            </a:extLst>
          </p:cNvPr>
          <p:cNvSpPr>
            <a:spLocks noGrp="1"/>
          </p:cNvSpPr>
          <p:nvPr>
            <p:ph type="title"/>
          </p:nvPr>
        </p:nvSpPr>
        <p:spPr>
          <a:xfrm>
            <a:off x="-167854" y="246095"/>
            <a:ext cx="9491133" cy="785813"/>
          </a:xfrm>
        </p:spPr>
        <p:txBody>
          <a:bodyPr/>
          <a:lstStyle/>
          <a:p>
            <a:pPr algn="ctr"/>
            <a:r>
              <a:rPr lang="pt-BR" b="1" dirty="0">
                <a:solidFill>
                  <a:schemeClr val="tx1"/>
                </a:solidFill>
                <a:latin typeface="+mn-lt"/>
              </a:rPr>
              <a:t>Discriminação de Preços</a:t>
            </a:r>
            <a:endParaRPr lang="en-US" b="1" dirty="0">
              <a:solidFill>
                <a:schemeClr val="tx1"/>
              </a:solidFill>
              <a:latin typeface="+mn-lt"/>
            </a:endParaRPr>
          </a:p>
        </p:txBody>
      </p:sp>
    </p:spTree>
    <p:extLst>
      <p:ext uri="{BB962C8B-B14F-4D97-AF65-F5344CB8AC3E}">
        <p14:creationId xmlns:p14="http://schemas.microsoft.com/office/powerpoint/2010/main" val="21798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882AEE8F-0494-4E6E-BCB5-5BEE0FA5DA4C}"/>
              </a:ext>
            </a:extLst>
          </p:cNvPr>
          <p:cNvSpPr>
            <a:spLocks noGrp="1"/>
          </p:cNvSpPr>
          <p:nvPr>
            <p:ph idx="1"/>
          </p:nvPr>
        </p:nvSpPr>
        <p:spPr>
          <a:xfrm>
            <a:off x="185531" y="1046624"/>
            <a:ext cx="8733182" cy="5544616"/>
          </a:xfrm>
        </p:spPr>
        <p:txBody>
          <a:bodyPr>
            <a:noAutofit/>
          </a:bodyPr>
          <a:lstStyle/>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a:t>
            </a:r>
            <a:r>
              <a:rPr lang="en-US" sz="2800" b="1" dirty="0" err="1">
                <a:solidFill>
                  <a:schemeClr val="tx1"/>
                </a:solidFill>
              </a:rPr>
              <a:t>preço</a:t>
            </a:r>
            <a:r>
              <a:rPr lang="en-US" sz="2800" b="1" dirty="0">
                <a:solidFill>
                  <a:schemeClr val="tx1"/>
                </a:solidFill>
              </a:rPr>
              <a:t> </a:t>
            </a:r>
            <a:r>
              <a:rPr lang="en-US" sz="2800" dirty="0">
                <a:solidFill>
                  <a:schemeClr val="tx1"/>
                </a:solidFill>
              </a:rPr>
              <a:t>é a </a:t>
            </a:r>
            <a:r>
              <a:rPr lang="en-US" sz="2800" dirty="0" err="1">
                <a:solidFill>
                  <a:schemeClr val="tx1"/>
                </a:solidFill>
              </a:rPr>
              <a:t>prática</a:t>
            </a:r>
            <a:r>
              <a:rPr lang="en-US" sz="2800" dirty="0">
                <a:solidFill>
                  <a:schemeClr val="tx1"/>
                </a:solidFill>
              </a:rPr>
              <a:t> de vender </a:t>
            </a:r>
            <a:r>
              <a:rPr lang="en-US" sz="2800" dirty="0" err="1">
                <a:solidFill>
                  <a:schemeClr val="tx1"/>
                </a:solidFill>
              </a:rPr>
              <a:t>diferentes</a:t>
            </a:r>
            <a:r>
              <a:rPr lang="en-US" sz="2800" dirty="0">
                <a:solidFill>
                  <a:schemeClr val="tx1"/>
                </a:solidFill>
              </a:rPr>
              <a:t> </a:t>
            </a:r>
            <a:r>
              <a:rPr lang="en-US" sz="2800" dirty="0" err="1">
                <a:solidFill>
                  <a:schemeClr val="tx1"/>
                </a:solidFill>
              </a:rPr>
              <a:t>unidades</a:t>
            </a:r>
            <a:r>
              <a:rPr lang="en-US" sz="2800" dirty="0">
                <a:solidFill>
                  <a:schemeClr val="tx1"/>
                </a:solidFill>
              </a:rPr>
              <a:t> de </a:t>
            </a:r>
            <a:r>
              <a:rPr lang="en-US" sz="2800" dirty="0" err="1">
                <a:solidFill>
                  <a:schemeClr val="tx1"/>
                </a:solidFill>
              </a:rPr>
              <a:t>produto</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preços</a:t>
            </a:r>
            <a:r>
              <a:rPr lang="en-US" sz="2800" dirty="0">
                <a:solidFill>
                  <a:schemeClr val="tx1"/>
                </a:solidFill>
              </a:rPr>
              <a:t> </a:t>
            </a:r>
            <a:r>
              <a:rPr lang="en-US" sz="2800" dirty="0" err="1">
                <a:solidFill>
                  <a:schemeClr val="tx1"/>
                </a:solidFill>
              </a:rPr>
              <a:t>diferentes</a:t>
            </a:r>
            <a:r>
              <a:rPr lang="en-US" sz="2800" dirty="0">
                <a:solidFill>
                  <a:schemeClr val="tx1"/>
                </a:solidFill>
              </a:rPr>
              <a:t>. </a:t>
            </a:r>
            <a:endParaRPr lang="en-US" sz="2400" dirty="0">
              <a:solidFill>
                <a:schemeClr val="tx1"/>
              </a:solidFill>
            </a:endParaRPr>
          </a:p>
          <a:p>
            <a:pPr algn="just">
              <a:buClrTx/>
              <a:buFont typeface="Wingdings" panose="05000000000000000000" pitchFamily="2" charset="2"/>
              <a:buChar char="§"/>
            </a:pPr>
            <a:r>
              <a:rPr lang="en-US" sz="2800" b="1" dirty="0" err="1">
                <a:solidFill>
                  <a:schemeClr val="tx1"/>
                </a:solidFill>
              </a:rPr>
              <a:t>Discriminação</a:t>
            </a:r>
            <a:r>
              <a:rPr lang="en-US" sz="2800" b="1" dirty="0">
                <a:solidFill>
                  <a:schemeClr val="tx1"/>
                </a:solidFill>
              </a:rPr>
              <a:t> de 3º </a:t>
            </a:r>
            <a:r>
              <a:rPr lang="en-US" sz="2800" b="1" dirty="0" err="1">
                <a:solidFill>
                  <a:schemeClr val="tx1"/>
                </a:solidFill>
              </a:rPr>
              <a:t>grau</a:t>
            </a:r>
            <a:endParaRPr lang="en-US" sz="2800" b="1" dirty="0">
              <a:solidFill>
                <a:schemeClr val="tx1"/>
              </a:solidFill>
            </a:endParaRPr>
          </a:p>
          <a:p>
            <a:pPr lvl="1" algn="just">
              <a:buClrTx/>
              <a:buFont typeface="Wingdings" panose="05000000000000000000" pitchFamily="2" charset="2"/>
              <a:buChar char="§"/>
            </a:pPr>
            <a:r>
              <a:rPr lang="en-US" sz="2400" b="1" dirty="0" err="1">
                <a:solidFill>
                  <a:schemeClr val="tx1"/>
                </a:solidFill>
              </a:rPr>
              <a:t>Segmentação</a:t>
            </a:r>
            <a:r>
              <a:rPr lang="en-US" sz="2400" b="1" dirty="0">
                <a:solidFill>
                  <a:schemeClr val="tx1"/>
                </a:solidFill>
              </a:rPr>
              <a:t> do Mercado: </a:t>
            </a:r>
            <a:r>
              <a:rPr lang="en-US" sz="2400" b="1" dirty="0" err="1">
                <a:solidFill>
                  <a:schemeClr val="tx1"/>
                </a:solidFill>
              </a:rPr>
              <a:t>preço</a:t>
            </a:r>
            <a:r>
              <a:rPr lang="en-US" sz="2400" b="1" dirty="0">
                <a:solidFill>
                  <a:schemeClr val="tx1"/>
                </a:solidFill>
              </a:rPr>
              <a:t> </a:t>
            </a:r>
            <a:r>
              <a:rPr lang="en-US" sz="2400" b="1" dirty="0" err="1">
                <a:solidFill>
                  <a:schemeClr val="tx1"/>
                </a:solidFill>
              </a:rPr>
              <a:t>mais</a:t>
            </a:r>
            <a:r>
              <a:rPr lang="en-US" sz="2400" b="1" dirty="0">
                <a:solidFill>
                  <a:schemeClr val="tx1"/>
                </a:solidFill>
              </a:rPr>
              <a:t> </a:t>
            </a:r>
            <a:r>
              <a:rPr lang="en-US" sz="2400" b="1" dirty="0" err="1">
                <a:solidFill>
                  <a:schemeClr val="tx1"/>
                </a:solidFill>
              </a:rPr>
              <a:t>elevado</a:t>
            </a:r>
            <a:r>
              <a:rPr lang="en-US" sz="2400" b="1" dirty="0">
                <a:solidFill>
                  <a:schemeClr val="tx1"/>
                </a:solidFill>
              </a:rPr>
              <a:t> </a:t>
            </a:r>
            <a:r>
              <a:rPr lang="en-US" sz="2400" b="1" dirty="0" err="1">
                <a:solidFill>
                  <a:schemeClr val="tx1"/>
                </a:solidFill>
              </a:rPr>
              <a:t>onde</a:t>
            </a:r>
            <a:r>
              <a:rPr lang="en-US" sz="2400" b="1" dirty="0">
                <a:solidFill>
                  <a:schemeClr val="tx1"/>
                </a:solidFill>
              </a:rPr>
              <a:t> a </a:t>
            </a:r>
            <a:r>
              <a:rPr lang="en-US" sz="2400" b="1" dirty="0" err="1">
                <a:solidFill>
                  <a:schemeClr val="tx1"/>
                </a:solidFill>
              </a:rPr>
              <a:t>elasticidade</a:t>
            </a:r>
            <a:r>
              <a:rPr lang="en-US" sz="2400" b="1" dirty="0">
                <a:solidFill>
                  <a:schemeClr val="tx1"/>
                </a:solidFill>
              </a:rPr>
              <a:t> </a:t>
            </a:r>
            <a:r>
              <a:rPr lang="en-US" sz="2400" b="1" dirty="0" err="1">
                <a:solidFill>
                  <a:schemeClr val="tx1"/>
                </a:solidFill>
              </a:rPr>
              <a:t>preço</a:t>
            </a:r>
            <a:r>
              <a:rPr lang="en-US" sz="2400" b="1" dirty="0">
                <a:solidFill>
                  <a:schemeClr val="tx1"/>
                </a:solidFill>
              </a:rPr>
              <a:t> é </a:t>
            </a:r>
            <a:r>
              <a:rPr lang="en-US" sz="2400" b="1" dirty="0" err="1">
                <a:solidFill>
                  <a:schemeClr val="tx1"/>
                </a:solidFill>
              </a:rPr>
              <a:t>menor</a:t>
            </a:r>
            <a:r>
              <a:rPr lang="en-US" sz="2400" b="1" dirty="0">
                <a:solidFill>
                  <a:schemeClr val="tx1"/>
                </a:solidFill>
              </a:rPr>
              <a:t> e </a:t>
            </a:r>
            <a:r>
              <a:rPr lang="en-US" sz="2400" b="1" dirty="0" err="1">
                <a:solidFill>
                  <a:schemeClr val="tx1"/>
                </a:solidFill>
              </a:rPr>
              <a:t>mais</a:t>
            </a:r>
            <a:r>
              <a:rPr lang="en-US" sz="2400" b="1" dirty="0">
                <a:solidFill>
                  <a:schemeClr val="tx1"/>
                </a:solidFill>
              </a:rPr>
              <a:t> </a:t>
            </a:r>
            <a:r>
              <a:rPr lang="en-US" sz="2400" b="1" dirty="0" err="1">
                <a:solidFill>
                  <a:schemeClr val="tx1"/>
                </a:solidFill>
              </a:rPr>
              <a:t>baixo</a:t>
            </a:r>
            <a:r>
              <a:rPr lang="en-US" sz="2400" b="1" dirty="0">
                <a:solidFill>
                  <a:schemeClr val="tx1"/>
                </a:solidFill>
              </a:rPr>
              <a:t> </a:t>
            </a:r>
            <a:r>
              <a:rPr lang="en-US" sz="2400" b="1" dirty="0" err="1">
                <a:solidFill>
                  <a:schemeClr val="tx1"/>
                </a:solidFill>
              </a:rPr>
              <a:t>onde</a:t>
            </a:r>
            <a:r>
              <a:rPr lang="en-US" sz="2400" b="1" dirty="0">
                <a:solidFill>
                  <a:schemeClr val="tx1"/>
                </a:solidFill>
              </a:rPr>
              <a:t> é </a:t>
            </a:r>
            <a:r>
              <a:rPr lang="en-US" sz="2400" b="1" dirty="0" err="1">
                <a:solidFill>
                  <a:schemeClr val="tx1"/>
                </a:solidFill>
              </a:rPr>
              <a:t>maior</a:t>
            </a:r>
            <a:r>
              <a:rPr lang="en-US" sz="2400" b="1" dirty="0">
                <a:solidFill>
                  <a:schemeClr val="tx1"/>
                </a:solidFill>
              </a:rPr>
              <a:t>.</a:t>
            </a:r>
          </a:p>
          <a:p>
            <a:pPr lvl="1" algn="just">
              <a:buClrTx/>
              <a:buFont typeface="Wingdings" panose="05000000000000000000" pitchFamily="2" charset="2"/>
              <a:buChar char="§"/>
            </a:pPr>
            <a:r>
              <a:rPr lang="en-US" sz="2400" dirty="0">
                <a:solidFill>
                  <a:schemeClr val="tx1"/>
                </a:solidFill>
              </a:rPr>
              <a:t>Logo, a </a:t>
            </a:r>
            <a:r>
              <a:rPr lang="en-US" sz="2400" dirty="0" err="1">
                <a:solidFill>
                  <a:schemeClr val="tx1"/>
                </a:solidFill>
              </a:rPr>
              <a:t>discriminação</a:t>
            </a:r>
            <a:r>
              <a:rPr lang="en-US" sz="2400" dirty="0">
                <a:solidFill>
                  <a:schemeClr val="tx1"/>
                </a:solidFill>
              </a:rPr>
              <a:t> de </a:t>
            </a:r>
            <a:r>
              <a:rPr lang="en-US" sz="2400" dirty="0" err="1">
                <a:solidFill>
                  <a:schemeClr val="tx1"/>
                </a:solidFill>
              </a:rPr>
              <a:t>terceiro</a:t>
            </a:r>
            <a:r>
              <a:rPr lang="en-US" sz="2400" dirty="0">
                <a:solidFill>
                  <a:schemeClr val="tx1"/>
                </a:solidFill>
              </a:rPr>
              <a:t> </a:t>
            </a:r>
            <a:r>
              <a:rPr lang="en-US" sz="2400" dirty="0" err="1">
                <a:solidFill>
                  <a:schemeClr val="tx1"/>
                </a:solidFill>
              </a:rPr>
              <a:t>grau</a:t>
            </a:r>
            <a:r>
              <a:rPr lang="en-US" sz="2400" dirty="0">
                <a:solidFill>
                  <a:schemeClr val="tx1"/>
                </a:solidFill>
              </a:rPr>
              <a:t> </a:t>
            </a:r>
            <a:r>
              <a:rPr lang="en-US" sz="2400" dirty="0" err="1">
                <a:solidFill>
                  <a:schemeClr val="tx1"/>
                </a:solidFill>
              </a:rPr>
              <a:t>ocorre</a:t>
            </a:r>
            <a:r>
              <a:rPr lang="en-US" sz="2400" dirty="0">
                <a:solidFill>
                  <a:schemeClr val="tx1"/>
                </a:solidFill>
              </a:rPr>
              <a:t> </a:t>
            </a:r>
            <a:r>
              <a:rPr lang="en-US" sz="2400" dirty="0" err="1">
                <a:solidFill>
                  <a:schemeClr val="tx1"/>
                </a:solidFill>
              </a:rPr>
              <a:t>quando</a:t>
            </a:r>
            <a:r>
              <a:rPr lang="en-US" sz="2400" dirty="0">
                <a:solidFill>
                  <a:schemeClr val="tx1"/>
                </a:solidFill>
              </a:rPr>
              <a:t> o </a:t>
            </a:r>
            <a:r>
              <a:rPr lang="en-US" sz="2400" dirty="0" err="1">
                <a:solidFill>
                  <a:schemeClr val="tx1"/>
                </a:solidFill>
              </a:rPr>
              <a:t>monopolista</a:t>
            </a:r>
            <a:r>
              <a:rPr lang="en-US" sz="2400" dirty="0">
                <a:solidFill>
                  <a:schemeClr val="tx1"/>
                </a:solidFill>
              </a:rPr>
              <a:t> </a:t>
            </a:r>
            <a:r>
              <a:rPr lang="en-US" sz="2400" dirty="0" err="1">
                <a:solidFill>
                  <a:schemeClr val="tx1"/>
                </a:solidFill>
              </a:rPr>
              <a:t>vende</a:t>
            </a:r>
            <a:r>
              <a:rPr lang="en-US" sz="2400" dirty="0">
                <a:solidFill>
                  <a:schemeClr val="tx1"/>
                </a:solidFill>
              </a:rPr>
              <a:t> a </a:t>
            </a:r>
            <a:r>
              <a:rPr lang="en-US" sz="2400" dirty="0" err="1">
                <a:solidFill>
                  <a:schemeClr val="tx1"/>
                </a:solidFill>
              </a:rPr>
              <a:t>produção</a:t>
            </a:r>
            <a:r>
              <a:rPr lang="en-US" sz="2400" dirty="0">
                <a:solidFill>
                  <a:schemeClr val="tx1"/>
                </a:solidFill>
              </a:rPr>
              <a:t> para </a:t>
            </a:r>
            <a:r>
              <a:rPr lang="en-US" sz="2400" dirty="0" err="1">
                <a:solidFill>
                  <a:schemeClr val="tx1"/>
                </a:solidFill>
              </a:rPr>
              <a:t>pessoas</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por</a:t>
            </a:r>
            <a:r>
              <a:rPr lang="en-US" sz="2400" dirty="0">
                <a:solidFill>
                  <a:schemeClr val="tx1"/>
                </a:solidFill>
              </a:rPr>
              <a:t> </a:t>
            </a:r>
            <a:r>
              <a:rPr lang="en-US" sz="2400" dirty="0" err="1">
                <a:solidFill>
                  <a:schemeClr val="tx1"/>
                </a:solidFill>
              </a:rPr>
              <a:t>diferentes</a:t>
            </a:r>
            <a:r>
              <a:rPr lang="en-US" sz="2400" dirty="0">
                <a:solidFill>
                  <a:schemeClr val="tx1"/>
                </a:solidFill>
              </a:rPr>
              <a:t> </a:t>
            </a:r>
            <a:r>
              <a:rPr lang="en-US" sz="2400" dirty="0" err="1">
                <a:solidFill>
                  <a:schemeClr val="tx1"/>
                </a:solidFill>
              </a:rPr>
              <a:t>preços</a:t>
            </a:r>
            <a:r>
              <a:rPr lang="en-US" sz="2400" dirty="0">
                <a:solidFill>
                  <a:schemeClr val="tx1"/>
                </a:solidFill>
              </a:rPr>
              <a:t>, mas </a:t>
            </a:r>
            <a:r>
              <a:rPr lang="en-US" sz="2400" dirty="0" err="1">
                <a:solidFill>
                  <a:schemeClr val="tx1"/>
                </a:solidFill>
              </a:rPr>
              <a:t>cada</a:t>
            </a:r>
            <a:r>
              <a:rPr lang="en-US" sz="2400" dirty="0">
                <a:solidFill>
                  <a:schemeClr val="tx1"/>
                </a:solidFill>
              </a:rPr>
              <a:t> </a:t>
            </a:r>
            <a:r>
              <a:rPr lang="en-US" sz="2400" dirty="0" err="1">
                <a:solidFill>
                  <a:schemeClr val="tx1"/>
                </a:solidFill>
              </a:rPr>
              <a:t>unidade</a:t>
            </a:r>
            <a:r>
              <a:rPr lang="en-US" sz="2400" dirty="0">
                <a:solidFill>
                  <a:schemeClr val="tx1"/>
                </a:solidFill>
              </a:rPr>
              <a:t> </a:t>
            </a:r>
            <a:r>
              <a:rPr lang="en-US" sz="2400" dirty="0" err="1">
                <a:solidFill>
                  <a:schemeClr val="tx1"/>
                </a:solidFill>
              </a:rPr>
              <a:t>vendida</a:t>
            </a:r>
            <a:r>
              <a:rPr lang="en-US" sz="2400" dirty="0">
                <a:solidFill>
                  <a:schemeClr val="tx1"/>
                </a:solidFill>
              </a:rPr>
              <a:t> a </a:t>
            </a:r>
            <a:r>
              <a:rPr lang="en-US" sz="2400" dirty="0" err="1">
                <a:solidFill>
                  <a:schemeClr val="tx1"/>
                </a:solidFill>
              </a:rPr>
              <a:t>determinada</a:t>
            </a:r>
            <a:r>
              <a:rPr lang="en-US" sz="2400" dirty="0">
                <a:solidFill>
                  <a:schemeClr val="tx1"/>
                </a:solidFill>
              </a:rPr>
              <a:t> </a:t>
            </a:r>
            <a:r>
              <a:rPr lang="en-US" sz="2400" dirty="0" err="1">
                <a:solidFill>
                  <a:schemeClr val="tx1"/>
                </a:solidFill>
              </a:rPr>
              <a:t>pessoa</a:t>
            </a:r>
            <a:r>
              <a:rPr lang="en-US" sz="2400" dirty="0">
                <a:solidFill>
                  <a:schemeClr val="tx1"/>
                </a:solidFill>
              </a:rPr>
              <a:t> é </a:t>
            </a:r>
            <a:r>
              <a:rPr lang="en-US" sz="2400" dirty="0" err="1">
                <a:solidFill>
                  <a:schemeClr val="tx1"/>
                </a:solidFill>
              </a:rPr>
              <a:t>vendida</a:t>
            </a:r>
            <a:r>
              <a:rPr lang="en-US" sz="2400" dirty="0">
                <a:solidFill>
                  <a:schemeClr val="tx1"/>
                </a:solidFill>
              </a:rPr>
              <a:t> </a:t>
            </a:r>
            <a:r>
              <a:rPr lang="en-US" sz="2400" dirty="0" err="1">
                <a:solidFill>
                  <a:schemeClr val="tx1"/>
                </a:solidFill>
              </a:rPr>
              <a:t>pelo</a:t>
            </a:r>
            <a:r>
              <a:rPr lang="en-US" sz="2400" dirty="0">
                <a:solidFill>
                  <a:schemeClr val="tx1"/>
                </a:solidFill>
              </a:rPr>
              <a:t> </a:t>
            </a:r>
            <a:r>
              <a:rPr lang="en-US" sz="2400" dirty="0" err="1">
                <a:solidFill>
                  <a:schemeClr val="tx1"/>
                </a:solidFill>
              </a:rPr>
              <a:t>mesmo</a:t>
            </a:r>
            <a:r>
              <a:rPr lang="en-US" sz="2400" dirty="0">
                <a:solidFill>
                  <a:schemeClr val="tx1"/>
                </a:solidFill>
              </a:rPr>
              <a:t> </a:t>
            </a:r>
            <a:r>
              <a:rPr lang="en-US" sz="2400" dirty="0" err="1">
                <a:solidFill>
                  <a:schemeClr val="tx1"/>
                </a:solidFill>
              </a:rPr>
              <a:t>preço</a:t>
            </a:r>
            <a:r>
              <a:rPr lang="en-US" sz="2400" dirty="0">
                <a:solidFill>
                  <a:schemeClr val="tx1"/>
                </a:solidFill>
              </a:rPr>
              <a:t>.</a:t>
            </a:r>
          </a:p>
          <a:p>
            <a:pPr lvl="1" algn="just">
              <a:buClrTx/>
              <a:buFont typeface="Wingdings" panose="05000000000000000000" pitchFamily="2" charset="2"/>
              <a:buChar char="§"/>
            </a:pPr>
            <a:r>
              <a:rPr lang="en-US" sz="2400" dirty="0" err="1">
                <a:solidFill>
                  <a:schemeClr val="tx1"/>
                </a:solidFill>
              </a:rPr>
              <a:t>Trata</a:t>
            </a:r>
            <a:r>
              <a:rPr lang="en-US" sz="2400" dirty="0">
                <a:solidFill>
                  <a:schemeClr val="tx1"/>
                </a:solidFill>
              </a:rPr>
              <a:t>-se da </a:t>
            </a:r>
            <a:r>
              <a:rPr lang="en-US" sz="2400" dirty="0" err="1">
                <a:solidFill>
                  <a:schemeClr val="tx1"/>
                </a:solidFill>
              </a:rPr>
              <a:t>modalidade</a:t>
            </a:r>
            <a:r>
              <a:rPr lang="en-US" sz="2400" dirty="0">
                <a:solidFill>
                  <a:schemeClr val="tx1"/>
                </a:solidFill>
              </a:rPr>
              <a:t> </a:t>
            </a:r>
            <a:r>
              <a:rPr lang="en-US" sz="2400" dirty="0" err="1">
                <a:solidFill>
                  <a:schemeClr val="tx1"/>
                </a:solidFill>
              </a:rPr>
              <a:t>mais</a:t>
            </a:r>
            <a:r>
              <a:rPr lang="en-US" sz="2400" dirty="0">
                <a:solidFill>
                  <a:schemeClr val="tx1"/>
                </a:solidFill>
              </a:rPr>
              <a:t> </a:t>
            </a:r>
            <a:r>
              <a:rPr lang="en-US" sz="2400" dirty="0" err="1">
                <a:solidFill>
                  <a:schemeClr val="tx1"/>
                </a:solidFill>
              </a:rPr>
              <a:t>comum</a:t>
            </a:r>
            <a:r>
              <a:rPr lang="en-US" sz="2400" dirty="0">
                <a:solidFill>
                  <a:schemeClr val="tx1"/>
                </a:solidFill>
              </a:rPr>
              <a:t> de </a:t>
            </a:r>
            <a:r>
              <a:rPr lang="en-US" sz="2400" dirty="0" err="1">
                <a:solidFill>
                  <a:schemeClr val="tx1"/>
                </a:solidFill>
              </a:rPr>
              <a:t>discriminação</a:t>
            </a:r>
            <a:r>
              <a:rPr lang="en-US" sz="2400" dirty="0">
                <a:solidFill>
                  <a:schemeClr val="tx1"/>
                </a:solidFill>
              </a:rPr>
              <a:t> de </a:t>
            </a:r>
            <a:r>
              <a:rPr lang="en-US" sz="2400" dirty="0" err="1">
                <a:solidFill>
                  <a:schemeClr val="tx1"/>
                </a:solidFill>
              </a:rPr>
              <a:t>preços</a:t>
            </a:r>
            <a:r>
              <a:rPr lang="en-US" sz="2400" dirty="0">
                <a:solidFill>
                  <a:schemeClr val="tx1"/>
                </a:solidFill>
              </a:rPr>
              <a:t>, e </a:t>
            </a:r>
            <a:r>
              <a:rPr lang="en-US" sz="2400" dirty="0" err="1">
                <a:solidFill>
                  <a:schemeClr val="tx1"/>
                </a:solidFill>
              </a:rPr>
              <a:t>os</a:t>
            </a:r>
            <a:r>
              <a:rPr lang="en-US" sz="2400" dirty="0">
                <a:solidFill>
                  <a:schemeClr val="tx1"/>
                </a:solidFill>
              </a:rPr>
              <a:t> </a:t>
            </a:r>
            <a:r>
              <a:rPr lang="en-US" sz="2400" dirty="0" err="1">
                <a:solidFill>
                  <a:schemeClr val="tx1"/>
                </a:solidFill>
              </a:rPr>
              <a:t>exemplos</a:t>
            </a:r>
            <a:r>
              <a:rPr lang="en-US" sz="2400" dirty="0">
                <a:solidFill>
                  <a:schemeClr val="tx1"/>
                </a:solidFill>
              </a:rPr>
              <a:t> </a:t>
            </a:r>
            <a:r>
              <a:rPr lang="en-US" sz="2400" dirty="0" err="1">
                <a:solidFill>
                  <a:schemeClr val="tx1"/>
                </a:solidFill>
              </a:rPr>
              <a:t>incluem</a:t>
            </a:r>
            <a:r>
              <a:rPr lang="en-US" sz="2400" dirty="0">
                <a:solidFill>
                  <a:schemeClr val="tx1"/>
                </a:solidFill>
              </a:rPr>
              <a:t> </a:t>
            </a:r>
            <a:r>
              <a:rPr lang="en-US" sz="2400" dirty="0" err="1">
                <a:solidFill>
                  <a:schemeClr val="tx1"/>
                </a:solidFill>
              </a:rPr>
              <a:t>os</a:t>
            </a:r>
            <a:r>
              <a:rPr lang="en-US" sz="2400" dirty="0">
                <a:solidFill>
                  <a:schemeClr val="tx1"/>
                </a:solidFill>
              </a:rPr>
              <a:t> </a:t>
            </a:r>
            <a:r>
              <a:rPr lang="en-US" sz="2400" dirty="0" err="1">
                <a:solidFill>
                  <a:schemeClr val="tx1"/>
                </a:solidFill>
              </a:rPr>
              <a:t>descontos</a:t>
            </a:r>
            <a:r>
              <a:rPr lang="en-US" sz="2400" dirty="0">
                <a:solidFill>
                  <a:schemeClr val="tx1"/>
                </a:solidFill>
              </a:rPr>
              <a:t> para </a:t>
            </a:r>
            <a:r>
              <a:rPr lang="en-US" sz="2400" dirty="0" err="1">
                <a:solidFill>
                  <a:schemeClr val="tx1"/>
                </a:solidFill>
              </a:rPr>
              <a:t>idosos</a:t>
            </a:r>
            <a:r>
              <a:rPr lang="en-US" sz="2400" dirty="0">
                <a:solidFill>
                  <a:schemeClr val="tx1"/>
                </a:solidFill>
              </a:rPr>
              <a:t> e </a:t>
            </a:r>
            <a:r>
              <a:rPr lang="en-US" sz="2400" dirty="0" err="1">
                <a:solidFill>
                  <a:schemeClr val="tx1"/>
                </a:solidFill>
              </a:rPr>
              <a:t>estudantes</a:t>
            </a:r>
            <a:r>
              <a:rPr lang="en-US" sz="2400" dirty="0">
                <a:solidFill>
                  <a:schemeClr val="tx1"/>
                </a:solidFill>
              </a:rPr>
              <a:t>.</a:t>
            </a:r>
          </a:p>
          <a:p>
            <a:pPr algn="just"/>
            <a:endParaRPr lang="en-US" sz="2800" dirty="0">
              <a:solidFill>
                <a:schemeClr val="tx1"/>
              </a:solidFill>
            </a:endParaRPr>
          </a:p>
          <a:p>
            <a:pPr algn="just"/>
            <a:endParaRPr lang="pt-BR" sz="2800" dirty="0">
              <a:solidFill>
                <a:schemeClr val="tx1"/>
              </a:solidFill>
            </a:endParaRPr>
          </a:p>
        </p:txBody>
      </p:sp>
      <p:sp>
        <p:nvSpPr>
          <p:cNvPr id="5" name="Título 7">
            <a:extLst>
              <a:ext uri="{FF2B5EF4-FFF2-40B4-BE49-F238E27FC236}">
                <a16:creationId xmlns:a16="http://schemas.microsoft.com/office/drawing/2014/main" id="{B16C0CC5-3D71-4734-9ABF-97ADF3974333}"/>
              </a:ext>
            </a:extLst>
          </p:cNvPr>
          <p:cNvSpPr>
            <a:spLocks noGrp="1"/>
          </p:cNvSpPr>
          <p:nvPr>
            <p:ph type="title"/>
          </p:nvPr>
        </p:nvSpPr>
        <p:spPr>
          <a:xfrm>
            <a:off x="-8828" y="179833"/>
            <a:ext cx="9491133" cy="785813"/>
          </a:xfrm>
        </p:spPr>
        <p:txBody>
          <a:bodyPr/>
          <a:lstStyle/>
          <a:p>
            <a:pPr algn="ctr"/>
            <a:r>
              <a:rPr lang="pt-BR" b="1" dirty="0">
                <a:solidFill>
                  <a:schemeClr val="tx1"/>
                </a:solidFill>
                <a:latin typeface="+mn-lt"/>
              </a:rPr>
              <a:t>Discriminação de Preços</a:t>
            </a:r>
            <a:endParaRPr lang="en-US" b="1" dirty="0">
              <a:solidFill>
                <a:schemeClr val="tx1"/>
              </a:solidFill>
              <a:latin typeface="+mn-lt"/>
            </a:endParaRPr>
          </a:p>
        </p:txBody>
      </p:sp>
    </p:spTree>
    <p:extLst>
      <p:ext uri="{BB962C8B-B14F-4D97-AF65-F5344CB8AC3E}">
        <p14:creationId xmlns:p14="http://schemas.microsoft.com/office/powerpoint/2010/main" val="8957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33">
            <a:extLst>
              <a:ext uri="{FF2B5EF4-FFF2-40B4-BE49-F238E27FC236}">
                <a16:creationId xmlns:a16="http://schemas.microsoft.com/office/drawing/2014/main" id="{50CFA3CE-96DF-42CD-892F-144BF0D49DCF}"/>
              </a:ext>
            </a:extLst>
          </p:cNvPr>
          <p:cNvSpPr>
            <a:spLocks noChangeShapeType="1"/>
          </p:cNvSpPr>
          <p:nvPr/>
        </p:nvSpPr>
        <p:spPr bwMode="auto">
          <a:xfrm>
            <a:off x="655516" y="1310837"/>
            <a:ext cx="0" cy="4586287"/>
          </a:xfrm>
          <a:prstGeom prst="line">
            <a:avLst/>
          </a:prstGeom>
          <a:noFill/>
          <a:ln w="57150">
            <a:solidFill>
              <a:schemeClr val="tx1"/>
            </a:solidFill>
            <a:round/>
            <a:headEnd type="triangle" w="med" len="med"/>
            <a:tailEnd type="none" w="med" len="med"/>
          </a:ln>
        </p:spPr>
        <p:txBody>
          <a:bodyPr wrap="none" anchor="ctr"/>
          <a:lstStyle/>
          <a:p>
            <a:endParaRPr lang="pt-BR"/>
          </a:p>
        </p:txBody>
      </p:sp>
      <p:sp>
        <p:nvSpPr>
          <p:cNvPr id="5" name="Rectangle 1035">
            <a:extLst>
              <a:ext uri="{FF2B5EF4-FFF2-40B4-BE49-F238E27FC236}">
                <a16:creationId xmlns:a16="http://schemas.microsoft.com/office/drawing/2014/main" id="{DCA10B21-613A-44F0-82F2-4C879A6F452E}"/>
              </a:ext>
            </a:extLst>
          </p:cNvPr>
          <p:cNvSpPr>
            <a:spLocks noChangeArrowheads="1"/>
          </p:cNvSpPr>
          <p:nvPr/>
        </p:nvSpPr>
        <p:spPr bwMode="auto">
          <a:xfrm>
            <a:off x="4963234" y="5856469"/>
            <a:ext cx="402355" cy="520655"/>
          </a:xfrm>
          <a:prstGeom prst="rect">
            <a:avLst/>
          </a:prstGeom>
          <a:noFill/>
          <a:ln w="12700">
            <a:noFill/>
            <a:miter lim="800000"/>
            <a:headEnd/>
            <a:tailEnd/>
          </a:ln>
        </p:spPr>
        <p:txBody>
          <a:bodyPr wrap="none" lIns="90488" tIns="44450" rIns="90488" bIns="44450">
            <a:spAutoFit/>
          </a:bodyPr>
          <a:lstStyle/>
          <a:p>
            <a:r>
              <a:rPr lang="en-US" sz="2800" b="1" dirty="0">
                <a:latin typeface="Arial" charset="0"/>
              </a:rPr>
              <a:t>L</a:t>
            </a:r>
          </a:p>
        </p:txBody>
      </p:sp>
      <p:sp>
        <p:nvSpPr>
          <p:cNvPr id="6" name="Rectangle 1036">
            <a:extLst>
              <a:ext uri="{FF2B5EF4-FFF2-40B4-BE49-F238E27FC236}">
                <a16:creationId xmlns:a16="http://schemas.microsoft.com/office/drawing/2014/main" id="{5E0F409C-7451-42DD-A82C-647B417ED56D}"/>
              </a:ext>
            </a:extLst>
          </p:cNvPr>
          <p:cNvSpPr>
            <a:spLocks noChangeArrowheads="1"/>
          </p:cNvSpPr>
          <p:nvPr/>
        </p:nvSpPr>
        <p:spPr bwMode="auto">
          <a:xfrm>
            <a:off x="184325" y="1046830"/>
            <a:ext cx="461666" cy="434478"/>
          </a:xfrm>
          <a:prstGeom prst="rect">
            <a:avLst/>
          </a:prstGeom>
          <a:noFill/>
          <a:ln w="12700">
            <a:noFill/>
            <a:miter lim="800000"/>
            <a:headEnd/>
            <a:tailEnd/>
          </a:ln>
        </p:spPr>
        <p:txBody>
          <a:bodyPr wrap="none" lIns="90488" tIns="44450" rIns="90488" bIns="44450">
            <a:spAutoFit/>
          </a:bodyPr>
          <a:lstStyle/>
          <a:p>
            <a:pPr algn="r">
              <a:lnSpc>
                <a:spcPct val="80000"/>
              </a:lnSpc>
            </a:pPr>
            <a:r>
              <a:rPr lang="en-US" sz="2800" b="1" dirty="0">
                <a:latin typeface="Arial" charset="0"/>
              </a:rPr>
              <a:t>Q</a:t>
            </a:r>
          </a:p>
        </p:txBody>
      </p:sp>
      <p:sp>
        <p:nvSpPr>
          <p:cNvPr id="7" name="Rectangle 1037">
            <a:extLst>
              <a:ext uri="{FF2B5EF4-FFF2-40B4-BE49-F238E27FC236}">
                <a16:creationId xmlns:a16="http://schemas.microsoft.com/office/drawing/2014/main" id="{56E6A4E8-28A2-4F64-8667-BBD2A8EB1F30}"/>
              </a:ext>
            </a:extLst>
          </p:cNvPr>
          <p:cNvSpPr>
            <a:spLocks noChangeArrowheads="1"/>
          </p:cNvSpPr>
          <p:nvPr/>
        </p:nvSpPr>
        <p:spPr bwMode="auto">
          <a:xfrm>
            <a:off x="185616" y="3871200"/>
            <a:ext cx="463550" cy="393700"/>
          </a:xfrm>
          <a:prstGeom prst="rect">
            <a:avLst/>
          </a:prstGeom>
          <a:noFill/>
          <a:ln w="12700">
            <a:noFill/>
            <a:miter lim="800000"/>
            <a:headEnd/>
            <a:tailEnd/>
          </a:ln>
        </p:spPr>
        <p:txBody>
          <a:bodyPr wrap="none" lIns="90488" tIns="44450" rIns="90488" bIns="44450">
            <a:spAutoFit/>
          </a:bodyPr>
          <a:lstStyle/>
          <a:p>
            <a:r>
              <a:rPr lang="en-US" sz="2000" b="1" dirty="0">
                <a:latin typeface="Arial" charset="0"/>
              </a:rPr>
              <a:t>50</a:t>
            </a:r>
          </a:p>
        </p:txBody>
      </p:sp>
      <p:sp>
        <p:nvSpPr>
          <p:cNvPr id="8" name="Rectangle 1038">
            <a:extLst>
              <a:ext uri="{FF2B5EF4-FFF2-40B4-BE49-F238E27FC236}">
                <a16:creationId xmlns:a16="http://schemas.microsoft.com/office/drawing/2014/main" id="{EF9251DA-CA48-444D-A119-F8743B56E1F8}"/>
              </a:ext>
            </a:extLst>
          </p:cNvPr>
          <p:cNvSpPr>
            <a:spLocks noChangeArrowheads="1"/>
          </p:cNvSpPr>
          <p:nvPr/>
        </p:nvSpPr>
        <p:spPr bwMode="auto">
          <a:xfrm>
            <a:off x="46468" y="2769612"/>
            <a:ext cx="610746" cy="397545"/>
          </a:xfrm>
          <a:prstGeom prst="rect">
            <a:avLst/>
          </a:prstGeom>
          <a:noFill/>
          <a:ln w="12700">
            <a:noFill/>
            <a:miter lim="800000"/>
            <a:headEnd/>
            <a:tailEnd/>
          </a:ln>
        </p:spPr>
        <p:txBody>
          <a:bodyPr wrap="none" lIns="90488" tIns="44450" rIns="90488" bIns="44450">
            <a:spAutoFit/>
          </a:bodyPr>
          <a:lstStyle/>
          <a:p>
            <a:r>
              <a:rPr lang="en-US" sz="2000" b="1" dirty="0">
                <a:solidFill>
                  <a:schemeClr val="accent5">
                    <a:lumMod val="75000"/>
                  </a:schemeClr>
                </a:solidFill>
                <a:latin typeface="Arial" charset="0"/>
              </a:rPr>
              <a:t>100</a:t>
            </a:r>
          </a:p>
        </p:txBody>
      </p:sp>
      <p:sp>
        <p:nvSpPr>
          <p:cNvPr id="9" name="Rectangle 1039">
            <a:extLst>
              <a:ext uri="{FF2B5EF4-FFF2-40B4-BE49-F238E27FC236}">
                <a16:creationId xmlns:a16="http://schemas.microsoft.com/office/drawing/2014/main" id="{6B691977-B714-4BEA-BD42-88EAD13448A5}"/>
              </a:ext>
            </a:extLst>
          </p:cNvPr>
          <p:cNvSpPr>
            <a:spLocks noChangeArrowheads="1"/>
          </p:cNvSpPr>
          <p:nvPr/>
        </p:nvSpPr>
        <p:spPr bwMode="auto">
          <a:xfrm>
            <a:off x="427864" y="5854414"/>
            <a:ext cx="322263" cy="393700"/>
          </a:xfrm>
          <a:prstGeom prst="rect">
            <a:avLst/>
          </a:prstGeom>
          <a:noFill/>
          <a:ln w="12700">
            <a:noFill/>
            <a:miter lim="800000"/>
            <a:headEnd/>
            <a:tailEnd/>
          </a:ln>
        </p:spPr>
        <p:txBody>
          <a:bodyPr wrap="none" lIns="90488" tIns="44450" rIns="90488" bIns="44450">
            <a:spAutoFit/>
          </a:bodyPr>
          <a:lstStyle/>
          <a:p>
            <a:r>
              <a:rPr lang="en-US" sz="2000" b="1" dirty="0">
                <a:latin typeface="Arial" charset="0"/>
              </a:rPr>
              <a:t>0</a:t>
            </a:r>
          </a:p>
        </p:txBody>
      </p:sp>
      <p:sp>
        <p:nvSpPr>
          <p:cNvPr id="10" name="Rectangle 1040">
            <a:extLst>
              <a:ext uri="{FF2B5EF4-FFF2-40B4-BE49-F238E27FC236}">
                <a16:creationId xmlns:a16="http://schemas.microsoft.com/office/drawing/2014/main" id="{87F58A13-E5AB-4C2B-B1E7-24E599C9ECBE}"/>
              </a:ext>
            </a:extLst>
          </p:cNvPr>
          <p:cNvSpPr>
            <a:spLocks noChangeArrowheads="1"/>
          </p:cNvSpPr>
          <p:nvPr/>
        </p:nvSpPr>
        <p:spPr bwMode="auto">
          <a:xfrm>
            <a:off x="1220027" y="5854414"/>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2</a:t>
            </a:r>
          </a:p>
        </p:txBody>
      </p:sp>
      <p:sp>
        <p:nvSpPr>
          <p:cNvPr id="11" name="Rectangle 1041">
            <a:extLst>
              <a:ext uri="{FF2B5EF4-FFF2-40B4-BE49-F238E27FC236}">
                <a16:creationId xmlns:a16="http://schemas.microsoft.com/office/drawing/2014/main" id="{D87DFE29-00ED-4E95-938D-EB47D892C7DB}"/>
              </a:ext>
            </a:extLst>
          </p:cNvPr>
          <p:cNvSpPr>
            <a:spLocks noChangeArrowheads="1"/>
          </p:cNvSpPr>
          <p:nvPr/>
        </p:nvSpPr>
        <p:spPr bwMode="auto">
          <a:xfrm>
            <a:off x="1615314" y="5854414"/>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3</a:t>
            </a:r>
          </a:p>
        </p:txBody>
      </p:sp>
      <p:sp>
        <p:nvSpPr>
          <p:cNvPr id="12" name="Rectangle 1042">
            <a:extLst>
              <a:ext uri="{FF2B5EF4-FFF2-40B4-BE49-F238E27FC236}">
                <a16:creationId xmlns:a16="http://schemas.microsoft.com/office/drawing/2014/main" id="{FB3DB423-5E8F-42A7-8F28-DF54D0DD1D86}"/>
              </a:ext>
            </a:extLst>
          </p:cNvPr>
          <p:cNvSpPr>
            <a:spLocks noChangeArrowheads="1"/>
          </p:cNvSpPr>
          <p:nvPr/>
        </p:nvSpPr>
        <p:spPr bwMode="auto">
          <a:xfrm>
            <a:off x="2012189" y="5854414"/>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4</a:t>
            </a:r>
          </a:p>
        </p:txBody>
      </p:sp>
      <p:sp>
        <p:nvSpPr>
          <p:cNvPr id="13" name="Rectangle 1043">
            <a:extLst>
              <a:ext uri="{FF2B5EF4-FFF2-40B4-BE49-F238E27FC236}">
                <a16:creationId xmlns:a16="http://schemas.microsoft.com/office/drawing/2014/main" id="{5D1464C3-A433-4F68-81D1-0180CA46A8F1}"/>
              </a:ext>
            </a:extLst>
          </p:cNvPr>
          <p:cNvSpPr>
            <a:spLocks noChangeArrowheads="1"/>
          </p:cNvSpPr>
          <p:nvPr/>
        </p:nvSpPr>
        <p:spPr bwMode="auto">
          <a:xfrm>
            <a:off x="2409064" y="5854414"/>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5</a:t>
            </a:r>
          </a:p>
        </p:txBody>
      </p:sp>
      <p:sp>
        <p:nvSpPr>
          <p:cNvPr id="14" name="Rectangle 1044">
            <a:extLst>
              <a:ext uri="{FF2B5EF4-FFF2-40B4-BE49-F238E27FC236}">
                <a16:creationId xmlns:a16="http://schemas.microsoft.com/office/drawing/2014/main" id="{FCB9F512-6CD6-4AC6-B6BA-78ED10A57C63}"/>
              </a:ext>
            </a:extLst>
          </p:cNvPr>
          <p:cNvSpPr>
            <a:spLocks noChangeArrowheads="1"/>
          </p:cNvSpPr>
          <p:nvPr/>
        </p:nvSpPr>
        <p:spPr bwMode="auto">
          <a:xfrm>
            <a:off x="2804352" y="5854414"/>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6</a:t>
            </a:r>
          </a:p>
        </p:txBody>
      </p:sp>
      <p:sp>
        <p:nvSpPr>
          <p:cNvPr id="15" name="Rectangle 1045">
            <a:extLst>
              <a:ext uri="{FF2B5EF4-FFF2-40B4-BE49-F238E27FC236}">
                <a16:creationId xmlns:a16="http://schemas.microsoft.com/office/drawing/2014/main" id="{0E6E4120-122A-4F47-9855-300B82C8B1CB}"/>
              </a:ext>
            </a:extLst>
          </p:cNvPr>
          <p:cNvSpPr>
            <a:spLocks noChangeArrowheads="1"/>
          </p:cNvSpPr>
          <p:nvPr/>
        </p:nvSpPr>
        <p:spPr bwMode="auto">
          <a:xfrm>
            <a:off x="3201227" y="5854414"/>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7</a:t>
            </a:r>
          </a:p>
        </p:txBody>
      </p:sp>
      <p:sp>
        <p:nvSpPr>
          <p:cNvPr id="16" name="Rectangle 1046">
            <a:extLst>
              <a:ext uri="{FF2B5EF4-FFF2-40B4-BE49-F238E27FC236}">
                <a16:creationId xmlns:a16="http://schemas.microsoft.com/office/drawing/2014/main" id="{DC0605FC-35B4-47EE-AC14-D3C0EB3F8893}"/>
              </a:ext>
            </a:extLst>
          </p:cNvPr>
          <p:cNvSpPr>
            <a:spLocks noChangeArrowheads="1"/>
          </p:cNvSpPr>
          <p:nvPr/>
        </p:nvSpPr>
        <p:spPr bwMode="auto">
          <a:xfrm>
            <a:off x="3596514" y="5854414"/>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8</a:t>
            </a:r>
          </a:p>
        </p:txBody>
      </p:sp>
      <p:sp>
        <p:nvSpPr>
          <p:cNvPr id="19" name="Rectangle 1049">
            <a:extLst>
              <a:ext uri="{FF2B5EF4-FFF2-40B4-BE49-F238E27FC236}">
                <a16:creationId xmlns:a16="http://schemas.microsoft.com/office/drawing/2014/main" id="{194DED3A-5515-42D3-B81B-7604CB3F941C}"/>
              </a:ext>
            </a:extLst>
          </p:cNvPr>
          <p:cNvSpPr>
            <a:spLocks noChangeArrowheads="1"/>
          </p:cNvSpPr>
          <p:nvPr/>
        </p:nvSpPr>
        <p:spPr bwMode="auto">
          <a:xfrm>
            <a:off x="823152" y="5854414"/>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1</a:t>
            </a:r>
          </a:p>
        </p:txBody>
      </p:sp>
      <p:grpSp>
        <p:nvGrpSpPr>
          <p:cNvPr id="20" name="Group 1073">
            <a:extLst>
              <a:ext uri="{FF2B5EF4-FFF2-40B4-BE49-F238E27FC236}">
                <a16:creationId xmlns:a16="http://schemas.microsoft.com/office/drawing/2014/main" id="{7D5522D5-EE66-4FE5-9692-83B53FC38DAD}"/>
              </a:ext>
            </a:extLst>
          </p:cNvPr>
          <p:cNvGrpSpPr>
            <a:grpSpLocks/>
          </p:cNvGrpSpPr>
          <p:nvPr/>
        </p:nvGrpSpPr>
        <p:grpSpPr bwMode="auto">
          <a:xfrm>
            <a:off x="658691" y="3551283"/>
            <a:ext cx="4710113" cy="2335212"/>
            <a:chOff x="1394" y="2323"/>
            <a:chExt cx="2967" cy="1471"/>
          </a:xfrm>
        </p:grpSpPr>
        <p:sp>
          <p:nvSpPr>
            <p:cNvPr id="21" name="Freeform 1030">
              <a:extLst>
                <a:ext uri="{FF2B5EF4-FFF2-40B4-BE49-F238E27FC236}">
                  <a16:creationId xmlns:a16="http://schemas.microsoft.com/office/drawing/2014/main" id="{4CCCE8C1-0D1F-40A4-AA5D-954D49359192}"/>
                </a:ext>
              </a:extLst>
            </p:cNvPr>
            <p:cNvSpPr>
              <a:spLocks/>
            </p:cNvSpPr>
            <p:nvPr/>
          </p:nvSpPr>
          <p:spPr bwMode="auto">
            <a:xfrm>
              <a:off x="1394" y="2597"/>
              <a:ext cx="2679" cy="1197"/>
            </a:xfrm>
            <a:custGeom>
              <a:avLst/>
              <a:gdLst>
                <a:gd name="T0" fmla="*/ 0 w 2679"/>
                <a:gd name="T1" fmla="*/ 1196 h 1197"/>
                <a:gd name="T2" fmla="*/ 124 w 2679"/>
                <a:gd name="T3" fmla="*/ 1172 h 1197"/>
                <a:gd name="T4" fmla="*/ 248 w 2679"/>
                <a:gd name="T5" fmla="*/ 1141 h 1197"/>
                <a:gd name="T6" fmla="*/ 365 w 2679"/>
                <a:gd name="T7" fmla="*/ 1105 h 1197"/>
                <a:gd name="T8" fmla="*/ 476 w 2679"/>
                <a:gd name="T9" fmla="*/ 1050 h 1197"/>
                <a:gd name="T10" fmla="*/ 580 w 2679"/>
                <a:gd name="T11" fmla="*/ 984 h 1197"/>
                <a:gd name="T12" fmla="*/ 678 w 2679"/>
                <a:gd name="T13" fmla="*/ 905 h 1197"/>
                <a:gd name="T14" fmla="*/ 769 w 2679"/>
                <a:gd name="T15" fmla="*/ 820 h 1197"/>
                <a:gd name="T16" fmla="*/ 860 w 2679"/>
                <a:gd name="T17" fmla="*/ 717 h 1197"/>
                <a:gd name="T18" fmla="*/ 906 w 2679"/>
                <a:gd name="T19" fmla="*/ 656 h 1197"/>
                <a:gd name="T20" fmla="*/ 958 w 2679"/>
                <a:gd name="T21" fmla="*/ 589 h 1197"/>
                <a:gd name="T22" fmla="*/ 1049 w 2679"/>
                <a:gd name="T23" fmla="*/ 443 h 1197"/>
                <a:gd name="T24" fmla="*/ 1095 w 2679"/>
                <a:gd name="T25" fmla="*/ 371 h 1197"/>
                <a:gd name="T26" fmla="*/ 1140 w 2679"/>
                <a:gd name="T27" fmla="*/ 304 h 1197"/>
                <a:gd name="T28" fmla="*/ 1180 w 2679"/>
                <a:gd name="T29" fmla="*/ 243 h 1197"/>
                <a:gd name="T30" fmla="*/ 1219 w 2679"/>
                <a:gd name="T31" fmla="*/ 195 h 1197"/>
                <a:gd name="T32" fmla="*/ 1251 w 2679"/>
                <a:gd name="T33" fmla="*/ 158 h 1197"/>
                <a:gd name="T34" fmla="*/ 1277 w 2679"/>
                <a:gd name="T35" fmla="*/ 128 h 1197"/>
                <a:gd name="T36" fmla="*/ 1310 w 2679"/>
                <a:gd name="T37" fmla="*/ 104 h 1197"/>
                <a:gd name="T38" fmla="*/ 1329 w 2679"/>
                <a:gd name="T39" fmla="*/ 85 h 1197"/>
                <a:gd name="T40" fmla="*/ 1381 w 2679"/>
                <a:gd name="T41" fmla="*/ 61 h 1197"/>
                <a:gd name="T42" fmla="*/ 1440 w 2679"/>
                <a:gd name="T43" fmla="*/ 43 h 1197"/>
                <a:gd name="T44" fmla="*/ 1505 w 2679"/>
                <a:gd name="T45" fmla="*/ 25 h 1197"/>
                <a:gd name="T46" fmla="*/ 1577 w 2679"/>
                <a:gd name="T47" fmla="*/ 13 h 1197"/>
                <a:gd name="T48" fmla="*/ 1720 w 2679"/>
                <a:gd name="T49" fmla="*/ 0 h 1197"/>
                <a:gd name="T50" fmla="*/ 1785 w 2679"/>
                <a:gd name="T51" fmla="*/ 0 h 1197"/>
                <a:gd name="T52" fmla="*/ 1851 w 2679"/>
                <a:gd name="T53" fmla="*/ 7 h 1197"/>
                <a:gd name="T54" fmla="*/ 1981 w 2679"/>
                <a:gd name="T55" fmla="*/ 31 h 1197"/>
                <a:gd name="T56" fmla="*/ 2053 w 2679"/>
                <a:gd name="T57" fmla="*/ 55 h 1197"/>
                <a:gd name="T58" fmla="*/ 2131 w 2679"/>
                <a:gd name="T59" fmla="*/ 85 h 1197"/>
                <a:gd name="T60" fmla="*/ 2202 w 2679"/>
                <a:gd name="T61" fmla="*/ 122 h 1197"/>
                <a:gd name="T62" fmla="*/ 2274 w 2679"/>
                <a:gd name="T63" fmla="*/ 158 h 1197"/>
                <a:gd name="T64" fmla="*/ 2333 w 2679"/>
                <a:gd name="T65" fmla="*/ 201 h 1197"/>
                <a:gd name="T66" fmla="*/ 2378 w 2679"/>
                <a:gd name="T67" fmla="*/ 249 h 1197"/>
                <a:gd name="T68" fmla="*/ 2483 w 2679"/>
                <a:gd name="T69" fmla="*/ 352 h 1197"/>
                <a:gd name="T70" fmla="*/ 2535 w 2679"/>
                <a:gd name="T71" fmla="*/ 413 h 1197"/>
                <a:gd name="T72" fmla="*/ 2593 w 2679"/>
                <a:gd name="T73" fmla="*/ 486 h 1197"/>
                <a:gd name="T74" fmla="*/ 2639 w 2679"/>
                <a:gd name="T75" fmla="*/ 547 h 1197"/>
                <a:gd name="T76" fmla="*/ 2658 w 2679"/>
                <a:gd name="T77" fmla="*/ 577 h 1197"/>
                <a:gd name="T78" fmla="*/ 2678 w 2679"/>
                <a:gd name="T79" fmla="*/ 595 h 1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9"/>
                <a:gd name="T121" fmla="*/ 0 h 1197"/>
                <a:gd name="T122" fmla="*/ 2679 w 2679"/>
                <a:gd name="T123" fmla="*/ 1197 h 1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9" h="1197">
                  <a:moveTo>
                    <a:pt x="0" y="1196"/>
                  </a:moveTo>
                  <a:lnTo>
                    <a:pt x="124" y="1172"/>
                  </a:lnTo>
                  <a:lnTo>
                    <a:pt x="248" y="1141"/>
                  </a:lnTo>
                  <a:lnTo>
                    <a:pt x="365" y="1105"/>
                  </a:lnTo>
                  <a:lnTo>
                    <a:pt x="476" y="1050"/>
                  </a:lnTo>
                  <a:lnTo>
                    <a:pt x="580" y="984"/>
                  </a:lnTo>
                  <a:lnTo>
                    <a:pt x="678" y="905"/>
                  </a:lnTo>
                  <a:lnTo>
                    <a:pt x="769" y="820"/>
                  </a:lnTo>
                  <a:lnTo>
                    <a:pt x="860" y="717"/>
                  </a:lnTo>
                  <a:lnTo>
                    <a:pt x="906" y="656"/>
                  </a:lnTo>
                  <a:lnTo>
                    <a:pt x="958" y="589"/>
                  </a:lnTo>
                  <a:lnTo>
                    <a:pt x="1049" y="443"/>
                  </a:lnTo>
                  <a:lnTo>
                    <a:pt x="1095" y="371"/>
                  </a:lnTo>
                  <a:lnTo>
                    <a:pt x="1140" y="304"/>
                  </a:lnTo>
                  <a:lnTo>
                    <a:pt x="1180" y="243"/>
                  </a:lnTo>
                  <a:lnTo>
                    <a:pt x="1219" y="195"/>
                  </a:lnTo>
                  <a:lnTo>
                    <a:pt x="1251" y="158"/>
                  </a:lnTo>
                  <a:lnTo>
                    <a:pt x="1277" y="128"/>
                  </a:lnTo>
                  <a:lnTo>
                    <a:pt x="1310" y="104"/>
                  </a:lnTo>
                  <a:lnTo>
                    <a:pt x="1329" y="85"/>
                  </a:lnTo>
                  <a:lnTo>
                    <a:pt x="1381" y="61"/>
                  </a:lnTo>
                  <a:lnTo>
                    <a:pt x="1440" y="43"/>
                  </a:lnTo>
                  <a:lnTo>
                    <a:pt x="1505" y="25"/>
                  </a:lnTo>
                  <a:lnTo>
                    <a:pt x="1577" y="13"/>
                  </a:lnTo>
                  <a:lnTo>
                    <a:pt x="1720" y="0"/>
                  </a:lnTo>
                  <a:lnTo>
                    <a:pt x="1785" y="0"/>
                  </a:lnTo>
                  <a:lnTo>
                    <a:pt x="1851" y="7"/>
                  </a:lnTo>
                  <a:lnTo>
                    <a:pt x="1981" y="31"/>
                  </a:lnTo>
                  <a:lnTo>
                    <a:pt x="2053" y="55"/>
                  </a:lnTo>
                  <a:lnTo>
                    <a:pt x="2131" y="85"/>
                  </a:lnTo>
                  <a:lnTo>
                    <a:pt x="2202" y="122"/>
                  </a:lnTo>
                  <a:lnTo>
                    <a:pt x="2274" y="158"/>
                  </a:lnTo>
                  <a:lnTo>
                    <a:pt x="2333" y="201"/>
                  </a:lnTo>
                  <a:lnTo>
                    <a:pt x="2378" y="249"/>
                  </a:lnTo>
                  <a:lnTo>
                    <a:pt x="2483" y="352"/>
                  </a:lnTo>
                  <a:lnTo>
                    <a:pt x="2535" y="413"/>
                  </a:lnTo>
                  <a:lnTo>
                    <a:pt x="2593" y="486"/>
                  </a:lnTo>
                  <a:lnTo>
                    <a:pt x="2639" y="547"/>
                  </a:lnTo>
                  <a:lnTo>
                    <a:pt x="2658" y="577"/>
                  </a:lnTo>
                  <a:lnTo>
                    <a:pt x="2678" y="595"/>
                  </a:lnTo>
                </a:path>
              </a:pathLst>
            </a:custGeom>
            <a:noFill/>
            <a:ln w="50800" cap="rnd" cmpd="sng">
              <a:solidFill>
                <a:schemeClr val="tx1"/>
              </a:solidFill>
              <a:prstDash val="solid"/>
              <a:round/>
              <a:headEnd type="none" w="med" len="med"/>
              <a:tailEnd type="none" w="med" len="med"/>
            </a:ln>
          </p:spPr>
          <p:txBody>
            <a:bodyPr/>
            <a:lstStyle/>
            <a:p>
              <a:endParaRPr lang="pt-BR"/>
            </a:p>
          </p:txBody>
        </p:sp>
        <p:sp>
          <p:nvSpPr>
            <p:cNvPr id="22" name="Line 1050">
              <a:extLst>
                <a:ext uri="{FF2B5EF4-FFF2-40B4-BE49-F238E27FC236}">
                  <a16:creationId xmlns:a16="http://schemas.microsoft.com/office/drawing/2014/main" id="{E35D9A66-77FA-40B5-BDFD-C91F47223EB3}"/>
                </a:ext>
              </a:extLst>
            </p:cNvPr>
            <p:cNvSpPr>
              <a:spLocks noChangeShapeType="1"/>
            </p:cNvSpPr>
            <p:nvPr/>
          </p:nvSpPr>
          <p:spPr bwMode="auto">
            <a:xfrm flipV="1">
              <a:off x="2848" y="2642"/>
              <a:ext cx="0" cy="1101"/>
            </a:xfrm>
            <a:prstGeom prst="line">
              <a:avLst/>
            </a:prstGeom>
            <a:noFill/>
            <a:ln w="25400">
              <a:solidFill>
                <a:schemeClr val="tx1"/>
              </a:solidFill>
              <a:prstDash val="dash"/>
              <a:round/>
              <a:headEnd/>
              <a:tailEnd/>
            </a:ln>
          </p:spPr>
          <p:txBody>
            <a:bodyPr wrap="none" anchor="ctr"/>
            <a:lstStyle/>
            <a:p>
              <a:endParaRPr lang="pt-BR"/>
            </a:p>
          </p:txBody>
        </p:sp>
        <p:sp>
          <p:nvSpPr>
            <p:cNvPr id="23" name="Line 1051">
              <a:extLst>
                <a:ext uri="{FF2B5EF4-FFF2-40B4-BE49-F238E27FC236}">
                  <a16:creationId xmlns:a16="http://schemas.microsoft.com/office/drawing/2014/main" id="{762ADBA8-D84A-46FF-AC89-D1DDA4E014A2}"/>
                </a:ext>
              </a:extLst>
            </p:cNvPr>
            <p:cNvSpPr>
              <a:spLocks noChangeShapeType="1"/>
            </p:cNvSpPr>
            <p:nvPr/>
          </p:nvSpPr>
          <p:spPr bwMode="auto">
            <a:xfrm>
              <a:off x="1395" y="2640"/>
              <a:ext cx="1349" cy="0"/>
            </a:xfrm>
            <a:prstGeom prst="line">
              <a:avLst/>
            </a:prstGeom>
            <a:noFill/>
            <a:ln w="25400">
              <a:solidFill>
                <a:schemeClr val="tx1"/>
              </a:solidFill>
              <a:prstDash val="dash"/>
              <a:round/>
              <a:headEnd/>
              <a:tailEnd/>
            </a:ln>
          </p:spPr>
          <p:txBody>
            <a:bodyPr wrap="none" anchor="ctr"/>
            <a:lstStyle/>
            <a:p>
              <a:endParaRPr lang="pt-BR"/>
            </a:p>
          </p:txBody>
        </p:sp>
        <p:sp>
          <p:nvSpPr>
            <p:cNvPr id="24" name="Oval 1052">
              <a:extLst>
                <a:ext uri="{FF2B5EF4-FFF2-40B4-BE49-F238E27FC236}">
                  <a16:creationId xmlns:a16="http://schemas.microsoft.com/office/drawing/2014/main" id="{C4BC2060-0705-4A71-8658-68B6965E414B}"/>
                </a:ext>
              </a:extLst>
            </p:cNvPr>
            <p:cNvSpPr>
              <a:spLocks noChangeArrowheads="1"/>
            </p:cNvSpPr>
            <p:nvPr/>
          </p:nvSpPr>
          <p:spPr bwMode="auto">
            <a:xfrm>
              <a:off x="2800" y="2592"/>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25" name="Rectangle 1060">
              <a:extLst>
                <a:ext uri="{FF2B5EF4-FFF2-40B4-BE49-F238E27FC236}">
                  <a16:creationId xmlns:a16="http://schemas.microsoft.com/office/drawing/2014/main" id="{09DFCBC5-F72D-4263-A85F-5AE1C76E9F41}"/>
                </a:ext>
              </a:extLst>
            </p:cNvPr>
            <p:cNvSpPr>
              <a:spLocks noChangeArrowheads="1"/>
            </p:cNvSpPr>
            <p:nvPr/>
          </p:nvSpPr>
          <p:spPr bwMode="auto">
            <a:xfrm>
              <a:off x="2719" y="2323"/>
              <a:ext cx="230" cy="248"/>
            </a:xfrm>
            <a:prstGeom prst="rect">
              <a:avLst/>
            </a:prstGeom>
            <a:noFill/>
            <a:ln w="12700">
              <a:noFill/>
              <a:miter lim="800000"/>
              <a:headEnd/>
              <a:tailEnd/>
            </a:ln>
          </p:spPr>
          <p:txBody>
            <a:bodyPr wrap="none" lIns="90488" tIns="44450" rIns="90488" bIns="44450">
              <a:spAutoFit/>
            </a:bodyPr>
            <a:lstStyle/>
            <a:p>
              <a:r>
                <a:rPr lang="en-US" sz="2000" b="1" i="1">
                  <a:latin typeface="Arial" charset="0"/>
                </a:rPr>
                <a:t>A</a:t>
              </a:r>
            </a:p>
          </p:txBody>
        </p:sp>
        <p:sp>
          <p:nvSpPr>
            <p:cNvPr id="26" name="Rectangle 1063">
              <a:extLst>
                <a:ext uri="{FF2B5EF4-FFF2-40B4-BE49-F238E27FC236}">
                  <a16:creationId xmlns:a16="http://schemas.microsoft.com/office/drawing/2014/main" id="{38D314AC-927F-4B45-BFC1-CF28184FEEAF}"/>
                </a:ext>
              </a:extLst>
            </p:cNvPr>
            <p:cNvSpPr>
              <a:spLocks noChangeArrowheads="1"/>
            </p:cNvSpPr>
            <p:nvPr/>
          </p:nvSpPr>
          <p:spPr bwMode="auto">
            <a:xfrm>
              <a:off x="4061" y="3065"/>
              <a:ext cx="300" cy="250"/>
            </a:xfrm>
            <a:prstGeom prst="rect">
              <a:avLst/>
            </a:prstGeom>
            <a:noFill/>
            <a:ln w="12700">
              <a:noFill/>
              <a:miter lim="800000"/>
              <a:headEnd/>
              <a:tailEnd/>
            </a:ln>
          </p:spPr>
          <p:txBody>
            <a:bodyPr wrap="none" lIns="90488" tIns="44450" rIns="90488" bIns="44450">
              <a:spAutoFit/>
            </a:bodyPr>
            <a:lstStyle/>
            <a:p>
              <a:r>
                <a:rPr lang="en-US" sz="2000" b="1" i="1" dirty="0">
                  <a:latin typeface="Arial" charset="0"/>
                </a:rPr>
                <a:t>Q</a:t>
              </a:r>
              <a:r>
                <a:rPr lang="en-US" sz="2000" b="1" i="1" baseline="-25000" dirty="0">
                  <a:latin typeface="Arial" charset="0"/>
                </a:rPr>
                <a:t>1</a:t>
              </a:r>
            </a:p>
          </p:txBody>
        </p:sp>
      </p:grpSp>
      <p:grpSp>
        <p:nvGrpSpPr>
          <p:cNvPr id="27" name="Group 1072">
            <a:extLst>
              <a:ext uri="{FF2B5EF4-FFF2-40B4-BE49-F238E27FC236}">
                <a16:creationId xmlns:a16="http://schemas.microsoft.com/office/drawing/2014/main" id="{2618DCF7-93B7-4729-B257-59FDD92727DD}"/>
              </a:ext>
            </a:extLst>
          </p:cNvPr>
          <p:cNvGrpSpPr>
            <a:grpSpLocks/>
          </p:cNvGrpSpPr>
          <p:nvPr/>
        </p:nvGrpSpPr>
        <p:grpSpPr bwMode="auto">
          <a:xfrm>
            <a:off x="657104" y="1127174"/>
            <a:ext cx="4691067" cy="4764092"/>
            <a:chOff x="1393" y="796"/>
            <a:chExt cx="2955" cy="3001"/>
          </a:xfrm>
        </p:grpSpPr>
        <p:sp>
          <p:nvSpPr>
            <p:cNvPr id="28" name="Line 1057">
              <a:extLst>
                <a:ext uri="{FF2B5EF4-FFF2-40B4-BE49-F238E27FC236}">
                  <a16:creationId xmlns:a16="http://schemas.microsoft.com/office/drawing/2014/main" id="{E46E5950-A098-45FB-A65F-608F0A187DBD}"/>
                </a:ext>
              </a:extLst>
            </p:cNvPr>
            <p:cNvSpPr>
              <a:spLocks noChangeShapeType="1"/>
            </p:cNvSpPr>
            <p:nvPr/>
          </p:nvSpPr>
          <p:spPr bwMode="auto">
            <a:xfrm flipV="1">
              <a:off x="3360" y="1052"/>
              <a:ext cx="0" cy="2745"/>
            </a:xfrm>
            <a:prstGeom prst="line">
              <a:avLst/>
            </a:prstGeom>
            <a:noFill/>
            <a:ln w="25400">
              <a:solidFill>
                <a:schemeClr val="accent6">
                  <a:lumMod val="75000"/>
                </a:schemeClr>
              </a:solidFill>
              <a:prstDash val="dash"/>
              <a:round/>
              <a:headEnd/>
              <a:tailEnd/>
            </a:ln>
          </p:spPr>
          <p:txBody>
            <a:bodyPr wrap="none" anchor="ctr"/>
            <a:lstStyle/>
            <a:p>
              <a:endParaRPr lang="pt-BR"/>
            </a:p>
          </p:txBody>
        </p:sp>
        <p:sp>
          <p:nvSpPr>
            <p:cNvPr id="29" name="Freeform 1028">
              <a:extLst>
                <a:ext uri="{FF2B5EF4-FFF2-40B4-BE49-F238E27FC236}">
                  <a16:creationId xmlns:a16="http://schemas.microsoft.com/office/drawing/2014/main" id="{9C6F34DE-A062-45F8-B92E-FCC0C2B5E58A}"/>
                </a:ext>
              </a:extLst>
            </p:cNvPr>
            <p:cNvSpPr>
              <a:spLocks/>
            </p:cNvSpPr>
            <p:nvPr/>
          </p:nvSpPr>
          <p:spPr bwMode="auto">
            <a:xfrm>
              <a:off x="1393" y="1121"/>
              <a:ext cx="2735" cy="2625"/>
            </a:xfrm>
            <a:custGeom>
              <a:avLst/>
              <a:gdLst>
                <a:gd name="T0" fmla="*/ 0 w 2735"/>
                <a:gd name="T1" fmla="*/ 2624 h 2625"/>
                <a:gd name="T2" fmla="*/ 34 w 2735"/>
                <a:gd name="T3" fmla="*/ 2600 h 2625"/>
                <a:gd name="T4" fmla="*/ 73 w 2735"/>
                <a:gd name="T5" fmla="*/ 2576 h 2625"/>
                <a:gd name="T6" fmla="*/ 126 w 2735"/>
                <a:gd name="T7" fmla="*/ 2540 h 2625"/>
                <a:gd name="T8" fmla="*/ 186 w 2735"/>
                <a:gd name="T9" fmla="*/ 2504 h 2625"/>
                <a:gd name="T10" fmla="*/ 312 w 2735"/>
                <a:gd name="T11" fmla="*/ 2408 h 2625"/>
                <a:gd name="T12" fmla="*/ 372 w 2735"/>
                <a:gd name="T13" fmla="*/ 2348 h 2625"/>
                <a:gd name="T14" fmla="*/ 425 w 2735"/>
                <a:gd name="T15" fmla="*/ 2288 h 2625"/>
                <a:gd name="T16" fmla="*/ 471 w 2735"/>
                <a:gd name="T17" fmla="*/ 2217 h 2625"/>
                <a:gd name="T18" fmla="*/ 525 w 2735"/>
                <a:gd name="T19" fmla="*/ 2145 h 2625"/>
                <a:gd name="T20" fmla="*/ 617 w 2735"/>
                <a:gd name="T21" fmla="*/ 1971 h 2625"/>
                <a:gd name="T22" fmla="*/ 717 w 2735"/>
                <a:gd name="T23" fmla="*/ 1779 h 2625"/>
                <a:gd name="T24" fmla="*/ 817 w 2735"/>
                <a:gd name="T25" fmla="*/ 1563 h 2625"/>
                <a:gd name="T26" fmla="*/ 870 w 2735"/>
                <a:gd name="T27" fmla="*/ 1444 h 2625"/>
                <a:gd name="T28" fmla="*/ 929 w 2735"/>
                <a:gd name="T29" fmla="*/ 1300 h 2625"/>
                <a:gd name="T30" fmla="*/ 996 w 2735"/>
                <a:gd name="T31" fmla="*/ 1150 h 2625"/>
                <a:gd name="T32" fmla="*/ 1055 w 2735"/>
                <a:gd name="T33" fmla="*/ 1000 h 2625"/>
                <a:gd name="T34" fmla="*/ 1115 w 2735"/>
                <a:gd name="T35" fmla="*/ 850 h 2625"/>
                <a:gd name="T36" fmla="*/ 1175 w 2735"/>
                <a:gd name="T37" fmla="*/ 713 h 2625"/>
                <a:gd name="T38" fmla="*/ 1221 w 2735"/>
                <a:gd name="T39" fmla="*/ 587 h 2625"/>
                <a:gd name="T40" fmla="*/ 1248 w 2735"/>
                <a:gd name="T41" fmla="*/ 533 h 2625"/>
                <a:gd name="T42" fmla="*/ 1268 w 2735"/>
                <a:gd name="T43" fmla="*/ 485 h 2625"/>
                <a:gd name="T44" fmla="*/ 1301 w 2735"/>
                <a:gd name="T45" fmla="*/ 407 h 2625"/>
                <a:gd name="T46" fmla="*/ 1334 w 2735"/>
                <a:gd name="T47" fmla="*/ 347 h 2625"/>
                <a:gd name="T48" fmla="*/ 1354 w 2735"/>
                <a:gd name="T49" fmla="*/ 293 h 2625"/>
                <a:gd name="T50" fmla="*/ 1374 w 2735"/>
                <a:gd name="T51" fmla="*/ 257 h 2625"/>
                <a:gd name="T52" fmla="*/ 1394 w 2735"/>
                <a:gd name="T53" fmla="*/ 221 h 2625"/>
                <a:gd name="T54" fmla="*/ 1414 w 2735"/>
                <a:gd name="T55" fmla="*/ 197 h 2625"/>
                <a:gd name="T56" fmla="*/ 1460 w 2735"/>
                <a:gd name="T57" fmla="*/ 143 h 2625"/>
                <a:gd name="T58" fmla="*/ 1513 w 2735"/>
                <a:gd name="T59" fmla="*/ 95 h 2625"/>
                <a:gd name="T60" fmla="*/ 1573 w 2735"/>
                <a:gd name="T61" fmla="*/ 59 h 2625"/>
                <a:gd name="T62" fmla="*/ 1633 w 2735"/>
                <a:gd name="T63" fmla="*/ 35 h 2625"/>
                <a:gd name="T64" fmla="*/ 1699 w 2735"/>
                <a:gd name="T65" fmla="*/ 17 h 2625"/>
                <a:gd name="T66" fmla="*/ 1765 w 2735"/>
                <a:gd name="T67" fmla="*/ 5 h 2625"/>
                <a:gd name="T68" fmla="*/ 1838 w 2735"/>
                <a:gd name="T69" fmla="*/ 0 h 2625"/>
                <a:gd name="T70" fmla="*/ 1911 w 2735"/>
                <a:gd name="T71" fmla="*/ 0 h 2625"/>
                <a:gd name="T72" fmla="*/ 1978 w 2735"/>
                <a:gd name="T73" fmla="*/ 0 h 2625"/>
                <a:gd name="T74" fmla="*/ 2031 w 2735"/>
                <a:gd name="T75" fmla="*/ 0 h 2625"/>
                <a:gd name="T76" fmla="*/ 2077 w 2735"/>
                <a:gd name="T77" fmla="*/ 0 h 2625"/>
                <a:gd name="T78" fmla="*/ 2124 w 2735"/>
                <a:gd name="T79" fmla="*/ 11 h 2625"/>
                <a:gd name="T80" fmla="*/ 2177 w 2735"/>
                <a:gd name="T81" fmla="*/ 29 h 2625"/>
                <a:gd name="T82" fmla="*/ 2243 w 2735"/>
                <a:gd name="T83" fmla="*/ 59 h 2625"/>
                <a:gd name="T84" fmla="*/ 2316 w 2735"/>
                <a:gd name="T85" fmla="*/ 101 h 2625"/>
                <a:gd name="T86" fmla="*/ 2396 w 2735"/>
                <a:gd name="T87" fmla="*/ 149 h 2625"/>
                <a:gd name="T88" fmla="*/ 2469 w 2735"/>
                <a:gd name="T89" fmla="*/ 209 h 2625"/>
                <a:gd name="T90" fmla="*/ 2502 w 2735"/>
                <a:gd name="T91" fmla="*/ 245 h 2625"/>
                <a:gd name="T92" fmla="*/ 2535 w 2735"/>
                <a:gd name="T93" fmla="*/ 293 h 2625"/>
                <a:gd name="T94" fmla="*/ 2608 w 2735"/>
                <a:gd name="T95" fmla="*/ 401 h 2625"/>
                <a:gd name="T96" fmla="*/ 2635 w 2735"/>
                <a:gd name="T97" fmla="*/ 449 h 2625"/>
                <a:gd name="T98" fmla="*/ 2668 w 2735"/>
                <a:gd name="T99" fmla="*/ 497 h 2625"/>
                <a:gd name="T100" fmla="*/ 2688 w 2735"/>
                <a:gd name="T101" fmla="*/ 539 h 2625"/>
                <a:gd name="T102" fmla="*/ 2708 w 2735"/>
                <a:gd name="T103" fmla="*/ 569 h 2625"/>
                <a:gd name="T104" fmla="*/ 2721 w 2735"/>
                <a:gd name="T105" fmla="*/ 587 h 2625"/>
                <a:gd name="T106" fmla="*/ 2727 w 2735"/>
                <a:gd name="T107" fmla="*/ 599 h 2625"/>
                <a:gd name="T108" fmla="*/ 2734 w 2735"/>
                <a:gd name="T109" fmla="*/ 599 h 2625"/>
                <a:gd name="T110" fmla="*/ 2727 w 2735"/>
                <a:gd name="T111" fmla="*/ 587 h 2625"/>
                <a:gd name="T112" fmla="*/ 2727 w 2735"/>
                <a:gd name="T113" fmla="*/ 581 h 26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35"/>
                <a:gd name="T172" fmla="*/ 0 h 2625"/>
                <a:gd name="T173" fmla="*/ 2735 w 2735"/>
                <a:gd name="T174" fmla="*/ 2625 h 26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35" h="2625">
                  <a:moveTo>
                    <a:pt x="0" y="2624"/>
                  </a:moveTo>
                  <a:lnTo>
                    <a:pt x="34" y="2600"/>
                  </a:lnTo>
                  <a:lnTo>
                    <a:pt x="73" y="2576"/>
                  </a:lnTo>
                  <a:lnTo>
                    <a:pt x="126" y="2540"/>
                  </a:lnTo>
                  <a:lnTo>
                    <a:pt x="186" y="2504"/>
                  </a:lnTo>
                  <a:lnTo>
                    <a:pt x="312" y="2408"/>
                  </a:lnTo>
                  <a:lnTo>
                    <a:pt x="372" y="2348"/>
                  </a:lnTo>
                  <a:lnTo>
                    <a:pt x="425" y="2288"/>
                  </a:lnTo>
                  <a:lnTo>
                    <a:pt x="471" y="2217"/>
                  </a:lnTo>
                  <a:lnTo>
                    <a:pt x="525" y="2145"/>
                  </a:lnTo>
                  <a:lnTo>
                    <a:pt x="617" y="1971"/>
                  </a:lnTo>
                  <a:lnTo>
                    <a:pt x="717" y="1779"/>
                  </a:lnTo>
                  <a:lnTo>
                    <a:pt x="817" y="1563"/>
                  </a:lnTo>
                  <a:lnTo>
                    <a:pt x="870" y="1444"/>
                  </a:lnTo>
                  <a:lnTo>
                    <a:pt x="929" y="1300"/>
                  </a:lnTo>
                  <a:lnTo>
                    <a:pt x="996" y="1150"/>
                  </a:lnTo>
                  <a:lnTo>
                    <a:pt x="1055" y="1000"/>
                  </a:lnTo>
                  <a:lnTo>
                    <a:pt x="1115" y="850"/>
                  </a:lnTo>
                  <a:lnTo>
                    <a:pt x="1175" y="713"/>
                  </a:lnTo>
                  <a:lnTo>
                    <a:pt x="1221" y="587"/>
                  </a:lnTo>
                  <a:lnTo>
                    <a:pt x="1248" y="533"/>
                  </a:lnTo>
                  <a:lnTo>
                    <a:pt x="1268" y="485"/>
                  </a:lnTo>
                  <a:lnTo>
                    <a:pt x="1301" y="407"/>
                  </a:lnTo>
                  <a:lnTo>
                    <a:pt x="1334" y="347"/>
                  </a:lnTo>
                  <a:lnTo>
                    <a:pt x="1354" y="293"/>
                  </a:lnTo>
                  <a:lnTo>
                    <a:pt x="1374" y="257"/>
                  </a:lnTo>
                  <a:lnTo>
                    <a:pt x="1394" y="221"/>
                  </a:lnTo>
                  <a:lnTo>
                    <a:pt x="1414" y="197"/>
                  </a:lnTo>
                  <a:lnTo>
                    <a:pt x="1460" y="143"/>
                  </a:lnTo>
                  <a:lnTo>
                    <a:pt x="1513" y="95"/>
                  </a:lnTo>
                  <a:lnTo>
                    <a:pt x="1573" y="59"/>
                  </a:lnTo>
                  <a:lnTo>
                    <a:pt x="1633" y="35"/>
                  </a:lnTo>
                  <a:lnTo>
                    <a:pt x="1699" y="17"/>
                  </a:lnTo>
                  <a:lnTo>
                    <a:pt x="1765" y="5"/>
                  </a:lnTo>
                  <a:lnTo>
                    <a:pt x="1838" y="0"/>
                  </a:lnTo>
                  <a:lnTo>
                    <a:pt x="1911" y="0"/>
                  </a:lnTo>
                  <a:lnTo>
                    <a:pt x="1978" y="0"/>
                  </a:lnTo>
                  <a:lnTo>
                    <a:pt x="2031" y="0"/>
                  </a:lnTo>
                  <a:lnTo>
                    <a:pt x="2077" y="0"/>
                  </a:lnTo>
                  <a:lnTo>
                    <a:pt x="2124" y="11"/>
                  </a:lnTo>
                  <a:lnTo>
                    <a:pt x="2177" y="29"/>
                  </a:lnTo>
                  <a:lnTo>
                    <a:pt x="2243" y="59"/>
                  </a:lnTo>
                  <a:lnTo>
                    <a:pt x="2316" y="101"/>
                  </a:lnTo>
                  <a:lnTo>
                    <a:pt x="2396" y="149"/>
                  </a:lnTo>
                  <a:lnTo>
                    <a:pt x="2469" y="209"/>
                  </a:lnTo>
                  <a:lnTo>
                    <a:pt x="2502" y="245"/>
                  </a:lnTo>
                  <a:lnTo>
                    <a:pt x="2535" y="293"/>
                  </a:lnTo>
                  <a:lnTo>
                    <a:pt x="2608" y="401"/>
                  </a:lnTo>
                  <a:lnTo>
                    <a:pt x="2635" y="449"/>
                  </a:lnTo>
                  <a:lnTo>
                    <a:pt x="2668" y="497"/>
                  </a:lnTo>
                  <a:lnTo>
                    <a:pt x="2688" y="539"/>
                  </a:lnTo>
                  <a:lnTo>
                    <a:pt x="2708" y="569"/>
                  </a:lnTo>
                  <a:lnTo>
                    <a:pt x="2721" y="587"/>
                  </a:lnTo>
                  <a:lnTo>
                    <a:pt x="2727" y="599"/>
                  </a:lnTo>
                  <a:lnTo>
                    <a:pt x="2734" y="599"/>
                  </a:lnTo>
                  <a:lnTo>
                    <a:pt x="2727" y="587"/>
                  </a:lnTo>
                  <a:lnTo>
                    <a:pt x="2727" y="581"/>
                  </a:lnTo>
                </a:path>
              </a:pathLst>
            </a:custGeom>
            <a:noFill/>
            <a:ln w="50800" cap="rnd" cmpd="sng">
              <a:solidFill>
                <a:schemeClr val="accent6">
                  <a:lumMod val="75000"/>
                </a:schemeClr>
              </a:solidFill>
              <a:prstDash val="solid"/>
              <a:round/>
              <a:headEnd type="none" w="med" len="med"/>
              <a:tailEnd type="none" w="med" len="med"/>
            </a:ln>
          </p:spPr>
          <p:txBody>
            <a:bodyPr/>
            <a:lstStyle/>
            <a:p>
              <a:endParaRPr lang="pt-BR"/>
            </a:p>
          </p:txBody>
        </p:sp>
        <p:sp>
          <p:nvSpPr>
            <p:cNvPr id="30" name="Line 1058">
              <a:extLst>
                <a:ext uri="{FF2B5EF4-FFF2-40B4-BE49-F238E27FC236}">
                  <a16:creationId xmlns:a16="http://schemas.microsoft.com/office/drawing/2014/main" id="{01B55151-FF12-4093-B94B-C2CB903BCAD5}"/>
                </a:ext>
              </a:extLst>
            </p:cNvPr>
            <p:cNvSpPr>
              <a:spLocks noChangeShapeType="1"/>
            </p:cNvSpPr>
            <p:nvPr/>
          </p:nvSpPr>
          <p:spPr bwMode="auto">
            <a:xfrm>
              <a:off x="1411" y="1104"/>
              <a:ext cx="1853" cy="0"/>
            </a:xfrm>
            <a:prstGeom prst="line">
              <a:avLst/>
            </a:prstGeom>
            <a:noFill/>
            <a:ln w="25400">
              <a:solidFill>
                <a:schemeClr val="accent6">
                  <a:lumMod val="75000"/>
                </a:schemeClr>
              </a:solidFill>
              <a:prstDash val="dash"/>
              <a:round/>
              <a:headEnd/>
              <a:tailEnd/>
            </a:ln>
          </p:spPr>
          <p:txBody>
            <a:bodyPr wrap="none" anchor="ctr"/>
            <a:lstStyle/>
            <a:p>
              <a:endParaRPr lang="pt-BR"/>
            </a:p>
          </p:txBody>
        </p:sp>
        <p:sp>
          <p:nvSpPr>
            <p:cNvPr id="31" name="Oval 1059">
              <a:extLst>
                <a:ext uri="{FF2B5EF4-FFF2-40B4-BE49-F238E27FC236}">
                  <a16:creationId xmlns:a16="http://schemas.microsoft.com/office/drawing/2014/main" id="{5FBA9818-3EBC-4FB1-BE48-1771388AEC67}"/>
                </a:ext>
              </a:extLst>
            </p:cNvPr>
            <p:cNvSpPr>
              <a:spLocks noChangeArrowheads="1"/>
            </p:cNvSpPr>
            <p:nvPr/>
          </p:nvSpPr>
          <p:spPr bwMode="auto">
            <a:xfrm>
              <a:off x="3312" y="1056"/>
              <a:ext cx="96" cy="96"/>
            </a:xfrm>
            <a:prstGeom prst="ellipse">
              <a:avLst/>
            </a:prstGeom>
            <a:solidFill>
              <a:schemeClr val="accent6">
                <a:lumMod val="75000"/>
              </a:schemeClr>
            </a:solidFill>
            <a:ln w="12700">
              <a:solidFill>
                <a:schemeClr val="accent6">
                  <a:lumMod val="75000"/>
                </a:schemeClr>
              </a:solidFill>
              <a:round/>
              <a:headEnd/>
              <a:tailEnd/>
            </a:ln>
          </p:spPr>
          <p:txBody>
            <a:bodyPr wrap="none" anchor="ctr"/>
            <a:lstStyle/>
            <a:p>
              <a:endParaRPr lang="pt-BR"/>
            </a:p>
          </p:txBody>
        </p:sp>
        <p:sp>
          <p:nvSpPr>
            <p:cNvPr id="32" name="Rectangle 1062">
              <a:extLst>
                <a:ext uri="{FF2B5EF4-FFF2-40B4-BE49-F238E27FC236}">
                  <a16:creationId xmlns:a16="http://schemas.microsoft.com/office/drawing/2014/main" id="{B2AF1D8C-B634-4B6D-9505-3BC8BC486825}"/>
                </a:ext>
              </a:extLst>
            </p:cNvPr>
            <p:cNvSpPr>
              <a:spLocks noChangeArrowheads="1"/>
            </p:cNvSpPr>
            <p:nvPr/>
          </p:nvSpPr>
          <p:spPr bwMode="auto">
            <a:xfrm>
              <a:off x="3236" y="796"/>
              <a:ext cx="232" cy="250"/>
            </a:xfrm>
            <a:prstGeom prst="rect">
              <a:avLst/>
            </a:prstGeom>
            <a:noFill/>
            <a:ln w="12700">
              <a:noFill/>
              <a:miter lim="800000"/>
              <a:headEnd/>
              <a:tailEnd/>
            </a:ln>
          </p:spPr>
          <p:txBody>
            <a:bodyPr wrap="none" lIns="90488" tIns="44450" rIns="90488" bIns="44450">
              <a:spAutoFit/>
            </a:bodyPr>
            <a:lstStyle/>
            <a:p>
              <a:r>
                <a:rPr lang="en-US" sz="2000" b="1" i="1" dirty="0">
                  <a:solidFill>
                    <a:schemeClr val="accent6">
                      <a:lumMod val="75000"/>
                    </a:schemeClr>
                  </a:solidFill>
                  <a:latin typeface="Arial" charset="0"/>
                </a:rPr>
                <a:t>C</a:t>
              </a:r>
            </a:p>
          </p:txBody>
        </p:sp>
        <p:sp>
          <p:nvSpPr>
            <p:cNvPr id="33" name="Rectangle 1065">
              <a:extLst>
                <a:ext uri="{FF2B5EF4-FFF2-40B4-BE49-F238E27FC236}">
                  <a16:creationId xmlns:a16="http://schemas.microsoft.com/office/drawing/2014/main" id="{8EA96C9B-AC18-4678-AEA2-51B87EB0EF42}"/>
                </a:ext>
              </a:extLst>
            </p:cNvPr>
            <p:cNvSpPr>
              <a:spLocks noChangeArrowheads="1"/>
            </p:cNvSpPr>
            <p:nvPr/>
          </p:nvSpPr>
          <p:spPr bwMode="auto">
            <a:xfrm>
              <a:off x="4048" y="1691"/>
              <a:ext cx="300" cy="250"/>
            </a:xfrm>
            <a:prstGeom prst="rect">
              <a:avLst/>
            </a:prstGeom>
            <a:noFill/>
            <a:ln w="12700">
              <a:noFill/>
              <a:miter lim="800000"/>
              <a:headEnd/>
              <a:tailEnd/>
            </a:ln>
          </p:spPr>
          <p:txBody>
            <a:bodyPr wrap="none" lIns="90488" tIns="44450" rIns="90488" bIns="44450">
              <a:spAutoFit/>
            </a:bodyPr>
            <a:lstStyle/>
            <a:p>
              <a:r>
                <a:rPr lang="en-US" sz="2000" b="1" i="1" dirty="0">
                  <a:solidFill>
                    <a:schemeClr val="accent6">
                      <a:lumMod val="75000"/>
                    </a:schemeClr>
                  </a:solidFill>
                  <a:latin typeface="Arial" charset="0"/>
                </a:rPr>
                <a:t>Q</a:t>
              </a:r>
              <a:r>
                <a:rPr lang="en-US" sz="2000" b="1" i="1" baseline="-25000" dirty="0">
                  <a:solidFill>
                    <a:schemeClr val="accent6">
                      <a:lumMod val="75000"/>
                    </a:schemeClr>
                  </a:solidFill>
                  <a:latin typeface="Arial" charset="0"/>
                </a:rPr>
                <a:t>3</a:t>
              </a:r>
            </a:p>
          </p:txBody>
        </p:sp>
      </p:grpSp>
      <p:grpSp>
        <p:nvGrpSpPr>
          <p:cNvPr id="34" name="Group 1074">
            <a:extLst>
              <a:ext uri="{FF2B5EF4-FFF2-40B4-BE49-F238E27FC236}">
                <a16:creationId xmlns:a16="http://schemas.microsoft.com/office/drawing/2014/main" id="{9BE399ED-42A4-4928-84D6-6A28D6909ED6}"/>
              </a:ext>
            </a:extLst>
          </p:cNvPr>
          <p:cNvGrpSpPr>
            <a:grpSpLocks/>
          </p:cNvGrpSpPr>
          <p:nvPr/>
        </p:nvGrpSpPr>
        <p:grpSpPr bwMode="auto">
          <a:xfrm>
            <a:off x="660279" y="2494008"/>
            <a:ext cx="8297868" cy="3346450"/>
            <a:chOff x="1395" y="1657"/>
            <a:chExt cx="5227" cy="2108"/>
          </a:xfrm>
        </p:grpSpPr>
        <p:sp>
          <p:nvSpPr>
            <p:cNvPr id="35" name="Freeform 1029">
              <a:extLst>
                <a:ext uri="{FF2B5EF4-FFF2-40B4-BE49-F238E27FC236}">
                  <a16:creationId xmlns:a16="http://schemas.microsoft.com/office/drawing/2014/main" id="{5D801A09-A715-4528-9B85-D08B3760A299}"/>
                </a:ext>
              </a:extLst>
            </p:cNvPr>
            <p:cNvSpPr>
              <a:spLocks/>
            </p:cNvSpPr>
            <p:nvPr/>
          </p:nvSpPr>
          <p:spPr bwMode="auto">
            <a:xfrm>
              <a:off x="1412" y="1957"/>
              <a:ext cx="2669" cy="1808"/>
            </a:xfrm>
            <a:custGeom>
              <a:avLst/>
              <a:gdLst>
                <a:gd name="T0" fmla="*/ 0 w 2669"/>
                <a:gd name="T1" fmla="*/ 1807 h 1808"/>
                <a:gd name="T2" fmla="*/ 33 w 2669"/>
                <a:gd name="T3" fmla="*/ 1789 h 1808"/>
                <a:gd name="T4" fmla="*/ 73 w 2669"/>
                <a:gd name="T5" fmla="*/ 1771 h 1808"/>
                <a:gd name="T6" fmla="*/ 125 w 2669"/>
                <a:gd name="T7" fmla="*/ 1753 h 1808"/>
                <a:gd name="T8" fmla="*/ 184 w 2669"/>
                <a:gd name="T9" fmla="*/ 1723 h 1808"/>
                <a:gd name="T10" fmla="*/ 309 w 2669"/>
                <a:gd name="T11" fmla="*/ 1656 h 1808"/>
                <a:gd name="T12" fmla="*/ 368 w 2669"/>
                <a:gd name="T13" fmla="*/ 1614 h 1808"/>
                <a:gd name="T14" fmla="*/ 421 w 2669"/>
                <a:gd name="T15" fmla="*/ 1572 h 1808"/>
                <a:gd name="T16" fmla="*/ 519 w 2669"/>
                <a:gd name="T17" fmla="*/ 1476 h 1808"/>
                <a:gd name="T18" fmla="*/ 618 w 2669"/>
                <a:gd name="T19" fmla="*/ 1361 h 1808"/>
                <a:gd name="T20" fmla="*/ 717 w 2669"/>
                <a:gd name="T21" fmla="*/ 1229 h 1808"/>
                <a:gd name="T22" fmla="*/ 809 w 2669"/>
                <a:gd name="T23" fmla="*/ 1078 h 1808"/>
                <a:gd name="T24" fmla="*/ 861 w 2669"/>
                <a:gd name="T25" fmla="*/ 988 h 1808"/>
                <a:gd name="T26" fmla="*/ 907 w 2669"/>
                <a:gd name="T27" fmla="*/ 892 h 1808"/>
                <a:gd name="T28" fmla="*/ 960 w 2669"/>
                <a:gd name="T29" fmla="*/ 783 h 1808"/>
                <a:gd name="T30" fmla="*/ 1006 w 2669"/>
                <a:gd name="T31" fmla="*/ 675 h 1808"/>
                <a:gd name="T32" fmla="*/ 1052 w 2669"/>
                <a:gd name="T33" fmla="*/ 566 h 1808"/>
                <a:gd name="T34" fmla="*/ 1091 w 2669"/>
                <a:gd name="T35" fmla="*/ 464 h 1808"/>
                <a:gd name="T36" fmla="*/ 1130 w 2669"/>
                <a:gd name="T37" fmla="*/ 374 h 1808"/>
                <a:gd name="T38" fmla="*/ 1170 w 2669"/>
                <a:gd name="T39" fmla="*/ 301 h 1808"/>
                <a:gd name="T40" fmla="*/ 1203 w 2669"/>
                <a:gd name="T41" fmla="*/ 247 h 1808"/>
                <a:gd name="T42" fmla="*/ 1236 w 2669"/>
                <a:gd name="T43" fmla="*/ 205 h 1808"/>
                <a:gd name="T44" fmla="*/ 1262 w 2669"/>
                <a:gd name="T45" fmla="*/ 175 h 1808"/>
                <a:gd name="T46" fmla="*/ 1288 w 2669"/>
                <a:gd name="T47" fmla="*/ 145 h 1808"/>
                <a:gd name="T48" fmla="*/ 1341 w 2669"/>
                <a:gd name="T49" fmla="*/ 109 h 1808"/>
                <a:gd name="T50" fmla="*/ 1400 w 2669"/>
                <a:gd name="T51" fmla="*/ 79 h 1808"/>
                <a:gd name="T52" fmla="*/ 1465 w 2669"/>
                <a:gd name="T53" fmla="*/ 48 h 1808"/>
                <a:gd name="T54" fmla="*/ 1538 w 2669"/>
                <a:gd name="T55" fmla="*/ 30 h 1808"/>
                <a:gd name="T56" fmla="*/ 1610 w 2669"/>
                <a:gd name="T57" fmla="*/ 18 h 1808"/>
                <a:gd name="T58" fmla="*/ 1682 w 2669"/>
                <a:gd name="T59" fmla="*/ 12 h 1808"/>
                <a:gd name="T60" fmla="*/ 1755 w 2669"/>
                <a:gd name="T61" fmla="*/ 6 h 1808"/>
                <a:gd name="T62" fmla="*/ 1820 w 2669"/>
                <a:gd name="T63" fmla="*/ 0 h 1808"/>
                <a:gd name="T64" fmla="*/ 1886 w 2669"/>
                <a:gd name="T65" fmla="*/ 6 h 1808"/>
                <a:gd name="T66" fmla="*/ 1958 w 2669"/>
                <a:gd name="T67" fmla="*/ 24 h 1808"/>
                <a:gd name="T68" fmla="*/ 2050 w 2669"/>
                <a:gd name="T69" fmla="*/ 54 h 1808"/>
                <a:gd name="T70" fmla="*/ 2155 w 2669"/>
                <a:gd name="T71" fmla="*/ 91 h 1808"/>
                <a:gd name="T72" fmla="*/ 2260 w 2669"/>
                <a:gd name="T73" fmla="*/ 139 h 1808"/>
                <a:gd name="T74" fmla="*/ 2352 w 2669"/>
                <a:gd name="T75" fmla="*/ 199 h 1808"/>
                <a:gd name="T76" fmla="*/ 2392 w 2669"/>
                <a:gd name="T77" fmla="*/ 235 h 1808"/>
                <a:gd name="T78" fmla="*/ 2438 w 2669"/>
                <a:gd name="T79" fmla="*/ 283 h 1808"/>
                <a:gd name="T80" fmla="*/ 2517 w 2669"/>
                <a:gd name="T81" fmla="*/ 386 h 1808"/>
                <a:gd name="T82" fmla="*/ 2556 w 2669"/>
                <a:gd name="T83" fmla="*/ 434 h 1808"/>
                <a:gd name="T84" fmla="*/ 2589 w 2669"/>
                <a:gd name="T85" fmla="*/ 482 h 1808"/>
                <a:gd name="T86" fmla="*/ 2622 w 2669"/>
                <a:gd name="T87" fmla="*/ 524 h 1808"/>
                <a:gd name="T88" fmla="*/ 2641 w 2669"/>
                <a:gd name="T89" fmla="*/ 554 h 1808"/>
                <a:gd name="T90" fmla="*/ 2655 w 2669"/>
                <a:gd name="T91" fmla="*/ 578 h 1808"/>
                <a:gd name="T92" fmla="*/ 2668 w 2669"/>
                <a:gd name="T93" fmla="*/ 590 h 1808"/>
                <a:gd name="T94" fmla="*/ 2668 w 2669"/>
                <a:gd name="T95" fmla="*/ 603 h 1808"/>
                <a:gd name="T96" fmla="*/ 2661 w 2669"/>
                <a:gd name="T97" fmla="*/ 603 h 1808"/>
                <a:gd name="T98" fmla="*/ 2661 w 2669"/>
                <a:gd name="T99" fmla="*/ 609 h 18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9"/>
                <a:gd name="T151" fmla="*/ 0 h 1808"/>
                <a:gd name="T152" fmla="*/ 2669 w 2669"/>
                <a:gd name="T153" fmla="*/ 1808 h 18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9" h="1808">
                  <a:moveTo>
                    <a:pt x="0" y="1807"/>
                  </a:moveTo>
                  <a:lnTo>
                    <a:pt x="33" y="1789"/>
                  </a:lnTo>
                  <a:lnTo>
                    <a:pt x="73" y="1771"/>
                  </a:lnTo>
                  <a:lnTo>
                    <a:pt x="125" y="1753"/>
                  </a:lnTo>
                  <a:lnTo>
                    <a:pt x="184" y="1723"/>
                  </a:lnTo>
                  <a:lnTo>
                    <a:pt x="309" y="1656"/>
                  </a:lnTo>
                  <a:lnTo>
                    <a:pt x="368" y="1614"/>
                  </a:lnTo>
                  <a:lnTo>
                    <a:pt x="421" y="1572"/>
                  </a:lnTo>
                  <a:lnTo>
                    <a:pt x="519" y="1476"/>
                  </a:lnTo>
                  <a:lnTo>
                    <a:pt x="618" y="1361"/>
                  </a:lnTo>
                  <a:lnTo>
                    <a:pt x="717" y="1229"/>
                  </a:lnTo>
                  <a:lnTo>
                    <a:pt x="809" y="1078"/>
                  </a:lnTo>
                  <a:lnTo>
                    <a:pt x="861" y="988"/>
                  </a:lnTo>
                  <a:lnTo>
                    <a:pt x="907" y="892"/>
                  </a:lnTo>
                  <a:lnTo>
                    <a:pt x="960" y="783"/>
                  </a:lnTo>
                  <a:lnTo>
                    <a:pt x="1006" y="675"/>
                  </a:lnTo>
                  <a:lnTo>
                    <a:pt x="1052" y="566"/>
                  </a:lnTo>
                  <a:lnTo>
                    <a:pt x="1091" y="464"/>
                  </a:lnTo>
                  <a:lnTo>
                    <a:pt x="1130" y="374"/>
                  </a:lnTo>
                  <a:lnTo>
                    <a:pt x="1170" y="301"/>
                  </a:lnTo>
                  <a:lnTo>
                    <a:pt x="1203" y="247"/>
                  </a:lnTo>
                  <a:lnTo>
                    <a:pt x="1236" y="205"/>
                  </a:lnTo>
                  <a:lnTo>
                    <a:pt x="1262" y="175"/>
                  </a:lnTo>
                  <a:lnTo>
                    <a:pt x="1288" y="145"/>
                  </a:lnTo>
                  <a:lnTo>
                    <a:pt x="1341" y="109"/>
                  </a:lnTo>
                  <a:lnTo>
                    <a:pt x="1400" y="79"/>
                  </a:lnTo>
                  <a:lnTo>
                    <a:pt x="1465" y="48"/>
                  </a:lnTo>
                  <a:lnTo>
                    <a:pt x="1538" y="30"/>
                  </a:lnTo>
                  <a:lnTo>
                    <a:pt x="1610" y="18"/>
                  </a:lnTo>
                  <a:lnTo>
                    <a:pt x="1682" y="12"/>
                  </a:lnTo>
                  <a:lnTo>
                    <a:pt x="1755" y="6"/>
                  </a:lnTo>
                  <a:lnTo>
                    <a:pt x="1820" y="0"/>
                  </a:lnTo>
                  <a:lnTo>
                    <a:pt x="1886" y="6"/>
                  </a:lnTo>
                  <a:lnTo>
                    <a:pt x="1958" y="24"/>
                  </a:lnTo>
                  <a:lnTo>
                    <a:pt x="2050" y="54"/>
                  </a:lnTo>
                  <a:lnTo>
                    <a:pt x="2155" y="91"/>
                  </a:lnTo>
                  <a:lnTo>
                    <a:pt x="2260" y="139"/>
                  </a:lnTo>
                  <a:lnTo>
                    <a:pt x="2352" y="199"/>
                  </a:lnTo>
                  <a:lnTo>
                    <a:pt x="2392" y="235"/>
                  </a:lnTo>
                  <a:lnTo>
                    <a:pt x="2438" y="283"/>
                  </a:lnTo>
                  <a:lnTo>
                    <a:pt x="2517" y="386"/>
                  </a:lnTo>
                  <a:lnTo>
                    <a:pt x="2556" y="434"/>
                  </a:lnTo>
                  <a:lnTo>
                    <a:pt x="2589" y="482"/>
                  </a:lnTo>
                  <a:lnTo>
                    <a:pt x="2622" y="524"/>
                  </a:lnTo>
                  <a:lnTo>
                    <a:pt x="2641" y="554"/>
                  </a:lnTo>
                  <a:lnTo>
                    <a:pt x="2655" y="578"/>
                  </a:lnTo>
                  <a:lnTo>
                    <a:pt x="2668" y="590"/>
                  </a:lnTo>
                  <a:lnTo>
                    <a:pt x="2668" y="603"/>
                  </a:lnTo>
                  <a:lnTo>
                    <a:pt x="2661" y="603"/>
                  </a:lnTo>
                  <a:lnTo>
                    <a:pt x="2661" y="609"/>
                  </a:lnTo>
                </a:path>
              </a:pathLst>
            </a:custGeom>
            <a:noFill/>
            <a:ln w="50800" cap="rnd" cmpd="sng">
              <a:solidFill>
                <a:schemeClr val="accent5">
                  <a:lumMod val="75000"/>
                </a:schemeClr>
              </a:solidFill>
              <a:prstDash val="solid"/>
              <a:round/>
              <a:headEnd type="none" w="med" len="med"/>
              <a:tailEnd type="none" w="med" len="med"/>
            </a:ln>
          </p:spPr>
          <p:txBody>
            <a:bodyPr/>
            <a:lstStyle/>
            <a:p>
              <a:endParaRPr lang="pt-BR"/>
            </a:p>
          </p:txBody>
        </p:sp>
        <p:sp>
          <p:nvSpPr>
            <p:cNvPr id="36" name="Rectangle 1064">
              <a:extLst>
                <a:ext uri="{FF2B5EF4-FFF2-40B4-BE49-F238E27FC236}">
                  <a16:creationId xmlns:a16="http://schemas.microsoft.com/office/drawing/2014/main" id="{FDB634DD-1330-4CE1-89C6-07B9E5BF6B77}"/>
                </a:ext>
              </a:extLst>
            </p:cNvPr>
            <p:cNvSpPr>
              <a:spLocks noChangeArrowheads="1"/>
            </p:cNvSpPr>
            <p:nvPr/>
          </p:nvSpPr>
          <p:spPr bwMode="auto">
            <a:xfrm>
              <a:off x="4025" y="2537"/>
              <a:ext cx="300" cy="250"/>
            </a:xfrm>
            <a:prstGeom prst="rect">
              <a:avLst/>
            </a:prstGeom>
            <a:noFill/>
            <a:ln w="12700">
              <a:noFill/>
              <a:miter lim="800000"/>
              <a:headEnd/>
              <a:tailEnd/>
            </a:ln>
          </p:spPr>
          <p:txBody>
            <a:bodyPr wrap="none" lIns="90488" tIns="44450" rIns="90488" bIns="44450">
              <a:spAutoFit/>
            </a:bodyPr>
            <a:lstStyle/>
            <a:p>
              <a:r>
                <a:rPr lang="en-US" sz="2000" b="1" i="1" dirty="0">
                  <a:solidFill>
                    <a:schemeClr val="accent5">
                      <a:lumMod val="75000"/>
                    </a:schemeClr>
                  </a:solidFill>
                  <a:latin typeface="Arial" charset="0"/>
                </a:rPr>
                <a:t>Q</a:t>
              </a:r>
              <a:r>
                <a:rPr lang="en-US" sz="2000" b="1" i="1" baseline="-25000" dirty="0">
                  <a:solidFill>
                    <a:schemeClr val="accent5">
                      <a:lumMod val="75000"/>
                    </a:schemeClr>
                  </a:solidFill>
                  <a:latin typeface="Arial" charset="0"/>
                </a:rPr>
                <a:t>2</a:t>
              </a:r>
            </a:p>
          </p:txBody>
        </p:sp>
        <p:sp>
          <p:nvSpPr>
            <p:cNvPr id="37" name="Line 1053">
              <a:extLst>
                <a:ext uri="{FF2B5EF4-FFF2-40B4-BE49-F238E27FC236}">
                  <a16:creationId xmlns:a16="http://schemas.microsoft.com/office/drawing/2014/main" id="{EDC1307F-5B00-48B6-AA21-0CE26469E27B}"/>
                </a:ext>
              </a:extLst>
            </p:cNvPr>
            <p:cNvSpPr>
              <a:spLocks noChangeShapeType="1"/>
            </p:cNvSpPr>
            <p:nvPr/>
          </p:nvSpPr>
          <p:spPr bwMode="auto">
            <a:xfrm>
              <a:off x="1395" y="1968"/>
              <a:ext cx="1637" cy="0"/>
            </a:xfrm>
            <a:prstGeom prst="line">
              <a:avLst/>
            </a:prstGeom>
            <a:noFill/>
            <a:ln w="25400">
              <a:solidFill>
                <a:schemeClr val="accent5">
                  <a:lumMod val="75000"/>
                </a:schemeClr>
              </a:solidFill>
              <a:prstDash val="dash"/>
              <a:round/>
              <a:headEnd/>
              <a:tailEnd/>
            </a:ln>
          </p:spPr>
          <p:txBody>
            <a:bodyPr wrap="none" anchor="ctr"/>
            <a:lstStyle/>
            <a:p>
              <a:endParaRPr lang="pt-BR"/>
            </a:p>
          </p:txBody>
        </p:sp>
        <p:sp>
          <p:nvSpPr>
            <p:cNvPr id="38" name="Line 1054">
              <a:extLst>
                <a:ext uri="{FF2B5EF4-FFF2-40B4-BE49-F238E27FC236}">
                  <a16:creationId xmlns:a16="http://schemas.microsoft.com/office/drawing/2014/main" id="{C179EA90-D325-4CC3-99C2-B481CB1F10AE}"/>
                </a:ext>
              </a:extLst>
            </p:cNvPr>
            <p:cNvSpPr>
              <a:spLocks noChangeShapeType="1"/>
            </p:cNvSpPr>
            <p:nvPr/>
          </p:nvSpPr>
          <p:spPr bwMode="auto">
            <a:xfrm flipV="1">
              <a:off x="3144" y="1982"/>
              <a:ext cx="0" cy="1773"/>
            </a:xfrm>
            <a:prstGeom prst="line">
              <a:avLst/>
            </a:prstGeom>
            <a:noFill/>
            <a:ln w="25400">
              <a:solidFill>
                <a:schemeClr val="accent5">
                  <a:lumMod val="75000"/>
                </a:schemeClr>
              </a:solidFill>
              <a:prstDash val="dash"/>
              <a:round/>
              <a:headEnd/>
              <a:tailEnd/>
            </a:ln>
          </p:spPr>
          <p:txBody>
            <a:bodyPr wrap="none" anchor="ctr"/>
            <a:lstStyle/>
            <a:p>
              <a:endParaRPr lang="pt-BR"/>
            </a:p>
          </p:txBody>
        </p:sp>
        <p:sp>
          <p:nvSpPr>
            <p:cNvPr id="39" name="Oval 1055">
              <a:extLst>
                <a:ext uri="{FF2B5EF4-FFF2-40B4-BE49-F238E27FC236}">
                  <a16:creationId xmlns:a16="http://schemas.microsoft.com/office/drawing/2014/main" id="{8ED22182-45F0-46A2-A033-BB3B5ADA0AB9}"/>
                </a:ext>
              </a:extLst>
            </p:cNvPr>
            <p:cNvSpPr>
              <a:spLocks noChangeArrowheads="1"/>
            </p:cNvSpPr>
            <p:nvPr/>
          </p:nvSpPr>
          <p:spPr bwMode="auto">
            <a:xfrm>
              <a:off x="3072" y="1920"/>
              <a:ext cx="96" cy="96"/>
            </a:xfrm>
            <a:prstGeom prst="ellipse">
              <a:avLst/>
            </a:prstGeom>
            <a:solidFill>
              <a:schemeClr val="accent5">
                <a:lumMod val="75000"/>
              </a:schemeClr>
            </a:solidFill>
            <a:ln w="12700">
              <a:solidFill>
                <a:schemeClr val="accent5">
                  <a:lumMod val="75000"/>
                </a:schemeClr>
              </a:solidFill>
              <a:round/>
              <a:headEnd/>
              <a:tailEnd/>
            </a:ln>
          </p:spPr>
          <p:txBody>
            <a:bodyPr wrap="none" anchor="ctr"/>
            <a:lstStyle/>
            <a:p>
              <a:endParaRPr lang="pt-BR"/>
            </a:p>
          </p:txBody>
        </p:sp>
        <p:sp>
          <p:nvSpPr>
            <p:cNvPr id="40" name="Rectangle 1061">
              <a:extLst>
                <a:ext uri="{FF2B5EF4-FFF2-40B4-BE49-F238E27FC236}">
                  <a16:creationId xmlns:a16="http://schemas.microsoft.com/office/drawing/2014/main" id="{28D9EA06-9D71-4B7E-98B6-8BD6EA4143C4}"/>
                </a:ext>
              </a:extLst>
            </p:cNvPr>
            <p:cNvSpPr>
              <a:spLocks noChangeArrowheads="1"/>
            </p:cNvSpPr>
            <p:nvPr/>
          </p:nvSpPr>
          <p:spPr bwMode="auto">
            <a:xfrm>
              <a:off x="3017" y="1657"/>
              <a:ext cx="232" cy="250"/>
            </a:xfrm>
            <a:prstGeom prst="rect">
              <a:avLst/>
            </a:prstGeom>
            <a:noFill/>
            <a:ln w="12700">
              <a:noFill/>
              <a:miter lim="800000"/>
              <a:headEnd/>
              <a:tailEnd/>
            </a:ln>
          </p:spPr>
          <p:txBody>
            <a:bodyPr wrap="none" lIns="90488" tIns="44450" rIns="90488" bIns="44450">
              <a:spAutoFit/>
            </a:bodyPr>
            <a:lstStyle/>
            <a:p>
              <a:r>
                <a:rPr lang="en-US" sz="2000" b="1" i="1" dirty="0">
                  <a:solidFill>
                    <a:schemeClr val="accent5">
                      <a:lumMod val="75000"/>
                    </a:schemeClr>
                  </a:solidFill>
                  <a:latin typeface="Arial" charset="0"/>
                </a:rPr>
                <a:t>B</a:t>
              </a:r>
            </a:p>
          </p:txBody>
        </p:sp>
        <p:sp>
          <p:nvSpPr>
            <p:cNvPr id="41" name="Rectangle 1066">
              <a:extLst>
                <a:ext uri="{FF2B5EF4-FFF2-40B4-BE49-F238E27FC236}">
                  <a16:creationId xmlns:a16="http://schemas.microsoft.com/office/drawing/2014/main" id="{5044EBB0-4417-41DA-968D-24CEE6F8C083}"/>
                </a:ext>
              </a:extLst>
            </p:cNvPr>
            <p:cNvSpPr>
              <a:spLocks noChangeArrowheads="1"/>
            </p:cNvSpPr>
            <p:nvPr/>
          </p:nvSpPr>
          <p:spPr bwMode="auto">
            <a:xfrm>
              <a:off x="4363" y="1783"/>
              <a:ext cx="2259" cy="1142"/>
            </a:xfrm>
            <a:prstGeom prst="rect">
              <a:avLst/>
            </a:prstGeom>
            <a:solidFill>
              <a:schemeClr val="bg1">
                <a:lumMod val="95000"/>
              </a:schemeClr>
            </a:solidFill>
            <a:ln w="12700">
              <a:solidFill>
                <a:schemeClr val="tx1"/>
              </a:solidFill>
              <a:miter lim="800000"/>
              <a:headEnd/>
              <a:tailEnd/>
            </a:ln>
          </p:spPr>
          <p:txBody>
            <a:bodyPr wrap="square" lIns="90488" tIns="44450" rIns="90488" bIns="44450">
              <a:spAutoFit/>
            </a:bodyPr>
            <a:lstStyle/>
            <a:p>
              <a:pPr algn="just"/>
              <a:r>
                <a:rPr lang="en-US" sz="1600" b="1" dirty="0">
                  <a:latin typeface="Arial" charset="0"/>
                </a:rPr>
                <a:t>A </a:t>
              </a:r>
              <a:r>
                <a:rPr lang="en-US" sz="1600" b="1" dirty="0" err="1">
                  <a:latin typeface="Arial" charset="0"/>
                </a:rPr>
                <a:t>produtividade</a:t>
              </a:r>
              <a:r>
                <a:rPr lang="en-US" sz="1600" b="1" dirty="0">
                  <a:latin typeface="Arial" charset="0"/>
                </a:rPr>
                <a:t> do  </a:t>
              </a:r>
              <a:r>
                <a:rPr lang="en-US" sz="1600" b="1" dirty="0" err="1">
                  <a:latin typeface="Arial" charset="0"/>
                </a:rPr>
                <a:t>trabalho</a:t>
              </a:r>
              <a:r>
                <a:rPr lang="en-US" sz="1600" b="1" dirty="0">
                  <a:latin typeface="Arial" charset="0"/>
                </a:rPr>
                <a:t> </a:t>
              </a:r>
              <a:r>
                <a:rPr lang="en-US" sz="1600" b="1" dirty="0" err="1">
                  <a:latin typeface="Arial" charset="0"/>
                </a:rPr>
                <a:t>pode</a:t>
              </a:r>
              <a:r>
                <a:rPr lang="en-US" sz="1600" b="1" dirty="0">
                  <a:latin typeface="Arial" charset="0"/>
                </a:rPr>
                <a:t>  </a:t>
              </a:r>
              <a:r>
                <a:rPr lang="en-US" sz="1600" b="1" dirty="0" err="1">
                  <a:latin typeface="Arial" charset="0"/>
                </a:rPr>
                <a:t>aumentar</a:t>
              </a:r>
              <a:r>
                <a:rPr lang="en-US" sz="1600" b="1" dirty="0">
                  <a:latin typeface="Arial" charset="0"/>
                </a:rPr>
                <a:t> se </a:t>
              </a:r>
              <a:r>
                <a:rPr lang="en-US" sz="1600" b="1" dirty="0" err="1">
                  <a:latin typeface="Arial" charset="0"/>
                </a:rPr>
                <a:t>existirem</a:t>
              </a:r>
              <a:r>
                <a:rPr lang="en-US" sz="1600" b="1" dirty="0">
                  <a:latin typeface="Arial" charset="0"/>
                </a:rPr>
                <a:t>  </a:t>
              </a:r>
              <a:r>
                <a:rPr lang="en-US" sz="1600" b="1" dirty="0" err="1">
                  <a:latin typeface="Arial" charset="0"/>
                </a:rPr>
                <a:t>avanços</a:t>
              </a:r>
              <a:r>
                <a:rPr lang="en-US" sz="1600" b="1" dirty="0">
                  <a:latin typeface="Arial" charset="0"/>
                </a:rPr>
                <a:t> </a:t>
              </a:r>
              <a:r>
                <a:rPr lang="en-US" sz="1600" b="1" dirty="0" err="1">
                  <a:latin typeface="Arial" charset="0"/>
                </a:rPr>
                <a:t>tecnológicos</a:t>
              </a:r>
              <a:r>
                <a:rPr lang="en-US" sz="1600" b="1" dirty="0">
                  <a:latin typeface="Arial" charset="0"/>
                </a:rPr>
                <a:t> </a:t>
              </a:r>
              <a:r>
                <a:rPr lang="en-US" sz="1600" b="1" dirty="0" err="1">
                  <a:latin typeface="Arial" charset="0"/>
                </a:rPr>
                <a:t>ou</a:t>
              </a:r>
              <a:r>
                <a:rPr lang="en-US" sz="1600" b="1" dirty="0">
                  <a:latin typeface="Arial" charset="0"/>
                </a:rPr>
                <a:t> </a:t>
              </a:r>
              <a:r>
                <a:rPr lang="en-US" sz="1600" b="1" dirty="0" err="1">
                  <a:latin typeface="Arial" charset="0"/>
                </a:rPr>
                <a:t>aumentos</a:t>
              </a:r>
              <a:r>
                <a:rPr lang="en-US" sz="1600" b="1" dirty="0">
                  <a:latin typeface="Arial" charset="0"/>
                </a:rPr>
                <a:t> no </a:t>
              </a:r>
              <a:r>
                <a:rPr lang="en-US" sz="1600" b="1" dirty="0" err="1">
                  <a:latin typeface="Arial" charset="0"/>
                </a:rPr>
                <a:t>estoque</a:t>
              </a:r>
              <a:r>
                <a:rPr lang="en-US" sz="1600" b="1" dirty="0">
                  <a:latin typeface="Arial" charset="0"/>
                </a:rPr>
                <a:t> da capital, </a:t>
              </a:r>
              <a:r>
                <a:rPr lang="en-US" sz="1600" b="1" dirty="0" err="1">
                  <a:latin typeface="Arial" charset="0"/>
                </a:rPr>
                <a:t>mesmo</a:t>
              </a:r>
              <a:r>
                <a:rPr lang="en-US" sz="1600" b="1" dirty="0">
                  <a:latin typeface="Arial" charset="0"/>
                </a:rPr>
                <a:t> que </a:t>
              </a:r>
              <a:r>
                <a:rPr lang="en-US" sz="1600" b="1" dirty="0" err="1">
                  <a:latin typeface="Arial" charset="0"/>
                </a:rPr>
                <a:t>qualquer</a:t>
              </a:r>
              <a:r>
                <a:rPr lang="en-US" sz="1600" b="1" dirty="0">
                  <a:latin typeface="Arial" charset="0"/>
                </a:rPr>
                <a:t>  </a:t>
              </a:r>
              <a:r>
                <a:rPr lang="en-US" sz="1600" b="1" dirty="0" err="1">
                  <a:latin typeface="Arial" charset="0"/>
                </a:rPr>
                <a:t>processo</a:t>
              </a:r>
              <a:r>
                <a:rPr lang="en-US" sz="1600" b="1" dirty="0">
                  <a:latin typeface="Arial" charset="0"/>
                </a:rPr>
                <a:t> </a:t>
              </a:r>
              <a:r>
                <a:rPr lang="en-US" sz="1600" b="1" dirty="0" err="1">
                  <a:latin typeface="Arial" charset="0"/>
                </a:rPr>
                <a:t>produtivo</a:t>
              </a:r>
              <a:r>
                <a:rPr lang="en-US" sz="1600" b="1" dirty="0">
                  <a:latin typeface="Arial" charset="0"/>
                </a:rPr>
                <a:t> </a:t>
              </a:r>
              <a:r>
                <a:rPr lang="en-US" sz="1600" b="1" dirty="0" err="1">
                  <a:latin typeface="Arial" charset="0"/>
                </a:rPr>
                <a:t>mostre</a:t>
              </a:r>
              <a:r>
                <a:rPr lang="en-US" sz="1600" b="1" dirty="0">
                  <a:latin typeface="Arial" charset="0"/>
                </a:rPr>
                <a:t> </a:t>
              </a:r>
              <a:r>
                <a:rPr lang="en-US" sz="1600" b="1" dirty="0" err="1">
                  <a:latin typeface="Arial" charset="0"/>
                </a:rPr>
                <a:t>rendimentos</a:t>
              </a:r>
              <a:r>
                <a:rPr lang="en-US" sz="1600" b="1" dirty="0">
                  <a:latin typeface="Arial" charset="0"/>
                </a:rPr>
                <a:t>  </a:t>
              </a:r>
              <a:r>
                <a:rPr lang="en-US" sz="1600" b="1" dirty="0" err="1">
                  <a:latin typeface="Arial" charset="0"/>
                </a:rPr>
                <a:t>decrescentes</a:t>
              </a:r>
              <a:r>
                <a:rPr lang="en-US" sz="1600" b="1" dirty="0">
                  <a:latin typeface="Arial" charset="0"/>
                </a:rPr>
                <a:t> para o </a:t>
              </a:r>
              <a:r>
                <a:rPr lang="en-US" sz="1600" b="1" dirty="0" err="1">
                  <a:latin typeface="Arial" charset="0"/>
                </a:rPr>
                <a:t>fator</a:t>
              </a:r>
              <a:r>
                <a:rPr lang="en-US" sz="1600" b="1" dirty="0">
                  <a:latin typeface="Arial" charset="0"/>
                </a:rPr>
                <a:t> </a:t>
              </a:r>
              <a:r>
                <a:rPr lang="en-US" sz="1600" b="1" dirty="0" err="1">
                  <a:latin typeface="Arial" charset="0"/>
                </a:rPr>
                <a:t>trabalho</a:t>
              </a:r>
              <a:r>
                <a:rPr lang="en-US" sz="1600" b="1" dirty="0">
                  <a:latin typeface="Arial" charset="0"/>
                </a:rPr>
                <a:t>.</a:t>
              </a:r>
            </a:p>
          </p:txBody>
        </p:sp>
      </p:grpSp>
      <p:sp>
        <p:nvSpPr>
          <p:cNvPr id="42" name="Line 1034">
            <a:extLst>
              <a:ext uri="{FF2B5EF4-FFF2-40B4-BE49-F238E27FC236}">
                <a16:creationId xmlns:a16="http://schemas.microsoft.com/office/drawing/2014/main" id="{773A3E43-E53A-436B-BE8D-9E0EDA650688}"/>
              </a:ext>
            </a:extLst>
          </p:cNvPr>
          <p:cNvSpPr>
            <a:spLocks noChangeShapeType="1"/>
          </p:cNvSpPr>
          <p:nvPr/>
        </p:nvSpPr>
        <p:spPr bwMode="auto">
          <a:xfrm>
            <a:off x="636466" y="5889670"/>
            <a:ext cx="4445000" cy="0"/>
          </a:xfrm>
          <a:prstGeom prst="line">
            <a:avLst/>
          </a:prstGeom>
          <a:noFill/>
          <a:ln w="57150">
            <a:solidFill>
              <a:schemeClr val="tx1"/>
            </a:solidFill>
            <a:round/>
            <a:headEnd type="none" w="med" len="med"/>
            <a:tailEnd type="triangle" w="med" len="med"/>
          </a:ln>
        </p:spPr>
        <p:txBody>
          <a:bodyPr wrap="none" anchor="ctr"/>
          <a:lstStyle/>
          <a:p>
            <a:endParaRPr lang="pt-BR"/>
          </a:p>
        </p:txBody>
      </p:sp>
      <p:sp>
        <p:nvSpPr>
          <p:cNvPr id="43" name="Rectangle 7">
            <a:extLst>
              <a:ext uri="{FF2B5EF4-FFF2-40B4-BE49-F238E27FC236}">
                <a16:creationId xmlns:a16="http://schemas.microsoft.com/office/drawing/2014/main" id="{D7E5A9A3-BF82-40F3-A711-EAC1B5C689E5}"/>
              </a:ext>
            </a:extLst>
          </p:cNvPr>
          <p:cNvSpPr>
            <a:spLocks noGrp="1" noChangeArrowheads="1"/>
          </p:cNvSpPr>
          <p:nvPr>
            <p:ph type="title"/>
          </p:nvPr>
        </p:nvSpPr>
        <p:spPr>
          <a:xfrm>
            <a:off x="1431234" y="199610"/>
            <a:ext cx="6387545" cy="785813"/>
          </a:xfrm>
          <a:noFill/>
        </p:spPr>
        <p:txBody>
          <a:bodyPr/>
          <a:lstStyle/>
          <a:p>
            <a:pPr algn="ctr"/>
            <a:r>
              <a:rPr lang="en-US" sz="3600" b="1" dirty="0" err="1">
                <a:latin typeface="+mn-lt"/>
                <a:cs typeface="Arial" panose="020B0604020202020204" pitchFamily="34" charset="0"/>
              </a:rPr>
              <a:t>Variações</a:t>
            </a:r>
            <a:r>
              <a:rPr lang="en-US" sz="3600" b="1" dirty="0">
                <a:latin typeface="+mn-lt"/>
                <a:cs typeface="Arial" panose="020B0604020202020204" pitchFamily="34" charset="0"/>
              </a:rPr>
              <a:t> </a:t>
            </a:r>
            <a:r>
              <a:rPr lang="en-US" sz="3600" b="1" dirty="0" err="1">
                <a:latin typeface="+mn-lt"/>
                <a:cs typeface="Arial" panose="020B0604020202020204" pitchFamily="34" charset="0"/>
              </a:rPr>
              <a:t>em</a:t>
            </a:r>
            <a:r>
              <a:rPr lang="en-US" sz="3600" b="1" dirty="0">
                <a:latin typeface="+mn-lt"/>
                <a:cs typeface="Arial" panose="020B0604020202020204" pitchFamily="34" charset="0"/>
              </a:rPr>
              <a:t> K e A (</a:t>
            </a:r>
            <a:r>
              <a:rPr lang="en-US" sz="3600" b="1" dirty="0" err="1">
                <a:latin typeface="+mn-lt"/>
                <a:cs typeface="Arial" panose="020B0604020202020204" pitchFamily="34" charset="0"/>
              </a:rPr>
              <a:t>Aumentos</a:t>
            </a:r>
            <a:r>
              <a:rPr lang="en-US" sz="3600" b="1" dirty="0">
                <a:latin typeface="+mn-lt"/>
                <a:cs typeface="Arial" panose="020B0604020202020204" pitchFamily="34" charset="0"/>
              </a:rPr>
              <a:t>)</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738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a:spLocks/>
          </p:cNvSpPr>
          <p:nvPr/>
        </p:nvSpPr>
        <p:spPr bwMode="auto">
          <a:xfrm>
            <a:off x="581618" y="2625927"/>
            <a:ext cx="3125788" cy="2363788"/>
          </a:xfrm>
          <a:custGeom>
            <a:avLst/>
            <a:gdLst/>
            <a:ahLst/>
            <a:cxnLst>
              <a:cxn ang="0">
                <a:pos x="0" y="0"/>
              </a:cxn>
              <a:cxn ang="0">
                <a:pos x="1968" y="1056"/>
              </a:cxn>
              <a:cxn ang="0">
                <a:pos x="1824" y="1200"/>
              </a:cxn>
              <a:cxn ang="0">
                <a:pos x="1536" y="1392"/>
              </a:cxn>
              <a:cxn ang="0">
                <a:pos x="1344" y="1488"/>
              </a:cxn>
              <a:cxn ang="0">
                <a:pos x="0" y="0"/>
              </a:cxn>
            </a:cxnLst>
            <a:rect l="0" t="0" r="r" b="b"/>
            <a:pathLst>
              <a:path w="1969" h="1489">
                <a:moveTo>
                  <a:pt x="0" y="0"/>
                </a:moveTo>
                <a:lnTo>
                  <a:pt x="1968" y="1056"/>
                </a:lnTo>
                <a:lnTo>
                  <a:pt x="1824" y="1200"/>
                </a:lnTo>
                <a:lnTo>
                  <a:pt x="1536" y="1392"/>
                </a:lnTo>
                <a:lnTo>
                  <a:pt x="1344" y="1488"/>
                </a:lnTo>
                <a:lnTo>
                  <a:pt x="0" y="0"/>
                </a:lnTo>
              </a:path>
            </a:pathLst>
          </a:custGeom>
          <a:solidFill>
            <a:srgbClr val="CC99FF"/>
          </a:solidFill>
          <a:ln w="12700" cap="rnd" cmpd="sng">
            <a:noFill/>
            <a:prstDash val="solid"/>
            <a:round/>
            <a:headEnd type="none" w="med" len="med"/>
            <a:tailEnd type="none" w="med" len="med"/>
          </a:ln>
          <a:effectLst/>
        </p:spPr>
        <p:txBody>
          <a:bodyPr/>
          <a:lstStyle/>
          <a:p>
            <a:endParaRPr lang="pt-BR"/>
          </a:p>
        </p:txBody>
      </p:sp>
      <p:grpSp>
        <p:nvGrpSpPr>
          <p:cNvPr id="5" name="Group 42"/>
          <p:cNvGrpSpPr>
            <a:grpSpLocks/>
          </p:cNvGrpSpPr>
          <p:nvPr/>
        </p:nvGrpSpPr>
        <p:grpSpPr bwMode="auto">
          <a:xfrm>
            <a:off x="119655" y="1067007"/>
            <a:ext cx="4833938" cy="5568954"/>
            <a:chOff x="1101" y="458"/>
            <a:chExt cx="3045" cy="3508"/>
          </a:xfrm>
        </p:grpSpPr>
        <p:sp>
          <p:nvSpPr>
            <p:cNvPr id="6" name="Freeform 5"/>
            <p:cNvSpPr>
              <a:spLocks/>
            </p:cNvSpPr>
            <p:nvPr/>
          </p:nvSpPr>
          <p:spPr bwMode="auto">
            <a:xfrm>
              <a:off x="1392" y="1440"/>
              <a:ext cx="1345" cy="1825"/>
            </a:xfrm>
            <a:custGeom>
              <a:avLst/>
              <a:gdLst/>
              <a:ahLst/>
              <a:cxnLst>
                <a:cxn ang="0">
                  <a:pos x="0" y="0"/>
                </a:cxn>
                <a:cxn ang="0">
                  <a:pos x="1344" y="1488"/>
                </a:cxn>
                <a:cxn ang="0">
                  <a:pos x="1008" y="1632"/>
                </a:cxn>
                <a:cxn ang="0">
                  <a:pos x="672" y="1728"/>
                </a:cxn>
                <a:cxn ang="0">
                  <a:pos x="144" y="1824"/>
                </a:cxn>
                <a:cxn ang="0">
                  <a:pos x="0" y="1824"/>
                </a:cxn>
                <a:cxn ang="0">
                  <a:pos x="0" y="0"/>
                </a:cxn>
              </a:cxnLst>
              <a:rect l="0" t="0" r="r" b="b"/>
              <a:pathLst>
                <a:path w="1345" h="1825">
                  <a:moveTo>
                    <a:pt x="0" y="0"/>
                  </a:moveTo>
                  <a:lnTo>
                    <a:pt x="1344" y="1488"/>
                  </a:lnTo>
                  <a:lnTo>
                    <a:pt x="1008" y="1632"/>
                  </a:lnTo>
                  <a:lnTo>
                    <a:pt x="672" y="1728"/>
                  </a:lnTo>
                  <a:lnTo>
                    <a:pt x="144" y="1824"/>
                  </a:lnTo>
                  <a:lnTo>
                    <a:pt x="0" y="1824"/>
                  </a:lnTo>
                  <a:lnTo>
                    <a:pt x="0" y="0"/>
                  </a:lnTo>
                </a:path>
              </a:pathLst>
            </a:custGeom>
            <a:solidFill>
              <a:srgbClr val="FFFF99"/>
            </a:solidFill>
            <a:ln w="12700" cap="rnd" cmpd="sng">
              <a:noFill/>
              <a:prstDash val="solid"/>
              <a:round/>
              <a:headEnd type="none" w="med" len="med"/>
              <a:tailEnd type="none" w="med" len="med"/>
            </a:ln>
            <a:effectLst/>
          </p:spPr>
          <p:txBody>
            <a:bodyPr/>
            <a:lstStyle/>
            <a:p>
              <a:endParaRPr lang="pt-BR"/>
            </a:p>
          </p:txBody>
        </p:sp>
        <p:sp>
          <p:nvSpPr>
            <p:cNvPr id="7" name="Oval 23"/>
            <p:cNvSpPr>
              <a:spLocks noChangeArrowheads="1"/>
            </p:cNvSpPr>
            <p:nvPr/>
          </p:nvSpPr>
          <p:spPr bwMode="auto">
            <a:xfrm>
              <a:off x="2688" y="2112"/>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8" name="Line 19"/>
            <p:cNvSpPr>
              <a:spLocks noChangeShapeType="1"/>
            </p:cNvSpPr>
            <p:nvPr/>
          </p:nvSpPr>
          <p:spPr bwMode="auto">
            <a:xfrm>
              <a:off x="2736" y="2217"/>
              <a:ext cx="0" cy="1567"/>
            </a:xfrm>
            <a:prstGeom prst="line">
              <a:avLst/>
            </a:prstGeom>
            <a:noFill/>
            <a:ln w="25400">
              <a:solidFill>
                <a:schemeClr val="tx1"/>
              </a:solidFill>
              <a:prstDash val="dash"/>
              <a:round/>
              <a:headEnd/>
              <a:tailEnd/>
            </a:ln>
            <a:effectLst/>
          </p:spPr>
          <p:txBody>
            <a:bodyPr wrap="none" anchor="ctr"/>
            <a:lstStyle/>
            <a:p>
              <a:endParaRPr lang="pt-BR"/>
            </a:p>
          </p:txBody>
        </p:sp>
        <p:sp>
          <p:nvSpPr>
            <p:cNvPr id="9" name="Line 20"/>
            <p:cNvSpPr>
              <a:spLocks noChangeShapeType="1"/>
            </p:cNvSpPr>
            <p:nvPr/>
          </p:nvSpPr>
          <p:spPr bwMode="auto">
            <a:xfrm flipH="1">
              <a:off x="1385" y="2160"/>
              <a:ext cx="1359" cy="0"/>
            </a:xfrm>
            <a:prstGeom prst="line">
              <a:avLst/>
            </a:prstGeom>
            <a:noFill/>
            <a:ln w="25400">
              <a:solidFill>
                <a:schemeClr val="tx1"/>
              </a:solidFill>
              <a:prstDash val="dash"/>
              <a:round/>
              <a:headEnd/>
              <a:tailEnd/>
            </a:ln>
            <a:effectLst/>
          </p:spPr>
          <p:txBody>
            <a:bodyPr wrap="none" anchor="ctr"/>
            <a:lstStyle/>
            <a:p>
              <a:endParaRPr lang="pt-BR"/>
            </a:p>
          </p:txBody>
        </p:sp>
        <p:sp>
          <p:nvSpPr>
            <p:cNvPr id="10" name="Rectangle 21"/>
            <p:cNvSpPr>
              <a:spLocks noChangeArrowheads="1"/>
            </p:cNvSpPr>
            <p:nvPr/>
          </p:nvSpPr>
          <p:spPr bwMode="auto">
            <a:xfrm>
              <a:off x="1101" y="2013"/>
              <a:ext cx="266" cy="229"/>
            </a:xfrm>
            <a:prstGeom prst="rect">
              <a:avLst/>
            </a:prstGeom>
            <a:noFill/>
            <a:ln w="12700">
              <a:noFill/>
              <a:miter lim="800000"/>
              <a:headEnd/>
              <a:tailEnd/>
            </a:ln>
            <a:effectLst/>
          </p:spPr>
          <p:txBody>
            <a:bodyPr wrap="none" lIns="90488" tIns="44450" rIns="90488" bIns="44450">
              <a:spAutoFit/>
            </a:bodyPr>
            <a:lstStyle/>
            <a:p>
              <a:r>
                <a:rPr lang="en-US" sz="1800" b="1" i="1"/>
                <a:t>P*</a:t>
              </a:r>
            </a:p>
          </p:txBody>
        </p:sp>
        <p:sp>
          <p:nvSpPr>
            <p:cNvPr id="11" name="Rectangle 22"/>
            <p:cNvSpPr>
              <a:spLocks noChangeArrowheads="1"/>
            </p:cNvSpPr>
            <p:nvPr/>
          </p:nvSpPr>
          <p:spPr bwMode="auto">
            <a:xfrm>
              <a:off x="2637" y="3756"/>
              <a:ext cx="264" cy="210"/>
            </a:xfrm>
            <a:prstGeom prst="rect">
              <a:avLst/>
            </a:prstGeom>
            <a:noFill/>
            <a:ln w="12700">
              <a:noFill/>
              <a:miter lim="800000"/>
              <a:headEnd/>
              <a:tailEnd/>
            </a:ln>
            <a:effectLst/>
          </p:spPr>
          <p:txBody>
            <a:bodyPr wrap="none" lIns="90488" tIns="44450" rIns="90488" bIns="44450">
              <a:spAutoFit/>
            </a:bodyPr>
            <a:lstStyle/>
            <a:p>
              <a:r>
                <a:rPr lang="en-US" sz="1600" b="1" i="1"/>
                <a:t>Q*</a:t>
              </a:r>
            </a:p>
          </p:txBody>
        </p:sp>
        <p:sp>
          <p:nvSpPr>
            <p:cNvPr id="12" name="Rectangle 31"/>
            <p:cNvSpPr>
              <a:spLocks noChangeArrowheads="1"/>
            </p:cNvSpPr>
            <p:nvPr/>
          </p:nvSpPr>
          <p:spPr bwMode="auto">
            <a:xfrm>
              <a:off x="1104" y="458"/>
              <a:ext cx="3042" cy="580"/>
            </a:xfrm>
            <a:prstGeom prst="rect">
              <a:avLst/>
            </a:prstGeom>
            <a:solidFill>
              <a:srgbClr val="FFFFCC"/>
            </a:solidFill>
            <a:ln w="12700">
              <a:solidFill>
                <a:schemeClr val="tx1"/>
              </a:solidFill>
              <a:miter lim="800000"/>
              <a:headEnd/>
              <a:tailEnd/>
            </a:ln>
            <a:effectLst/>
          </p:spPr>
          <p:txBody>
            <a:bodyPr wrap="square" lIns="90488" tIns="44450" rIns="90488" bIns="44450">
              <a:spAutoFit/>
            </a:bodyPr>
            <a:lstStyle/>
            <a:p>
              <a:pPr algn="ctr"/>
              <a:r>
                <a:rPr lang="en-US" b="1" dirty="0"/>
                <a:t>Na </a:t>
              </a:r>
              <a:r>
                <a:rPr lang="en-US" b="1" dirty="0" err="1"/>
                <a:t>ausência</a:t>
              </a:r>
              <a:r>
                <a:rPr lang="en-US" b="1" dirty="0"/>
                <a:t> de </a:t>
              </a:r>
              <a:r>
                <a:rPr lang="en-US" b="1" dirty="0" err="1"/>
                <a:t>discriminação</a:t>
              </a:r>
              <a:r>
                <a:rPr lang="en-US" b="1" dirty="0"/>
                <a:t>  de </a:t>
              </a:r>
              <a:r>
                <a:rPr lang="en-US" b="1" dirty="0" err="1"/>
                <a:t>preços</a:t>
              </a:r>
              <a:r>
                <a:rPr lang="en-US" b="1" dirty="0"/>
                <a:t>, a </a:t>
              </a:r>
              <a:r>
                <a:rPr lang="en-US" b="1" dirty="0" err="1"/>
                <a:t>produção</a:t>
              </a:r>
              <a:r>
                <a:rPr lang="en-US" b="1" dirty="0"/>
                <a:t> é Q*  e o </a:t>
              </a:r>
              <a:r>
                <a:rPr lang="en-US" b="1" dirty="0" err="1"/>
                <a:t>preço</a:t>
              </a:r>
              <a:r>
                <a:rPr lang="en-US" b="1" dirty="0"/>
                <a:t> é P*. O </a:t>
              </a:r>
              <a:r>
                <a:rPr lang="en-US" b="1" dirty="0" err="1"/>
                <a:t>lucro</a:t>
              </a:r>
              <a:r>
                <a:rPr lang="en-US" b="1" dirty="0"/>
                <a:t> da firma  é a </a:t>
              </a:r>
              <a:r>
                <a:rPr lang="en-US" b="1" dirty="0" err="1"/>
                <a:t>área</a:t>
              </a:r>
              <a:r>
                <a:rPr lang="en-US" b="1" dirty="0"/>
                <a:t> entre o </a:t>
              </a:r>
              <a:r>
                <a:rPr lang="en-US" b="1" dirty="0" err="1"/>
                <a:t>CMg</a:t>
              </a:r>
              <a:r>
                <a:rPr lang="en-US" b="1" dirty="0"/>
                <a:t>  e </a:t>
              </a:r>
              <a:r>
                <a:rPr lang="en-US" b="1" dirty="0" err="1"/>
                <a:t>RMg</a:t>
              </a:r>
              <a:r>
                <a:rPr lang="en-US" b="1" dirty="0"/>
                <a:t> (</a:t>
              </a:r>
              <a:r>
                <a:rPr lang="en-US" b="1" dirty="0" err="1"/>
                <a:t>amarela</a:t>
              </a:r>
              <a:r>
                <a:rPr lang="en-US" b="1" dirty="0"/>
                <a:t>).</a:t>
              </a:r>
            </a:p>
          </p:txBody>
        </p:sp>
      </p:grpSp>
      <p:sp>
        <p:nvSpPr>
          <p:cNvPr id="13" name="Line 8"/>
          <p:cNvSpPr>
            <a:spLocks noChangeShapeType="1"/>
          </p:cNvSpPr>
          <p:nvPr/>
        </p:nvSpPr>
        <p:spPr bwMode="auto">
          <a:xfrm>
            <a:off x="581618" y="2090940"/>
            <a:ext cx="0" cy="4265612"/>
          </a:xfrm>
          <a:prstGeom prst="line">
            <a:avLst/>
          </a:prstGeom>
          <a:noFill/>
          <a:ln w="57150">
            <a:solidFill>
              <a:schemeClr val="tx1"/>
            </a:solidFill>
            <a:round/>
            <a:headEnd type="triangle" w="med" len="med"/>
            <a:tailEnd type="none" w="med" len="med"/>
          </a:ln>
          <a:effectLst/>
        </p:spPr>
        <p:txBody>
          <a:bodyPr wrap="none" anchor="ctr"/>
          <a:lstStyle/>
          <a:p>
            <a:endParaRPr lang="pt-BR"/>
          </a:p>
        </p:txBody>
      </p:sp>
      <p:sp>
        <p:nvSpPr>
          <p:cNvPr id="14" name="Line 9"/>
          <p:cNvSpPr>
            <a:spLocks noChangeShapeType="1"/>
          </p:cNvSpPr>
          <p:nvPr/>
        </p:nvSpPr>
        <p:spPr bwMode="auto">
          <a:xfrm>
            <a:off x="575268" y="6347027"/>
            <a:ext cx="4276725" cy="0"/>
          </a:xfrm>
          <a:prstGeom prst="line">
            <a:avLst/>
          </a:prstGeom>
          <a:noFill/>
          <a:ln w="57150">
            <a:solidFill>
              <a:schemeClr val="tx1"/>
            </a:solidFill>
            <a:round/>
            <a:headEnd type="none" w="med" len="med"/>
            <a:tailEnd type="triangle" w="med" len="med"/>
          </a:ln>
          <a:effectLst/>
        </p:spPr>
        <p:txBody>
          <a:bodyPr wrap="none" anchor="ctr"/>
          <a:lstStyle/>
          <a:p>
            <a:endParaRPr lang="pt-BR"/>
          </a:p>
        </p:txBody>
      </p:sp>
      <p:sp>
        <p:nvSpPr>
          <p:cNvPr id="15" name="Rectangle 10"/>
          <p:cNvSpPr>
            <a:spLocks noChangeArrowheads="1"/>
          </p:cNvSpPr>
          <p:nvPr/>
        </p:nvSpPr>
        <p:spPr bwMode="auto">
          <a:xfrm>
            <a:off x="4302250" y="6300990"/>
            <a:ext cx="1298575" cy="333375"/>
          </a:xfrm>
          <a:prstGeom prst="rect">
            <a:avLst/>
          </a:prstGeom>
          <a:noFill/>
          <a:ln w="12700">
            <a:noFill/>
            <a:miter lim="800000"/>
            <a:headEnd/>
            <a:tailEnd/>
          </a:ln>
          <a:effectLst/>
        </p:spPr>
        <p:txBody>
          <a:bodyPr wrap="none" lIns="90488" tIns="44450" rIns="90488" bIns="44450">
            <a:spAutoFit/>
          </a:bodyPr>
          <a:lstStyle/>
          <a:p>
            <a:r>
              <a:rPr lang="en-US" sz="1600" b="1" dirty="0" err="1"/>
              <a:t>Quantidade</a:t>
            </a:r>
            <a:endParaRPr lang="en-US" sz="1600" b="1" dirty="0"/>
          </a:p>
        </p:txBody>
      </p:sp>
      <p:sp>
        <p:nvSpPr>
          <p:cNvPr id="16" name="Rectangle 16"/>
          <p:cNvSpPr>
            <a:spLocks noChangeArrowheads="1"/>
          </p:cNvSpPr>
          <p:nvPr/>
        </p:nvSpPr>
        <p:spPr bwMode="auto">
          <a:xfrm>
            <a:off x="253048" y="1955432"/>
            <a:ext cx="362280" cy="397545"/>
          </a:xfrm>
          <a:prstGeom prst="rect">
            <a:avLst/>
          </a:prstGeom>
          <a:noFill/>
          <a:ln w="12700">
            <a:noFill/>
            <a:miter lim="800000"/>
            <a:headEnd/>
            <a:tailEnd/>
          </a:ln>
          <a:effectLst/>
        </p:spPr>
        <p:txBody>
          <a:bodyPr wrap="none" lIns="90488" tIns="44450" rIns="90488" bIns="44450">
            <a:spAutoFit/>
          </a:bodyPr>
          <a:lstStyle/>
          <a:p>
            <a:r>
              <a:rPr lang="en-US" sz="2000" b="1" dirty="0"/>
              <a:t>P</a:t>
            </a:r>
            <a:endParaRPr lang="en-US" sz="2000" b="1" baseline="-25000" dirty="0"/>
          </a:p>
        </p:txBody>
      </p:sp>
      <p:sp>
        <p:nvSpPr>
          <p:cNvPr id="17" name="Rectangle 33"/>
          <p:cNvSpPr>
            <a:spLocks noChangeArrowheads="1"/>
          </p:cNvSpPr>
          <p:nvPr/>
        </p:nvSpPr>
        <p:spPr bwMode="auto">
          <a:xfrm>
            <a:off x="5050432" y="3574440"/>
            <a:ext cx="3896698" cy="920765"/>
          </a:xfrm>
          <a:prstGeom prst="rect">
            <a:avLst/>
          </a:prstGeom>
          <a:solidFill>
            <a:schemeClr val="bg1">
              <a:lumMod val="95000"/>
            </a:schemeClr>
          </a:solidFill>
          <a:ln w="12700">
            <a:solidFill>
              <a:schemeClr val="tx1"/>
            </a:solidFill>
            <a:miter lim="800000"/>
            <a:headEnd/>
            <a:tailEnd/>
          </a:ln>
          <a:effectLst/>
        </p:spPr>
        <p:txBody>
          <a:bodyPr wrap="square" lIns="90488" tIns="44450" rIns="90488" bIns="44450">
            <a:spAutoFit/>
          </a:bodyPr>
          <a:lstStyle/>
          <a:p>
            <a:pPr algn="ctr"/>
            <a:r>
              <a:rPr lang="en-US" b="1" dirty="0"/>
              <a:t>Com </a:t>
            </a:r>
            <a:r>
              <a:rPr lang="en-US" b="1" dirty="0" err="1"/>
              <a:t>discriminação</a:t>
            </a:r>
            <a:r>
              <a:rPr lang="en-US" b="1" dirty="0"/>
              <a:t> </a:t>
            </a:r>
            <a:r>
              <a:rPr lang="en-US" b="1" dirty="0" err="1"/>
              <a:t>perfeita</a:t>
            </a:r>
            <a:r>
              <a:rPr lang="en-US" b="1" dirty="0"/>
              <a:t>, </a:t>
            </a:r>
            <a:r>
              <a:rPr lang="en-US" b="1" dirty="0" err="1"/>
              <a:t>cada</a:t>
            </a:r>
            <a:r>
              <a:rPr lang="en-US" b="1" dirty="0"/>
              <a:t> </a:t>
            </a:r>
            <a:r>
              <a:rPr lang="en-US" b="1" dirty="0" err="1"/>
              <a:t>consumidor</a:t>
            </a:r>
            <a:r>
              <a:rPr lang="en-US" b="1" dirty="0"/>
              <a:t> </a:t>
            </a:r>
            <a:r>
              <a:rPr lang="en-US" b="1" dirty="0" err="1"/>
              <a:t>paga</a:t>
            </a:r>
            <a:r>
              <a:rPr lang="en-US" b="1" dirty="0"/>
              <a:t> o </a:t>
            </a:r>
            <a:r>
              <a:rPr lang="en-US" b="1" dirty="0" err="1"/>
              <a:t>preço</a:t>
            </a:r>
            <a:r>
              <a:rPr lang="en-US" b="1" dirty="0"/>
              <a:t> </a:t>
            </a:r>
            <a:r>
              <a:rPr lang="en-US" b="1" dirty="0" err="1"/>
              <a:t>máximo</a:t>
            </a:r>
            <a:r>
              <a:rPr lang="en-US" b="1" dirty="0"/>
              <a:t>  </a:t>
            </a:r>
            <a:r>
              <a:rPr lang="en-US" b="1" dirty="0" err="1"/>
              <a:t>que</a:t>
            </a:r>
            <a:r>
              <a:rPr lang="en-US" b="1" dirty="0"/>
              <a:t> </a:t>
            </a:r>
            <a:r>
              <a:rPr lang="en-US" b="1" dirty="0" err="1"/>
              <a:t>estaria</a:t>
            </a:r>
            <a:r>
              <a:rPr lang="en-US" b="1" dirty="0"/>
              <a:t> </a:t>
            </a:r>
            <a:r>
              <a:rPr lang="en-US" b="1" dirty="0" err="1"/>
              <a:t>disposto</a:t>
            </a:r>
            <a:r>
              <a:rPr lang="en-US" b="1" dirty="0"/>
              <a:t> a </a:t>
            </a:r>
            <a:r>
              <a:rPr lang="en-US" b="1" dirty="0" err="1"/>
              <a:t>pagar</a:t>
            </a:r>
            <a:r>
              <a:rPr lang="en-US" b="1" dirty="0"/>
              <a:t>.</a:t>
            </a:r>
          </a:p>
        </p:txBody>
      </p:sp>
      <p:grpSp>
        <p:nvGrpSpPr>
          <p:cNvPr id="18" name="Group 37"/>
          <p:cNvGrpSpPr>
            <a:grpSpLocks/>
          </p:cNvGrpSpPr>
          <p:nvPr/>
        </p:nvGrpSpPr>
        <p:grpSpPr bwMode="auto">
          <a:xfrm>
            <a:off x="581618" y="2292560"/>
            <a:ext cx="8386765" cy="1476383"/>
            <a:chOff x="1392" y="1230"/>
            <a:chExt cx="5283" cy="930"/>
          </a:xfrm>
        </p:grpSpPr>
        <p:sp>
          <p:nvSpPr>
            <p:cNvPr id="19" name="AutoShape 25"/>
            <p:cNvSpPr>
              <a:spLocks noChangeArrowheads="1"/>
            </p:cNvSpPr>
            <p:nvPr/>
          </p:nvSpPr>
          <p:spPr bwMode="auto">
            <a:xfrm>
              <a:off x="1392" y="1440"/>
              <a:ext cx="1344" cy="720"/>
            </a:xfrm>
            <a:prstGeom prst="rtTriangle">
              <a:avLst/>
            </a:prstGeom>
            <a:noFill/>
            <a:ln w="76200">
              <a:solidFill>
                <a:schemeClr val="tx1"/>
              </a:solidFill>
              <a:miter lim="800000"/>
              <a:headEnd/>
              <a:tailEnd/>
            </a:ln>
            <a:effectLst/>
          </p:spPr>
          <p:txBody>
            <a:bodyPr wrap="none" anchor="ctr"/>
            <a:lstStyle/>
            <a:p>
              <a:endParaRPr lang="pt-BR"/>
            </a:p>
          </p:txBody>
        </p:sp>
        <p:sp>
          <p:nvSpPr>
            <p:cNvPr id="20" name="Rectangle 32"/>
            <p:cNvSpPr>
              <a:spLocks noChangeArrowheads="1"/>
            </p:cNvSpPr>
            <p:nvPr/>
          </p:nvSpPr>
          <p:spPr bwMode="auto">
            <a:xfrm>
              <a:off x="3897" y="1230"/>
              <a:ext cx="2778" cy="638"/>
            </a:xfrm>
            <a:prstGeom prst="rect">
              <a:avLst/>
            </a:prstGeom>
            <a:solidFill>
              <a:schemeClr val="bg1">
                <a:lumMod val="95000"/>
              </a:schemeClr>
            </a:solidFill>
            <a:ln w="12700">
              <a:solidFill>
                <a:schemeClr val="tx1"/>
              </a:solidFill>
              <a:miter lim="800000"/>
              <a:headEnd/>
              <a:tailEnd/>
            </a:ln>
            <a:effectLst/>
          </p:spPr>
          <p:txBody>
            <a:bodyPr wrap="square" lIns="90488" tIns="44450" rIns="90488" bIns="44450">
              <a:spAutoFit/>
            </a:bodyPr>
            <a:lstStyle/>
            <a:p>
              <a:pPr algn="ctr"/>
              <a:r>
                <a:rPr lang="en-US" sz="2000" b="1" dirty="0"/>
                <a:t>O </a:t>
              </a:r>
              <a:r>
                <a:rPr lang="en-US" sz="2000" b="1" dirty="0" err="1"/>
                <a:t>excedente</a:t>
              </a:r>
              <a:r>
                <a:rPr lang="en-US" sz="2000" b="1" dirty="0"/>
                <a:t> do </a:t>
              </a:r>
              <a:r>
                <a:rPr lang="en-US" sz="2000" b="1" dirty="0" err="1"/>
                <a:t>consumidor</a:t>
              </a:r>
              <a:r>
                <a:rPr lang="en-US" sz="2000" b="1" dirty="0"/>
                <a:t>  é a </a:t>
              </a:r>
              <a:r>
                <a:rPr lang="en-US" sz="2000" b="1" dirty="0" err="1"/>
                <a:t>área</a:t>
              </a:r>
              <a:r>
                <a:rPr lang="en-US" sz="2000" b="1" dirty="0"/>
                <a:t> </a:t>
              </a:r>
              <a:r>
                <a:rPr lang="en-US" sz="2000" b="1" dirty="0" err="1"/>
                <a:t>acima</a:t>
              </a:r>
              <a:r>
                <a:rPr lang="en-US" sz="2000" b="1" dirty="0"/>
                <a:t> de P* ,  entre 0 e Q* de </a:t>
              </a:r>
              <a:r>
                <a:rPr lang="en-US" sz="2000" b="1" dirty="0" err="1"/>
                <a:t>produção</a:t>
              </a:r>
              <a:r>
                <a:rPr lang="en-US" sz="2000" b="1" dirty="0"/>
                <a:t> (o </a:t>
              </a:r>
              <a:r>
                <a:rPr lang="en-US" sz="2000" b="1" dirty="0" err="1"/>
                <a:t>triângulo</a:t>
              </a:r>
              <a:r>
                <a:rPr lang="en-US" sz="2000" b="1" dirty="0"/>
                <a:t> </a:t>
              </a:r>
              <a:r>
                <a:rPr lang="en-US" sz="2000" b="1" dirty="0" err="1"/>
                <a:t>preto</a:t>
              </a:r>
              <a:r>
                <a:rPr lang="en-US" sz="2000" b="1" dirty="0"/>
                <a:t> </a:t>
              </a:r>
              <a:r>
                <a:rPr lang="en-US" sz="2000" b="1" dirty="0" err="1"/>
                <a:t>acima</a:t>
              </a:r>
              <a:r>
                <a:rPr lang="en-US" sz="2000" b="1" dirty="0"/>
                <a:t> de P*)</a:t>
              </a:r>
            </a:p>
          </p:txBody>
        </p:sp>
      </p:grpSp>
      <p:sp>
        <p:nvSpPr>
          <p:cNvPr id="21" name="Line 12"/>
          <p:cNvSpPr>
            <a:spLocks noChangeShapeType="1"/>
          </p:cNvSpPr>
          <p:nvPr/>
        </p:nvSpPr>
        <p:spPr bwMode="auto">
          <a:xfrm>
            <a:off x="608606" y="2652915"/>
            <a:ext cx="4214812" cy="2233612"/>
          </a:xfrm>
          <a:prstGeom prst="line">
            <a:avLst/>
          </a:prstGeom>
          <a:noFill/>
          <a:ln w="50800">
            <a:solidFill>
              <a:schemeClr val="tx1"/>
            </a:solidFill>
            <a:round/>
            <a:headEnd/>
            <a:tailEnd/>
          </a:ln>
          <a:effectLst/>
        </p:spPr>
        <p:txBody>
          <a:bodyPr wrap="none" anchor="ctr"/>
          <a:lstStyle/>
          <a:p>
            <a:endParaRPr lang="pt-BR"/>
          </a:p>
        </p:txBody>
      </p:sp>
      <p:sp>
        <p:nvSpPr>
          <p:cNvPr id="22" name="Line 13"/>
          <p:cNvSpPr>
            <a:spLocks noChangeShapeType="1"/>
          </p:cNvSpPr>
          <p:nvPr/>
        </p:nvSpPr>
        <p:spPr bwMode="auto">
          <a:xfrm>
            <a:off x="608606" y="2652915"/>
            <a:ext cx="2919412" cy="3224212"/>
          </a:xfrm>
          <a:prstGeom prst="line">
            <a:avLst/>
          </a:prstGeom>
          <a:noFill/>
          <a:ln w="50800">
            <a:solidFill>
              <a:srgbClr val="0033CC"/>
            </a:solidFill>
            <a:round/>
            <a:headEnd/>
            <a:tailEnd/>
          </a:ln>
          <a:effectLst/>
        </p:spPr>
        <p:txBody>
          <a:bodyPr wrap="none" anchor="ctr"/>
          <a:lstStyle/>
          <a:p>
            <a:endParaRPr lang="pt-BR"/>
          </a:p>
        </p:txBody>
      </p:sp>
      <p:sp>
        <p:nvSpPr>
          <p:cNvPr id="23" name="Rectangle 14"/>
          <p:cNvSpPr>
            <a:spLocks noChangeArrowheads="1"/>
          </p:cNvSpPr>
          <p:nvPr/>
        </p:nvSpPr>
        <p:spPr bwMode="auto">
          <a:xfrm>
            <a:off x="4791792" y="4619728"/>
            <a:ext cx="1089025" cy="363538"/>
          </a:xfrm>
          <a:prstGeom prst="rect">
            <a:avLst/>
          </a:prstGeom>
          <a:noFill/>
          <a:ln w="12700">
            <a:noFill/>
            <a:miter lim="800000"/>
            <a:headEnd/>
            <a:tailEnd/>
          </a:ln>
          <a:effectLst/>
        </p:spPr>
        <p:txBody>
          <a:bodyPr wrap="none" lIns="90488" tIns="44450" rIns="90488" bIns="44450">
            <a:spAutoFit/>
          </a:bodyPr>
          <a:lstStyle/>
          <a:p>
            <a:r>
              <a:rPr lang="en-US" sz="1800" b="1" dirty="0"/>
              <a:t>D = </a:t>
            </a:r>
            <a:r>
              <a:rPr lang="en-US" sz="1800" b="1" dirty="0" err="1"/>
              <a:t>RMe</a:t>
            </a:r>
            <a:endParaRPr lang="en-US" sz="1800" b="1" dirty="0"/>
          </a:p>
        </p:txBody>
      </p:sp>
      <p:sp>
        <p:nvSpPr>
          <p:cNvPr id="24" name="Rectangle 15"/>
          <p:cNvSpPr>
            <a:spLocks noChangeArrowheads="1"/>
          </p:cNvSpPr>
          <p:nvPr/>
        </p:nvSpPr>
        <p:spPr bwMode="auto">
          <a:xfrm>
            <a:off x="2939056" y="5821565"/>
            <a:ext cx="676275" cy="363537"/>
          </a:xfrm>
          <a:prstGeom prst="rect">
            <a:avLst/>
          </a:prstGeom>
          <a:noFill/>
          <a:ln w="12700">
            <a:noFill/>
            <a:miter lim="800000"/>
            <a:headEnd/>
            <a:tailEnd/>
          </a:ln>
          <a:effectLst/>
        </p:spPr>
        <p:txBody>
          <a:bodyPr wrap="none" lIns="90488" tIns="44450" rIns="90488" bIns="44450">
            <a:spAutoFit/>
          </a:bodyPr>
          <a:lstStyle/>
          <a:p>
            <a:r>
              <a:rPr lang="en-US" sz="1800" b="1"/>
              <a:t>RMg</a:t>
            </a:r>
          </a:p>
        </p:txBody>
      </p:sp>
      <p:grpSp>
        <p:nvGrpSpPr>
          <p:cNvPr id="25" name="Group 35"/>
          <p:cNvGrpSpPr>
            <a:grpSpLocks/>
          </p:cNvGrpSpPr>
          <p:nvPr/>
        </p:nvGrpSpPr>
        <p:grpSpPr bwMode="auto">
          <a:xfrm>
            <a:off x="580031" y="3464128"/>
            <a:ext cx="4254500" cy="2060575"/>
            <a:chOff x="1391" y="1968"/>
            <a:chExt cx="2680" cy="1298"/>
          </a:xfrm>
        </p:grpSpPr>
        <p:sp>
          <p:nvSpPr>
            <p:cNvPr id="26" name="Freeform 17"/>
            <p:cNvSpPr>
              <a:spLocks/>
            </p:cNvSpPr>
            <p:nvPr/>
          </p:nvSpPr>
          <p:spPr bwMode="auto">
            <a:xfrm>
              <a:off x="1391" y="2173"/>
              <a:ext cx="2357" cy="1093"/>
            </a:xfrm>
            <a:custGeom>
              <a:avLst/>
              <a:gdLst/>
              <a:ahLst/>
              <a:cxnLst>
                <a:cxn ang="0">
                  <a:pos x="0" y="1092"/>
                </a:cxn>
                <a:cxn ang="0">
                  <a:pos x="30" y="1087"/>
                </a:cxn>
                <a:cxn ang="0">
                  <a:pos x="72" y="1082"/>
                </a:cxn>
                <a:cxn ang="0">
                  <a:pos x="162" y="1071"/>
                </a:cxn>
                <a:cxn ang="0">
                  <a:pos x="270" y="1055"/>
                </a:cxn>
                <a:cxn ang="0">
                  <a:pos x="396" y="1040"/>
                </a:cxn>
                <a:cxn ang="0">
                  <a:pos x="647" y="998"/>
                </a:cxn>
                <a:cxn ang="0">
                  <a:pos x="773" y="972"/>
                </a:cxn>
                <a:cxn ang="0">
                  <a:pos x="881" y="941"/>
                </a:cxn>
                <a:cxn ang="0">
                  <a:pos x="1085" y="873"/>
                </a:cxn>
                <a:cxn ang="0">
                  <a:pos x="1283" y="799"/>
                </a:cxn>
                <a:cxn ang="0">
                  <a:pos x="1475" y="711"/>
                </a:cxn>
                <a:cxn ang="0">
                  <a:pos x="1571" y="658"/>
                </a:cxn>
                <a:cxn ang="0">
                  <a:pos x="1661" y="601"/>
                </a:cxn>
                <a:cxn ang="0">
                  <a:pos x="1756" y="533"/>
                </a:cxn>
                <a:cxn ang="0">
                  <a:pos x="1852" y="460"/>
                </a:cxn>
                <a:cxn ang="0">
                  <a:pos x="1948" y="376"/>
                </a:cxn>
                <a:cxn ang="0">
                  <a:pos x="2044" y="288"/>
                </a:cxn>
                <a:cxn ang="0">
                  <a:pos x="2140" y="204"/>
                </a:cxn>
                <a:cxn ang="0">
                  <a:pos x="2224" y="126"/>
                </a:cxn>
                <a:cxn ang="0">
                  <a:pos x="2296" y="58"/>
                </a:cxn>
                <a:cxn ang="0">
                  <a:pos x="2356" y="0"/>
                </a:cxn>
              </a:cxnLst>
              <a:rect l="0" t="0" r="r" b="b"/>
              <a:pathLst>
                <a:path w="2357" h="1093">
                  <a:moveTo>
                    <a:pt x="0" y="1092"/>
                  </a:moveTo>
                  <a:lnTo>
                    <a:pt x="30" y="1087"/>
                  </a:lnTo>
                  <a:lnTo>
                    <a:pt x="72" y="1082"/>
                  </a:lnTo>
                  <a:lnTo>
                    <a:pt x="162" y="1071"/>
                  </a:lnTo>
                  <a:lnTo>
                    <a:pt x="270" y="1055"/>
                  </a:lnTo>
                  <a:lnTo>
                    <a:pt x="396" y="1040"/>
                  </a:lnTo>
                  <a:lnTo>
                    <a:pt x="647" y="998"/>
                  </a:lnTo>
                  <a:lnTo>
                    <a:pt x="773" y="972"/>
                  </a:lnTo>
                  <a:lnTo>
                    <a:pt x="881" y="941"/>
                  </a:lnTo>
                  <a:lnTo>
                    <a:pt x="1085" y="873"/>
                  </a:lnTo>
                  <a:lnTo>
                    <a:pt x="1283" y="799"/>
                  </a:lnTo>
                  <a:lnTo>
                    <a:pt x="1475" y="711"/>
                  </a:lnTo>
                  <a:lnTo>
                    <a:pt x="1571" y="658"/>
                  </a:lnTo>
                  <a:lnTo>
                    <a:pt x="1661" y="601"/>
                  </a:lnTo>
                  <a:lnTo>
                    <a:pt x="1756" y="533"/>
                  </a:lnTo>
                  <a:lnTo>
                    <a:pt x="1852" y="460"/>
                  </a:lnTo>
                  <a:lnTo>
                    <a:pt x="1948" y="376"/>
                  </a:lnTo>
                  <a:lnTo>
                    <a:pt x="2044" y="288"/>
                  </a:lnTo>
                  <a:lnTo>
                    <a:pt x="2140" y="204"/>
                  </a:lnTo>
                  <a:lnTo>
                    <a:pt x="2224" y="126"/>
                  </a:lnTo>
                  <a:lnTo>
                    <a:pt x="2296" y="58"/>
                  </a:lnTo>
                  <a:lnTo>
                    <a:pt x="2356" y="0"/>
                  </a:lnTo>
                </a:path>
              </a:pathLst>
            </a:custGeom>
            <a:noFill/>
            <a:ln w="50800" cap="rnd" cmpd="sng">
              <a:solidFill>
                <a:srgbClr val="996633"/>
              </a:solidFill>
              <a:prstDash val="solid"/>
              <a:round/>
              <a:headEnd type="none" w="med" len="med"/>
              <a:tailEnd type="none" w="med" len="med"/>
            </a:ln>
            <a:effectLst/>
          </p:spPr>
          <p:txBody>
            <a:bodyPr/>
            <a:lstStyle/>
            <a:p>
              <a:endParaRPr lang="pt-BR"/>
            </a:p>
          </p:txBody>
        </p:sp>
        <p:sp>
          <p:nvSpPr>
            <p:cNvPr id="27" name="Rectangle 18"/>
            <p:cNvSpPr>
              <a:spLocks noChangeArrowheads="1"/>
            </p:cNvSpPr>
            <p:nvPr/>
          </p:nvSpPr>
          <p:spPr bwMode="auto">
            <a:xfrm>
              <a:off x="3645" y="1968"/>
              <a:ext cx="426" cy="229"/>
            </a:xfrm>
            <a:prstGeom prst="rect">
              <a:avLst/>
            </a:prstGeom>
            <a:noFill/>
            <a:ln w="12700">
              <a:noFill/>
              <a:miter lim="800000"/>
              <a:headEnd/>
              <a:tailEnd/>
            </a:ln>
            <a:effectLst/>
          </p:spPr>
          <p:txBody>
            <a:bodyPr wrap="none" lIns="90488" tIns="44450" rIns="90488" bIns="44450">
              <a:spAutoFit/>
            </a:bodyPr>
            <a:lstStyle/>
            <a:p>
              <a:r>
                <a:rPr lang="en-US" sz="1800" b="1" dirty="0" err="1"/>
                <a:t>CMg</a:t>
              </a:r>
              <a:endParaRPr lang="en-US" sz="1800" b="1" dirty="0"/>
            </a:p>
          </p:txBody>
        </p:sp>
      </p:grpSp>
      <p:grpSp>
        <p:nvGrpSpPr>
          <p:cNvPr id="28" name="Group 43"/>
          <p:cNvGrpSpPr>
            <a:grpSpLocks/>
          </p:cNvGrpSpPr>
          <p:nvPr/>
        </p:nvGrpSpPr>
        <p:grpSpPr bwMode="auto">
          <a:xfrm>
            <a:off x="119656" y="4145165"/>
            <a:ext cx="8828089" cy="2490787"/>
            <a:chOff x="1101" y="2397"/>
            <a:chExt cx="5561" cy="1569"/>
          </a:xfrm>
        </p:grpSpPr>
        <p:sp>
          <p:nvSpPr>
            <p:cNvPr id="29" name="Rectangle 24"/>
            <p:cNvSpPr>
              <a:spLocks noChangeArrowheads="1"/>
            </p:cNvSpPr>
            <p:nvPr/>
          </p:nvSpPr>
          <p:spPr bwMode="auto">
            <a:xfrm>
              <a:off x="3661" y="2923"/>
              <a:ext cx="3001" cy="754"/>
            </a:xfrm>
            <a:prstGeom prst="rect">
              <a:avLst/>
            </a:prstGeom>
            <a:solidFill>
              <a:schemeClr val="bg1">
                <a:lumMod val="95000"/>
              </a:schemeClr>
            </a:solidFill>
            <a:ln w="12700">
              <a:solidFill>
                <a:schemeClr val="tx1"/>
              </a:solidFill>
              <a:miter lim="800000"/>
              <a:headEnd/>
              <a:tailEnd/>
            </a:ln>
            <a:effectLst/>
          </p:spPr>
          <p:txBody>
            <a:bodyPr wrap="square" lIns="90488" tIns="44450" rIns="90488" bIns="44450">
              <a:spAutoFit/>
            </a:bodyPr>
            <a:lstStyle/>
            <a:p>
              <a:pPr algn="ctr"/>
              <a:r>
                <a:rPr lang="en-US" b="1" dirty="0"/>
                <a:t>A </a:t>
              </a:r>
              <a:r>
                <a:rPr lang="en-US" b="1" dirty="0" err="1"/>
                <a:t>produção</a:t>
              </a:r>
              <a:r>
                <a:rPr lang="en-US" b="1" dirty="0"/>
                <a:t> </a:t>
              </a:r>
              <a:r>
                <a:rPr lang="en-US" b="1" dirty="0" err="1"/>
                <a:t>aumenta</a:t>
              </a:r>
              <a:r>
                <a:rPr lang="en-US" b="1" dirty="0"/>
                <a:t> para Q** e o </a:t>
              </a:r>
              <a:r>
                <a:rPr lang="en-US" b="1" dirty="0" err="1"/>
                <a:t>preço</a:t>
              </a:r>
              <a:r>
                <a:rPr lang="en-US" b="1" dirty="0"/>
                <a:t> </a:t>
              </a:r>
              <a:r>
                <a:rPr lang="en-US" b="1" dirty="0" err="1"/>
                <a:t>cai</a:t>
              </a:r>
              <a:r>
                <a:rPr lang="en-US" b="1" dirty="0"/>
                <a:t> para P</a:t>
              </a:r>
              <a:r>
                <a:rPr lang="en-US" b="1" baseline="-25000" dirty="0"/>
                <a:t>C</a:t>
              </a:r>
              <a:r>
                <a:rPr lang="en-US" b="1" dirty="0"/>
                <a:t> </a:t>
              </a:r>
              <a:r>
                <a:rPr lang="en-US" b="1" dirty="0" err="1"/>
                <a:t>onde</a:t>
              </a:r>
              <a:r>
                <a:rPr lang="en-US" b="1" dirty="0"/>
                <a:t> </a:t>
              </a:r>
              <a:r>
                <a:rPr lang="en-US" b="1" dirty="0" err="1"/>
                <a:t>CMg</a:t>
              </a:r>
              <a:r>
                <a:rPr lang="en-US" b="1" dirty="0"/>
                <a:t> = </a:t>
              </a:r>
              <a:r>
                <a:rPr lang="en-US" b="1" dirty="0" err="1"/>
                <a:t>RMg</a:t>
              </a:r>
              <a:r>
                <a:rPr lang="en-US" b="1" dirty="0"/>
                <a:t> = </a:t>
              </a:r>
              <a:r>
                <a:rPr lang="en-US" b="1" dirty="0" err="1"/>
                <a:t>RMe</a:t>
              </a:r>
              <a:r>
                <a:rPr lang="en-US" b="1" dirty="0"/>
                <a:t> = D. O </a:t>
              </a:r>
              <a:r>
                <a:rPr lang="en-US" b="1" dirty="0" err="1"/>
                <a:t>aumento</a:t>
              </a:r>
              <a:r>
                <a:rPr lang="en-US" b="1" dirty="0"/>
                <a:t> dos </a:t>
              </a:r>
              <a:r>
                <a:rPr lang="en-US" b="1" dirty="0" err="1"/>
                <a:t>lucros</a:t>
              </a:r>
              <a:r>
                <a:rPr lang="en-US" b="1" dirty="0"/>
                <a:t> </a:t>
              </a:r>
              <a:r>
                <a:rPr lang="en-US" b="1" dirty="0" err="1"/>
                <a:t>corresponde</a:t>
              </a:r>
              <a:r>
                <a:rPr lang="en-US" b="1" dirty="0"/>
                <a:t> à </a:t>
              </a:r>
              <a:r>
                <a:rPr lang="en-US" b="1" dirty="0" err="1"/>
                <a:t>área</a:t>
              </a:r>
              <a:r>
                <a:rPr lang="en-US" b="1" dirty="0"/>
                <a:t> </a:t>
              </a:r>
              <a:r>
                <a:rPr lang="en-US" b="1" dirty="0" err="1"/>
                <a:t>acima</a:t>
              </a:r>
              <a:r>
                <a:rPr lang="en-US" b="1" dirty="0"/>
                <a:t> da </a:t>
              </a:r>
              <a:r>
                <a:rPr lang="en-US" b="1" dirty="0" err="1"/>
                <a:t>curva</a:t>
              </a:r>
              <a:r>
                <a:rPr lang="en-US" b="1" dirty="0"/>
                <a:t> de </a:t>
              </a:r>
              <a:r>
                <a:rPr lang="en-US" b="1" dirty="0" err="1"/>
                <a:t>CMg</a:t>
              </a:r>
              <a:r>
                <a:rPr lang="en-US" b="1" dirty="0"/>
                <a:t>, entre  as </a:t>
              </a:r>
              <a:r>
                <a:rPr lang="en-US" b="1" dirty="0" err="1"/>
                <a:t>curvas</a:t>
              </a:r>
              <a:r>
                <a:rPr lang="en-US" b="1" dirty="0"/>
                <a:t> de </a:t>
              </a:r>
              <a:r>
                <a:rPr lang="en-US" b="1" dirty="0" err="1"/>
                <a:t>RMg</a:t>
              </a:r>
              <a:r>
                <a:rPr lang="en-US" b="1" dirty="0"/>
                <a:t> e D (</a:t>
              </a:r>
              <a:r>
                <a:rPr lang="en-US" b="1" dirty="0" err="1"/>
                <a:t>área</a:t>
              </a:r>
              <a:r>
                <a:rPr lang="en-US" b="1" dirty="0"/>
                <a:t> </a:t>
              </a:r>
              <a:r>
                <a:rPr lang="en-US" b="1" dirty="0" err="1"/>
                <a:t>lilás</a:t>
              </a:r>
              <a:r>
                <a:rPr lang="en-US" b="1" dirty="0"/>
                <a:t>)</a:t>
              </a:r>
            </a:p>
          </p:txBody>
        </p:sp>
        <p:sp>
          <p:nvSpPr>
            <p:cNvPr id="30" name="Line 26"/>
            <p:cNvSpPr>
              <a:spLocks noChangeShapeType="1"/>
            </p:cNvSpPr>
            <p:nvPr/>
          </p:nvSpPr>
          <p:spPr bwMode="auto">
            <a:xfrm>
              <a:off x="3360" y="2505"/>
              <a:ext cx="0" cy="1279"/>
            </a:xfrm>
            <a:prstGeom prst="line">
              <a:avLst/>
            </a:prstGeom>
            <a:noFill/>
            <a:ln w="25400">
              <a:solidFill>
                <a:schemeClr val="tx1"/>
              </a:solidFill>
              <a:prstDash val="dash"/>
              <a:round/>
              <a:headEnd/>
              <a:tailEnd/>
            </a:ln>
            <a:effectLst/>
          </p:spPr>
          <p:txBody>
            <a:bodyPr wrap="none" anchor="ctr"/>
            <a:lstStyle/>
            <a:p>
              <a:endParaRPr lang="pt-BR"/>
            </a:p>
          </p:txBody>
        </p:sp>
        <p:sp>
          <p:nvSpPr>
            <p:cNvPr id="31" name="Line 27"/>
            <p:cNvSpPr>
              <a:spLocks noChangeShapeType="1"/>
            </p:cNvSpPr>
            <p:nvPr/>
          </p:nvSpPr>
          <p:spPr bwMode="auto">
            <a:xfrm flipH="1">
              <a:off x="1385" y="2496"/>
              <a:ext cx="1983" cy="0"/>
            </a:xfrm>
            <a:prstGeom prst="line">
              <a:avLst/>
            </a:prstGeom>
            <a:noFill/>
            <a:ln w="25400">
              <a:solidFill>
                <a:schemeClr val="tx1"/>
              </a:solidFill>
              <a:prstDash val="dash"/>
              <a:round/>
              <a:headEnd/>
              <a:tailEnd/>
            </a:ln>
            <a:effectLst/>
          </p:spPr>
          <p:txBody>
            <a:bodyPr wrap="none" anchor="ctr"/>
            <a:lstStyle/>
            <a:p>
              <a:endParaRPr lang="pt-BR"/>
            </a:p>
          </p:txBody>
        </p:sp>
        <p:sp>
          <p:nvSpPr>
            <p:cNvPr id="32" name="Rectangle 28"/>
            <p:cNvSpPr>
              <a:spLocks noChangeArrowheads="1"/>
            </p:cNvSpPr>
            <p:nvPr/>
          </p:nvSpPr>
          <p:spPr bwMode="auto">
            <a:xfrm>
              <a:off x="3117" y="3756"/>
              <a:ext cx="314" cy="210"/>
            </a:xfrm>
            <a:prstGeom prst="rect">
              <a:avLst/>
            </a:prstGeom>
            <a:noFill/>
            <a:ln w="12700">
              <a:noFill/>
              <a:miter lim="800000"/>
              <a:headEnd/>
              <a:tailEnd/>
            </a:ln>
            <a:effectLst/>
          </p:spPr>
          <p:txBody>
            <a:bodyPr wrap="none" lIns="90488" tIns="44450" rIns="90488" bIns="44450">
              <a:spAutoFit/>
            </a:bodyPr>
            <a:lstStyle/>
            <a:p>
              <a:r>
                <a:rPr lang="en-US" sz="1600" b="1" i="1"/>
                <a:t>Q**</a:t>
              </a:r>
            </a:p>
          </p:txBody>
        </p:sp>
        <p:sp>
          <p:nvSpPr>
            <p:cNvPr id="33" name="Rectangle 29"/>
            <p:cNvSpPr>
              <a:spLocks noChangeArrowheads="1"/>
            </p:cNvSpPr>
            <p:nvPr/>
          </p:nvSpPr>
          <p:spPr bwMode="auto">
            <a:xfrm>
              <a:off x="1101" y="2397"/>
              <a:ext cx="279" cy="229"/>
            </a:xfrm>
            <a:prstGeom prst="rect">
              <a:avLst/>
            </a:prstGeom>
            <a:noFill/>
            <a:ln w="12700">
              <a:noFill/>
              <a:miter lim="800000"/>
              <a:headEnd/>
              <a:tailEnd/>
            </a:ln>
            <a:effectLst/>
          </p:spPr>
          <p:txBody>
            <a:bodyPr wrap="none" lIns="90488" tIns="44450" rIns="90488" bIns="44450">
              <a:spAutoFit/>
            </a:bodyPr>
            <a:lstStyle/>
            <a:p>
              <a:r>
                <a:rPr lang="en-US" sz="1800" b="1" i="1"/>
                <a:t>P</a:t>
              </a:r>
              <a:r>
                <a:rPr lang="en-US" sz="1800" b="1" i="1" baseline="-25000"/>
                <a:t>C</a:t>
              </a:r>
            </a:p>
          </p:txBody>
        </p:sp>
        <p:sp>
          <p:nvSpPr>
            <p:cNvPr id="34" name="Oval 30"/>
            <p:cNvSpPr>
              <a:spLocks noChangeArrowheads="1"/>
            </p:cNvSpPr>
            <p:nvPr/>
          </p:nvSpPr>
          <p:spPr bwMode="auto">
            <a:xfrm>
              <a:off x="3312" y="2448"/>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grpSp>
      <p:sp>
        <p:nvSpPr>
          <p:cNvPr id="35" name="Text Box 44"/>
          <p:cNvSpPr txBox="1">
            <a:spLocks noChangeArrowheads="1"/>
          </p:cNvSpPr>
          <p:nvPr/>
        </p:nvSpPr>
        <p:spPr bwMode="auto">
          <a:xfrm>
            <a:off x="5112383" y="1071855"/>
            <a:ext cx="3927881" cy="928687"/>
          </a:xfrm>
          <a:prstGeom prst="rect">
            <a:avLst/>
          </a:prstGeom>
          <a:solidFill>
            <a:srgbClr val="CC99FF"/>
          </a:solidFill>
          <a:ln w="12700">
            <a:solidFill>
              <a:srgbClr val="376546"/>
            </a:solidFill>
            <a:miter lim="800000"/>
            <a:headEnd/>
            <a:tailEnd/>
          </a:ln>
          <a:effectLst>
            <a:outerShdw dist="107763" dir="2700000" algn="ctr" rotWithShape="0">
              <a:srgbClr val="B2B2B2"/>
            </a:outerShdw>
          </a:effectLst>
        </p:spPr>
        <p:txBody>
          <a:bodyPr wrap="square">
            <a:spAutoFit/>
          </a:bodyPr>
          <a:lstStyle/>
          <a:p>
            <a:pPr algn="ctr"/>
            <a:r>
              <a:rPr lang="en-US" sz="1800" b="1" dirty="0" err="1"/>
              <a:t>Lucro</a:t>
            </a:r>
            <a:r>
              <a:rPr lang="en-US" sz="1800" b="1" dirty="0"/>
              <a:t> </a:t>
            </a:r>
            <a:r>
              <a:rPr lang="en-US" sz="1800" b="1" dirty="0" err="1"/>
              <a:t>adicional</a:t>
            </a:r>
            <a:r>
              <a:rPr lang="en-US" sz="1800" b="1" dirty="0"/>
              <a:t> </a:t>
            </a:r>
            <a:r>
              <a:rPr lang="en-US" sz="1800" b="1" dirty="0" err="1"/>
              <a:t>gerado</a:t>
            </a:r>
            <a:r>
              <a:rPr lang="en-US" sz="1800" b="1" dirty="0"/>
              <a:t> </a:t>
            </a:r>
            <a:r>
              <a:rPr lang="en-US" sz="1800" b="1" dirty="0" err="1"/>
              <a:t>por</a:t>
            </a:r>
            <a:r>
              <a:rPr lang="en-US" sz="1800" b="1" dirty="0"/>
              <a:t> </a:t>
            </a:r>
            <a:r>
              <a:rPr lang="en-US" sz="1800" b="1" dirty="0" err="1"/>
              <a:t>meio</a:t>
            </a:r>
            <a:r>
              <a:rPr lang="en-US" sz="1800" b="1" dirty="0"/>
              <a:t> da </a:t>
            </a:r>
            <a:r>
              <a:rPr lang="en-US" sz="1800" b="1" dirty="0" err="1"/>
              <a:t>discriminação</a:t>
            </a:r>
            <a:r>
              <a:rPr lang="en-US" sz="1800" b="1" dirty="0"/>
              <a:t> de </a:t>
            </a:r>
            <a:r>
              <a:rPr lang="en-US" sz="1800" b="1" dirty="0" err="1"/>
              <a:t>preços</a:t>
            </a:r>
            <a:r>
              <a:rPr lang="en-US" sz="1800" b="1" dirty="0"/>
              <a:t> </a:t>
            </a:r>
            <a:r>
              <a:rPr lang="en-US" sz="1800" b="1" dirty="0" err="1"/>
              <a:t>perfeita</a:t>
            </a:r>
            <a:r>
              <a:rPr lang="en-US" sz="1800" b="1" dirty="0"/>
              <a:t> de </a:t>
            </a:r>
            <a:r>
              <a:rPr lang="en-US" sz="1800" b="1" dirty="0" err="1"/>
              <a:t>primeiro</a:t>
            </a:r>
            <a:r>
              <a:rPr lang="en-US" sz="1800" b="1" dirty="0"/>
              <a:t> </a:t>
            </a:r>
            <a:r>
              <a:rPr lang="en-US" sz="1800" b="1" dirty="0" err="1"/>
              <a:t>grau</a:t>
            </a:r>
            <a:endParaRPr lang="en-US" sz="1800" b="1" dirty="0"/>
          </a:p>
        </p:txBody>
      </p:sp>
      <p:sp>
        <p:nvSpPr>
          <p:cNvPr id="36" name="Título 38"/>
          <p:cNvSpPr>
            <a:spLocks noGrp="1"/>
          </p:cNvSpPr>
          <p:nvPr>
            <p:ph type="title"/>
          </p:nvPr>
        </p:nvSpPr>
        <p:spPr>
          <a:xfrm>
            <a:off x="556237" y="297126"/>
            <a:ext cx="7118350" cy="785813"/>
          </a:xfrm>
        </p:spPr>
        <p:txBody>
          <a:bodyPr/>
          <a:lstStyle/>
          <a:p>
            <a:pPr algn="r"/>
            <a:r>
              <a:rPr lang="pt-BR" b="1" dirty="0"/>
              <a:t>Discriminação de 1º Grau</a:t>
            </a:r>
            <a:endParaRPr lang="en-US" b="1" dirty="0"/>
          </a:p>
        </p:txBody>
      </p:sp>
    </p:spTree>
    <p:extLst>
      <p:ext uri="{BB962C8B-B14F-4D97-AF65-F5344CB8AC3E}">
        <p14:creationId xmlns:p14="http://schemas.microsoft.com/office/powerpoint/2010/main" val="215785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86603" y="1325695"/>
            <a:ext cx="8516203" cy="4968552"/>
          </a:xfrm>
        </p:spPr>
        <p:txBody>
          <a:bodyPr>
            <a:normAutofit/>
          </a:bodyPr>
          <a:lstStyle/>
          <a:p>
            <a:pPr algn="just"/>
            <a:r>
              <a:rPr lang="pt-BR" b="1" dirty="0">
                <a:solidFill>
                  <a:schemeClr val="tx1"/>
                </a:solidFill>
              </a:rPr>
              <a:t>Note então que:</a:t>
            </a:r>
          </a:p>
          <a:p>
            <a:pPr algn="just"/>
            <a:endParaRPr lang="pt-BR" sz="1200" dirty="0">
              <a:solidFill>
                <a:schemeClr val="tx1"/>
              </a:solidFill>
            </a:endParaRPr>
          </a:p>
          <a:p>
            <a:pPr lvl="1" algn="just"/>
            <a:r>
              <a:rPr lang="pt-BR" sz="2600" dirty="0">
                <a:solidFill>
                  <a:schemeClr val="tx1"/>
                </a:solidFill>
              </a:rPr>
              <a:t>Com discriminação de preços de 1º grau, onde o monopolista cobra o preço de reserva de cada consumidor, o excedente total será maximizado, com o monopolista produzindo a mesma quantidade que seria produzida em concorrência perfeita (enquanto P &gt; </a:t>
            </a:r>
            <a:r>
              <a:rPr lang="pt-BR" sz="2600" dirty="0" err="1">
                <a:solidFill>
                  <a:schemeClr val="tx1"/>
                </a:solidFill>
              </a:rPr>
              <a:t>CMg</a:t>
            </a:r>
            <a:r>
              <a:rPr lang="pt-BR" sz="2600" dirty="0">
                <a:solidFill>
                  <a:schemeClr val="tx1"/>
                </a:solidFill>
              </a:rPr>
              <a:t> ele produzirá).</a:t>
            </a:r>
          </a:p>
          <a:p>
            <a:pPr lvl="1" algn="just"/>
            <a:endParaRPr lang="pt-BR" sz="2600" dirty="0">
              <a:solidFill>
                <a:schemeClr val="tx1"/>
              </a:solidFill>
            </a:endParaRPr>
          </a:p>
          <a:p>
            <a:pPr lvl="1" algn="just"/>
            <a:r>
              <a:rPr lang="pt-BR" sz="2600" dirty="0">
                <a:solidFill>
                  <a:schemeClr val="tx1"/>
                </a:solidFill>
              </a:rPr>
              <a:t>Com discriminação de preços de 1º grau o monopolista capta todo o excedente do consumidor.</a:t>
            </a:r>
            <a:endParaRPr lang="en-US" sz="2600" dirty="0">
              <a:solidFill>
                <a:schemeClr val="tx1"/>
              </a:solidFill>
            </a:endParaRPr>
          </a:p>
        </p:txBody>
      </p:sp>
      <p:sp>
        <p:nvSpPr>
          <p:cNvPr id="6" name="Título 38"/>
          <p:cNvSpPr>
            <a:spLocks noGrp="1"/>
          </p:cNvSpPr>
          <p:nvPr>
            <p:ph type="title"/>
          </p:nvPr>
        </p:nvSpPr>
        <p:spPr>
          <a:xfrm>
            <a:off x="556237" y="297126"/>
            <a:ext cx="7118350" cy="785813"/>
          </a:xfrm>
        </p:spPr>
        <p:txBody>
          <a:bodyPr/>
          <a:lstStyle/>
          <a:p>
            <a:pPr algn="r"/>
            <a:r>
              <a:rPr lang="pt-BR" b="1" dirty="0"/>
              <a:t>Discriminação de 1º Grau</a:t>
            </a:r>
            <a:endParaRPr lang="en-US" b="1" dirty="0"/>
          </a:p>
        </p:txBody>
      </p:sp>
    </p:spTree>
    <p:extLst>
      <p:ext uri="{BB962C8B-B14F-4D97-AF65-F5344CB8AC3E}">
        <p14:creationId xmlns:p14="http://schemas.microsoft.com/office/powerpoint/2010/main" val="22550765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07504" y="1500822"/>
            <a:ext cx="8892480" cy="4325112"/>
          </a:xfrm>
        </p:spPr>
        <p:txBody>
          <a:bodyPr>
            <a:normAutofit/>
          </a:bodyPr>
          <a:lstStyle/>
          <a:p>
            <a:pPr algn="just">
              <a:lnSpc>
                <a:spcPct val="90000"/>
              </a:lnSpc>
              <a:spcBef>
                <a:spcPct val="70000"/>
              </a:spcBef>
            </a:pPr>
            <a:r>
              <a:rPr lang="en-US" dirty="0" err="1">
                <a:solidFill>
                  <a:schemeClr val="tx1"/>
                </a:solidFill>
              </a:rPr>
              <a:t>Quais</a:t>
            </a:r>
            <a:r>
              <a:rPr lang="en-US" dirty="0">
                <a:solidFill>
                  <a:schemeClr val="tx1"/>
                </a:solidFill>
              </a:rPr>
              <a:t> </a:t>
            </a:r>
            <a:r>
              <a:rPr lang="en-US" dirty="0" err="1">
                <a:solidFill>
                  <a:schemeClr val="tx1"/>
                </a:solidFill>
              </a:rPr>
              <a:t>seriam</a:t>
            </a:r>
            <a:r>
              <a:rPr lang="en-US" dirty="0">
                <a:solidFill>
                  <a:schemeClr val="tx1"/>
                </a:solidFill>
              </a:rPr>
              <a:t> as </a:t>
            </a:r>
            <a:r>
              <a:rPr lang="en-US" dirty="0" err="1">
                <a:solidFill>
                  <a:schemeClr val="tx1"/>
                </a:solidFill>
              </a:rPr>
              <a:t>dificuldades</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prática</a:t>
            </a:r>
            <a:r>
              <a:rPr lang="en-US" dirty="0">
                <a:solidFill>
                  <a:schemeClr val="tx1"/>
                </a:solidFill>
              </a:rPr>
              <a:t> da </a:t>
            </a:r>
            <a:r>
              <a:rPr lang="en-US" dirty="0" err="1">
                <a:solidFill>
                  <a:schemeClr val="tx1"/>
                </a:solidFill>
              </a:rPr>
              <a:t>discriminação</a:t>
            </a:r>
            <a:r>
              <a:rPr lang="en-US" dirty="0">
                <a:solidFill>
                  <a:schemeClr val="tx1"/>
                </a:solidFill>
              </a:rPr>
              <a:t> de </a:t>
            </a:r>
            <a:r>
              <a:rPr lang="en-US" dirty="0" err="1">
                <a:solidFill>
                  <a:schemeClr val="tx1"/>
                </a:solidFill>
              </a:rPr>
              <a:t>preço</a:t>
            </a:r>
            <a:r>
              <a:rPr lang="en-US" dirty="0">
                <a:solidFill>
                  <a:schemeClr val="tx1"/>
                </a:solidFill>
              </a:rPr>
              <a:t> de </a:t>
            </a:r>
            <a:r>
              <a:rPr lang="en-US" dirty="0" err="1">
                <a:solidFill>
                  <a:schemeClr val="tx1"/>
                </a:solidFill>
              </a:rPr>
              <a:t>primeiro</a:t>
            </a:r>
            <a:r>
              <a:rPr lang="en-US" dirty="0">
                <a:solidFill>
                  <a:schemeClr val="tx1"/>
                </a:solidFill>
              </a:rPr>
              <a:t> </a:t>
            </a:r>
            <a:r>
              <a:rPr lang="en-US" dirty="0" err="1">
                <a:solidFill>
                  <a:schemeClr val="tx1"/>
                </a:solidFill>
              </a:rPr>
              <a:t>grau</a:t>
            </a:r>
            <a:r>
              <a:rPr lang="en-US" dirty="0">
                <a:solidFill>
                  <a:schemeClr val="tx1"/>
                </a:solidFill>
              </a:rPr>
              <a:t>?</a:t>
            </a:r>
          </a:p>
          <a:p>
            <a:pPr lvl="1" algn="just">
              <a:lnSpc>
                <a:spcPct val="90000"/>
              </a:lnSpc>
              <a:spcBef>
                <a:spcPct val="70000"/>
              </a:spcBef>
            </a:pPr>
            <a:r>
              <a:rPr lang="en-US" sz="2600" dirty="0" err="1">
                <a:solidFill>
                  <a:schemeClr val="tx1"/>
                </a:solidFill>
              </a:rPr>
              <a:t>Existência</a:t>
            </a:r>
            <a:r>
              <a:rPr lang="en-US" sz="2600" dirty="0">
                <a:solidFill>
                  <a:schemeClr val="tx1"/>
                </a:solidFill>
              </a:rPr>
              <a:t> de </a:t>
            </a:r>
            <a:r>
              <a:rPr lang="en-US" sz="2600" dirty="0" err="1">
                <a:solidFill>
                  <a:schemeClr val="tx1"/>
                </a:solidFill>
              </a:rPr>
              <a:t>número</a:t>
            </a:r>
            <a:r>
              <a:rPr lang="en-US" sz="2600" dirty="0">
                <a:solidFill>
                  <a:schemeClr val="tx1"/>
                </a:solidFill>
              </a:rPr>
              <a:t> </a:t>
            </a:r>
            <a:r>
              <a:rPr lang="en-US" sz="2600" dirty="0" err="1">
                <a:solidFill>
                  <a:schemeClr val="tx1"/>
                </a:solidFill>
              </a:rPr>
              <a:t>muito</a:t>
            </a:r>
            <a:r>
              <a:rPr lang="en-US" sz="2600" dirty="0">
                <a:solidFill>
                  <a:schemeClr val="tx1"/>
                </a:solidFill>
              </a:rPr>
              <a:t> </a:t>
            </a:r>
            <a:r>
              <a:rPr lang="en-US" sz="2600" dirty="0" err="1">
                <a:solidFill>
                  <a:schemeClr val="tx1"/>
                </a:solidFill>
              </a:rPr>
              <a:t>grande</a:t>
            </a:r>
            <a:r>
              <a:rPr lang="en-US" sz="2600" dirty="0">
                <a:solidFill>
                  <a:schemeClr val="tx1"/>
                </a:solidFill>
              </a:rPr>
              <a:t> de </a:t>
            </a:r>
            <a:r>
              <a:rPr lang="en-US" sz="2600" dirty="0" err="1">
                <a:solidFill>
                  <a:schemeClr val="tx1"/>
                </a:solidFill>
              </a:rPr>
              <a:t>consumidores</a:t>
            </a:r>
            <a:r>
              <a:rPr lang="en-US" sz="2600" dirty="0">
                <a:solidFill>
                  <a:schemeClr val="tx1"/>
                </a:solidFill>
              </a:rPr>
              <a:t> (</a:t>
            </a:r>
            <a:r>
              <a:rPr lang="en-US" sz="2600" dirty="0" err="1">
                <a:solidFill>
                  <a:schemeClr val="tx1"/>
                </a:solidFill>
              </a:rPr>
              <a:t>que</a:t>
            </a:r>
            <a:r>
              <a:rPr lang="en-US" sz="2600" dirty="0">
                <a:solidFill>
                  <a:schemeClr val="tx1"/>
                </a:solidFill>
              </a:rPr>
              <a:t> </a:t>
            </a:r>
            <a:r>
              <a:rPr lang="en-US" sz="2600" dirty="0" err="1">
                <a:solidFill>
                  <a:schemeClr val="tx1"/>
                </a:solidFill>
              </a:rPr>
              <a:t>torna</a:t>
            </a:r>
            <a:r>
              <a:rPr lang="en-US" sz="2600" dirty="0">
                <a:solidFill>
                  <a:schemeClr val="tx1"/>
                </a:solidFill>
              </a:rPr>
              <a:t> </a:t>
            </a:r>
            <a:r>
              <a:rPr lang="en-US" sz="2600" dirty="0" err="1">
                <a:solidFill>
                  <a:schemeClr val="tx1"/>
                </a:solidFill>
              </a:rPr>
              <a:t>inviável</a:t>
            </a:r>
            <a:r>
              <a:rPr lang="en-US" sz="2600" dirty="0">
                <a:solidFill>
                  <a:schemeClr val="tx1"/>
                </a:solidFill>
              </a:rPr>
              <a:t> a </a:t>
            </a:r>
            <a:r>
              <a:rPr lang="en-US" sz="2600" dirty="0" err="1">
                <a:solidFill>
                  <a:schemeClr val="tx1"/>
                </a:solidFill>
              </a:rPr>
              <a:t>cobrança</a:t>
            </a:r>
            <a:r>
              <a:rPr lang="en-US" sz="2600" dirty="0">
                <a:solidFill>
                  <a:schemeClr val="tx1"/>
                </a:solidFill>
              </a:rPr>
              <a:t> de </a:t>
            </a:r>
            <a:r>
              <a:rPr lang="en-US" sz="2600" dirty="0" err="1">
                <a:solidFill>
                  <a:schemeClr val="tx1"/>
                </a:solidFill>
              </a:rPr>
              <a:t>preços</a:t>
            </a:r>
            <a:r>
              <a:rPr lang="en-US" sz="2600" dirty="0">
                <a:solidFill>
                  <a:schemeClr val="tx1"/>
                </a:solidFill>
              </a:rPr>
              <a:t> </a:t>
            </a:r>
            <a:r>
              <a:rPr lang="en-US" sz="2600" dirty="0" err="1">
                <a:solidFill>
                  <a:schemeClr val="tx1"/>
                </a:solidFill>
              </a:rPr>
              <a:t>diferentes</a:t>
            </a:r>
            <a:r>
              <a:rPr lang="en-US" sz="2600" dirty="0">
                <a:solidFill>
                  <a:schemeClr val="tx1"/>
                </a:solidFill>
              </a:rPr>
              <a:t> de </a:t>
            </a:r>
            <a:r>
              <a:rPr lang="en-US" sz="2600" dirty="0" err="1">
                <a:solidFill>
                  <a:schemeClr val="tx1"/>
                </a:solidFill>
              </a:rPr>
              <a:t>cada</a:t>
            </a:r>
            <a:r>
              <a:rPr lang="en-US" sz="2600" dirty="0">
                <a:solidFill>
                  <a:schemeClr val="tx1"/>
                </a:solidFill>
              </a:rPr>
              <a:t> um).</a:t>
            </a:r>
          </a:p>
          <a:p>
            <a:pPr lvl="1" algn="just">
              <a:lnSpc>
                <a:spcPct val="90000"/>
              </a:lnSpc>
              <a:spcBef>
                <a:spcPct val="70000"/>
              </a:spcBef>
            </a:pPr>
            <a:r>
              <a:rPr lang="en-US" sz="2600" dirty="0" err="1">
                <a:solidFill>
                  <a:schemeClr val="tx1"/>
                </a:solidFill>
              </a:rPr>
              <a:t>Dificuldade</a:t>
            </a:r>
            <a:r>
              <a:rPr lang="en-US" sz="2600" dirty="0">
                <a:solidFill>
                  <a:schemeClr val="tx1"/>
                </a:solidFill>
              </a:rPr>
              <a:t> de </a:t>
            </a:r>
            <a:r>
              <a:rPr lang="en-US" sz="2600" dirty="0" err="1">
                <a:solidFill>
                  <a:schemeClr val="tx1"/>
                </a:solidFill>
              </a:rPr>
              <a:t>estimar</a:t>
            </a:r>
            <a:r>
              <a:rPr lang="en-US" sz="2600" dirty="0">
                <a:solidFill>
                  <a:schemeClr val="tx1"/>
                </a:solidFill>
              </a:rPr>
              <a:t> o </a:t>
            </a:r>
            <a:r>
              <a:rPr lang="en-US" sz="2600" dirty="0" err="1">
                <a:solidFill>
                  <a:schemeClr val="tx1"/>
                </a:solidFill>
              </a:rPr>
              <a:t>preço</a:t>
            </a:r>
            <a:r>
              <a:rPr lang="en-US" sz="2600" dirty="0">
                <a:solidFill>
                  <a:schemeClr val="tx1"/>
                </a:solidFill>
              </a:rPr>
              <a:t> de </a:t>
            </a:r>
            <a:r>
              <a:rPr lang="en-US" sz="2600" dirty="0" err="1">
                <a:solidFill>
                  <a:schemeClr val="tx1"/>
                </a:solidFill>
              </a:rPr>
              <a:t>reserva</a:t>
            </a:r>
            <a:r>
              <a:rPr lang="en-US" sz="2600" dirty="0">
                <a:solidFill>
                  <a:schemeClr val="tx1"/>
                </a:solidFill>
              </a:rPr>
              <a:t> para </a:t>
            </a:r>
            <a:r>
              <a:rPr lang="en-US" sz="2600" dirty="0" err="1">
                <a:solidFill>
                  <a:schemeClr val="tx1"/>
                </a:solidFill>
              </a:rPr>
              <a:t>cada</a:t>
            </a:r>
            <a:r>
              <a:rPr lang="en-US" sz="2600" dirty="0">
                <a:solidFill>
                  <a:schemeClr val="tx1"/>
                </a:solidFill>
              </a:rPr>
              <a:t> </a:t>
            </a:r>
            <a:r>
              <a:rPr lang="en-US" sz="2600" dirty="0" err="1">
                <a:solidFill>
                  <a:schemeClr val="tx1"/>
                </a:solidFill>
              </a:rPr>
              <a:t>consumidor</a:t>
            </a:r>
            <a:r>
              <a:rPr lang="en-US" sz="2600" dirty="0">
                <a:solidFill>
                  <a:schemeClr val="tx1"/>
                </a:solidFill>
              </a:rPr>
              <a:t>.</a:t>
            </a:r>
          </a:p>
          <a:p>
            <a:pPr lvl="1" algn="just">
              <a:lnSpc>
                <a:spcPct val="90000"/>
              </a:lnSpc>
              <a:spcBef>
                <a:spcPct val="70000"/>
              </a:spcBef>
            </a:pPr>
            <a:endParaRPr lang="en-US" dirty="0">
              <a:solidFill>
                <a:schemeClr val="tx1"/>
              </a:solidFill>
            </a:endParaRPr>
          </a:p>
          <a:p>
            <a:pPr algn="just"/>
            <a:endParaRPr lang="en-US" sz="2600" dirty="0">
              <a:solidFill>
                <a:schemeClr val="tx1"/>
              </a:solidFill>
            </a:endParaRPr>
          </a:p>
        </p:txBody>
      </p:sp>
      <p:sp>
        <p:nvSpPr>
          <p:cNvPr id="6" name="Título 38"/>
          <p:cNvSpPr>
            <a:spLocks noGrp="1"/>
          </p:cNvSpPr>
          <p:nvPr>
            <p:ph type="title"/>
          </p:nvPr>
        </p:nvSpPr>
        <p:spPr>
          <a:xfrm>
            <a:off x="556237" y="297126"/>
            <a:ext cx="7118350" cy="785813"/>
          </a:xfrm>
        </p:spPr>
        <p:txBody>
          <a:bodyPr/>
          <a:lstStyle/>
          <a:p>
            <a:pPr algn="r"/>
            <a:r>
              <a:rPr lang="pt-BR" b="1" dirty="0"/>
              <a:t>Discriminação de 1º Grau</a:t>
            </a:r>
            <a:endParaRPr lang="en-US" b="1" dirty="0"/>
          </a:p>
        </p:txBody>
      </p:sp>
    </p:spTree>
    <p:extLst>
      <p:ext uri="{BB962C8B-B14F-4D97-AF65-F5344CB8AC3E}">
        <p14:creationId xmlns:p14="http://schemas.microsoft.com/office/powerpoint/2010/main" val="22219557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3648" y="1201003"/>
            <a:ext cx="8529851" cy="5472752"/>
          </a:xfrm>
        </p:spPr>
        <p:txBody>
          <a:bodyPr>
            <a:normAutofit/>
          </a:bodyPr>
          <a:lstStyle/>
          <a:p>
            <a:pPr lvl="1" algn="just">
              <a:lnSpc>
                <a:spcPct val="90000"/>
              </a:lnSpc>
              <a:spcBef>
                <a:spcPct val="70000"/>
              </a:spcBef>
            </a:pPr>
            <a:r>
              <a:rPr lang="en-US" sz="2800" dirty="0" err="1">
                <a:solidFill>
                  <a:schemeClr val="tx1"/>
                </a:solidFill>
              </a:rPr>
              <a:t>Entretanto</a:t>
            </a:r>
            <a:r>
              <a:rPr lang="en-US" sz="2800" dirty="0">
                <a:solidFill>
                  <a:schemeClr val="tx1"/>
                </a:solidFill>
              </a:rPr>
              <a:t>, a </a:t>
            </a:r>
            <a:r>
              <a:rPr lang="en-US" sz="2800" dirty="0" err="1">
                <a:solidFill>
                  <a:schemeClr val="tx1"/>
                </a:solidFill>
              </a:rPr>
              <a:t>análise</a:t>
            </a:r>
            <a:r>
              <a:rPr lang="en-US" sz="2800" dirty="0">
                <a:solidFill>
                  <a:schemeClr val="tx1"/>
                </a:solidFill>
              </a:rPr>
              <a:t> </a:t>
            </a:r>
            <a:r>
              <a:rPr lang="en-US" sz="2800" dirty="0" err="1">
                <a:solidFill>
                  <a:schemeClr val="tx1"/>
                </a:solidFill>
              </a:rPr>
              <a:t>deixa</a:t>
            </a:r>
            <a:r>
              <a:rPr lang="en-US" sz="2800" dirty="0">
                <a:solidFill>
                  <a:schemeClr val="tx1"/>
                </a:solidFill>
              </a:rPr>
              <a:t> </a:t>
            </a:r>
            <a:r>
              <a:rPr lang="en-US" sz="2800" dirty="0" err="1">
                <a:solidFill>
                  <a:schemeClr val="tx1"/>
                </a:solidFill>
              </a:rPr>
              <a:t>evidente</a:t>
            </a:r>
            <a:r>
              <a:rPr lang="en-US" sz="2800" dirty="0">
                <a:solidFill>
                  <a:schemeClr val="tx1"/>
                </a:solidFill>
              </a:rPr>
              <a:t> o </a:t>
            </a:r>
            <a:r>
              <a:rPr lang="en-US" sz="2800" dirty="0" err="1">
                <a:solidFill>
                  <a:schemeClr val="tx1"/>
                </a:solidFill>
              </a:rPr>
              <a:t>aumento</a:t>
            </a:r>
            <a:r>
              <a:rPr lang="en-US" sz="2800" dirty="0">
                <a:solidFill>
                  <a:schemeClr val="tx1"/>
                </a:solidFill>
              </a:rPr>
              <a:t> </a:t>
            </a:r>
            <a:r>
              <a:rPr lang="en-US" sz="2800" dirty="0" err="1">
                <a:solidFill>
                  <a:schemeClr val="tx1"/>
                </a:solidFill>
              </a:rPr>
              <a:t>nos</a:t>
            </a:r>
            <a:r>
              <a:rPr lang="en-US" sz="2800" dirty="0">
                <a:solidFill>
                  <a:schemeClr val="tx1"/>
                </a:solidFill>
              </a:rPr>
              <a:t> </a:t>
            </a:r>
            <a:r>
              <a:rPr lang="en-US" sz="2800" dirty="0" err="1">
                <a:solidFill>
                  <a:schemeClr val="tx1"/>
                </a:solidFill>
              </a:rPr>
              <a:t>lucros</a:t>
            </a:r>
            <a:r>
              <a:rPr lang="en-US" sz="2800" dirty="0">
                <a:solidFill>
                  <a:schemeClr val="tx1"/>
                </a:solidFill>
              </a:rPr>
              <a:t> </a:t>
            </a:r>
            <a:r>
              <a:rPr lang="en-US" sz="2800" dirty="0" err="1">
                <a:solidFill>
                  <a:schemeClr val="tx1"/>
                </a:solidFill>
              </a:rPr>
              <a:t>que</a:t>
            </a:r>
            <a:r>
              <a:rPr lang="en-US" sz="2800" dirty="0">
                <a:solidFill>
                  <a:schemeClr val="tx1"/>
                </a:solidFill>
              </a:rPr>
              <a:t> o </a:t>
            </a:r>
            <a:r>
              <a:rPr lang="en-US" sz="2800" dirty="0" err="1">
                <a:solidFill>
                  <a:schemeClr val="tx1"/>
                </a:solidFill>
              </a:rPr>
              <a:t>monopolista</a:t>
            </a:r>
            <a:r>
              <a:rPr lang="en-US" sz="2800" dirty="0">
                <a:solidFill>
                  <a:schemeClr val="tx1"/>
                </a:solidFill>
              </a:rPr>
              <a:t> </a:t>
            </a:r>
            <a:r>
              <a:rPr lang="en-US" sz="2800" dirty="0" err="1">
                <a:solidFill>
                  <a:schemeClr val="tx1"/>
                </a:solidFill>
              </a:rPr>
              <a:t>pode</a:t>
            </a:r>
            <a:r>
              <a:rPr lang="en-US" sz="2800" dirty="0">
                <a:solidFill>
                  <a:schemeClr val="tx1"/>
                </a:solidFill>
              </a:rPr>
              <a:t> </a:t>
            </a:r>
            <a:r>
              <a:rPr lang="en-US" sz="2800" dirty="0" err="1">
                <a:solidFill>
                  <a:schemeClr val="tx1"/>
                </a:solidFill>
              </a:rPr>
              <a:t>obter</a:t>
            </a:r>
            <a:r>
              <a:rPr lang="en-US" sz="2800" dirty="0">
                <a:solidFill>
                  <a:schemeClr val="tx1"/>
                </a:solidFill>
              </a:rPr>
              <a:t> </a:t>
            </a:r>
            <a:r>
              <a:rPr lang="en-US" sz="2800" dirty="0" err="1">
                <a:solidFill>
                  <a:schemeClr val="tx1"/>
                </a:solidFill>
              </a:rPr>
              <a:t>por</a:t>
            </a:r>
            <a:r>
              <a:rPr lang="en-US" sz="2800" dirty="0">
                <a:solidFill>
                  <a:schemeClr val="tx1"/>
                </a:solidFill>
              </a:rPr>
              <a:t> </a:t>
            </a:r>
            <a:r>
              <a:rPr lang="en-US" sz="2800" dirty="0" err="1">
                <a:solidFill>
                  <a:schemeClr val="tx1"/>
                </a:solidFill>
              </a:rPr>
              <a:t>meio</a:t>
            </a:r>
            <a:r>
              <a:rPr lang="en-US" sz="2800" dirty="0">
                <a:solidFill>
                  <a:schemeClr val="tx1"/>
                </a:solidFill>
              </a:rPr>
              <a:t> da </a:t>
            </a:r>
            <a:r>
              <a:rPr lang="en-US" sz="2800" dirty="0" err="1">
                <a:solidFill>
                  <a:schemeClr val="tx1"/>
                </a:solidFill>
              </a:rPr>
              <a:t>prática</a:t>
            </a:r>
            <a:r>
              <a:rPr lang="en-US" sz="2800" dirty="0">
                <a:solidFill>
                  <a:schemeClr val="tx1"/>
                </a:solidFill>
              </a:rPr>
              <a:t> de </a:t>
            </a:r>
            <a:r>
              <a:rPr lang="en-US" sz="2800" dirty="0" err="1">
                <a:solidFill>
                  <a:schemeClr val="tx1"/>
                </a:solidFill>
              </a:rPr>
              <a:t>discriminação</a:t>
            </a:r>
            <a:r>
              <a:rPr lang="en-US" sz="2800" dirty="0">
                <a:solidFill>
                  <a:schemeClr val="tx1"/>
                </a:solidFill>
              </a:rPr>
              <a:t> de </a:t>
            </a:r>
            <a:r>
              <a:rPr lang="en-US" sz="2800" dirty="0" err="1">
                <a:solidFill>
                  <a:schemeClr val="tx1"/>
                </a:solidFill>
              </a:rPr>
              <a:t>preço</a:t>
            </a:r>
            <a:r>
              <a:rPr lang="en-US" sz="2800" dirty="0">
                <a:solidFill>
                  <a:schemeClr val="tx1"/>
                </a:solidFill>
              </a:rPr>
              <a:t> e, </a:t>
            </a:r>
            <a:r>
              <a:rPr lang="en-US" sz="2800" dirty="0" err="1">
                <a:solidFill>
                  <a:schemeClr val="tx1"/>
                </a:solidFill>
              </a:rPr>
              <a:t>portanto</a:t>
            </a:r>
            <a:r>
              <a:rPr lang="en-US" sz="2800" dirty="0">
                <a:solidFill>
                  <a:schemeClr val="tx1"/>
                </a:solidFill>
              </a:rPr>
              <a:t>, </a:t>
            </a:r>
            <a:r>
              <a:rPr lang="en-US" sz="2800" dirty="0" err="1">
                <a:solidFill>
                  <a:schemeClr val="tx1"/>
                </a:solidFill>
              </a:rPr>
              <a:t>os</a:t>
            </a:r>
            <a:r>
              <a:rPr lang="en-US" sz="2800" dirty="0">
                <a:solidFill>
                  <a:schemeClr val="tx1"/>
                </a:solidFill>
              </a:rPr>
              <a:t> </a:t>
            </a:r>
            <a:r>
              <a:rPr lang="en-US" sz="2800" dirty="0" err="1">
                <a:solidFill>
                  <a:schemeClr val="tx1"/>
                </a:solidFill>
              </a:rPr>
              <a:t>incentivos</a:t>
            </a:r>
            <a:r>
              <a:rPr lang="en-US" sz="2800" dirty="0">
                <a:solidFill>
                  <a:schemeClr val="tx1"/>
                </a:solidFill>
              </a:rPr>
              <a:t> para </a:t>
            </a:r>
            <a:r>
              <a:rPr lang="en-US" sz="2800" dirty="0" err="1">
                <a:solidFill>
                  <a:schemeClr val="tx1"/>
                </a:solidFill>
              </a:rPr>
              <a:t>que</a:t>
            </a:r>
            <a:r>
              <a:rPr lang="en-US" sz="2800" dirty="0">
                <a:solidFill>
                  <a:schemeClr val="tx1"/>
                </a:solidFill>
              </a:rPr>
              <a:t> </a:t>
            </a:r>
            <a:r>
              <a:rPr lang="en-US" sz="2800" dirty="0" err="1">
                <a:solidFill>
                  <a:schemeClr val="tx1"/>
                </a:solidFill>
              </a:rPr>
              <a:t>os</a:t>
            </a:r>
            <a:r>
              <a:rPr lang="en-US" sz="2800" dirty="0">
                <a:solidFill>
                  <a:schemeClr val="tx1"/>
                </a:solidFill>
              </a:rPr>
              <a:t> </a:t>
            </a:r>
            <a:r>
              <a:rPr lang="en-US" sz="2800" dirty="0" err="1">
                <a:solidFill>
                  <a:schemeClr val="tx1"/>
                </a:solidFill>
              </a:rPr>
              <a:t>produtores</a:t>
            </a:r>
            <a:r>
              <a:rPr lang="en-US" sz="2800" dirty="0">
                <a:solidFill>
                  <a:schemeClr val="tx1"/>
                </a:solidFill>
              </a:rPr>
              <a:t> </a:t>
            </a:r>
            <a:r>
              <a:rPr lang="en-US" sz="2800" dirty="0" err="1">
                <a:solidFill>
                  <a:schemeClr val="tx1"/>
                </a:solidFill>
              </a:rPr>
              <a:t>tentem</a:t>
            </a:r>
            <a:r>
              <a:rPr lang="en-US" sz="2800" dirty="0">
                <a:solidFill>
                  <a:schemeClr val="tx1"/>
                </a:solidFill>
              </a:rPr>
              <a:t> </a:t>
            </a:r>
            <a:r>
              <a:rPr lang="en-US" sz="2800" dirty="0" err="1">
                <a:solidFill>
                  <a:schemeClr val="tx1"/>
                </a:solidFill>
              </a:rPr>
              <a:t>discriminar</a:t>
            </a:r>
            <a:r>
              <a:rPr lang="en-US" sz="2800" dirty="0">
                <a:solidFill>
                  <a:schemeClr val="tx1"/>
                </a:solidFill>
              </a:rPr>
              <a:t> </a:t>
            </a:r>
            <a:r>
              <a:rPr lang="en-US" sz="2800" dirty="0" err="1">
                <a:solidFill>
                  <a:schemeClr val="tx1"/>
                </a:solidFill>
              </a:rPr>
              <a:t>preços</a:t>
            </a:r>
            <a:r>
              <a:rPr lang="en-US" sz="2800" dirty="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algum</a:t>
            </a:r>
            <a:r>
              <a:rPr lang="en-US" sz="2800" dirty="0">
                <a:solidFill>
                  <a:schemeClr val="tx1"/>
                </a:solidFill>
              </a:rPr>
              <a:t> </a:t>
            </a:r>
            <a:r>
              <a:rPr lang="en-US" sz="2800" dirty="0" err="1">
                <a:solidFill>
                  <a:schemeClr val="tx1"/>
                </a:solidFill>
              </a:rPr>
              <a:t>grau</a:t>
            </a:r>
            <a:r>
              <a:rPr lang="en-US" sz="2800" dirty="0">
                <a:solidFill>
                  <a:schemeClr val="tx1"/>
                </a:solidFill>
              </a:rPr>
              <a:t>.</a:t>
            </a:r>
          </a:p>
          <a:p>
            <a:pPr lvl="1" algn="just">
              <a:lnSpc>
                <a:spcPct val="90000"/>
              </a:lnSpc>
              <a:spcBef>
                <a:spcPct val="70000"/>
              </a:spcBef>
            </a:pPr>
            <a:r>
              <a:rPr lang="en-US" sz="2600" dirty="0" err="1">
                <a:solidFill>
                  <a:schemeClr val="tx1"/>
                </a:solidFill>
              </a:rPr>
              <a:t>Exemplos</a:t>
            </a:r>
            <a:r>
              <a:rPr lang="en-US" sz="2600" dirty="0">
                <a:solidFill>
                  <a:schemeClr val="tx1"/>
                </a:solidFill>
              </a:rPr>
              <a:t> de </a:t>
            </a:r>
            <a:r>
              <a:rPr lang="en-US" sz="2600" dirty="0" err="1">
                <a:solidFill>
                  <a:schemeClr val="tx1"/>
                </a:solidFill>
              </a:rPr>
              <a:t>discriminação</a:t>
            </a:r>
            <a:r>
              <a:rPr lang="en-US" sz="2600" dirty="0">
                <a:solidFill>
                  <a:schemeClr val="tx1"/>
                </a:solidFill>
              </a:rPr>
              <a:t> </a:t>
            </a:r>
            <a:r>
              <a:rPr lang="en-US" sz="2600" dirty="0" err="1">
                <a:solidFill>
                  <a:schemeClr val="tx1"/>
                </a:solidFill>
              </a:rPr>
              <a:t>imperfeita</a:t>
            </a:r>
            <a:r>
              <a:rPr lang="en-US" sz="2600" dirty="0">
                <a:solidFill>
                  <a:schemeClr val="tx1"/>
                </a:solidFill>
              </a:rPr>
              <a:t> de </a:t>
            </a:r>
            <a:r>
              <a:rPr lang="en-US" sz="2600" dirty="0" err="1">
                <a:solidFill>
                  <a:schemeClr val="tx1"/>
                </a:solidFill>
              </a:rPr>
              <a:t>preços</a:t>
            </a:r>
            <a:r>
              <a:rPr lang="en-US" sz="2600" dirty="0">
                <a:solidFill>
                  <a:schemeClr val="tx1"/>
                </a:solidFill>
              </a:rPr>
              <a:t> </a:t>
            </a:r>
            <a:r>
              <a:rPr lang="en-US" sz="2600" dirty="0" err="1">
                <a:solidFill>
                  <a:schemeClr val="tx1"/>
                </a:solidFill>
              </a:rPr>
              <a:t>surgem</a:t>
            </a:r>
            <a:r>
              <a:rPr lang="en-US" sz="2600" dirty="0">
                <a:solidFill>
                  <a:schemeClr val="tx1"/>
                </a:solidFill>
              </a:rPr>
              <a:t> </a:t>
            </a:r>
            <a:r>
              <a:rPr lang="en-US" sz="2600" dirty="0" err="1">
                <a:solidFill>
                  <a:schemeClr val="tx1"/>
                </a:solidFill>
              </a:rPr>
              <a:t>em</a:t>
            </a:r>
            <a:r>
              <a:rPr lang="en-US" sz="2600" dirty="0">
                <a:solidFill>
                  <a:schemeClr val="tx1"/>
                </a:solidFill>
              </a:rPr>
              <a:t> </a:t>
            </a:r>
            <a:r>
              <a:rPr lang="en-US" sz="2600" dirty="0" err="1">
                <a:solidFill>
                  <a:schemeClr val="tx1"/>
                </a:solidFill>
              </a:rPr>
              <a:t>situações</a:t>
            </a:r>
            <a:r>
              <a:rPr lang="en-US" sz="2600" dirty="0">
                <a:solidFill>
                  <a:schemeClr val="tx1"/>
                </a:solidFill>
              </a:rPr>
              <a:t> </a:t>
            </a:r>
            <a:r>
              <a:rPr lang="en-US" sz="2600" dirty="0" err="1">
                <a:solidFill>
                  <a:schemeClr val="tx1"/>
                </a:solidFill>
              </a:rPr>
              <a:t>onde</a:t>
            </a:r>
            <a:r>
              <a:rPr lang="en-US" sz="2600" dirty="0">
                <a:solidFill>
                  <a:schemeClr val="tx1"/>
                </a:solidFill>
              </a:rPr>
              <a:t> o </a:t>
            </a:r>
            <a:r>
              <a:rPr lang="en-US" sz="2600" dirty="0" err="1">
                <a:solidFill>
                  <a:schemeClr val="tx1"/>
                </a:solidFill>
              </a:rPr>
              <a:t>produtor</a:t>
            </a:r>
            <a:r>
              <a:rPr lang="en-US" sz="2600" dirty="0">
                <a:solidFill>
                  <a:schemeClr val="tx1"/>
                </a:solidFill>
              </a:rPr>
              <a:t> é </a:t>
            </a:r>
            <a:r>
              <a:rPr lang="en-US" sz="2600" dirty="0" err="1">
                <a:solidFill>
                  <a:schemeClr val="tx1"/>
                </a:solidFill>
              </a:rPr>
              <a:t>capaz</a:t>
            </a:r>
            <a:r>
              <a:rPr lang="en-US" sz="2600" dirty="0">
                <a:solidFill>
                  <a:schemeClr val="tx1"/>
                </a:solidFill>
              </a:rPr>
              <a:t> de </a:t>
            </a:r>
            <a:r>
              <a:rPr lang="en-US" sz="2600" dirty="0" err="1">
                <a:solidFill>
                  <a:schemeClr val="tx1"/>
                </a:solidFill>
              </a:rPr>
              <a:t>segmentar</a:t>
            </a:r>
            <a:r>
              <a:rPr lang="en-US" sz="2600" dirty="0">
                <a:solidFill>
                  <a:schemeClr val="tx1"/>
                </a:solidFill>
              </a:rPr>
              <a:t> o </a:t>
            </a:r>
            <a:r>
              <a:rPr lang="en-US" sz="2600" dirty="0" err="1">
                <a:solidFill>
                  <a:schemeClr val="tx1"/>
                </a:solidFill>
              </a:rPr>
              <a:t>mercado</a:t>
            </a:r>
            <a:r>
              <a:rPr lang="en-US" sz="2600" dirty="0">
                <a:solidFill>
                  <a:schemeClr val="tx1"/>
                </a:solidFill>
              </a:rPr>
              <a:t> e </a:t>
            </a:r>
            <a:r>
              <a:rPr lang="en-US" sz="2600" dirty="0" err="1">
                <a:solidFill>
                  <a:schemeClr val="tx1"/>
                </a:solidFill>
              </a:rPr>
              <a:t>cobrar</a:t>
            </a:r>
            <a:r>
              <a:rPr lang="en-US" sz="2600" dirty="0">
                <a:solidFill>
                  <a:schemeClr val="tx1"/>
                </a:solidFill>
              </a:rPr>
              <a:t> </a:t>
            </a:r>
            <a:r>
              <a:rPr lang="en-US" sz="2600" dirty="0" err="1">
                <a:solidFill>
                  <a:schemeClr val="tx1"/>
                </a:solidFill>
              </a:rPr>
              <a:t>preços</a:t>
            </a:r>
            <a:r>
              <a:rPr lang="en-US" sz="2600" dirty="0">
                <a:solidFill>
                  <a:schemeClr val="tx1"/>
                </a:solidFill>
              </a:rPr>
              <a:t> </a:t>
            </a:r>
            <a:r>
              <a:rPr lang="en-US" sz="2600" dirty="0" err="1">
                <a:solidFill>
                  <a:schemeClr val="tx1"/>
                </a:solidFill>
              </a:rPr>
              <a:t>diferentes</a:t>
            </a:r>
            <a:r>
              <a:rPr lang="en-US" sz="2600" dirty="0">
                <a:solidFill>
                  <a:schemeClr val="tx1"/>
                </a:solidFill>
              </a:rPr>
              <a:t> </a:t>
            </a:r>
            <a:r>
              <a:rPr lang="en-US" sz="2600" dirty="0" err="1">
                <a:solidFill>
                  <a:schemeClr val="tx1"/>
                </a:solidFill>
              </a:rPr>
              <a:t>pelo</a:t>
            </a:r>
            <a:r>
              <a:rPr lang="en-US" sz="2600" dirty="0">
                <a:solidFill>
                  <a:schemeClr val="tx1"/>
                </a:solidFill>
              </a:rPr>
              <a:t> </a:t>
            </a:r>
            <a:r>
              <a:rPr lang="en-US" sz="2600" dirty="0" err="1">
                <a:solidFill>
                  <a:schemeClr val="tx1"/>
                </a:solidFill>
              </a:rPr>
              <a:t>mesmo</a:t>
            </a:r>
            <a:r>
              <a:rPr lang="en-US" sz="2600" dirty="0">
                <a:solidFill>
                  <a:schemeClr val="tx1"/>
                </a:solidFill>
              </a:rPr>
              <a:t> </a:t>
            </a:r>
            <a:r>
              <a:rPr lang="en-US" sz="2600" dirty="0" err="1">
                <a:solidFill>
                  <a:schemeClr val="tx1"/>
                </a:solidFill>
              </a:rPr>
              <a:t>produto</a:t>
            </a:r>
            <a:r>
              <a:rPr lang="en-US" sz="2600" dirty="0">
                <a:solidFill>
                  <a:schemeClr val="tx1"/>
                </a:solidFill>
              </a:rPr>
              <a:t>. </a:t>
            </a:r>
          </a:p>
          <a:p>
            <a:pPr lvl="2" algn="just">
              <a:lnSpc>
                <a:spcPct val="90000"/>
              </a:lnSpc>
            </a:pPr>
            <a:r>
              <a:rPr lang="en-US" sz="2400" dirty="0" err="1">
                <a:solidFill>
                  <a:schemeClr val="tx1"/>
                </a:solidFill>
              </a:rPr>
              <a:t>Advogados</a:t>
            </a:r>
            <a:r>
              <a:rPr lang="en-US" sz="2400" dirty="0">
                <a:solidFill>
                  <a:schemeClr val="tx1"/>
                </a:solidFill>
              </a:rPr>
              <a:t>, </a:t>
            </a:r>
            <a:r>
              <a:rPr lang="en-US" sz="2400" dirty="0" err="1">
                <a:solidFill>
                  <a:schemeClr val="tx1"/>
                </a:solidFill>
              </a:rPr>
              <a:t>médicos</a:t>
            </a:r>
            <a:r>
              <a:rPr lang="en-US" sz="2400" dirty="0">
                <a:solidFill>
                  <a:schemeClr val="tx1"/>
                </a:solidFill>
              </a:rPr>
              <a:t>, </a:t>
            </a:r>
            <a:r>
              <a:rPr lang="en-US" sz="2400" dirty="0" err="1">
                <a:solidFill>
                  <a:schemeClr val="tx1"/>
                </a:solidFill>
              </a:rPr>
              <a:t>contadores</a:t>
            </a:r>
            <a:r>
              <a:rPr lang="en-US" sz="2400" dirty="0">
                <a:solidFill>
                  <a:schemeClr val="tx1"/>
                </a:solidFill>
              </a:rPr>
              <a:t>.</a:t>
            </a:r>
          </a:p>
          <a:p>
            <a:pPr lvl="2" algn="just">
              <a:lnSpc>
                <a:spcPct val="90000"/>
              </a:lnSpc>
              <a:spcBef>
                <a:spcPct val="35000"/>
              </a:spcBef>
            </a:pPr>
            <a:r>
              <a:rPr lang="en-US" sz="2400" dirty="0" err="1">
                <a:solidFill>
                  <a:schemeClr val="tx1"/>
                </a:solidFill>
              </a:rPr>
              <a:t>Vendedores</a:t>
            </a:r>
            <a:r>
              <a:rPr lang="en-US" sz="2400" dirty="0">
                <a:solidFill>
                  <a:schemeClr val="tx1"/>
                </a:solidFill>
              </a:rPr>
              <a:t> de </a:t>
            </a:r>
            <a:r>
              <a:rPr lang="en-US" sz="2400" dirty="0" err="1">
                <a:solidFill>
                  <a:schemeClr val="tx1"/>
                </a:solidFill>
              </a:rPr>
              <a:t>automóveis</a:t>
            </a:r>
            <a:r>
              <a:rPr lang="en-US" sz="2400" dirty="0">
                <a:solidFill>
                  <a:schemeClr val="tx1"/>
                </a:solidFill>
              </a:rPr>
              <a:t> (</a:t>
            </a:r>
            <a:r>
              <a:rPr lang="en-US" sz="2400" dirty="0" err="1">
                <a:solidFill>
                  <a:schemeClr val="tx1"/>
                </a:solidFill>
              </a:rPr>
              <a:t>que</a:t>
            </a:r>
            <a:r>
              <a:rPr lang="en-US" sz="2400" dirty="0">
                <a:solidFill>
                  <a:schemeClr val="tx1"/>
                </a:solidFill>
              </a:rPr>
              <a:t> </a:t>
            </a:r>
            <a:r>
              <a:rPr lang="en-US" sz="2400" dirty="0" err="1">
                <a:solidFill>
                  <a:schemeClr val="tx1"/>
                </a:solidFill>
              </a:rPr>
              <a:t>recebem</a:t>
            </a:r>
            <a:r>
              <a:rPr lang="en-US" sz="2400" dirty="0">
                <a:solidFill>
                  <a:schemeClr val="tx1"/>
                </a:solidFill>
              </a:rPr>
              <a:t> 15% da </a:t>
            </a:r>
            <a:r>
              <a:rPr lang="en-US" sz="2400" dirty="0" err="1">
                <a:solidFill>
                  <a:schemeClr val="tx1"/>
                </a:solidFill>
              </a:rPr>
              <a:t>margem</a:t>
            </a:r>
            <a:r>
              <a:rPr lang="en-US" sz="2400" dirty="0">
                <a:solidFill>
                  <a:schemeClr val="tx1"/>
                </a:solidFill>
              </a:rPr>
              <a:t> de </a:t>
            </a:r>
            <a:r>
              <a:rPr lang="en-US" sz="2400" dirty="0" err="1">
                <a:solidFill>
                  <a:schemeClr val="tx1"/>
                </a:solidFill>
              </a:rPr>
              <a:t>lucro</a:t>
            </a:r>
            <a:r>
              <a:rPr lang="en-US" sz="2400" dirty="0">
                <a:solidFill>
                  <a:schemeClr val="tx1"/>
                </a:solidFill>
              </a:rPr>
              <a:t>).</a:t>
            </a:r>
          </a:p>
          <a:p>
            <a:pPr lvl="2" algn="just">
              <a:lnSpc>
                <a:spcPct val="90000"/>
              </a:lnSpc>
              <a:spcBef>
                <a:spcPct val="35000"/>
              </a:spcBef>
            </a:pPr>
            <a:r>
              <a:rPr lang="en-US" sz="2400" dirty="0" err="1">
                <a:solidFill>
                  <a:schemeClr val="tx1"/>
                </a:solidFill>
              </a:rPr>
              <a:t>Faculdades</a:t>
            </a:r>
            <a:r>
              <a:rPr lang="en-US" sz="2400" dirty="0">
                <a:solidFill>
                  <a:schemeClr val="tx1"/>
                </a:solidFill>
              </a:rPr>
              <a:t> e </a:t>
            </a:r>
            <a:r>
              <a:rPr lang="en-US" sz="2400" dirty="0" err="1">
                <a:solidFill>
                  <a:schemeClr val="tx1"/>
                </a:solidFill>
              </a:rPr>
              <a:t>universidades</a:t>
            </a:r>
            <a:r>
              <a:rPr lang="en-US" sz="2400" dirty="0">
                <a:solidFill>
                  <a:schemeClr val="tx1"/>
                </a:solidFill>
              </a:rPr>
              <a:t>.</a:t>
            </a:r>
          </a:p>
          <a:p>
            <a:pPr algn="just"/>
            <a:endParaRPr lang="en-US" dirty="0"/>
          </a:p>
        </p:txBody>
      </p:sp>
      <p:sp>
        <p:nvSpPr>
          <p:cNvPr id="6" name="Título 38"/>
          <p:cNvSpPr>
            <a:spLocks noGrp="1"/>
          </p:cNvSpPr>
          <p:nvPr>
            <p:ph type="title"/>
          </p:nvPr>
        </p:nvSpPr>
        <p:spPr>
          <a:xfrm>
            <a:off x="556237" y="297126"/>
            <a:ext cx="7118350" cy="785813"/>
          </a:xfrm>
        </p:spPr>
        <p:txBody>
          <a:bodyPr/>
          <a:lstStyle/>
          <a:p>
            <a:pPr algn="r"/>
            <a:r>
              <a:rPr lang="pt-BR" b="1" dirty="0"/>
              <a:t>Discriminação de 1º Grau</a:t>
            </a:r>
            <a:endParaRPr lang="en-US" b="1" dirty="0"/>
          </a:p>
        </p:txBody>
      </p:sp>
    </p:spTree>
    <p:extLst>
      <p:ext uri="{BB962C8B-B14F-4D97-AF65-F5344CB8AC3E}">
        <p14:creationId xmlns:p14="http://schemas.microsoft.com/office/powerpoint/2010/main" val="10086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65544" y="6084625"/>
            <a:ext cx="2895600" cy="457200"/>
          </a:xfrm>
          <a:prstGeom prst="rect">
            <a:avLst/>
          </a:prstGeom>
          <a:noFill/>
          <a:ln w="12700">
            <a:noFill/>
            <a:miter lim="800000"/>
            <a:headEnd/>
            <a:tailEnd/>
          </a:ln>
          <a:effectLst/>
        </p:spPr>
        <p:txBody>
          <a:bodyPr wrap="none" anchor="ctr"/>
          <a:lstStyle/>
          <a:p>
            <a:endParaRPr lang="pt-BR"/>
          </a:p>
        </p:txBody>
      </p:sp>
      <p:sp>
        <p:nvSpPr>
          <p:cNvPr id="5" name="Rectangle 5"/>
          <p:cNvSpPr>
            <a:spLocks noChangeArrowheads="1"/>
          </p:cNvSpPr>
          <p:nvPr/>
        </p:nvSpPr>
        <p:spPr bwMode="auto">
          <a:xfrm>
            <a:off x="1613144" y="6071925"/>
            <a:ext cx="2895600" cy="457200"/>
          </a:xfrm>
          <a:prstGeom prst="rect">
            <a:avLst/>
          </a:prstGeom>
          <a:noFill/>
          <a:ln w="12700">
            <a:noFill/>
            <a:miter lim="800000"/>
            <a:headEnd/>
            <a:tailEnd/>
          </a:ln>
          <a:effectLst/>
        </p:spPr>
        <p:txBody>
          <a:bodyPr wrap="none" anchor="ctr"/>
          <a:lstStyle/>
          <a:p>
            <a:endParaRPr lang="pt-BR"/>
          </a:p>
        </p:txBody>
      </p:sp>
      <p:sp>
        <p:nvSpPr>
          <p:cNvPr id="6" name="Line 6"/>
          <p:cNvSpPr>
            <a:spLocks noChangeShapeType="1"/>
          </p:cNvSpPr>
          <p:nvPr/>
        </p:nvSpPr>
        <p:spPr bwMode="auto">
          <a:xfrm>
            <a:off x="698744" y="1587238"/>
            <a:ext cx="0" cy="4265612"/>
          </a:xfrm>
          <a:prstGeom prst="line">
            <a:avLst/>
          </a:prstGeom>
          <a:noFill/>
          <a:ln w="57150">
            <a:solidFill>
              <a:schemeClr val="tx1"/>
            </a:solidFill>
            <a:round/>
            <a:headEnd type="triangle" w="med" len="med"/>
            <a:tailEnd type="none" w="med" len="med"/>
          </a:ln>
          <a:effectLst/>
        </p:spPr>
        <p:txBody>
          <a:bodyPr wrap="none" anchor="ctr"/>
          <a:lstStyle/>
          <a:p>
            <a:endParaRPr lang="pt-BR"/>
          </a:p>
        </p:txBody>
      </p:sp>
      <p:sp>
        <p:nvSpPr>
          <p:cNvPr id="7" name="Line 7"/>
          <p:cNvSpPr>
            <a:spLocks noChangeShapeType="1"/>
          </p:cNvSpPr>
          <p:nvPr/>
        </p:nvSpPr>
        <p:spPr bwMode="auto">
          <a:xfrm>
            <a:off x="692394" y="5843325"/>
            <a:ext cx="5445125" cy="0"/>
          </a:xfrm>
          <a:prstGeom prst="line">
            <a:avLst/>
          </a:prstGeom>
          <a:noFill/>
          <a:ln w="57150">
            <a:solidFill>
              <a:schemeClr val="tx1"/>
            </a:solidFill>
            <a:round/>
            <a:headEnd type="none" w="med" len="med"/>
            <a:tailEnd type="triangle" w="med" len="med"/>
          </a:ln>
          <a:effectLst/>
        </p:spPr>
        <p:txBody>
          <a:bodyPr wrap="none" anchor="ctr"/>
          <a:lstStyle/>
          <a:p>
            <a:endParaRPr lang="pt-BR"/>
          </a:p>
        </p:txBody>
      </p:sp>
      <p:sp>
        <p:nvSpPr>
          <p:cNvPr id="8" name="Rectangle 8"/>
          <p:cNvSpPr>
            <a:spLocks noChangeArrowheads="1"/>
          </p:cNvSpPr>
          <p:nvPr/>
        </p:nvSpPr>
        <p:spPr bwMode="auto">
          <a:xfrm>
            <a:off x="5111994" y="5849675"/>
            <a:ext cx="1438275" cy="363538"/>
          </a:xfrm>
          <a:prstGeom prst="rect">
            <a:avLst/>
          </a:prstGeom>
          <a:noFill/>
          <a:ln w="12700">
            <a:noFill/>
            <a:miter lim="800000"/>
            <a:headEnd/>
            <a:tailEnd/>
          </a:ln>
          <a:effectLst/>
        </p:spPr>
        <p:txBody>
          <a:bodyPr wrap="none" lIns="90488" tIns="44450" rIns="90488" bIns="44450">
            <a:spAutoFit/>
          </a:bodyPr>
          <a:lstStyle/>
          <a:p>
            <a:r>
              <a:rPr lang="en-US" sz="1800" b="1"/>
              <a:t>Quantidade</a:t>
            </a:r>
          </a:p>
        </p:txBody>
      </p:sp>
      <p:sp>
        <p:nvSpPr>
          <p:cNvPr id="9" name="Rectangle 9"/>
          <p:cNvSpPr>
            <a:spLocks noChangeArrowheads="1"/>
          </p:cNvSpPr>
          <p:nvPr/>
        </p:nvSpPr>
        <p:spPr bwMode="auto">
          <a:xfrm>
            <a:off x="346457" y="1372261"/>
            <a:ext cx="346250" cy="459100"/>
          </a:xfrm>
          <a:prstGeom prst="rect">
            <a:avLst/>
          </a:prstGeom>
          <a:noFill/>
          <a:ln w="12700">
            <a:noFill/>
            <a:miter lim="800000"/>
            <a:headEnd/>
            <a:tailEnd/>
          </a:ln>
          <a:effectLst/>
        </p:spPr>
        <p:txBody>
          <a:bodyPr wrap="none" lIns="90488" tIns="44450" rIns="90488" bIns="44450">
            <a:spAutoFit/>
          </a:bodyPr>
          <a:lstStyle/>
          <a:p>
            <a:r>
              <a:rPr lang="en-US" sz="2400" b="1" dirty="0"/>
              <a:t>P</a:t>
            </a:r>
          </a:p>
        </p:txBody>
      </p:sp>
      <p:grpSp>
        <p:nvGrpSpPr>
          <p:cNvPr id="10" name="Group 49"/>
          <p:cNvGrpSpPr>
            <a:grpSpLocks/>
          </p:cNvGrpSpPr>
          <p:nvPr/>
        </p:nvGrpSpPr>
        <p:grpSpPr bwMode="auto">
          <a:xfrm>
            <a:off x="1335332" y="1768213"/>
            <a:ext cx="4657725" cy="3913187"/>
            <a:chOff x="1793" y="1217"/>
            <a:chExt cx="2934" cy="2465"/>
          </a:xfrm>
        </p:grpSpPr>
        <p:sp>
          <p:nvSpPr>
            <p:cNvPr id="11" name="Line 10"/>
            <p:cNvSpPr>
              <a:spLocks noChangeShapeType="1"/>
            </p:cNvSpPr>
            <p:nvPr/>
          </p:nvSpPr>
          <p:spPr bwMode="auto">
            <a:xfrm>
              <a:off x="1985" y="1217"/>
              <a:ext cx="2511" cy="2031"/>
            </a:xfrm>
            <a:prstGeom prst="line">
              <a:avLst/>
            </a:prstGeom>
            <a:noFill/>
            <a:ln w="50800">
              <a:solidFill>
                <a:schemeClr val="tx1"/>
              </a:solidFill>
              <a:round/>
              <a:headEnd/>
              <a:tailEnd/>
            </a:ln>
            <a:effectLst/>
          </p:spPr>
          <p:txBody>
            <a:bodyPr wrap="none" anchor="ctr"/>
            <a:lstStyle/>
            <a:p>
              <a:endParaRPr lang="pt-BR"/>
            </a:p>
          </p:txBody>
        </p:sp>
        <p:sp>
          <p:nvSpPr>
            <p:cNvPr id="12" name="Line 11"/>
            <p:cNvSpPr>
              <a:spLocks noChangeShapeType="1"/>
            </p:cNvSpPr>
            <p:nvPr/>
          </p:nvSpPr>
          <p:spPr bwMode="auto">
            <a:xfrm>
              <a:off x="1793" y="1457"/>
              <a:ext cx="1359" cy="1983"/>
            </a:xfrm>
            <a:prstGeom prst="line">
              <a:avLst/>
            </a:prstGeom>
            <a:noFill/>
            <a:ln w="50800">
              <a:solidFill>
                <a:srgbClr val="0033CC"/>
              </a:solidFill>
              <a:round/>
              <a:headEnd/>
              <a:tailEnd/>
            </a:ln>
            <a:effectLst/>
          </p:spPr>
          <p:txBody>
            <a:bodyPr wrap="none" anchor="ctr"/>
            <a:lstStyle/>
            <a:p>
              <a:endParaRPr lang="pt-BR"/>
            </a:p>
          </p:txBody>
        </p:sp>
        <p:sp>
          <p:nvSpPr>
            <p:cNvPr id="13" name="Rectangle 12"/>
            <p:cNvSpPr>
              <a:spLocks noChangeArrowheads="1"/>
            </p:cNvSpPr>
            <p:nvPr/>
          </p:nvSpPr>
          <p:spPr bwMode="auto">
            <a:xfrm>
              <a:off x="4509" y="3165"/>
              <a:ext cx="218" cy="229"/>
            </a:xfrm>
            <a:prstGeom prst="rect">
              <a:avLst/>
            </a:prstGeom>
            <a:noFill/>
            <a:ln w="12700">
              <a:noFill/>
              <a:miter lim="800000"/>
              <a:headEnd/>
              <a:tailEnd/>
            </a:ln>
            <a:effectLst/>
          </p:spPr>
          <p:txBody>
            <a:bodyPr wrap="none" lIns="90488" tIns="44450" rIns="90488" bIns="44450">
              <a:spAutoFit/>
            </a:bodyPr>
            <a:lstStyle/>
            <a:p>
              <a:r>
                <a:rPr lang="en-US" sz="1800" b="1"/>
                <a:t>D</a:t>
              </a:r>
            </a:p>
          </p:txBody>
        </p:sp>
        <p:sp>
          <p:nvSpPr>
            <p:cNvPr id="14" name="Rectangle 13"/>
            <p:cNvSpPr>
              <a:spLocks noChangeArrowheads="1"/>
            </p:cNvSpPr>
            <p:nvPr/>
          </p:nvSpPr>
          <p:spPr bwMode="auto">
            <a:xfrm>
              <a:off x="2925" y="3453"/>
              <a:ext cx="426" cy="229"/>
            </a:xfrm>
            <a:prstGeom prst="rect">
              <a:avLst/>
            </a:prstGeom>
            <a:noFill/>
            <a:ln w="12700">
              <a:noFill/>
              <a:miter lim="800000"/>
              <a:headEnd/>
              <a:tailEnd/>
            </a:ln>
            <a:effectLst/>
          </p:spPr>
          <p:txBody>
            <a:bodyPr wrap="none" lIns="90488" tIns="44450" rIns="90488" bIns="44450">
              <a:spAutoFit/>
            </a:bodyPr>
            <a:lstStyle/>
            <a:p>
              <a:r>
                <a:rPr lang="en-US" sz="1800" b="1"/>
                <a:t>RMg</a:t>
              </a:r>
            </a:p>
          </p:txBody>
        </p:sp>
      </p:grpSp>
      <p:grpSp>
        <p:nvGrpSpPr>
          <p:cNvPr id="15" name="Group 50"/>
          <p:cNvGrpSpPr>
            <a:grpSpLocks/>
          </p:cNvGrpSpPr>
          <p:nvPr/>
        </p:nvGrpSpPr>
        <p:grpSpPr bwMode="auto">
          <a:xfrm>
            <a:off x="932107" y="2811200"/>
            <a:ext cx="5467350" cy="1671638"/>
            <a:chOff x="1539" y="1874"/>
            <a:chExt cx="3444" cy="1053"/>
          </a:xfrm>
        </p:grpSpPr>
        <p:sp>
          <p:nvSpPr>
            <p:cNvPr id="16" name="Freeform 14"/>
            <p:cNvSpPr>
              <a:spLocks/>
            </p:cNvSpPr>
            <p:nvPr/>
          </p:nvSpPr>
          <p:spPr bwMode="auto">
            <a:xfrm>
              <a:off x="1591" y="2498"/>
              <a:ext cx="2971" cy="429"/>
            </a:xfrm>
            <a:custGeom>
              <a:avLst/>
              <a:gdLst/>
              <a:ahLst/>
              <a:cxnLst>
                <a:cxn ang="0">
                  <a:pos x="0" y="0"/>
                </a:cxn>
                <a:cxn ang="0">
                  <a:pos x="36" y="9"/>
                </a:cxn>
                <a:cxn ang="0">
                  <a:pos x="73" y="23"/>
                </a:cxn>
                <a:cxn ang="0">
                  <a:pos x="168" y="52"/>
                </a:cxn>
                <a:cxn ang="0">
                  <a:pos x="292" y="89"/>
                </a:cxn>
                <a:cxn ang="0">
                  <a:pos x="423" y="132"/>
                </a:cxn>
                <a:cxn ang="0">
                  <a:pos x="700" y="212"/>
                </a:cxn>
                <a:cxn ang="0">
                  <a:pos x="832" y="249"/>
                </a:cxn>
                <a:cxn ang="0">
                  <a:pos x="956" y="277"/>
                </a:cxn>
                <a:cxn ang="0">
                  <a:pos x="1189" y="329"/>
                </a:cxn>
                <a:cxn ang="0">
                  <a:pos x="1416" y="371"/>
                </a:cxn>
                <a:cxn ang="0">
                  <a:pos x="1627" y="404"/>
                </a:cxn>
                <a:cxn ang="0">
                  <a:pos x="1832" y="423"/>
                </a:cxn>
                <a:cxn ang="0">
                  <a:pos x="2014" y="428"/>
                </a:cxn>
                <a:cxn ang="0">
                  <a:pos x="2182" y="423"/>
                </a:cxn>
                <a:cxn ang="0">
                  <a:pos x="2335" y="409"/>
                </a:cxn>
                <a:cxn ang="0">
                  <a:pos x="2481" y="390"/>
                </a:cxn>
                <a:cxn ang="0">
                  <a:pos x="2627" y="367"/>
                </a:cxn>
                <a:cxn ang="0">
                  <a:pos x="2758" y="339"/>
                </a:cxn>
                <a:cxn ang="0">
                  <a:pos x="2875" y="306"/>
                </a:cxn>
                <a:cxn ang="0">
                  <a:pos x="2926" y="296"/>
                </a:cxn>
                <a:cxn ang="0">
                  <a:pos x="2970" y="287"/>
                </a:cxn>
              </a:cxnLst>
              <a:rect l="0" t="0" r="r" b="b"/>
              <a:pathLst>
                <a:path w="2971" h="429">
                  <a:moveTo>
                    <a:pt x="0" y="0"/>
                  </a:moveTo>
                  <a:lnTo>
                    <a:pt x="36" y="9"/>
                  </a:lnTo>
                  <a:lnTo>
                    <a:pt x="73" y="23"/>
                  </a:lnTo>
                  <a:lnTo>
                    <a:pt x="168" y="52"/>
                  </a:lnTo>
                  <a:lnTo>
                    <a:pt x="292" y="89"/>
                  </a:lnTo>
                  <a:lnTo>
                    <a:pt x="423" y="132"/>
                  </a:lnTo>
                  <a:lnTo>
                    <a:pt x="700" y="212"/>
                  </a:lnTo>
                  <a:lnTo>
                    <a:pt x="832" y="249"/>
                  </a:lnTo>
                  <a:lnTo>
                    <a:pt x="956" y="277"/>
                  </a:lnTo>
                  <a:lnTo>
                    <a:pt x="1189" y="329"/>
                  </a:lnTo>
                  <a:lnTo>
                    <a:pt x="1416" y="371"/>
                  </a:lnTo>
                  <a:lnTo>
                    <a:pt x="1627" y="404"/>
                  </a:lnTo>
                  <a:lnTo>
                    <a:pt x="1832" y="423"/>
                  </a:lnTo>
                  <a:lnTo>
                    <a:pt x="2014" y="428"/>
                  </a:lnTo>
                  <a:lnTo>
                    <a:pt x="2182" y="423"/>
                  </a:lnTo>
                  <a:lnTo>
                    <a:pt x="2335" y="409"/>
                  </a:lnTo>
                  <a:lnTo>
                    <a:pt x="2481" y="390"/>
                  </a:lnTo>
                  <a:lnTo>
                    <a:pt x="2627" y="367"/>
                  </a:lnTo>
                  <a:lnTo>
                    <a:pt x="2758" y="339"/>
                  </a:lnTo>
                  <a:lnTo>
                    <a:pt x="2875" y="306"/>
                  </a:lnTo>
                  <a:lnTo>
                    <a:pt x="2926" y="296"/>
                  </a:lnTo>
                  <a:lnTo>
                    <a:pt x="2970" y="287"/>
                  </a:lnTo>
                </a:path>
              </a:pathLst>
            </a:custGeom>
            <a:noFill/>
            <a:ln w="50800" cap="rnd" cmpd="sng">
              <a:solidFill>
                <a:srgbClr val="996633"/>
              </a:solidFill>
              <a:prstDash val="solid"/>
              <a:round/>
              <a:headEnd type="none" w="med" len="med"/>
              <a:tailEnd type="none" w="med" len="med"/>
            </a:ln>
            <a:effectLst/>
          </p:spPr>
          <p:txBody>
            <a:bodyPr/>
            <a:lstStyle/>
            <a:p>
              <a:endParaRPr lang="pt-BR"/>
            </a:p>
          </p:txBody>
        </p:sp>
        <p:sp>
          <p:nvSpPr>
            <p:cNvPr id="17" name="Rectangle 15"/>
            <p:cNvSpPr>
              <a:spLocks noChangeArrowheads="1"/>
            </p:cNvSpPr>
            <p:nvPr/>
          </p:nvSpPr>
          <p:spPr bwMode="auto">
            <a:xfrm>
              <a:off x="4557" y="2637"/>
              <a:ext cx="426" cy="229"/>
            </a:xfrm>
            <a:prstGeom prst="rect">
              <a:avLst/>
            </a:prstGeom>
            <a:noFill/>
            <a:ln w="12700">
              <a:noFill/>
              <a:miter lim="800000"/>
              <a:headEnd/>
              <a:tailEnd/>
            </a:ln>
            <a:effectLst/>
          </p:spPr>
          <p:txBody>
            <a:bodyPr wrap="none" lIns="90488" tIns="44450" rIns="90488" bIns="44450">
              <a:spAutoFit/>
            </a:bodyPr>
            <a:lstStyle/>
            <a:p>
              <a:r>
                <a:rPr lang="en-US" sz="1800" b="1"/>
                <a:t>CMg</a:t>
              </a:r>
            </a:p>
          </p:txBody>
        </p:sp>
        <p:sp>
          <p:nvSpPr>
            <p:cNvPr id="18" name="Freeform 16"/>
            <p:cNvSpPr>
              <a:spLocks/>
            </p:cNvSpPr>
            <p:nvPr/>
          </p:nvSpPr>
          <p:spPr bwMode="auto">
            <a:xfrm>
              <a:off x="1539" y="1874"/>
              <a:ext cx="2853" cy="880"/>
            </a:xfrm>
            <a:custGeom>
              <a:avLst/>
              <a:gdLst/>
              <a:ahLst/>
              <a:cxnLst>
                <a:cxn ang="0">
                  <a:pos x="0" y="0"/>
                </a:cxn>
                <a:cxn ang="0">
                  <a:pos x="35" y="22"/>
                </a:cxn>
                <a:cxn ang="0">
                  <a:pos x="77" y="48"/>
                </a:cxn>
                <a:cxn ang="0">
                  <a:pos x="126" y="79"/>
                </a:cxn>
                <a:cxn ang="0">
                  <a:pos x="182" y="110"/>
                </a:cxn>
                <a:cxn ang="0">
                  <a:pos x="309" y="194"/>
                </a:cxn>
                <a:cxn ang="0">
                  <a:pos x="449" y="278"/>
                </a:cxn>
                <a:cxn ang="0">
                  <a:pos x="590" y="371"/>
                </a:cxn>
                <a:cxn ang="0">
                  <a:pos x="737" y="455"/>
                </a:cxn>
                <a:cxn ang="0">
                  <a:pos x="878" y="534"/>
                </a:cxn>
                <a:cxn ang="0">
                  <a:pos x="941" y="565"/>
                </a:cxn>
                <a:cxn ang="0">
                  <a:pos x="1004" y="596"/>
                </a:cxn>
                <a:cxn ang="0">
                  <a:pos x="1117" y="645"/>
                </a:cxn>
                <a:cxn ang="0">
                  <a:pos x="1236" y="689"/>
                </a:cxn>
                <a:cxn ang="0">
                  <a:pos x="1341" y="724"/>
                </a:cxn>
                <a:cxn ang="0">
                  <a:pos x="1454" y="755"/>
                </a:cxn>
                <a:cxn ang="0">
                  <a:pos x="1559" y="782"/>
                </a:cxn>
                <a:cxn ang="0">
                  <a:pos x="1665" y="804"/>
                </a:cxn>
                <a:cxn ang="0">
                  <a:pos x="1861" y="839"/>
                </a:cxn>
                <a:cxn ang="0">
                  <a:pos x="1953" y="857"/>
                </a:cxn>
                <a:cxn ang="0">
                  <a:pos x="2051" y="866"/>
                </a:cxn>
                <a:cxn ang="0">
                  <a:pos x="2227" y="879"/>
                </a:cxn>
                <a:cxn ang="0">
                  <a:pos x="2388" y="879"/>
                </a:cxn>
                <a:cxn ang="0">
                  <a:pos x="2466" y="875"/>
                </a:cxn>
                <a:cxn ang="0">
                  <a:pos x="2529" y="875"/>
                </a:cxn>
                <a:cxn ang="0">
                  <a:pos x="2641" y="866"/>
                </a:cxn>
                <a:cxn ang="0">
                  <a:pos x="2726" y="853"/>
                </a:cxn>
                <a:cxn ang="0">
                  <a:pos x="2796" y="835"/>
                </a:cxn>
                <a:cxn ang="0">
                  <a:pos x="2852" y="826"/>
                </a:cxn>
              </a:cxnLst>
              <a:rect l="0" t="0" r="r" b="b"/>
              <a:pathLst>
                <a:path w="2853" h="880">
                  <a:moveTo>
                    <a:pt x="0" y="0"/>
                  </a:moveTo>
                  <a:lnTo>
                    <a:pt x="35" y="22"/>
                  </a:lnTo>
                  <a:lnTo>
                    <a:pt x="77" y="48"/>
                  </a:lnTo>
                  <a:lnTo>
                    <a:pt x="126" y="79"/>
                  </a:lnTo>
                  <a:lnTo>
                    <a:pt x="182" y="110"/>
                  </a:lnTo>
                  <a:lnTo>
                    <a:pt x="309" y="194"/>
                  </a:lnTo>
                  <a:lnTo>
                    <a:pt x="449" y="278"/>
                  </a:lnTo>
                  <a:lnTo>
                    <a:pt x="590" y="371"/>
                  </a:lnTo>
                  <a:lnTo>
                    <a:pt x="737" y="455"/>
                  </a:lnTo>
                  <a:lnTo>
                    <a:pt x="878" y="534"/>
                  </a:lnTo>
                  <a:lnTo>
                    <a:pt x="941" y="565"/>
                  </a:lnTo>
                  <a:lnTo>
                    <a:pt x="1004" y="596"/>
                  </a:lnTo>
                  <a:lnTo>
                    <a:pt x="1117" y="645"/>
                  </a:lnTo>
                  <a:lnTo>
                    <a:pt x="1236" y="689"/>
                  </a:lnTo>
                  <a:lnTo>
                    <a:pt x="1341" y="724"/>
                  </a:lnTo>
                  <a:lnTo>
                    <a:pt x="1454" y="755"/>
                  </a:lnTo>
                  <a:lnTo>
                    <a:pt x="1559" y="782"/>
                  </a:lnTo>
                  <a:lnTo>
                    <a:pt x="1665" y="804"/>
                  </a:lnTo>
                  <a:lnTo>
                    <a:pt x="1861" y="839"/>
                  </a:lnTo>
                  <a:lnTo>
                    <a:pt x="1953" y="857"/>
                  </a:lnTo>
                  <a:lnTo>
                    <a:pt x="2051" y="866"/>
                  </a:lnTo>
                  <a:lnTo>
                    <a:pt x="2227" y="879"/>
                  </a:lnTo>
                  <a:lnTo>
                    <a:pt x="2388" y="879"/>
                  </a:lnTo>
                  <a:lnTo>
                    <a:pt x="2466" y="875"/>
                  </a:lnTo>
                  <a:lnTo>
                    <a:pt x="2529" y="875"/>
                  </a:lnTo>
                  <a:lnTo>
                    <a:pt x="2641" y="866"/>
                  </a:lnTo>
                  <a:lnTo>
                    <a:pt x="2726" y="853"/>
                  </a:lnTo>
                  <a:lnTo>
                    <a:pt x="2796" y="835"/>
                  </a:lnTo>
                  <a:lnTo>
                    <a:pt x="2852" y="826"/>
                  </a:lnTo>
                </a:path>
              </a:pathLst>
            </a:custGeom>
            <a:noFill/>
            <a:ln w="50800" cap="rnd" cmpd="sng">
              <a:solidFill>
                <a:srgbClr val="993300"/>
              </a:solidFill>
              <a:prstDash val="solid"/>
              <a:round/>
              <a:headEnd type="none" w="med" len="med"/>
              <a:tailEnd type="none" w="med" len="med"/>
            </a:ln>
            <a:effectLst/>
          </p:spPr>
          <p:txBody>
            <a:bodyPr/>
            <a:lstStyle/>
            <a:p>
              <a:endParaRPr lang="pt-BR"/>
            </a:p>
          </p:txBody>
        </p:sp>
        <p:sp>
          <p:nvSpPr>
            <p:cNvPr id="19" name="Rectangle 17"/>
            <p:cNvSpPr>
              <a:spLocks noChangeArrowheads="1"/>
            </p:cNvSpPr>
            <p:nvPr/>
          </p:nvSpPr>
          <p:spPr bwMode="auto">
            <a:xfrm>
              <a:off x="4365" y="2397"/>
              <a:ext cx="418" cy="229"/>
            </a:xfrm>
            <a:prstGeom prst="rect">
              <a:avLst/>
            </a:prstGeom>
            <a:noFill/>
            <a:ln w="12700">
              <a:noFill/>
              <a:miter lim="800000"/>
              <a:headEnd/>
              <a:tailEnd/>
            </a:ln>
            <a:effectLst/>
          </p:spPr>
          <p:txBody>
            <a:bodyPr wrap="none" lIns="90488" tIns="44450" rIns="90488" bIns="44450">
              <a:spAutoFit/>
            </a:bodyPr>
            <a:lstStyle/>
            <a:p>
              <a:r>
                <a:rPr lang="en-US" sz="1800" b="1"/>
                <a:t>CMe</a:t>
              </a:r>
            </a:p>
          </p:txBody>
        </p:sp>
      </p:grpSp>
      <p:grpSp>
        <p:nvGrpSpPr>
          <p:cNvPr id="20" name="Group 53"/>
          <p:cNvGrpSpPr>
            <a:grpSpLocks/>
          </p:cNvGrpSpPr>
          <p:nvPr/>
        </p:nvGrpSpPr>
        <p:grpSpPr bwMode="auto">
          <a:xfrm>
            <a:off x="312982" y="2053962"/>
            <a:ext cx="8674099" cy="4054475"/>
            <a:chOff x="1149" y="1397"/>
            <a:chExt cx="5464" cy="2554"/>
          </a:xfrm>
        </p:grpSpPr>
        <p:sp>
          <p:nvSpPr>
            <p:cNvPr id="21" name="Line 24"/>
            <p:cNvSpPr>
              <a:spLocks noChangeShapeType="1"/>
            </p:cNvSpPr>
            <p:nvPr/>
          </p:nvSpPr>
          <p:spPr bwMode="auto">
            <a:xfrm>
              <a:off x="2736" y="1833"/>
              <a:ext cx="0" cy="1951"/>
            </a:xfrm>
            <a:prstGeom prst="line">
              <a:avLst/>
            </a:prstGeom>
            <a:noFill/>
            <a:ln w="25400">
              <a:solidFill>
                <a:schemeClr val="tx1"/>
              </a:solidFill>
              <a:prstDash val="dash"/>
              <a:round/>
              <a:headEnd/>
              <a:tailEnd/>
            </a:ln>
            <a:effectLst/>
          </p:spPr>
          <p:txBody>
            <a:bodyPr wrap="none" anchor="ctr"/>
            <a:lstStyle/>
            <a:p>
              <a:endParaRPr lang="pt-BR"/>
            </a:p>
          </p:txBody>
        </p:sp>
        <p:sp>
          <p:nvSpPr>
            <p:cNvPr id="22" name="Oval 25"/>
            <p:cNvSpPr>
              <a:spLocks noChangeArrowheads="1"/>
            </p:cNvSpPr>
            <p:nvPr/>
          </p:nvSpPr>
          <p:spPr bwMode="auto">
            <a:xfrm>
              <a:off x="2688" y="2784"/>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3" name="Oval 26"/>
            <p:cNvSpPr>
              <a:spLocks noChangeArrowheads="1"/>
            </p:cNvSpPr>
            <p:nvPr/>
          </p:nvSpPr>
          <p:spPr bwMode="auto">
            <a:xfrm>
              <a:off x="2688" y="1776"/>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4" name="Line 27"/>
            <p:cNvSpPr>
              <a:spLocks noChangeShapeType="1"/>
            </p:cNvSpPr>
            <p:nvPr/>
          </p:nvSpPr>
          <p:spPr bwMode="auto">
            <a:xfrm>
              <a:off x="1401" y="1824"/>
              <a:ext cx="1279" cy="0"/>
            </a:xfrm>
            <a:prstGeom prst="line">
              <a:avLst/>
            </a:prstGeom>
            <a:noFill/>
            <a:ln w="25400">
              <a:solidFill>
                <a:schemeClr val="tx1"/>
              </a:solidFill>
              <a:prstDash val="dash"/>
              <a:round/>
              <a:headEnd/>
              <a:tailEnd/>
            </a:ln>
            <a:effectLst/>
          </p:spPr>
          <p:txBody>
            <a:bodyPr wrap="none" anchor="ctr"/>
            <a:lstStyle/>
            <a:p>
              <a:endParaRPr lang="pt-BR"/>
            </a:p>
          </p:txBody>
        </p:sp>
        <p:sp>
          <p:nvSpPr>
            <p:cNvPr id="25" name="Rectangle 28"/>
            <p:cNvSpPr>
              <a:spLocks noChangeArrowheads="1"/>
            </p:cNvSpPr>
            <p:nvPr/>
          </p:nvSpPr>
          <p:spPr bwMode="auto">
            <a:xfrm>
              <a:off x="1149" y="1677"/>
              <a:ext cx="248" cy="210"/>
            </a:xfrm>
            <a:prstGeom prst="rect">
              <a:avLst/>
            </a:prstGeom>
            <a:noFill/>
            <a:ln w="12700">
              <a:noFill/>
              <a:miter lim="800000"/>
              <a:headEnd/>
              <a:tailEnd/>
            </a:ln>
            <a:effectLst/>
          </p:spPr>
          <p:txBody>
            <a:bodyPr wrap="none" lIns="90488" tIns="44450" rIns="90488" bIns="44450">
              <a:spAutoFit/>
            </a:bodyPr>
            <a:lstStyle/>
            <a:p>
              <a:r>
                <a:rPr lang="en-US" sz="1600" b="1" i="1"/>
                <a:t>P</a:t>
              </a:r>
              <a:r>
                <a:rPr lang="en-US" sz="1600" b="1" i="1" baseline="-25000"/>
                <a:t>0</a:t>
              </a:r>
            </a:p>
          </p:txBody>
        </p:sp>
        <p:sp>
          <p:nvSpPr>
            <p:cNvPr id="26" name="Rectangle 29"/>
            <p:cNvSpPr>
              <a:spLocks noChangeArrowheads="1"/>
            </p:cNvSpPr>
            <p:nvPr/>
          </p:nvSpPr>
          <p:spPr bwMode="auto">
            <a:xfrm>
              <a:off x="2589" y="3741"/>
              <a:ext cx="263" cy="210"/>
            </a:xfrm>
            <a:prstGeom prst="rect">
              <a:avLst/>
            </a:prstGeom>
            <a:noFill/>
            <a:ln w="12700">
              <a:noFill/>
              <a:miter lim="800000"/>
              <a:headEnd/>
              <a:tailEnd/>
            </a:ln>
            <a:effectLst/>
          </p:spPr>
          <p:txBody>
            <a:bodyPr wrap="none" lIns="90488" tIns="44450" rIns="90488" bIns="44450">
              <a:spAutoFit/>
            </a:bodyPr>
            <a:lstStyle/>
            <a:p>
              <a:r>
                <a:rPr lang="en-US" sz="1600" b="1" i="1"/>
                <a:t>Q</a:t>
              </a:r>
              <a:r>
                <a:rPr lang="en-US" sz="1600" b="1" i="1" baseline="-25000"/>
                <a:t>0</a:t>
              </a:r>
            </a:p>
          </p:txBody>
        </p:sp>
        <p:sp>
          <p:nvSpPr>
            <p:cNvPr id="27" name="Rectangle 45"/>
            <p:cNvSpPr>
              <a:spLocks noChangeArrowheads="1"/>
            </p:cNvSpPr>
            <p:nvPr/>
          </p:nvSpPr>
          <p:spPr bwMode="auto">
            <a:xfrm>
              <a:off x="3008" y="1397"/>
              <a:ext cx="3605" cy="580"/>
            </a:xfrm>
            <a:prstGeom prst="rect">
              <a:avLst/>
            </a:prstGeom>
            <a:solidFill>
              <a:schemeClr val="bg1">
                <a:lumMod val="95000"/>
              </a:schemeClr>
            </a:solidFill>
            <a:ln w="12700">
              <a:solidFill>
                <a:schemeClr val="tx1"/>
              </a:solidFill>
              <a:miter lim="800000"/>
              <a:headEnd/>
              <a:tailEnd/>
            </a:ln>
            <a:effectLst/>
          </p:spPr>
          <p:txBody>
            <a:bodyPr wrap="square" lIns="90488" tIns="44450" rIns="90488" bIns="44450">
              <a:spAutoFit/>
            </a:bodyPr>
            <a:lstStyle/>
            <a:p>
              <a:pPr algn="ctr"/>
              <a:r>
                <a:rPr lang="en-US" sz="1800" b="1" dirty="0"/>
                <a:t>Na </a:t>
              </a:r>
              <a:r>
                <a:rPr lang="en-US" sz="1800" b="1" dirty="0" err="1"/>
                <a:t>ausência</a:t>
              </a:r>
              <a:r>
                <a:rPr lang="en-US" sz="1800" b="1" dirty="0"/>
                <a:t> de </a:t>
              </a:r>
              <a:r>
                <a:rPr lang="en-US" sz="1800" b="1" dirty="0" err="1"/>
                <a:t>discriminação</a:t>
              </a:r>
              <a:r>
                <a:rPr lang="en-US" sz="1800" b="1" dirty="0"/>
                <a:t>: P = P</a:t>
              </a:r>
              <a:r>
                <a:rPr lang="en-US" sz="1800" b="1" baseline="-25000" dirty="0"/>
                <a:t>0</a:t>
              </a:r>
              <a:r>
                <a:rPr lang="en-US" sz="1800" b="1" dirty="0"/>
                <a:t>  e Q = Q</a:t>
              </a:r>
              <a:r>
                <a:rPr lang="en-US" sz="1800" b="1" baseline="-25000" dirty="0"/>
                <a:t>0</a:t>
              </a:r>
              <a:r>
                <a:rPr lang="en-US" sz="1800" b="1" dirty="0"/>
                <a:t>.  Sob </a:t>
              </a:r>
              <a:r>
                <a:rPr lang="en-US" sz="1800" b="1" dirty="0" err="1"/>
                <a:t>discriminação</a:t>
              </a:r>
              <a:r>
                <a:rPr lang="en-US" sz="1800" b="1" dirty="0"/>
                <a:t> de </a:t>
              </a:r>
              <a:r>
                <a:rPr lang="en-US" sz="1800" b="1" dirty="0" err="1"/>
                <a:t>preço</a:t>
              </a:r>
              <a:r>
                <a:rPr lang="en-US" sz="1800" b="1" dirty="0"/>
                <a:t>  de </a:t>
              </a:r>
              <a:r>
                <a:rPr lang="en-US" sz="1800" b="1" dirty="0" err="1"/>
                <a:t>segundo</a:t>
              </a:r>
              <a:r>
                <a:rPr lang="en-US" sz="1800" b="1" dirty="0"/>
                <a:t> </a:t>
              </a:r>
              <a:r>
                <a:rPr lang="en-US" sz="1800" b="1" dirty="0" err="1"/>
                <a:t>grau</a:t>
              </a:r>
              <a:r>
                <a:rPr lang="en-US" sz="1800" b="1" dirty="0"/>
                <a:t>, </a:t>
              </a:r>
              <a:r>
                <a:rPr lang="en-US" sz="1800" b="1" dirty="0" err="1"/>
                <a:t>há</a:t>
              </a:r>
              <a:r>
                <a:rPr lang="en-US" sz="1800" b="1" dirty="0"/>
                <a:t> </a:t>
              </a:r>
              <a:r>
                <a:rPr lang="en-US" sz="1800" b="1" dirty="0" err="1"/>
                <a:t>três</a:t>
              </a:r>
              <a:r>
                <a:rPr lang="en-US" sz="1800" b="1" dirty="0"/>
                <a:t> </a:t>
              </a:r>
              <a:r>
                <a:rPr lang="en-US" sz="1800" b="1" dirty="0" err="1"/>
                <a:t>preços</a:t>
              </a:r>
              <a:r>
                <a:rPr lang="en-US" sz="1800" b="1" dirty="0"/>
                <a:t>: P</a:t>
              </a:r>
              <a:r>
                <a:rPr lang="en-US" sz="1800" b="1" baseline="-25000" dirty="0"/>
                <a:t>1</a:t>
              </a:r>
              <a:r>
                <a:rPr lang="en-US" sz="1800" b="1" dirty="0"/>
                <a:t>, P</a:t>
              </a:r>
              <a:r>
                <a:rPr lang="en-US" sz="1800" b="1" baseline="-25000" dirty="0"/>
                <a:t>2</a:t>
              </a:r>
              <a:r>
                <a:rPr lang="en-US" sz="1800" b="1" dirty="0"/>
                <a:t>, e P</a:t>
              </a:r>
              <a:r>
                <a:rPr lang="en-US" sz="1800" b="1" baseline="-25000" dirty="0"/>
                <a:t>3</a:t>
              </a:r>
              <a:r>
                <a:rPr lang="en-US" sz="1800" b="1" dirty="0"/>
                <a:t>.</a:t>
              </a:r>
              <a:r>
                <a:rPr lang="en-US" sz="1800" b="1" baseline="-25000" dirty="0"/>
                <a:t> </a:t>
              </a:r>
              <a:r>
                <a:rPr lang="en-US" sz="1800" b="1" dirty="0"/>
                <a:t>(ex. </a:t>
              </a:r>
              <a:r>
                <a:rPr lang="en-US" sz="1800" b="1" dirty="0" err="1"/>
                <a:t>Fornecimento</a:t>
              </a:r>
              <a:r>
                <a:rPr lang="en-US" sz="1800" b="1" dirty="0"/>
                <a:t> de </a:t>
              </a:r>
              <a:r>
                <a:rPr lang="en-US" sz="1800" b="1" dirty="0" err="1"/>
                <a:t>energia</a:t>
              </a:r>
              <a:r>
                <a:rPr lang="en-US" sz="1800" b="1" dirty="0"/>
                <a:t> </a:t>
              </a:r>
              <a:r>
                <a:rPr lang="en-US" sz="1800" b="1" dirty="0" err="1"/>
                <a:t>elétrica</a:t>
              </a:r>
              <a:r>
                <a:rPr lang="en-US" sz="1800" b="1" dirty="0"/>
                <a:t>)</a:t>
              </a:r>
            </a:p>
          </p:txBody>
        </p:sp>
      </p:grpSp>
      <p:grpSp>
        <p:nvGrpSpPr>
          <p:cNvPr id="28" name="Group 54"/>
          <p:cNvGrpSpPr>
            <a:grpSpLocks/>
          </p:cNvGrpSpPr>
          <p:nvPr/>
        </p:nvGrpSpPr>
        <p:grpSpPr bwMode="auto">
          <a:xfrm>
            <a:off x="312982" y="1347526"/>
            <a:ext cx="8659815" cy="5338763"/>
            <a:chOff x="1149" y="952"/>
            <a:chExt cx="5455" cy="3363"/>
          </a:xfrm>
        </p:grpSpPr>
        <p:sp>
          <p:nvSpPr>
            <p:cNvPr id="29" name="Rectangle 18"/>
            <p:cNvSpPr>
              <a:spLocks noChangeArrowheads="1"/>
            </p:cNvSpPr>
            <p:nvPr/>
          </p:nvSpPr>
          <p:spPr bwMode="auto">
            <a:xfrm>
              <a:off x="1149" y="1389"/>
              <a:ext cx="248" cy="210"/>
            </a:xfrm>
            <a:prstGeom prst="rect">
              <a:avLst/>
            </a:prstGeom>
            <a:noFill/>
            <a:ln w="12700">
              <a:noFill/>
              <a:miter lim="800000"/>
              <a:headEnd/>
              <a:tailEnd/>
            </a:ln>
            <a:effectLst/>
          </p:spPr>
          <p:txBody>
            <a:bodyPr wrap="none" lIns="90488" tIns="44450" rIns="90488" bIns="44450">
              <a:spAutoFit/>
            </a:bodyPr>
            <a:lstStyle/>
            <a:p>
              <a:r>
                <a:rPr lang="en-US" sz="1600" b="1" i="1"/>
                <a:t>P</a:t>
              </a:r>
              <a:r>
                <a:rPr lang="en-US" sz="1600" b="1" i="1" baseline="-25000"/>
                <a:t>1</a:t>
              </a:r>
            </a:p>
          </p:txBody>
        </p:sp>
        <p:sp>
          <p:nvSpPr>
            <p:cNvPr id="30" name="Line 19"/>
            <p:cNvSpPr>
              <a:spLocks noChangeShapeType="1"/>
            </p:cNvSpPr>
            <p:nvPr/>
          </p:nvSpPr>
          <p:spPr bwMode="auto">
            <a:xfrm>
              <a:off x="1401" y="1488"/>
              <a:ext cx="991" cy="0"/>
            </a:xfrm>
            <a:prstGeom prst="line">
              <a:avLst/>
            </a:prstGeom>
            <a:noFill/>
            <a:ln w="25400">
              <a:solidFill>
                <a:schemeClr val="tx1"/>
              </a:solidFill>
              <a:prstDash val="dash"/>
              <a:round/>
              <a:headEnd/>
              <a:tailEnd/>
            </a:ln>
            <a:effectLst/>
          </p:spPr>
          <p:txBody>
            <a:bodyPr wrap="none" anchor="ctr"/>
            <a:lstStyle/>
            <a:p>
              <a:endParaRPr lang="pt-BR"/>
            </a:p>
          </p:txBody>
        </p:sp>
        <p:sp>
          <p:nvSpPr>
            <p:cNvPr id="31" name="Line 20"/>
            <p:cNvSpPr>
              <a:spLocks noChangeShapeType="1"/>
            </p:cNvSpPr>
            <p:nvPr/>
          </p:nvSpPr>
          <p:spPr bwMode="auto">
            <a:xfrm>
              <a:off x="2352" y="1593"/>
              <a:ext cx="0" cy="2191"/>
            </a:xfrm>
            <a:prstGeom prst="line">
              <a:avLst/>
            </a:prstGeom>
            <a:noFill/>
            <a:ln w="25400">
              <a:solidFill>
                <a:schemeClr val="tx1"/>
              </a:solidFill>
              <a:prstDash val="dash"/>
              <a:round/>
              <a:headEnd/>
              <a:tailEnd/>
            </a:ln>
            <a:effectLst/>
          </p:spPr>
          <p:txBody>
            <a:bodyPr wrap="none" anchor="ctr"/>
            <a:lstStyle/>
            <a:p>
              <a:endParaRPr lang="pt-BR"/>
            </a:p>
          </p:txBody>
        </p:sp>
        <p:sp>
          <p:nvSpPr>
            <p:cNvPr id="32" name="Rectangle 21"/>
            <p:cNvSpPr>
              <a:spLocks noChangeArrowheads="1"/>
            </p:cNvSpPr>
            <p:nvPr/>
          </p:nvSpPr>
          <p:spPr bwMode="auto">
            <a:xfrm>
              <a:off x="2253" y="3741"/>
              <a:ext cx="263" cy="210"/>
            </a:xfrm>
            <a:prstGeom prst="rect">
              <a:avLst/>
            </a:prstGeom>
            <a:noFill/>
            <a:ln w="12700">
              <a:noFill/>
              <a:miter lim="800000"/>
              <a:headEnd/>
              <a:tailEnd/>
            </a:ln>
            <a:effectLst/>
          </p:spPr>
          <p:txBody>
            <a:bodyPr wrap="none" lIns="90488" tIns="44450" rIns="90488" bIns="44450">
              <a:spAutoFit/>
            </a:bodyPr>
            <a:lstStyle/>
            <a:p>
              <a:r>
                <a:rPr lang="en-US" sz="1600" b="1" i="1"/>
                <a:t>Q</a:t>
              </a:r>
              <a:r>
                <a:rPr lang="en-US" sz="1600" b="1" i="1" baseline="-25000"/>
                <a:t>1</a:t>
              </a:r>
            </a:p>
          </p:txBody>
        </p:sp>
        <p:sp>
          <p:nvSpPr>
            <p:cNvPr id="33" name="Freeform 22"/>
            <p:cNvSpPr>
              <a:spLocks/>
            </p:cNvSpPr>
            <p:nvPr/>
          </p:nvSpPr>
          <p:spPr bwMode="auto">
            <a:xfrm>
              <a:off x="1441" y="3930"/>
              <a:ext cx="911" cy="199"/>
            </a:xfrm>
            <a:custGeom>
              <a:avLst/>
              <a:gdLst/>
              <a:ahLst/>
              <a:cxnLst>
                <a:cxn ang="0">
                  <a:pos x="910" y="0"/>
                </a:cxn>
                <a:cxn ang="0">
                  <a:pos x="902" y="39"/>
                </a:cxn>
                <a:cxn ang="0">
                  <a:pos x="887" y="66"/>
                </a:cxn>
                <a:cxn ang="0">
                  <a:pos x="865" y="86"/>
                </a:cxn>
                <a:cxn ang="0">
                  <a:pos x="835" y="92"/>
                </a:cxn>
                <a:cxn ang="0">
                  <a:pos x="526" y="99"/>
                </a:cxn>
                <a:cxn ang="0">
                  <a:pos x="496" y="106"/>
                </a:cxn>
                <a:cxn ang="0">
                  <a:pos x="474" y="132"/>
                </a:cxn>
                <a:cxn ang="0">
                  <a:pos x="459" y="158"/>
                </a:cxn>
                <a:cxn ang="0">
                  <a:pos x="451" y="198"/>
                </a:cxn>
                <a:cxn ang="0">
                  <a:pos x="444" y="158"/>
                </a:cxn>
                <a:cxn ang="0">
                  <a:pos x="429" y="132"/>
                </a:cxn>
                <a:cxn ang="0">
                  <a:pos x="406" y="106"/>
                </a:cxn>
                <a:cxn ang="0">
                  <a:pos x="376" y="99"/>
                </a:cxn>
                <a:cxn ang="0">
                  <a:pos x="75" y="106"/>
                </a:cxn>
                <a:cxn ang="0">
                  <a:pos x="45" y="99"/>
                </a:cxn>
                <a:cxn ang="0">
                  <a:pos x="22" y="79"/>
                </a:cxn>
                <a:cxn ang="0">
                  <a:pos x="7" y="53"/>
                </a:cxn>
                <a:cxn ang="0">
                  <a:pos x="0" y="13"/>
                </a:cxn>
              </a:cxnLst>
              <a:rect l="0" t="0" r="r" b="b"/>
              <a:pathLst>
                <a:path w="911" h="199">
                  <a:moveTo>
                    <a:pt x="910" y="0"/>
                  </a:moveTo>
                  <a:lnTo>
                    <a:pt x="902" y="39"/>
                  </a:lnTo>
                  <a:lnTo>
                    <a:pt x="887" y="66"/>
                  </a:lnTo>
                  <a:lnTo>
                    <a:pt x="865" y="86"/>
                  </a:lnTo>
                  <a:lnTo>
                    <a:pt x="835" y="92"/>
                  </a:lnTo>
                  <a:lnTo>
                    <a:pt x="526" y="99"/>
                  </a:lnTo>
                  <a:lnTo>
                    <a:pt x="496" y="106"/>
                  </a:lnTo>
                  <a:lnTo>
                    <a:pt x="474" y="132"/>
                  </a:lnTo>
                  <a:lnTo>
                    <a:pt x="459" y="158"/>
                  </a:lnTo>
                  <a:lnTo>
                    <a:pt x="451" y="198"/>
                  </a:lnTo>
                  <a:lnTo>
                    <a:pt x="444" y="158"/>
                  </a:lnTo>
                  <a:lnTo>
                    <a:pt x="429" y="132"/>
                  </a:lnTo>
                  <a:lnTo>
                    <a:pt x="406" y="106"/>
                  </a:lnTo>
                  <a:lnTo>
                    <a:pt x="376" y="99"/>
                  </a:lnTo>
                  <a:lnTo>
                    <a:pt x="75" y="106"/>
                  </a:lnTo>
                  <a:lnTo>
                    <a:pt x="45" y="99"/>
                  </a:lnTo>
                  <a:lnTo>
                    <a:pt x="22" y="79"/>
                  </a:lnTo>
                  <a:lnTo>
                    <a:pt x="7" y="53"/>
                  </a:lnTo>
                  <a:lnTo>
                    <a:pt x="0" y="13"/>
                  </a:lnTo>
                </a:path>
              </a:pathLst>
            </a:custGeom>
            <a:noFill/>
            <a:ln w="12700" cap="rnd" cmpd="sng">
              <a:solidFill>
                <a:schemeClr val="tx1"/>
              </a:solidFill>
              <a:prstDash val="solid"/>
              <a:round/>
              <a:headEnd type="none" w="med" len="med"/>
              <a:tailEnd type="none" w="med" len="med"/>
            </a:ln>
            <a:effectLst/>
          </p:spPr>
          <p:txBody>
            <a:bodyPr/>
            <a:lstStyle/>
            <a:p>
              <a:endParaRPr lang="pt-BR"/>
            </a:p>
          </p:txBody>
        </p:sp>
        <p:sp>
          <p:nvSpPr>
            <p:cNvPr id="34" name="Rectangle 23"/>
            <p:cNvSpPr>
              <a:spLocks noChangeArrowheads="1"/>
            </p:cNvSpPr>
            <p:nvPr/>
          </p:nvSpPr>
          <p:spPr bwMode="auto">
            <a:xfrm>
              <a:off x="1533" y="4067"/>
              <a:ext cx="675" cy="248"/>
            </a:xfrm>
            <a:prstGeom prst="rect">
              <a:avLst/>
            </a:prstGeom>
            <a:noFill/>
            <a:ln w="12700">
              <a:noFill/>
              <a:miter lim="800000"/>
              <a:headEnd/>
              <a:tailEnd/>
            </a:ln>
            <a:effectLst/>
          </p:spPr>
          <p:txBody>
            <a:bodyPr wrap="none" lIns="90488" tIns="44450" rIns="90488" bIns="44450">
              <a:spAutoFit/>
            </a:bodyPr>
            <a:lstStyle/>
            <a:p>
              <a:r>
                <a:rPr lang="en-US" sz="2000" b="1"/>
                <a:t>1</a:t>
              </a:r>
              <a:r>
                <a:rPr lang="en-US" sz="2000" b="1">
                  <a:cs typeface="Arial" charset="0"/>
                </a:rPr>
                <a:t>°</a:t>
              </a:r>
              <a:r>
                <a:rPr lang="en-US" sz="2000" b="1"/>
                <a:t> faixa</a:t>
              </a:r>
            </a:p>
          </p:txBody>
        </p:sp>
        <p:sp>
          <p:nvSpPr>
            <p:cNvPr id="35" name="Line 30"/>
            <p:cNvSpPr>
              <a:spLocks noChangeShapeType="1"/>
            </p:cNvSpPr>
            <p:nvPr/>
          </p:nvSpPr>
          <p:spPr bwMode="auto">
            <a:xfrm>
              <a:off x="1401" y="2304"/>
              <a:ext cx="1951" cy="0"/>
            </a:xfrm>
            <a:prstGeom prst="line">
              <a:avLst/>
            </a:prstGeom>
            <a:noFill/>
            <a:ln w="25400">
              <a:solidFill>
                <a:schemeClr val="tx1"/>
              </a:solidFill>
              <a:prstDash val="dash"/>
              <a:round/>
              <a:headEnd/>
              <a:tailEnd/>
            </a:ln>
            <a:effectLst/>
          </p:spPr>
          <p:txBody>
            <a:bodyPr wrap="none" anchor="ctr"/>
            <a:lstStyle/>
            <a:p>
              <a:endParaRPr lang="pt-BR"/>
            </a:p>
          </p:txBody>
        </p:sp>
        <p:sp>
          <p:nvSpPr>
            <p:cNvPr id="36" name="Oval 31"/>
            <p:cNvSpPr>
              <a:spLocks noChangeArrowheads="1"/>
            </p:cNvSpPr>
            <p:nvPr/>
          </p:nvSpPr>
          <p:spPr bwMode="auto">
            <a:xfrm>
              <a:off x="2304" y="1440"/>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37" name="Rectangle 32"/>
            <p:cNvSpPr>
              <a:spLocks noChangeArrowheads="1"/>
            </p:cNvSpPr>
            <p:nvPr/>
          </p:nvSpPr>
          <p:spPr bwMode="auto">
            <a:xfrm>
              <a:off x="1149" y="2205"/>
              <a:ext cx="248" cy="210"/>
            </a:xfrm>
            <a:prstGeom prst="rect">
              <a:avLst/>
            </a:prstGeom>
            <a:noFill/>
            <a:ln w="12700">
              <a:noFill/>
              <a:miter lim="800000"/>
              <a:headEnd/>
              <a:tailEnd/>
            </a:ln>
            <a:effectLst/>
          </p:spPr>
          <p:txBody>
            <a:bodyPr wrap="none" lIns="90488" tIns="44450" rIns="90488" bIns="44450">
              <a:spAutoFit/>
            </a:bodyPr>
            <a:lstStyle/>
            <a:p>
              <a:r>
                <a:rPr lang="en-US" sz="1600" b="1" i="1"/>
                <a:t>P</a:t>
              </a:r>
              <a:r>
                <a:rPr lang="en-US" sz="1600" b="1" i="1" baseline="-25000"/>
                <a:t>2</a:t>
              </a:r>
            </a:p>
          </p:txBody>
        </p:sp>
        <p:sp>
          <p:nvSpPr>
            <p:cNvPr id="38" name="Line 33"/>
            <p:cNvSpPr>
              <a:spLocks noChangeShapeType="1"/>
            </p:cNvSpPr>
            <p:nvPr/>
          </p:nvSpPr>
          <p:spPr bwMode="auto">
            <a:xfrm>
              <a:off x="3360" y="2361"/>
              <a:ext cx="0" cy="1423"/>
            </a:xfrm>
            <a:prstGeom prst="line">
              <a:avLst/>
            </a:prstGeom>
            <a:noFill/>
            <a:ln w="25400">
              <a:solidFill>
                <a:schemeClr val="tx1"/>
              </a:solidFill>
              <a:prstDash val="dash"/>
              <a:round/>
              <a:headEnd/>
              <a:tailEnd/>
            </a:ln>
            <a:effectLst/>
          </p:spPr>
          <p:txBody>
            <a:bodyPr wrap="none" anchor="ctr"/>
            <a:lstStyle/>
            <a:p>
              <a:endParaRPr lang="pt-BR"/>
            </a:p>
          </p:txBody>
        </p:sp>
        <p:sp>
          <p:nvSpPr>
            <p:cNvPr id="39" name="Oval 34"/>
            <p:cNvSpPr>
              <a:spLocks noChangeArrowheads="1"/>
            </p:cNvSpPr>
            <p:nvPr/>
          </p:nvSpPr>
          <p:spPr bwMode="auto">
            <a:xfrm>
              <a:off x="3312" y="2256"/>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40" name="Rectangle 35"/>
            <p:cNvSpPr>
              <a:spLocks noChangeArrowheads="1"/>
            </p:cNvSpPr>
            <p:nvPr/>
          </p:nvSpPr>
          <p:spPr bwMode="auto">
            <a:xfrm>
              <a:off x="3213" y="3741"/>
              <a:ext cx="263" cy="210"/>
            </a:xfrm>
            <a:prstGeom prst="rect">
              <a:avLst/>
            </a:prstGeom>
            <a:noFill/>
            <a:ln w="12700">
              <a:noFill/>
              <a:miter lim="800000"/>
              <a:headEnd/>
              <a:tailEnd/>
            </a:ln>
            <a:effectLst/>
          </p:spPr>
          <p:txBody>
            <a:bodyPr wrap="none" lIns="90488" tIns="44450" rIns="90488" bIns="44450">
              <a:spAutoFit/>
            </a:bodyPr>
            <a:lstStyle/>
            <a:p>
              <a:r>
                <a:rPr lang="en-US" sz="1600" b="1" i="1"/>
                <a:t>Q</a:t>
              </a:r>
              <a:r>
                <a:rPr lang="en-US" sz="1600" b="1" i="1" baseline="-25000"/>
                <a:t>2</a:t>
              </a:r>
            </a:p>
          </p:txBody>
        </p:sp>
        <p:sp>
          <p:nvSpPr>
            <p:cNvPr id="41" name="Line 36"/>
            <p:cNvSpPr>
              <a:spLocks noChangeShapeType="1"/>
            </p:cNvSpPr>
            <p:nvPr/>
          </p:nvSpPr>
          <p:spPr bwMode="auto">
            <a:xfrm>
              <a:off x="1401" y="2736"/>
              <a:ext cx="2431" cy="0"/>
            </a:xfrm>
            <a:prstGeom prst="line">
              <a:avLst/>
            </a:prstGeom>
            <a:noFill/>
            <a:ln w="25400">
              <a:solidFill>
                <a:schemeClr val="tx1"/>
              </a:solidFill>
              <a:prstDash val="dash"/>
              <a:round/>
              <a:headEnd/>
              <a:tailEnd/>
            </a:ln>
            <a:effectLst/>
          </p:spPr>
          <p:txBody>
            <a:bodyPr wrap="none" anchor="ctr"/>
            <a:lstStyle/>
            <a:p>
              <a:endParaRPr lang="pt-BR"/>
            </a:p>
          </p:txBody>
        </p:sp>
        <p:sp>
          <p:nvSpPr>
            <p:cNvPr id="42" name="Rectangle 37"/>
            <p:cNvSpPr>
              <a:spLocks noChangeArrowheads="1"/>
            </p:cNvSpPr>
            <p:nvPr/>
          </p:nvSpPr>
          <p:spPr bwMode="auto">
            <a:xfrm>
              <a:off x="1149" y="2637"/>
              <a:ext cx="248" cy="210"/>
            </a:xfrm>
            <a:prstGeom prst="rect">
              <a:avLst/>
            </a:prstGeom>
            <a:noFill/>
            <a:ln w="12700">
              <a:noFill/>
              <a:miter lim="800000"/>
              <a:headEnd/>
              <a:tailEnd/>
            </a:ln>
            <a:effectLst/>
          </p:spPr>
          <p:txBody>
            <a:bodyPr wrap="none" lIns="90488" tIns="44450" rIns="90488" bIns="44450">
              <a:spAutoFit/>
            </a:bodyPr>
            <a:lstStyle/>
            <a:p>
              <a:r>
                <a:rPr lang="en-US" sz="1600" b="1" i="1"/>
                <a:t>P</a:t>
              </a:r>
              <a:r>
                <a:rPr lang="en-US" sz="1600" b="1" i="1" baseline="-25000"/>
                <a:t>3</a:t>
              </a:r>
            </a:p>
          </p:txBody>
        </p:sp>
        <p:sp>
          <p:nvSpPr>
            <p:cNvPr id="43" name="Line 38"/>
            <p:cNvSpPr>
              <a:spLocks noChangeShapeType="1"/>
            </p:cNvSpPr>
            <p:nvPr/>
          </p:nvSpPr>
          <p:spPr bwMode="auto">
            <a:xfrm>
              <a:off x="3888" y="2745"/>
              <a:ext cx="0" cy="1039"/>
            </a:xfrm>
            <a:prstGeom prst="line">
              <a:avLst/>
            </a:prstGeom>
            <a:noFill/>
            <a:ln w="25400">
              <a:solidFill>
                <a:schemeClr val="tx1"/>
              </a:solidFill>
              <a:prstDash val="dash"/>
              <a:round/>
              <a:headEnd/>
              <a:tailEnd/>
            </a:ln>
            <a:effectLst/>
          </p:spPr>
          <p:txBody>
            <a:bodyPr wrap="none" anchor="ctr"/>
            <a:lstStyle/>
            <a:p>
              <a:endParaRPr lang="pt-BR"/>
            </a:p>
          </p:txBody>
        </p:sp>
        <p:sp>
          <p:nvSpPr>
            <p:cNvPr id="44" name="Oval 39"/>
            <p:cNvSpPr>
              <a:spLocks noChangeArrowheads="1"/>
            </p:cNvSpPr>
            <p:nvPr/>
          </p:nvSpPr>
          <p:spPr bwMode="auto">
            <a:xfrm>
              <a:off x="3840" y="2688"/>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45" name="Rectangle 40"/>
            <p:cNvSpPr>
              <a:spLocks noChangeArrowheads="1"/>
            </p:cNvSpPr>
            <p:nvPr/>
          </p:nvSpPr>
          <p:spPr bwMode="auto">
            <a:xfrm>
              <a:off x="3741" y="3741"/>
              <a:ext cx="263" cy="210"/>
            </a:xfrm>
            <a:prstGeom prst="rect">
              <a:avLst/>
            </a:prstGeom>
            <a:noFill/>
            <a:ln w="12700">
              <a:noFill/>
              <a:miter lim="800000"/>
              <a:headEnd/>
              <a:tailEnd/>
            </a:ln>
            <a:effectLst/>
          </p:spPr>
          <p:txBody>
            <a:bodyPr wrap="none" lIns="90488" tIns="44450" rIns="90488" bIns="44450">
              <a:spAutoFit/>
            </a:bodyPr>
            <a:lstStyle/>
            <a:p>
              <a:r>
                <a:rPr lang="en-US" sz="1600" b="1" i="1"/>
                <a:t>Q</a:t>
              </a:r>
              <a:r>
                <a:rPr lang="en-US" sz="1600" b="1" i="1" baseline="-25000"/>
                <a:t>3</a:t>
              </a:r>
            </a:p>
          </p:txBody>
        </p:sp>
        <p:sp>
          <p:nvSpPr>
            <p:cNvPr id="46" name="Freeform 41"/>
            <p:cNvSpPr>
              <a:spLocks/>
            </p:cNvSpPr>
            <p:nvPr/>
          </p:nvSpPr>
          <p:spPr bwMode="auto">
            <a:xfrm>
              <a:off x="2353" y="3929"/>
              <a:ext cx="960" cy="199"/>
            </a:xfrm>
            <a:custGeom>
              <a:avLst/>
              <a:gdLst/>
              <a:ahLst/>
              <a:cxnLst>
                <a:cxn ang="0">
                  <a:pos x="959" y="0"/>
                </a:cxn>
                <a:cxn ang="0">
                  <a:pos x="954" y="40"/>
                </a:cxn>
                <a:cxn ang="0">
                  <a:pos x="938" y="66"/>
                </a:cxn>
                <a:cxn ang="0">
                  <a:pos x="911" y="86"/>
                </a:cxn>
                <a:cxn ang="0">
                  <a:pos x="880" y="99"/>
                </a:cxn>
                <a:cxn ang="0">
                  <a:pos x="556" y="99"/>
                </a:cxn>
                <a:cxn ang="0">
                  <a:pos x="524" y="106"/>
                </a:cxn>
                <a:cxn ang="0">
                  <a:pos x="498" y="132"/>
                </a:cxn>
                <a:cxn ang="0">
                  <a:pos x="482" y="158"/>
                </a:cxn>
                <a:cxn ang="0">
                  <a:pos x="477" y="198"/>
                </a:cxn>
                <a:cxn ang="0">
                  <a:pos x="471" y="158"/>
                </a:cxn>
                <a:cxn ang="0">
                  <a:pos x="456" y="132"/>
                </a:cxn>
                <a:cxn ang="0">
                  <a:pos x="429" y="112"/>
                </a:cxn>
                <a:cxn ang="0">
                  <a:pos x="397" y="106"/>
                </a:cxn>
                <a:cxn ang="0">
                  <a:pos x="79" y="106"/>
                </a:cxn>
                <a:cxn ang="0">
                  <a:pos x="48" y="99"/>
                </a:cxn>
                <a:cxn ang="0">
                  <a:pos x="26" y="79"/>
                </a:cxn>
                <a:cxn ang="0">
                  <a:pos x="5" y="53"/>
                </a:cxn>
                <a:cxn ang="0">
                  <a:pos x="0" y="13"/>
                </a:cxn>
              </a:cxnLst>
              <a:rect l="0" t="0" r="r" b="b"/>
              <a:pathLst>
                <a:path w="960" h="199">
                  <a:moveTo>
                    <a:pt x="959" y="0"/>
                  </a:moveTo>
                  <a:lnTo>
                    <a:pt x="954" y="40"/>
                  </a:lnTo>
                  <a:lnTo>
                    <a:pt x="938" y="66"/>
                  </a:lnTo>
                  <a:lnTo>
                    <a:pt x="911" y="86"/>
                  </a:lnTo>
                  <a:lnTo>
                    <a:pt x="880" y="99"/>
                  </a:lnTo>
                  <a:lnTo>
                    <a:pt x="556" y="99"/>
                  </a:lnTo>
                  <a:lnTo>
                    <a:pt x="524" y="106"/>
                  </a:lnTo>
                  <a:lnTo>
                    <a:pt x="498" y="132"/>
                  </a:lnTo>
                  <a:lnTo>
                    <a:pt x="482" y="158"/>
                  </a:lnTo>
                  <a:lnTo>
                    <a:pt x="477" y="198"/>
                  </a:lnTo>
                  <a:lnTo>
                    <a:pt x="471" y="158"/>
                  </a:lnTo>
                  <a:lnTo>
                    <a:pt x="456" y="132"/>
                  </a:lnTo>
                  <a:lnTo>
                    <a:pt x="429" y="112"/>
                  </a:lnTo>
                  <a:lnTo>
                    <a:pt x="397" y="106"/>
                  </a:lnTo>
                  <a:lnTo>
                    <a:pt x="79" y="106"/>
                  </a:lnTo>
                  <a:lnTo>
                    <a:pt x="48" y="99"/>
                  </a:lnTo>
                  <a:lnTo>
                    <a:pt x="26" y="79"/>
                  </a:lnTo>
                  <a:lnTo>
                    <a:pt x="5" y="53"/>
                  </a:lnTo>
                  <a:lnTo>
                    <a:pt x="0" y="13"/>
                  </a:lnTo>
                </a:path>
              </a:pathLst>
            </a:custGeom>
            <a:noFill/>
            <a:ln w="12700" cap="rnd" cmpd="sng">
              <a:solidFill>
                <a:schemeClr val="tx1"/>
              </a:solidFill>
              <a:prstDash val="solid"/>
              <a:round/>
              <a:headEnd type="none" w="med" len="med"/>
              <a:tailEnd type="none" w="med" len="med"/>
            </a:ln>
            <a:effectLst/>
          </p:spPr>
          <p:txBody>
            <a:bodyPr/>
            <a:lstStyle/>
            <a:p>
              <a:endParaRPr lang="pt-BR"/>
            </a:p>
          </p:txBody>
        </p:sp>
        <p:sp>
          <p:nvSpPr>
            <p:cNvPr id="47" name="Rectangle 42"/>
            <p:cNvSpPr>
              <a:spLocks noChangeArrowheads="1"/>
            </p:cNvSpPr>
            <p:nvPr/>
          </p:nvSpPr>
          <p:spPr bwMode="auto">
            <a:xfrm>
              <a:off x="2445" y="4067"/>
              <a:ext cx="675" cy="248"/>
            </a:xfrm>
            <a:prstGeom prst="rect">
              <a:avLst/>
            </a:prstGeom>
            <a:noFill/>
            <a:ln w="12700">
              <a:noFill/>
              <a:miter lim="800000"/>
              <a:headEnd/>
              <a:tailEnd/>
            </a:ln>
            <a:effectLst/>
          </p:spPr>
          <p:txBody>
            <a:bodyPr wrap="none" lIns="90488" tIns="44450" rIns="90488" bIns="44450">
              <a:spAutoFit/>
            </a:bodyPr>
            <a:lstStyle/>
            <a:p>
              <a:r>
                <a:rPr lang="en-US" sz="2000" b="1"/>
                <a:t>2</a:t>
              </a:r>
              <a:r>
                <a:rPr lang="en-US" sz="2000" b="1">
                  <a:cs typeface="Arial" charset="0"/>
                </a:rPr>
                <a:t>°</a:t>
              </a:r>
              <a:r>
                <a:rPr lang="en-US" sz="2000" b="1"/>
                <a:t> faixa</a:t>
              </a:r>
            </a:p>
          </p:txBody>
        </p:sp>
        <p:sp>
          <p:nvSpPr>
            <p:cNvPr id="48" name="Freeform 43"/>
            <p:cNvSpPr>
              <a:spLocks/>
            </p:cNvSpPr>
            <p:nvPr/>
          </p:nvSpPr>
          <p:spPr bwMode="auto">
            <a:xfrm>
              <a:off x="3359" y="3931"/>
              <a:ext cx="530" cy="199"/>
            </a:xfrm>
            <a:custGeom>
              <a:avLst/>
              <a:gdLst/>
              <a:ahLst/>
              <a:cxnLst>
                <a:cxn ang="0">
                  <a:pos x="529" y="0"/>
                </a:cxn>
                <a:cxn ang="0">
                  <a:pos x="529" y="39"/>
                </a:cxn>
                <a:cxn ang="0">
                  <a:pos x="517" y="72"/>
                </a:cxn>
                <a:cxn ang="0">
                  <a:pos x="504" y="92"/>
                </a:cxn>
                <a:cxn ang="0">
                  <a:pos x="485" y="99"/>
                </a:cxn>
                <a:cxn ang="0">
                  <a:pos x="305" y="99"/>
                </a:cxn>
                <a:cxn ang="0">
                  <a:pos x="286" y="106"/>
                </a:cxn>
                <a:cxn ang="0">
                  <a:pos x="274" y="132"/>
                </a:cxn>
                <a:cxn ang="0">
                  <a:pos x="268" y="158"/>
                </a:cxn>
                <a:cxn ang="0">
                  <a:pos x="262" y="198"/>
                </a:cxn>
                <a:cxn ang="0">
                  <a:pos x="262" y="158"/>
                </a:cxn>
                <a:cxn ang="0">
                  <a:pos x="249" y="132"/>
                </a:cxn>
                <a:cxn ang="0">
                  <a:pos x="237" y="112"/>
                </a:cxn>
                <a:cxn ang="0">
                  <a:pos x="218" y="106"/>
                </a:cxn>
                <a:cxn ang="0">
                  <a:pos x="44" y="106"/>
                </a:cxn>
                <a:cxn ang="0">
                  <a:pos x="25" y="99"/>
                </a:cxn>
                <a:cxn ang="0">
                  <a:pos x="13" y="79"/>
                </a:cxn>
                <a:cxn ang="0">
                  <a:pos x="6" y="53"/>
                </a:cxn>
                <a:cxn ang="0">
                  <a:pos x="0" y="13"/>
                </a:cxn>
              </a:cxnLst>
              <a:rect l="0" t="0" r="r" b="b"/>
              <a:pathLst>
                <a:path w="530" h="199">
                  <a:moveTo>
                    <a:pt x="529" y="0"/>
                  </a:moveTo>
                  <a:lnTo>
                    <a:pt x="529" y="39"/>
                  </a:lnTo>
                  <a:lnTo>
                    <a:pt x="517" y="72"/>
                  </a:lnTo>
                  <a:lnTo>
                    <a:pt x="504" y="92"/>
                  </a:lnTo>
                  <a:lnTo>
                    <a:pt x="485" y="99"/>
                  </a:lnTo>
                  <a:lnTo>
                    <a:pt x="305" y="99"/>
                  </a:lnTo>
                  <a:lnTo>
                    <a:pt x="286" y="106"/>
                  </a:lnTo>
                  <a:lnTo>
                    <a:pt x="274" y="132"/>
                  </a:lnTo>
                  <a:lnTo>
                    <a:pt x="268" y="158"/>
                  </a:lnTo>
                  <a:lnTo>
                    <a:pt x="262" y="198"/>
                  </a:lnTo>
                  <a:lnTo>
                    <a:pt x="262" y="158"/>
                  </a:lnTo>
                  <a:lnTo>
                    <a:pt x="249" y="132"/>
                  </a:lnTo>
                  <a:lnTo>
                    <a:pt x="237" y="112"/>
                  </a:lnTo>
                  <a:lnTo>
                    <a:pt x="218" y="106"/>
                  </a:lnTo>
                  <a:lnTo>
                    <a:pt x="44" y="106"/>
                  </a:lnTo>
                  <a:lnTo>
                    <a:pt x="25" y="99"/>
                  </a:lnTo>
                  <a:lnTo>
                    <a:pt x="13" y="79"/>
                  </a:lnTo>
                  <a:lnTo>
                    <a:pt x="6" y="53"/>
                  </a:lnTo>
                  <a:lnTo>
                    <a:pt x="0" y="13"/>
                  </a:lnTo>
                </a:path>
              </a:pathLst>
            </a:custGeom>
            <a:noFill/>
            <a:ln w="12700" cap="rnd" cmpd="sng">
              <a:solidFill>
                <a:schemeClr val="tx1"/>
              </a:solidFill>
              <a:prstDash val="solid"/>
              <a:round/>
              <a:headEnd type="none" w="med" len="med"/>
              <a:tailEnd type="none" w="med" len="med"/>
            </a:ln>
            <a:effectLst/>
          </p:spPr>
          <p:txBody>
            <a:bodyPr/>
            <a:lstStyle/>
            <a:p>
              <a:endParaRPr lang="pt-BR"/>
            </a:p>
          </p:txBody>
        </p:sp>
        <p:sp>
          <p:nvSpPr>
            <p:cNvPr id="49" name="Rectangle 44"/>
            <p:cNvSpPr>
              <a:spLocks noChangeArrowheads="1"/>
            </p:cNvSpPr>
            <p:nvPr/>
          </p:nvSpPr>
          <p:spPr bwMode="auto">
            <a:xfrm>
              <a:off x="3261" y="4067"/>
              <a:ext cx="675" cy="248"/>
            </a:xfrm>
            <a:prstGeom prst="rect">
              <a:avLst/>
            </a:prstGeom>
            <a:noFill/>
            <a:ln w="12700">
              <a:noFill/>
              <a:miter lim="800000"/>
              <a:headEnd/>
              <a:tailEnd/>
            </a:ln>
            <a:effectLst/>
          </p:spPr>
          <p:txBody>
            <a:bodyPr wrap="none" lIns="90488" tIns="44450" rIns="90488" bIns="44450">
              <a:spAutoFit/>
            </a:bodyPr>
            <a:lstStyle/>
            <a:p>
              <a:r>
                <a:rPr lang="en-US" sz="2000" b="1"/>
                <a:t>3</a:t>
              </a:r>
              <a:r>
                <a:rPr lang="en-US" sz="2000" b="1">
                  <a:cs typeface="Arial" charset="0"/>
                </a:rPr>
                <a:t>°</a:t>
              </a:r>
              <a:r>
                <a:rPr lang="en-US" sz="2000" b="1"/>
                <a:t> faixa</a:t>
              </a:r>
            </a:p>
          </p:txBody>
        </p:sp>
        <p:sp>
          <p:nvSpPr>
            <p:cNvPr id="50" name="Rectangle 46"/>
            <p:cNvSpPr>
              <a:spLocks noChangeArrowheads="1"/>
            </p:cNvSpPr>
            <p:nvPr/>
          </p:nvSpPr>
          <p:spPr bwMode="auto">
            <a:xfrm>
              <a:off x="2304" y="952"/>
              <a:ext cx="4300" cy="406"/>
            </a:xfrm>
            <a:prstGeom prst="rect">
              <a:avLst/>
            </a:prstGeom>
            <a:solidFill>
              <a:schemeClr val="bg1">
                <a:lumMod val="95000"/>
              </a:schemeClr>
            </a:solidFill>
            <a:ln w="12700">
              <a:solidFill>
                <a:schemeClr val="tx1"/>
              </a:solidFill>
              <a:miter lim="800000"/>
              <a:headEnd/>
              <a:tailEnd/>
            </a:ln>
            <a:effectLst/>
          </p:spPr>
          <p:txBody>
            <a:bodyPr wrap="square" lIns="90488" tIns="44450" rIns="90488" bIns="44450">
              <a:spAutoFit/>
            </a:bodyPr>
            <a:lstStyle/>
            <a:p>
              <a:pPr algn="ctr"/>
              <a:r>
                <a:rPr lang="en-US" sz="1800" b="1" dirty="0"/>
                <a:t>A </a:t>
              </a:r>
              <a:r>
                <a:rPr lang="en-US" sz="1800" b="1" dirty="0" err="1"/>
                <a:t>discriminação</a:t>
              </a:r>
              <a:r>
                <a:rPr lang="en-US" sz="1800" b="1" dirty="0"/>
                <a:t> de </a:t>
              </a:r>
              <a:r>
                <a:rPr lang="en-US" sz="1800" b="1" dirty="0" err="1"/>
                <a:t>preço</a:t>
              </a:r>
              <a:r>
                <a:rPr lang="en-US" sz="1800" b="1" dirty="0"/>
                <a:t> de </a:t>
              </a:r>
              <a:r>
                <a:rPr lang="en-US" sz="1800" b="1" dirty="0" err="1"/>
                <a:t>segundo</a:t>
              </a:r>
              <a:r>
                <a:rPr lang="en-US" sz="1800" b="1" dirty="0"/>
                <a:t> </a:t>
              </a:r>
              <a:r>
                <a:rPr lang="en-US" sz="1800" b="1" dirty="0" err="1"/>
                <a:t>grau</a:t>
              </a:r>
              <a:r>
                <a:rPr lang="en-US" sz="1800" b="1" dirty="0"/>
                <a:t> é  a </a:t>
              </a:r>
              <a:r>
                <a:rPr lang="en-US" sz="1800" b="1" dirty="0" err="1"/>
                <a:t>cobrança</a:t>
              </a:r>
              <a:r>
                <a:rPr lang="en-US" sz="1800" b="1" dirty="0"/>
                <a:t> de </a:t>
              </a:r>
              <a:r>
                <a:rPr lang="en-US" sz="1800" b="1" dirty="0" err="1"/>
                <a:t>preços</a:t>
              </a:r>
              <a:r>
                <a:rPr lang="en-US" sz="1800" b="1" dirty="0"/>
                <a:t> </a:t>
              </a:r>
              <a:r>
                <a:rPr lang="en-US" sz="1800" b="1" dirty="0" err="1"/>
                <a:t>diferentes</a:t>
              </a:r>
              <a:r>
                <a:rPr lang="en-US" sz="1800" b="1" dirty="0"/>
                <a:t> </a:t>
              </a:r>
              <a:r>
                <a:rPr lang="en-US" sz="1800" b="1" dirty="0" err="1"/>
                <a:t>por</a:t>
              </a:r>
              <a:r>
                <a:rPr lang="en-US" sz="1800" b="1" dirty="0"/>
                <a:t> </a:t>
              </a:r>
              <a:r>
                <a:rPr lang="en-US" sz="1800" b="1" dirty="0" err="1"/>
                <a:t>quantidades</a:t>
              </a:r>
              <a:r>
                <a:rPr lang="en-US" sz="1800" b="1" dirty="0"/>
                <a:t>  </a:t>
              </a:r>
              <a:r>
                <a:rPr lang="en-US" sz="1800" b="1" dirty="0" err="1"/>
                <a:t>diferentes</a:t>
              </a:r>
              <a:r>
                <a:rPr lang="en-US" sz="1800" b="1" dirty="0"/>
                <a:t> </a:t>
              </a:r>
              <a:r>
                <a:rPr lang="en-US" sz="1800" b="1" dirty="0" err="1"/>
                <a:t>consumidas</a:t>
              </a:r>
              <a:r>
                <a:rPr lang="en-US" sz="1800" b="1" dirty="0"/>
                <a:t>.</a:t>
              </a:r>
            </a:p>
          </p:txBody>
        </p:sp>
      </p:grpSp>
      <p:sp>
        <p:nvSpPr>
          <p:cNvPr id="51" name="Título 38"/>
          <p:cNvSpPr>
            <a:spLocks noGrp="1"/>
          </p:cNvSpPr>
          <p:nvPr>
            <p:ph type="title"/>
          </p:nvPr>
        </p:nvSpPr>
        <p:spPr>
          <a:xfrm>
            <a:off x="406111" y="283478"/>
            <a:ext cx="7118350" cy="785813"/>
          </a:xfrm>
        </p:spPr>
        <p:txBody>
          <a:bodyPr/>
          <a:lstStyle/>
          <a:p>
            <a:pPr algn="r"/>
            <a:r>
              <a:rPr lang="pt-BR" b="1" dirty="0"/>
              <a:t>Discriminação de 2º Grau</a:t>
            </a:r>
            <a:endParaRPr lang="en-US" b="1" dirty="0"/>
          </a:p>
        </p:txBody>
      </p:sp>
    </p:spTree>
    <p:extLst>
      <p:ext uri="{BB962C8B-B14F-4D97-AF65-F5344CB8AC3E}">
        <p14:creationId xmlns:p14="http://schemas.microsoft.com/office/powerpoint/2010/main" val="23918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2864" y="1596352"/>
            <a:ext cx="3386139" cy="3319535"/>
            <a:chOff x="-22864" y="1596352"/>
            <a:chExt cx="3386139" cy="3319535"/>
          </a:xfrm>
        </p:grpSpPr>
        <p:sp>
          <p:nvSpPr>
            <p:cNvPr id="4" name="Triângulo retângulo 3"/>
            <p:cNvSpPr/>
            <p:nvPr/>
          </p:nvSpPr>
          <p:spPr>
            <a:xfrm>
              <a:off x="2497415" y="1596352"/>
              <a:ext cx="619795" cy="455611"/>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4"/>
            <p:cNvGrpSpPr>
              <a:grpSpLocks/>
            </p:cNvGrpSpPr>
            <p:nvPr/>
          </p:nvGrpSpPr>
          <p:grpSpPr bwMode="auto">
            <a:xfrm>
              <a:off x="-22864" y="1890110"/>
              <a:ext cx="3386139" cy="3025777"/>
              <a:chOff x="1149" y="2047"/>
              <a:chExt cx="2133" cy="1906"/>
            </a:xfrm>
          </p:grpSpPr>
          <p:sp>
            <p:nvSpPr>
              <p:cNvPr id="25" name="Line 30"/>
              <p:cNvSpPr>
                <a:spLocks noChangeShapeType="1"/>
              </p:cNvSpPr>
              <p:nvPr/>
            </p:nvSpPr>
            <p:spPr bwMode="auto">
              <a:xfrm flipV="1">
                <a:off x="1401" y="2160"/>
                <a:ext cx="1751" cy="13"/>
              </a:xfrm>
              <a:prstGeom prst="line">
                <a:avLst/>
              </a:prstGeom>
              <a:noFill/>
              <a:ln w="25400">
                <a:solidFill>
                  <a:schemeClr val="tx1"/>
                </a:solidFill>
                <a:prstDash val="dash"/>
                <a:round/>
                <a:headEnd/>
                <a:tailEnd/>
              </a:ln>
              <a:effectLst/>
            </p:spPr>
            <p:txBody>
              <a:bodyPr wrap="none" anchor="ctr"/>
              <a:lstStyle/>
              <a:p>
                <a:endParaRPr lang="pt-BR"/>
              </a:p>
            </p:txBody>
          </p:sp>
          <p:sp>
            <p:nvSpPr>
              <p:cNvPr id="26" name="Rectangle 32"/>
              <p:cNvSpPr>
                <a:spLocks noChangeArrowheads="1"/>
              </p:cNvSpPr>
              <p:nvPr/>
            </p:nvSpPr>
            <p:spPr bwMode="auto">
              <a:xfrm>
                <a:off x="1149" y="2047"/>
                <a:ext cx="248" cy="212"/>
              </a:xfrm>
              <a:prstGeom prst="rect">
                <a:avLst/>
              </a:prstGeom>
              <a:noFill/>
              <a:ln w="12700">
                <a:noFill/>
                <a:miter lim="800000"/>
                <a:headEnd/>
                <a:tailEnd/>
              </a:ln>
              <a:effectLst/>
            </p:spPr>
            <p:txBody>
              <a:bodyPr wrap="none" lIns="90488" tIns="44450" rIns="90488" bIns="44450">
                <a:spAutoFit/>
              </a:bodyPr>
              <a:lstStyle/>
              <a:p>
                <a:r>
                  <a:rPr lang="en-US" sz="1600" b="1" i="1" dirty="0"/>
                  <a:t>P</a:t>
                </a:r>
                <a:r>
                  <a:rPr lang="en-US" sz="1600" b="1" i="1" baseline="-25000" dirty="0"/>
                  <a:t>1</a:t>
                </a:r>
              </a:p>
            </p:txBody>
          </p:sp>
          <p:sp>
            <p:nvSpPr>
              <p:cNvPr id="27" name="Line 33"/>
              <p:cNvSpPr>
                <a:spLocks noChangeShapeType="1"/>
              </p:cNvSpPr>
              <p:nvPr/>
            </p:nvSpPr>
            <p:spPr bwMode="auto">
              <a:xfrm>
                <a:off x="3145" y="2205"/>
                <a:ext cx="0" cy="1579"/>
              </a:xfrm>
              <a:prstGeom prst="line">
                <a:avLst/>
              </a:prstGeom>
              <a:noFill/>
              <a:ln w="25400">
                <a:solidFill>
                  <a:schemeClr val="tx1"/>
                </a:solidFill>
                <a:prstDash val="dash"/>
                <a:round/>
                <a:headEnd/>
                <a:tailEnd/>
              </a:ln>
              <a:effectLst/>
            </p:spPr>
            <p:txBody>
              <a:bodyPr wrap="none" anchor="ctr"/>
              <a:lstStyle/>
              <a:p>
                <a:endParaRPr lang="pt-BR"/>
              </a:p>
            </p:txBody>
          </p:sp>
          <p:sp>
            <p:nvSpPr>
              <p:cNvPr id="28" name="Oval 34"/>
              <p:cNvSpPr>
                <a:spLocks noChangeArrowheads="1"/>
              </p:cNvSpPr>
              <p:nvPr/>
            </p:nvSpPr>
            <p:spPr bwMode="auto">
              <a:xfrm>
                <a:off x="3099" y="2115"/>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9" name="Rectangle 35"/>
              <p:cNvSpPr>
                <a:spLocks noChangeArrowheads="1"/>
              </p:cNvSpPr>
              <p:nvPr/>
            </p:nvSpPr>
            <p:spPr bwMode="auto">
              <a:xfrm>
                <a:off x="3018" y="3741"/>
                <a:ext cx="264" cy="212"/>
              </a:xfrm>
              <a:prstGeom prst="rect">
                <a:avLst/>
              </a:prstGeom>
              <a:noFill/>
              <a:ln w="12700">
                <a:noFill/>
                <a:miter lim="800000"/>
                <a:headEnd/>
                <a:tailEnd/>
              </a:ln>
              <a:effectLst/>
            </p:spPr>
            <p:txBody>
              <a:bodyPr wrap="none" lIns="90488" tIns="44450" rIns="90488" bIns="44450">
                <a:spAutoFit/>
              </a:bodyPr>
              <a:lstStyle/>
              <a:p>
                <a:r>
                  <a:rPr lang="en-US" sz="1600" b="1" i="1" dirty="0"/>
                  <a:t>Q</a:t>
                </a:r>
                <a:r>
                  <a:rPr lang="en-US" sz="1600" b="1" i="1" baseline="-25000" dirty="0"/>
                  <a:t>1</a:t>
                </a:r>
              </a:p>
            </p:txBody>
          </p:sp>
        </p:grpSp>
      </p:grpSp>
      <p:cxnSp>
        <p:nvCxnSpPr>
          <p:cNvPr id="5" name="Conector reto 4"/>
          <p:cNvCxnSpPr/>
          <p:nvPr/>
        </p:nvCxnSpPr>
        <p:spPr>
          <a:xfrm flipV="1">
            <a:off x="874024" y="1998059"/>
            <a:ext cx="3545902" cy="21034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598928" y="6125568"/>
            <a:ext cx="1905000" cy="457200"/>
          </a:xfrm>
          <a:prstGeom prst="rect">
            <a:avLst/>
          </a:prstGeom>
          <a:noFill/>
          <a:ln w="12700">
            <a:noFill/>
            <a:miter lim="800000"/>
            <a:headEnd/>
            <a:tailEnd/>
          </a:ln>
          <a:effectLst/>
        </p:spPr>
        <p:txBody>
          <a:bodyPr wrap="none" anchor="ctr"/>
          <a:lstStyle/>
          <a:p>
            <a:endParaRPr lang="pt-BR"/>
          </a:p>
        </p:txBody>
      </p:sp>
      <p:sp>
        <p:nvSpPr>
          <p:cNvPr id="7" name="Rectangle 5"/>
          <p:cNvSpPr>
            <a:spLocks noChangeArrowheads="1"/>
          </p:cNvSpPr>
          <p:nvPr/>
        </p:nvSpPr>
        <p:spPr bwMode="auto">
          <a:xfrm>
            <a:off x="1277298" y="4986628"/>
            <a:ext cx="2895600" cy="457200"/>
          </a:xfrm>
          <a:prstGeom prst="rect">
            <a:avLst/>
          </a:prstGeom>
          <a:noFill/>
          <a:ln w="12700">
            <a:noFill/>
            <a:miter lim="800000"/>
            <a:headEnd/>
            <a:tailEnd/>
          </a:ln>
          <a:effectLst/>
        </p:spPr>
        <p:txBody>
          <a:bodyPr wrap="none" anchor="ctr"/>
          <a:lstStyle/>
          <a:p>
            <a:endParaRPr lang="pt-BR"/>
          </a:p>
        </p:txBody>
      </p:sp>
      <p:sp>
        <p:nvSpPr>
          <p:cNvPr id="8" name="Line 6"/>
          <p:cNvSpPr>
            <a:spLocks noChangeShapeType="1"/>
          </p:cNvSpPr>
          <p:nvPr/>
        </p:nvSpPr>
        <p:spPr bwMode="auto">
          <a:xfrm>
            <a:off x="362898" y="418012"/>
            <a:ext cx="0" cy="4265612"/>
          </a:xfrm>
          <a:prstGeom prst="line">
            <a:avLst/>
          </a:prstGeom>
          <a:noFill/>
          <a:ln w="57150">
            <a:solidFill>
              <a:schemeClr val="tx1"/>
            </a:solidFill>
            <a:round/>
            <a:headEnd type="triangle" w="med" len="med"/>
            <a:tailEnd type="none" w="med" len="med"/>
          </a:ln>
          <a:effectLst/>
        </p:spPr>
        <p:txBody>
          <a:bodyPr wrap="none" anchor="ctr"/>
          <a:lstStyle/>
          <a:p>
            <a:endParaRPr lang="pt-BR"/>
          </a:p>
        </p:txBody>
      </p:sp>
      <p:sp>
        <p:nvSpPr>
          <p:cNvPr id="9" name="Line 7"/>
          <p:cNvSpPr>
            <a:spLocks noChangeShapeType="1"/>
          </p:cNvSpPr>
          <p:nvPr/>
        </p:nvSpPr>
        <p:spPr bwMode="auto">
          <a:xfrm>
            <a:off x="356548" y="4647595"/>
            <a:ext cx="5445125" cy="0"/>
          </a:xfrm>
          <a:prstGeom prst="line">
            <a:avLst/>
          </a:prstGeom>
          <a:noFill/>
          <a:ln w="57150">
            <a:solidFill>
              <a:schemeClr val="tx1"/>
            </a:solidFill>
            <a:round/>
            <a:headEnd type="none" w="med" len="med"/>
            <a:tailEnd type="triangle" w="med" len="med"/>
          </a:ln>
          <a:effectLst/>
        </p:spPr>
        <p:txBody>
          <a:bodyPr wrap="none" anchor="ctr"/>
          <a:lstStyle/>
          <a:p>
            <a:endParaRPr lang="pt-BR"/>
          </a:p>
        </p:txBody>
      </p:sp>
      <p:sp>
        <p:nvSpPr>
          <p:cNvPr id="10" name="Rectangle 8"/>
          <p:cNvSpPr>
            <a:spLocks noChangeArrowheads="1"/>
          </p:cNvSpPr>
          <p:nvPr/>
        </p:nvSpPr>
        <p:spPr bwMode="auto">
          <a:xfrm>
            <a:off x="5725918" y="4516656"/>
            <a:ext cx="376707" cy="428322"/>
          </a:xfrm>
          <a:prstGeom prst="rect">
            <a:avLst/>
          </a:prstGeom>
          <a:noFill/>
          <a:ln w="12700">
            <a:noFill/>
            <a:miter lim="800000"/>
            <a:headEnd/>
            <a:tailEnd/>
          </a:ln>
          <a:effectLst/>
        </p:spPr>
        <p:txBody>
          <a:bodyPr wrap="none" lIns="90488" tIns="44450" rIns="90488" bIns="44450">
            <a:spAutoFit/>
          </a:bodyPr>
          <a:lstStyle/>
          <a:p>
            <a:r>
              <a:rPr lang="en-US" sz="2200" b="1" dirty="0"/>
              <a:t>Q</a:t>
            </a:r>
          </a:p>
        </p:txBody>
      </p:sp>
      <p:sp>
        <p:nvSpPr>
          <p:cNvPr id="11" name="Rectangle 9"/>
          <p:cNvSpPr>
            <a:spLocks noChangeArrowheads="1"/>
          </p:cNvSpPr>
          <p:nvPr/>
        </p:nvSpPr>
        <p:spPr bwMode="auto">
          <a:xfrm>
            <a:off x="23863" y="216287"/>
            <a:ext cx="346250" cy="459100"/>
          </a:xfrm>
          <a:prstGeom prst="rect">
            <a:avLst/>
          </a:prstGeom>
          <a:noFill/>
          <a:ln w="12700">
            <a:noFill/>
            <a:miter lim="800000"/>
            <a:headEnd/>
            <a:tailEnd/>
          </a:ln>
          <a:effectLst/>
        </p:spPr>
        <p:txBody>
          <a:bodyPr wrap="none" lIns="90488" tIns="44450" rIns="90488" bIns="44450">
            <a:spAutoFit/>
          </a:bodyPr>
          <a:lstStyle/>
          <a:p>
            <a:r>
              <a:rPr lang="en-US" sz="2400" b="1" dirty="0"/>
              <a:t>P</a:t>
            </a:r>
          </a:p>
        </p:txBody>
      </p:sp>
      <p:grpSp>
        <p:nvGrpSpPr>
          <p:cNvPr id="12" name="Group 49"/>
          <p:cNvGrpSpPr>
            <a:grpSpLocks/>
          </p:cNvGrpSpPr>
          <p:nvPr/>
        </p:nvGrpSpPr>
        <p:grpSpPr bwMode="auto">
          <a:xfrm>
            <a:off x="999486" y="572483"/>
            <a:ext cx="4633913" cy="3660775"/>
            <a:chOff x="1793" y="1217"/>
            <a:chExt cx="2919" cy="2306"/>
          </a:xfrm>
        </p:grpSpPr>
        <p:sp>
          <p:nvSpPr>
            <p:cNvPr id="13" name="Line 10"/>
            <p:cNvSpPr>
              <a:spLocks noChangeShapeType="1"/>
            </p:cNvSpPr>
            <p:nvPr/>
          </p:nvSpPr>
          <p:spPr bwMode="auto">
            <a:xfrm>
              <a:off x="1985" y="1217"/>
              <a:ext cx="2511" cy="2031"/>
            </a:xfrm>
            <a:prstGeom prst="line">
              <a:avLst/>
            </a:prstGeom>
            <a:noFill/>
            <a:ln w="50800">
              <a:solidFill>
                <a:schemeClr val="tx1"/>
              </a:solidFill>
              <a:round/>
              <a:headEnd/>
              <a:tailEnd/>
            </a:ln>
            <a:effectLst/>
          </p:spPr>
          <p:txBody>
            <a:bodyPr wrap="none" anchor="ctr"/>
            <a:lstStyle/>
            <a:p>
              <a:endParaRPr lang="pt-BR"/>
            </a:p>
          </p:txBody>
        </p:sp>
        <p:sp>
          <p:nvSpPr>
            <p:cNvPr id="14" name="Line 11"/>
            <p:cNvSpPr>
              <a:spLocks noChangeShapeType="1"/>
            </p:cNvSpPr>
            <p:nvPr/>
          </p:nvSpPr>
          <p:spPr bwMode="auto">
            <a:xfrm>
              <a:off x="1793" y="1457"/>
              <a:ext cx="1359" cy="1983"/>
            </a:xfrm>
            <a:prstGeom prst="line">
              <a:avLst/>
            </a:prstGeom>
            <a:noFill/>
            <a:ln w="50800">
              <a:solidFill>
                <a:srgbClr val="0033CC"/>
              </a:solidFill>
              <a:round/>
              <a:headEnd/>
              <a:tailEnd/>
            </a:ln>
            <a:effectLst/>
          </p:spPr>
          <p:txBody>
            <a:bodyPr wrap="none" anchor="ctr"/>
            <a:lstStyle/>
            <a:p>
              <a:endParaRPr lang="pt-BR"/>
            </a:p>
          </p:txBody>
        </p:sp>
        <p:sp>
          <p:nvSpPr>
            <p:cNvPr id="15" name="Rectangle 12"/>
            <p:cNvSpPr>
              <a:spLocks noChangeArrowheads="1"/>
            </p:cNvSpPr>
            <p:nvPr/>
          </p:nvSpPr>
          <p:spPr bwMode="auto">
            <a:xfrm>
              <a:off x="4485" y="3165"/>
              <a:ext cx="227" cy="270"/>
            </a:xfrm>
            <a:prstGeom prst="rect">
              <a:avLst/>
            </a:prstGeom>
            <a:noFill/>
            <a:ln w="12700">
              <a:noFill/>
              <a:miter lim="800000"/>
              <a:headEnd/>
              <a:tailEnd/>
            </a:ln>
            <a:effectLst/>
          </p:spPr>
          <p:txBody>
            <a:bodyPr wrap="none" lIns="90488" tIns="44450" rIns="90488" bIns="44450">
              <a:spAutoFit/>
            </a:bodyPr>
            <a:lstStyle/>
            <a:p>
              <a:r>
                <a:rPr lang="en-US" sz="2200" b="1" dirty="0"/>
                <a:t>D</a:t>
              </a:r>
            </a:p>
          </p:txBody>
        </p:sp>
        <p:sp>
          <p:nvSpPr>
            <p:cNvPr id="16" name="Rectangle 13"/>
            <p:cNvSpPr>
              <a:spLocks noChangeArrowheads="1"/>
            </p:cNvSpPr>
            <p:nvPr/>
          </p:nvSpPr>
          <p:spPr bwMode="auto">
            <a:xfrm>
              <a:off x="3127" y="3294"/>
              <a:ext cx="426" cy="229"/>
            </a:xfrm>
            <a:prstGeom prst="rect">
              <a:avLst/>
            </a:prstGeom>
            <a:noFill/>
            <a:ln w="12700">
              <a:noFill/>
              <a:miter lim="800000"/>
              <a:headEnd/>
              <a:tailEnd/>
            </a:ln>
            <a:effectLst/>
          </p:spPr>
          <p:txBody>
            <a:bodyPr wrap="none" lIns="90488" tIns="44450" rIns="90488" bIns="44450">
              <a:spAutoFit/>
            </a:bodyPr>
            <a:lstStyle/>
            <a:p>
              <a:r>
                <a:rPr lang="en-US" sz="1800" b="1" dirty="0" err="1"/>
                <a:t>RMg</a:t>
              </a:r>
              <a:endParaRPr lang="en-US" sz="1800" b="1" dirty="0"/>
            </a:p>
          </p:txBody>
        </p:sp>
      </p:grpSp>
      <p:grpSp>
        <p:nvGrpSpPr>
          <p:cNvPr id="17" name="Group 53"/>
          <p:cNvGrpSpPr>
            <a:grpSpLocks/>
          </p:cNvGrpSpPr>
          <p:nvPr/>
        </p:nvGrpSpPr>
        <p:grpSpPr bwMode="auto">
          <a:xfrm>
            <a:off x="-22864" y="1302736"/>
            <a:ext cx="2703512" cy="3609978"/>
            <a:chOff x="1149" y="1677"/>
            <a:chExt cx="1703" cy="2274"/>
          </a:xfrm>
        </p:grpSpPr>
        <p:sp>
          <p:nvSpPr>
            <p:cNvPr id="18" name="Line 24"/>
            <p:cNvSpPr>
              <a:spLocks noChangeShapeType="1"/>
            </p:cNvSpPr>
            <p:nvPr/>
          </p:nvSpPr>
          <p:spPr bwMode="auto">
            <a:xfrm>
              <a:off x="2736" y="1833"/>
              <a:ext cx="0" cy="1951"/>
            </a:xfrm>
            <a:prstGeom prst="line">
              <a:avLst/>
            </a:prstGeom>
            <a:noFill/>
            <a:ln w="25400">
              <a:solidFill>
                <a:schemeClr val="tx1"/>
              </a:solidFill>
              <a:prstDash val="dash"/>
              <a:round/>
              <a:headEnd/>
              <a:tailEnd/>
            </a:ln>
            <a:effectLst/>
          </p:spPr>
          <p:txBody>
            <a:bodyPr wrap="none" anchor="ctr"/>
            <a:lstStyle/>
            <a:p>
              <a:endParaRPr lang="pt-BR"/>
            </a:p>
          </p:txBody>
        </p:sp>
        <p:sp>
          <p:nvSpPr>
            <p:cNvPr id="19" name="Oval 25"/>
            <p:cNvSpPr>
              <a:spLocks noChangeArrowheads="1"/>
            </p:cNvSpPr>
            <p:nvPr/>
          </p:nvSpPr>
          <p:spPr bwMode="auto">
            <a:xfrm>
              <a:off x="2688" y="2784"/>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0" name="Oval 26"/>
            <p:cNvSpPr>
              <a:spLocks noChangeArrowheads="1"/>
            </p:cNvSpPr>
            <p:nvPr/>
          </p:nvSpPr>
          <p:spPr bwMode="auto">
            <a:xfrm>
              <a:off x="2688" y="1776"/>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1" name="Line 27"/>
            <p:cNvSpPr>
              <a:spLocks noChangeShapeType="1"/>
            </p:cNvSpPr>
            <p:nvPr/>
          </p:nvSpPr>
          <p:spPr bwMode="auto">
            <a:xfrm>
              <a:off x="1401" y="1824"/>
              <a:ext cx="1279" cy="0"/>
            </a:xfrm>
            <a:prstGeom prst="line">
              <a:avLst/>
            </a:prstGeom>
            <a:noFill/>
            <a:ln w="25400">
              <a:solidFill>
                <a:schemeClr val="tx1"/>
              </a:solidFill>
              <a:prstDash val="dash"/>
              <a:round/>
              <a:headEnd/>
              <a:tailEnd/>
            </a:ln>
            <a:effectLst/>
          </p:spPr>
          <p:txBody>
            <a:bodyPr wrap="none" anchor="ctr"/>
            <a:lstStyle/>
            <a:p>
              <a:endParaRPr lang="pt-BR"/>
            </a:p>
          </p:txBody>
        </p:sp>
        <p:sp>
          <p:nvSpPr>
            <p:cNvPr id="22" name="Rectangle 28"/>
            <p:cNvSpPr>
              <a:spLocks noChangeArrowheads="1"/>
            </p:cNvSpPr>
            <p:nvPr/>
          </p:nvSpPr>
          <p:spPr bwMode="auto">
            <a:xfrm>
              <a:off x="1149" y="1677"/>
              <a:ext cx="248" cy="210"/>
            </a:xfrm>
            <a:prstGeom prst="rect">
              <a:avLst/>
            </a:prstGeom>
            <a:noFill/>
            <a:ln w="12700">
              <a:noFill/>
              <a:miter lim="800000"/>
              <a:headEnd/>
              <a:tailEnd/>
            </a:ln>
            <a:effectLst/>
          </p:spPr>
          <p:txBody>
            <a:bodyPr wrap="none" lIns="90488" tIns="44450" rIns="90488" bIns="44450">
              <a:spAutoFit/>
            </a:bodyPr>
            <a:lstStyle/>
            <a:p>
              <a:r>
                <a:rPr lang="en-US" sz="1600" b="1" i="1"/>
                <a:t>P</a:t>
              </a:r>
              <a:r>
                <a:rPr lang="en-US" sz="1600" b="1" i="1" baseline="-25000"/>
                <a:t>0</a:t>
              </a:r>
            </a:p>
          </p:txBody>
        </p:sp>
        <p:sp>
          <p:nvSpPr>
            <p:cNvPr id="23" name="Rectangle 29"/>
            <p:cNvSpPr>
              <a:spLocks noChangeArrowheads="1"/>
            </p:cNvSpPr>
            <p:nvPr/>
          </p:nvSpPr>
          <p:spPr bwMode="auto">
            <a:xfrm>
              <a:off x="2589" y="3741"/>
              <a:ext cx="263" cy="210"/>
            </a:xfrm>
            <a:prstGeom prst="rect">
              <a:avLst/>
            </a:prstGeom>
            <a:noFill/>
            <a:ln w="12700">
              <a:noFill/>
              <a:miter lim="800000"/>
              <a:headEnd/>
              <a:tailEnd/>
            </a:ln>
            <a:effectLst/>
          </p:spPr>
          <p:txBody>
            <a:bodyPr wrap="none" lIns="90488" tIns="44450" rIns="90488" bIns="44450">
              <a:spAutoFit/>
            </a:bodyPr>
            <a:lstStyle/>
            <a:p>
              <a:r>
                <a:rPr lang="en-US" sz="1600" b="1" i="1"/>
                <a:t>Q</a:t>
              </a:r>
              <a:r>
                <a:rPr lang="en-US" sz="1600" b="1" i="1" baseline="-25000"/>
                <a:t>0</a:t>
              </a:r>
            </a:p>
          </p:txBody>
        </p:sp>
      </p:grpSp>
      <p:sp>
        <p:nvSpPr>
          <p:cNvPr id="30" name="CaixaDeTexto 29"/>
          <p:cNvSpPr txBox="1"/>
          <p:nvPr/>
        </p:nvSpPr>
        <p:spPr>
          <a:xfrm>
            <a:off x="4391330" y="1772171"/>
            <a:ext cx="842390" cy="369332"/>
          </a:xfrm>
          <a:prstGeom prst="rect">
            <a:avLst/>
          </a:prstGeom>
          <a:noFill/>
        </p:spPr>
        <p:txBody>
          <a:bodyPr wrap="square" rtlCol="0">
            <a:spAutoFit/>
          </a:bodyPr>
          <a:lstStyle/>
          <a:p>
            <a:r>
              <a:rPr lang="pt-BR" b="1" dirty="0" err="1"/>
              <a:t>CMg</a:t>
            </a:r>
            <a:endParaRPr lang="en-US" b="1" dirty="0"/>
          </a:p>
        </p:txBody>
      </p:sp>
      <p:sp>
        <p:nvSpPr>
          <p:cNvPr id="31" name="CaixaDeTexto 30"/>
          <p:cNvSpPr txBox="1"/>
          <p:nvPr/>
        </p:nvSpPr>
        <p:spPr>
          <a:xfrm>
            <a:off x="2996362" y="508015"/>
            <a:ext cx="6125790" cy="1200329"/>
          </a:xfrm>
          <a:prstGeom prst="rect">
            <a:avLst/>
          </a:prstGeom>
          <a:noFill/>
          <a:ln>
            <a:solidFill>
              <a:schemeClr val="tx1"/>
            </a:solidFill>
          </a:ln>
        </p:spPr>
        <p:txBody>
          <a:bodyPr wrap="square" rtlCol="0">
            <a:spAutoFit/>
          </a:bodyPr>
          <a:lstStyle/>
          <a:p>
            <a:pPr algn="just"/>
            <a:r>
              <a:rPr lang="pt-BR" sz="1800" dirty="0"/>
              <a:t>O monopolista maximiza os lucros cobrando o preço P</a:t>
            </a:r>
            <a:r>
              <a:rPr lang="pt-BR" sz="1200" dirty="0"/>
              <a:t>0</a:t>
            </a:r>
            <a:r>
              <a:rPr lang="pt-BR" sz="1800" dirty="0"/>
              <a:t> e vendendo a quantidade Q</a:t>
            </a:r>
            <a:r>
              <a:rPr lang="pt-BR" sz="1200" dirty="0"/>
              <a:t>0</a:t>
            </a:r>
            <a:r>
              <a:rPr lang="pt-BR" sz="1800" dirty="0"/>
              <a:t>.</a:t>
            </a:r>
          </a:p>
          <a:p>
            <a:pPr algn="just"/>
            <a:r>
              <a:rPr lang="pt-BR" sz="1800" dirty="0"/>
              <a:t>Note que o excedente do consumidor é dado pelo triângulo que fica acima de P</a:t>
            </a:r>
            <a:r>
              <a:rPr lang="pt-BR" sz="1400" dirty="0"/>
              <a:t>0</a:t>
            </a:r>
            <a:r>
              <a:rPr lang="pt-BR" sz="1800" dirty="0"/>
              <a:t> e abaixo da curva de demanda.</a:t>
            </a:r>
            <a:endParaRPr lang="en-US" sz="1800" dirty="0"/>
          </a:p>
        </p:txBody>
      </p:sp>
      <p:sp>
        <p:nvSpPr>
          <p:cNvPr id="32" name="CaixaDeTexto 31"/>
          <p:cNvSpPr txBox="1"/>
          <p:nvPr/>
        </p:nvSpPr>
        <p:spPr>
          <a:xfrm>
            <a:off x="356548" y="4880464"/>
            <a:ext cx="8621588" cy="1938992"/>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
            </a:pPr>
            <a:r>
              <a:rPr lang="pt-BR" sz="2000" dirty="0"/>
              <a:t>O monopolista poderia, por exemplo, vender ao preço P</a:t>
            </a:r>
            <a:r>
              <a:rPr lang="pt-BR" sz="1400" dirty="0"/>
              <a:t>1</a:t>
            </a:r>
            <a:r>
              <a:rPr lang="pt-BR" sz="2000" dirty="0"/>
              <a:t> o adicional de quantidade dado por Q</a:t>
            </a:r>
            <a:r>
              <a:rPr lang="pt-BR" sz="1400" dirty="0"/>
              <a:t>1</a:t>
            </a:r>
            <a:r>
              <a:rPr lang="pt-BR" sz="2000" dirty="0"/>
              <a:t> – Q</a:t>
            </a:r>
            <a:r>
              <a:rPr lang="pt-BR" sz="1400" dirty="0"/>
              <a:t>0</a:t>
            </a:r>
            <a:r>
              <a:rPr lang="pt-BR" sz="2000" dirty="0"/>
              <a:t>.</a:t>
            </a:r>
          </a:p>
          <a:p>
            <a:pPr marL="285750" indent="-285750" algn="just">
              <a:buFont typeface="Wingdings" panose="05000000000000000000" pitchFamily="2" charset="2"/>
              <a:buChar char="§"/>
            </a:pPr>
            <a:r>
              <a:rPr lang="pt-BR" sz="2000" dirty="0"/>
              <a:t>Como o preço P</a:t>
            </a:r>
            <a:r>
              <a:rPr lang="pt-BR" sz="1400" dirty="0"/>
              <a:t>1</a:t>
            </a:r>
            <a:r>
              <a:rPr lang="pt-BR" sz="2000" dirty="0"/>
              <a:t> ainda é superior ao </a:t>
            </a:r>
            <a:r>
              <a:rPr lang="pt-BR" sz="2000" dirty="0" err="1"/>
              <a:t>CMg</a:t>
            </a:r>
            <a:r>
              <a:rPr lang="pt-BR" sz="2000" dirty="0"/>
              <a:t>, seu lucro aumentaria.</a:t>
            </a:r>
          </a:p>
          <a:p>
            <a:pPr marL="285750" indent="-285750" algn="just">
              <a:buFont typeface="Wingdings" panose="05000000000000000000" pitchFamily="2" charset="2"/>
              <a:buChar char="§"/>
            </a:pPr>
            <a:r>
              <a:rPr lang="pt-BR" sz="2000" dirty="0"/>
              <a:t>Note que o excedente do consumidor sofreria um aumento, dado pela área amarela (ele compra Q</a:t>
            </a:r>
            <a:r>
              <a:rPr lang="pt-BR" sz="1400" dirty="0"/>
              <a:t>1</a:t>
            </a:r>
            <a:r>
              <a:rPr lang="pt-BR" sz="2000" dirty="0"/>
              <a:t>-Q</a:t>
            </a:r>
            <a:r>
              <a:rPr lang="pt-BR" sz="1400" dirty="0"/>
              <a:t>0</a:t>
            </a:r>
            <a:r>
              <a:rPr lang="pt-BR" sz="2000" dirty="0"/>
              <a:t> ao preço P</a:t>
            </a:r>
            <a:r>
              <a:rPr lang="pt-BR" sz="1400" dirty="0"/>
              <a:t>1</a:t>
            </a:r>
            <a:r>
              <a:rPr lang="pt-BR" sz="2000" dirty="0"/>
              <a:t>).</a:t>
            </a:r>
          </a:p>
          <a:p>
            <a:pPr marL="285750" indent="-285750" algn="just">
              <a:buFont typeface="Wingdings" panose="05000000000000000000" pitchFamily="2" charset="2"/>
              <a:buChar char="§"/>
            </a:pPr>
            <a:r>
              <a:rPr lang="pt-BR" sz="2000" dirty="0"/>
              <a:t>Logo, teríamos maiores lucros e um aumento do bem estar do consumidor.</a:t>
            </a:r>
            <a:endParaRPr lang="en-US" sz="2000" dirty="0"/>
          </a:p>
        </p:txBody>
      </p:sp>
    </p:spTree>
    <p:extLst>
      <p:ext uri="{BB962C8B-B14F-4D97-AF65-F5344CB8AC3E}">
        <p14:creationId xmlns:p14="http://schemas.microsoft.com/office/powerpoint/2010/main" val="22023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93160" y="1276624"/>
            <a:ext cx="8784976" cy="5175080"/>
          </a:xfrm>
        </p:spPr>
        <p:txBody>
          <a:bodyPr>
            <a:normAutofit/>
          </a:bodyPr>
          <a:lstStyle/>
          <a:p>
            <a:pPr algn="just">
              <a:spcBef>
                <a:spcPct val="70000"/>
              </a:spcBef>
              <a:buFont typeface="Wingdings" panose="05000000000000000000" pitchFamily="2" charset="2"/>
              <a:buChar char="§"/>
            </a:pPr>
            <a:r>
              <a:rPr lang="en-US" dirty="0">
                <a:solidFill>
                  <a:schemeClr val="tx1"/>
                </a:solidFill>
              </a:rPr>
              <a:t>O </a:t>
            </a:r>
            <a:r>
              <a:rPr lang="en-US" dirty="0" err="1">
                <a:solidFill>
                  <a:schemeClr val="tx1"/>
                </a:solidFill>
              </a:rPr>
              <a:t>mercado</a:t>
            </a:r>
            <a:r>
              <a:rPr lang="en-US" dirty="0">
                <a:solidFill>
                  <a:schemeClr val="tx1"/>
                </a:solidFill>
              </a:rPr>
              <a:t> é </a:t>
            </a:r>
            <a:r>
              <a:rPr lang="en-US" dirty="0" err="1">
                <a:solidFill>
                  <a:schemeClr val="tx1"/>
                </a:solidFill>
              </a:rPr>
              <a:t>dividido</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dois</a:t>
            </a:r>
            <a:r>
              <a:rPr lang="en-US" dirty="0">
                <a:solidFill>
                  <a:schemeClr val="tx1"/>
                </a:solidFill>
              </a:rPr>
              <a:t> </a:t>
            </a:r>
            <a:r>
              <a:rPr lang="en-US" dirty="0" err="1">
                <a:solidFill>
                  <a:schemeClr val="tx1"/>
                </a:solidFill>
              </a:rPr>
              <a:t>grupos</a:t>
            </a:r>
            <a:r>
              <a:rPr lang="en-US" dirty="0">
                <a:solidFill>
                  <a:schemeClr val="tx1"/>
                </a:solidFill>
              </a:rPr>
              <a:t>.</a:t>
            </a:r>
          </a:p>
          <a:p>
            <a:pPr algn="just">
              <a:spcBef>
                <a:spcPct val="70000"/>
              </a:spcBef>
              <a:buFont typeface="Wingdings" panose="05000000000000000000" pitchFamily="2" charset="2"/>
              <a:buChar char="§"/>
            </a:pPr>
            <a:r>
              <a:rPr lang="en-US" dirty="0" err="1">
                <a:solidFill>
                  <a:schemeClr val="tx1"/>
                </a:solidFill>
              </a:rPr>
              <a:t>Cada</a:t>
            </a:r>
            <a:r>
              <a:rPr lang="en-US" dirty="0">
                <a:solidFill>
                  <a:schemeClr val="tx1"/>
                </a:solidFill>
              </a:rPr>
              <a:t> </a:t>
            </a:r>
            <a:r>
              <a:rPr lang="en-US" dirty="0" err="1">
                <a:solidFill>
                  <a:schemeClr val="tx1"/>
                </a:solidFill>
              </a:rPr>
              <a:t>grupo</a:t>
            </a:r>
            <a:r>
              <a:rPr lang="en-US" dirty="0">
                <a:solidFill>
                  <a:schemeClr val="tx1"/>
                </a:solidFill>
              </a:rPr>
              <a:t> tem </a:t>
            </a:r>
            <a:r>
              <a:rPr lang="en-US" dirty="0" err="1">
                <a:solidFill>
                  <a:schemeClr val="tx1"/>
                </a:solidFill>
              </a:rPr>
              <a:t>sua</a:t>
            </a:r>
            <a:r>
              <a:rPr lang="en-US" dirty="0">
                <a:solidFill>
                  <a:schemeClr val="tx1"/>
                </a:solidFill>
              </a:rPr>
              <a:t> </a:t>
            </a:r>
            <a:r>
              <a:rPr lang="en-US" dirty="0" err="1">
                <a:solidFill>
                  <a:schemeClr val="tx1"/>
                </a:solidFill>
              </a:rPr>
              <a:t>própria</a:t>
            </a:r>
            <a:r>
              <a:rPr lang="en-US" dirty="0">
                <a:solidFill>
                  <a:schemeClr val="tx1"/>
                </a:solidFill>
              </a:rPr>
              <a:t> </a:t>
            </a:r>
            <a:r>
              <a:rPr lang="en-US" dirty="0" err="1">
                <a:solidFill>
                  <a:schemeClr val="tx1"/>
                </a:solidFill>
              </a:rPr>
              <a:t>função</a:t>
            </a:r>
            <a:r>
              <a:rPr lang="en-US" dirty="0">
                <a:solidFill>
                  <a:schemeClr val="tx1"/>
                </a:solidFill>
              </a:rPr>
              <a:t> de </a:t>
            </a:r>
            <a:r>
              <a:rPr lang="en-US" dirty="0" err="1">
                <a:solidFill>
                  <a:schemeClr val="tx1"/>
                </a:solidFill>
              </a:rPr>
              <a:t>demanda</a:t>
            </a:r>
            <a:r>
              <a:rPr lang="en-US" dirty="0">
                <a:solidFill>
                  <a:schemeClr val="tx1"/>
                </a:solidFill>
              </a:rPr>
              <a:t>.</a:t>
            </a:r>
          </a:p>
          <a:p>
            <a:pPr algn="just">
              <a:spcBef>
                <a:spcPct val="70000"/>
              </a:spcBef>
              <a:buFont typeface="Wingdings" panose="05000000000000000000" pitchFamily="2" charset="2"/>
              <a:buChar char="§"/>
            </a:pPr>
            <a:r>
              <a:rPr lang="en-US" dirty="0" err="1">
                <a:solidFill>
                  <a:schemeClr val="tx1"/>
                </a:solidFill>
              </a:rPr>
              <a:t>Trata</a:t>
            </a:r>
            <a:r>
              <a:rPr lang="en-US" dirty="0">
                <a:solidFill>
                  <a:schemeClr val="tx1"/>
                </a:solidFill>
              </a:rPr>
              <a:t>-se do </a:t>
            </a:r>
            <a:r>
              <a:rPr lang="en-US" dirty="0" err="1">
                <a:solidFill>
                  <a:schemeClr val="tx1"/>
                </a:solidFill>
              </a:rPr>
              <a:t>tipo</a:t>
            </a:r>
            <a:r>
              <a:rPr lang="en-US" dirty="0">
                <a:solidFill>
                  <a:schemeClr val="tx1"/>
                </a:solidFill>
              </a:rPr>
              <a:t> </a:t>
            </a:r>
            <a:r>
              <a:rPr lang="en-US" dirty="0" err="1">
                <a:solidFill>
                  <a:schemeClr val="tx1"/>
                </a:solidFill>
              </a:rPr>
              <a:t>mais</a:t>
            </a:r>
            <a:r>
              <a:rPr lang="en-US" dirty="0">
                <a:solidFill>
                  <a:schemeClr val="tx1"/>
                </a:solidFill>
              </a:rPr>
              <a:t> </a:t>
            </a:r>
            <a:r>
              <a:rPr lang="en-US" dirty="0" err="1">
                <a:solidFill>
                  <a:schemeClr val="tx1"/>
                </a:solidFill>
              </a:rPr>
              <a:t>comum</a:t>
            </a:r>
            <a:r>
              <a:rPr lang="en-US" dirty="0">
                <a:solidFill>
                  <a:schemeClr val="tx1"/>
                </a:solidFill>
              </a:rPr>
              <a:t> de </a:t>
            </a:r>
            <a:r>
              <a:rPr lang="en-US" dirty="0" err="1">
                <a:solidFill>
                  <a:schemeClr val="tx1"/>
                </a:solidFill>
              </a:rPr>
              <a:t>discriminação</a:t>
            </a:r>
            <a:r>
              <a:rPr lang="en-US" dirty="0">
                <a:solidFill>
                  <a:schemeClr val="tx1"/>
                </a:solidFill>
              </a:rPr>
              <a:t> de </a:t>
            </a:r>
            <a:r>
              <a:rPr lang="en-US" dirty="0" err="1">
                <a:solidFill>
                  <a:schemeClr val="tx1"/>
                </a:solidFill>
              </a:rPr>
              <a:t>preço</a:t>
            </a:r>
            <a:r>
              <a:rPr lang="en-US" dirty="0">
                <a:solidFill>
                  <a:schemeClr val="tx1"/>
                </a:solidFill>
              </a:rPr>
              <a:t>.</a:t>
            </a:r>
          </a:p>
          <a:p>
            <a:pPr lvl="2" algn="just">
              <a:spcBef>
                <a:spcPct val="35000"/>
              </a:spcBef>
              <a:buFont typeface="Wingdings" panose="05000000000000000000" pitchFamily="2" charset="2"/>
              <a:buChar char="§"/>
            </a:pPr>
            <a:r>
              <a:rPr lang="en-US" sz="2600" dirty="0" err="1">
                <a:solidFill>
                  <a:schemeClr val="tx1"/>
                </a:solidFill>
              </a:rPr>
              <a:t>Exemplos</a:t>
            </a:r>
            <a:r>
              <a:rPr lang="en-US" sz="2600" dirty="0">
                <a:solidFill>
                  <a:schemeClr val="tx1"/>
                </a:solidFill>
              </a:rPr>
              <a:t>: </a:t>
            </a:r>
            <a:r>
              <a:rPr lang="en-US" sz="2600" dirty="0" err="1">
                <a:solidFill>
                  <a:schemeClr val="tx1"/>
                </a:solidFill>
              </a:rPr>
              <a:t>tarifas</a:t>
            </a:r>
            <a:r>
              <a:rPr lang="en-US" sz="2600" dirty="0">
                <a:solidFill>
                  <a:schemeClr val="tx1"/>
                </a:solidFill>
              </a:rPr>
              <a:t> </a:t>
            </a:r>
            <a:r>
              <a:rPr lang="en-US" sz="2600" dirty="0" err="1">
                <a:solidFill>
                  <a:schemeClr val="tx1"/>
                </a:solidFill>
              </a:rPr>
              <a:t>aéreas</a:t>
            </a:r>
            <a:r>
              <a:rPr lang="en-US" sz="2600" dirty="0">
                <a:solidFill>
                  <a:schemeClr val="tx1"/>
                </a:solidFill>
              </a:rPr>
              <a:t>, </a:t>
            </a:r>
            <a:r>
              <a:rPr lang="en-US" sz="2600" dirty="0" err="1">
                <a:solidFill>
                  <a:schemeClr val="tx1"/>
                </a:solidFill>
              </a:rPr>
              <a:t>bebidas</a:t>
            </a:r>
            <a:r>
              <a:rPr lang="en-US" sz="2600" dirty="0">
                <a:solidFill>
                  <a:schemeClr val="tx1"/>
                </a:solidFill>
              </a:rPr>
              <a:t> </a:t>
            </a:r>
            <a:r>
              <a:rPr lang="en-US" sz="2600" dirty="0" err="1">
                <a:solidFill>
                  <a:schemeClr val="tx1"/>
                </a:solidFill>
              </a:rPr>
              <a:t>alcoólicas</a:t>
            </a:r>
            <a:r>
              <a:rPr lang="en-US" sz="2600" dirty="0">
                <a:solidFill>
                  <a:schemeClr val="tx1"/>
                </a:solidFill>
              </a:rPr>
              <a:t>, </a:t>
            </a:r>
            <a:r>
              <a:rPr lang="en-US" sz="2600" dirty="0" err="1">
                <a:solidFill>
                  <a:schemeClr val="tx1"/>
                </a:solidFill>
              </a:rPr>
              <a:t>descontos</a:t>
            </a:r>
            <a:r>
              <a:rPr lang="en-US" sz="2600" dirty="0">
                <a:solidFill>
                  <a:schemeClr val="tx1"/>
                </a:solidFill>
              </a:rPr>
              <a:t> para </a:t>
            </a:r>
            <a:r>
              <a:rPr lang="en-US" sz="2600" dirty="0" err="1">
                <a:solidFill>
                  <a:schemeClr val="tx1"/>
                </a:solidFill>
              </a:rPr>
              <a:t>estudantes</a:t>
            </a:r>
            <a:r>
              <a:rPr lang="en-US" sz="2600" dirty="0">
                <a:solidFill>
                  <a:schemeClr val="tx1"/>
                </a:solidFill>
              </a:rPr>
              <a:t> e </a:t>
            </a:r>
            <a:r>
              <a:rPr lang="en-US" sz="2600" dirty="0" err="1">
                <a:solidFill>
                  <a:schemeClr val="tx1"/>
                </a:solidFill>
              </a:rPr>
              <a:t>idosos</a:t>
            </a:r>
            <a:r>
              <a:rPr lang="en-US" dirty="0">
                <a:solidFill>
                  <a:schemeClr val="tx1"/>
                </a:solidFill>
              </a:rPr>
              <a:t>.</a:t>
            </a:r>
          </a:p>
          <a:p>
            <a:pPr algn="just">
              <a:spcBef>
                <a:spcPct val="70000"/>
              </a:spcBef>
              <a:buFont typeface="Wingdings" panose="05000000000000000000" pitchFamily="2" charset="2"/>
              <a:buChar char="§"/>
            </a:pPr>
            <a:r>
              <a:rPr lang="en-US" dirty="0">
                <a:solidFill>
                  <a:schemeClr val="tx1"/>
                </a:solidFill>
              </a:rPr>
              <a:t>A </a:t>
            </a:r>
            <a:r>
              <a:rPr lang="en-US" dirty="0" err="1">
                <a:solidFill>
                  <a:schemeClr val="tx1"/>
                </a:solidFill>
              </a:rPr>
              <a:t>discriminação</a:t>
            </a:r>
            <a:r>
              <a:rPr lang="en-US" dirty="0">
                <a:solidFill>
                  <a:schemeClr val="tx1"/>
                </a:solidFill>
              </a:rPr>
              <a:t> de </a:t>
            </a:r>
            <a:r>
              <a:rPr lang="en-US" dirty="0" err="1">
                <a:solidFill>
                  <a:schemeClr val="tx1"/>
                </a:solidFill>
              </a:rPr>
              <a:t>preço</a:t>
            </a:r>
            <a:r>
              <a:rPr lang="en-US" dirty="0">
                <a:solidFill>
                  <a:schemeClr val="tx1"/>
                </a:solidFill>
              </a:rPr>
              <a:t> de </a:t>
            </a:r>
            <a:r>
              <a:rPr lang="en-US" dirty="0" err="1">
                <a:solidFill>
                  <a:schemeClr val="tx1"/>
                </a:solidFill>
              </a:rPr>
              <a:t>terceiro</a:t>
            </a:r>
            <a:r>
              <a:rPr lang="en-US" dirty="0">
                <a:solidFill>
                  <a:schemeClr val="tx1"/>
                </a:solidFill>
              </a:rPr>
              <a:t> </a:t>
            </a:r>
            <a:r>
              <a:rPr lang="en-US" dirty="0" err="1">
                <a:solidFill>
                  <a:schemeClr val="tx1"/>
                </a:solidFill>
              </a:rPr>
              <a:t>grau</a:t>
            </a:r>
            <a:r>
              <a:rPr lang="en-US" dirty="0">
                <a:solidFill>
                  <a:schemeClr val="tx1"/>
                </a:solidFill>
              </a:rPr>
              <a:t> é </a:t>
            </a:r>
            <a:r>
              <a:rPr lang="en-US" dirty="0" err="1">
                <a:solidFill>
                  <a:schemeClr val="tx1"/>
                </a:solidFill>
              </a:rPr>
              <a:t>viável</a:t>
            </a:r>
            <a:r>
              <a:rPr lang="en-US" dirty="0">
                <a:solidFill>
                  <a:schemeClr val="tx1"/>
                </a:solidFill>
              </a:rPr>
              <a:t> </a:t>
            </a:r>
            <a:r>
              <a:rPr lang="en-US" dirty="0" err="1">
                <a:solidFill>
                  <a:schemeClr val="tx1"/>
                </a:solidFill>
              </a:rPr>
              <a:t>quando</a:t>
            </a:r>
            <a:r>
              <a:rPr lang="en-US" dirty="0">
                <a:solidFill>
                  <a:schemeClr val="tx1"/>
                </a:solidFill>
              </a:rPr>
              <a:t> o </a:t>
            </a:r>
            <a:r>
              <a:rPr lang="en-US" dirty="0" err="1">
                <a:solidFill>
                  <a:schemeClr val="tx1"/>
                </a:solidFill>
              </a:rPr>
              <a:t>vendedor</a:t>
            </a:r>
            <a:r>
              <a:rPr lang="en-US" dirty="0">
                <a:solidFill>
                  <a:schemeClr val="tx1"/>
                </a:solidFill>
              </a:rPr>
              <a:t> é </a:t>
            </a:r>
            <a:r>
              <a:rPr lang="en-US" dirty="0" err="1">
                <a:solidFill>
                  <a:schemeClr val="tx1"/>
                </a:solidFill>
              </a:rPr>
              <a:t>capaz</a:t>
            </a:r>
            <a:r>
              <a:rPr lang="en-US" dirty="0">
                <a:solidFill>
                  <a:schemeClr val="tx1"/>
                </a:solidFill>
              </a:rPr>
              <a:t> de </a:t>
            </a:r>
            <a:r>
              <a:rPr lang="en-US" dirty="0" err="1">
                <a:solidFill>
                  <a:schemeClr val="tx1"/>
                </a:solidFill>
              </a:rPr>
              <a:t>segmentar</a:t>
            </a:r>
            <a:r>
              <a:rPr lang="en-US" dirty="0">
                <a:solidFill>
                  <a:schemeClr val="tx1"/>
                </a:solidFill>
              </a:rPr>
              <a:t> </a:t>
            </a:r>
            <a:r>
              <a:rPr lang="en-US" dirty="0" err="1">
                <a:solidFill>
                  <a:schemeClr val="tx1"/>
                </a:solidFill>
              </a:rPr>
              <a:t>seu</a:t>
            </a:r>
            <a:r>
              <a:rPr lang="en-US" dirty="0">
                <a:solidFill>
                  <a:schemeClr val="tx1"/>
                </a:solidFill>
              </a:rPr>
              <a:t> </a:t>
            </a:r>
            <a:r>
              <a:rPr lang="en-US" dirty="0" err="1">
                <a:solidFill>
                  <a:schemeClr val="tx1"/>
                </a:solidFill>
              </a:rPr>
              <a:t>mercado</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grupos</a:t>
            </a:r>
            <a:r>
              <a:rPr lang="en-US" dirty="0">
                <a:solidFill>
                  <a:schemeClr val="tx1"/>
                </a:solidFill>
              </a:rPr>
              <a:t> com </a:t>
            </a:r>
            <a:r>
              <a:rPr lang="en-US" dirty="0" err="1">
                <a:solidFill>
                  <a:schemeClr val="tx1"/>
                </a:solidFill>
              </a:rPr>
              <a:t>diferentes</a:t>
            </a:r>
            <a:r>
              <a:rPr lang="en-US" dirty="0">
                <a:solidFill>
                  <a:schemeClr val="tx1"/>
                </a:solidFill>
              </a:rPr>
              <a:t> </a:t>
            </a:r>
            <a:r>
              <a:rPr lang="en-US" dirty="0" err="1">
                <a:solidFill>
                  <a:schemeClr val="tx1"/>
                </a:solidFill>
              </a:rPr>
              <a:t>elasticidades</a:t>
            </a:r>
            <a:r>
              <a:rPr lang="en-US" dirty="0">
                <a:solidFill>
                  <a:schemeClr val="tx1"/>
                </a:solidFill>
              </a:rPr>
              <a:t> de </a:t>
            </a:r>
            <a:r>
              <a:rPr lang="en-US" dirty="0" err="1">
                <a:solidFill>
                  <a:schemeClr val="tx1"/>
                </a:solidFill>
              </a:rPr>
              <a:t>preço</a:t>
            </a:r>
            <a:r>
              <a:rPr lang="en-US" dirty="0">
                <a:solidFill>
                  <a:schemeClr val="tx1"/>
                </a:solidFill>
              </a:rPr>
              <a:t> da </a:t>
            </a:r>
            <a:r>
              <a:rPr lang="en-US" dirty="0" err="1">
                <a:solidFill>
                  <a:schemeClr val="tx1"/>
                </a:solidFill>
              </a:rPr>
              <a:t>demanda</a:t>
            </a:r>
            <a:r>
              <a:rPr lang="en-US" dirty="0">
                <a:solidFill>
                  <a:schemeClr val="tx1"/>
                </a:solidFill>
              </a:rPr>
              <a:t> (ex. </a:t>
            </a:r>
            <a:r>
              <a:rPr lang="en-US" dirty="0" err="1">
                <a:solidFill>
                  <a:schemeClr val="tx1"/>
                </a:solidFill>
              </a:rPr>
              <a:t>Pessoas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viajam</a:t>
            </a:r>
            <a:r>
              <a:rPr lang="en-US" dirty="0">
                <a:solidFill>
                  <a:schemeClr val="tx1"/>
                </a:solidFill>
              </a:rPr>
              <a:t> a </a:t>
            </a:r>
            <a:r>
              <a:rPr lang="en-US" dirty="0" err="1">
                <a:solidFill>
                  <a:schemeClr val="tx1"/>
                </a:solidFill>
              </a:rPr>
              <a:t>negócios</a:t>
            </a:r>
            <a:r>
              <a:rPr lang="en-US" dirty="0">
                <a:solidFill>
                  <a:schemeClr val="tx1"/>
                </a:solidFill>
              </a:rPr>
              <a:t> </a:t>
            </a:r>
            <a:r>
              <a:rPr lang="en-US" i="1" dirty="0">
                <a:solidFill>
                  <a:schemeClr val="tx1"/>
                </a:solidFill>
              </a:rPr>
              <a:t>versus</a:t>
            </a:r>
            <a:r>
              <a:rPr lang="en-US" dirty="0">
                <a:solidFill>
                  <a:schemeClr val="tx1"/>
                </a:solidFill>
              </a:rPr>
              <a:t> </a:t>
            </a:r>
            <a:r>
              <a:rPr lang="en-US" dirty="0" err="1">
                <a:solidFill>
                  <a:schemeClr val="tx1"/>
                </a:solidFill>
              </a:rPr>
              <a:t>turistas</a:t>
            </a:r>
            <a:r>
              <a:rPr lang="en-US" dirty="0">
                <a:solidFill>
                  <a:schemeClr val="tx1"/>
                </a:solidFill>
              </a:rPr>
              <a:t>).</a:t>
            </a:r>
          </a:p>
          <a:p>
            <a:pPr algn="just">
              <a:spcBef>
                <a:spcPct val="70000"/>
              </a:spcBef>
              <a:buFont typeface="Wingdings" pitchFamily="2" charset="2"/>
              <a:buNone/>
            </a:pPr>
            <a:endParaRPr lang="en-US" dirty="0">
              <a:solidFill>
                <a:schemeClr val="tx1"/>
              </a:solidFill>
            </a:endParaRPr>
          </a:p>
          <a:p>
            <a:pPr algn="just"/>
            <a:endParaRPr lang="pt-BR" dirty="0">
              <a:solidFill>
                <a:schemeClr val="tx1"/>
              </a:solidFill>
            </a:endParaRPr>
          </a:p>
        </p:txBody>
      </p:sp>
      <p:sp>
        <p:nvSpPr>
          <p:cNvPr id="5" name="Título 7"/>
          <p:cNvSpPr>
            <a:spLocks noGrp="1"/>
          </p:cNvSpPr>
          <p:nvPr>
            <p:ph type="title"/>
          </p:nvPr>
        </p:nvSpPr>
        <p:spPr>
          <a:xfrm>
            <a:off x="392464" y="256182"/>
            <a:ext cx="7118350" cy="785813"/>
          </a:xfrm>
        </p:spPr>
        <p:txBody>
          <a:bodyPr/>
          <a:lstStyle/>
          <a:p>
            <a:pPr algn="r"/>
            <a:r>
              <a:rPr lang="pt-BR" b="1" dirty="0"/>
              <a:t>Discriminação de 3º Grau</a:t>
            </a:r>
            <a:endParaRPr lang="en-US" b="1" dirty="0"/>
          </a:p>
        </p:txBody>
      </p:sp>
    </p:spTree>
    <p:extLst>
      <p:ext uri="{BB962C8B-B14F-4D97-AF65-F5344CB8AC3E}">
        <p14:creationId xmlns:p14="http://schemas.microsoft.com/office/powerpoint/2010/main" val="383799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02300CC-255B-4127-9932-483B2369EA52}"/>
              </a:ext>
            </a:extLst>
          </p:cNvPr>
          <p:cNvSpPr/>
          <p:nvPr/>
        </p:nvSpPr>
        <p:spPr>
          <a:xfrm>
            <a:off x="219268" y="188258"/>
            <a:ext cx="8784976" cy="646331"/>
          </a:xfrm>
          <a:prstGeom prst="rect">
            <a:avLst/>
          </a:prstGeom>
        </p:spPr>
        <p:txBody>
          <a:bodyPr wrap="square">
            <a:spAutoFit/>
          </a:bodyPr>
          <a:lstStyle/>
          <a:p>
            <a:pPr algn="just"/>
            <a:r>
              <a:rPr lang="pt-BR" sz="3600" b="1" dirty="0">
                <a:solidFill>
                  <a:srgbClr val="000000"/>
                </a:solidFill>
                <a:latin typeface="Arial" panose="020B0604020202020204" pitchFamily="34" charset="0"/>
                <a:cs typeface="Arial" panose="020B0604020202020204" pitchFamily="34" charset="0"/>
              </a:rPr>
              <a:t>Discriminação de Preços Intertemporal </a:t>
            </a:r>
          </a:p>
        </p:txBody>
      </p:sp>
      <p:sp>
        <p:nvSpPr>
          <p:cNvPr id="6" name="Rectangle 5">
            <a:extLst>
              <a:ext uri="{FF2B5EF4-FFF2-40B4-BE49-F238E27FC236}">
                <a16:creationId xmlns:a16="http://schemas.microsoft.com/office/drawing/2014/main" id="{29C1E453-007B-4593-885C-9F7B8154A631}"/>
              </a:ext>
            </a:extLst>
          </p:cNvPr>
          <p:cNvSpPr txBox="1">
            <a:spLocks noChangeArrowheads="1"/>
          </p:cNvSpPr>
          <p:nvPr/>
        </p:nvSpPr>
        <p:spPr>
          <a:xfrm>
            <a:off x="166260" y="2258026"/>
            <a:ext cx="8784975" cy="4011910"/>
          </a:xfrm>
          <a:prstGeom prst="rect">
            <a:avLst/>
          </a:prstGeom>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Logo </a:t>
            </a:r>
            <a:r>
              <a:rPr lang="en-US" altLang="en-US" sz="2400" dirty="0" err="1">
                <a:latin typeface="Arial" panose="020B0604020202020204" pitchFamily="34" charset="0"/>
                <a:cs typeface="Arial" panose="020B0604020202020204" pitchFamily="34" charset="0"/>
              </a:rPr>
              <a:t>após</a:t>
            </a:r>
            <a:r>
              <a:rPr lang="en-US" altLang="en-US" sz="2400" dirty="0">
                <a:latin typeface="Arial" panose="020B0604020202020204" pitchFamily="34" charset="0"/>
                <a:cs typeface="Arial" panose="020B0604020202020204" pitchFamily="34" charset="0"/>
              </a:rPr>
              <a:t> o </a:t>
            </a:r>
            <a:r>
              <a:rPr lang="en-US" altLang="en-US" sz="2400" dirty="0" err="1">
                <a:latin typeface="Arial" panose="020B0604020202020204" pitchFamily="34" charset="0"/>
                <a:cs typeface="Arial" panose="020B0604020202020204" pitchFamily="34" charset="0"/>
              </a:rPr>
              <a:t>lançamento</a:t>
            </a:r>
            <a:r>
              <a:rPr lang="en-US" altLang="en-US" sz="2400" dirty="0">
                <a:latin typeface="Arial" panose="020B0604020202020204" pitchFamily="34" charset="0"/>
                <a:cs typeface="Arial" panose="020B0604020202020204" pitchFamily="34" charset="0"/>
              </a:rPr>
              <a:t> de um </a:t>
            </a:r>
            <a:r>
              <a:rPr lang="en-US" altLang="en-US" sz="2400" dirty="0" err="1">
                <a:latin typeface="Arial" panose="020B0604020202020204" pitchFamily="34" charset="0"/>
                <a:cs typeface="Arial" panose="020B0604020202020204" pitchFamily="34" charset="0"/>
              </a:rPr>
              <a:t>produto</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demanda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tende</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ser</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mais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inelástica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Isto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ocorre</a:t>
            </a:r>
            <a:r>
              <a:rPr lang="en-US" altLang="en-US" sz="2400" dirty="0">
                <a:latin typeface="Arial" panose="020B0604020202020204" pitchFamily="34" charset="0"/>
                <a:cs typeface="Arial" panose="020B0604020202020204" pitchFamily="34" charset="0"/>
              </a:rPr>
              <a:t> pois </a:t>
            </a:r>
            <a:r>
              <a:rPr lang="en-US" altLang="en-US" sz="2400" dirty="0" err="1">
                <a:latin typeface="Arial" panose="020B0604020202020204" pitchFamily="34" charset="0"/>
                <a:cs typeface="Arial" panose="020B0604020202020204" pitchFamily="34" charset="0"/>
              </a:rPr>
              <a:t>alguns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consumidores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possuem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uma</a:t>
            </a:r>
            <a:r>
              <a:rPr lang="en-US" altLang="en-US" sz="2400" dirty="0">
                <a:latin typeface="Arial" panose="020B0604020202020204" pitchFamily="34" charset="0"/>
                <a:cs typeface="Arial" panose="020B0604020202020204" pitchFamily="34" charset="0"/>
              </a:rPr>
              <a:t> taxa de </a:t>
            </a:r>
            <a:r>
              <a:rPr lang="en-US" altLang="en-US" sz="2400" dirty="0" err="1">
                <a:latin typeface="Arial" panose="020B0604020202020204" pitchFamily="34" charset="0"/>
                <a:cs typeface="Arial" panose="020B0604020202020204" pitchFamily="34" charset="0"/>
              </a:rPr>
              <a:t>impaciência</a:t>
            </a:r>
            <a:r>
              <a:rPr lang="en-US" altLang="en-US" sz="2400" dirty="0">
                <a:latin typeface="Arial" panose="020B0604020202020204" pitchFamily="34" charset="0"/>
                <a:cs typeface="Arial" panose="020B0604020202020204" pitchFamily="34" charset="0"/>
              </a:rPr>
              <a:t> intertemporal </a:t>
            </a:r>
            <a:r>
              <a:rPr lang="en-US" altLang="en-US" sz="2400" dirty="0" err="1">
                <a:latin typeface="Arial" panose="020B0604020202020204" pitchFamily="34" charset="0"/>
                <a:cs typeface="Arial" panose="020B0604020202020204" pitchFamily="34" charset="0"/>
              </a:rPr>
              <a:t>maior</a:t>
            </a:r>
            <a:r>
              <a:rPr lang="en-US" altLang="en-US" sz="2400" dirty="0">
                <a:latin typeface="Arial" panose="020B0604020202020204" pitchFamily="34" charset="0"/>
                <a:cs typeface="Arial" panose="020B0604020202020204" pitchFamily="34" charset="0"/>
              </a:rPr>
              <a:t>.</a:t>
            </a:r>
          </a:p>
          <a:p>
            <a:pPr lvl="1" algn="just">
              <a:lnSpc>
                <a:spcPct val="110000"/>
              </a:lnSpc>
              <a:spcBef>
                <a:spcPts val="0"/>
              </a:spcBef>
              <a:buFont typeface="Wingdings" panose="05000000000000000000" pitchFamily="2" charset="2"/>
              <a:buChar char="§"/>
            </a:pPr>
            <a:r>
              <a:rPr lang="en-US" altLang="en-US" dirty="0" err="1">
                <a:latin typeface="Arial" panose="020B0604020202020204" pitchFamily="34" charset="0"/>
                <a:cs typeface="Arial" panose="020B0604020202020204" pitchFamily="34" charset="0"/>
              </a:rPr>
              <a:t>Exemplos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livro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filme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computador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celulares</a:t>
            </a:r>
            <a:r>
              <a:rPr lang="en-US" altLang="en-US" dirty="0">
                <a:latin typeface="Arial" panose="020B0604020202020204" pitchFamily="34" charset="0"/>
                <a:cs typeface="Arial" panose="020B0604020202020204" pitchFamily="34" charset="0"/>
              </a:rPr>
              <a:t>…</a:t>
            </a:r>
          </a:p>
          <a:p>
            <a:pPr lvl="1" algn="just">
              <a:lnSpc>
                <a:spcPct val="110000"/>
              </a:lnSpc>
              <a:spcBef>
                <a:spcPts val="0"/>
              </a:spcBef>
              <a:buFont typeface="Wingdings" panose="05000000000000000000" pitchFamily="2" charset="2"/>
              <a:buChar char="§"/>
            </a:pPr>
            <a:endParaRPr lang="en-US" altLang="en-US" sz="12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altLang="en-US" sz="2400" dirty="0" err="1">
                <a:latin typeface="Arial" panose="020B0604020202020204" pitchFamily="34" charset="0"/>
                <a:cs typeface="Arial" panose="020B0604020202020204" pitchFamily="34" charset="0"/>
              </a:rPr>
              <a:t>Após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beneficiar</a:t>
            </a:r>
            <a:r>
              <a:rPr lang="en-US" altLang="en-US" sz="2400" dirty="0">
                <a:latin typeface="Arial" panose="020B0604020202020204" pitchFamily="34" charset="0"/>
                <a:cs typeface="Arial" panose="020B0604020202020204" pitchFamily="34" charset="0"/>
              </a:rPr>
              <a:t>-se do </a:t>
            </a:r>
            <a:r>
              <a:rPr lang="en-US" altLang="en-US" sz="2400" dirty="0" err="1">
                <a:latin typeface="Arial" panose="020B0604020202020204" pitchFamily="34" charset="0"/>
                <a:cs typeface="Arial" panose="020B0604020202020204" pitchFamily="34" charset="0"/>
              </a:rPr>
              <a:t>lucro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máximo</a:t>
            </a:r>
            <a:r>
              <a:rPr lang="en-US" altLang="en-US" sz="2400" dirty="0">
                <a:latin typeface="Arial" panose="020B0604020202020204" pitchFamily="34" charset="0"/>
                <a:cs typeface="Arial" panose="020B0604020202020204" pitchFamily="34" charset="0"/>
              </a:rPr>
              <a:t> que o mercado </a:t>
            </a:r>
            <a:r>
              <a:rPr lang="en-US" altLang="en-US" sz="2400" dirty="0" err="1">
                <a:latin typeface="Arial" panose="020B0604020202020204" pitchFamily="34" charset="0"/>
                <a:cs typeface="Arial" panose="020B0604020202020204" pitchFamily="34" charset="0"/>
              </a:rPr>
              <a:t>inicial</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pode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proporcionar</a:t>
            </a:r>
            <a:r>
              <a:rPr lang="en-US" altLang="en-US" sz="2400" dirty="0">
                <a:latin typeface="Arial" panose="020B0604020202020204" pitchFamily="34" charset="0"/>
                <a:cs typeface="Arial" panose="020B0604020202020204" pitchFamily="34" charset="0"/>
              </a:rPr>
              <a:t>, as </a:t>
            </a:r>
            <a:r>
              <a:rPr lang="en-US" altLang="en-US" sz="2400" dirty="0" err="1">
                <a:latin typeface="Arial" panose="020B0604020202020204" pitchFamily="34" charset="0"/>
                <a:cs typeface="Arial" panose="020B0604020202020204" pitchFamily="34" charset="0"/>
              </a:rPr>
              <a:t>empresas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reduzem</a:t>
            </a:r>
            <a:r>
              <a:rPr lang="en-US" altLang="en-US" sz="2400" dirty="0">
                <a:latin typeface="Arial" panose="020B0604020202020204" pitchFamily="34" charset="0"/>
                <a:cs typeface="Arial" panose="020B0604020202020204" pitchFamily="34" charset="0"/>
              </a:rPr>
              <a:t> o </a:t>
            </a:r>
            <a:r>
              <a:rPr lang="en-US" altLang="en-US" sz="2400" dirty="0" err="1">
                <a:latin typeface="Arial" panose="020B0604020202020204" pitchFamily="34" charset="0"/>
                <a:cs typeface="Arial" panose="020B0604020202020204" pitchFamily="34" charset="0"/>
              </a:rPr>
              <a:t>preço</a:t>
            </a:r>
            <a:r>
              <a:rPr lang="en-US" altLang="en-US" sz="2400" dirty="0">
                <a:latin typeface="Arial" panose="020B0604020202020204" pitchFamily="34" charset="0"/>
                <a:cs typeface="Arial" panose="020B0604020202020204" pitchFamily="34" charset="0"/>
              </a:rPr>
              <a:t> de modo a </a:t>
            </a:r>
            <a:r>
              <a:rPr lang="en-US" altLang="en-US" sz="2400" dirty="0" err="1">
                <a:latin typeface="Arial" panose="020B0604020202020204" pitchFamily="34" charset="0"/>
                <a:cs typeface="Arial" panose="020B0604020202020204" pitchFamily="34" charset="0"/>
              </a:rPr>
              <a:t>atrair</a:t>
            </a:r>
            <a:r>
              <a:rPr lang="en-US" altLang="en-US" sz="2400" dirty="0">
                <a:latin typeface="Arial" panose="020B0604020202020204" pitchFamily="34" charset="0"/>
                <a:cs typeface="Arial" panose="020B0604020202020204" pitchFamily="34" charset="0"/>
              </a:rPr>
              <a:t> outros </a:t>
            </a:r>
            <a:r>
              <a:rPr lang="en-US" altLang="en-US" sz="2400" dirty="0" err="1">
                <a:latin typeface="Arial" panose="020B0604020202020204" pitchFamily="34" charset="0"/>
                <a:cs typeface="Arial" panose="020B0604020202020204" pitchFamily="34" charset="0"/>
              </a:rPr>
              <a:t>consumidores</a:t>
            </a:r>
            <a:r>
              <a:rPr lang="en-US" altLang="en-US" sz="2400" dirty="0">
                <a:latin typeface="Arial" panose="020B0604020202020204" pitchFamily="34" charset="0"/>
                <a:cs typeface="Arial" panose="020B0604020202020204" pitchFamily="34" charset="0"/>
              </a:rPr>
              <a:t> que </a:t>
            </a:r>
            <a:r>
              <a:rPr lang="en-US" altLang="en-US" sz="2400" dirty="0" err="1">
                <a:latin typeface="Arial" panose="020B0604020202020204" pitchFamily="34" charset="0"/>
                <a:cs typeface="Arial" panose="020B0604020202020204" pitchFamily="34" charset="0"/>
              </a:rPr>
              <a:t>são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mais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sensíveis</a:t>
            </a:r>
            <a:r>
              <a:rPr lang="en-US" altLang="en-US" sz="2400" dirty="0">
                <a:latin typeface="Arial" panose="020B0604020202020204" pitchFamily="34" charset="0"/>
                <a:cs typeface="Arial" panose="020B0604020202020204" pitchFamily="34" charset="0"/>
              </a:rPr>
              <a:t> ao </a:t>
            </a:r>
            <a:r>
              <a:rPr lang="en-US" altLang="en-US" sz="2400" dirty="0" err="1">
                <a:latin typeface="Arial" panose="020B0604020202020204" pitchFamily="34" charset="0"/>
                <a:cs typeface="Arial" panose="020B0604020202020204" pitchFamily="34" charset="0"/>
              </a:rPr>
              <a:t>preço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possuem</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demanda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mais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elástica</a:t>
            </a:r>
            <a:r>
              <a:rPr lang="en-US" altLang="en-US" sz="2400" dirty="0">
                <a:latin typeface="Arial" panose="020B0604020202020204" pitchFamily="34" charset="0"/>
                <a:cs typeface="Arial" panose="020B0604020202020204" pitchFamily="34" charset="0"/>
              </a:rPr>
              <a:t>).</a:t>
            </a:r>
          </a:p>
          <a:p>
            <a:pPr lvl="1" algn="just">
              <a:spcBef>
                <a:spcPts val="0"/>
              </a:spcBef>
              <a:buFont typeface="Wingdings" panose="05000000000000000000" pitchFamily="2" charset="2"/>
              <a:buChar char="§"/>
            </a:pPr>
            <a:r>
              <a:rPr lang="en-US" altLang="en-US" dirty="0" err="1">
                <a:latin typeface="Arial" panose="020B0604020202020204" pitchFamily="34" charset="0"/>
                <a:cs typeface="Arial" panose="020B0604020202020204" pitchFamily="34" charset="0"/>
              </a:rPr>
              <a:t>Exemplos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livros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brochura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reapresentações</a:t>
            </a:r>
            <a:r>
              <a:rPr lang="en-US" altLang="en-US" dirty="0">
                <a:latin typeface="Arial" panose="020B0604020202020204" pitchFamily="34" charset="0"/>
                <a:cs typeface="Arial" panose="020B0604020202020204" pitchFamily="34" charset="0"/>
              </a:rPr>
              <a:t> de </a:t>
            </a:r>
            <a:r>
              <a:rPr lang="en-US" altLang="en-US" dirty="0" err="1">
                <a:latin typeface="Arial" panose="020B0604020202020204" pitchFamily="34" charset="0"/>
                <a:cs typeface="Arial" panose="020B0604020202020204" pitchFamily="34" charset="0"/>
              </a:rPr>
              <a:t>filmes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computadores</a:t>
            </a:r>
            <a:r>
              <a:rPr lang="en-US" altLang="en-US" dirty="0">
                <a:latin typeface="Arial" panose="020B0604020202020204" pitchFamily="34" charset="0"/>
                <a:cs typeface="Arial" panose="020B0604020202020204" pitchFamily="34" charset="0"/>
              </a:rPr>
              <a:t> e </a:t>
            </a:r>
            <a:r>
              <a:rPr lang="en-US" altLang="en-US" dirty="0" err="1">
                <a:latin typeface="Arial" panose="020B0604020202020204" pitchFamily="34" charset="0"/>
                <a:cs typeface="Arial" panose="020B0604020202020204" pitchFamily="34" charset="0"/>
              </a:rPr>
              <a:t>celulares</a:t>
            </a:r>
            <a:r>
              <a:rPr lang="en-US" altLang="en-US" dirty="0">
                <a:latin typeface="Arial" panose="020B0604020202020204" pitchFamily="34" charset="0"/>
                <a:cs typeface="Arial" panose="020B0604020202020204" pitchFamily="34" charset="0"/>
              </a:rPr>
              <a:t> com </a:t>
            </a:r>
            <a:r>
              <a:rPr lang="en-US" altLang="en-US" dirty="0" err="1">
                <a:latin typeface="Arial" panose="020B0604020202020204" pitchFamily="34" charset="0"/>
                <a:cs typeface="Arial" panose="020B0604020202020204" pitchFamily="34" charset="0"/>
              </a:rPr>
              <a:t>desconto</a:t>
            </a:r>
            <a:r>
              <a:rPr lang="en-US" altLang="en-US" dirty="0">
                <a:latin typeface="Arial" panose="020B0604020202020204" pitchFamily="34" charset="0"/>
                <a:cs typeface="Arial" panose="020B0604020202020204" pitchFamily="34" charset="0"/>
              </a:rPr>
              <a:t>,…</a:t>
            </a:r>
          </a:p>
          <a:p>
            <a:pPr algn="just">
              <a:spcBef>
                <a:spcPct val="35000"/>
              </a:spcBef>
            </a:pPr>
            <a:endParaRPr lang="en-US" altLang="en-US" sz="24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BAD93A25-14A0-4688-AFFF-7C5309BCDDAB}"/>
              </a:ext>
            </a:extLst>
          </p:cNvPr>
          <p:cNvSpPr/>
          <p:nvPr/>
        </p:nvSpPr>
        <p:spPr>
          <a:xfrm>
            <a:off x="119878" y="923757"/>
            <a:ext cx="8784976" cy="1200329"/>
          </a:xfrm>
          <a:prstGeom prst="rect">
            <a:avLst/>
          </a:prstGeom>
        </p:spPr>
        <p:txBody>
          <a:bodyPr wrap="square">
            <a:spAutoFit/>
          </a:bodyPr>
          <a:lstStyle/>
          <a:p>
            <a:pPr marL="342900" indent="-342900" algn="just">
              <a:buFont typeface="Wingdings" panose="05000000000000000000" pitchFamily="2" charset="2"/>
              <a:buChar char="§"/>
            </a:pPr>
            <a:r>
              <a:rPr lang="pt-BR" sz="2400" dirty="0">
                <a:latin typeface="Arial" panose="020B0604020202020204" pitchFamily="34" charset="0"/>
                <a:cs typeface="Arial" panose="020B0604020202020204" pitchFamily="34" charset="0"/>
              </a:rPr>
              <a:t>Prática de cobrar preços mais elevados dos consumidores mais impacientes, reduzindo o preço mais tarde para incentivar o consumo de massa.</a:t>
            </a:r>
          </a:p>
        </p:txBody>
      </p:sp>
    </p:spTree>
    <p:extLst>
      <p:ext uri="{BB962C8B-B14F-4D97-AF65-F5344CB8AC3E}">
        <p14:creationId xmlns:p14="http://schemas.microsoft.com/office/powerpoint/2010/main" val="18515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A2E6009-31BC-4106-926D-AE931C4F0364}"/>
              </a:ext>
            </a:extLst>
          </p:cNvPr>
          <p:cNvSpPr/>
          <p:nvPr/>
        </p:nvSpPr>
        <p:spPr>
          <a:xfrm>
            <a:off x="834887" y="834589"/>
            <a:ext cx="7103165" cy="417473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Line 5">
            <a:extLst>
              <a:ext uri="{FF2B5EF4-FFF2-40B4-BE49-F238E27FC236}">
                <a16:creationId xmlns:a16="http://schemas.microsoft.com/office/drawing/2014/main" id="{71DA550E-F4AB-4E6E-B980-64E4767DF346}"/>
              </a:ext>
            </a:extLst>
          </p:cNvPr>
          <p:cNvSpPr>
            <a:spLocks noChangeShapeType="1"/>
          </p:cNvSpPr>
          <p:nvPr/>
        </p:nvSpPr>
        <p:spPr bwMode="auto">
          <a:xfrm>
            <a:off x="2106701" y="1024968"/>
            <a:ext cx="5" cy="3465983"/>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6">
            <a:extLst>
              <a:ext uri="{FF2B5EF4-FFF2-40B4-BE49-F238E27FC236}">
                <a16:creationId xmlns:a16="http://schemas.microsoft.com/office/drawing/2014/main" id="{4B5A621B-F939-40B8-A4BF-C4687D346D4A}"/>
              </a:ext>
            </a:extLst>
          </p:cNvPr>
          <p:cNvSpPr>
            <a:spLocks noChangeShapeType="1"/>
          </p:cNvSpPr>
          <p:nvPr/>
        </p:nvSpPr>
        <p:spPr bwMode="auto">
          <a:xfrm>
            <a:off x="2101723" y="4480087"/>
            <a:ext cx="4451683" cy="0"/>
          </a:xfrm>
          <a:prstGeom prst="line">
            <a:avLst/>
          </a:prstGeom>
          <a:noFill/>
          <a:ln w="571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7">
            <a:extLst>
              <a:ext uri="{FF2B5EF4-FFF2-40B4-BE49-F238E27FC236}">
                <a16:creationId xmlns:a16="http://schemas.microsoft.com/office/drawing/2014/main" id="{BA6655CF-7A72-4EC9-9239-9ECF27C4FA3C}"/>
              </a:ext>
            </a:extLst>
          </p:cNvPr>
          <p:cNvSpPr>
            <a:spLocks noChangeArrowheads="1"/>
          </p:cNvSpPr>
          <p:nvPr/>
        </p:nvSpPr>
        <p:spPr bwMode="auto">
          <a:xfrm>
            <a:off x="6526673" y="4093543"/>
            <a:ext cx="42159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b="1" dirty="0"/>
              <a:t>Q</a:t>
            </a:r>
          </a:p>
        </p:txBody>
      </p:sp>
      <p:grpSp>
        <p:nvGrpSpPr>
          <p:cNvPr id="7" name="Group 37">
            <a:extLst>
              <a:ext uri="{FF2B5EF4-FFF2-40B4-BE49-F238E27FC236}">
                <a16:creationId xmlns:a16="http://schemas.microsoft.com/office/drawing/2014/main" id="{2C346022-C4D3-41DC-A415-D0BE13C2AD6E}"/>
              </a:ext>
            </a:extLst>
          </p:cNvPr>
          <p:cNvGrpSpPr>
            <a:grpSpLocks/>
          </p:cNvGrpSpPr>
          <p:nvPr/>
        </p:nvGrpSpPr>
        <p:grpSpPr bwMode="auto">
          <a:xfrm>
            <a:off x="2127881" y="2977122"/>
            <a:ext cx="4759341" cy="366879"/>
            <a:chOff x="1409" y="2493"/>
            <a:chExt cx="3821" cy="309"/>
          </a:xfrm>
        </p:grpSpPr>
        <p:sp>
          <p:nvSpPr>
            <p:cNvPr id="8" name="Line 13">
              <a:extLst>
                <a:ext uri="{FF2B5EF4-FFF2-40B4-BE49-F238E27FC236}">
                  <a16:creationId xmlns:a16="http://schemas.microsoft.com/office/drawing/2014/main" id="{BA1FF98F-1C1C-4A07-A2E2-B688C2F771B2}"/>
                </a:ext>
              </a:extLst>
            </p:cNvPr>
            <p:cNvSpPr>
              <a:spLocks noChangeShapeType="1"/>
            </p:cNvSpPr>
            <p:nvPr/>
          </p:nvSpPr>
          <p:spPr bwMode="auto">
            <a:xfrm>
              <a:off x="1409" y="2640"/>
              <a:ext cx="327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4">
              <a:extLst>
                <a:ext uri="{FF2B5EF4-FFF2-40B4-BE49-F238E27FC236}">
                  <a16:creationId xmlns:a16="http://schemas.microsoft.com/office/drawing/2014/main" id="{5E9A48E2-3D81-45B5-AB51-323CC2A14F9C}"/>
                </a:ext>
              </a:extLst>
            </p:cNvPr>
            <p:cNvSpPr>
              <a:spLocks noChangeArrowheads="1"/>
            </p:cNvSpPr>
            <p:nvPr/>
          </p:nvSpPr>
          <p:spPr bwMode="auto">
            <a:xfrm>
              <a:off x="4679" y="2493"/>
              <a:ext cx="551"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i="1" dirty="0" err="1"/>
                <a:t>CMg</a:t>
              </a:r>
              <a:endParaRPr lang="en-US" altLang="en-US" b="1" i="1" dirty="0"/>
            </a:p>
          </p:txBody>
        </p:sp>
      </p:grpSp>
      <p:sp>
        <p:nvSpPr>
          <p:cNvPr id="10" name="Rectangle 19">
            <a:extLst>
              <a:ext uri="{FF2B5EF4-FFF2-40B4-BE49-F238E27FC236}">
                <a16:creationId xmlns:a16="http://schemas.microsoft.com/office/drawing/2014/main" id="{CFF1D7DA-8DB2-440C-B0FF-184D664B8497}"/>
              </a:ext>
            </a:extLst>
          </p:cNvPr>
          <p:cNvSpPr>
            <a:spLocks noChangeArrowheads="1"/>
          </p:cNvSpPr>
          <p:nvPr/>
        </p:nvSpPr>
        <p:spPr bwMode="auto">
          <a:xfrm>
            <a:off x="1691680" y="867361"/>
            <a:ext cx="367089"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en-US" sz="2600" b="1" dirty="0"/>
              <a:t>P</a:t>
            </a:r>
            <a:endParaRPr lang="en-US" altLang="en-US" sz="2600" b="1" dirty="0"/>
          </a:p>
        </p:txBody>
      </p:sp>
      <p:grpSp>
        <p:nvGrpSpPr>
          <p:cNvPr id="11" name="Group 39">
            <a:extLst>
              <a:ext uri="{FF2B5EF4-FFF2-40B4-BE49-F238E27FC236}">
                <a16:creationId xmlns:a16="http://schemas.microsoft.com/office/drawing/2014/main" id="{C0976954-7578-4301-BBB8-5F6B77CC4BEC}"/>
              </a:ext>
            </a:extLst>
          </p:cNvPr>
          <p:cNvGrpSpPr>
            <a:grpSpLocks/>
          </p:cNvGrpSpPr>
          <p:nvPr/>
        </p:nvGrpSpPr>
        <p:grpSpPr bwMode="auto">
          <a:xfrm>
            <a:off x="1629652" y="2078818"/>
            <a:ext cx="5278750" cy="2772381"/>
            <a:chOff x="1009" y="1745"/>
            <a:chExt cx="4238" cy="2335"/>
          </a:xfrm>
        </p:grpSpPr>
        <p:sp>
          <p:nvSpPr>
            <p:cNvPr id="12" name="Line 27">
              <a:extLst>
                <a:ext uri="{FF2B5EF4-FFF2-40B4-BE49-F238E27FC236}">
                  <a16:creationId xmlns:a16="http://schemas.microsoft.com/office/drawing/2014/main" id="{4668F0AB-E18C-4F47-9DB5-9B01C1371AF1}"/>
                </a:ext>
              </a:extLst>
            </p:cNvPr>
            <p:cNvSpPr>
              <a:spLocks noChangeShapeType="1"/>
            </p:cNvSpPr>
            <p:nvPr/>
          </p:nvSpPr>
          <p:spPr bwMode="auto">
            <a:xfrm flipV="1">
              <a:off x="3600" y="2053"/>
              <a:ext cx="0" cy="1699"/>
            </a:xfrm>
            <a:prstGeom prst="line">
              <a:avLst/>
            </a:prstGeom>
            <a:noFill/>
            <a:ln w="127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8">
              <a:extLst>
                <a:ext uri="{FF2B5EF4-FFF2-40B4-BE49-F238E27FC236}">
                  <a16:creationId xmlns:a16="http://schemas.microsoft.com/office/drawing/2014/main" id="{B9282C67-3240-47EC-B338-E75BDE57930A}"/>
                </a:ext>
              </a:extLst>
            </p:cNvPr>
            <p:cNvSpPr>
              <a:spLocks noChangeArrowheads="1"/>
            </p:cNvSpPr>
            <p:nvPr/>
          </p:nvSpPr>
          <p:spPr bwMode="auto">
            <a:xfrm>
              <a:off x="3437" y="3745"/>
              <a:ext cx="39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b="1" i="1" dirty="0">
                  <a:solidFill>
                    <a:srgbClr val="003399"/>
                  </a:solidFill>
                </a:rPr>
                <a:t>Q</a:t>
              </a:r>
              <a:r>
                <a:rPr lang="en-US" altLang="en-US" sz="2000" b="1" i="1" baseline="-25000" dirty="0">
                  <a:solidFill>
                    <a:srgbClr val="003399"/>
                  </a:solidFill>
                </a:rPr>
                <a:t>2</a:t>
              </a:r>
            </a:p>
          </p:txBody>
        </p:sp>
        <p:sp>
          <p:nvSpPr>
            <p:cNvPr id="14" name="Line 20">
              <a:extLst>
                <a:ext uri="{FF2B5EF4-FFF2-40B4-BE49-F238E27FC236}">
                  <a16:creationId xmlns:a16="http://schemas.microsoft.com/office/drawing/2014/main" id="{BF0637A2-FA5E-44B1-916B-28EC83753019}"/>
                </a:ext>
              </a:extLst>
            </p:cNvPr>
            <p:cNvSpPr>
              <a:spLocks noChangeShapeType="1"/>
            </p:cNvSpPr>
            <p:nvPr/>
          </p:nvSpPr>
          <p:spPr bwMode="auto">
            <a:xfrm>
              <a:off x="2561" y="1745"/>
              <a:ext cx="2367" cy="591"/>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1">
              <a:extLst>
                <a:ext uri="{FF2B5EF4-FFF2-40B4-BE49-F238E27FC236}">
                  <a16:creationId xmlns:a16="http://schemas.microsoft.com/office/drawing/2014/main" id="{08FE4698-D326-492D-B114-06A67948B95F}"/>
                </a:ext>
              </a:extLst>
            </p:cNvPr>
            <p:cNvSpPr>
              <a:spLocks noChangeShapeType="1"/>
            </p:cNvSpPr>
            <p:nvPr/>
          </p:nvSpPr>
          <p:spPr bwMode="auto">
            <a:xfrm>
              <a:off x="2513" y="2081"/>
              <a:ext cx="1983" cy="1023"/>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2">
              <a:extLst>
                <a:ext uri="{FF2B5EF4-FFF2-40B4-BE49-F238E27FC236}">
                  <a16:creationId xmlns:a16="http://schemas.microsoft.com/office/drawing/2014/main" id="{4ED164A9-BAE2-476D-BF5B-7FA42DBED068}"/>
                </a:ext>
              </a:extLst>
            </p:cNvPr>
            <p:cNvSpPr>
              <a:spLocks noChangeArrowheads="1"/>
            </p:cNvSpPr>
            <p:nvPr/>
          </p:nvSpPr>
          <p:spPr bwMode="auto">
            <a:xfrm>
              <a:off x="4438" y="2985"/>
              <a:ext cx="61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i="1" dirty="0">
                  <a:solidFill>
                    <a:srgbClr val="003399"/>
                  </a:solidFill>
                </a:rPr>
                <a:t>RMg</a:t>
              </a:r>
              <a:r>
                <a:rPr lang="en-US" altLang="en-US" b="1" i="1" baseline="-25000" dirty="0">
                  <a:solidFill>
                    <a:srgbClr val="003399"/>
                  </a:solidFill>
                </a:rPr>
                <a:t>2</a:t>
              </a:r>
            </a:p>
          </p:txBody>
        </p:sp>
        <p:sp>
          <p:nvSpPr>
            <p:cNvPr id="17" name="Rectangle 23">
              <a:extLst>
                <a:ext uri="{FF2B5EF4-FFF2-40B4-BE49-F238E27FC236}">
                  <a16:creationId xmlns:a16="http://schemas.microsoft.com/office/drawing/2014/main" id="{5D68E89B-BDEC-4BDC-BF70-86D72404B238}"/>
                </a:ext>
              </a:extLst>
            </p:cNvPr>
            <p:cNvSpPr>
              <a:spLocks noChangeArrowheads="1"/>
            </p:cNvSpPr>
            <p:nvPr/>
          </p:nvSpPr>
          <p:spPr bwMode="auto">
            <a:xfrm>
              <a:off x="4883" y="2197"/>
              <a:ext cx="364"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i="1" dirty="0">
                  <a:solidFill>
                    <a:srgbClr val="003399"/>
                  </a:solidFill>
                </a:rPr>
                <a:t>D</a:t>
              </a:r>
              <a:r>
                <a:rPr lang="en-US" altLang="en-US" b="1" i="1" baseline="-25000" dirty="0">
                  <a:solidFill>
                    <a:srgbClr val="003399"/>
                  </a:solidFill>
                </a:rPr>
                <a:t>2</a:t>
              </a:r>
            </a:p>
          </p:txBody>
        </p:sp>
        <p:sp>
          <p:nvSpPr>
            <p:cNvPr id="18" name="Oval 26">
              <a:extLst>
                <a:ext uri="{FF2B5EF4-FFF2-40B4-BE49-F238E27FC236}">
                  <a16:creationId xmlns:a16="http://schemas.microsoft.com/office/drawing/2014/main" id="{146D5942-8AB7-424A-AC23-A3D278745474}"/>
                </a:ext>
              </a:extLst>
            </p:cNvPr>
            <p:cNvSpPr>
              <a:spLocks noChangeArrowheads="1"/>
            </p:cNvSpPr>
            <p:nvPr/>
          </p:nvSpPr>
          <p:spPr bwMode="auto">
            <a:xfrm>
              <a:off x="3552" y="2592"/>
              <a:ext cx="96" cy="96"/>
            </a:xfrm>
            <a:prstGeom prst="ellipse">
              <a:avLst/>
            </a:prstGeom>
            <a:solidFill>
              <a:srgbClr val="003399"/>
            </a:solidFill>
            <a:ln w="127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9">
              <a:extLst>
                <a:ext uri="{FF2B5EF4-FFF2-40B4-BE49-F238E27FC236}">
                  <a16:creationId xmlns:a16="http://schemas.microsoft.com/office/drawing/2014/main" id="{81DB5845-BF69-489F-BE9D-B4F265FA7A8B}"/>
                </a:ext>
              </a:extLst>
            </p:cNvPr>
            <p:cNvSpPr>
              <a:spLocks noChangeArrowheads="1"/>
            </p:cNvSpPr>
            <p:nvPr/>
          </p:nvSpPr>
          <p:spPr bwMode="auto">
            <a:xfrm>
              <a:off x="3552" y="1968"/>
              <a:ext cx="96" cy="96"/>
            </a:xfrm>
            <a:prstGeom prst="ellipse">
              <a:avLst/>
            </a:prstGeom>
            <a:solidFill>
              <a:srgbClr val="003399"/>
            </a:solidFill>
            <a:ln w="127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30">
              <a:extLst>
                <a:ext uri="{FF2B5EF4-FFF2-40B4-BE49-F238E27FC236}">
                  <a16:creationId xmlns:a16="http://schemas.microsoft.com/office/drawing/2014/main" id="{5747263D-C0E4-4298-BB49-87BE0840AFA0}"/>
                </a:ext>
              </a:extLst>
            </p:cNvPr>
            <p:cNvSpPr>
              <a:spLocks noChangeShapeType="1"/>
            </p:cNvSpPr>
            <p:nvPr/>
          </p:nvSpPr>
          <p:spPr bwMode="auto">
            <a:xfrm flipH="1">
              <a:off x="1385" y="2016"/>
              <a:ext cx="2127" cy="0"/>
            </a:xfrm>
            <a:prstGeom prst="line">
              <a:avLst/>
            </a:prstGeom>
            <a:noFill/>
            <a:ln w="127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1">
              <a:extLst>
                <a:ext uri="{FF2B5EF4-FFF2-40B4-BE49-F238E27FC236}">
                  <a16:creationId xmlns:a16="http://schemas.microsoft.com/office/drawing/2014/main" id="{EF6C83E3-7613-4A9F-B43B-A94F2FE74C55}"/>
                </a:ext>
              </a:extLst>
            </p:cNvPr>
            <p:cNvSpPr>
              <a:spLocks noChangeArrowheads="1"/>
            </p:cNvSpPr>
            <p:nvPr/>
          </p:nvSpPr>
          <p:spPr bwMode="auto">
            <a:xfrm>
              <a:off x="1009" y="1869"/>
              <a:ext cx="349"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b="1" i="1" dirty="0">
                  <a:solidFill>
                    <a:srgbClr val="003399"/>
                  </a:solidFill>
                </a:rPr>
                <a:t>P</a:t>
              </a:r>
              <a:r>
                <a:rPr lang="en-US" altLang="en-US" sz="2000" b="1" i="1" baseline="-25000" dirty="0">
                  <a:solidFill>
                    <a:srgbClr val="003399"/>
                  </a:solidFill>
                </a:rPr>
                <a:t>2</a:t>
              </a:r>
            </a:p>
          </p:txBody>
        </p:sp>
      </p:grpSp>
      <p:grpSp>
        <p:nvGrpSpPr>
          <p:cNvPr id="22" name="Group 38">
            <a:extLst>
              <a:ext uri="{FF2B5EF4-FFF2-40B4-BE49-F238E27FC236}">
                <a16:creationId xmlns:a16="http://schemas.microsoft.com/office/drawing/2014/main" id="{8B27211F-4F0F-44D2-8C7A-01604202FD53}"/>
              </a:ext>
            </a:extLst>
          </p:cNvPr>
          <p:cNvGrpSpPr>
            <a:grpSpLocks/>
          </p:cNvGrpSpPr>
          <p:nvPr/>
        </p:nvGrpSpPr>
        <p:grpSpPr bwMode="auto">
          <a:xfrm>
            <a:off x="2568814" y="1405123"/>
            <a:ext cx="2229578" cy="2866175"/>
            <a:chOff x="1763" y="1169"/>
            <a:chExt cx="1790" cy="2414"/>
          </a:xfrm>
        </p:grpSpPr>
        <p:sp>
          <p:nvSpPr>
            <p:cNvPr id="23" name="Line 8">
              <a:extLst>
                <a:ext uri="{FF2B5EF4-FFF2-40B4-BE49-F238E27FC236}">
                  <a16:creationId xmlns:a16="http://schemas.microsoft.com/office/drawing/2014/main" id="{FF252944-B781-4C01-A522-D4B7E7B62538}"/>
                </a:ext>
              </a:extLst>
            </p:cNvPr>
            <p:cNvSpPr>
              <a:spLocks noChangeShapeType="1"/>
            </p:cNvSpPr>
            <p:nvPr/>
          </p:nvSpPr>
          <p:spPr bwMode="auto">
            <a:xfrm>
              <a:off x="2129" y="1169"/>
              <a:ext cx="1167" cy="20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9">
              <a:extLst>
                <a:ext uri="{FF2B5EF4-FFF2-40B4-BE49-F238E27FC236}">
                  <a16:creationId xmlns:a16="http://schemas.microsoft.com/office/drawing/2014/main" id="{2A164709-539E-4A05-BEED-BA68237B694C}"/>
                </a:ext>
              </a:extLst>
            </p:cNvPr>
            <p:cNvSpPr>
              <a:spLocks noChangeShapeType="1"/>
            </p:cNvSpPr>
            <p:nvPr/>
          </p:nvSpPr>
          <p:spPr bwMode="auto">
            <a:xfrm>
              <a:off x="1763" y="1217"/>
              <a:ext cx="621" cy="203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10">
              <a:extLst>
                <a:ext uri="{FF2B5EF4-FFF2-40B4-BE49-F238E27FC236}">
                  <a16:creationId xmlns:a16="http://schemas.microsoft.com/office/drawing/2014/main" id="{AA0EBB1C-9053-4507-8418-DEB8D2FD4A26}"/>
                </a:ext>
              </a:extLst>
            </p:cNvPr>
            <p:cNvSpPr>
              <a:spLocks noChangeArrowheads="1"/>
            </p:cNvSpPr>
            <p:nvPr/>
          </p:nvSpPr>
          <p:spPr bwMode="auto">
            <a:xfrm>
              <a:off x="3189" y="3228"/>
              <a:ext cx="364"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i="1" dirty="0"/>
                <a:t>D</a:t>
              </a:r>
              <a:r>
                <a:rPr lang="en-US" altLang="en-US" b="1" i="1" baseline="-25000" dirty="0"/>
                <a:t>1</a:t>
              </a:r>
            </a:p>
          </p:txBody>
        </p:sp>
        <p:sp>
          <p:nvSpPr>
            <p:cNvPr id="26" name="Rectangle 11">
              <a:extLst>
                <a:ext uri="{FF2B5EF4-FFF2-40B4-BE49-F238E27FC236}">
                  <a16:creationId xmlns:a16="http://schemas.microsoft.com/office/drawing/2014/main" id="{3A2438B4-EEE2-4146-A0E2-A34F2B23B83B}"/>
                </a:ext>
              </a:extLst>
            </p:cNvPr>
            <p:cNvSpPr>
              <a:spLocks noChangeArrowheads="1"/>
            </p:cNvSpPr>
            <p:nvPr/>
          </p:nvSpPr>
          <p:spPr bwMode="auto">
            <a:xfrm>
              <a:off x="2166" y="3274"/>
              <a:ext cx="61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i="1" dirty="0"/>
                <a:t>RMg</a:t>
              </a:r>
              <a:r>
                <a:rPr lang="en-US" altLang="en-US" b="1" i="1" baseline="-25000" dirty="0"/>
                <a:t>1</a:t>
              </a:r>
            </a:p>
          </p:txBody>
        </p:sp>
      </p:grpSp>
      <p:grpSp>
        <p:nvGrpSpPr>
          <p:cNvPr id="27" name="Group 36">
            <a:extLst>
              <a:ext uri="{FF2B5EF4-FFF2-40B4-BE49-F238E27FC236}">
                <a16:creationId xmlns:a16="http://schemas.microsoft.com/office/drawing/2014/main" id="{D3FA498A-1556-427C-9EBC-B916529D61E0}"/>
              </a:ext>
            </a:extLst>
          </p:cNvPr>
          <p:cNvGrpSpPr>
            <a:grpSpLocks/>
          </p:cNvGrpSpPr>
          <p:nvPr/>
        </p:nvGrpSpPr>
        <p:grpSpPr bwMode="auto">
          <a:xfrm>
            <a:off x="1629652" y="1425293"/>
            <a:ext cx="1715157" cy="3426578"/>
            <a:chOff x="1009" y="1186"/>
            <a:chExt cx="1377" cy="2886"/>
          </a:xfrm>
        </p:grpSpPr>
        <p:sp>
          <p:nvSpPr>
            <p:cNvPr id="28" name="Line 15">
              <a:extLst>
                <a:ext uri="{FF2B5EF4-FFF2-40B4-BE49-F238E27FC236}">
                  <a16:creationId xmlns:a16="http://schemas.microsoft.com/office/drawing/2014/main" id="{7C20E024-CFCA-4D60-857C-DC3ADCF04563}"/>
                </a:ext>
              </a:extLst>
            </p:cNvPr>
            <p:cNvSpPr>
              <a:spLocks noChangeShapeType="1"/>
            </p:cNvSpPr>
            <p:nvPr/>
          </p:nvSpPr>
          <p:spPr bwMode="auto">
            <a:xfrm flipV="1">
              <a:off x="2208" y="1355"/>
              <a:ext cx="0" cy="239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6">
              <a:extLst>
                <a:ext uri="{FF2B5EF4-FFF2-40B4-BE49-F238E27FC236}">
                  <a16:creationId xmlns:a16="http://schemas.microsoft.com/office/drawing/2014/main" id="{2AA7756A-BEF5-410B-B7AB-F4D82007C9FB}"/>
                </a:ext>
              </a:extLst>
            </p:cNvPr>
            <p:cNvSpPr>
              <a:spLocks noChangeArrowheads="1"/>
            </p:cNvSpPr>
            <p:nvPr/>
          </p:nvSpPr>
          <p:spPr bwMode="auto">
            <a:xfrm>
              <a:off x="2160" y="2592"/>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17">
              <a:extLst>
                <a:ext uri="{FF2B5EF4-FFF2-40B4-BE49-F238E27FC236}">
                  <a16:creationId xmlns:a16="http://schemas.microsoft.com/office/drawing/2014/main" id="{34B36C14-FE3B-4BAC-B31F-7B16C566DCF0}"/>
                </a:ext>
              </a:extLst>
            </p:cNvPr>
            <p:cNvSpPr>
              <a:spLocks noChangeArrowheads="1"/>
            </p:cNvSpPr>
            <p:nvPr/>
          </p:nvSpPr>
          <p:spPr bwMode="auto">
            <a:xfrm>
              <a:off x="2160" y="124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8">
              <a:extLst>
                <a:ext uri="{FF2B5EF4-FFF2-40B4-BE49-F238E27FC236}">
                  <a16:creationId xmlns:a16="http://schemas.microsoft.com/office/drawing/2014/main" id="{45CC6740-F144-4C59-8B07-978D35539931}"/>
                </a:ext>
              </a:extLst>
            </p:cNvPr>
            <p:cNvSpPr>
              <a:spLocks noChangeShapeType="1"/>
            </p:cNvSpPr>
            <p:nvPr/>
          </p:nvSpPr>
          <p:spPr bwMode="auto">
            <a:xfrm flipH="1">
              <a:off x="1385" y="1296"/>
              <a:ext cx="783"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4">
              <a:extLst>
                <a:ext uri="{FF2B5EF4-FFF2-40B4-BE49-F238E27FC236}">
                  <a16:creationId xmlns:a16="http://schemas.microsoft.com/office/drawing/2014/main" id="{93A55C23-FC9E-4793-98B8-3D68D6553F4A}"/>
                </a:ext>
              </a:extLst>
            </p:cNvPr>
            <p:cNvSpPr>
              <a:spLocks noChangeArrowheads="1"/>
            </p:cNvSpPr>
            <p:nvPr/>
          </p:nvSpPr>
          <p:spPr bwMode="auto">
            <a:xfrm>
              <a:off x="1009" y="1186"/>
              <a:ext cx="349"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b="1" i="1" dirty="0"/>
                <a:t>P</a:t>
              </a:r>
              <a:r>
                <a:rPr lang="en-US" altLang="en-US" sz="2000" b="1" i="1" baseline="-25000" dirty="0"/>
                <a:t>1</a:t>
              </a:r>
            </a:p>
          </p:txBody>
        </p:sp>
        <p:sp>
          <p:nvSpPr>
            <p:cNvPr id="33" name="Rectangle 25">
              <a:extLst>
                <a:ext uri="{FF2B5EF4-FFF2-40B4-BE49-F238E27FC236}">
                  <a16:creationId xmlns:a16="http://schemas.microsoft.com/office/drawing/2014/main" id="{48662C4B-230C-4923-B691-4AB15B52E274}"/>
                </a:ext>
              </a:extLst>
            </p:cNvPr>
            <p:cNvSpPr>
              <a:spLocks noChangeArrowheads="1"/>
            </p:cNvSpPr>
            <p:nvPr/>
          </p:nvSpPr>
          <p:spPr bwMode="auto">
            <a:xfrm>
              <a:off x="1992" y="3737"/>
              <a:ext cx="394"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b="1" i="1" dirty="0"/>
                <a:t>Q</a:t>
              </a:r>
              <a:r>
                <a:rPr lang="en-US" altLang="en-US" sz="2000" b="1" i="1" baseline="-25000" dirty="0"/>
                <a:t>1</a:t>
              </a:r>
            </a:p>
          </p:txBody>
        </p:sp>
      </p:grpSp>
      <p:sp>
        <p:nvSpPr>
          <p:cNvPr id="34" name="CaixaDeTexto 33">
            <a:extLst>
              <a:ext uri="{FF2B5EF4-FFF2-40B4-BE49-F238E27FC236}">
                <a16:creationId xmlns:a16="http://schemas.microsoft.com/office/drawing/2014/main" id="{32E6D164-1408-4293-B1A7-F813862F4FF6}"/>
              </a:ext>
            </a:extLst>
          </p:cNvPr>
          <p:cNvSpPr txBox="1"/>
          <p:nvPr/>
        </p:nvSpPr>
        <p:spPr>
          <a:xfrm>
            <a:off x="0" y="5079597"/>
            <a:ext cx="9090991" cy="1569660"/>
          </a:xfrm>
          <a:prstGeom prst="rect">
            <a:avLst/>
          </a:prstGeom>
          <a:noFill/>
        </p:spPr>
        <p:txBody>
          <a:bodyPr wrap="square" rtlCol="0">
            <a:spAutoFit/>
          </a:bodyPr>
          <a:lstStyle/>
          <a:p>
            <a:pPr marL="285750" indent="-285750" algn="just">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À </a:t>
            </a:r>
            <a:r>
              <a:rPr lang="en-US" altLang="en-US" sz="2400" dirty="0" err="1">
                <a:latin typeface="Arial" panose="020B0604020202020204" pitchFamily="34" charset="0"/>
                <a:cs typeface="Arial" panose="020B0604020202020204" pitchFamily="34" charset="0"/>
              </a:rPr>
              <a:t>medida</a:t>
            </a:r>
            <a:r>
              <a:rPr lang="en-US" altLang="en-US" sz="2400" dirty="0">
                <a:latin typeface="Arial" panose="020B0604020202020204" pitchFamily="34" charset="0"/>
                <a:cs typeface="Arial" panose="020B0604020202020204" pitchFamily="34" charset="0"/>
              </a:rPr>
              <a:t> que o tempo </a:t>
            </a:r>
            <a:r>
              <a:rPr lang="en-US" altLang="en-US" sz="2400" dirty="0" err="1">
                <a:latin typeface="Arial" panose="020B0604020202020204" pitchFamily="34" charset="0"/>
                <a:cs typeface="Arial" panose="020B0604020202020204" pitchFamily="34" charset="0"/>
              </a:rPr>
              <a:t>passa</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demanda</a:t>
            </a:r>
            <a:r>
              <a:rPr lang="en-US" altLang="en-US" sz="2400" dirty="0">
                <a:latin typeface="Arial" panose="020B0604020202020204" pitchFamily="34" charset="0"/>
                <a:cs typeface="Arial" panose="020B0604020202020204" pitchFamily="34" charset="0"/>
              </a:rPr>
              <a:t> se </a:t>
            </a:r>
            <a:r>
              <a:rPr lang="en-US" altLang="en-US" sz="2400" dirty="0" err="1">
                <a:latin typeface="Arial" panose="020B0604020202020204" pitchFamily="34" charset="0"/>
                <a:cs typeface="Arial" panose="020B0604020202020204" pitchFamily="34" charset="0"/>
              </a:rPr>
              <a:t>torna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mais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elástica</a:t>
            </a:r>
            <a:r>
              <a:rPr lang="en-US" altLang="en-US" sz="2400" dirty="0">
                <a:latin typeface="Arial" panose="020B0604020202020204" pitchFamily="34" charset="0"/>
                <a:cs typeface="Arial" panose="020B0604020202020204" pitchFamily="34" charset="0"/>
              </a:rPr>
              <a:t>  e  o </a:t>
            </a:r>
            <a:r>
              <a:rPr lang="en-US" altLang="en-US" sz="2400" dirty="0" err="1">
                <a:latin typeface="Arial" panose="020B0604020202020204" pitchFamily="34" charset="0"/>
                <a:cs typeface="Arial" panose="020B0604020202020204" pitchFamily="34" charset="0"/>
              </a:rPr>
              <a:t>preço</a:t>
            </a:r>
            <a:r>
              <a:rPr lang="en-US" altLang="en-US" sz="2400" dirty="0">
                <a:latin typeface="Arial" panose="020B0604020202020204" pitchFamily="34" charset="0"/>
                <a:cs typeface="Arial" panose="020B0604020202020204" pitchFamily="34" charset="0"/>
              </a:rPr>
              <a:t>  é </a:t>
            </a:r>
            <a:r>
              <a:rPr lang="en-US" altLang="en-US" sz="2400" dirty="0" err="1">
                <a:latin typeface="Arial" panose="020B0604020202020204" pitchFamily="34" charset="0"/>
                <a:cs typeface="Arial" panose="020B0604020202020204" pitchFamily="34" charset="0"/>
              </a:rPr>
              <a:t>reduzido</a:t>
            </a:r>
            <a:r>
              <a:rPr lang="en-US" altLang="en-US" sz="2400" dirty="0">
                <a:latin typeface="Arial" panose="020B0604020202020204" pitchFamily="34" charset="0"/>
                <a:cs typeface="Arial" panose="020B0604020202020204" pitchFamily="34" charset="0"/>
              </a:rPr>
              <a:t> de modo a  </a:t>
            </a:r>
            <a:r>
              <a:rPr lang="en-US" altLang="en-US" sz="2400" dirty="0" err="1">
                <a:latin typeface="Arial" panose="020B0604020202020204" pitchFamily="34" charset="0"/>
                <a:cs typeface="Arial" panose="020B0604020202020204" pitchFamily="34" charset="0"/>
              </a:rPr>
              <a:t>atrair</a:t>
            </a:r>
            <a:r>
              <a:rPr lang="en-US" altLang="en-US" sz="2400" dirty="0">
                <a:latin typeface="Arial" panose="020B0604020202020204" pitchFamily="34" charset="0"/>
                <a:cs typeface="Arial" panose="020B0604020202020204" pitchFamily="34" charset="0"/>
              </a:rPr>
              <a:t> um mercado </a:t>
            </a:r>
            <a:r>
              <a:rPr lang="en-US" altLang="en-US" sz="2400" dirty="0" err="1">
                <a:latin typeface="Arial" panose="020B0604020202020204" pitchFamily="34" charset="0"/>
                <a:cs typeface="Arial" panose="020B0604020202020204" pitchFamily="34" charset="0"/>
              </a:rPr>
              <a:t>maior</a:t>
            </a:r>
            <a:r>
              <a:rPr lang="en-US" altLang="en-US" sz="2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en-US" altLang="en-US" sz="2400" dirty="0" err="1">
                <a:latin typeface="Arial" panose="020B0604020202020204" pitchFamily="34" charset="0"/>
                <a:cs typeface="Arial" panose="020B0604020202020204" pitchFamily="34" charset="0"/>
              </a:rPr>
              <a:t>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consumidores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são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divididos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grupos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através</a:t>
            </a:r>
            <a:r>
              <a:rPr lang="en-US" altLang="en-US" sz="2400" dirty="0">
                <a:latin typeface="Arial" panose="020B0604020202020204" pitchFamily="34" charset="0"/>
                <a:cs typeface="Arial" panose="020B0604020202020204" pitchFamily="34" charset="0"/>
              </a:rPr>
              <a:t> do tempo. </a:t>
            </a:r>
            <a:r>
              <a:rPr lang="en-US" altLang="en-US" sz="2400" dirty="0" err="1">
                <a:latin typeface="Arial" panose="020B0604020202020204" pitchFamily="34" charset="0"/>
                <a:cs typeface="Arial" panose="020B0604020202020204" pitchFamily="34" charset="0"/>
              </a:rPr>
              <a:t>Inicialmente</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demanda</a:t>
            </a:r>
            <a:r>
              <a:rPr lang="en-US" altLang="en-US" sz="2400" dirty="0">
                <a:latin typeface="Arial" panose="020B0604020202020204" pitchFamily="34" charset="0"/>
                <a:cs typeface="Arial" panose="020B0604020202020204" pitchFamily="34" charset="0"/>
              </a:rPr>
              <a:t> é </a:t>
            </a:r>
            <a:r>
              <a:rPr lang="en-US" altLang="en-US" sz="2400" dirty="0" err="1">
                <a:latin typeface="Arial" panose="020B0604020202020204" pitchFamily="34" charset="0"/>
                <a:cs typeface="Arial" panose="020B0604020202020204" pitchFamily="34" charset="0"/>
              </a:rPr>
              <a:t>menos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elástica</a:t>
            </a:r>
            <a:r>
              <a:rPr lang="en-US" altLang="en-US" sz="2400" dirty="0">
                <a:latin typeface="Arial" panose="020B0604020202020204" pitchFamily="34" charset="0"/>
                <a:cs typeface="Arial" panose="020B0604020202020204" pitchFamily="34" charset="0"/>
              </a:rPr>
              <a:t>, e o </a:t>
            </a:r>
            <a:r>
              <a:rPr lang="en-US" altLang="en-US" sz="2400" dirty="0" err="1">
                <a:latin typeface="Arial" panose="020B0604020202020204" pitchFamily="34" charset="0"/>
                <a:cs typeface="Arial" panose="020B0604020202020204" pitchFamily="34" charset="0"/>
              </a:rPr>
              <a:t>preço</a:t>
            </a:r>
            <a:r>
              <a:rPr lang="en-US" altLang="en-US" sz="2400" dirty="0">
                <a:latin typeface="Arial" panose="020B0604020202020204" pitchFamily="34" charset="0"/>
                <a:cs typeface="Arial" panose="020B0604020202020204" pitchFamily="34" charset="0"/>
              </a:rPr>
              <a:t> é </a:t>
            </a:r>
            <a:r>
              <a:rPr lang="en-US" altLang="en-US" sz="2400" i="1" dirty="0">
                <a:latin typeface="Arial" panose="020B0604020202020204" pitchFamily="34" charset="0"/>
                <a:cs typeface="Arial" panose="020B0604020202020204" pitchFamily="34" charset="0"/>
              </a:rPr>
              <a:t>P</a:t>
            </a:r>
            <a:r>
              <a:rPr lang="en-US" altLang="en-US" sz="2400" i="1" baseline="-25000" dirty="0">
                <a:latin typeface="Arial" panose="020B0604020202020204" pitchFamily="34" charset="0"/>
                <a:cs typeface="Arial" panose="020B0604020202020204" pitchFamily="34" charset="0"/>
              </a:rPr>
              <a:t>1 </a:t>
            </a:r>
            <a:r>
              <a:rPr lang="en-US" altLang="en-US" sz="2400" i="1" dirty="0">
                <a:latin typeface="Arial" panose="020B0604020202020204" pitchFamily="34" charset="0"/>
                <a:cs typeface="Arial" panose="020B0604020202020204" pitchFamily="34" charset="0"/>
              </a:rPr>
              <a:t>.</a:t>
            </a:r>
          </a:p>
        </p:txBody>
      </p:sp>
      <p:sp>
        <p:nvSpPr>
          <p:cNvPr id="35" name="Retângulo 34">
            <a:extLst>
              <a:ext uri="{FF2B5EF4-FFF2-40B4-BE49-F238E27FC236}">
                <a16:creationId xmlns:a16="http://schemas.microsoft.com/office/drawing/2014/main" id="{EB1FDA03-7C26-4E18-9590-041039046CC9}"/>
              </a:ext>
            </a:extLst>
          </p:cNvPr>
          <p:cNvSpPr/>
          <p:nvPr/>
        </p:nvSpPr>
        <p:spPr>
          <a:xfrm>
            <a:off x="219268" y="188258"/>
            <a:ext cx="8784976" cy="646331"/>
          </a:xfrm>
          <a:prstGeom prst="rect">
            <a:avLst/>
          </a:prstGeom>
        </p:spPr>
        <p:txBody>
          <a:bodyPr wrap="square">
            <a:spAutoFit/>
          </a:bodyPr>
          <a:lstStyle/>
          <a:p>
            <a:pPr algn="just"/>
            <a:r>
              <a:rPr lang="pt-BR" sz="3600" b="1" dirty="0">
                <a:solidFill>
                  <a:srgbClr val="000000"/>
                </a:solidFill>
                <a:latin typeface="Arial" panose="020B0604020202020204" pitchFamily="34" charset="0"/>
                <a:cs typeface="Arial" panose="020B0604020202020204" pitchFamily="34" charset="0"/>
              </a:rPr>
              <a:t>Discriminação de Preços Intertemporal </a:t>
            </a:r>
          </a:p>
        </p:txBody>
      </p:sp>
    </p:spTree>
    <p:extLst>
      <p:ext uri="{BB962C8B-B14F-4D97-AF65-F5344CB8AC3E}">
        <p14:creationId xmlns:p14="http://schemas.microsoft.com/office/powerpoint/2010/main" val="20516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16FEC677-04A6-406E-9ED9-C5587DDD386A}"/>
              </a:ext>
            </a:extLst>
          </p:cNvPr>
          <p:cNvSpPr txBox="1">
            <a:spLocks/>
          </p:cNvSpPr>
          <p:nvPr/>
        </p:nvSpPr>
        <p:spPr>
          <a:xfrm>
            <a:off x="35496" y="706106"/>
            <a:ext cx="9036496" cy="248850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sz="2400" dirty="0">
                <a:latin typeface="Arial" panose="020B0604020202020204" pitchFamily="34" charset="0"/>
                <a:cs typeface="Arial" panose="020B0604020202020204" pitchFamily="34" charset="0"/>
              </a:rPr>
              <a:t>Se a firma não conseguir praticar a discriminação de preços ela pode, em alguns casos, cobrar uma tarifa em duas partes.</a:t>
            </a:r>
          </a:p>
          <a:p>
            <a:pPr lvl="1" algn="just">
              <a:buClrTx/>
              <a:buSzPct val="100000"/>
              <a:buFont typeface="Wingdings" panose="05000000000000000000" pitchFamily="2" charset="2"/>
              <a:buChar char="§"/>
            </a:pPr>
            <a:r>
              <a:rPr lang="pt-BR" dirty="0">
                <a:latin typeface="Arial" panose="020B0604020202020204" pitchFamily="34" charset="0"/>
                <a:cs typeface="Arial" panose="020B0604020202020204" pitchFamily="34" charset="0"/>
              </a:rPr>
              <a:t>Possibilidade de aumentar o lucro utilizando a </a:t>
            </a:r>
            <a:r>
              <a:rPr lang="pt-BR" b="1" dirty="0">
                <a:latin typeface="Arial" panose="020B0604020202020204" pitchFamily="34" charset="0"/>
                <a:cs typeface="Arial" panose="020B0604020202020204" pitchFamily="34" charset="0"/>
              </a:rPr>
              <a:t>tarifa em duas partes</a:t>
            </a:r>
            <a:r>
              <a:rPr lang="pt-BR" dirty="0">
                <a:latin typeface="Arial" panose="020B0604020202020204" pitchFamily="34" charset="0"/>
                <a:cs typeface="Arial" panose="020B0604020202020204" pitchFamily="34" charset="0"/>
              </a:rPr>
              <a:t>: uma </a:t>
            </a:r>
            <a:r>
              <a:rPr lang="en-US" altLang="en-US" dirty="0">
                <a:latin typeface="Arial" panose="020B0604020202020204" pitchFamily="34" charset="0"/>
                <a:cs typeface="Arial" panose="020B0604020202020204" pitchFamily="34" charset="0"/>
              </a:rPr>
              <a:t>taxa de entrada </a:t>
            </a:r>
            <a:r>
              <a:rPr lang="en-US" altLang="en-US" i="1" dirty="0">
                <a:latin typeface="Arial" panose="020B0604020202020204" pitchFamily="34" charset="0"/>
                <a:cs typeface="Arial" panose="020B0604020202020204" pitchFamily="34" charset="0"/>
              </a:rPr>
              <a:t>(T)</a:t>
            </a:r>
            <a:r>
              <a:rPr lang="en-US" altLang="en-US" dirty="0">
                <a:latin typeface="Arial" panose="020B0604020202020204" pitchFamily="34" charset="0"/>
                <a:cs typeface="Arial" panose="020B0604020202020204" pitchFamily="34" charset="0"/>
              </a:rPr>
              <a:t> e </a:t>
            </a:r>
            <a:r>
              <a:rPr lang="en-US" altLang="en-US" dirty="0" err="1">
                <a:latin typeface="Arial" panose="020B0604020202020204" pitchFamily="34" charset="0"/>
                <a:cs typeface="Arial" panose="020B0604020202020204" pitchFamily="34" charset="0"/>
              </a:rPr>
              <a:t>uma</a:t>
            </a:r>
            <a:r>
              <a:rPr lang="en-US" altLang="en-US" dirty="0">
                <a:latin typeface="Arial" panose="020B0604020202020204" pitchFamily="34" charset="0"/>
                <a:cs typeface="Arial" panose="020B0604020202020204" pitchFamily="34" charset="0"/>
              </a:rPr>
              <a:t> taxa de </a:t>
            </a:r>
            <a:r>
              <a:rPr lang="en-US" altLang="en-US" dirty="0" err="1">
                <a:latin typeface="Arial" panose="020B0604020202020204" pitchFamily="34" charset="0"/>
                <a:cs typeface="Arial" panose="020B0604020202020204" pitchFamily="34" charset="0"/>
              </a:rPr>
              <a:t>utilização</a:t>
            </a:r>
            <a:r>
              <a:rPr lang="en-US" altLang="en-US" dirty="0">
                <a:latin typeface="Arial" panose="020B0604020202020204" pitchFamily="34" charset="0"/>
                <a:cs typeface="Arial" panose="020B0604020202020204" pitchFamily="34" charset="0"/>
              </a:rPr>
              <a:t> (</a:t>
            </a:r>
            <a:r>
              <a:rPr lang="en-US" altLang="en-US" i="1" dirty="0">
                <a:latin typeface="Arial" panose="020B0604020202020204" pitchFamily="34" charset="0"/>
                <a:cs typeface="Arial" panose="020B0604020202020204" pitchFamily="34" charset="0"/>
              </a:rPr>
              <a:t>P</a:t>
            </a:r>
            <a:r>
              <a:rPr lang="en-US" altLang="en-US" dirty="0">
                <a:latin typeface="Arial" panose="020B0604020202020204" pitchFamily="34" charset="0"/>
                <a:cs typeface="Arial" panose="020B0604020202020204" pitchFamily="34" charset="0"/>
              </a:rPr>
              <a:t>).</a:t>
            </a:r>
          </a:p>
          <a:p>
            <a:pPr algn="just">
              <a:buClrTx/>
              <a:buSzPct val="100000"/>
              <a:buFont typeface="Wingdings" panose="05000000000000000000" pitchFamily="2" charset="2"/>
              <a:buChar char="§"/>
            </a:pPr>
            <a:endParaRPr lang="en-US" altLang="en-US" sz="6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pPr>
            <a:r>
              <a:rPr lang="en-US" altLang="en-US" sz="2600" b="1" dirty="0" err="1">
                <a:latin typeface="Arial" panose="020B0604020202020204" pitchFamily="34" charset="0"/>
                <a:cs typeface="Arial" panose="020B0604020202020204" pitchFamily="34" charset="0"/>
              </a:rPr>
              <a:t>Quando</a:t>
            </a:r>
            <a:r>
              <a:rPr lang="en-US" altLang="en-US" sz="2600" b="1" dirty="0">
                <a:latin typeface="Arial" panose="020B0604020202020204" pitchFamily="34" charset="0"/>
                <a:cs typeface="Arial" panose="020B0604020202020204" pitchFamily="34" charset="0"/>
              </a:rPr>
              <a:t> </a:t>
            </a:r>
            <a:r>
              <a:rPr lang="en-US" altLang="en-US" sz="2600" b="1" dirty="0" err="1">
                <a:latin typeface="Arial" panose="020B0604020202020204" pitchFamily="34" charset="0"/>
                <a:cs typeface="Arial" panose="020B0604020202020204" pitchFamily="34" charset="0"/>
              </a:rPr>
              <a:t>essa</a:t>
            </a:r>
            <a:r>
              <a:rPr lang="en-US" altLang="en-US" sz="2600" b="1" dirty="0">
                <a:latin typeface="Arial" panose="020B0604020202020204" pitchFamily="34" charset="0"/>
                <a:cs typeface="Arial" panose="020B0604020202020204" pitchFamily="34" charset="0"/>
              </a:rPr>
              <a:t> </a:t>
            </a:r>
            <a:r>
              <a:rPr lang="en-US" altLang="en-US" sz="2600" b="1" dirty="0" err="1">
                <a:latin typeface="Arial" panose="020B0604020202020204" pitchFamily="34" charset="0"/>
                <a:cs typeface="Arial" panose="020B0604020202020204" pitchFamily="34" charset="0"/>
              </a:rPr>
              <a:t>estratégia</a:t>
            </a:r>
            <a:r>
              <a:rPr lang="en-US" altLang="en-US" sz="2600" b="1" dirty="0">
                <a:latin typeface="Arial" panose="020B0604020202020204" pitchFamily="34" charset="0"/>
                <a:cs typeface="Arial" panose="020B0604020202020204" pitchFamily="34" charset="0"/>
              </a:rPr>
              <a:t> é </a:t>
            </a:r>
            <a:r>
              <a:rPr lang="en-US" altLang="en-US" sz="2600" b="1" dirty="0" err="1">
                <a:latin typeface="Arial" panose="020B0604020202020204" pitchFamily="34" charset="0"/>
                <a:cs typeface="Arial" panose="020B0604020202020204" pitchFamily="34" charset="0"/>
              </a:rPr>
              <a:t>eficiente</a:t>
            </a:r>
            <a:r>
              <a:rPr lang="en-US" altLang="en-US" sz="2600" b="1" dirty="0">
                <a:latin typeface="Arial" panose="020B0604020202020204" pitchFamily="34" charset="0"/>
                <a:cs typeface="Arial" panose="020B0604020202020204" pitchFamily="34" charset="0"/>
              </a:rPr>
              <a:t> ?</a:t>
            </a:r>
          </a:p>
          <a:p>
            <a:pPr lvl="1" algn="just">
              <a:buClrTx/>
              <a:buSzPct val="100000"/>
              <a:buFont typeface="Wingdings" panose="05000000000000000000" pitchFamily="2" charset="2"/>
              <a:buChar char="§"/>
            </a:pPr>
            <a:r>
              <a:rPr lang="pt-BR" altLang="en-US" b="1" dirty="0">
                <a:latin typeface="Arial" panose="020B0604020202020204" pitchFamily="34" charset="0"/>
                <a:cs typeface="Arial" panose="020B0604020202020204" pitchFamily="34" charset="0"/>
              </a:rPr>
              <a:t>Quando as demandas forem homogêneas </a:t>
            </a:r>
            <a:r>
              <a:rPr lang="pt-BR" altLang="en-US" dirty="0">
                <a:latin typeface="Arial" panose="020B0604020202020204" pitchFamily="34" charset="0"/>
                <a:cs typeface="Arial" panose="020B0604020202020204" pitchFamily="34" charset="0"/>
              </a:rPr>
              <a:t>(</a:t>
            </a:r>
            <a:r>
              <a:rPr lang="pt-BR" altLang="en-US" dirty="0">
                <a:latin typeface="Arial" panose="020B0604020202020204" pitchFamily="34" charset="0"/>
                <a:cs typeface="Arial" panose="020B0604020202020204" pitchFamily="34" charset="0"/>
                <a:sym typeface="Symbol" panose="05050102010706020507" pitchFamily="18" charset="2"/>
              </a:rPr>
              <a:t>mesma curva de demanda ou preferências idênticas, ou ainda,  um único consumidor</a:t>
            </a:r>
            <a:r>
              <a:rPr lang="pt-BR" altLang="en-US" dirty="0">
                <a:latin typeface="Arial" panose="020B0604020202020204" pitchFamily="34" charset="0"/>
                <a:cs typeface="Arial" panose="020B0604020202020204" pitchFamily="34" charset="0"/>
              </a:rPr>
              <a:t>) → elevada taxa de entrada e baixa taxa de utilização (P = </a:t>
            </a:r>
            <a:r>
              <a:rPr lang="pt-BR" altLang="en-US" dirty="0" err="1">
                <a:latin typeface="Arial" panose="020B0604020202020204" pitchFamily="34" charset="0"/>
                <a:cs typeface="Arial" panose="020B0604020202020204" pitchFamily="34" charset="0"/>
              </a:rPr>
              <a:t>CMg</a:t>
            </a:r>
            <a:r>
              <a:rPr lang="pt-BR" altLang="en-US" dirty="0">
                <a:latin typeface="Arial" panose="020B0604020202020204" pitchFamily="34" charset="0"/>
                <a:cs typeface="Arial" panose="020B0604020202020204" pitchFamily="34" charset="0"/>
              </a:rPr>
              <a:t>).</a:t>
            </a:r>
          </a:p>
          <a:p>
            <a:pPr lvl="1" algn="just">
              <a:buClrTx/>
              <a:buSzPct val="100000"/>
              <a:buFont typeface="Wingdings" panose="05000000000000000000" pitchFamily="2" charset="2"/>
              <a:buChar char="§"/>
            </a:pPr>
            <a:endParaRPr lang="pt-BR" altLang="en-US" sz="6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
            </a:pPr>
            <a:r>
              <a:rPr lang="pt-BR" altLang="en-US" sz="2400" b="1" dirty="0">
                <a:latin typeface="Arial" panose="020B0604020202020204" pitchFamily="34" charset="0"/>
                <a:cs typeface="Arial" panose="020B0604020202020204" pitchFamily="34" charset="0"/>
              </a:rPr>
              <a:t>A melhor maneira de perceber isso</a:t>
            </a:r>
            <a:r>
              <a:rPr lang="pt-BR" altLang="en-US" sz="2400" dirty="0">
                <a:latin typeface="Arial" panose="020B0604020202020204" pitchFamily="34" charset="0"/>
                <a:cs typeface="Arial" panose="020B0604020202020204" pitchFamily="34" charset="0"/>
              </a:rPr>
              <a:t> é notar que, caso a firma cobre P = </a:t>
            </a:r>
            <a:r>
              <a:rPr lang="pt-BR" altLang="en-US" sz="2400" dirty="0" err="1">
                <a:latin typeface="Arial" panose="020B0604020202020204" pitchFamily="34" charset="0"/>
                <a:cs typeface="Arial" panose="020B0604020202020204" pitchFamily="34" charset="0"/>
              </a:rPr>
              <a:t>CMg</a:t>
            </a:r>
            <a:r>
              <a:rPr lang="pt-BR" altLang="en-US" sz="2400" dirty="0">
                <a:latin typeface="Arial" panose="020B0604020202020204" pitchFamily="34" charset="0"/>
                <a:cs typeface="Arial" panose="020B0604020202020204" pitchFamily="34" charset="0"/>
              </a:rPr>
              <a:t> (para todos – demandas homogêneas) e uma taxa de entrada (para todos – demandas homogêneas) que capture todo o excedente do consumidor, ela estará em uma situação equivalente a situação de discriminação perfeita.</a:t>
            </a:r>
          </a:p>
        </p:txBody>
      </p:sp>
      <p:sp>
        <p:nvSpPr>
          <p:cNvPr id="3" name="Retângulo 2">
            <a:extLst>
              <a:ext uri="{FF2B5EF4-FFF2-40B4-BE49-F238E27FC236}">
                <a16:creationId xmlns:a16="http://schemas.microsoft.com/office/drawing/2014/main" id="{B704305F-08FA-4901-8431-75C45E145ACF}"/>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Tree>
    <p:extLst>
      <p:ext uri="{BB962C8B-B14F-4D97-AF65-F5344CB8AC3E}">
        <p14:creationId xmlns:p14="http://schemas.microsoft.com/office/powerpoint/2010/main" val="8895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501FC4C-4981-4385-B48A-C0D228AC7662}"/>
              </a:ext>
            </a:extLst>
          </p:cNvPr>
          <p:cNvSpPr txBox="1">
            <a:spLocks noChangeArrowheads="1"/>
          </p:cNvSpPr>
          <p:nvPr/>
        </p:nvSpPr>
        <p:spPr>
          <a:xfrm>
            <a:off x="198783" y="1034637"/>
            <a:ext cx="8716617"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dirty="0"/>
              <a:t>Como </a:t>
            </a:r>
            <a:r>
              <a:rPr lang="en-US" dirty="0" err="1"/>
              <a:t>escolher</a:t>
            </a:r>
            <a:r>
              <a:rPr lang="en-US" dirty="0"/>
              <a:t> a </a:t>
            </a:r>
            <a:r>
              <a:rPr lang="en-US" dirty="0" err="1"/>
              <a:t>uma</a:t>
            </a:r>
            <a:r>
              <a:rPr lang="en-US" dirty="0"/>
              <a:t> </a:t>
            </a:r>
            <a:r>
              <a:rPr lang="en-US" dirty="0" err="1"/>
              <a:t>combinação</a:t>
            </a:r>
            <a:r>
              <a:rPr lang="en-US" dirty="0"/>
              <a:t> </a:t>
            </a:r>
            <a:r>
              <a:rPr lang="en-US" dirty="0" err="1"/>
              <a:t>adequada</a:t>
            </a:r>
            <a:r>
              <a:rPr lang="en-US" dirty="0"/>
              <a:t> de capital e </a:t>
            </a:r>
            <a:r>
              <a:rPr lang="en-US" dirty="0" err="1"/>
              <a:t>trabalho</a:t>
            </a:r>
            <a:r>
              <a:rPr lang="en-US" dirty="0"/>
              <a:t>, </a:t>
            </a:r>
            <a:r>
              <a:rPr lang="en-US" dirty="0" err="1"/>
              <a:t>considerando</a:t>
            </a:r>
            <a:r>
              <a:rPr lang="en-US" dirty="0"/>
              <a:t> o </a:t>
            </a:r>
            <a:r>
              <a:rPr lang="en-US" dirty="0" err="1"/>
              <a:t>longo</a:t>
            </a:r>
            <a:r>
              <a:rPr lang="en-US" dirty="0"/>
              <a:t> </a:t>
            </a:r>
            <a:r>
              <a:rPr lang="en-US" dirty="0" err="1"/>
              <a:t>prazo</a:t>
            </a:r>
            <a:r>
              <a:rPr lang="en-US" dirty="0"/>
              <a:t> ?</a:t>
            </a:r>
          </a:p>
          <a:p>
            <a:pPr algn="just">
              <a:spcBef>
                <a:spcPct val="70000"/>
              </a:spcBef>
            </a:pPr>
            <a:endParaRPr lang="en-US" sz="400" dirty="0"/>
          </a:p>
          <a:p>
            <a:pPr lvl="1" algn="just">
              <a:buSzPct val="75000"/>
            </a:pPr>
            <a:r>
              <a:rPr lang="en-US" sz="2800" dirty="0" err="1"/>
              <a:t>Os</a:t>
            </a:r>
            <a:r>
              <a:rPr lang="en-US" sz="2800" dirty="0"/>
              <a:t> </a:t>
            </a:r>
            <a:r>
              <a:rPr lang="en-US" sz="2800" dirty="0" err="1"/>
              <a:t>administradores</a:t>
            </a:r>
            <a:r>
              <a:rPr lang="en-US" sz="2800" dirty="0"/>
              <a:t> </a:t>
            </a:r>
            <a:r>
              <a:rPr lang="en-US" sz="2800" dirty="0" err="1"/>
              <a:t>querem</a:t>
            </a:r>
            <a:r>
              <a:rPr lang="en-US" sz="2800" dirty="0"/>
              <a:t> </a:t>
            </a:r>
            <a:r>
              <a:rPr lang="en-US" sz="2800" dirty="0" err="1"/>
              <a:t>determinar</a:t>
            </a:r>
            <a:r>
              <a:rPr lang="en-US" sz="2800" dirty="0"/>
              <a:t> </a:t>
            </a:r>
            <a:r>
              <a:rPr lang="en-US" sz="2800" dirty="0" err="1"/>
              <a:t>qual</a:t>
            </a:r>
            <a:r>
              <a:rPr lang="en-US" sz="2800" dirty="0"/>
              <a:t> a </a:t>
            </a:r>
            <a:r>
              <a:rPr lang="en-US" sz="2800" dirty="0" err="1"/>
              <a:t>combinação</a:t>
            </a:r>
            <a:r>
              <a:rPr lang="en-US" sz="2800" dirty="0"/>
              <a:t> de </a:t>
            </a:r>
            <a:r>
              <a:rPr lang="en-US" sz="2800" dirty="0" err="1"/>
              <a:t>insumos</a:t>
            </a:r>
            <a:r>
              <a:rPr lang="en-US" sz="2800" dirty="0"/>
              <a:t> que </a:t>
            </a:r>
            <a:r>
              <a:rPr lang="en-US" sz="2800" dirty="0" err="1"/>
              <a:t>minimiza</a:t>
            </a:r>
            <a:r>
              <a:rPr lang="en-US" sz="2800" dirty="0"/>
              <a:t> </a:t>
            </a:r>
            <a:r>
              <a:rPr lang="en-US" sz="2800" dirty="0" err="1"/>
              <a:t>os</a:t>
            </a:r>
            <a:r>
              <a:rPr lang="en-US" sz="2800" dirty="0"/>
              <a:t> </a:t>
            </a:r>
            <a:r>
              <a:rPr lang="en-US" sz="2800" dirty="0" err="1"/>
              <a:t>custos</a:t>
            </a:r>
            <a:r>
              <a:rPr lang="en-US" sz="2800" dirty="0"/>
              <a:t> de </a:t>
            </a:r>
            <a:r>
              <a:rPr lang="en-US" sz="2800" dirty="0" err="1"/>
              <a:t>produção</a:t>
            </a:r>
            <a:r>
              <a:rPr lang="en-US" sz="2800" dirty="0"/>
              <a:t>.</a:t>
            </a:r>
          </a:p>
          <a:p>
            <a:pPr lvl="1" algn="just">
              <a:buSzPct val="75000"/>
            </a:pPr>
            <a:endParaRPr lang="en-US" sz="400" dirty="0"/>
          </a:p>
          <a:p>
            <a:pPr algn="just">
              <a:buSzPct val="75000"/>
            </a:pPr>
            <a:r>
              <a:rPr lang="en-US" dirty="0"/>
              <a:t>Essa </a:t>
            </a:r>
            <a:r>
              <a:rPr lang="en-US" dirty="0" err="1"/>
              <a:t>escolha</a:t>
            </a:r>
            <a:r>
              <a:rPr lang="en-US" dirty="0"/>
              <a:t> </a:t>
            </a:r>
            <a:r>
              <a:rPr lang="en-US" dirty="0" err="1"/>
              <a:t>envolve</a:t>
            </a:r>
            <a:r>
              <a:rPr lang="en-US" dirty="0"/>
              <a:t> </a:t>
            </a:r>
            <a:r>
              <a:rPr lang="en-US" dirty="0" err="1"/>
              <a:t>os</a:t>
            </a:r>
            <a:r>
              <a:rPr lang="en-US" dirty="0"/>
              <a:t> </a:t>
            </a:r>
            <a:r>
              <a:rPr lang="en-US" dirty="0" err="1"/>
              <a:t>preços</a:t>
            </a:r>
            <a:r>
              <a:rPr lang="en-US" dirty="0"/>
              <a:t> dos </a:t>
            </a:r>
            <a:r>
              <a:rPr lang="en-US" dirty="0" err="1"/>
              <a:t>fatores</a:t>
            </a:r>
            <a:r>
              <a:rPr lang="en-US" dirty="0"/>
              <a:t> de </a:t>
            </a:r>
            <a:r>
              <a:rPr lang="en-US" dirty="0" err="1"/>
              <a:t>produção</a:t>
            </a:r>
            <a:r>
              <a:rPr lang="en-US" dirty="0"/>
              <a:t>, </a:t>
            </a:r>
            <a:r>
              <a:rPr lang="en-US" dirty="0" err="1"/>
              <a:t>comparativamente</a:t>
            </a:r>
            <a:r>
              <a:rPr lang="en-US" dirty="0"/>
              <a:t> </a:t>
            </a:r>
            <a:r>
              <a:rPr lang="en-US" dirty="0" err="1"/>
              <a:t>às</a:t>
            </a:r>
            <a:r>
              <a:rPr lang="en-US" dirty="0"/>
              <a:t> </a:t>
            </a:r>
            <a:r>
              <a:rPr lang="en-US" dirty="0" err="1"/>
              <a:t>suas</a:t>
            </a:r>
            <a:r>
              <a:rPr lang="en-US" dirty="0"/>
              <a:t> </a:t>
            </a:r>
            <a:r>
              <a:rPr lang="en-US" dirty="0" err="1"/>
              <a:t>produtividades</a:t>
            </a:r>
            <a:r>
              <a:rPr lang="en-US" dirty="0"/>
              <a:t> </a:t>
            </a:r>
            <a:r>
              <a:rPr lang="en-US" dirty="0" err="1"/>
              <a:t>marginais</a:t>
            </a:r>
            <a:r>
              <a:rPr lang="en-US" dirty="0"/>
              <a:t>. </a:t>
            </a:r>
          </a:p>
          <a:p>
            <a:pPr lvl="1" algn="just">
              <a:buSzPct val="75000"/>
            </a:pPr>
            <a:endParaRPr lang="en-US" sz="1200" dirty="0"/>
          </a:p>
          <a:p>
            <a:pPr algn="just">
              <a:buSzPct val="75000"/>
            </a:pPr>
            <a:r>
              <a:rPr lang="en-US" b="1" dirty="0" err="1"/>
              <a:t>Questão</a:t>
            </a:r>
            <a:r>
              <a:rPr lang="en-US" b="1" dirty="0"/>
              <a:t>:</a:t>
            </a:r>
            <a:r>
              <a:rPr lang="en-US" dirty="0"/>
              <a:t> se o </a:t>
            </a:r>
            <a:r>
              <a:rPr lang="en-US" dirty="0" err="1"/>
              <a:t>preço</a:t>
            </a:r>
            <a:r>
              <a:rPr lang="en-US" dirty="0"/>
              <a:t> do </a:t>
            </a:r>
            <a:r>
              <a:rPr lang="en-US" dirty="0" err="1"/>
              <a:t>fator</a:t>
            </a:r>
            <a:r>
              <a:rPr lang="en-US" dirty="0"/>
              <a:t> </a:t>
            </a:r>
            <a:r>
              <a:rPr lang="en-US" dirty="0" err="1"/>
              <a:t>trabalho</a:t>
            </a:r>
            <a:r>
              <a:rPr lang="en-US" dirty="0"/>
              <a:t> (</a:t>
            </a:r>
            <a:r>
              <a:rPr lang="en-US" dirty="0" err="1"/>
              <a:t>salário</a:t>
            </a:r>
            <a:r>
              <a:rPr lang="en-US" dirty="0"/>
              <a:t>) </a:t>
            </a:r>
            <a:r>
              <a:rPr lang="en-US" dirty="0" err="1"/>
              <a:t>diminui</a:t>
            </a:r>
            <a:r>
              <a:rPr lang="en-US" dirty="0"/>
              <a:t>, </a:t>
            </a:r>
            <a:r>
              <a:rPr lang="en-US" dirty="0" err="1"/>
              <a:t>necessariamente</a:t>
            </a:r>
            <a:r>
              <a:rPr lang="en-US" dirty="0"/>
              <a:t>, a </a:t>
            </a:r>
            <a:r>
              <a:rPr lang="en-US" dirty="0" err="1"/>
              <a:t>firma</a:t>
            </a:r>
            <a:r>
              <a:rPr lang="en-US" dirty="0"/>
              <a:t> </a:t>
            </a:r>
            <a:r>
              <a:rPr lang="en-US" dirty="0" err="1"/>
              <a:t>substitui</a:t>
            </a:r>
            <a:r>
              <a:rPr lang="en-US" dirty="0"/>
              <a:t> </a:t>
            </a:r>
            <a:r>
              <a:rPr lang="en-US" dirty="0" err="1"/>
              <a:t>trabalho</a:t>
            </a:r>
            <a:r>
              <a:rPr lang="en-US" dirty="0"/>
              <a:t> </a:t>
            </a:r>
            <a:r>
              <a:rPr lang="en-US" dirty="0" err="1"/>
              <a:t>por</a:t>
            </a:r>
            <a:r>
              <a:rPr lang="en-US" dirty="0"/>
              <a:t> capital ?</a:t>
            </a:r>
          </a:p>
        </p:txBody>
      </p:sp>
      <p:sp>
        <p:nvSpPr>
          <p:cNvPr id="3" name="Rectangle 7">
            <a:extLst>
              <a:ext uri="{FF2B5EF4-FFF2-40B4-BE49-F238E27FC236}">
                <a16:creationId xmlns:a16="http://schemas.microsoft.com/office/drawing/2014/main" id="{15B859D0-6D24-41FD-8772-388E97F9D96E}"/>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418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392BC43-F20B-49D4-A4CF-7AA3CA1C1363}"/>
              </a:ext>
            </a:extLst>
          </p:cNvPr>
          <p:cNvSpPr txBox="1"/>
          <p:nvPr/>
        </p:nvSpPr>
        <p:spPr>
          <a:xfrm>
            <a:off x="35496" y="1101870"/>
            <a:ext cx="9108504" cy="5663089"/>
          </a:xfrm>
          <a:prstGeom prst="rect">
            <a:avLst/>
          </a:prstGeom>
          <a:noFill/>
        </p:spPr>
        <p:txBody>
          <a:bodyPr wrap="square">
            <a:spAutoFit/>
          </a:bodyPr>
          <a:lstStyle/>
          <a:p>
            <a:pPr algn="just"/>
            <a:r>
              <a:rPr lang="pt-BR" sz="2200" b="1" dirty="0">
                <a:solidFill>
                  <a:srgbClr val="000000"/>
                </a:solidFill>
                <a:latin typeface="Arial-BoldMT"/>
              </a:rPr>
              <a:t>ANPEC - </a:t>
            </a:r>
            <a:r>
              <a:rPr lang="pt-BR" sz="2200" b="1" i="0" dirty="0">
                <a:solidFill>
                  <a:srgbClr val="000000"/>
                </a:solidFill>
                <a:effectLst/>
                <a:latin typeface="Arial-BoldMT"/>
              </a:rPr>
              <a:t>QUESTÃO 10 – 2009 </a:t>
            </a:r>
            <a:r>
              <a:rPr lang="pt-BR" sz="2200" dirty="0">
                <a:solidFill>
                  <a:srgbClr val="000000"/>
                </a:solidFill>
                <a:latin typeface="Arial-BoldMT"/>
                <a:cs typeface="Calibri" panose="020F0502020204030204" pitchFamily="34" charset="0"/>
              </a:rPr>
              <a:t>→ </a:t>
            </a:r>
            <a:r>
              <a:rPr lang="pt-BR" sz="2000" b="0" i="0" dirty="0">
                <a:solidFill>
                  <a:srgbClr val="000000"/>
                </a:solidFill>
                <a:effectLst/>
                <a:latin typeface="Arial" panose="020B0604020202020204" pitchFamily="34" charset="0"/>
                <a:cs typeface="Arial" panose="020B0604020202020204" pitchFamily="34" charset="0"/>
              </a:rPr>
              <a:t>Um monopolista produz um certo bem de acordo com uma tecnologia para a qual o custo marginal de produção é constante e igual a </a:t>
            </a:r>
            <a:r>
              <a:rPr lang="pt-BR" sz="2000" b="0" i="1" dirty="0">
                <a:solidFill>
                  <a:srgbClr val="000000"/>
                </a:solidFill>
                <a:effectLst/>
                <a:latin typeface="Arial" panose="020B0604020202020204" pitchFamily="34" charset="0"/>
                <a:cs typeface="Arial" panose="020B0604020202020204" pitchFamily="34" charset="0"/>
              </a:rPr>
              <a:t>4</a:t>
            </a:r>
            <a:r>
              <a:rPr lang="pt-BR" sz="2000" b="0" i="0" dirty="0">
                <a:solidFill>
                  <a:srgbClr val="000000"/>
                </a:solidFill>
                <a:effectLst/>
                <a:latin typeface="Arial" panose="020B0604020202020204" pitchFamily="34" charset="0"/>
                <a:cs typeface="Arial" panose="020B0604020202020204" pitchFamily="34" charset="0"/>
              </a:rPr>
              <a:t>. Existem </a:t>
            </a:r>
            <a:r>
              <a:rPr lang="pt-BR" sz="2000" b="0" i="1" dirty="0">
                <a:solidFill>
                  <a:srgbClr val="000000"/>
                </a:solidFill>
                <a:effectLst/>
                <a:latin typeface="Arial" panose="020B0604020202020204" pitchFamily="34" charset="0"/>
                <a:cs typeface="Arial" panose="020B0604020202020204" pitchFamily="34" charset="0"/>
              </a:rPr>
              <a:t>N </a:t>
            </a:r>
            <a:r>
              <a:rPr lang="pt-BR" sz="2000" b="0" i="0" dirty="0">
                <a:solidFill>
                  <a:srgbClr val="000000"/>
                </a:solidFill>
                <a:effectLst/>
                <a:latin typeface="Arial" panose="020B0604020202020204" pitchFamily="34" charset="0"/>
                <a:cs typeface="Arial" panose="020B0604020202020204" pitchFamily="34" charset="0"/>
              </a:rPr>
              <a:t>consumidores idênticos e de tal</a:t>
            </a:r>
            <a:r>
              <a:rPr lang="pt-BR" sz="2000" dirty="0">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sorte que a demanda inversa agregada por esse bem é dada por </a:t>
            </a:r>
            <a:r>
              <a:rPr lang="pt-BR" sz="2000" b="0" i="1" dirty="0">
                <a:solidFill>
                  <a:srgbClr val="000000"/>
                </a:solidFill>
                <a:effectLst/>
                <a:latin typeface="Arial" panose="020B0604020202020204" pitchFamily="34" charset="0"/>
                <a:cs typeface="Arial" panose="020B0604020202020204" pitchFamily="34" charset="0"/>
              </a:rPr>
              <a:t>P = 10 – Q</a:t>
            </a:r>
            <a:r>
              <a:rPr lang="pt-BR" sz="2000" b="0" i="0" dirty="0">
                <a:solidFill>
                  <a:srgbClr val="000000"/>
                </a:solidFill>
                <a:effectLst/>
                <a:latin typeface="Arial" panose="020B0604020202020204" pitchFamily="34" charset="0"/>
                <a:cs typeface="Arial" panose="020B0604020202020204" pitchFamily="34" charset="0"/>
              </a:rPr>
              <a:t>, em que </a:t>
            </a:r>
            <a:r>
              <a:rPr lang="pt-BR" sz="2000" b="0" i="1" dirty="0">
                <a:solidFill>
                  <a:srgbClr val="000000"/>
                </a:solidFill>
                <a:effectLst/>
                <a:latin typeface="Arial" panose="020B0604020202020204" pitchFamily="34" charset="0"/>
                <a:cs typeface="Arial" panose="020B0604020202020204" pitchFamily="34" charset="0"/>
              </a:rPr>
              <a:t>P </a:t>
            </a:r>
            <a:r>
              <a:rPr lang="pt-BR" sz="2000" b="0" i="0" dirty="0">
                <a:solidFill>
                  <a:srgbClr val="000000"/>
                </a:solidFill>
                <a:effectLst/>
                <a:latin typeface="Arial" panose="020B0604020202020204" pitchFamily="34" charset="0"/>
                <a:cs typeface="Arial" panose="020B0604020202020204" pitchFamily="34" charset="0"/>
              </a:rPr>
              <a:t>é o preço e </a:t>
            </a:r>
            <a:r>
              <a:rPr lang="pt-BR" sz="2000" b="0" i="1" dirty="0">
                <a:solidFill>
                  <a:srgbClr val="000000"/>
                </a:solidFill>
                <a:effectLst/>
                <a:latin typeface="Arial" panose="020B0604020202020204" pitchFamily="34" charset="0"/>
                <a:cs typeface="Arial" panose="020B0604020202020204" pitchFamily="34" charset="0"/>
              </a:rPr>
              <a:t>Q </a:t>
            </a:r>
            <a:r>
              <a:rPr lang="pt-BR" sz="2000" b="0" i="0" dirty="0">
                <a:solidFill>
                  <a:srgbClr val="000000"/>
                </a:solidFill>
                <a:effectLst/>
                <a:latin typeface="Arial" panose="020B0604020202020204" pitchFamily="34" charset="0"/>
                <a:cs typeface="Arial" panose="020B0604020202020204" pitchFamily="34" charset="0"/>
              </a:rPr>
              <a:t>a quantidade total demandada. Julgue as seguintes afirmativas:</a:t>
            </a:r>
          </a:p>
          <a:p>
            <a:pPr algn="just"/>
            <a:r>
              <a:rPr lang="pt-BR" sz="2000" b="1" dirty="0">
                <a:solidFill>
                  <a:srgbClr val="000000"/>
                </a:solidFill>
                <a:latin typeface="Arial" panose="020B0604020202020204" pitchFamily="34" charset="0"/>
                <a:cs typeface="Arial" panose="020B0604020202020204" pitchFamily="34" charset="0"/>
              </a:rPr>
              <a:t>(0)</a:t>
            </a:r>
            <a:r>
              <a:rPr lang="pt-BR" sz="2000" dirty="0">
                <a:solidFill>
                  <a:srgbClr val="000000"/>
                </a:solidFill>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Se o monopolista aplica a regra de </a:t>
            </a:r>
            <a:r>
              <a:rPr lang="pt-BR" sz="2000" b="0" i="1" dirty="0">
                <a:solidFill>
                  <a:srgbClr val="000000"/>
                </a:solidFill>
                <a:effectLst/>
                <a:latin typeface="Arial" panose="020B0604020202020204" pitchFamily="34" charset="0"/>
                <a:cs typeface="Arial" panose="020B0604020202020204" pitchFamily="34" charset="0"/>
              </a:rPr>
              <a:t>mark-u</a:t>
            </a:r>
            <a:r>
              <a:rPr lang="pt-BR" sz="2000" b="0" i="0" dirty="0">
                <a:solidFill>
                  <a:srgbClr val="000000"/>
                </a:solidFill>
                <a:effectLst/>
                <a:latin typeface="Arial" panose="020B0604020202020204" pitchFamily="34" charset="0"/>
                <a:cs typeface="Arial" panose="020B0604020202020204" pitchFamily="34" charset="0"/>
              </a:rPr>
              <a:t>p como regra de preço, então o preço de monopólio é </a:t>
            </a:r>
            <a:r>
              <a:rPr lang="pt-BR" sz="2000" b="0" i="1" dirty="0" err="1">
                <a:solidFill>
                  <a:srgbClr val="000000"/>
                </a:solidFill>
                <a:effectLst/>
                <a:latin typeface="Arial" panose="020B0604020202020204" pitchFamily="34" charset="0"/>
                <a:cs typeface="Arial" panose="020B0604020202020204" pitchFamily="34" charset="0"/>
              </a:rPr>
              <a:t>Pm</a:t>
            </a:r>
            <a:r>
              <a:rPr lang="pt-BR" sz="2000" b="0" i="1" dirty="0">
                <a:solidFill>
                  <a:srgbClr val="000000"/>
                </a:solidFill>
                <a:effectLst/>
                <a:latin typeface="Arial" panose="020B0604020202020204" pitchFamily="34" charset="0"/>
                <a:cs typeface="Arial" panose="020B0604020202020204" pitchFamily="34" charset="0"/>
              </a:rPr>
              <a:t> = 7 </a:t>
            </a:r>
            <a:r>
              <a:rPr lang="pt-BR" sz="2000" b="0" i="0" dirty="0">
                <a:solidFill>
                  <a:srgbClr val="000000"/>
                </a:solidFill>
                <a:effectLst/>
                <a:latin typeface="Arial" panose="020B0604020202020204" pitchFamily="34" charset="0"/>
                <a:cs typeface="Arial" panose="020B0604020202020204" pitchFamily="34" charset="0"/>
              </a:rPr>
              <a:t>e a quantidade produzida é </a:t>
            </a:r>
            <a:r>
              <a:rPr lang="pt-BR" sz="2000" b="0" i="1" dirty="0" err="1">
                <a:solidFill>
                  <a:srgbClr val="000000"/>
                </a:solidFill>
                <a:effectLst/>
                <a:latin typeface="Arial" panose="020B0604020202020204" pitchFamily="34" charset="0"/>
                <a:cs typeface="Arial" panose="020B0604020202020204" pitchFamily="34" charset="0"/>
              </a:rPr>
              <a:t>Qm</a:t>
            </a:r>
            <a:r>
              <a:rPr lang="pt-BR" sz="2000" b="0" i="1" dirty="0">
                <a:solidFill>
                  <a:srgbClr val="000000"/>
                </a:solidFill>
                <a:effectLst/>
                <a:latin typeface="Arial" panose="020B0604020202020204" pitchFamily="34" charset="0"/>
                <a:cs typeface="Arial" panose="020B0604020202020204" pitchFamily="34" charset="0"/>
              </a:rPr>
              <a:t> = 3</a:t>
            </a:r>
            <a:r>
              <a:rPr lang="pt-BR" sz="2000" b="0" i="0" dirty="0">
                <a:solidFill>
                  <a:srgbClr val="000000"/>
                </a:solidFill>
                <a:effectLst/>
                <a:latin typeface="Arial" panose="020B0604020202020204" pitchFamily="34" charset="0"/>
                <a:cs typeface="Arial" panose="020B0604020202020204" pitchFamily="34" charset="0"/>
              </a:rPr>
              <a:t>.</a:t>
            </a:r>
          </a:p>
          <a:p>
            <a:pPr algn="just"/>
            <a:r>
              <a:rPr lang="pt-BR" sz="2000" b="1" dirty="0">
                <a:solidFill>
                  <a:srgbClr val="000000"/>
                </a:solidFill>
                <a:latin typeface="Arial" panose="020B0604020202020204" pitchFamily="34" charset="0"/>
                <a:cs typeface="Arial" panose="020B0604020202020204" pitchFamily="34" charset="0"/>
              </a:rPr>
              <a:t>(1)</a:t>
            </a:r>
            <a:r>
              <a:rPr lang="pt-BR" sz="2000" dirty="0">
                <a:solidFill>
                  <a:srgbClr val="000000"/>
                </a:solidFill>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A perda de bem-estar (ou </a:t>
            </a:r>
            <a:r>
              <a:rPr lang="pt-BR" sz="2000" b="0" i="1" dirty="0" err="1">
                <a:solidFill>
                  <a:srgbClr val="000000"/>
                </a:solidFill>
                <a:effectLst/>
                <a:latin typeface="Arial" panose="020B0604020202020204" pitchFamily="34" charset="0"/>
                <a:cs typeface="Arial" panose="020B0604020202020204" pitchFamily="34" charset="0"/>
              </a:rPr>
              <a:t>deadweight</a:t>
            </a:r>
            <a:r>
              <a:rPr lang="pt-BR" sz="2000" b="0" i="1" dirty="0">
                <a:solidFill>
                  <a:srgbClr val="000000"/>
                </a:solidFill>
                <a:effectLst/>
                <a:latin typeface="Arial" panose="020B0604020202020204" pitchFamily="34" charset="0"/>
                <a:cs typeface="Arial" panose="020B0604020202020204" pitchFamily="34" charset="0"/>
              </a:rPr>
              <a:t> </a:t>
            </a:r>
            <a:r>
              <a:rPr lang="pt-BR" sz="2000" b="0" i="1" dirty="0" err="1">
                <a:solidFill>
                  <a:srgbClr val="000000"/>
                </a:solidFill>
                <a:effectLst/>
                <a:latin typeface="Arial" panose="020B0604020202020204" pitchFamily="34" charset="0"/>
                <a:cs typeface="Arial" panose="020B0604020202020204" pitchFamily="34" charset="0"/>
              </a:rPr>
              <a:t>loss</a:t>
            </a:r>
            <a:r>
              <a:rPr lang="pt-BR" sz="2000" b="0" i="0" dirty="0">
                <a:solidFill>
                  <a:srgbClr val="000000"/>
                </a:solidFill>
                <a:effectLst/>
                <a:latin typeface="Arial" panose="020B0604020202020204" pitchFamily="34" charset="0"/>
                <a:cs typeface="Arial" panose="020B0604020202020204" pitchFamily="34" charset="0"/>
              </a:rPr>
              <a:t>) decorrente do uso da regra de </a:t>
            </a:r>
            <a:r>
              <a:rPr lang="pt-BR" sz="2000" b="0" i="1" dirty="0">
                <a:solidFill>
                  <a:srgbClr val="000000"/>
                </a:solidFill>
                <a:effectLst/>
                <a:latin typeface="Arial" panose="020B0604020202020204" pitchFamily="34" charset="0"/>
                <a:cs typeface="Arial" panose="020B0604020202020204" pitchFamily="34" charset="0"/>
              </a:rPr>
              <a:t>mark-u</a:t>
            </a:r>
            <a:r>
              <a:rPr lang="pt-BR" sz="2000" b="0" i="0" dirty="0">
                <a:solidFill>
                  <a:srgbClr val="000000"/>
                </a:solidFill>
                <a:effectLst/>
                <a:latin typeface="Arial" panose="020B0604020202020204" pitchFamily="34" charset="0"/>
                <a:cs typeface="Arial" panose="020B0604020202020204" pitchFamily="34" charset="0"/>
              </a:rPr>
              <a:t>p pelo monopolista é </a:t>
            </a:r>
            <a:r>
              <a:rPr lang="pt-BR" sz="2000" b="0" i="1" dirty="0">
                <a:solidFill>
                  <a:srgbClr val="000000"/>
                </a:solidFill>
                <a:effectLst/>
                <a:latin typeface="Arial" panose="020B0604020202020204" pitchFamily="34" charset="0"/>
                <a:cs typeface="Arial" panose="020B0604020202020204" pitchFamily="34" charset="0"/>
              </a:rPr>
              <a:t>DWL = 9</a:t>
            </a:r>
            <a:r>
              <a:rPr lang="pt-BR" sz="2000" b="0" i="0" dirty="0">
                <a:solidFill>
                  <a:srgbClr val="000000"/>
                </a:solidFill>
                <a:effectLst/>
                <a:latin typeface="Arial" panose="020B0604020202020204" pitchFamily="34" charset="0"/>
                <a:cs typeface="Arial" panose="020B0604020202020204" pitchFamily="34" charset="0"/>
              </a:rPr>
              <a:t>.</a:t>
            </a:r>
          </a:p>
          <a:p>
            <a:pPr algn="just"/>
            <a:r>
              <a:rPr lang="pt-BR" sz="2000" b="1" dirty="0">
                <a:solidFill>
                  <a:srgbClr val="000000"/>
                </a:solidFill>
                <a:latin typeface="Arial" panose="020B0604020202020204" pitchFamily="34" charset="0"/>
                <a:cs typeface="Arial" panose="020B0604020202020204" pitchFamily="34" charset="0"/>
              </a:rPr>
              <a:t>(2)</a:t>
            </a:r>
            <a:r>
              <a:rPr lang="pt-BR" sz="2000" dirty="0">
                <a:solidFill>
                  <a:srgbClr val="000000"/>
                </a:solidFill>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Suponha que em vez da regra de </a:t>
            </a:r>
            <a:r>
              <a:rPr lang="pt-BR" sz="2000" b="0" i="1" dirty="0">
                <a:solidFill>
                  <a:srgbClr val="000000"/>
                </a:solidFill>
                <a:effectLst/>
                <a:latin typeface="Arial" panose="020B0604020202020204" pitchFamily="34" charset="0"/>
                <a:cs typeface="Arial" panose="020B0604020202020204" pitchFamily="34" charset="0"/>
              </a:rPr>
              <a:t>mark-up</a:t>
            </a:r>
            <a:r>
              <a:rPr lang="pt-BR" sz="2000" b="0" i="0" dirty="0">
                <a:solidFill>
                  <a:srgbClr val="000000"/>
                </a:solidFill>
                <a:effectLst/>
                <a:latin typeface="Arial" panose="020B0604020202020204" pitchFamily="34" charset="0"/>
                <a:cs typeface="Arial" panose="020B0604020202020204" pitchFamily="34" charset="0"/>
              </a:rPr>
              <a:t>, o monopolista adota uma tarifa bipartite (</a:t>
            </a:r>
            <a:r>
              <a:rPr lang="pt-BR" sz="2000" b="0" i="1" dirty="0" err="1">
                <a:solidFill>
                  <a:srgbClr val="000000"/>
                </a:solidFill>
                <a:effectLst/>
                <a:latin typeface="Arial" panose="020B0604020202020204" pitchFamily="34" charset="0"/>
                <a:cs typeface="Arial" panose="020B0604020202020204" pitchFamily="34" charset="0"/>
              </a:rPr>
              <a:t>two-part</a:t>
            </a:r>
            <a:r>
              <a:rPr lang="pt-BR" sz="2000" b="0" i="1" dirty="0">
                <a:solidFill>
                  <a:srgbClr val="000000"/>
                </a:solidFill>
                <a:effectLst/>
                <a:latin typeface="Arial" panose="020B0604020202020204" pitchFamily="34" charset="0"/>
                <a:cs typeface="Arial" panose="020B0604020202020204" pitchFamily="34" charset="0"/>
              </a:rPr>
              <a:t> </a:t>
            </a:r>
            <a:r>
              <a:rPr lang="pt-BR" sz="2000" b="0" i="1" dirty="0" err="1">
                <a:solidFill>
                  <a:srgbClr val="000000"/>
                </a:solidFill>
                <a:effectLst/>
                <a:latin typeface="Arial" panose="020B0604020202020204" pitchFamily="34" charset="0"/>
                <a:cs typeface="Arial" panose="020B0604020202020204" pitchFamily="34" charset="0"/>
              </a:rPr>
              <a:t>tariff</a:t>
            </a:r>
            <a:r>
              <a:rPr lang="pt-BR" sz="2000" b="0" i="0" dirty="0">
                <a:solidFill>
                  <a:srgbClr val="000000"/>
                </a:solidFill>
                <a:effectLst/>
                <a:latin typeface="Arial" panose="020B0604020202020204" pitchFamily="34" charset="0"/>
                <a:cs typeface="Arial" panose="020B0604020202020204" pitchFamily="34" charset="0"/>
              </a:rPr>
              <a:t>), segundo a qual ele cobra, de cada consumidor, uma tarifa de entrada igual a </a:t>
            </a:r>
            <a:r>
              <a:rPr lang="pt-BR" sz="2000" b="0" i="1" dirty="0">
                <a:solidFill>
                  <a:srgbClr val="000000"/>
                </a:solidFill>
                <a:effectLst/>
                <a:latin typeface="Arial" panose="020B0604020202020204" pitchFamily="34" charset="0"/>
                <a:cs typeface="Arial" panose="020B0604020202020204" pitchFamily="34" charset="0"/>
              </a:rPr>
              <a:t>t = 18/N </a:t>
            </a:r>
            <a:r>
              <a:rPr lang="pt-BR" sz="2000" b="0" i="0" dirty="0">
                <a:solidFill>
                  <a:srgbClr val="000000"/>
                </a:solidFill>
                <a:effectLst/>
                <a:latin typeface="Arial" panose="020B0604020202020204" pitchFamily="34" charset="0"/>
                <a:cs typeface="Arial" panose="020B0604020202020204" pitchFamily="34" charset="0"/>
              </a:rPr>
              <a:t>e depois cobra o custo marginal por cada unidade ofertada. Então o monopolista produzirá a quantidade socialmente eficiente.</a:t>
            </a:r>
          </a:p>
          <a:p>
            <a:pPr algn="just"/>
            <a:r>
              <a:rPr lang="pt-BR" sz="2000" b="1" dirty="0">
                <a:solidFill>
                  <a:srgbClr val="000000"/>
                </a:solidFill>
                <a:latin typeface="Arial" panose="020B0604020202020204" pitchFamily="34" charset="0"/>
                <a:cs typeface="Arial" panose="020B0604020202020204" pitchFamily="34" charset="0"/>
              </a:rPr>
              <a:t>(3)</a:t>
            </a:r>
            <a:r>
              <a:rPr lang="pt-BR" sz="2000" dirty="0">
                <a:solidFill>
                  <a:srgbClr val="000000"/>
                </a:solidFill>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Adotando uma tarifa bipartite, o monopolista jamais poderá obter um lucro maior do que aquele obtido mediante a regra de </a:t>
            </a:r>
            <a:r>
              <a:rPr lang="pt-BR" sz="2000" b="0" i="1" dirty="0">
                <a:solidFill>
                  <a:srgbClr val="000000"/>
                </a:solidFill>
                <a:effectLst/>
                <a:latin typeface="Arial" panose="020B0604020202020204" pitchFamily="34" charset="0"/>
                <a:cs typeface="Arial" panose="020B0604020202020204" pitchFamily="34" charset="0"/>
              </a:rPr>
              <a:t>mark-up</a:t>
            </a:r>
            <a:r>
              <a:rPr lang="pt-BR" sz="2000" b="0" i="0" dirty="0">
                <a:solidFill>
                  <a:srgbClr val="000000"/>
                </a:solidFill>
                <a:effectLst/>
                <a:latin typeface="Arial" panose="020B0604020202020204" pitchFamily="34" charset="0"/>
                <a:cs typeface="Arial" panose="020B0604020202020204" pitchFamily="34" charset="0"/>
              </a:rPr>
              <a:t>.</a:t>
            </a:r>
          </a:p>
          <a:p>
            <a:pPr algn="just"/>
            <a:r>
              <a:rPr lang="pt-BR" sz="2000" b="1" dirty="0">
                <a:solidFill>
                  <a:srgbClr val="000000"/>
                </a:solidFill>
                <a:latin typeface="Arial" panose="020B0604020202020204" pitchFamily="34" charset="0"/>
                <a:cs typeface="Arial" panose="020B0604020202020204" pitchFamily="34" charset="0"/>
              </a:rPr>
              <a:t>(4)</a:t>
            </a:r>
            <a:r>
              <a:rPr lang="pt-BR" sz="2000" dirty="0">
                <a:solidFill>
                  <a:srgbClr val="000000"/>
                </a:solidFill>
                <a:latin typeface="Arial" panose="020B0604020202020204" pitchFamily="34" charset="0"/>
                <a:cs typeface="Arial" panose="020B0604020202020204" pitchFamily="34" charset="0"/>
              </a:rPr>
              <a:t> </a:t>
            </a:r>
            <a:r>
              <a:rPr lang="pt-BR" sz="2000" b="0" i="0" dirty="0">
                <a:solidFill>
                  <a:srgbClr val="000000"/>
                </a:solidFill>
                <a:effectLst/>
                <a:latin typeface="Arial" panose="020B0604020202020204" pitchFamily="34" charset="0"/>
                <a:cs typeface="Arial" panose="020B0604020202020204" pitchFamily="34" charset="0"/>
              </a:rPr>
              <a:t>Se o monopolista pratica discriminação perfeita de preços, então seu lucro privado coincidirá com o excedente social.</a:t>
            </a:r>
            <a:endParaRPr lang="pt-BR" sz="2000"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8AB9C975-C6C8-4674-928A-1F66D9F74A12}"/>
              </a:ext>
            </a:extLst>
          </p:cNvPr>
          <p:cNvSpPr txBox="1"/>
          <p:nvPr/>
        </p:nvSpPr>
        <p:spPr>
          <a:xfrm>
            <a:off x="7527841" y="2981578"/>
            <a:ext cx="360040"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V</a:t>
            </a:r>
          </a:p>
        </p:txBody>
      </p:sp>
      <p:sp>
        <p:nvSpPr>
          <p:cNvPr id="6" name="CaixaDeTexto 5">
            <a:extLst>
              <a:ext uri="{FF2B5EF4-FFF2-40B4-BE49-F238E27FC236}">
                <a16:creationId xmlns:a16="http://schemas.microsoft.com/office/drawing/2014/main" id="{937C7848-E009-43C1-8A6C-4A597713D6E4}"/>
              </a:ext>
            </a:extLst>
          </p:cNvPr>
          <p:cNvSpPr txBox="1"/>
          <p:nvPr/>
        </p:nvSpPr>
        <p:spPr>
          <a:xfrm>
            <a:off x="4423993" y="3574854"/>
            <a:ext cx="360040"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F</a:t>
            </a:r>
          </a:p>
        </p:txBody>
      </p:sp>
      <p:sp>
        <p:nvSpPr>
          <p:cNvPr id="7" name="CaixaDeTexto 6">
            <a:extLst>
              <a:ext uri="{FF2B5EF4-FFF2-40B4-BE49-F238E27FC236}">
                <a16:creationId xmlns:a16="http://schemas.microsoft.com/office/drawing/2014/main" id="{D0FCDBDD-4AC4-41FD-AC2F-C0A28962DCB4}"/>
              </a:ext>
            </a:extLst>
          </p:cNvPr>
          <p:cNvSpPr txBox="1"/>
          <p:nvPr/>
        </p:nvSpPr>
        <p:spPr>
          <a:xfrm>
            <a:off x="1127979" y="5120587"/>
            <a:ext cx="360040"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V</a:t>
            </a:r>
          </a:p>
        </p:txBody>
      </p:sp>
      <p:sp>
        <p:nvSpPr>
          <p:cNvPr id="8" name="CaixaDeTexto 7">
            <a:extLst>
              <a:ext uri="{FF2B5EF4-FFF2-40B4-BE49-F238E27FC236}">
                <a16:creationId xmlns:a16="http://schemas.microsoft.com/office/drawing/2014/main" id="{3674748F-89C8-4B39-A39A-162016484323}"/>
              </a:ext>
            </a:extLst>
          </p:cNvPr>
          <p:cNvSpPr txBox="1"/>
          <p:nvPr/>
        </p:nvSpPr>
        <p:spPr>
          <a:xfrm>
            <a:off x="6591737" y="5736408"/>
            <a:ext cx="360040"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F</a:t>
            </a:r>
          </a:p>
        </p:txBody>
      </p:sp>
      <p:sp>
        <p:nvSpPr>
          <p:cNvPr id="9" name="CaixaDeTexto 8">
            <a:extLst>
              <a:ext uri="{FF2B5EF4-FFF2-40B4-BE49-F238E27FC236}">
                <a16:creationId xmlns:a16="http://schemas.microsoft.com/office/drawing/2014/main" id="{A8B96ED7-20A1-429E-8B2A-F97B5766697E}"/>
              </a:ext>
            </a:extLst>
          </p:cNvPr>
          <p:cNvSpPr txBox="1"/>
          <p:nvPr/>
        </p:nvSpPr>
        <p:spPr>
          <a:xfrm>
            <a:off x="4856041" y="6329683"/>
            <a:ext cx="360040"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V</a:t>
            </a:r>
          </a:p>
        </p:txBody>
      </p:sp>
      <p:sp>
        <p:nvSpPr>
          <p:cNvPr id="10" name="Retângulo 9">
            <a:extLst>
              <a:ext uri="{FF2B5EF4-FFF2-40B4-BE49-F238E27FC236}">
                <a16:creationId xmlns:a16="http://schemas.microsoft.com/office/drawing/2014/main" id="{A38186B5-15B2-4E64-BC0A-2506E58A6135}"/>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
        <p:nvSpPr>
          <p:cNvPr id="11" name="Espaço Reservado para Conteúdo 2">
            <a:extLst>
              <a:ext uri="{FF2B5EF4-FFF2-40B4-BE49-F238E27FC236}">
                <a16:creationId xmlns:a16="http://schemas.microsoft.com/office/drawing/2014/main" id="{550D3303-4B36-4A7A-A432-0DAF34BA2FD7}"/>
              </a:ext>
            </a:extLst>
          </p:cNvPr>
          <p:cNvSpPr txBox="1">
            <a:spLocks/>
          </p:cNvSpPr>
          <p:nvPr/>
        </p:nvSpPr>
        <p:spPr>
          <a:xfrm>
            <a:off x="35496" y="639846"/>
            <a:ext cx="9036496" cy="248850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altLang="en-US" sz="2600" b="1" dirty="0">
                <a:latin typeface="Arial" panose="020B0604020202020204" pitchFamily="34" charset="0"/>
                <a:cs typeface="Arial" panose="020B0604020202020204" pitchFamily="34" charset="0"/>
              </a:rPr>
              <a:t>Vamos entender melhor com um exemplo.</a:t>
            </a:r>
          </a:p>
        </p:txBody>
      </p:sp>
    </p:spTree>
    <p:extLst>
      <p:ext uri="{BB962C8B-B14F-4D97-AF65-F5344CB8AC3E}">
        <p14:creationId xmlns:p14="http://schemas.microsoft.com/office/powerpoint/2010/main" val="21859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1">
            <a:extLst>
              <a:ext uri="{FF2B5EF4-FFF2-40B4-BE49-F238E27FC236}">
                <a16:creationId xmlns:a16="http://schemas.microsoft.com/office/drawing/2014/main" id="{3B986BB7-C76D-48A4-82E1-323CF4862605}"/>
              </a:ext>
            </a:extLst>
          </p:cNvPr>
          <p:cNvGrpSpPr/>
          <p:nvPr/>
        </p:nvGrpSpPr>
        <p:grpSpPr>
          <a:xfrm>
            <a:off x="537975" y="1756153"/>
            <a:ext cx="8426513" cy="1800027"/>
            <a:chOff x="641435" y="4029843"/>
            <a:chExt cx="8426513" cy="1800027"/>
          </a:xfrm>
        </p:grpSpPr>
        <p:sp>
          <p:nvSpPr>
            <p:cNvPr id="5" name="Triângulo retângulo 29">
              <a:extLst>
                <a:ext uri="{FF2B5EF4-FFF2-40B4-BE49-F238E27FC236}">
                  <a16:creationId xmlns:a16="http://schemas.microsoft.com/office/drawing/2014/main" id="{6439CCAD-7CC1-432F-B763-08928A4F5717}"/>
                </a:ext>
              </a:extLst>
            </p:cNvPr>
            <p:cNvSpPr/>
            <p:nvPr/>
          </p:nvSpPr>
          <p:spPr>
            <a:xfrm>
              <a:off x="641435" y="4367285"/>
              <a:ext cx="1885676" cy="1462585"/>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ED1CD2CE-F2EA-427C-B16B-D8B9C1A3F870}"/>
                </a:ext>
              </a:extLst>
            </p:cNvPr>
            <p:cNvSpPr txBox="1"/>
            <p:nvPr/>
          </p:nvSpPr>
          <p:spPr>
            <a:xfrm>
              <a:off x="1865572" y="4029843"/>
              <a:ext cx="7202376" cy="1015663"/>
            </a:xfrm>
            <a:prstGeom prst="rect">
              <a:avLst/>
            </a:prstGeom>
            <a:solidFill>
              <a:schemeClr val="bg1">
                <a:lumMod val="95000"/>
              </a:schemeClr>
            </a:solidFill>
            <a:ln>
              <a:solidFill>
                <a:srgbClr val="003399"/>
              </a:solidFill>
            </a:ln>
          </p:spPr>
          <p:txBody>
            <a:bodyPr wrap="square" rtlCol="0">
              <a:spAutoFit/>
            </a:bodyPr>
            <a:lstStyle/>
            <a:p>
              <a:pPr algn="just"/>
              <a:r>
                <a:rPr lang="pt-BR" sz="2000" dirty="0">
                  <a:solidFill>
                    <a:srgbClr val="002060"/>
                  </a:solidFill>
                  <a:latin typeface="Arial" panose="020B0604020202020204" pitchFamily="34" charset="0"/>
                  <a:cs typeface="Arial" panose="020B0604020202020204" pitchFamily="34" charset="0"/>
                </a:rPr>
                <a:t>Observe que, nesse caso, para capturar todo o excedente do consumidor a firma deveria cobrar P = 2 e uma taxa de entrada do tamanho da área azul = ((8 x 8) / 2) = 32</a:t>
              </a:r>
              <a:endParaRPr lang="en-US" sz="2000" dirty="0">
                <a:solidFill>
                  <a:srgbClr val="002060"/>
                </a:solidFill>
                <a:latin typeface="Arial" panose="020B0604020202020204" pitchFamily="34" charset="0"/>
                <a:cs typeface="Arial" panose="020B0604020202020204" pitchFamily="34" charset="0"/>
              </a:endParaRPr>
            </a:p>
          </p:txBody>
        </p:sp>
        <p:cxnSp>
          <p:nvCxnSpPr>
            <p:cNvPr id="7" name="Conector de seta reta 40">
              <a:extLst>
                <a:ext uri="{FF2B5EF4-FFF2-40B4-BE49-F238E27FC236}">
                  <a16:creationId xmlns:a16="http://schemas.microsoft.com/office/drawing/2014/main" id="{7BDA3F7F-7055-4032-B5D8-11B3E1A4F4FF}"/>
                </a:ext>
              </a:extLst>
            </p:cNvPr>
            <p:cNvCxnSpPr>
              <a:cxnSpLocks/>
              <a:stCxn id="6" idx="1"/>
            </p:cNvCxnSpPr>
            <p:nvPr/>
          </p:nvCxnSpPr>
          <p:spPr>
            <a:xfrm flipH="1">
              <a:off x="1119107" y="4537675"/>
              <a:ext cx="746465" cy="940761"/>
            </a:xfrm>
            <a:prstGeom prst="straightConnector1">
              <a:avLst/>
            </a:prstGeom>
            <a:ln>
              <a:solidFill>
                <a:srgbClr val="003399"/>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 name="Conector de seta reta 8">
            <a:extLst>
              <a:ext uri="{FF2B5EF4-FFF2-40B4-BE49-F238E27FC236}">
                <a16:creationId xmlns:a16="http://schemas.microsoft.com/office/drawing/2014/main" id="{37F751BA-41EE-4119-8E6C-E3302DA1EFB3}"/>
              </a:ext>
            </a:extLst>
          </p:cNvPr>
          <p:cNvCxnSpPr/>
          <p:nvPr/>
        </p:nvCxnSpPr>
        <p:spPr>
          <a:xfrm flipV="1">
            <a:off x="540561" y="1779696"/>
            <a:ext cx="0" cy="22245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9">
            <a:extLst>
              <a:ext uri="{FF2B5EF4-FFF2-40B4-BE49-F238E27FC236}">
                <a16:creationId xmlns:a16="http://schemas.microsoft.com/office/drawing/2014/main" id="{73916E03-149A-46C5-A0D1-C9C568D11050}"/>
              </a:ext>
            </a:extLst>
          </p:cNvPr>
          <p:cNvCxnSpPr/>
          <p:nvPr/>
        </p:nvCxnSpPr>
        <p:spPr>
          <a:xfrm>
            <a:off x="530316" y="4004281"/>
            <a:ext cx="29615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DA73A54D-28F4-4B31-B7E3-288433E3B8E1}"/>
              </a:ext>
            </a:extLst>
          </p:cNvPr>
          <p:cNvSpPr txBox="1"/>
          <p:nvPr/>
        </p:nvSpPr>
        <p:spPr>
          <a:xfrm>
            <a:off x="185722" y="1547680"/>
            <a:ext cx="286605" cy="430887"/>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P</a:t>
            </a:r>
            <a:endParaRPr lang="en-US" sz="2200" b="1"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6CC35F78-0BE1-41AF-AEF7-0537345E9D16}"/>
              </a:ext>
            </a:extLst>
          </p:cNvPr>
          <p:cNvSpPr txBox="1"/>
          <p:nvPr/>
        </p:nvSpPr>
        <p:spPr>
          <a:xfrm>
            <a:off x="3286046" y="3965614"/>
            <a:ext cx="286605" cy="430887"/>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Q</a:t>
            </a:r>
            <a:endParaRPr lang="en-US" sz="2200" b="1" dirty="0">
              <a:latin typeface="Arial" panose="020B0604020202020204" pitchFamily="34" charset="0"/>
              <a:cs typeface="Arial" panose="020B0604020202020204" pitchFamily="34" charset="0"/>
            </a:endParaRPr>
          </a:p>
        </p:txBody>
      </p:sp>
      <p:cxnSp>
        <p:nvCxnSpPr>
          <p:cNvPr id="12" name="Conector reto 11">
            <a:extLst>
              <a:ext uri="{FF2B5EF4-FFF2-40B4-BE49-F238E27FC236}">
                <a16:creationId xmlns:a16="http://schemas.microsoft.com/office/drawing/2014/main" id="{070AA271-DF5D-4008-A6B0-0444D7F9B6D7}"/>
              </a:ext>
            </a:extLst>
          </p:cNvPr>
          <p:cNvCxnSpPr/>
          <p:nvPr/>
        </p:nvCxnSpPr>
        <p:spPr>
          <a:xfrm>
            <a:off x="540561" y="2091233"/>
            <a:ext cx="2497541" cy="1913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C527D3F9-EC6D-4BBB-9BCB-510F5C93F4E5}"/>
              </a:ext>
            </a:extLst>
          </p:cNvPr>
          <p:cNvSpPr txBox="1"/>
          <p:nvPr/>
        </p:nvSpPr>
        <p:spPr>
          <a:xfrm>
            <a:off x="2833386" y="4021851"/>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09AF4B82-063F-47BD-BCA6-632D27A4B8DE}"/>
              </a:ext>
            </a:extLst>
          </p:cNvPr>
          <p:cNvSpPr txBox="1"/>
          <p:nvPr/>
        </p:nvSpPr>
        <p:spPr>
          <a:xfrm>
            <a:off x="132311" y="1929734"/>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0DCDBBB9-EEC6-4BE4-9666-F21ECABE138C}"/>
              </a:ext>
            </a:extLst>
          </p:cNvPr>
          <p:cNvSpPr txBox="1"/>
          <p:nvPr/>
        </p:nvSpPr>
        <p:spPr>
          <a:xfrm>
            <a:off x="2953508" y="3698628"/>
            <a:ext cx="682388" cy="369332"/>
          </a:xfrm>
          <a:prstGeom prst="rect">
            <a:avLst/>
          </a:prstGeom>
          <a:noFill/>
        </p:spPr>
        <p:txBody>
          <a:bodyPr wrap="square" rtlCol="0">
            <a:spAutoFit/>
          </a:bodyPr>
          <a:lstStyle/>
          <a:p>
            <a:r>
              <a:rPr lang="pt-BR" b="1" dirty="0"/>
              <a:t>D</a:t>
            </a:r>
            <a:endParaRPr lang="en-US" b="1" dirty="0"/>
          </a:p>
        </p:txBody>
      </p:sp>
      <p:cxnSp>
        <p:nvCxnSpPr>
          <p:cNvPr id="16" name="Conector reto 15">
            <a:extLst>
              <a:ext uri="{FF2B5EF4-FFF2-40B4-BE49-F238E27FC236}">
                <a16:creationId xmlns:a16="http://schemas.microsoft.com/office/drawing/2014/main" id="{46A7382D-6C73-4C4B-AB18-6732D0B92A8F}"/>
              </a:ext>
            </a:extLst>
          </p:cNvPr>
          <p:cNvCxnSpPr/>
          <p:nvPr/>
        </p:nvCxnSpPr>
        <p:spPr>
          <a:xfrm>
            <a:off x="554209" y="3577076"/>
            <a:ext cx="2759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0B806946-4A56-4CF0-9C39-A8DAAB668FCC}"/>
              </a:ext>
            </a:extLst>
          </p:cNvPr>
          <p:cNvSpPr txBox="1"/>
          <p:nvPr/>
        </p:nvSpPr>
        <p:spPr>
          <a:xfrm>
            <a:off x="258502" y="3378676"/>
            <a:ext cx="377596"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2</a:t>
            </a:r>
            <a:endParaRPr lang="en-US" sz="1600" b="1" dirty="0">
              <a:solidFill>
                <a:srgbClr val="002060"/>
              </a:solidFill>
              <a:latin typeface="Arial" panose="020B0604020202020204" pitchFamily="34" charset="0"/>
              <a:cs typeface="Arial" panose="020B0604020202020204" pitchFamily="34" charset="0"/>
            </a:endParaRPr>
          </a:p>
        </p:txBody>
      </p:sp>
      <p:sp>
        <p:nvSpPr>
          <p:cNvPr id="18" name="CaixaDeTexto 17">
            <a:extLst>
              <a:ext uri="{FF2B5EF4-FFF2-40B4-BE49-F238E27FC236}">
                <a16:creationId xmlns:a16="http://schemas.microsoft.com/office/drawing/2014/main" id="{66C104F8-AF4F-455B-9103-E571E482B876}"/>
              </a:ext>
            </a:extLst>
          </p:cNvPr>
          <p:cNvSpPr txBox="1"/>
          <p:nvPr/>
        </p:nvSpPr>
        <p:spPr>
          <a:xfrm>
            <a:off x="3275856" y="3410596"/>
            <a:ext cx="682388" cy="369332"/>
          </a:xfrm>
          <a:prstGeom prst="rect">
            <a:avLst/>
          </a:prstGeom>
          <a:noFill/>
        </p:spPr>
        <p:txBody>
          <a:bodyPr wrap="square" rtlCol="0">
            <a:spAutoFit/>
          </a:bodyPr>
          <a:lstStyle/>
          <a:p>
            <a:r>
              <a:rPr lang="pt-BR" b="1" dirty="0" err="1"/>
              <a:t>CMg</a:t>
            </a:r>
            <a:endParaRPr lang="en-US" b="1" dirty="0"/>
          </a:p>
        </p:txBody>
      </p:sp>
      <p:cxnSp>
        <p:nvCxnSpPr>
          <p:cNvPr id="19" name="Conector reto 18">
            <a:extLst>
              <a:ext uri="{FF2B5EF4-FFF2-40B4-BE49-F238E27FC236}">
                <a16:creationId xmlns:a16="http://schemas.microsoft.com/office/drawing/2014/main" id="{3535CCB1-E7A6-4BBA-BC77-848217AC0AD3}"/>
              </a:ext>
            </a:extLst>
          </p:cNvPr>
          <p:cNvCxnSpPr/>
          <p:nvPr/>
        </p:nvCxnSpPr>
        <p:spPr>
          <a:xfrm>
            <a:off x="2492189" y="3581204"/>
            <a:ext cx="0" cy="409433"/>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9F738FF2-8F55-446A-8F44-FA456F8CD456}"/>
              </a:ext>
            </a:extLst>
          </p:cNvPr>
          <p:cNvSpPr txBox="1"/>
          <p:nvPr/>
        </p:nvSpPr>
        <p:spPr>
          <a:xfrm>
            <a:off x="2344338" y="4021851"/>
            <a:ext cx="477672"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8</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21" name="Objeto 20">
            <a:extLst>
              <a:ext uri="{FF2B5EF4-FFF2-40B4-BE49-F238E27FC236}">
                <a16:creationId xmlns:a16="http://schemas.microsoft.com/office/drawing/2014/main" id="{7EF79F88-DE8A-4177-B3C6-19CEB4C4069F}"/>
              </a:ext>
            </a:extLst>
          </p:cNvPr>
          <p:cNvGraphicFramePr>
            <a:graphicFrameLocks noChangeAspect="1"/>
          </p:cNvGraphicFramePr>
          <p:nvPr>
            <p:extLst>
              <p:ext uri="{D42A27DB-BD31-4B8C-83A1-F6EECF244321}">
                <p14:modId xmlns:p14="http://schemas.microsoft.com/office/powerpoint/2010/main" val="2492173600"/>
              </p:ext>
            </p:extLst>
          </p:nvPr>
        </p:nvGraphicFramePr>
        <p:xfrm>
          <a:off x="323528" y="1043624"/>
          <a:ext cx="4396797" cy="464342"/>
        </p:xfrm>
        <a:graphic>
          <a:graphicData uri="http://schemas.openxmlformats.org/presentationml/2006/ole">
            <mc:AlternateContent xmlns:mc="http://schemas.openxmlformats.org/markup-compatibility/2006">
              <mc:Choice xmlns:v="urn:schemas-microsoft-com:vml" Requires="v">
                <p:oleObj name="Equation" r:id="rId2" imgW="2286000" imgH="228600" progId="Equation.DSMT4">
                  <p:embed/>
                </p:oleObj>
              </mc:Choice>
              <mc:Fallback>
                <p:oleObj name="Equation" r:id="rId2" imgW="2286000" imgH="228600" progId="Equation.DSMT4">
                  <p:embed/>
                  <p:pic>
                    <p:nvPicPr>
                      <p:cNvPr id="19" name="Objeto 18">
                        <a:extLst>
                          <a:ext uri="{FF2B5EF4-FFF2-40B4-BE49-F238E27FC236}">
                            <a16:creationId xmlns:a16="http://schemas.microsoft.com/office/drawing/2014/main" id="{BAAD0766-B151-4654-A08B-1A84236B678C}"/>
                          </a:ext>
                        </a:extLst>
                      </p:cNvPr>
                      <p:cNvPicPr/>
                      <p:nvPr/>
                    </p:nvPicPr>
                    <p:blipFill>
                      <a:blip r:embed="rId3"/>
                      <a:stretch>
                        <a:fillRect/>
                      </a:stretch>
                    </p:blipFill>
                    <p:spPr>
                      <a:xfrm>
                        <a:off x="323528" y="1043624"/>
                        <a:ext cx="4396797" cy="464342"/>
                      </a:xfrm>
                      <a:prstGeom prst="rect">
                        <a:avLst/>
                      </a:prstGeom>
                      <a:solidFill>
                        <a:schemeClr val="bg1">
                          <a:lumMod val="95000"/>
                        </a:schemeClr>
                      </a:solidFill>
                      <a:ln>
                        <a:solidFill>
                          <a:srgbClr val="002060"/>
                        </a:solidFill>
                      </a:ln>
                    </p:spPr>
                  </p:pic>
                </p:oleObj>
              </mc:Fallback>
            </mc:AlternateContent>
          </a:graphicData>
        </a:graphic>
      </p:graphicFrame>
      <p:sp>
        <p:nvSpPr>
          <p:cNvPr id="22" name="Espaço Reservado para Conteúdo 2">
            <a:extLst>
              <a:ext uri="{FF2B5EF4-FFF2-40B4-BE49-F238E27FC236}">
                <a16:creationId xmlns:a16="http://schemas.microsoft.com/office/drawing/2014/main" id="{A38B360D-787F-4209-AF26-4C62E6993A2C}"/>
              </a:ext>
            </a:extLst>
          </p:cNvPr>
          <p:cNvSpPr txBox="1">
            <a:spLocks/>
          </p:cNvSpPr>
          <p:nvPr/>
        </p:nvSpPr>
        <p:spPr>
          <a:xfrm>
            <a:off x="103321" y="4355993"/>
            <a:ext cx="8933175" cy="172819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altLang="en-US" sz="2000" dirty="0">
                <a:latin typeface="Arial" panose="020B0604020202020204" pitchFamily="34" charset="0"/>
                <a:cs typeface="Arial" panose="020B0604020202020204" pitchFamily="34" charset="0"/>
              </a:rPr>
              <a:t>Note que a firma não conseguiria praticar T = 32 caso a demanda de um outro grupo fosse, por exemplo,  Q = 8 – P.</a:t>
            </a:r>
          </a:p>
          <a:p>
            <a:pPr lvl="1" algn="just">
              <a:buClrTx/>
              <a:buSzPct val="100000"/>
              <a:buFont typeface="Wingdings" panose="05000000000000000000" pitchFamily="2" charset="2"/>
              <a:buChar char="§"/>
            </a:pPr>
            <a:r>
              <a:rPr lang="pt-BR" altLang="en-US" sz="2000" dirty="0">
                <a:latin typeface="Arial" panose="020B0604020202020204" pitchFamily="34" charset="0"/>
                <a:cs typeface="Arial" panose="020B0604020202020204" pitchFamily="34" charset="0"/>
              </a:rPr>
              <a:t>Logo, para a tarifa em duas partes funcionar bem as demandas devem ser homogêneas.</a:t>
            </a:r>
          </a:p>
          <a:p>
            <a:pPr algn="just">
              <a:buClrTx/>
              <a:buSzPct val="100000"/>
              <a:buFont typeface="Wingdings" panose="05000000000000000000" pitchFamily="2" charset="2"/>
              <a:buChar char="§"/>
            </a:pPr>
            <a:endParaRPr lang="en-US" altLang="en-US" sz="2000" dirty="0">
              <a:latin typeface="Arial" panose="020B0604020202020204" pitchFamily="34" charset="0"/>
              <a:cs typeface="Arial" panose="020B0604020202020204" pitchFamily="34" charset="0"/>
            </a:endParaRPr>
          </a:p>
        </p:txBody>
      </p:sp>
      <p:sp>
        <p:nvSpPr>
          <p:cNvPr id="23" name="Retângulo 22">
            <a:extLst>
              <a:ext uri="{FF2B5EF4-FFF2-40B4-BE49-F238E27FC236}">
                <a16:creationId xmlns:a16="http://schemas.microsoft.com/office/drawing/2014/main" id="{5009B867-970A-4D13-8A4B-19D2ABBB4140}"/>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Tree>
    <p:extLst>
      <p:ext uri="{BB962C8B-B14F-4D97-AF65-F5344CB8AC3E}">
        <p14:creationId xmlns:p14="http://schemas.microsoft.com/office/powerpoint/2010/main" val="24397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7B4F36F-524E-4E3B-8732-FD6DAB03A429}"/>
              </a:ext>
            </a:extLst>
          </p:cNvPr>
          <p:cNvSpPr txBox="1"/>
          <p:nvPr/>
        </p:nvSpPr>
        <p:spPr>
          <a:xfrm>
            <a:off x="107504" y="929330"/>
            <a:ext cx="8928992" cy="1384995"/>
          </a:xfrm>
          <a:prstGeom prst="rect">
            <a:avLst/>
          </a:prstGeom>
          <a:noFill/>
        </p:spPr>
        <p:txBody>
          <a:bodyPr wrap="square">
            <a:spAutoFit/>
          </a:bodyPr>
          <a:lstStyle/>
          <a:p>
            <a:pPr marL="342900" indent="-342900" algn="just">
              <a:buFont typeface="Wingdings" panose="05000000000000000000" pitchFamily="2" charset="2"/>
              <a:buChar char="§"/>
            </a:pPr>
            <a:r>
              <a:rPr lang="pt-BR" sz="2100" dirty="0">
                <a:solidFill>
                  <a:srgbClr val="000000"/>
                </a:solidFill>
                <a:latin typeface="Arial" panose="020B0604020202020204" pitchFamily="34" charset="0"/>
                <a:cs typeface="Arial" panose="020B0604020202020204" pitchFamily="34" charset="0"/>
              </a:rPr>
              <a:t>Com relação a questão, primeiramente, devemos lembrar que podemos obter o preço ótimo cobrado pela firma monopolista em função do </a:t>
            </a:r>
            <a:r>
              <a:rPr lang="pt-BR" sz="2100" dirty="0" err="1">
                <a:solidFill>
                  <a:srgbClr val="000000"/>
                </a:solidFill>
                <a:latin typeface="Arial" panose="020B0604020202020204" pitchFamily="34" charset="0"/>
                <a:cs typeface="Arial" panose="020B0604020202020204" pitchFamily="34" charset="0"/>
              </a:rPr>
              <a:t>CMg</a:t>
            </a:r>
            <a:r>
              <a:rPr lang="pt-BR" sz="2100" dirty="0">
                <a:solidFill>
                  <a:srgbClr val="000000"/>
                </a:solidFill>
                <a:latin typeface="Arial" panose="020B0604020202020204" pitchFamily="34" charset="0"/>
                <a:cs typeface="Arial" panose="020B0604020202020204" pitchFamily="34" charset="0"/>
              </a:rPr>
              <a:t> e da elasticidade-preço da demanda, fazendo        </a:t>
            </a:r>
            <a:r>
              <a:rPr lang="pt-BR" sz="2100" dirty="0" err="1">
                <a:solidFill>
                  <a:srgbClr val="000000"/>
                </a:solidFill>
                <a:latin typeface="Arial" panose="020B0604020202020204" pitchFamily="34" charset="0"/>
                <a:cs typeface="Arial" panose="020B0604020202020204" pitchFamily="34" charset="0"/>
              </a:rPr>
              <a:t>RMg</a:t>
            </a:r>
            <a:r>
              <a:rPr lang="pt-BR" sz="2100" dirty="0">
                <a:solidFill>
                  <a:srgbClr val="000000"/>
                </a:solidFill>
                <a:latin typeface="Arial" panose="020B0604020202020204" pitchFamily="34" charset="0"/>
                <a:cs typeface="Arial" panose="020B0604020202020204" pitchFamily="34" charset="0"/>
              </a:rPr>
              <a:t> = </a:t>
            </a:r>
            <a:r>
              <a:rPr lang="pt-BR" sz="2100" dirty="0" err="1">
                <a:solidFill>
                  <a:srgbClr val="000000"/>
                </a:solidFill>
                <a:latin typeface="Arial" panose="020B0604020202020204" pitchFamily="34" charset="0"/>
                <a:cs typeface="Arial" panose="020B0604020202020204" pitchFamily="34" charset="0"/>
              </a:rPr>
              <a:t>CMg</a:t>
            </a:r>
            <a:r>
              <a:rPr lang="pt-BR" sz="2100" dirty="0">
                <a:solidFill>
                  <a:srgbClr val="000000"/>
                </a:solidFill>
                <a:latin typeface="Arial" panose="020B0604020202020204" pitchFamily="34" charset="0"/>
                <a:cs typeface="Arial" panose="020B0604020202020204" pitchFamily="34" charset="0"/>
              </a:rPr>
              <a:t>. Chamamos esse resultado de </a:t>
            </a:r>
            <a:r>
              <a:rPr lang="pt-BR" sz="2100" b="1" dirty="0">
                <a:solidFill>
                  <a:srgbClr val="000000"/>
                </a:solidFill>
                <a:latin typeface="Arial" panose="020B0604020202020204" pitchFamily="34" charset="0"/>
                <a:cs typeface="Arial" panose="020B0604020202020204" pitchFamily="34" charset="0"/>
              </a:rPr>
              <a:t>regra de </a:t>
            </a:r>
            <a:r>
              <a:rPr lang="pt-BR" sz="2100" b="1" i="1" dirty="0">
                <a:solidFill>
                  <a:srgbClr val="000000"/>
                </a:solidFill>
                <a:latin typeface="Arial" panose="020B0604020202020204" pitchFamily="34" charset="0"/>
                <a:cs typeface="Arial" panose="020B0604020202020204" pitchFamily="34" charset="0"/>
              </a:rPr>
              <a:t>mark-up</a:t>
            </a:r>
            <a:r>
              <a:rPr lang="pt-BR" sz="2100" dirty="0">
                <a:solidFill>
                  <a:srgbClr val="000000"/>
                </a:solidFill>
                <a:latin typeface="Arial" panose="020B0604020202020204" pitchFamily="34" charset="0"/>
                <a:cs typeface="Arial" panose="020B0604020202020204" pitchFamily="34" charset="0"/>
              </a:rPr>
              <a:t>.</a:t>
            </a:r>
            <a:endParaRPr lang="pt-BR" sz="2100" dirty="0">
              <a:latin typeface="Arial" panose="020B0604020202020204" pitchFamily="34" charset="0"/>
              <a:cs typeface="Arial" panose="020B0604020202020204" pitchFamily="34" charset="0"/>
            </a:endParaRPr>
          </a:p>
        </p:txBody>
      </p:sp>
      <p:graphicFrame>
        <p:nvGraphicFramePr>
          <p:cNvPr id="5" name="Objeto 4">
            <a:extLst>
              <a:ext uri="{FF2B5EF4-FFF2-40B4-BE49-F238E27FC236}">
                <a16:creationId xmlns:a16="http://schemas.microsoft.com/office/drawing/2014/main" id="{237C9737-657A-43A3-A3FD-D5C9048FC439}"/>
              </a:ext>
            </a:extLst>
          </p:cNvPr>
          <p:cNvGraphicFramePr>
            <a:graphicFrameLocks noChangeAspect="1"/>
          </p:cNvGraphicFramePr>
          <p:nvPr>
            <p:extLst>
              <p:ext uri="{D42A27DB-BD31-4B8C-83A1-F6EECF244321}">
                <p14:modId xmlns:p14="http://schemas.microsoft.com/office/powerpoint/2010/main" val="3791458853"/>
              </p:ext>
            </p:extLst>
          </p:nvPr>
        </p:nvGraphicFramePr>
        <p:xfrm>
          <a:off x="552649" y="2314324"/>
          <a:ext cx="4019351" cy="1384995"/>
        </p:xfrm>
        <a:graphic>
          <a:graphicData uri="http://schemas.openxmlformats.org/presentationml/2006/ole">
            <mc:AlternateContent xmlns:mc="http://schemas.openxmlformats.org/markup-compatibility/2006">
              <mc:Choice xmlns:v="urn:schemas-microsoft-com:vml" Requires="v">
                <p:oleObj name="Equation" r:id="rId2" imgW="1917360" imgH="660240" progId="Equation.DSMT4">
                  <p:embed/>
                </p:oleObj>
              </mc:Choice>
              <mc:Fallback>
                <p:oleObj name="Equation" r:id="rId2" imgW="1917360" imgH="660240" progId="Equation.DSMT4">
                  <p:embed/>
                  <p:pic>
                    <p:nvPicPr>
                      <p:cNvPr id="3" name="Objeto 2">
                        <a:extLst>
                          <a:ext uri="{FF2B5EF4-FFF2-40B4-BE49-F238E27FC236}">
                            <a16:creationId xmlns:a16="http://schemas.microsoft.com/office/drawing/2014/main" id="{4D633C62-C4A5-48ED-A802-2377F15C2FF2}"/>
                          </a:ext>
                        </a:extLst>
                      </p:cNvPr>
                      <p:cNvPicPr/>
                      <p:nvPr/>
                    </p:nvPicPr>
                    <p:blipFill>
                      <a:blip r:embed="rId3"/>
                      <a:stretch>
                        <a:fillRect/>
                      </a:stretch>
                    </p:blipFill>
                    <p:spPr>
                      <a:xfrm>
                        <a:off x="552649" y="2314324"/>
                        <a:ext cx="4019351" cy="1384995"/>
                      </a:xfrm>
                      <a:prstGeom prst="rect">
                        <a:avLst/>
                      </a:prstGeom>
                      <a:solidFill>
                        <a:schemeClr val="bg1">
                          <a:lumMod val="95000"/>
                        </a:schemeClr>
                      </a:solidFill>
                      <a:ln>
                        <a:solidFill>
                          <a:schemeClr val="tx1"/>
                        </a:solidFill>
                      </a:ln>
                    </p:spPr>
                  </p:pic>
                </p:oleObj>
              </mc:Fallback>
            </mc:AlternateContent>
          </a:graphicData>
        </a:graphic>
      </p:graphicFrame>
      <p:sp>
        <p:nvSpPr>
          <p:cNvPr id="6" name="CaixaDeTexto 5">
            <a:extLst>
              <a:ext uri="{FF2B5EF4-FFF2-40B4-BE49-F238E27FC236}">
                <a16:creationId xmlns:a16="http://schemas.microsoft.com/office/drawing/2014/main" id="{8F045556-1F93-4D2D-92F4-A8E2250FF069}"/>
              </a:ext>
            </a:extLst>
          </p:cNvPr>
          <p:cNvSpPr txBox="1"/>
          <p:nvPr/>
        </p:nvSpPr>
        <p:spPr>
          <a:xfrm>
            <a:off x="107504" y="3766678"/>
            <a:ext cx="8928992" cy="1061829"/>
          </a:xfrm>
          <a:prstGeom prst="rect">
            <a:avLst/>
          </a:prstGeom>
          <a:noFill/>
        </p:spPr>
        <p:txBody>
          <a:bodyPr wrap="square">
            <a:spAutoFit/>
          </a:bodyPr>
          <a:lstStyle/>
          <a:p>
            <a:pPr marL="342900" indent="-342900" algn="just">
              <a:buFont typeface="Wingdings" panose="05000000000000000000" pitchFamily="2" charset="2"/>
              <a:buChar char="§"/>
            </a:pPr>
            <a:r>
              <a:rPr lang="pt-BR" sz="2100" dirty="0">
                <a:solidFill>
                  <a:srgbClr val="000000"/>
                </a:solidFill>
                <a:latin typeface="Arial" panose="020B0604020202020204" pitchFamily="34" charset="0"/>
                <a:cs typeface="Arial" panose="020B0604020202020204" pitchFamily="34" charset="0"/>
              </a:rPr>
              <a:t>Logo, podemos calcular </a:t>
            </a:r>
            <a:r>
              <a:rPr lang="pt-BR" sz="2100" i="1" dirty="0">
                <a:solidFill>
                  <a:srgbClr val="000000"/>
                </a:solidFill>
                <a:latin typeface="Arial" panose="020B0604020202020204" pitchFamily="34" charset="0"/>
                <a:cs typeface="Arial" panose="020B0604020202020204" pitchFamily="34" charset="0"/>
              </a:rPr>
              <a:t>P</a:t>
            </a:r>
            <a:r>
              <a:rPr lang="pt-BR" sz="2100" dirty="0">
                <a:solidFill>
                  <a:srgbClr val="000000"/>
                </a:solidFill>
                <a:latin typeface="Arial" panose="020B0604020202020204" pitchFamily="34" charset="0"/>
                <a:cs typeface="Arial" panose="020B0604020202020204" pitchFamily="34" charset="0"/>
              </a:rPr>
              <a:t>* de duas formas. Nesse caso, como a elasticidade-preço da demanda não é constante, vamos utilizar o primeiro método.</a:t>
            </a:r>
            <a:endParaRPr lang="pt-BR" sz="21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D064268B-B21F-47EE-9C95-80C21A640346}"/>
              </a:ext>
            </a:extLst>
          </p:cNvPr>
          <p:cNvSpPr/>
          <p:nvPr/>
        </p:nvSpPr>
        <p:spPr>
          <a:xfrm>
            <a:off x="4427983" y="5382076"/>
            <a:ext cx="2232249" cy="47283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8" name="Objeto 7">
            <a:extLst>
              <a:ext uri="{FF2B5EF4-FFF2-40B4-BE49-F238E27FC236}">
                <a16:creationId xmlns:a16="http://schemas.microsoft.com/office/drawing/2014/main" id="{6104A304-DF6C-4A60-9F01-2030739906CF}"/>
              </a:ext>
            </a:extLst>
          </p:cNvPr>
          <p:cNvGraphicFramePr>
            <a:graphicFrameLocks noChangeAspect="1"/>
          </p:cNvGraphicFramePr>
          <p:nvPr>
            <p:extLst>
              <p:ext uri="{D42A27DB-BD31-4B8C-83A1-F6EECF244321}">
                <p14:modId xmlns:p14="http://schemas.microsoft.com/office/powerpoint/2010/main" val="809106058"/>
              </p:ext>
            </p:extLst>
          </p:nvPr>
        </p:nvGraphicFramePr>
        <p:xfrm>
          <a:off x="552649" y="4863596"/>
          <a:ext cx="6296938" cy="991314"/>
        </p:xfrm>
        <a:graphic>
          <a:graphicData uri="http://schemas.openxmlformats.org/presentationml/2006/ole">
            <mc:AlternateContent xmlns:mc="http://schemas.openxmlformats.org/markup-compatibility/2006">
              <mc:Choice xmlns:v="urn:schemas-microsoft-com:vml" Requires="v">
                <p:oleObj name="Equation" r:id="rId4" imgW="3073320" imgH="482400" progId="Equation.DSMT4">
                  <p:embed/>
                </p:oleObj>
              </mc:Choice>
              <mc:Fallback>
                <p:oleObj name="Equation" r:id="rId4" imgW="3073320" imgH="482400" progId="Equation.DSMT4">
                  <p:embed/>
                  <p:pic>
                    <p:nvPicPr>
                      <p:cNvPr id="6" name="Objeto 5">
                        <a:extLst>
                          <a:ext uri="{FF2B5EF4-FFF2-40B4-BE49-F238E27FC236}">
                            <a16:creationId xmlns:a16="http://schemas.microsoft.com/office/drawing/2014/main" id="{96C593B5-42DA-44CA-B11A-541C6935592F}"/>
                          </a:ext>
                        </a:extLst>
                      </p:cNvPr>
                      <p:cNvPicPr/>
                      <p:nvPr/>
                    </p:nvPicPr>
                    <p:blipFill>
                      <a:blip r:embed="rId5"/>
                      <a:stretch>
                        <a:fillRect/>
                      </a:stretch>
                    </p:blipFill>
                    <p:spPr>
                      <a:xfrm>
                        <a:off x="552649" y="4863596"/>
                        <a:ext cx="6296938" cy="991314"/>
                      </a:xfrm>
                      <a:prstGeom prst="rect">
                        <a:avLst/>
                      </a:prstGeom>
                      <a:noFill/>
                      <a:ln>
                        <a:noFill/>
                      </a:ln>
                    </p:spPr>
                  </p:pic>
                </p:oleObj>
              </mc:Fallback>
            </mc:AlternateContent>
          </a:graphicData>
        </a:graphic>
      </p:graphicFrame>
      <p:sp>
        <p:nvSpPr>
          <p:cNvPr id="9" name="Retângulo 8">
            <a:extLst>
              <a:ext uri="{FF2B5EF4-FFF2-40B4-BE49-F238E27FC236}">
                <a16:creationId xmlns:a16="http://schemas.microsoft.com/office/drawing/2014/main" id="{A6ED0D09-8DF2-450A-B1C5-BB04ED78398E}"/>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Tree>
    <p:extLst>
      <p:ext uri="{BB962C8B-B14F-4D97-AF65-F5344CB8AC3E}">
        <p14:creationId xmlns:p14="http://schemas.microsoft.com/office/powerpoint/2010/main" val="3804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B02CB17-0C50-4286-A1D8-76DDC623AD92}"/>
              </a:ext>
            </a:extLst>
          </p:cNvPr>
          <p:cNvSpPr/>
          <p:nvPr/>
        </p:nvSpPr>
        <p:spPr>
          <a:xfrm>
            <a:off x="3491880" y="5347233"/>
            <a:ext cx="1008113" cy="47283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8EB10908-5F56-49EE-9042-9724D227D94B}"/>
              </a:ext>
            </a:extLst>
          </p:cNvPr>
          <p:cNvSpPr/>
          <p:nvPr/>
        </p:nvSpPr>
        <p:spPr>
          <a:xfrm>
            <a:off x="3779911" y="3653882"/>
            <a:ext cx="2287401" cy="47283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61E1D14E-D8CA-49A6-BD1C-DA3526454162}"/>
              </a:ext>
            </a:extLst>
          </p:cNvPr>
          <p:cNvSpPr/>
          <p:nvPr/>
        </p:nvSpPr>
        <p:spPr>
          <a:xfrm>
            <a:off x="7452319" y="1493642"/>
            <a:ext cx="1008113" cy="47283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F44896F-75A7-41AD-A61F-FB17E84EC1EF}"/>
              </a:ext>
            </a:extLst>
          </p:cNvPr>
          <p:cNvSpPr txBox="1"/>
          <p:nvPr/>
        </p:nvSpPr>
        <p:spPr>
          <a:xfrm>
            <a:off x="107504" y="857319"/>
            <a:ext cx="8928992" cy="415498"/>
          </a:xfrm>
          <a:prstGeom prst="rect">
            <a:avLst/>
          </a:prstGeom>
          <a:noFill/>
        </p:spPr>
        <p:txBody>
          <a:bodyPr wrap="square">
            <a:spAutoFit/>
          </a:bodyPr>
          <a:lstStyle/>
          <a:p>
            <a:pPr marL="342900" indent="-342900" algn="just">
              <a:buFont typeface="Wingdings" panose="05000000000000000000" pitchFamily="2" charset="2"/>
              <a:buChar char="§"/>
            </a:pPr>
            <a:r>
              <a:rPr lang="pt-BR" sz="2100" b="1" dirty="0">
                <a:solidFill>
                  <a:srgbClr val="000000"/>
                </a:solidFill>
                <a:latin typeface="Arial" panose="020B0604020202020204" pitchFamily="34" charset="0"/>
                <a:cs typeface="Arial" panose="020B0604020202020204" pitchFamily="34" charset="0"/>
              </a:rPr>
              <a:t>Observe que, com P* = 7 e Q* = 3, temos:</a:t>
            </a:r>
            <a:endParaRPr lang="pt-BR" sz="2100" b="1" dirty="0">
              <a:latin typeface="Arial" panose="020B0604020202020204" pitchFamily="34" charset="0"/>
              <a:cs typeface="Arial" panose="020B0604020202020204" pitchFamily="34" charset="0"/>
            </a:endParaRPr>
          </a:p>
        </p:txBody>
      </p:sp>
      <p:graphicFrame>
        <p:nvGraphicFramePr>
          <p:cNvPr id="8" name="Objeto 7">
            <a:extLst>
              <a:ext uri="{FF2B5EF4-FFF2-40B4-BE49-F238E27FC236}">
                <a16:creationId xmlns:a16="http://schemas.microsoft.com/office/drawing/2014/main" id="{63528071-02D4-4FF1-B9C2-215973262385}"/>
              </a:ext>
            </a:extLst>
          </p:cNvPr>
          <p:cNvGraphicFramePr>
            <a:graphicFrameLocks noChangeAspect="1"/>
          </p:cNvGraphicFramePr>
          <p:nvPr>
            <p:extLst>
              <p:ext uri="{D42A27DB-BD31-4B8C-83A1-F6EECF244321}">
                <p14:modId xmlns:p14="http://schemas.microsoft.com/office/powerpoint/2010/main" val="1333038201"/>
              </p:ext>
            </p:extLst>
          </p:nvPr>
        </p:nvGraphicFramePr>
        <p:xfrm>
          <a:off x="539552" y="1359653"/>
          <a:ext cx="7853363" cy="1758950"/>
        </p:xfrm>
        <a:graphic>
          <a:graphicData uri="http://schemas.openxmlformats.org/presentationml/2006/ole">
            <mc:AlternateContent xmlns:mc="http://schemas.openxmlformats.org/markup-compatibility/2006">
              <mc:Choice xmlns:v="urn:schemas-microsoft-com:vml" Requires="v">
                <p:oleObj name="Equation" r:id="rId2" imgW="3746160" imgH="838080" progId="Equation.DSMT4">
                  <p:embed/>
                </p:oleObj>
              </mc:Choice>
              <mc:Fallback>
                <p:oleObj name="Equation" r:id="rId2" imgW="3746160" imgH="838080" progId="Equation.DSMT4">
                  <p:embed/>
                  <p:pic>
                    <p:nvPicPr>
                      <p:cNvPr id="6" name="Objeto 5">
                        <a:extLst>
                          <a:ext uri="{FF2B5EF4-FFF2-40B4-BE49-F238E27FC236}">
                            <a16:creationId xmlns:a16="http://schemas.microsoft.com/office/drawing/2014/main" id="{0E8ED877-4633-42BB-BAEF-3EBE3D13A57A}"/>
                          </a:ext>
                        </a:extLst>
                      </p:cNvPr>
                      <p:cNvPicPr/>
                      <p:nvPr/>
                    </p:nvPicPr>
                    <p:blipFill>
                      <a:blip r:embed="rId3"/>
                      <a:stretch>
                        <a:fillRect/>
                      </a:stretch>
                    </p:blipFill>
                    <p:spPr>
                      <a:xfrm>
                        <a:off x="539552" y="1359653"/>
                        <a:ext cx="7853363" cy="1758950"/>
                      </a:xfrm>
                      <a:prstGeom prst="rect">
                        <a:avLst/>
                      </a:prstGeom>
                      <a:noFill/>
                      <a:ln>
                        <a:noFill/>
                      </a:ln>
                    </p:spPr>
                  </p:pic>
                </p:oleObj>
              </mc:Fallback>
            </mc:AlternateContent>
          </a:graphicData>
        </a:graphic>
      </p:graphicFrame>
      <p:sp>
        <p:nvSpPr>
          <p:cNvPr id="9" name="CaixaDeTexto 8">
            <a:extLst>
              <a:ext uri="{FF2B5EF4-FFF2-40B4-BE49-F238E27FC236}">
                <a16:creationId xmlns:a16="http://schemas.microsoft.com/office/drawing/2014/main" id="{922A5883-BDC9-400C-A8C5-8FBE55187CEC}"/>
              </a:ext>
            </a:extLst>
          </p:cNvPr>
          <p:cNvSpPr txBox="1"/>
          <p:nvPr/>
        </p:nvSpPr>
        <p:spPr>
          <a:xfrm>
            <a:off x="107504" y="3190611"/>
            <a:ext cx="8928992" cy="415498"/>
          </a:xfrm>
          <a:prstGeom prst="rect">
            <a:avLst/>
          </a:prstGeom>
          <a:noFill/>
        </p:spPr>
        <p:txBody>
          <a:bodyPr wrap="square">
            <a:spAutoFit/>
          </a:bodyPr>
          <a:lstStyle/>
          <a:p>
            <a:pPr marL="342900" indent="-342900" algn="just">
              <a:buFont typeface="Wingdings" panose="05000000000000000000" pitchFamily="2" charset="2"/>
              <a:buChar char="§"/>
            </a:pPr>
            <a:r>
              <a:rPr lang="pt-BR" sz="2100" b="1" dirty="0">
                <a:solidFill>
                  <a:srgbClr val="000000"/>
                </a:solidFill>
                <a:latin typeface="Arial" panose="020B0604020202020204" pitchFamily="34" charset="0"/>
                <a:cs typeface="Arial" panose="020B0604020202020204" pitchFamily="34" charset="0"/>
              </a:rPr>
              <a:t>Havendo concorrência perfeita: P = </a:t>
            </a:r>
            <a:r>
              <a:rPr lang="pt-BR" sz="2100" b="1" dirty="0" err="1">
                <a:solidFill>
                  <a:srgbClr val="000000"/>
                </a:solidFill>
                <a:latin typeface="Arial" panose="020B0604020202020204" pitchFamily="34" charset="0"/>
                <a:cs typeface="Arial" panose="020B0604020202020204" pitchFamily="34" charset="0"/>
              </a:rPr>
              <a:t>CMg</a:t>
            </a:r>
            <a:r>
              <a:rPr lang="pt-BR" sz="2100" b="1" dirty="0">
                <a:solidFill>
                  <a:srgbClr val="000000"/>
                </a:solidFill>
                <a:latin typeface="Arial" panose="020B0604020202020204" pitchFamily="34" charset="0"/>
                <a:cs typeface="Arial" panose="020B0604020202020204" pitchFamily="34" charset="0"/>
              </a:rPr>
              <a:t>.</a:t>
            </a:r>
            <a:endParaRPr lang="pt-BR" sz="2100" b="1" dirty="0">
              <a:latin typeface="Arial" panose="020B0604020202020204" pitchFamily="34" charset="0"/>
              <a:cs typeface="Arial" panose="020B0604020202020204" pitchFamily="34" charset="0"/>
            </a:endParaRPr>
          </a:p>
        </p:txBody>
      </p:sp>
      <p:graphicFrame>
        <p:nvGraphicFramePr>
          <p:cNvPr id="10" name="Objeto 9">
            <a:extLst>
              <a:ext uri="{FF2B5EF4-FFF2-40B4-BE49-F238E27FC236}">
                <a16:creationId xmlns:a16="http://schemas.microsoft.com/office/drawing/2014/main" id="{F59FEA39-2C13-4532-95F9-344C61A678DF}"/>
              </a:ext>
            </a:extLst>
          </p:cNvPr>
          <p:cNvGraphicFramePr>
            <a:graphicFrameLocks noChangeAspect="1"/>
          </p:cNvGraphicFramePr>
          <p:nvPr>
            <p:extLst>
              <p:ext uri="{D42A27DB-BD31-4B8C-83A1-F6EECF244321}">
                <p14:modId xmlns:p14="http://schemas.microsoft.com/office/powerpoint/2010/main" val="80599121"/>
              </p:ext>
            </p:extLst>
          </p:nvPr>
        </p:nvGraphicFramePr>
        <p:xfrm>
          <a:off x="467544" y="3647290"/>
          <a:ext cx="5564188" cy="479425"/>
        </p:xfrm>
        <a:graphic>
          <a:graphicData uri="http://schemas.openxmlformats.org/presentationml/2006/ole">
            <mc:AlternateContent xmlns:mc="http://schemas.openxmlformats.org/markup-compatibility/2006">
              <mc:Choice xmlns:v="urn:schemas-microsoft-com:vml" Requires="v">
                <p:oleObj name="Equation" r:id="rId4" imgW="2654280" imgH="228600" progId="Equation.DSMT4">
                  <p:embed/>
                </p:oleObj>
              </mc:Choice>
              <mc:Fallback>
                <p:oleObj name="Equation" r:id="rId4" imgW="2654280" imgH="228600" progId="Equation.DSMT4">
                  <p:embed/>
                  <p:pic>
                    <p:nvPicPr>
                      <p:cNvPr id="8" name="Objeto 7">
                        <a:extLst>
                          <a:ext uri="{FF2B5EF4-FFF2-40B4-BE49-F238E27FC236}">
                            <a16:creationId xmlns:a16="http://schemas.microsoft.com/office/drawing/2014/main" id="{4EC1E038-42DD-4BB7-9BB6-07BB6D102470}"/>
                          </a:ext>
                        </a:extLst>
                      </p:cNvPr>
                      <p:cNvPicPr/>
                      <p:nvPr/>
                    </p:nvPicPr>
                    <p:blipFill>
                      <a:blip r:embed="rId5"/>
                      <a:stretch>
                        <a:fillRect/>
                      </a:stretch>
                    </p:blipFill>
                    <p:spPr>
                      <a:xfrm>
                        <a:off x="467544" y="3647290"/>
                        <a:ext cx="5564188" cy="479425"/>
                      </a:xfrm>
                      <a:prstGeom prst="rect">
                        <a:avLst/>
                      </a:prstGeom>
                      <a:noFill/>
                      <a:ln>
                        <a:noFill/>
                      </a:ln>
                    </p:spPr>
                  </p:pic>
                </p:oleObj>
              </mc:Fallback>
            </mc:AlternateContent>
          </a:graphicData>
        </a:graphic>
      </p:graphicFrame>
      <p:sp>
        <p:nvSpPr>
          <p:cNvPr id="11" name="CaixaDeTexto 10">
            <a:extLst>
              <a:ext uri="{FF2B5EF4-FFF2-40B4-BE49-F238E27FC236}">
                <a16:creationId xmlns:a16="http://schemas.microsoft.com/office/drawing/2014/main" id="{494E3186-0DA5-4A68-87EC-0DF9DB273D6C}"/>
              </a:ext>
            </a:extLst>
          </p:cNvPr>
          <p:cNvSpPr txBox="1"/>
          <p:nvPr/>
        </p:nvSpPr>
        <p:spPr>
          <a:xfrm>
            <a:off x="107504" y="4254181"/>
            <a:ext cx="8928992" cy="1061829"/>
          </a:xfrm>
          <a:prstGeom prst="rect">
            <a:avLst/>
          </a:prstGeom>
          <a:noFill/>
        </p:spPr>
        <p:txBody>
          <a:bodyPr wrap="square">
            <a:spAutoFit/>
          </a:bodyPr>
          <a:lstStyle/>
          <a:p>
            <a:pPr marL="342900" indent="-342900" algn="just">
              <a:buFont typeface="Wingdings" panose="05000000000000000000" pitchFamily="2" charset="2"/>
              <a:buChar char="§"/>
            </a:pPr>
            <a:r>
              <a:rPr lang="pt-BR" sz="2100" dirty="0">
                <a:solidFill>
                  <a:srgbClr val="000000"/>
                </a:solidFill>
                <a:latin typeface="Arial" panose="020B0604020202020204" pitchFamily="34" charset="0"/>
                <a:cs typeface="Arial" panose="020B0604020202020204" pitchFamily="34" charset="0"/>
              </a:rPr>
              <a:t>No caso da aplicação da tarifa em duas partes a firma cobrará            P = </a:t>
            </a:r>
            <a:r>
              <a:rPr lang="pt-BR" sz="2100" dirty="0" err="1">
                <a:solidFill>
                  <a:srgbClr val="000000"/>
                </a:solidFill>
                <a:latin typeface="Arial" panose="020B0604020202020204" pitchFamily="34" charset="0"/>
                <a:cs typeface="Arial" panose="020B0604020202020204" pitchFamily="34" charset="0"/>
              </a:rPr>
              <a:t>CMg</a:t>
            </a:r>
            <a:r>
              <a:rPr lang="pt-BR" sz="2100" dirty="0">
                <a:solidFill>
                  <a:srgbClr val="000000"/>
                </a:solidFill>
                <a:latin typeface="Arial" panose="020B0604020202020204" pitchFamily="34" charset="0"/>
                <a:cs typeface="Arial" panose="020B0604020202020204" pitchFamily="34" charset="0"/>
              </a:rPr>
              <a:t> e cobrará uma tarifa de entrada que capture todo excedente do consumidor. Portanto:</a:t>
            </a:r>
            <a:endParaRPr lang="pt-BR" sz="2100" dirty="0">
              <a:latin typeface="Arial" panose="020B0604020202020204" pitchFamily="34" charset="0"/>
              <a:cs typeface="Arial" panose="020B0604020202020204" pitchFamily="34" charset="0"/>
            </a:endParaRPr>
          </a:p>
        </p:txBody>
      </p:sp>
      <p:graphicFrame>
        <p:nvGraphicFramePr>
          <p:cNvPr id="12" name="Objeto 11">
            <a:extLst>
              <a:ext uri="{FF2B5EF4-FFF2-40B4-BE49-F238E27FC236}">
                <a16:creationId xmlns:a16="http://schemas.microsoft.com/office/drawing/2014/main" id="{4325AE9A-13BD-4F5B-BA5C-E31EBE37EDC4}"/>
              </a:ext>
            </a:extLst>
          </p:cNvPr>
          <p:cNvGraphicFramePr>
            <a:graphicFrameLocks noChangeAspect="1"/>
          </p:cNvGraphicFramePr>
          <p:nvPr>
            <p:extLst>
              <p:ext uri="{D42A27DB-BD31-4B8C-83A1-F6EECF244321}">
                <p14:modId xmlns:p14="http://schemas.microsoft.com/office/powerpoint/2010/main" val="1178942075"/>
              </p:ext>
            </p:extLst>
          </p:nvPr>
        </p:nvGraphicFramePr>
        <p:xfrm>
          <a:off x="539552" y="5341127"/>
          <a:ext cx="3887787" cy="585788"/>
        </p:xfrm>
        <a:graphic>
          <a:graphicData uri="http://schemas.openxmlformats.org/presentationml/2006/ole">
            <mc:AlternateContent xmlns:mc="http://schemas.openxmlformats.org/markup-compatibility/2006">
              <mc:Choice xmlns:v="urn:schemas-microsoft-com:vml" Requires="v">
                <p:oleObj name="Equation" r:id="rId6" imgW="1854000" imgH="279360" progId="Equation.DSMT4">
                  <p:embed/>
                </p:oleObj>
              </mc:Choice>
              <mc:Fallback>
                <p:oleObj name="Equation" r:id="rId6" imgW="1854000" imgH="279360" progId="Equation.DSMT4">
                  <p:embed/>
                  <p:pic>
                    <p:nvPicPr>
                      <p:cNvPr id="10" name="Objeto 9">
                        <a:extLst>
                          <a:ext uri="{FF2B5EF4-FFF2-40B4-BE49-F238E27FC236}">
                            <a16:creationId xmlns:a16="http://schemas.microsoft.com/office/drawing/2014/main" id="{FBFD0E52-2899-4998-92B4-A7D1AF313709}"/>
                          </a:ext>
                        </a:extLst>
                      </p:cNvPr>
                      <p:cNvPicPr/>
                      <p:nvPr/>
                    </p:nvPicPr>
                    <p:blipFill>
                      <a:blip r:embed="rId7"/>
                      <a:stretch>
                        <a:fillRect/>
                      </a:stretch>
                    </p:blipFill>
                    <p:spPr>
                      <a:xfrm>
                        <a:off x="539552" y="5341127"/>
                        <a:ext cx="3887787" cy="585788"/>
                      </a:xfrm>
                      <a:prstGeom prst="rect">
                        <a:avLst/>
                      </a:prstGeom>
                      <a:noFill/>
                      <a:ln>
                        <a:noFill/>
                      </a:ln>
                    </p:spPr>
                  </p:pic>
                </p:oleObj>
              </mc:Fallback>
            </mc:AlternateContent>
          </a:graphicData>
        </a:graphic>
      </p:graphicFrame>
      <p:sp>
        <p:nvSpPr>
          <p:cNvPr id="13" name="Retângulo 12">
            <a:extLst>
              <a:ext uri="{FF2B5EF4-FFF2-40B4-BE49-F238E27FC236}">
                <a16:creationId xmlns:a16="http://schemas.microsoft.com/office/drawing/2014/main" id="{D146C036-60C9-4F4F-94E6-694B844F1DFE}"/>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Tree>
    <p:extLst>
      <p:ext uri="{BB962C8B-B14F-4D97-AF65-F5344CB8AC3E}">
        <p14:creationId xmlns:p14="http://schemas.microsoft.com/office/powerpoint/2010/main" val="9763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a:extLst>
              <a:ext uri="{FF2B5EF4-FFF2-40B4-BE49-F238E27FC236}">
                <a16:creationId xmlns:a16="http://schemas.microsoft.com/office/drawing/2014/main" id="{4610AA81-3934-4A22-BEE8-8B8908868E1A}"/>
              </a:ext>
            </a:extLst>
          </p:cNvPr>
          <p:cNvSpPr/>
          <p:nvPr/>
        </p:nvSpPr>
        <p:spPr>
          <a:xfrm>
            <a:off x="1763688" y="2695405"/>
            <a:ext cx="806720" cy="605903"/>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riângulo retângulo 45">
            <a:extLst>
              <a:ext uri="{FF2B5EF4-FFF2-40B4-BE49-F238E27FC236}">
                <a16:creationId xmlns:a16="http://schemas.microsoft.com/office/drawing/2014/main" id="{AF5CA7DA-E731-463C-86FE-ED0FC5AED150}"/>
              </a:ext>
            </a:extLst>
          </p:cNvPr>
          <p:cNvSpPr/>
          <p:nvPr/>
        </p:nvSpPr>
        <p:spPr>
          <a:xfrm>
            <a:off x="860612" y="2000866"/>
            <a:ext cx="903708" cy="680532"/>
          </a:xfrm>
          <a:prstGeom prst="r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1A0556D6-5498-40A7-B7B2-0888507C866D}"/>
              </a:ext>
            </a:extLst>
          </p:cNvPr>
          <p:cNvSpPr txBox="1"/>
          <p:nvPr/>
        </p:nvSpPr>
        <p:spPr>
          <a:xfrm>
            <a:off x="1547664" y="1574221"/>
            <a:ext cx="1576312" cy="584775"/>
          </a:xfrm>
          <a:prstGeom prst="rect">
            <a:avLst/>
          </a:prstGeom>
          <a:solidFill>
            <a:srgbClr val="FFFFCC"/>
          </a:solidFill>
          <a:ln>
            <a:solidFill>
              <a:schemeClr val="tx1"/>
            </a:solidFill>
          </a:ln>
        </p:spPr>
        <p:txBody>
          <a:bodyPr wrap="square" rtlCol="0">
            <a:spAutoFit/>
          </a:bodyPr>
          <a:lstStyle/>
          <a:p>
            <a:pPr algn="ctr"/>
            <a:r>
              <a:rPr lang="pt-BR" sz="1600" b="1" dirty="0">
                <a:latin typeface="Arial" panose="020B0604020202020204" pitchFamily="34" charset="0"/>
                <a:cs typeface="Arial" panose="020B0604020202020204" pitchFamily="34" charset="0"/>
              </a:rPr>
              <a:t>Excedente do Consumidor</a:t>
            </a:r>
            <a:endParaRPr lang="en-US" sz="1600" b="1" dirty="0">
              <a:latin typeface="Arial" panose="020B0604020202020204" pitchFamily="34" charset="0"/>
              <a:cs typeface="Arial" panose="020B0604020202020204" pitchFamily="34" charset="0"/>
            </a:endParaRPr>
          </a:p>
        </p:txBody>
      </p:sp>
      <p:cxnSp>
        <p:nvCxnSpPr>
          <p:cNvPr id="7" name="Conector de seta reta 49">
            <a:extLst>
              <a:ext uri="{FF2B5EF4-FFF2-40B4-BE49-F238E27FC236}">
                <a16:creationId xmlns:a16="http://schemas.microsoft.com/office/drawing/2014/main" id="{97452EAA-41A2-4C15-8F5D-B02AC2213524}"/>
              </a:ext>
            </a:extLst>
          </p:cNvPr>
          <p:cNvCxnSpPr/>
          <p:nvPr/>
        </p:nvCxnSpPr>
        <p:spPr>
          <a:xfrm flipH="1">
            <a:off x="1216142" y="2171775"/>
            <a:ext cx="386691"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9B9F042A-E5EA-4BDD-9D90-588B102B8002}"/>
              </a:ext>
            </a:extLst>
          </p:cNvPr>
          <p:cNvSpPr/>
          <p:nvPr/>
        </p:nvSpPr>
        <p:spPr>
          <a:xfrm>
            <a:off x="827584" y="2659304"/>
            <a:ext cx="954890" cy="6332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A02B561B-95A7-4DC3-9E85-6EE71D7A75A1}"/>
              </a:ext>
            </a:extLst>
          </p:cNvPr>
          <p:cNvSpPr txBox="1"/>
          <p:nvPr/>
        </p:nvSpPr>
        <p:spPr>
          <a:xfrm>
            <a:off x="2221799" y="2212477"/>
            <a:ext cx="1558113" cy="338554"/>
          </a:xfrm>
          <a:prstGeom prst="rect">
            <a:avLst/>
          </a:prstGeom>
          <a:solidFill>
            <a:schemeClr val="accent1">
              <a:lumMod val="20000"/>
              <a:lumOff val="80000"/>
            </a:schemeClr>
          </a:solidFill>
          <a:ln>
            <a:solidFill>
              <a:schemeClr val="tx1"/>
            </a:solidFill>
          </a:ln>
        </p:spPr>
        <p:txBody>
          <a:bodyPr wrap="square" rtlCol="0">
            <a:spAutoFit/>
          </a:bodyPr>
          <a:lstStyle/>
          <a:p>
            <a:r>
              <a:rPr lang="pt-BR" sz="1600" b="1" dirty="0">
                <a:latin typeface="Arial" panose="020B0604020202020204" pitchFamily="34" charset="0"/>
                <a:cs typeface="Arial" panose="020B0604020202020204" pitchFamily="34" charset="0"/>
              </a:rPr>
              <a:t>Lucro com P*</a:t>
            </a:r>
            <a:endParaRPr lang="en-US" sz="1600" b="1" dirty="0">
              <a:latin typeface="Arial" panose="020B0604020202020204" pitchFamily="34" charset="0"/>
              <a:cs typeface="Arial" panose="020B0604020202020204" pitchFamily="34" charset="0"/>
            </a:endParaRPr>
          </a:p>
        </p:txBody>
      </p:sp>
      <p:cxnSp>
        <p:nvCxnSpPr>
          <p:cNvPr id="10" name="Conector de seta reta 51">
            <a:extLst>
              <a:ext uri="{FF2B5EF4-FFF2-40B4-BE49-F238E27FC236}">
                <a16:creationId xmlns:a16="http://schemas.microsoft.com/office/drawing/2014/main" id="{156200BD-00D1-4905-B91C-4B277019E90E}"/>
              </a:ext>
            </a:extLst>
          </p:cNvPr>
          <p:cNvCxnSpPr>
            <a:cxnSpLocks/>
          </p:cNvCxnSpPr>
          <p:nvPr/>
        </p:nvCxnSpPr>
        <p:spPr>
          <a:xfrm flipH="1">
            <a:off x="1313954" y="2481697"/>
            <a:ext cx="925776" cy="633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6">
            <a:extLst>
              <a:ext uri="{FF2B5EF4-FFF2-40B4-BE49-F238E27FC236}">
                <a16:creationId xmlns:a16="http://schemas.microsoft.com/office/drawing/2014/main" id="{77980B42-6AE9-43B0-A974-281FED3FBF20}"/>
              </a:ext>
            </a:extLst>
          </p:cNvPr>
          <p:cNvCxnSpPr/>
          <p:nvPr/>
        </p:nvCxnSpPr>
        <p:spPr>
          <a:xfrm flipV="1">
            <a:off x="849930" y="1652405"/>
            <a:ext cx="0" cy="22245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8">
            <a:extLst>
              <a:ext uri="{FF2B5EF4-FFF2-40B4-BE49-F238E27FC236}">
                <a16:creationId xmlns:a16="http://schemas.microsoft.com/office/drawing/2014/main" id="{F09D6F3B-F212-4640-8503-859595EBBA3D}"/>
              </a:ext>
            </a:extLst>
          </p:cNvPr>
          <p:cNvCxnSpPr/>
          <p:nvPr/>
        </p:nvCxnSpPr>
        <p:spPr>
          <a:xfrm>
            <a:off x="827584" y="3876990"/>
            <a:ext cx="29615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5AD8D5EE-AECB-4727-A83F-1F3D68A8E3E8}"/>
              </a:ext>
            </a:extLst>
          </p:cNvPr>
          <p:cNvSpPr txBox="1"/>
          <p:nvPr/>
        </p:nvSpPr>
        <p:spPr>
          <a:xfrm>
            <a:off x="495091" y="1420389"/>
            <a:ext cx="286605"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P</a:t>
            </a:r>
            <a:endParaRPr lang="en-US" sz="2000" b="1" dirty="0">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F887FBB1-BBAC-4E7D-A18A-FB10339433B5}"/>
              </a:ext>
            </a:extLst>
          </p:cNvPr>
          <p:cNvSpPr txBox="1"/>
          <p:nvPr/>
        </p:nvSpPr>
        <p:spPr>
          <a:xfrm>
            <a:off x="3595415" y="3838323"/>
            <a:ext cx="286605" cy="430887"/>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Q</a:t>
            </a:r>
            <a:endParaRPr lang="en-US" sz="2200" b="1" dirty="0">
              <a:latin typeface="Arial" panose="020B0604020202020204" pitchFamily="34" charset="0"/>
              <a:cs typeface="Arial" panose="020B0604020202020204" pitchFamily="34" charset="0"/>
            </a:endParaRPr>
          </a:p>
        </p:txBody>
      </p:sp>
      <p:cxnSp>
        <p:nvCxnSpPr>
          <p:cNvPr id="15" name="Conector reto 14">
            <a:extLst>
              <a:ext uri="{FF2B5EF4-FFF2-40B4-BE49-F238E27FC236}">
                <a16:creationId xmlns:a16="http://schemas.microsoft.com/office/drawing/2014/main" id="{10247B4F-11A6-48FD-B232-A69F9C3AE86C}"/>
              </a:ext>
            </a:extLst>
          </p:cNvPr>
          <p:cNvCxnSpPr/>
          <p:nvPr/>
        </p:nvCxnSpPr>
        <p:spPr>
          <a:xfrm>
            <a:off x="849930" y="1963942"/>
            <a:ext cx="2497541" cy="1913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C9E64BBB-2EF5-41A5-8F37-93089EF94C2F}"/>
              </a:ext>
            </a:extLst>
          </p:cNvPr>
          <p:cNvSpPr txBox="1"/>
          <p:nvPr/>
        </p:nvSpPr>
        <p:spPr>
          <a:xfrm>
            <a:off x="3131840" y="3873074"/>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sp>
        <p:nvSpPr>
          <p:cNvPr id="17" name="CaixaDeTexto 16">
            <a:extLst>
              <a:ext uri="{FF2B5EF4-FFF2-40B4-BE49-F238E27FC236}">
                <a16:creationId xmlns:a16="http://schemas.microsoft.com/office/drawing/2014/main" id="{72E4082F-AB90-4DA1-BD91-6FA0EED94C25}"/>
              </a:ext>
            </a:extLst>
          </p:cNvPr>
          <p:cNvSpPr txBox="1"/>
          <p:nvPr/>
        </p:nvSpPr>
        <p:spPr>
          <a:xfrm>
            <a:off x="483711" y="1802443"/>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cxnSp>
        <p:nvCxnSpPr>
          <p:cNvPr id="18" name="Conector reto 17">
            <a:extLst>
              <a:ext uri="{FF2B5EF4-FFF2-40B4-BE49-F238E27FC236}">
                <a16:creationId xmlns:a16="http://schemas.microsoft.com/office/drawing/2014/main" id="{1B2DE429-C872-4614-B36B-1254A78D44E2}"/>
              </a:ext>
            </a:extLst>
          </p:cNvPr>
          <p:cNvCxnSpPr/>
          <p:nvPr/>
        </p:nvCxnSpPr>
        <p:spPr>
          <a:xfrm>
            <a:off x="879495" y="1987109"/>
            <a:ext cx="1348859" cy="2215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ixaDeTexto 18">
            <a:extLst>
              <a:ext uri="{FF2B5EF4-FFF2-40B4-BE49-F238E27FC236}">
                <a16:creationId xmlns:a16="http://schemas.microsoft.com/office/drawing/2014/main" id="{88C354DE-D616-4338-B8F5-49BAB7210A9E}"/>
              </a:ext>
            </a:extLst>
          </p:cNvPr>
          <p:cNvSpPr txBox="1"/>
          <p:nvPr/>
        </p:nvSpPr>
        <p:spPr>
          <a:xfrm>
            <a:off x="1979712" y="4147401"/>
            <a:ext cx="682388" cy="369332"/>
          </a:xfrm>
          <a:prstGeom prst="rect">
            <a:avLst/>
          </a:prstGeom>
          <a:noFill/>
        </p:spPr>
        <p:txBody>
          <a:bodyPr wrap="square" rtlCol="0">
            <a:spAutoFit/>
          </a:bodyPr>
          <a:lstStyle/>
          <a:p>
            <a:r>
              <a:rPr lang="pt-BR" b="1" dirty="0" err="1"/>
              <a:t>RMg</a:t>
            </a:r>
            <a:endParaRPr lang="en-US" b="1" dirty="0"/>
          </a:p>
        </p:txBody>
      </p:sp>
      <p:sp>
        <p:nvSpPr>
          <p:cNvPr id="20" name="CaixaDeTexto 19">
            <a:extLst>
              <a:ext uri="{FF2B5EF4-FFF2-40B4-BE49-F238E27FC236}">
                <a16:creationId xmlns:a16="http://schemas.microsoft.com/office/drawing/2014/main" id="{4C8C309C-8832-4C37-8C70-2F5C0A0F850F}"/>
              </a:ext>
            </a:extLst>
          </p:cNvPr>
          <p:cNvSpPr txBox="1"/>
          <p:nvPr/>
        </p:nvSpPr>
        <p:spPr>
          <a:xfrm>
            <a:off x="3199615" y="3497129"/>
            <a:ext cx="682388"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D</a:t>
            </a:r>
            <a:endParaRPr lang="en-US" b="1" dirty="0">
              <a:latin typeface="Arial" panose="020B0604020202020204" pitchFamily="34" charset="0"/>
              <a:cs typeface="Arial" panose="020B0604020202020204" pitchFamily="34" charset="0"/>
            </a:endParaRPr>
          </a:p>
        </p:txBody>
      </p:sp>
      <p:cxnSp>
        <p:nvCxnSpPr>
          <p:cNvPr id="21" name="Conector reto 20">
            <a:extLst>
              <a:ext uri="{FF2B5EF4-FFF2-40B4-BE49-F238E27FC236}">
                <a16:creationId xmlns:a16="http://schemas.microsoft.com/office/drawing/2014/main" id="{580EBCB9-048F-43E8-BC66-91FE22C96FEE}"/>
              </a:ext>
            </a:extLst>
          </p:cNvPr>
          <p:cNvCxnSpPr/>
          <p:nvPr/>
        </p:nvCxnSpPr>
        <p:spPr>
          <a:xfrm>
            <a:off x="863578" y="3292597"/>
            <a:ext cx="2759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92C1415E-1CEA-4573-B727-A2E15BF3C44B}"/>
              </a:ext>
            </a:extLst>
          </p:cNvPr>
          <p:cNvSpPr txBox="1"/>
          <p:nvPr/>
        </p:nvSpPr>
        <p:spPr>
          <a:xfrm>
            <a:off x="131157" y="3098059"/>
            <a:ext cx="814310"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P</a:t>
            </a:r>
            <a:r>
              <a:rPr lang="pt-BR" sz="1000" b="1" dirty="0">
                <a:latin typeface="Arial" panose="020B0604020202020204" pitchFamily="34" charset="0"/>
                <a:cs typeface="Arial" panose="020B0604020202020204" pitchFamily="34" charset="0"/>
              </a:rPr>
              <a:t>C</a:t>
            </a:r>
            <a:r>
              <a:rPr lang="pt-BR" sz="1600" b="1" dirty="0">
                <a:latin typeface="Arial" panose="020B0604020202020204" pitchFamily="34" charset="0"/>
                <a:cs typeface="Arial" panose="020B0604020202020204" pitchFamily="34" charset="0"/>
              </a:rPr>
              <a:t> = 4 </a:t>
            </a:r>
            <a:endParaRPr lang="en-US" sz="1600" b="1" dirty="0">
              <a:latin typeface="Arial" panose="020B0604020202020204" pitchFamily="34" charset="0"/>
              <a:cs typeface="Arial" panose="020B0604020202020204" pitchFamily="34" charset="0"/>
            </a:endParaRPr>
          </a:p>
        </p:txBody>
      </p:sp>
      <p:sp>
        <p:nvSpPr>
          <p:cNvPr id="23" name="CaixaDeTexto 22">
            <a:extLst>
              <a:ext uri="{FF2B5EF4-FFF2-40B4-BE49-F238E27FC236}">
                <a16:creationId xmlns:a16="http://schemas.microsoft.com/office/drawing/2014/main" id="{B2B1E92A-26EA-430C-84DD-A61A302AF501}"/>
              </a:ext>
            </a:extLst>
          </p:cNvPr>
          <p:cNvSpPr txBox="1"/>
          <p:nvPr/>
        </p:nvSpPr>
        <p:spPr>
          <a:xfrm>
            <a:off x="3601580" y="3246488"/>
            <a:ext cx="682388" cy="338554"/>
          </a:xfrm>
          <a:prstGeom prst="rect">
            <a:avLst/>
          </a:prstGeom>
          <a:noFill/>
        </p:spPr>
        <p:txBody>
          <a:bodyPr wrap="square" rtlCol="0">
            <a:spAutoFit/>
          </a:bodyPr>
          <a:lstStyle/>
          <a:p>
            <a:r>
              <a:rPr lang="pt-BR" sz="1600" b="1" dirty="0" err="1">
                <a:latin typeface="Arial" panose="020B0604020202020204" pitchFamily="34" charset="0"/>
                <a:cs typeface="Arial" panose="020B0604020202020204" pitchFamily="34" charset="0"/>
              </a:rPr>
              <a:t>CMg</a:t>
            </a:r>
            <a:endParaRPr lang="en-US" sz="1600" b="1" dirty="0">
              <a:latin typeface="Arial" panose="020B0604020202020204" pitchFamily="34" charset="0"/>
              <a:cs typeface="Arial" panose="020B0604020202020204" pitchFamily="34" charset="0"/>
            </a:endParaRPr>
          </a:p>
        </p:txBody>
      </p:sp>
      <p:sp>
        <p:nvSpPr>
          <p:cNvPr id="24" name="CaixaDeTexto 23">
            <a:extLst>
              <a:ext uri="{FF2B5EF4-FFF2-40B4-BE49-F238E27FC236}">
                <a16:creationId xmlns:a16="http://schemas.microsoft.com/office/drawing/2014/main" id="{C13DFD72-DC30-4C46-8BE4-BF920DE4C14E}"/>
              </a:ext>
            </a:extLst>
          </p:cNvPr>
          <p:cNvSpPr txBox="1"/>
          <p:nvPr/>
        </p:nvSpPr>
        <p:spPr>
          <a:xfrm>
            <a:off x="1619672" y="3835961"/>
            <a:ext cx="477672"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3</a:t>
            </a:r>
            <a:endParaRPr lang="en-US" sz="1600" b="1" dirty="0">
              <a:solidFill>
                <a:srgbClr val="002060"/>
              </a:solidFill>
              <a:latin typeface="Arial" panose="020B0604020202020204" pitchFamily="34" charset="0"/>
              <a:cs typeface="Arial" panose="020B0604020202020204" pitchFamily="34" charset="0"/>
            </a:endParaRPr>
          </a:p>
        </p:txBody>
      </p:sp>
      <p:cxnSp>
        <p:nvCxnSpPr>
          <p:cNvPr id="25" name="Conector reto 24">
            <a:extLst>
              <a:ext uri="{FF2B5EF4-FFF2-40B4-BE49-F238E27FC236}">
                <a16:creationId xmlns:a16="http://schemas.microsoft.com/office/drawing/2014/main" id="{FDE2E7C0-5D80-4E05-8EFF-663B163EF2D9}"/>
              </a:ext>
            </a:extLst>
          </p:cNvPr>
          <p:cNvCxnSpPr/>
          <p:nvPr/>
        </p:nvCxnSpPr>
        <p:spPr>
          <a:xfrm flipH="1">
            <a:off x="1764320" y="2662338"/>
            <a:ext cx="10" cy="1201006"/>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8DD78AD1-ABB2-441A-A2B9-98F47C0FA077}"/>
              </a:ext>
            </a:extLst>
          </p:cNvPr>
          <p:cNvCxnSpPr/>
          <p:nvPr/>
        </p:nvCxnSpPr>
        <p:spPr>
          <a:xfrm>
            <a:off x="849930" y="2662338"/>
            <a:ext cx="91439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AA98867A-3EB8-47A6-813B-BC56DF7D1D71}"/>
              </a:ext>
            </a:extLst>
          </p:cNvPr>
          <p:cNvSpPr txBox="1"/>
          <p:nvPr/>
        </p:nvSpPr>
        <p:spPr>
          <a:xfrm>
            <a:off x="131157" y="2521995"/>
            <a:ext cx="914390"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P* = 7</a:t>
            </a:r>
            <a:endParaRPr lang="en-US" sz="1600" b="1" dirty="0">
              <a:solidFill>
                <a:srgbClr val="002060"/>
              </a:solidFill>
              <a:latin typeface="Arial" panose="020B0604020202020204" pitchFamily="34" charset="0"/>
              <a:cs typeface="Arial" panose="020B0604020202020204" pitchFamily="34" charset="0"/>
            </a:endParaRPr>
          </a:p>
        </p:txBody>
      </p:sp>
      <p:sp>
        <p:nvSpPr>
          <p:cNvPr id="28" name="CaixaDeTexto 27">
            <a:extLst>
              <a:ext uri="{FF2B5EF4-FFF2-40B4-BE49-F238E27FC236}">
                <a16:creationId xmlns:a16="http://schemas.microsoft.com/office/drawing/2014/main" id="{26B69056-FA54-4C3A-92C7-2A5D773D3360}"/>
              </a:ext>
            </a:extLst>
          </p:cNvPr>
          <p:cNvSpPr txBox="1"/>
          <p:nvPr/>
        </p:nvSpPr>
        <p:spPr>
          <a:xfrm>
            <a:off x="5508104" y="4732757"/>
            <a:ext cx="3205590" cy="1015663"/>
          </a:xfrm>
          <a:prstGeom prst="rect">
            <a:avLst/>
          </a:prstGeom>
          <a:solidFill>
            <a:srgbClr val="99FF99"/>
          </a:solidFill>
          <a:ln>
            <a:solidFill>
              <a:schemeClr val="tx1"/>
            </a:solidFill>
          </a:ln>
        </p:spPr>
        <p:txBody>
          <a:bodyPr wrap="square" rtlCol="0">
            <a:spAutoFit/>
          </a:bodyPr>
          <a:lstStyle/>
          <a:p>
            <a:pPr algn="ctr"/>
            <a:r>
              <a:rPr lang="pt-BR" sz="2000" b="1" dirty="0">
                <a:latin typeface="Arial" panose="020B0604020202020204" pitchFamily="34" charset="0"/>
                <a:cs typeface="Arial" panose="020B0604020202020204" pitchFamily="34" charset="0"/>
              </a:rPr>
              <a:t>Tarifa em Duas Partes</a:t>
            </a:r>
          </a:p>
          <a:p>
            <a:pPr marL="285750" indent="-285750">
              <a:buFont typeface="Wingdings" panose="05000000000000000000" pitchFamily="2" charset="2"/>
              <a:buChar char="§"/>
            </a:pPr>
            <a:r>
              <a:rPr lang="pt-BR" sz="2000" i="1" dirty="0">
                <a:latin typeface="Arial" panose="020B0604020202020204" pitchFamily="34" charset="0"/>
                <a:cs typeface="Arial" panose="020B0604020202020204" pitchFamily="34" charset="0"/>
              </a:rPr>
              <a:t>P = 4</a:t>
            </a:r>
          </a:p>
          <a:p>
            <a:pPr marL="285750" indent="-285750">
              <a:buFont typeface="Wingdings" panose="05000000000000000000" pitchFamily="2" charset="2"/>
              <a:buChar char="§"/>
            </a:pPr>
            <a:r>
              <a:rPr lang="pt-BR" sz="2000" i="1" dirty="0">
                <a:latin typeface="Arial" panose="020B0604020202020204" pitchFamily="34" charset="0"/>
                <a:cs typeface="Arial" panose="020B0604020202020204" pitchFamily="34" charset="0"/>
              </a:rPr>
              <a:t>T = (6 x 6) / 2 = 18</a:t>
            </a:r>
            <a:endParaRPr lang="en-US" sz="2000" i="1" dirty="0">
              <a:latin typeface="Arial" panose="020B0604020202020204" pitchFamily="34" charset="0"/>
              <a:cs typeface="Arial" panose="020B0604020202020204" pitchFamily="34" charset="0"/>
            </a:endParaRPr>
          </a:p>
        </p:txBody>
      </p:sp>
      <p:sp>
        <p:nvSpPr>
          <p:cNvPr id="29" name="CaixaDeTexto 28">
            <a:extLst>
              <a:ext uri="{FF2B5EF4-FFF2-40B4-BE49-F238E27FC236}">
                <a16:creationId xmlns:a16="http://schemas.microsoft.com/office/drawing/2014/main" id="{A4B67EB5-5F4E-4B67-9E3F-9B892DD798E4}"/>
              </a:ext>
            </a:extLst>
          </p:cNvPr>
          <p:cNvSpPr txBox="1"/>
          <p:nvPr/>
        </p:nvSpPr>
        <p:spPr>
          <a:xfrm>
            <a:off x="2411760" y="3868661"/>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p:txBody>
      </p:sp>
      <p:cxnSp>
        <p:nvCxnSpPr>
          <p:cNvPr id="30" name="Conector reto 29">
            <a:extLst>
              <a:ext uri="{FF2B5EF4-FFF2-40B4-BE49-F238E27FC236}">
                <a16:creationId xmlns:a16="http://schemas.microsoft.com/office/drawing/2014/main" id="{337857B7-2229-4DD1-A592-0A71C9AFE89F}"/>
              </a:ext>
            </a:extLst>
          </p:cNvPr>
          <p:cNvCxnSpPr>
            <a:cxnSpLocks/>
          </p:cNvCxnSpPr>
          <p:nvPr/>
        </p:nvCxnSpPr>
        <p:spPr>
          <a:xfrm>
            <a:off x="2555766" y="3292597"/>
            <a:ext cx="0" cy="57606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508BC831-1B79-4199-9AD0-3912ABC19904}"/>
              </a:ext>
            </a:extLst>
          </p:cNvPr>
          <p:cNvSpPr txBox="1"/>
          <p:nvPr/>
        </p:nvSpPr>
        <p:spPr>
          <a:xfrm>
            <a:off x="2725855" y="2635814"/>
            <a:ext cx="1558113" cy="584775"/>
          </a:xfrm>
          <a:prstGeom prst="rect">
            <a:avLst/>
          </a:prstGeom>
          <a:solidFill>
            <a:srgbClr val="FFFF00"/>
          </a:solidFill>
          <a:ln>
            <a:solidFill>
              <a:schemeClr val="tx1"/>
            </a:solidFill>
          </a:ln>
        </p:spPr>
        <p:txBody>
          <a:bodyPr wrap="square" rtlCol="0">
            <a:spAutoFit/>
          </a:bodyPr>
          <a:lstStyle/>
          <a:p>
            <a:pPr algn="ctr"/>
            <a:r>
              <a:rPr lang="pt-BR" sz="1600" b="1" dirty="0">
                <a:latin typeface="Arial" panose="020B0604020202020204" pitchFamily="34" charset="0"/>
                <a:cs typeface="Arial" panose="020B0604020202020204" pitchFamily="34" charset="0"/>
              </a:rPr>
              <a:t>Peso Morto</a:t>
            </a:r>
          </a:p>
          <a:p>
            <a:pPr algn="ctr"/>
            <a:r>
              <a:rPr lang="pt-BR" sz="1600" b="1" dirty="0">
                <a:latin typeface="Arial" panose="020B0604020202020204" pitchFamily="34" charset="0"/>
                <a:cs typeface="Arial" panose="020B0604020202020204" pitchFamily="34" charset="0"/>
              </a:rPr>
              <a:t>(3 x 3)/2 = 4,5</a:t>
            </a:r>
            <a:endParaRPr lang="en-US" sz="1600" b="1" dirty="0">
              <a:latin typeface="Arial" panose="020B0604020202020204" pitchFamily="34" charset="0"/>
              <a:cs typeface="Arial" panose="020B0604020202020204" pitchFamily="34" charset="0"/>
            </a:endParaRPr>
          </a:p>
        </p:txBody>
      </p:sp>
      <p:cxnSp>
        <p:nvCxnSpPr>
          <p:cNvPr id="32" name="Conector de seta reta 51">
            <a:extLst>
              <a:ext uri="{FF2B5EF4-FFF2-40B4-BE49-F238E27FC236}">
                <a16:creationId xmlns:a16="http://schemas.microsoft.com/office/drawing/2014/main" id="{4E36B95F-8999-4794-86FD-49F7FCDDA1B1}"/>
              </a:ext>
            </a:extLst>
          </p:cNvPr>
          <p:cNvCxnSpPr>
            <a:cxnSpLocks/>
            <a:stCxn id="31" idx="1"/>
          </p:cNvCxnSpPr>
          <p:nvPr/>
        </p:nvCxnSpPr>
        <p:spPr>
          <a:xfrm flipH="1">
            <a:off x="1937923" y="2928202"/>
            <a:ext cx="787932" cy="186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riângulo Retângulo 32">
            <a:extLst>
              <a:ext uri="{FF2B5EF4-FFF2-40B4-BE49-F238E27FC236}">
                <a16:creationId xmlns:a16="http://schemas.microsoft.com/office/drawing/2014/main" id="{21F82B16-DF8C-4BE0-8B43-28D295651397}"/>
              </a:ext>
            </a:extLst>
          </p:cNvPr>
          <p:cNvSpPr/>
          <p:nvPr/>
        </p:nvSpPr>
        <p:spPr>
          <a:xfrm>
            <a:off x="5472090" y="1939074"/>
            <a:ext cx="1706830" cy="1362235"/>
          </a:xfrm>
          <a:prstGeom prst="rtTriangl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4" name="Conector de seta reta 6">
            <a:extLst>
              <a:ext uri="{FF2B5EF4-FFF2-40B4-BE49-F238E27FC236}">
                <a16:creationId xmlns:a16="http://schemas.microsoft.com/office/drawing/2014/main" id="{7C84DB60-1378-4D3B-8B74-9B0552CE8596}"/>
              </a:ext>
            </a:extLst>
          </p:cNvPr>
          <p:cNvCxnSpPr/>
          <p:nvPr/>
        </p:nvCxnSpPr>
        <p:spPr>
          <a:xfrm flipV="1">
            <a:off x="5458442" y="1652405"/>
            <a:ext cx="0" cy="22245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8">
            <a:extLst>
              <a:ext uri="{FF2B5EF4-FFF2-40B4-BE49-F238E27FC236}">
                <a16:creationId xmlns:a16="http://schemas.microsoft.com/office/drawing/2014/main" id="{4075692C-40A7-4A79-9AA6-EEF4AE3EB90D}"/>
              </a:ext>
            </a:extLst>
          </p:cNvPr>
          <p:cNvCxnSpPr/>
          <p:nvPr/>
        </p:nvCxnSpPr>
        <p:spPr>
          <a:xfrm>
            <a:off x="5436096" y="3876990"/>
            <a:ext cx="29615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ixaDeTexto 35">
            <a:extLst>
              <a:ext uri="{FF2B5EF4-FFF2-40B4-BE49-F238E27FC236}">
                <a16:creationId xmlns:a16="http://schemas.microsoft.com/office/drawing/2014/main" id="{D1379D7C-3720-4A7D-B9EE-1A622C09B965}"/>
              </a:ext>
            </a:extLst>
          </p:cNvPr>
          <p:cNvSpPr txBox="1"/>
          <p:nvPr/>
        </p:nvSpPr>
        <p:spPr>
          <a:xfrm>
            <a:off x="5103603" y="1420389"/>
            <a:ext cx="286605"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P</a:t>
            </a:r>
            <a:endParaRPr lang="en-US" sz="2000" b="1" dirty="0">
              <a:latin typeface="Arial" panose="020B0604020202020204" pitchFamily="34" charset="0"/>
              <a:cs typeface="Arial" panose="020B0604020202020204" pitchFamily="34" charset="0"/>
            </a:endParaRPr>
          </a:p>
        </p:txBody>
      </p:sp>
      <p:sp>
        <p:nvSpPr>
          <p:cNvPr id="37" name="CaixaDeTexto 36">
            <a:extLst>
              <a:ext uri="{FF2B5EF4-FFF2-40B4-BE49-F238E27FC236}">
                <a16:creationId xmlns:a16="http://schemas.microsoft.com/office/drawing/2014/main" id="{D47FC3D1-26C0-4C7A-B835-F4CDD48D4B8D}"/>
              </a:ext>
            </a:extLst>
          </p:cNvPr>
          <p:cNvSpPr txBox="1"/>
          <p:nvPr/>
        </p:nvSpPr>
        <p:spPr>
          <a:xfrm>
            <a:off x="8203927" y="3838323"/>
            <a:ext cx="286605" cy="430887"/>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Q</a:t>
            </a:r>
            <a:endParaRPr lang="en-US" sz="2200" b="1" dirty="0">
              <a:latin typeface="Arial" panose="020B0604020202020204" pitchFamily="34" charset="0"/>
              <a:cs typeface="Arial" panose="020B0604020202020204" pitchFamily="34" charset="0"/>
            </a:endParaRPr>
          </a:p>
        </p:txBody>
      </p:sp>
      <p:cxnSp>
        <p:nvCxnSpPr>
          <p:cNvPr id="38" name="Conector reto 37">
            <a:extLst>
              <a:ext uri="{FF2B5EF4-FFF2-40B4-BE49-F238E27FC236}">
                <a16:creationId xmlns:a16="http://schemas.microsoft.com/office/drawing/2014/main" id="{75283E91-9824-4475-BFF7-0D9EE1B4CC72}"/>
              </a:ext>
            </a:extLst>
          </p:cNvPr>
          <p:cNvCxnSpPr/>
          <p:nvPr/>
        </p:nvCxnSpPr>
        <p:spPr>
          <a:xfrm>
            <a:off x="5458442" y="1963942"/>
            <a:ext cx="2497541" cy="1913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CaixaDeTexto 38">
            <a:extLst>
              <a:ext uri="{FF2B5EF4-FFF2-40B4-BE49-F238E27FC236}">
                <a16:creationId xmlns:a16="http://schemas.microsoft.com/office/drawing/2014/main" id="{30BC4C81-F590-4C98-A55F-1FBDE5AD01FC}"/>
              </a:ext>
            </a:extLst>
          </p:cNvPr>
          <p:cNvSpPr txBox="1"/>
          <p:nvPr/>
        </p:nvSpPr>
        <p:spPr>
          <a:xfrm>
            <a:off x="7740352" y="3873074"/>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sp>
        <p:nvSpPr>
          <p:cNvPr id="40" name="CaixaDeTexto 39">
            <a:extLst>
              <a:ext uri="{FF2B5EF4-FFF2-40B4-BE49-F238E27FC236}">
                <a16:creationId xmlns:a16="http://schemas.microsoft.com/office/drawing/2014/main" id="{97220C91-EF6F-45F5-9262-DA10BE49DF3B}"/>
              </a:ext>
            </a:extLst>
          </p:cNvPr>
          <p:cNvSpPr txBox="1"/>
          <p:nvPr/>
        </p:nvSpPr>
        <p:spPr>
          <a:xfrm>
            <a:off x="5092223" y="1802443"/>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10</a:t>
            </a:r>
            <a:endParaRPr lang="en-US" sz="1600" b="1" dirty="0">
              <a:latin typeface="Arial" panose="020B0604020202020204" pitchFamily="34" charset="0"/>
              <a:cs typeface="Arial" panose="020B0604020202020204" pitchFamily="34" charset="0"/>
            </a:endParaRPr>
          </a:p>
        </p:txBody>
      </p:sp>
      <p:cxnSp>
        <p:nvCxnSpPr>
          <p:cNvPr id="41" name="Conector reto 40">
            <a:extLst>
              <a:ext uri="{FF2B5EF4-FFF2-40B4-BE49-F238E27FC236}">
                <a16:creationId xmlns:a16="http://schemas.microsoft.com/office/drawing/2014/main" id="{DCEF7000-87C1-4C73-9B01-B597058B3EBE}"/>
              </a:ext>
            </a:extLst>
          </p:cNvPr>
          <p:cNvCxnSpPr/>
          <p:nvPr/>
        </p:nvCxnSpPr>
        <p:spPr>
          <a:xfrm>
            <a:off x="5488007" y="1987109"/>
            <a:ext cx="1348859" cy="2215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E3F9FBA8-F880-455B-AC1B-FDAADCFD918D}"/>
              </a:ext>
            </a:extLst>
          </p:cNvPr>
          <p:cNvSpPr txBox="1"/>
          <p:nvPr/>
        </p:nvSpPr>
        <p:spPr>
          <a:xfrm>
            <a:off x="6588224" y="4147401"/>
            <a:ext cx="682388" cy="369332"/>
          </a:xfrm>
          <a:prstGeom prst="rect">
            <a:avLst/>
          </a:prstGeom>
          <a:noFill/>
        </p:spPr>
        <p:txBody>
          <a:bodyPr wrap="square" rtlCol="0">
            <a:spAutoFit/>
          </a:bodyPr>
          <a:lstStyle/>
          <a:p>
            <a:r>
              <a:rPr lang="pt-BR" b="1" dirty="0" err="1"/>
              <a:t>RMg</a:t>
            </a:r>
            <a:endParaRPr lang="en-US" b="1" dirty="0"/>
          </a:p>
        </p:txBody>
      </p:sp>
      <p:sp>
        <p:nvSpPr>
          <p:cNvPr id="43" name="CaixaDeTexto 42">
            <a:extLst>
              <a:ext uri="{FF2B5EF4-FFF2-40B4-BE49-F238E27FC236}">
                <a16:creationId xmlns:a16="http://schemas.microsoft.com/office/drawing/2014/main" id="{2D901BEB-30EB-4C1A-8D89-8CF69FCEAEF5}"/>
              </a:ext>
            </a:extLst>
          </p:cNvPr>
          <p:cNvSpPr txBox="1"/>
          <p:nvPr/>
        </p:nvSpPr>
        <p:spPr>
          <a:xfrm>
            <a:off x="7808127" y="3497129"/>
            <a:ext cx="682388"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D</a:t>
            </a:r>
            <a:endParaRPr lang="en-US" b="1" dirty="0">
              <a:latin typeface="Arial" panose="020B0604020202020204" pitchFamily="34" charset="0"/>
              <a:cs typeface="Arial" panose="020B0604020202020204" pitchFamily="34" charset="0"/>
            </a:endParaRPr>
          </a:p>
        </p:txBody>
      </p:sp>
      <p:cxnSp>
        <p:nvCxnSpPr>
          <p:cNvPr id="44" name="Conector reto 43">
            <a:extLst>
              <a:ext uri="{FF2B5EF4-FFF2-40B4-BE49-F238E27FC236}">
                <a16:creationId xmlns:a16="http://schemas.microsoft.com/office/drawing/2014/main" id="{6A79EE4A-7534-4FF8-91AA-37AB9A6A0786}"/>
              </a:ext>
            </a:extLst>
          </p:cNvPr>
          <p:cNvCxnSpPr/>
          <p:nvPr/>
        </p:nvCxnSpPr>
        <p:spPr>
          <a:xfrm>
            <a:off x="5472090" y="3292597"/>
            <a:ext cx="2759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aixaDeTexto 44">
            <a:extLst>
              <a:ext uri="{FF2B5EF4-FFF2-40B4-BE49-F238E27FC236}">
                <a16:creationId xmlns:a16="http://schemas.microsoft.com/office/drawing/2014/main" id="{5C4341B6-58AA-451F-953C-D203711BCDA0}"/>
              </a:ext>
            </a:extLst>
          </p:cNvPr>
          <p:cNvSpPr txBox="1"/>
          <p:nvPr/>
        </p:nvSpPr>
        <p:spPr>
          <a:xfrm>
            <a:off x="4739669" y="3098059"/>
            <a:ext cx="814310"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P</a:t>
            </a:r>
            <a:r>
              <a:rPr lang="pt-BR" sz="1000" b="1" dirty="0">
                <a:latin typeface="Arial" panose="020B0604020202020204" pitchFamily="34" charset="0"/>
                <a:cs typeface="Arial" panose="020B0604020202020204" pitchFamily="34" charset="0"/>
              </a:rPr>
              <a:t>C</a:t>
            </a:r>
            <a:r>
              <a:rPr lang="pt-BR" sz="1600" b="1" dirty="0">
                <a:latin typeface="Arial" panose="020B0604020202020204" pitchFamily="34" charset="0"/>
                <a:cs typeface="Arial" panose="020B0604020202020204" pitchFamily="34" charset="0"/>
              </a:rPr>
              <a:t> = 4 </a:t>
            </a:r>
            <a:endParaRPr lang="en-US" sz="1600" b="1" dirty="0">
              <a:latin typeface="Arial" panose="020B0604020202020204" pitchFamily="34" charset="0"/>
              <a:cs typeface="Arial" panose="020B0604020202020204" pitchFamily="34" charset="0"/>
            </a:endParaRPr>
          </a:p>
        </p:txBody>
      </p:sp>
      <p:sp>
        <p:nvSpPr>
          <p:cNvPr id="46" name="CaixaDeTexto 45">
            <a:extLst>
              <a:ext uri="{FF2B5EF4-FFF2-40B4-BE49-F238E27FC236}">
                <a16:creationId xmlns:a16="http://schemas.microsoft.com/office/drawing/2014/main" id="{23533B75-1D24-4EE4-8E14-39F8AC9A80A1}"/>
              </a:ext>
            </a:extLst>
          </p:cNvPr>
          <p:cNvSpPr txBox="1"/>
          <p:nvPr/>
        </p:nvSpPr>
        <p:spPr>
          <a:xfrm>
            <a:off x="8210092" y="3246488"/>
            <a:ext cx="682388" cy="338554"/>
          </a:xfrm>
          <a:prstGeom prst="rect">
            <a:avLst/>
          </a:prstGeom>
          <a:noFill/>
        </p:spPr>
        <p:txBody>
          <a:bodyPr wrap="square" rtlCol="0">
            <a:spAutoFit/>
          </a:bodyPr>
          <a:lstStyle/>
          <a:p>
            <a:r>
              <a:rPr lang="pt-BR" sz="1600" b="1" dirty="0" err="1">
                <a:latin typeface="Arial" panose="020B0604020202020204" pitchFamily="34" charset="0"/>
                <a:cs typeface="Arial" panose="020B0604020202020204" pitchFamily="34" charset="0"/>
              </a:rPr>
              <a:t>CMg</a:t>
            </a:r>
            <a:endParaRPr lang="en-US" sz="1600" b="1" dirty="0">
              <a:latin typeface="Arial" panose="020B0604020202020204" pitchFamily="34" charset="0"/>
              <a:cs typeface="Arial" panose="020B0604020202020204" pitchFamily="34" charset="0"/>
            </a:endParaRPr>
          </a:p>
        </p:txBody>
      </p:sp>
      <p:sp>
        <p:nvSpPr>
          <p:cNvPr id="47" name="CaixaDeTexto 46">
            <a:extLst>
              <a:ext uri="{FF2B5EF4-FFF2-40B4-BE49-F238E27FC236}">
                <a16:creationId xmlns:a16="http://schemas.microsoft.com/office/drawing/2014/main" id="{E592C7C8-44A7-4A4B-BEAE-0C398605D0A7}"/>
              </a:ext>
            </a:extLst>
          </p:cNvPr>
          <p:cNvSpPr txBox="1"/>
          <p:nvPr/>
        </p:nvSpPr>
        <p:spPr>
          <a:xfrm>
            <a:off x="6228184" y="3835961"/>
            <a:ext cx="477672"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3</a:t>
            </a:r>
            <a:endParaRPr lang="en-US" sz="1600" b="1" dirty="0">
              <a:solidFill>
                <a:srgbClr val="002060"/>
              </a:solidFill>
              <a:latin typeface="Arial" panose="020B0604020202020204" pitchFamily="34" charset="0"/>
              <a:cs typeface="Arial" panose="020B0604020202020204" pitchFamily="34" charset="0"/>
            </a:endParaRPr>
          </a:p>
        </p:txBody>
      </p:sp>
      <p:cxnSp>
        <p:nvCxnSpPr>
          <p:cNvPr id="48" name="Conector reto 47">
            <a:extLst>
              <a:ext uri="{FF2B5EF4-FFF2-40B4-BE49-F238E27FC236}">
                <a16:creationId xmlns:a16="http://schemas.microsoft.com/office/drawing/2014/main" id="{8B235FFA-C4B1-4515-86D7-9E2BC0B4B494}"/>
              </a:ext>
            </a:extLst>
          </p:cNvPr>
          <p:cNvCxnSpPr/>
          <p:nvPr/>
        </p:nvCxnSpPr>
        <p:spPr>
          <a:xfrm flipH="1">
            <a:off x="6372832" y="2662338"/>
            <a:ext cx="10" cy="1201006"/>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8774F937-EFA5-464C-B253-1B37CA5D7AEC}"/>
              </a:ext>
            </a:extLst>
          </p:cNvPr>
          <p:cNvCxnSpPr/>
          <p:nvPr/>
        </p:nvCxnSpPr>
        <p:spPr>
          <a:xfrm>
            <a:off x="5458442" y="2662338"/>
            <a:ext cx="91439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0" name="CaixaDeTexto 49">
            <a:extLst>
              <a:ext uri="{FF2B5EF4-FFF2-40B4-BE49-F238E27FC236}">
                <a16:creationId xmlns:a16="http://schemas.microsoft.com/office/drawing/2014/main" id="{78900A9B-F886-45BE-856C-B67164C386D6}"/>
              </a:ext>
            </a:extLst>
          </p:cNvPr>
          <p:cNvSpPr txBox="1"/>
          <p:nvPr/>
        </p:nvSpPr>
        <p:spPr>
          <a:xfrm>
            <a:off x="4739669" y="2521995"/>
            <a:ext cx="914390" cy="338554"/>
          </a:xfrm>
          <a:prstGeom prst="rect">
            <a:avLst/>
          </a:prstGeom>
          <a:noFill/>
        </p:spPr>
        <p:txBody>
          <a:bodyPr wrap="square" rtlCol="0">
            <a:spAutoFit/>
          </a:bodyPr>
          <a:lstStyle/>
          <a:p>
            <a:r>
              <a:rPr lang="pt-BR" sz="1600" b="1" dirty="0">
                <a:solidFill>
                  <a:srgbClr val="002060"/>
                </a:solidFill>
                <a:latin typeface="Arial" panose="020B0604020202020204" pitchFamily="34" charset="0"/>
                <a:cs typeface="Arial" panose="020B0604020202020204" pitchFamily="34" charset="0"/>
              </a:rPr>
              <a:t>P* = 7</a:t>
            </a:r>
            <a:endParaRPr lang="en-US" sz="1600" b="1" dirty="0">
              <a:solidFill>
                <a:srgbClr val="002060"/>
              </a:solidFill>
              <a:latin typeface="Arial" panose="020B0604020202020204" pitchFamily="34" charset="0"/>
              <a:cs typeface="Arial" panose="020B0604020202020204" pitchFamily="34" charset="0"/>
            </a:endParaRPr>
          </a:p>
        </p:txBody>
      </p:sp>
      <p:sp>
        <p:nvSpPr>
          <p:cNvPr id="51" name="CaixaDeTexto 50">
            <a:extLst>
              <a:ext uri="{FF2B5EF4-FFF2-40B4-BE49-F238E27FC236}">
                <a16:creationId xmlns:a16="http://schemas.microsoft.com/office/drawing/2014/main" id="{1B57F91F-1166-4839-82FB-55FFA856FD5A}"/>
              </a:ext>
            </a:extLst>
          </p:cNvPr>
          <p:cNvSpPr txBox="1"/>
          <p:nvPr/>
        </p:nvSpPr>
        <p:spPr>
          <a:xfrm>
            <a:off x="7020272" y="3868661"/>
            <a:ext cx="477672"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6</a:t>
            </a:r>
            <a:endParaRPr lang="en-US" sz="1600" b="1" dirty="0">
              <a:latin typeface="Arial" panose="020B0604020202020204" pitchFamily="34" charset="0"/>
              <a:cs typeface="Arial" panose="020B0604020202020204" pitchFamily="34" charset="0"/>
            </a:endParaRPr>
          </a:p>
        </p:txBody>
      </p:sp>
      <p:cxnSp>
        <p:nvCxnSpPr>
          <p:cNvPr id="52" name="Conector reto 51">
            <a:extLst>
              <a:ext uri="{FF2B5EF4-FFF2-40B4-BE49-F238E27FC236}">
                <a16:creationId xmlns:a16="http://schemas.microsoft.com/office/drawing/2014/main" id="{8ECCC857-0F3C-4D8B-BC81-9EB52AAE8BF6}"/>
              </a:ext>
            </a:extLst>
          </p:cNvPr>
          <p:cNvCxnSpPr>
            <a:cxnSpLocks/>
          </p:cNvCxnSpPr>
          <p:nvPr/>
        </p:nvCxnSpPr>
        <p:spPr>
          <a:xfrm>
            <a:off x="7164278" y="3292597"/>
            <a:ext cx="0" cy="576064"/>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3" name="Conector de seta reta 51">
            <a:extLst>
              <a:ext uri="{FF2B5EF4-FFF2-40B4-BE49-F238E27FC236}">
                <a16:creationId xmlns:a16="http://schemas.microsoft.com/office/drawing/2014/main" id="{8417BE90-B9FD-48FE-905C-A8879BB9D86A}"/>
              </a:ext>
            </a:extLst>
          </p:cNvPr>
          <p:cNvCxnSpPr>
            <a:cxnSpLocks/>
          </p:cNvCxnSpPr>
          <p:nvPr/>
        </p:nvCxnSpPr>
        <p:spPr>
          <a:xfrm>
            <a:off x="5940152" y="2860549"/>
            <a:ext cx="0" cy="1872208"/>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54" name="Retângulo 53">
            <a:extLst>
              <a:ext uri="{FF2B5EF4-FFF2-40B4-BE49-F238E27FC236}">
                <a16:creationId xmlns:a16="http://schemas.microsoft.com/office/drawing/2014/main" id="{650E3F65-39E8-4B7A-BB22-C9E7F603E0FF}"/>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Tarifa em Duas Partes </a:t>
            </a:r>
          </a:p>
        </p:txBody>
      </p:sp>
      <p:sp>
        <p:nvSpPr>
          <p:cNvPr id="2" name="Retângulo 1">
            <a:extLst>
              <a:ext uri="{FF2B5EF4-FFF2-40B4-BE49-F238E27FC236}">
                <a16:creationId xmlns:a16="http://schemas.microsoft.com/office/drawing/2014/main" id="{82E87DA0-13FA-4613-B14F-36610764F0F8}"/>
              </a:ext>
            </a:extLst>
          </p:cNvPr>
          <p:cNvSpPr/>
          <p:nvPr/>
        </p:nvSpPr>
        <p:spPr>
          <a:xfrm>
            <a:off x="51645" y="1109580"/>
            <a:ext cx="9012843" cy="48804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482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28" grpId="0" animBg="1"/>
      <p:bldP spid="31" grpId="0" animBg="1"/>
      <p:bldP spid="3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9A9201-F760-40F3-9F6A-DF8A823D8371}"/>
              </a:ext>
            </a:extLst>
          </p:cNvPr>
          <p:cNvSpPr txBox="1">
            <a:spLocks noChangeArrowheads="1"/>
          </p:cNvSpPr>
          <p:nvPr/>
        </p:nvSpPr>
        <p:spPr>
          <a:xfrm>
            <a:off x="35496" y="2255658"/>
            <a:ext cx="8928992" cy="2352129"/>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90000"/>
              </a:lnSpc>
              <a:spcBef>
                <a:spcPct val="70000"/>
              </a:spcBef>
              <a:buClrTx/>
              <a:buSzPct val="99000"/>
              <a:buFont typeface="Wingdings" panose="05000000000000000000" pitchFamily="2" charset="2"/>
              <a:buChar char="§"/>
            </a:pPr>
            <a:r>
              <a:rPr lang="en-US" altLang="pt-BR" sz="2600" dirty="0">
                <a:latin typeface="Arial" panose="020B0604020202020204" pitchFamily="34" charset="0"/>
                <a:cs typeface="Arial" panose="020B0604020202020204" pitchFamily="34" charset="0"/>
              </a:rPr>
              <a:t>Venda </a:t>
            </a:r>
            <a:r>
              <a:rPr lang="en-US" altLang="pt-BR" sz="2600" dirty="0" err="1">
                <a:latin typeface="Arial" panose="020B0604020202020204" pitchFamily="34" charset="0"/>
                <a:cs typeface="Arial" panose="020B0604020202020204" pitchFamily="34" charset="0"/>
              </a:rPr>
              <a:t>em</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pacotes</a:t>
            </a:r>
            <a:r>
              <a:rPr lang="en-US" altLang="pt-BR" sz="2600" dirty="0">
                <a:latin typeface="Arial" panose="020B0604020202020204" pitchFamily="34" charset="0"/>
                <a:cs typeface="Arial" panose="020B0604020202020204" pitchFamily="34" charset="0"/>
              </a:rPr>
              <a:t> é a </a:t>
            </a:r>
            <a:r>
              <a:rPr lang="en-US" altLang="pt-BR" sz="2600" dirty="0" err="1">
                <a:latin typeface="Arial" panose="020B0604020202020204" pitchFamily="34" charset="0"/>
                <a:cs typeface="Arial" panose="020B0604020202020204" pitchFamily="34" charset="0"/>
              </a:rPr>
              <a:t>venda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conjunta</a:t>
            </a:r>
            <a:r>
              <a:rPr lang="en-US" altLang="pt-BR" sz="2600" dirty="0">
                <a:latin typeface="Arial" panose="020B0604020202020204" pitchFamily="34" charset="0"/>
                <a:cs typeface="Arial" panose="020B0604020202020204" pitchFamily="34" charset="0"/>
              </a:rPr>
              <a:t> de </a:t>
            </a:r>
            <a:r>
              <a:rPr lang="en-US" altLang="pt-BR" sz="2600" dirty="0" err="1">
                <a:latin typeface="Arial" panose="020B0604020202020204" pitchFamily="34" charset="0"/>
                <a:cs typeface="Arial" panose="020B0604020202020204" pitchFamily="34" charset="0"/>
              </a:rPr>
              <a:t>dois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ou</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mais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produtos</a:t>
            </a:r>
            <a:r>
              <a:rPr lang="en-US" altLang="pt-BR" sz="2600" dirty="0">
                <a:latin typeface="Arial" panose="020B0604020202020204" pitchFamily="34" charset="0"/>
                <a:cs typeface="Arial" panose="020B0604020202020204" pitchFamily="34" charset="0"/>
              </a:rPr>
              <a:t> com o </a:t>
            </a:r>
            <a:r>
              <a:rPr lang="en-US" altLang="pt-BR" sz="2600" dirty="0" err="1">
                <a:latin typeface="Arial" panose="020B0604020202020204" pitchFamily="34" charset="0"/>
                <a:cs typeface="Arial" panose="020B0604020202020204" pitchFamily="34" charset="0"/>
              </a:rPr>
              <a:t>objetivo</a:t>
            </a:r>
            <a:r>
              <a:rPr lang="en-US" altLang="pt-BR" sz="2600" dirty="0">
                <a:latin typeface="Arial" panose="020B0604020202020204" pitchFamily="34" charset="0"/>
                <a:cs typeface="Arial" panose="020B0604020202020204" pitchFamily="34" charset="0"/>
              </a:rPr>
              <a:t> de </a:t>
            </a:r>
            <a:r>
              <a:rPr lang="en-US" altLang="pt-BR" sz="2600" dirty="0" err="1">
                <a:latin typeface="Arial" panose="020B0604020202020204" pitchFamily="34" charset="0"/>
                <a:cs typeface="Arial" panose="020B0604020202020204" pitchFamily="34" charset="0"/>
              </a:rPr>
              <a:t>obter</a:t>
            </a:r>
            <a:r>
              <a:rPr lang="en-US" altLang="pt-BR" sz="2600" dirty="0">
                <a:latin typeface="Arial" panose="020B0604020202020204" pitchFamily="34" charset="0"/>
                <a:cs typeface="Arial" panose="020B0604020202020204" pitchFamily="34" charset="0"/>
              </a:rPr>
              <a:t> um </a:t>
            </a:r>
            <a:r>
              <a:rPr lang="en-US" altLang="pt-BR" sz="2600" dirty="0" err="1">
                <a:latin typeface="Arial" panose="020B0604020202020204" pitchFamily="34" charset="0"/>
                <a:cs typeface="Arial" panose="020B0604020202020204" pitchFamily="34" charset="0"/>
              </a:rPr>
              <a:t>ganho</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em</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termos</a:t>
            </a:r>
            <a:r>
              <a:rPr lang="en-US" altLang="pt-BR" sz="2600" dirty="0">
                <a:latin typeface="Arial" panose="020B0604020202020204" pitchFamily="34" charset="0"/>
                <a:cs typeface="Arial" panose="020B0604020202020204" pitchFamily="34" charset="0"/>
              </a:rPr>
              <a:t> de </a:t>
            </a:r>
            <a:r>
              <a:rPr lang="en-US" altLang="pt-BR" sz="2600" dirty="0" err="1">
                <a:latin typeface="Arial" panose="020B0604020202020204" pitchFamily="34" charset="0"/>
                <a:cs typeface="Arial" panose="020B0604020202020204" pitchFamily="34" charset="0"/>
              </a:rPr>
              <a:t>preço</a:t>
            </a:r>
            <a:r>
              <a:rPr lang="en-US" altLang="pt-BR" sz="2600" dirty="0">
                <a:latin typeface="Arial" panose="020B0604020202020204" pitchFamily="34" charset="0"/>
                <a:cs typeface="Arial" panose="020B0604020202020204" pitchFamily="34" charset="0"/>
              </a:rPr>
              <a:t>.</a:t>
            </a:r>
          </a:p>
          <a:p>
            <a:pPr algn="just">
              <a:lnSpc>
                <a:spcPct val="90000"/>
              </a:lnSpc>
              <a:spcBef>
                <a:spcPct val="70000"/>
              </a:spcBef>
              <a:buClrTx/>
              <a:buSzPct val="99000"/>
              <a:buFont typeface="Wingdings" panose="05000000000000000000" pitchFamily="2" charset="2"/>
              <a:buChar char="§"/>
            </a:pPr>
            <a:r>
              <a:rPr lang="en-US" altLang="pt-BR" sz="2600" dirty="0" err="1">
                <a:latin typeface="Arial" panose="020B0604020202020204" pitchFamily="34" charset="0"/>
                <a:cs typeface="Arial" panose="020B0604020202020204" pitchFamily="34" charset="0"/>
              </a:rPr>
              <a:t>Condições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necessárias</a:t>
            </a:r>
            <a:r>
              <a:rPr lang="en-US" altLang="pt-BR" sz="2600" dirty="0">
                <a:latin typeface="Arial" panose="020B0604020202020204" pitchFamily="34" charset="0"/>
                <a:cs typeface="Arial" panose="020B0604020202020204" pitchFamily="34" charset="0"/>
              </a:rPr>
              <a:t> para a </a:t>
            </a:r>
            <a:r>
              <a:rPr lang="en-US" altLang="pt-BR" sz="2600" dirty="0" err="1">
                <a:latin typeface="Arial" panose="020B0604020202020204" pitchFamily="34" charset="0"/>
                <a:cs typeface="Arial" panose="020B0604020202020204" pitchFamily="34" charset="0"/>
              </a:rPr>
              <a:t>venda</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em</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pacotes</a:t>
            </a:r>
            <a:r>
              <a:rPr lang="en-US" altLang="pt-BR" sz="2600" dirty="0">
                <a:latin typeface="Arial" panose="020B0604020202020204" pitchFamily="34" charset="0"/>
                <a:cs typeface="Arial" panose="020B0604020202020204" pitchFamily="34" charset="0"/>
              </a:rPr>
              <a:t>:</a:t>
            </a:r>
          </a:p>
          <a:p>
            <a:pPr algn="just">
              <a:lnSpc>
                <a:spcPct val="90000"/>
              </a:lnSpc>
              <a:spcBef>
                <a:spcPct val="70000"/>
              </a:spcBef>
              <a:buClrTx/>
              <a:buSzPct val="99000"/>
              <a:buFont typeface="Wingdings" panose="05000000000000000000" pitchFamily="2" charset="2"/>
              <a:buChar char="§"/>
            </a:pPr>
            <a:endParaRPr lang="en-US" altLang="pt-BR" sz="300" dirty="0">
              <a:latin typeface="Arial" panose="020B0604020202020204" pitchFamily="34" charset="0"/>
              <a:cs typeface="Arial" panose="020B0604020202020204" pitchFamily="34" charset="0"/>
            </a:endParaRPr>
          </a:p>
          <a:p>
            <a:pPr marL="850392" lvl="1" indent="-457200" algn="just">
              <a:lnSpc>
                <a:spcPct val="90000"/>
              </a:lnSpc>
              <a:buClrTx/>
              <a:buSzPct val="99000"/>
              <a:buFont typeface="+mj-lt"/>
              <a:buAutoNum type="alphaLcParenR"/>
            </a:pPr>
            <a:r>
              <a:rPr lang="en-US" altLang="pt-BR" sz="2600" dirty="0" err="1">
                <a:latin typeface="Arial" panose="020B0604020202020204" pitchFamily="34" charset="0"/>
                <a:cs typeface="Arial" panose="020B0604020202020204" pitchFamily="34" charset="0"/>
              </a:rPr>
              <a:t>Consumidores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heterogêneos</a:t>
            </a:r>
            <a:endParaRPr lang="en-US" altLang="pt-BR" sz="2600" dirty="0">
              <a:latin typeface="Arial" panose="020B0604020202020204" pitchFamily="34" charset="0"/>
              <a:cs typeface="Arial" panose="020B0604020202020204" pitchFamily="34" charset="0"/>
            </a:endParaRPr>
          </a:p>
          <a:p>
            <a:pPr marL="850392" lvl="1" indent="-457200" algn="just">
              <a:lnSpc>
                <a:spcPct val="90000"/>
              </a:lnSpc>
              <a:buClrTx/>
              <a:buSzPct val="99000"/>
              <a:buFont typeface="+mj-lt"/>
              <a:buAutoNum type="alphaLcParenR"/>
            </a:pPr>
            <a:r>
              <a:rPr lang="en-US" altLang="pt-BR" sz="2600" dirty="0" err="1">
                <a:latin typeface="Arial" panose="020B0604020202020204" pitchFamily="34" charset="0"/>
                <a:cs typeface="Arial" panose="020B0604020202020204" pitchFamily="34" charset="0"/>
              </a:rPr>
              <a:t>Discriminação</a:t>
            </a:r>
            <a:r>
              <a:rPr lang="en-US" altLang="pt-BR" sz="2600" dirty="0">
                <a:latin typeface="Arial" panose="020B0604020202020204" pitchFamily="34" charset="0"/>
                <a:cs typeface="Arial" panose="020B0604020202020204" pitchFamily="34" charset="0"/>
              </a:rPr>
              <a:t> de </a:t>
            </a:r>
            <a:r>
              <a:rPr lang="en-US" altLang="pt-BR" sz="2600" dirty="0" err="1">
                <a:latin typeface="Arial" panose="020B0604020202020204" pitchFamily="34" charset="0"/>
                <a:cs typeface="Arial" panose="020B0604020202020204" pitchFamily="34" charset="0"/>
              </a:rPr>
              <a:t>preço</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não</a:t>
            </a:r>
            <a:r>
              <a:rPr lang="en-US" altLang="pt-BR" sz="2600" dirty="0">
                <a:latin typeface="Arial" panose="020B0604020202020204" pitchFamily="34" charset="0"/>
                <a:cs typeface="Arial" panose="020B0604020202020204" pitchFamily="34" charset="0"/>
              </a:rPr>
              <a:t> é </a:t>
            </a:r>
            <a:r>
              <a:rPr lang="en-US" altLang="pt-BR" sz="2600" dirty="0" err="1">
                <a:latin typeface="Arial" panose="020B0604020202020204" pitchFamily="34" charset="0"/>
                <a:cs typeface="Arial" panose="020B0604020202020204" pitchFamily="34" charset="0"/>
              </a:rPr>
              <a:t>possível</a:t>
            </a:r>
            <a:endParaRPr lang="en-US" altLang="pt-BR" sz="2600" dirty="0">
              <a:latin typeface="Arial" panose="020B0604020202020204" pitchFamily="34" charset="0"/>
              <a:cs typeface="Arial" panose="020B0604020202020204" pitchFamily="34" charset="0"/>
            </a:endParaRPr>
          </a:p>
          <a:p>
            <a:pPr marL="850392" lvl="1" indent="-457200" algn="just">
              <a:lnSpc>
                <a:spcPct val="90000"/>
              </a:lnSpc>
              <a:buClrTx/>
              <a:buSzPct val="99000"/>
              <a:buFont typeface="+mj-lt"/>
              <a:buAutoNum type="alphaLcParenR"/>
            </a:pPr>
            <a:r>
              <a:rPr lang="en-US" altLang="pt-BR" sz="2600" dirty="0">
                <a:latin typeface="Arial" panose="020B0604020202020204" pitchFamily="34" charset="0"/>
                <a:cs typeface="Arial" panose="020B0604020202020204" pitchFamily="34" charset="0"/>
              </a:rPr>
              <a:t>As </a:t>
            </a:r>
            <a:r>
              <a:rPr lang="en-US" altLang="pt-BR" sz="2600" dirty="0" err="1">
                <a:latin typeface="Arial" panose="020B0604020202020204" pitchFamily="34" charset="0"/>
                <a:cs typeface="Arial" panose="020B0604020202020204" pitchFamily="34" charset="0"/>
              </a:rPr>
              <a:t>demandas</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devem</a:t>
            </a:r>
            <a:r>
              <a:rPr lang="en-US" altLang="pt-BR" sz="2600" dirty="0">
                <a:latin typeface="Arial" panose="020B0604020202020204" pitchFamily="34" charset="0"/>
                <a:cs typeface="Arial" panose="020B0604020202020204" pitchFamily="34" charset="0"/>
              </a:rPr>
              <a:t> </a:t>
            </a:r>
            <a:r>
              <a:rPr lang="en-US" altLang="pt-BR" sz="2600" dirty="0" err="1">
                <a:latin typeface="Arial" panose="020B0604020202020204" pitchFamily="34" charset="0"/>
                <a:cs typeface="Arial" panose="020B0604020202020204" pitchFamily="34" charset="0"/>
              </a:rPr>
              <a:t>ser</a:t>
            </a:r>
            <a:r>
              <a:rPr lang="en-US" altLang="pt-BR" sz="2600" dirty="0">
                <a:latin typeface="Arial" panose="020B0604020202020204" pitchFamily="34" charset="0"/>
                <a:cs typeface="Arial" panose="020B0604020202020204" pitchFamily="34" charset="0"/>
              </a:rPr>
              <a:t> </a:t>
            </a:r>
            <a:r>
              <a:rPr lang="en-US" altLang="pt-BR" sz="2600" b="1" dirty="0" err="1">
                <a:latin typeface="Arial" panose="020B0604020202020204" pitchFamily="34" charset="0"/>
                <a:cs typeface="Arial" panose="020B0604020202020204" pitchFamily="34" charset="0"/>
              </a:rPr>
              <a:t>negativamente</a:t>
            </a:r>
            <a:r>
              <a:rPr lang="en-US" altLang="pt-BR" sz="2600" b="1" dirty="0">
                <a:latin typeface="Arial" panose="020B0604020202020204" pitchFamily="34" charset="0"/>
                <a:cs typeface="Arial" panose="020B0604020202020204" pitchFamily="34" charset="0"/>
              </a:rPr>
              <a:t> </a:t>
            </a:r>
            <a:r>
              <a:rPr lang="en-US" altLang="pt-BR" sz="2600" b="1" dirty="0" err="1">
                <a:latin typeface="Arial" panose="020B0604020202020204" pitchFamily="34" charset="0"/>
                <a:cs typeface="Arial" panose="020B0604020202020204" pitchFamily="34" charset="0"/>
              </a:rPr>
              <a:t>correlacionadas</a:t>
            </a:r>
            <a:endParaRPr lang="en-US" altLang="pt-BR" sz="2600" b="1"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0D7AB9F8-F8F8-4CD5-A30A-11CC1BC8539E}"/>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Venda em Pacote (</a:t>
            </a:r>
            <a:r>
              <a:rPr lang="pt-BR" sz="3600" b="1" i="1" dirty="0" err="1">
                <a:solidFill>
                  <a:srgbClr val="000000"/>
                </a:solidFill>
                <a:latin typeface="Arial" panose="020B0604020202020204" pitchFamily="34" charset="0"/>
                <a:cs typeface="Arial" panose="020B0604020202020204" pitchFamily="34" charset="0"/>
              </a:rPr>
              <a:t>Bundling</a:t>
            </a:r>
            <a:r>
              <a:rPr lang="pt-BR" sz="3600" b="1" dirty="0">
                <a:solidFill>
                  <a:srgbClr val="000000"/>
                </a:solidFill>
                <a:latin typeface="Arial" panose="020B0604020202020204" pitchFamily="34" charset="0"/>
                <a:cs typeface="Arial" panose="020B0604020202020204" pitchFamily="34" charset="0"/>
              </a:rPr>
              <a:t>) </a:t>
            </a:r>
          </a:p>
        </p:txBody>
      </p:sp>
      <p:sp>
        <p:nvSpPr>
          <p:cNvPr id="8" name="Espaço Reservado para Conteúdo 2">
            <a:extLst>
              <a:ext uri="{FF2B5EF4-FFF2-40B4-BE49-F238E27FC236}">
                <a16:creationId xmlns:a16="http://schemas.microsoft.com/office/drawing/2014/main" id="{BAFEB1A1-0C34-46F8-8643-4CFAF58F911D}"/>
              </a:ext>
            </a:extLst>
          </p:cNvPr>
          <p:cNvSpPr txBox="1">
            <a:spLocks/>
          </p:cNvSpPr>
          <p:nvPr/>
        </p:nvSpPr>
        <p:spPr>
          <a:xfrm>
            <a:off x="35496" y="878382"/>
            <a:ext cx="9036496" cy="137448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ClrTx/>
              <a:buSzPct val="100000"/>
              <a:buFont typeface="Wingdings" panose="05000000000000000000" pitchFamily="2" charset="2"/>
              <a:buChar char="§"/>
            </a:pPr>
            <a:r>
              <a:rPr lang="pt-BR" sz="2600" dirty="0">
                <a:latin typeface="Arial" panose="020B0604020202020204" pitchFamily="34" charset="0"/>
                <a:cs typeface="Arial" panose="020B0604020202020204" pitchFamily="34" charset="0"/>
              </a:rPr>
              <a:t>Se a firma não conseguir praticar a discriminação de preços ela pode, em alguns casos, realizar uma venda “empacotada”.</a:t>
            </a:r>
          </a:p>
        </p:txBody>
      </p:sp>
    </p:spTree>
    <p:extLst>
      <p:ext uri="{BB962C8B-B14F-4D97-AF65-F5344CB8AC3E}">
        <p14:creationId xmlns:p14="http://schemas.microsoft.com/office/powerpoint/2010/main" val="10851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83F128F-61F3-4E09-BDBF-4E467E54EB00}"/>
              </a:ext>
            </a:extLst>
          </p:cNvPr>
          <p:cNvSpPr txBox="1">
            <a:spLocks noChangeArrowheads="1"/>
          </p:cNvSpPr>
          <p:nvPr/>
        </p:nvSpPr>
        <p:spPr>
          <a:xfrm>
            <a:off x="-132521" y="787845"/>
            <a:ext cx="9236765" cy="1512168"/>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Bef>
                <a:spcPct val="70000"/>
              </a:spcBef>
              <a:buClrTx/>
              <a:buSzPct val="99000"/>
              <a:buFont typeface="Wingdings" panose="05000000000000000000" pitchFamily="2" charset="2"/>
              <a:buChar char="§"/>
            </a:pPr>
            <a:r>
              <a:rPr lang="en-US" altLang="pt-BR" sz="2400" b="1" dirty="0" err="1">
                <a:latin typeface="Arial" panose="020B0604020202020204" pitchFamily="34" charset="0"/>
                <a:cs typeface="Arial" panose="020B0604020202020204" pitchFamily="34" charset="0"/>
              </a:rPr>
              <a:t>Exemplo</a:t>
            </a:r>
            <a:r>
              <a:rPr lang="en-US" altLang="pt-BR" sz="2400" b="1" dirty="0">
                <a:latin typeface="Arial" panose="020B0604020202020204" pitchFamily="34" charset="0"/>
                <a:cs typeface="Arial" panose="020B0604020202020204" pitchFamily="34" charset="0"/>
              </a:rPr>
              <a:t>:  </a:t>
            </a:r>
            <a:r>
              <a:rPr lang="en-US" altLang="pt-BR" sz="2400" b="1" dirty="0" err="1">
                <a:latin typeface="Arial" panose="020B0604020202020204" pitchFamily="34" charset="0"/>
                <a:cs typeface="Arial" panose="020B0604020202020204" pitchFamily="34" charset="0"/>
              </a:rPr>
              <a:t>Aluguel</a:t>
            </a:r>
            <a:r>
              <a:rPr lang="en-US" altLang="pt-BR" sz="2400" b="1" dirty="0">
                <a:latin typeface="Arial" panose="020B0604020202020204" pitchFamily="34" charset="0"/>
                <a:cs typeface="Arial" panose="020B0604020202020204" pitchFamily="34" charset="0"/>
              </a:rPr>
              <a:t> de “…E o Vento </a:t>
            </a:r>
            <a:r>
              <a:rPr lang="en-US" altLang="pt-BR" sz="2400" b="1" dirty="0" err="1">
                <a:latin typeface="Arial" panose="020B0604020202020204" pitchFamily="34" charset="0"/>
                <a:cs typeface="Arial" panose="020B0604020202020204" pitchFamily="34" charset="0"/>
              </a:rPr>
              <a:t>Levou</a:t>
            </a:r>
            <a:r>
              <a:rPr lang="en-US" altLang="pt-BR" sz="2400" b="1" dirty="0">
                <a:latin typeface="Arial" panose="020B0604020202020204" pitchFamily="34" charset="0"/>
                <a:cs typeface="Arial" panose="020B0604020202020204" pitchFamily="34" charset="0"/>
              </a:rPr>
              <a:t>” e “Getting Gertie’s Garter.”</a:t>
            </a:r>
          </a:p>
          <a:p>
            <a:pPr lvl="1" algn="just">
              <a:buClrTx/>
              <a:buSzPct val="99000"/>
              <a:buFont typeface="Wingdings" panose="05000000000000000000" pitchFamily="2" charset="2"/>
              <a:buChar char="§"/>
            </a:pPr>
            <a:r>
              <a:rPr lang="en-US" altLang="pt-BR" sz="2100" dirty="0" err="1">
                <a:latin typeface="Arial" panose="020B0604020202020204" pitchFamily="34" charset="0"/>
                <a:cs typeface="Arial" panose="020B0604020202020204" pitchFamily="34" charset="0"/>
              </a:rPr>
              <a:t>Os</a:t>
            </a:r>
            <a:r>
              <a:rPr lang="en-US" altLang="pt-BR" sz="2100" dirty="0">
                <a:latin typeface="Arial" panose="020B0604020202020204" pitchFamily="34" charset="0"/>
                <a:cs typeface="Arial" panose="020B0604020202020204" pitchFamily="34" charset="0"/>
              </a:rPr>
              <a:t> </a:t>
            </a:r>
            <a:r>
              <a:rPr lang="en-US" altLang="pt-BR" sz="2100" dirty="0" err="1">
                <a:latin typeface="Arial" panose="020B0604020202020204" pitchFamily="34" charset="0"/>
                <a:cs typeface="Arial" panose="020B0604020202020204" pitchFamily="34" charset="0"/>
              </a:rPr>
              <a:t>preços</a:t>
            </a:r>
            <a:r>
              <a:rPr lang="en-US" altLang="pt-BR" sz="2100" dirty="0">
                <a:latin typeface="Arial" panose="020B0604020202020204" pitchFamily="34" charset="0"/>
                <a:cs typeface="Arial" panose="020B0604020202020204" pitchFamily="34" charset="0"/>
              </a:rPr>
              <a:t> de </a:t>
            </a:r>
            <a:r>
              <a:rPr lang="en-US" altLang="pt-BR" sz="2100" dirty="0" err="1">
                <a:latin typeface="Arial" panose="020B0604020202020204" pitchFamily="34" charset="0"/>
                <a:cs typeface="Arial" panose="020B0604020202020204" pitchFamily="34" charset="0"/>
              </a:rPr>
              <a:t>reserva</a:t>
            </a:r>
            <a:r>
              <a:rPr lang="en-US" altLang="pt-BR" sz="2100" dirty="0">
                <a:latin typeface="Arial" panose="020B0604020202020204" pitchFamily="34" charset="0"/>
                <a:cs typeface="Arial" panose="020B0604020202020204" pitchFamily="34" charset="0"/>
              </a:rPr>
              <a:t> de </a:t>
            </a:r>
            <a:r>
              <a:rPr lang="en-US" altLang="pt-BR" sz="2100" dirty="0" err="1">
                <a:latin typeface="Arial" panose="020B0604020202020204" pitchFamily="34" charset="0"/>
                <a:cs typeface="Arial" panose="020B0604020202020204" pitchFamily="34" charset="0"/>
              </a:rPr>
              <a:t>duas</a:t>
            </a:r>
            <a:r>
              <a:rPr lang="en-US" altLang="pt-BR" sz="2100" dirty="0">
                <a:latin typeface="Arial" panose="020B0604020202020204" pitchFamily="34" charset="0"/>
                <a:cs typeface="Arial" panose="020B0604020202020204" pitchFamily="34" charset="0"/>
              </a:rPr>
              <a:t> </a:t>
            </a:r>
            <a:r>
              <a:rPr lang="en-US" altLang="pt-BR" sz="2100" dirty="0" err="1">
                <a:latin typeface="Arial" panose="020B0604020202020204" pitchFamily="34" charset="0"/>
                <a:cs typeface="Arial" panose="020B0604020202020204" pitchFamily="34" charset="0"/>
              </a:rPr>
              <a:t>salas</a:t>
            </a:r>
            <a:r>
              <a:rPr lang="en-US" altLang="pt-BR" sz="2100" dirty="0">
                <a:latin typeface="Arial" panose="020B0604020202020204" pitchFamily="34" charset="0"/>
                <a:cs typeface="Arial" panose="020B0604020202020204" pitchFamily="34" charset="0"/>
              </a:rPr>
              <a:t> de cinema para </a:t>
            </a:r>
            <a:r>
              <a:rPr lang="en-US" altLang="pt-BR" sz="2100" dirty="0" err="1">
                <a:latin typeface="Arial" panose="020B0604020202020204" pitchFamily="34" charset="0"/>
                <a:cs typeface="Arial" panose="020B0604020202020204" pitchFamily="34" charset="0"/>
              </a:rPr>
              <a:t>esses</a:t>
            </a:r>
            <a:r>
              <a:rPr lang="en-US" altLang="pt-BR" sz="2100" dirty="0">
                <a:latin typeface="Arial" panose="020B0604020202020204" pitchFamily="34" charset="0"/>
                <a:cs typeface="Arial" panose="020B0604020202020204" pitchFamily="34" charset="0"/>
              </a:rPr>
              <a:t> </a:t>
            </a:r>
            <a:r>
              <a:rPr lang="en-US" altLang="pt-BR" sz="2100" dirty="0" err="1">
                <a:latin typeface="Arial" panose="020B0604020202020204" pitchFamily="34" charset="0"/>
                <a:cs typeface="Arial" panose="020B0604020202020204" pitchFamily="34" charset="0"/>
              </a:rPr>
              <a:t>filmes</a:t>
            </a:r>
            <a:r>
              <a:rPr lang="en-US" altLang="pt-BR" sz="2100" dirty="0">
                <a:latin typeface="Arial" panose="020B0604020202020204" pitchFamily="34" charset="0"/>
                <a:cs typeface="Arial" panose="020B0604020202020204" pitchFamily="34" charset="0"/>
              </a:rPr>
              <a:t> </a:t>
            </a:r>
            <a:r>
              <a:rPr lang="en-US" altLang="pt-BR" sz="2100" dirty="0" err="1">
                <a:latin typeface="Arial" panose="020B0604020202020204" pitchFamily="34" charset="0"/>
                <a:cs typeface="Arial" panose="020B0604020202020204" pitchFamily="34" charset="0"/>
              </a:rPr>
              <a:t>são</a:t>
            </a:r>
            <a:r>
              <a:rPr lang="en-US" altLang="pt-BR" sz="2100" dirty="0">
                <a:latin typeface="Arial" panose="020B0604020202020204" pitchFamily="34" charset="0"/>
                <a:cs typeface="Arial" panose="020B0604020202020204" pitchFamily="34" charset="0"/>
              </a:rPr>
              <a:t> :</a:t>
            </a:r>
          </a:p>
          <a:p>
            <a:pPr lvl="2" algn="just">
              <a:buClrTx/>
              <a:buSzPct val="99000"/>
              <a:buFont typeface="Wingdings" panose="05000000000000000000" pitchFamily="2" charset="2"/>
              <a:buChar char="§"/>
            </a:pPr>
            <a:r>
              <a:rPr lang="en-US" altLang="pt-BR" dirty="0">
                <a:latin typeface="Arial" panose="020B0604020202020204" pitchFamily="34" charset="0"/>
                <a:cs typeface="Arial" panose="020B0604020202020204" pitchFamily="34" charset="0"/>
              </a:rPr>
              <a:t>As </a:t>
            </a:r>
            <a:r>
              <a:rPr lang="en-US" altLang="pt-BR" dirty="0" err="1">
                <a:latin typeface="Arial" panose="020B0604020202020204" pitchFamily="34" charset="0"/>
                <a:cs typeface="Arial" panose="020B0604020202020204" pitchFamily="34" charset="0"/>
              </a:rPr>
              <a:t>salas</a:t>
            </a:r>
            <a:r>
              <a:rPr lang="en-US" altLang="pt-BR" dirty="0">
                <a:latin typeface="Arial" panose="020B0604020202020204" pitchFamily="34" charset="0"/>
                <a:cs typeface="Arial" panose="020B0604020202020204" pitchFamily="34" charset="0"/>
              </a:rPr>
              <a:t> de cinema </a:t>
            </a:r>
            <a:r>
              <a:rPr lang="en-US" altLang="pt-BR" dirty="0" err="1">
                <a:latin typeface="Arial" panose="020B0604020202020204" pitchFamily="34" charset="0"/>
                <a:cs typeface="Arial" panose="020B0604020202020204" pitchFamily="34" charset="0"/>
              </a:rPr>
              <a:t>alugam</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os</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filmes</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pagando</a:t>
            </a:r>
            <a:r>
              <a:rPr lang="en-US" altLang="pt-BR" dirty="0">
                <a:latin typeface="Arial" panose="020B0604020202020204" pitchFamily="34" charset="0"/>
                <a:cs typeface="Arial" panose="020B0604020202020204" pitchFamily="34" charset="0"/>
              </a:rPr>
              <a:t> um </a:t>
            </a:r>
            <a:r>
              <a:rPr lang="en-US" altLang="pt-BR" dirty="0" err="1">
                <a:latin typeface="Arial" panose="020B0604020202020204" pitchFamily="34" charset="0"/>
                <a:cs typeface="Arial" panose="020B0604020202020204" pitchFamily="34" charset="0"/>
              </a:rPr>
              <a:t>certo</a:t>
            </a:r>
            <a:r>
              <a:rPr lang="en-US" altLang="pt-BR" dirty="0">
                <a:latin typeface="Arial" panose="020B0604020202020204" pitchFamily="34" charset="0"/>
                <a:cs typeface="Arial" panose="020B0604020202020204" pitchFamily="34" charset="0"/>
              </a:rPr>
              <a:t> valor </a:t>
            </a:r>
            <a:r>
              <a:rPr lang="en-US" altLang="pt-BR" dirty="0" err="1">
                <a:latin typeface="Arial" panose="020B0604020202020204" pitchFamily="34" charset="0"/>
                <a:cs typeface="Arial" panose="020B0604020202020204" pitchFamily="34" charset="0"/>
              </a:rPr>
              <a:t>às</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empresas</a:t>
            </a:r>
            <a:r>
              <a:rPr lang="en-US" altLang="pt-BR" dirty="0">
                <a:latin typeface="Arial" panose="020B0604020202020204" pitchFamily="34" charset="0"/>
                <a:cs typeface="Arial" panose="020B0604020202020204" pitchFamily="34" charset="0"/>
              </a:rPr>
              <a:t> </a:t>
            </a:r>
            <a:r>
              <a:rPr lang="en-US" altLang="pt-BR" dirty="0" err="1">
                <a:latin typeface="Arial" panose="020B0604020202020204" pitchFamily="34" charset="0"/>
                <a:cs typeface="Arial" panose="020B0604020202020204" pitchFamily="34" charset="0"/>
              </a:rPr>
              <a:t>cinematográficas</a:t>
            </a:r>
            <a:r>
              <a:rPr lang="en-US" altLang="pt-BR" dirty="0">
                <a:latin typeface="Arial" panose="020B06040202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05F9A76E-C45F-4310-9151-A20E50D37EFE}"/>
              </a:ext>
            </a:extLst>
          </p:cNvPr>
          <p:cNvPicPr>
            <a:picLocks noChangeAspect="1"/>
          </p:cNvPicPr>
          <p:nvPr/>
        </p:nvPicPr>
        <p:blipFill>
          <a:blip r:embed="rId2"/>
          <a:stretch>
            <a:fillRect/>
          </a:stretch>
        </p:blipFill>
        <p:spPr>
          <a:xfrm>
            <a:off x="347869" y="2676941"/>
            <a:ext cx="8696132" cy="1145519"/>
          </a:xfrm>
          <a:prstGeom prst="rect">
            <a:avLst/>
          </a:prstGeom>
        </p:spPr>
      </p:pic>
      <p:sp>
        <p:nvSpPr>
          <p:cNvPr id="6" name="Rectangle 5">
            <a:extLst>
              <a:ext uri="{FF2B5EF4-FFF2-40B4-BE49-F238E27FC236}">
                <a16:creationId xmlns:a16="http://schemas.microsoft.com/office/drawing/2014/main" id="{39F87B4D-0819-4154-8386-58EAA7F1FD7E}"/>
              </a:ext>
            </a:extLst>
          </p:cNvPr>
          <p:cNvSpPr txBox="1">
            <a:spLocks noChangeArrowheads="1"/>
          </p:cNvSpPr>
          <p:nvPr/>
        </p:nvSpPr>
        <p:spPr>
          <a:xfrm>
            <a:off x="139756" y="3883719"/>
            <a:ext cx="8864488" cy="2208112"/>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90000"/>
              </a:lnSpc>
              <a:spcBef>
                <a:spcPct val="70000"/>
              </a:spcBef>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Se </a:t>
            </a:r>
            <a:r>
              <a:rPr lang="en-US" altLang="pt-BR" sz="2200" dirty="0" err="1">
                <a:latin typeface="Arial" panose="020B0604020202020204" pitchFamily="34" charset="0"/>
                <a:cs typeface="Arial" panose="020B0604020202020204" pitchFamily="34" charset="0"/>
              </a:rPr>
              <a:t>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fossem</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alugados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separadamente</a:t>
            </a:r>
            <a:r>
              <a:rPr lang="en-US" altLang="pt-BR" sz="2200" dirty="0">
                <a:latin typeface="Arial" panose="020B0604020202020204" pitchFamily="34" charset="0"/>
                <a:cs typeface="Arial" panose="020B0604020202020204" pitchFamily="34" charset="0"/>
              </a:rPr>
              <a:t>, as </a:t>
            </a:r>
            <a:r>
              <a:rPr lang="en-US" altLang="pt-BR" sz="2200" dirty="0" err="1">
                <a:latin typeface="Arial" panose="020B0604020202020204" pitchFamily="34" charset="0"/>
                <a:cs typeface="Arial" panose="020B0604020202020204" pitchFamily="34" charset="0"/>
              </a:rPr>
              <a:t>salas</a:t>
            </a:r>
            <a:r>
              <a:rPr lang="en-US" altLang="pt-BR" sz="2200" dirty="0">
                <a:latin typeface="Arial" panose="020B0604020202020204" pitchFamily="34" charset="0"/>
                <a:cs typeface="Arial" panose="020B0604020202020204" pitchFamily="34" charset="0"/>
              </a:rPr>
              <a:t> de cinema </a:t>
            </a:r>
            <a:r>
              <a:rPr lang="en-US" altLang="pt-BR" sz="2200" dirty="0" err="1">
                <a:latin typeface="Arial" panose="020B0604020202020204" pitchFamily="34" charset="0"/>
                <a:cs typeface="Arial" panose="020B0604020202020204" pitchFamily="34" charset="0"/>
              </a:rPr>
              <a:t>pagariam</a:t>
            </a:r>
            <a:r>
              <a:rPr lang="en-US" altLang="pt-BR" sz="2200" dirty="0">
                <a:latin typeface="Arial" panose="020B0604020202020204" pitchFamily="34" charset="0"/>
                <a:cs typeface="Arial" panose="020B0604020202020204" pitchFamily="34" charset="0"/>
              </a:rPr>
              <a:t> o </a:t>
            </a:r>
            <a:r>
              <a:rPr lang="en-US" altLang="pt-BR" sz="2200" dirty="0" err="1">
                <a:latin typeface="Arial" panose="020B0604020202020204" pitchFamily="34" charset="0"/>
                <a:cs typeface="Arial" panose="020B0604020202020204" pitchFamily="34" charset="0"/>
              </a:rPr>
              <a:t>preço</a:t>
            </a:r>
            <a:r>
              <a:rPr lang="en-US" altLang="pt-BR" sz="2200" dirty="0">
                <a:latin typeface="Arial" panose="020B0604020202020204" pitchFamily="34" charset="0"/>
                <a:cs typeface="Arial" panose="020B0604020202020204" pitchFamily="34" charset="0"/>
              </a:rPr>
              <a:t> de </a:t>
            </a:r>
            <a:r>
              <a:rPr lang="en-US" altLang="pt-BR" sz="2200" dirty="0" err="1">
                <a:latin typeface="Arial" panose="020B0604020202020204" pitchFamily="34" charset="0"/>
                <a:cs typeface="Arial" panose="020B0604020202020204" pitchFamily="34" charset="0"/>
              </a:rPr>
              <a:t>reserva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baixo</a:t>
            </a:r>
            <a:r>
              <a:rPr lang="en-US" altLang="pt-BR" sz="2200" dirty="0">
                <a:latin typeface="Arial" panose="020B0604020202020204" pitchFamily="34" charset="0"/>
                <a:cs typeface="Arial" panose="020B0604020202020204" pitchFamily="34" charset="0"/>
              </a:rPr>
              <a:t> para </a:t>
            </a:r>
            <a:r>
              <a:rPr lang="en-US" altLang="pt-BR" sz="2200" dirty="0" err="1">
                <a:latin typeface="Arial" panose="020B0604020202020204" pitchFamily="34" charset="0"/>
                <a:cs typeface="Arial" panose="020B0604020202020204" pitchFamily="34" charset="0"/>
              </a:rPr>
              <a:t>cada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a:t>
            </a:r>
            <a:r>
              <a:rPr lang="en-US" altLang="pt-BR" sz="2200" dirty="0">
                <a:latin typeface="Arial" panose="020B0604020202020204" pitchFamily="34" charset="0"/>
                <a:cs typeface="Arial" panose="020B0604020202020204" pitchFamily="34" charset="0"/>
              </a:rPr>
              <a:t>:</a:t>
            </a:r>
          </a:p>
          <a:p>
            <a:pPr algn="just">
              <a:lnSpc>
                <a:spcPct val="90000"/>
              </a:lnSpc>
              <a:spcBef>
                <a:spcPct val="70000"/>
              </a:spcBef>
              <a:buClrTx/>
              <a:buSzPct val="99000"/>
              <a:buFont typeface="Wingdings" panose="05000000000000000000" pitchFamily="2" charset="2"/>
              <a:buChar char="§"/>
            </a:pPr>
            <a:endParaRPr lang="en-US" altLang="pt-BR" sz="400" dirty="0">
              <a:latin typeface="Arial" panose="020B0604020202020204" pitchFamily="34" charset="0"/>
              <a:cs typeface="Arial" panose="020B0604020202020204" pitchFamily="34" charset="0"/>
            </a:endParaRPr>
          </a:p>
          <a:p>
            <a:pPr lvl="1" algn="just">
              <a:lnSpc>
                <a:spcPct val="90000"/>
              </a:lnSpc>
              <a:buClrTx/>
              <a:buSzPct val="99000"/>
              <a:buFont typeface="Wingdings" panose="05000000000000000000" pitchFamily="2" charset="2"/>
              <a:buChar char="§"/>
            </a:pPr>
            <a:r>
              <a:rPr lang="en-US" altLang="pt-BR" sz="2200" dirty="0" err="1">
                <a:latin typeface="Arial" panose="020B0604020202020204" pitchFamily="34" charset="0"/>
                <a:cs typeface="Arial" panose="020B0604020202020204" pitchFamily="34" charset="0"/>
              </a:rPr>
              <a:t>Preço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máximo</a:t>
            </a:r>
            <a:r>
              <a:rPr lang="en-US" altLang="pt-BR" sz="2200" dirty="0">
                <a:latin typeface="Arial" panose="020B0604020202020204" pitchFamily="34" charset="0"/>
                <a:cs typeface="Arial" panose="020B0604020202020204" pitchFamily="34" charset="0"/>
              </a:rPr>
              <a:t> para “…</a:t>
            </a:r>
            <a:r>
              <a:rPr lang="en-US" altLang="pt-BR" sz="2200" i="1" dirty="0">
                <a:latin typeface="Arial" panose="020B0604020202020204" pitchFamily="34" charset="0"/>
                <a:cs typeface="Arial" panose="020B0604020202020204" pitchFamily="34" charset="0"/>
              </a:rPr>
              <a:t>E o Vento </a:t>
            </a:r>
            <a:r>
              <a:rPr lang="en-US" altLang="pt-BR" sz="2200" i="1" dirty="0" err="1">
                <a:latin typeface="Arial" panose="020B0604020202020204" pitchFamily="34" charset="0"/>
                <a:cs typeface="Arial" panose="020B0604020202020204" pitchFamily="34" charset="0"/>
              </a:rPr>
              <a:t>Levou</a:t>
            </a:r>
            <a:r>
              <a:rPr lang="en-US" altLang="pt-BR" sz="2200" dirty="0">
                <a:latin typeface="Arial" panose="020B0604020202020204" pitchFamily="34" charset="0"/>
                <a:cs typeface="Arial" panose="020B0604020202020204" pitchFamily="34" charset="0"/>
              </a:rPr>
              <a:t>” = $10.000</a:t>
            </a:r>
          </a:p>
          <a:p>
            <a:pPr lvl="2" algn="just">
              <a:lnSpc>
                <a:spcPct val="90000"/>
              </a:lnSpc>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P &gt; $10.000 </a:t>
            </a:r>
            <a:r>
              <a:rPr lang="en-US" altLang="pt-BR" sz="2200" dirty="0" err="1">
                <a:latin typeface="Arial" panose="020B0604020202020204" pitchFamily="34" charset="0"/>
                <a:cs typeface="Arial" panose="020B0604020202020204" pitchFamily="34" charset="0"/>
              </a:rPr>
              <a:t>excluiria</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B</a:t>
            </a:r>
          </a:p>
          <a:p>
            <a:pPr lvl="2" algn="just">
              <a:lnSpc>
                <a:spcPct val="90000"/>
              </a:lnSpc>
              <a:buClrTx/>
              <a:buSzPct val="99000"/>
              <a:buFont typeface="Wingdings" panose="05000000000000000000" pitchFamily="2" charset="2"/>
              <a:buChar char="§"/>
            </a:pPr>
            <a:endParaRPr lang="en-US" altLang="pt-BR" sz="200" dirty="0">
              <a:latin typeface="Arial" panose="020B0604020202020204" pitchFamily="34" charset="0"/>
              <a:cs typeface="Arial" panose="020B0604020202020204" pitchFamily="34" charset="0"/>
            </a:endParaRPr>
          </a:p>
          <a:p>
            <a:pPr lvl="1" algn="just">
              <a:lnSpc>
                <a:spcPct val="90000"/>
              </a:lnSpc>
              <a:buClrTx/>
              <a:buSzPct val="99000"/>
              <a:buFont typeface="Wingdings" panose="05000000000000000000" pitchFamily="2" charset="2"/>
              <a:buChar char="§"/>
            </a:pPr>
            <a:r>
              <a:rPr lang="en-US" altLang="pt-BR" sz="2200" dirty="0" err="1">
                <a:latin typeface="Arial" panose="020B0604020202020204" pitchFamily="34" charset="0"/>
                <a:cs typeface="Arial" panose="020B0604020202020204" pitchFamily="34" charset="0"/>
              </a:rPr>
              <a:t>Preço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máximo</a:t>
            </a:r>
            <a:r>
              <a:rPr lang="en-US" altLang="pt-BR" sz="2200" dirty="0">
                <a:latin typeface="Arial" panose="020B0604020202020204" pitchFamily="34" charset="0"/>
                <a:cs typeface="Arial" panose="020B0604020202020204" pitchFamily="34" charset="0"/>
              </a:rPr>
              <a:t> para “</a:t>
            </a:r>
            <a:r>
              <a:rPr lang="en-US" altLang="pt-BR" sz="2200" i="1" dirty="0">
                <a:latin typeface="Arial" panose="020B0604020202020204" pitchFamily="34" charset="0"/>
                <a:cs typeface="Arial" panose="020B0604020202020204" pitchFamily="34" charset="0"/>
              </a:rPr>
              <a:t>Gertie”</a:t>
            </a:r>
            <a:r>
              <a:rPr lang="en-US" altLang="pt-BR" sz="2200" dirty="0">
                <a:latin typeface="Arial" panose="020B0604020202020204" pitchFamily="34" charset="0"/>
                <a:cs typeface="Arial" panose="020B0604020202020204" pitchFamily="34" charset="0"/>
              </a:rPr>
              <a:t> = $3.000</a:t>
            </a:r>
          </a:p>
          <a:p>
            <a:pPr lvl="2" algn="just">
              <a:lnSpc>
                <a:spcPct val="90000"/>
              </a:lnSpc>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P &gt; $3.000 </a:t>
            </a:r>
            <a:r>
              <a:rPr lang="en-US" altLang="pt-BR" sz="2200" dirty="0" err="1">
                <a:latin typeface="Arial" panose="020B0604020202020204" pitchFamily="34" charset="0"/>
                <a:cs typeface="Arial" panose="020B0604020202020204" pitchFamily="34" charset="0"/>
              </a:rPr>
              <a:t>excluiria</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A</a:t>
            </a:r>
          </a:p>
          <a:p>
            <a:pPr algn="just">
              <a:lnSpc>
                <a:spcPct val="90000"/>
              </a:lnSpc>
              <a:spcBef>
                <a:spcPct val="70000"/>
              </a:spcBef>
              <a:buClrTx/>
              <a:buSzPct val="99000"/>
              <a:buFont typeface="Wingdings" panose="05000000000000000000" pitchFamily="2" charset="2"/>
              <a:buChar char="§"/>
            </a:pPr>
            <a:r>
              <a:rPr lang="en-US" altLang="pt-BR" sz="2200" b="1" dirty="0" err="1">
                <a:latin typeface="Arial" panose="020B0604020202020204" pitchFamily="34" charset="0"/>
                <a:cs typeface="Arial" panose="020B0604020202020204" pitchFamily="34" charset="0"/>
              </a:rPr>
              <a:t>Receita</a:t>
            </a:r>
            <a:r>
              <a:rPr lang="en-US" altLang="pt-BR" sz="2200" b="1" dirty="0">
                <a:latin typeface="Arial" panose="020B0604020202020204" pitchFamily="34" charset="0"/>
                <a:cs typeface="Arial" panose="020B0604020202020204" pitchFamily="34" charset="0"/>
              </a:rPr>
              <a:t> Total = $26.000 ($10.000 x 2 + $3.000 x 2)</a:t>
            </a:r>
          </a:p>
        </p:txBody>
      </p:sp>
      <p:sp>
        <p:nvSpPr>
          <p:cNvPr id="7" name="Retângulo 6">
            <a:extLst>
              <a:ext uri="{FF2B5EF4-FFF2-40B4-BE49-F238E27FC236}">
                <a16:creationId xmlns:a16="http://schemas.microsoft.com/office/drawing/2014/main" id="{BFBA9B6D-4615-4CA4-AF70-12A3A1F819CE}"/>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Venda em Pacote (</a:t>
            </a:r>
            <a:r>
              <a:rPr lang="pt-BR" sz="3600" b="1" i="1" dirty="0" err="1">
                <a:solidFill>
                  <a:srgbClr val="000000"/>
                </a:solidFill>
                <a:latin typeface="Arial" panose="020B0604020202020204" pitchFamily="34" charset="0"/>
                <a:cs typeface="Arial" panose="020B0604020202020204" pitchFamily="34" charset="0"/>
              </a:rPr>
              <a:t>Bundling</a:t>
            </a:r>
            <a:r>
              <a:rPr lang="pt-BR" sz="36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92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706AE7E-0500-4BA4-B81E-03DF5F7A8CCD}"/>
              </a:ext>
            </a:extLst>
          </p:cNvPr>
          <p:cNvSpPr txBox="1">
            <a:spLocks noChangeArrowheads="1"/>
          </p:cNvSpPr>
          <p:nvPr/>
        </p:nvSpPr>
        <p:spPr>
          <a:xfrm>
            <a:off x="107504" y="886358"/>
            <a:ext cx="8856984" cy="3384376"/>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ct val="70000"/>
              </a:spcBef>
              <a:buClrTx/>
              <a:buSzPct val="99000"/>
              <a:buFont typeface="Wingdings" panose="05000000000000000000" pitchFamily="2" charset="2"/>
              <a:buChar char="§"/>
            </a:pPr>
            <a:r>
              <a:rPr lang="en-US" altLang="pt-BR" sz="2200" b="1" dirty="0">
                <a:latin typeface="Arial" panose="020B0604020202020204" pitchFamily="34" charset="0"/>
                <a:cs typeface="Arial" panose="020B0604020202020204" pitchFamily="34" charset="0"/>
              </a:rPr>
              <a:t>Se </a:t>
            </a:r>
            <a:r>
              <a:rPr lang="en-US" altLang="pt-BR" sz="2200" b="1" dirty="0" err="1">
                <a:latin typeface="Arial" panose="020B0604020202020204" pitchFamily="34" charset="0"/>
                <a:cs typeface="Arial" panose="020B0604020202020204" pitchFamily="34" charset="0"/>
              </a:rPr>
              <a:t>os</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filmes</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são</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vendidos</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em</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pacote</a:t>
            </a:r>
            <a:r>
              <a:rPr lang="en-US" altLang="pt-BR" sz="2200" b="1" dirty="0">
                <a:latin typeface="Arial" panose="020B0604020202020204" pitchFamily="34" charset="0"/>
                <a:cs typeface="Arial" panose="020B0604020202020204" pitchFamily="34" charset="0"/>
              </a:rPr>
              <a:t>:</a:t>
            </a:r>
          </a:p>
          <a:p>
            <a:pPr>
              <a:spcBef>
                <a:spcPct val="70000"/>
              </a:spcBef>
              <a:buClrTx/>
              <a:buSzPct val="99000"/>
              <a:buFont typeface="Wingdings" panose="05000000000000000000" pitchFamily="2" charset="2"/>
              <a:buChar char="§"/>
            </a:pPr>
            <a:endParaRPr lang="en-US" altLang="pt-BR" sz="4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t>
            </a: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$15.000 </a:t>
            </a:r>
            <a:r>
              <a:rPr lang="en-US" altLang="pt-BR" sz="2200" dirty="0" err="1">
                <a:latin typeface="Arial" panose="020B0604020202020204" pitchFamily="34" charset="0"/>
                <a:cs typeface="Arial" panose="020B0604020202020204" pitchFamily="34" charset="0"/>
              </a:rPr>
              <a:t>pelos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endParaRPr lang="en-US" altLang="pt-BR" sz="22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endParaRPr lang="en-US" altLang="pt-BR" sz="1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t>
            </a: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$14.000 </a:t>
            </a:r>
            <a:r>
              <a:rPr lang="en-US" altLang="pt-BR" sz="2200" dirty="0" err="1">
                <a:latin typeface="Arial" panose="020B0604020202020204" pitchFamily="34" charset="0"/>
                <a:cs typeface="Arial" panose="020B0604020202020204" pitchFamily="34" charset="0"/>
              </a:rPr>
              <a:t>pelos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endParaRPr lang="en-US" altLang="pt-BR" sz="22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endParaRPr lang="en-US" altLang="pt-BR" sz="22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endParaRPr lang="en-US" altLang="pt-BR" sz="22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endParaRPr lang="en-US" altLang="pt-BR" sz="1200" dirty="0">
              <a:latin typeface="Arial" panose="020B0604020202020204" pitchFamily="34" charset="0"/>
              <a:cs typeface="Arial" panose="020B0604020202020204" pitchFamily="34" charset="0"/>
            </a:endParaRPr>
          </a:p>
          <a:p>
            <a:pPr lvl="1">
              <a:buClrTx/>
              <a:buSzPct val="99000"/>
              <a:buFont typeface="Wingdings" panose="05000000000000000000" pitchFamily="2" charset="2"/>
              <a:buChar char="§"/>
            </a:pPr>
            <a:endParaRPr lang="en-US" altLang="pt-BR" sz="2200" dirty="0">
              <a:latin typeface="Arial" panose="020B0604020202020204" pitchFamily="34" charset="0"/>
              <a:cs typeface="Arial" panose="020B0604020202020204" pitchFamily="34" charset="0"/>
            </a:endParaRPr>
          </a:p>
          <a:p>
            <a:pPr>
              <a:spcBef>
                <a:spcPct val="70000"/>
              </a:spcBef>
              <a:buClrTx/>
              <a:buSzPct val="99000"/>
              <a:buFont typeface="Wingdings" panose="05000000000000000000" pitchFamily="2" charset="2"/>
              <a:buChar char="§"/>
            </a:pPr>
            <a:r>
              <a:rPr lang="en-US" altLang="pt-BR" sz="2200" b="1" dirty="0">
                <a:latin typeface="Arial" panose="020B0604020202020204" pitchFamily="34" charset="0"/>
                <a:cs typeface="Arial" panose="020B0604020202020204" pitchFamily="34" charset="0"/>
              </a:rPr>
              <a:t>Se o </a:t>
            </a:r>
            <a:r>
              <a:rPr lang="en-US" altLang="pt-BR" sz="2200" b="1" dirty="0" err="1">
                <a:latin typeface="Arial" panose="020B0604020202020204" pitchFamily="34" charset="0"/>
                <a:cs typeface="Arial" panose="020B0604020202020204" pitchFamily="34" charset="0"/>
              </a:rPr>
              <a:t>menor</a:t>
            </a:r>
            <a:r>
              <a:rPr lang="en-US" altLang="pt-BR" sz="2200" b="1" dirty="0">
                <a:latin typeface="Arial" panose="020B0604020202020204" pitchFamily="34" charset="0"/>
                <a:cs typeface="Arial" panose="020B0604020202020204" pitchFamily="34" charset="0"/>
              </a:rPr>
              <a:t> dos </a:t>
            </a:r>
            <a:r>
              <a:rPr lang="en-US" altLang="pt-BR" sz="2200" b="1" dirty="0" err="1">
                <a:latin typeface="Arial" panose="020B0604020202020204" pitchFamily="34" charset="0"/>
                <a:cs typeface="Arial" panose="020B0604020202020204" pitchFamily="34" charset="0"/>
              </a:rPr>
              <a:t>dois</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preços</a:t>
            </a:r>
            <a:r>
              <a:rPr lang="en-US" altLang="pt-BR" sz="2200" b="1" dirty="0">
                <a:latin typeface="Arial" panose="020B0604020202020204" pitchFamily="34" charset="0"/>
                <a:cs typeface="Arial" panose="020B0604020202020204" pitchFamily="34" charset="0"/>
              </a:rPr>
              <a:t> for </a:t>
            </a:r>
            <a:r>
              <a:rPr lang="en-US" altLang="pt-BR" sz="2200" b="1" dirty="0" err="1">
                <a:latin typeface="Arial" panose="020B0604020202020204" pitchFamily="34" charset="0"/>
                <a:cs typeface="Arial" panose="020B0604020202020204" pitchFamily="34" charset="0"/>
              </a:rPr>
              <a:t>cobrado</a:t>
            </a:r>
            <a:r>
              <a:rPr lang="en-US" altLang="pt-BR" sz="2200" b="1" dirty="0">
                <a:latin typeface="Arial" panose="020B0604020202020204" pitchFamily="34" charset="0"/>
                <a:cs typeface="Arial" panose="020B0604020202020204" pitchFamily="34" charset="0"/>
              </a:rPr>
              <a:t>, a </a:t>
            </a:r>
            <a:r>
              <a:rPr lang="en-US" altLang="pt-BR" sz="2200" b="1" dirty="0" err="1">
                <a:latin typeface="Arial" panose="020B0604020202020204" pitchFamily="34" charset="0"/>
                <a:cs typeface="Arial" panose="020B0604020202020204" pitchFamily="34" charset="0"/>
              </a:rPr>
              <a:t>receita</a:t>
            </a:r>
            <a:r>
              <a:rPr lang="en-US" altLang="pt-BR" sz="2200" b="1" dirty="0">
                <a:latin typeface="Arial" panose="020B0604020202020204" pitchFamily="34" charset="0"/>
                <a:cs typeface="Arial" panose="020B0604020202020204" pitchFamily="34" charset="0"/>
              </a:rPr>
              <a:t> total </a:t>
            </a:r>
            <a:r>
              <a:rPr lang="en-US" altLang="pt-BR" sz="2200" b="1" dirty="0" err="1">
                <a:latin typeface="Arial" panose="020B0604020202020204" pitchFamily="34" charset="0"/>
                <a:cs typeface="Arial" panose="020B0604020202020204" pitchFamily="34" charset="0"/>
              </a:rPr>
              <a:t>será</a:t>
            </a:r>
            <a:r>
              <a:rPr lang="en-US" altLang="pt-BR" sz="2200" b="1" dirty="0">
                <a:latin typeface="Arial" panose="020B0604020202020204" pitchFamily="34" charset="0"/>
                <a:cs typeface="Arial" panose="020B0604020202020204" pitchFamily="34" charset="0"/>
              </a:rPr>
              <a:t> $28.000 ($14.000 x 2).</a:t>
            </a:r>
          </a:p>
        </p:txBody>
      </p:sp>
      <p:pic>
        <p:nvPicPr>
          <p:cNvPr id="5" name="Imagem 4">
            <a:extLst>
              <a:ext uri="{FF2B5EF4-FFF2-40B4-BE49-F238E27FC236}">
                <a16:creationId xmlns:a16="http://schemas.microsoft.com/office/drawing/2014/main" id="{6B02E4E1-AE53-4496-8A92-2425B225F134}"/>
              </a:ext>
            </a:extLst>
          </p:cNvPr>
          <p:cNvPicPr>
            <a:picLocks noChangeAspect="1"/>
          </p:cNvPicPr>
          <p:nvPr/>
        </p:nvPicPr>
        <p:blipFill>
          <a:blip r:embed="rId2"/>
          <a:stretch>
            <a:fillRect/>
          </a:stretch>
        </p:blipFill>
        <p:spPr>
          <a:xfrm>
            <a:off x="545299" y="2285271"/>
            <a:ext cx="8419189" cy="1306067"/>
          </a:xfrm>
          <a:prstGeom prst="rect">
            <a:avLst/>
          </a:prstGeom>
        </p:spPr>
      </p:pic>
      <p:sp>
        <p:nvSpPr>
          <p:cNvPr id="6" name="Retângulo 5">
            <a:extLst>
              <a:ext uri="{FF2B5EF4-FFF2-40B4-BE49-F238E27FC236}">
                <a16:creationId xmlns:a16="http://schemas.microsoft.com/office/drawing/2014/main" id="{B0D8B43D-5315-4441-8836-F562F74FAEB1}"/>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Venda em Pacote (</a:t>
            </a:r>
            <a:r>
              <a:rPr lang="pt-BR" sz="3600" b="1" i="1" dirty="0" err="1">
                <a:solidFill>
                  <a:srgbClr val="000000"/>
                </a:solidFill>
                <a:latin typeface="Arial" panose="020B0604020202020204" pitchFamily="34" charset="0"/>
                <a:cs typeface="Arial" panose="020B0604020202020204" pitchFamily="34" charset="0"/>
              </a:rPr>
              <a:t>Bundling</a:t>
            </a:r>
            <a:r>
              <a:rPr lang="pt-BR" sz="36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27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74F86E4-788C-47C5-ADF4-8FE25E26FAA8}"/>
              </a:ext>
            </a:extLst>
          </p:cNvPr>
          <p:cNvSpPr txBox="1">
            <a:spLocks noChangeArrowheads="1"/>
          </p:cNvSpPr>
          <p:nvPr/>
        </p:nvSpPr>
        <p:spPr>
          <a:xfrm>
            <a:off x="94252" y="825843"/>
            <a:ext cx="8807896" cy="3600400"/>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90000"/>
              </a:lnSpc>
              <a:spcBef>
                <a:spcPts val="0"/>
              </a:spcBef>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Por que o </a:t>
            </a:r>
            <a:r>
              <a:rPr lang="en-US" altLang="pt-BR" sz="2200" dirty="0" err="1">
                <a:latin typeface="Arial" panose="020B0604020202020204" pitchFamily="34" charset="0"/>
                <a:cs typeface="Arial" panose="020B0604020202020204" pitchFamily="34" charset="0"/>
              </a:rPr>
              <a:t>pacote</a:t>
            </a:r>
            <a:r>
              <a:rPr lang="en-US" altLang="pt-BR" sz="2200" dirty="0">
                <a:latin typeface="Arial" panose="020B0604020202020204" pitchFamily="34" charset="0"/>
                <a:cs typeface="Arial" panose="020B0604020202020204" pitchFamily="34" charset="0"/>
              </a:rPr>
              <a:t> é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lucrativo</a:t>
            </a:r>
            <a:r>
              <a:rPr lang="en-US" altLang="pt-BR" sz="2200" dirty="0">
                <a:latin typeface="Arial" panose="020B0604020202020204" pitchFamily="34" charset="0"/>
                <a:cs typeface="Arial" panose="020B0604020202020204" pitchFamily="34" charset="0"/>
              </a:rPr>
              <a:t> do que o </a:t>
            </a:r>
            <a:r>
              <a:rPr lang="en-US" altLang="pt-BR" sz="2200" dirty="0" err="1">
                <a:latin typeface="Arial" panose="020B0604020202020204" pitchFamily="34" charset="0"/>
                <a:cs typeface="Arial" panose="020B0604020202020204" pitchFamily="34" charset="0"/>
              </a:rPr>
              <a:t>aluguel</a:t>
            </a:r>
            <a:r>
              <a:rPr lang="en-US" altLang="pt-BR" sz="2200" dirty="0">
                <a:latin typeface="Arial" panose="020B0604020202020204" pitchFamily="34" charset="0"/>
                <a:cs typeface="Arial" panose="020B0604020202020204" pitchFamily="34" charset="0"/>
              </a:rPr>
              <a:t> de </a:t>
            </a:r>
            <a:r>
              <a:rPr lang="en-US" altLang="pt-BR" sz="2200" dirty="0" err="1">
                <a:latin typeface="Arial" panose="020B0604020202020204" pitchFamily="34" charset="0"/>
                <a:cs typeface="Arial" panose="020B0604020202020204" pitchFamily="34" charset="0"/>
              </a:rPr>
              <a:t>filmes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separadamente</a:t>
            </a:r>
            <a:r>
              <a:rPr lang="en-US" altLang="pt-BR" sz="2200" dirty="0">
                <a:latin typeface="Arial" panose="020B0604020202020204" pitchFamily="34" charset="0"/>
                <a:cs typeface="Arial" panose="020B0604020202020204" pitchFamily="34" charset="0"/>
              </a:rPr>
              <a:t> ? </a:t>
            </a:r>
          </a:p>
          <a:p>
            <a:pPr lvl="1" algn="just">
              <a:lnSpc>
                <a:spcPct val="90000"/>
              </a:lnSpc>
              <a:spcBef>
                <a:spcPts val="0"/>
              </a:spcBef>
              <a:buClrTx/>
              <a:buSzPct val="99000"/>
              <a:buFont typeface="Wingdings" panose="05000000000000000000" pitchFamily="2" charset="2"/>
              <a:buChar char="§"/>
            </a:pPr>
            <a:r>
              <a:rPr lang="en-US" altLang="pt-BR" sz="2200" dirty="0" err="1">
                <a:latin typeface="Arial" panose="020B0604020202020204" pitchFamily="34" charset="0"/>
                <a:cs typeface="Arial" panose="020B0604020202020204" pitchFamily="34" charset="0"/>
              </a:rPr>
              <a:t>Porque</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nesse</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exemplo</a:t>
            </a:r>
            <a:r>
              <a:rPr lang="en-US" altLang="pt-BR" sz="2200" dirty="0">
                <a:latin typeface="Arial" panose="020B0604020202020204" pitchFamily="34" charset="0"/>
                <a:cs typeface="Arial" panose="020B0604020202020204" pitchFamily="34" charset="0"/>
              </a:rPr>
              <a:t>, as </a:t>
            </a:r>
            <a:r>
              <a:rPr lang="en-US" altLang="pt-BR" sz="2200" dirty="0" err="1">
                <a:latin typeface="Arial" panose="020B0604020202020204" pitchFamily="34" charset="0"/>
                <a:cs typeface="Arial" panose="020B0604020202020204" pitchFamily="34" charset="0"/>
              </a:rPr>
              <a:t>avaliações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relativas</a:t>
            </a:r>
            <a:r>
              <a:rPr lang="en-US" altLang="pt-BR" sz="2200" dirty="0">
                <a:latin typeface="Arial" panose="020B0604020202020204" pitchFamily="34" charset="0"/>
                <a:cs typeface="Arial" panose="020B0604020202020204" pitchFamily="34" charset="0"/>
              </a:rPr>
              <a:t> dos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são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opostas</a:t>
            </a:r>
            <a:r>
              <a:rPr lang="en-US" altLang="pt-BR" sz="2200" dirty="0">
                <a:latin typeface="Arial" panose="020B0604020202020204" pitchFamily="34" charset="0"/>
                <a:cs typeface="Arial" panose="020B0604020202020204" pitchFamily="34" charset="0"/>
              </a:rPr>
              <a:t>.</a:t>
            </a:r>
          </a:p>
          <a:p>
            <a:pPr lvl="1" algn="just">
              <a:lnSpc>
                <a:spcPct val="90000"/>
              </a:lnSpc>
              <a:spcBef>
                <a:spcPts val="0"/>
              </a:spcBef>
              <a:buClrTx/>
              <a:buSzPct val="99000"/>
              <a:buFont typeface="Wingdings" panose="05000000000000000000" pitchFamily="2" charset="2"/>
              <a:buChar char="§"/>
            </a:pPr>
            <a:endParaRPr lang="en-US" altLang="pt-BR" sz="500" dirty="0">
              <a:latin typeface="Arial" panose="020B0604020202020204" pitchFamily="34" charset="0"/>
              <a:cs typeface="Arial" panose="020B0604020202020204" pitchFamily="34" charset="0"/>
            </a:endParaRPr>
          </a:p>
          <a:p>
            <a:pPr algn="just">
              <a:lnSpc>
                <a:spcPct val="90000"/>
              </a:lnSpc>
              <a:spcBef>
                <a:spcPts val="0"/>
              </a:spcBef>
              <a:buClrTx/>
              <a:buSzPct val="99000"/>
              <a:buFont typeface="Wingdings" panose="05000000000000000000" pitchFamily="2" charset="2"/>
              <a:buChar char="§"/>
            </a:pPr>
            <a:r>
              <a:rPr lang="en-US" altLang="pt-BR" sz="2200" dirty="0" err="1">
                <a:latin typeface="Arial" panose="020B0604020202020204" pitchFamily="34" charset="0"/>
                <a:cs typeface="Arial" panose="020B0604020202020204" pitchFamily="34" charset="0"/>
              </a:rPr>
              <a:t>Embora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ambas</a:t>
            </a:r>
            <a:r>
              <a:rPr lang="en-US" altLang="pt-BR" sz="2200" dirty="0">
                <a:latin typeface="Arial" panose="020B0604020202020204" pitchFamily="34" charset="0"/>
                <a:cs typeface="Arial" panose="020B0604020202020204" pitchFamily="34" charset="0"/>
              </a:rPr>
              <a:t> as </a:t>
            </a:r>
            <a:r>
              <a:rPr lang="en-US" altLang="pt-BR" sz="2200" dirty="0" err="1">
                <a:latin typeface="Arial" panose="020B0604020202020204" pitchFamily="34" charset="0"/>
                <a:cs typeface="Arial" panose="020B0604020202020204" pitchFamily="34" charset="0"/>
              </a:rPr>
              <a:t>salas</a:t>
            </a:r>
            <a:r>
              <a:rPr lang="en-US" altLang="pt-BR" sz="2200" dirty="0">
                <a:latin typeface="Arial" panose="020B0604020202020204" pitchFamily="34" charset="0"/>
                <a:cs typeface="Arial" panose="020B0604020202020204" pitchFamily="34" charset="0"/>
              </a:rPr>
              <a:t> de cinema </a:t>
            </a:r>
            <a:r>
              <a:rPr lang="en-US" altLang="pt-BR" sz="2200" dirty="0" err="1">
                <a:latin typeface="Arial" panose="020B0604020202020204" pitchFamily="34" charset="0"/>
                <a:cs typeface="Arial" panose="020B0604020202020204" pitchFamily="34" charset="0"/>
              </a:rPr>
              <a:t>estejam</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dispostas</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pagar</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por</a:t>
            </a:r>
            <a:r>
              <a:rPr lang="en-US" altLang="pt-BR" sz="2200" dirty="0">
                <a:latin typeface="Arial" panose="020B0604020202020204" pitchFamily="34" charset="0"/>
                <a:cs typeface="Arial" panose="020B0604020202020204" pitchFamily="34" charset="0"/>
              </a:rPr>
              <a:t>  “…E o Vento </a:t>
            </a:r>
            <a:r>
              <a:rPr lang="en-US" altLang="pt-BR" sz="2200" dirty="0" err="1">
                <a:latin typeface="Arial" panose="020B0604020202020204" pitchFamily="34" charset="0"/>
                <a:cs typeface="Arial" panose="020B0604020202020204" pitchFamily="34" charset="0"/>
              </a:rPr>
              <a:t>Levou</a:t>
            </a:r>
            <a:r>
              <a:rPr lang="en-US" altLang="pt-BR" sz="2200" dirty="0">
                <a:latin typeface="Arial" panose="020B0604020202020204" pitchFamily="34" charset="0"/>
                <a:cs typeface="Arial" panose="020B0604020202020204" pitchFamily="34" charset="0"/>
              </a:rPr>
              <a:t>” do que </a:t>
            </a:r>
            <a:r>
              <a:rPr lang="en-US" altLang="pt-BR" sz="2200" dirty="0" err="1">
                <a:latin typeface="Arial" panose="020B0604020202020204" pitchFamily="34" charset="0"/>
                <a:cs typeface="Arial" panose="020B0604020202020204" pitchFamily="34" charset="0"/>
              </a:rPr>
              <a:t>por</a:t>
            </a:r>
            <a:r>
              <a:rPr lang="en-US" altLang="pt-BR" sz="2200" dirty="0">
                <a:latin typeface="Arial" panose="020B0604020202020204" pitchFamily="34" charset="0"/>
                <a:cs typeface="Arial" panose="020B0604020202020204" pitchFamily="34" charset="0"/>
              </a:rPr>
              <a:t> “Getting Gertie’s Garter”,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 </a:t>
            </a:r>
            <a:r>
              <a:rPr lang="en-US" altLang="pt-BR" sz="2200" dirty="0" err="1">
                <a:latin typeface="Arial" panose="020B0604020202020204" pitchFamily="34" charset="0"/>
                <a:cs typeface="Arial" panose="020B0604020202020204" pitchFamily="34" charset="0"/>
              </a:rPr>
              <a:t>está</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disposta</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pagar</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do que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B </a:t>
            </a:r>
            <a:r>
              <a:rPr lang="en-US" altLang="pt-BR" sz="2200" dirty="0" err="1">
                <a:latin typeface="Arial" panose="020B0604020202020204" pitchFamily="34" charset="0"/>
                <a:cs typeface="Arial" panose="020B0604020202020204" pitchFamily="34" charset="0"/>
              </a:rPr>
              <a:t>pelo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a:t>
            </a:r>
            <a:r>
              <a:rPr lang="en-US" altLang="pt-BR" sz="2200" dirty="0">
                <a:latin typeface="Arial" panose="020B0604020202020204" pitchFamily="34" charset="0"/>
                <a:cs typeface="Arial" panose="020B0604020202020204" pitchFamily="34" charset="0"/>
              </a:rPr>
              <a:t> “…E o Vento </a:t>
            </a:r>
            <a:r>
              <a:rPr lang="en-US" altLang="pt-BR" sz="2200" dirty="0" err="1">
                <a:latin typeface="Arial" panose="020B0604020202020204" pitchFamily="34" charset="0"/>
                <a:cs typeface="Arial" panose="020B0604020202020204" pitchFamily="34" charset="0"/>
              </a:rPr>
              <a:t>Levou</a:t>
            </a:r>
            <a:r>
              <a:rPr lang="en-US" altLang="pt-BR" sz="2200" dirty="0">
                <a:latin typeface="Arial" panose="020B0604020202020204" pitchFamily="34" charset="0"/>
                <a:cs typeface="Arial" panose="020B0604020202020204" pitchFamily="34" charset="0"/>
              </a:rPr>
              <a:t>”, ao </a:t>
            </a:r>
            <a:r>
              <a:rPr lang="en-US" altLang="pt-BR" sz="2200" dirty="0" err="1">
                <a:latin typeface="Arial" panose="020B0604020202020204" pitchFamily="34" charset="0"/>
                <a:cs typeface="Arial" panose="020B0604020202020204" pitchFamily="34" charset="0"/>
              </a:rPr>
              <a:t>passo</a:t>
            </a:r>
            <a:r>
              <a:rPr lang="en-US" altLang="pt-BR" sz="2200" dirty="0">
                <a:latin typeface="Arial" panose="020B0604020202020204" pitchFamily="34" charset="0"/>
                <a:cs typeface="Arial" panose="020B0604020202020204" pitchFamily="34" charset="0"/>
              </a:rPr>
              <a:t> que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B </a:t>
            </a:r>
            <a:r>
              <a:rPr lang="en-US" altLang="pt-BR" sz="2200" dirty="0" err="1">
                <a:latin typeface="Arial" panose="020B0604020202020204" pitchFamily="34" charset="0"/>
                <a:cs typeface="Arial" panose="020B0604020202020204" pitchFamily="34" charset="0"/>
              </a:rPr>
              <a:t>está</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disposta</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pagar</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do que 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 </a:t>
            </a:r>
            <a:r>
              <a:rPr lang="en-US" altLang="pt-BR" sz="2200" dirty="0" err="1">
                <a:latin typeface="Arial" panose="020B0604020202020204" pitchFamily="34" charset="0"/>
                <a:cs typeface="Arial" panose="020B0604020202020204" pitchFamily="34" charset="0"/>
              </a:rPr>
              <a:t>pelo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a:t>
            </a:r>
            <a:r>
              <a:rPr lang="en-US" altLang="pt-BR" sz="2200" dirty="0">
                <a:latin typeface="Arial" panose="020B0604020202020204" pitchFamily="34" charset="0"/>
                <a:cs typeface="Arial" panose="020B0604020202020204" pitchFamily="34" charset="0"/>
              </a:rPr>
              <a:t> “Getting Gertie’s Garter”, </a:t>
            </a:r>
            <a:r>
              <a:rPr lang="en-US" altLang="pt-BR" sz="2200" dirty="0" err="1">
                <a:latin typeface="Arial" panose="020B0604020202020204" pitchFamily="34" charset="0"/>
                <a:cs typeface="Arial" panose="020B0604020202020204" pitchFamily="34" charset="0"/>
              </a:rPr>
              <a:t>ou</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seja</a:t>
            </a:r>
            <a:r>
              <a:rPr lang="en-US" altLang="pt-BR" sz="2200" dirty="0">
                <a:latin typeface="Arial" panose="020B0604020202020204" pitchFamily="34" charset="0"/>
                <a:cs typeface="Arial" panose="020B0604020202020204" pitchFamily="34" charset="0"/>
              </a:rPr>
              <a:t>, as </a:t>
            </a:r>
            <a:r>
              <a:rPr lang="en-US" altLang="pt-BR" sz="2200" dirty="0" err="1">
                <a:latin typeface="Arial" panose="020B0604020202020204" pitchFamily="34" charset="0"/>
                <a:cs typeface="Arial" panose="020B0604020202020204" pitchFamily="34" charset="0"/>
              </a:rPr>
              <a:t>demandas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são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negativamente</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correlacionadas</a:t>
            </a:r>
            <a:r>
              <a:rPr lang="en-US" altLang="pt-BR" sz="2200" dirty="0">
                <a:latin typeface="Arial" panose="020B0604020202020204" pitchFamily="34" charset="0"/>
                <a:cs typeface="Arial" panose="020B0604020202020204" pitchFamily="34" charset="0"/>
              </a:rPr>
              <a:t>.</a:t>
            </a:r>
          </a:p>
        </p:txBody>
      </p:sp>
      <p:sp>
        <p:nvSpPr>
          <p:cNvPr id="5" name="Rectangle 5">
            <a:extLst>
              <a:ext uri="{FF2B5EF4-FFF2-40B4-BE49-F238E27FC236}">
                <a16:creationId xmlns:a16="http://schemas.microsoft.com/office/drawing/2014/main" id="{8A438332-A6F7-4001-9D26-093F26DF43D2}"/>
              </a:ext>
            </a:extLst>
          </p:cNvPr>
          <p:cNvSpPr txBox="1">
            <a:spLocks noChangeArrowheads="1"/>
          </p:cNvSpPr>
          <p:nvPr/>
        </p:nvSpPr>
        <p:spPr>
          <a:xfrm>
            <a:off x="94252" y="4495137"/>
            <a:ext cx="8807896" cy="1359767"/>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90000"/>
              </a:lnSpc>
              <a:spcBef>
                <a:spcPts val="0"/>
              </a:spcBef>
              <a:buClrTx/>
              <a:buSzPct val="99000"/>
              <a:buFont typeface="Wingdings" panose="05000000000000000000" pitchFamily="2" charset="2"/>
              <a:buChar char="§"/>
            </a:pPr>
            <a:r>
              <a:rPr lang="en-US" altLang="pt-BR" sz="2200" b="1" dirty="0" err="1">
                <a:latin typeface="Arial" panose="020B0604020202020204" pitchFamily="34" charset="0"/>
                <a:cs typeface="Arial" panose="020B0604020202020204" pitchFamily="34" charset="0"/>
              </a:rPr>
              <a:t>Demandas</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Negativamente</a:t>
            </a:r>
            <a:r>
              <a:rPr lang="en-US" altLang="pt-BR" sz="2200" b="1" dirty="0">
                <a:latin typeface="Arial" panose="020B0604020202020204" pitchFamily="34" charset="0"/>
                <a:cs typeface="Arial" panose="020B0604020202020204" pitchFamily="34" charset="0"/>
              </a:rPr>
              <a:t> </a:t>
            </a:r>
            <a:r>
              <a:rPr lang="en-US" altLang="pt-BR" sz="2200" b="1" dirty="0" err="1">
                <a:latin typeface="Arial" panose="020B0604020202020204" pitchFamily="34" charset="0"/>
                <a:cs typeface="Arial" panose="020B0604020202020204" pitchFamily="34" charset="0"/>
              </a:rPr>
              <a:t>Correlacionadas</a:t>
            </a:r>
            <a:r>
              <a:rPr lang="en-US" altLang="pt-BR" sz="2200" b="1" dirty="0">
                <a:latin typeface="Arial" panose="020B0604020202020204" pitchFamily="34" charset="0"/>
                <a:cs typeface="Arial" panose="020B0604020202020204" pitchFamily="34" charset="0"/>
              </a:rPr>
              <a:t>: </a:t>
            </a:r>
            <a:r>
              <a:rPr lang="en-US" altLang="pt-BR" sz="2200" b="1" dirty="0">
                <a:latin typeface="Arial" panose="020B0604020202020204" pitchFamily="34" charset="0"/>
                <a:cs typeface="Arial" panose="020B0604020202020204" pitchFamily="34" charset="0"/>
                <a:sym typeface="Symbol" panose="05050102010706020507" pitchFamily="18" charset="2"/>
              </a:rPr>
              <a:t> </a:t>
            </a:r>
            <a:r>
              <a:rPr lang="en-US" altLang="pt-BR" sz="2200" dirty="0">
                <a:latin typeface="Arial" panose="020B0604020202020204" pitchFamily="34" charset="0"/>
                <a:cs typeface="Arial" panose="020B0604020202020204" pitchFamily="34" charset="0"/>
              </a:rPr>
              <a:t>Venda </a:t>
            </a:r>
            <a:r>
              <a:rPr lang="en-US" altLang="pt-BR" sz="2200" dirty="0" err="1">
                <a:latin typeface="Arial" panose="020B0604020202020204" pitchFamily="34" charset="0"/>
                <a:cs typeface="Arial" panose="020B0604020202020204" pitchFamily="34" charset="0"/>
              </a:rPr>
              <a:t>em</a:t>
            </a:r>
            <a:r>
              <a:rPr lang="en-US" altLang="pt-BR" sz="2200" dirty="0">
                <a:latin typeface="Arial" panose="020B0604020202020204" pitchFamily="34" charset="0"/>
                <a:cs typeface="Arial" panose="020B0604020202020204" pitchFamily="34" charset="0"/>
              </a:rPr>
              <a:t> Pacote é </a:t>
            </a:r>
            <a:r>
              <a:rPr lang="en-US" altLang="pt-BR" sz="2200" dirty="0" err="1">
                <a:latin typeface="Arial" panose="020B0604020202020204" pitchFamily="34" charset="0"/>
                <a:cs typeface="Arial" panose="020B0604020202020204" pitchFamily="34" charset="0"/>
              </a:rPr>
              <a:t>Rentável</a:t>
            </a:r>
            <a:endParaRPr lang="en-US" altLang="pt-BR" sz="2200" dirty="0">
              <a:latin typeface="Arial" panose="020B0604020202020204" pitchFamily="34" charset="0"/>
              <a:cs typeface="Arial" panose="020B0604020202020204" pitchFamily="34" charset="0"/>
            </a:endParaRPr>
          </a:p>
          <a:p>
            <a:pPr algn="just">
              <a:lnSpc>
                <a:spcPct val="90000"/>
              </a:lnSpc>
              <a:spcBef>
                <a:spcPts val="0"/>
              </a:spcBef>
              <a:buClrTx/>
              <a:buSzPct val="99000"/>
              <a:buFont typeface="Wingdings" panose="05000000000000000000" pitchFamily="2" charset="2"/>
              <a:buChar char="§"/>
            </a:pPr>
            <a:endParaRPr lang="en-US" altLang="pt-BR" sz="200" dirty="0">
              <a:latin typeface="Arial" panose="020B0604020202020204" pitchFamily="34" charset="0"/>
              <a:cs typeface="Arial" panose="020B0604020202020204" pitchFamily="34" charset="0"/>
            </a:endParaRPr>
          </a:p>
          <a:p>
            <a:pPr lvl="1" algn="just">
              <a:lnSpc>
                <a:spcPct val="90000"/>
              </a:lnSpc>
              <a:spcBef>
                <a:spcPts val="0"/>
              </a:spcBef>
              <a:buClrTx/>
              <a:buSzPct val="99000"/>
              <a:buFont typeface="Wingdings" panose="05000000000000000000" pitchFamily="2" charset="2"/>
              <a:buChar char="§"/>
            </a:pP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por</a:t>
            </a:r>
            <a:r>
              <a:rPr lang="en-US" altLang="pt-BR" sz="2200" dirty="0">
                <a:latin typeface="Arial" panose="020B0604020202020204" pitchFamily="34" charset="0"/>
                <a:cs typeface="Arial" panose="020B0604020202020204" pitchFamily="34" charset="0"/>
              </a:rPr>
              <a:t> </a:t>
            </a:r>
            <a:r>
              <a:rPr lang="en-US" altLang="pt-BR" sz="2200" i="1" dirty="0">
                <a:latin typeface="Arial" panose="020B0604020202020204" pitchFamily="34" charset="0"/>
                <a:cs typeface="Arial" panose="020B0604020202020204" pitchFamily="34" charset="0"/>
              </a:rPr>
              <a:t>E o Vento </a:t>
            </a:r>
            <a:r>
              <a:rPr lang="en-US" altLang="pt-BR" sz="2200" i="1" dirty="0" err="1">
                <a:latin typeface="Arial" panose="020B0604020202020204" pitchFamily="34" charset="0"/>
                <a:cs typeface="Arial" panose="020B0604020202020204" pitchFamily="34" charset="0"/>
              </a:rPr>
              <a:t>Levou</a:t>
            </a:r>
            <a:r>
              <a:rPr lang="en-US" altLang="pt-BR" sz="2200" dirty="0">
                <a:latin typeface="Arial" panose="020B0604020202020204" pitchFamily="34" charset="0"/>
                <a:cs typeface="Arial" panose="020B0604020202020204" pitchFamily="34" charset="0"/>
              </a:rPr>
              <a:t> ($12.000) do que </a:t>
            </a:r>
            <a:r>
              <a:rPr lang="en-US" altLang="pt-BR" sz="2200" i="1" dirty="0">
                <a:latin typeface="Arial" panose="020B0604020202020204" pitchFamily="34" charset="0"/>
                <a:cs typeface="Arial" panose="020B0604020202020204" pitchFamily="34" charset="0"/>
              </a:rPr>
              <a:t>B </a:t>
            </a:r>
            <a:r>
              <a:rPr lang="en-US" altLang="pt-BR" sz="2200" dirty="0">
                <a:latin typeface="Arial" panose="020B0604020202020204" pitchFamily="34" charset="0"/>
                <a:cs typeface="Arial" panose="020B0604020202020204" pitchFamily="34" charset="0"/>
              </a:rPr>
              <a:t>($10.000).</a:t>
            </a:r>
          </a:p>
          <a:p>
            <a:pPr lvl="1" algn="just">
              <a:lnSpc>
                <a:spcPct val="90000"/>
              </a:lnSpc>
              <a:spcBef>
                <a:spcPts val="0"/>
              </a:spcBef>
              <a:buClrTx/>
              <a:buSzPct val="99000"/>
              <a:buFont typeface="Wingdings" panose="05000000000000000000" pitchFamily="2" charset="2"/>
              <a:buChar char="§"/>
            </a:pPr>
            <a:endParaRPr lang="en-US" altLang="pt-BR" sz="100" dirty="0">
              <a:latin typeface="Arial" panose="020B0604020202020204" pitchFamily="34" charset="0"/>
              <a:cs typeface="Arial" panose="020B0604020202020204" pitchFamily="34" charset="0"/>
            </a:endParaRPr>
          </a:p>
          <a:p>
            <a:pPr lvl="1" algn="just">
              <a:lnSpc>
                <a:spcPct val="90000"/>
              </a:lnSpc>
              <a:spcBef>
                <a:spcPts val="0"/>
              </a:spcBef>
              <a:buClrTx/>
              <a:buSzPct val="99000"/>
              <a:buFont typeface="Wingdings" panose="05000000000000000000" pitchFamily="2" charset="2"/>
              <a:buChar char="§"/>
            </a:pPr>
            <a:r>
              <a:rPr lang="en-US" altLang="pt-BR" sz="2200" i="1" dirty="0">
                <a:latin typeface="Arial" panose="020B0604020202020204" pitchFamily="34" charset="0"/>
                <a:cs typeface="Arial" panose="020B0604020202020204" pitchFamily="34" charset="0"/>
              </a:rPr>
              <a:t>B</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por</a:t>
            </a:r>
            <a:r>
              <a:rPr lang="en-US" altLang="pt-BR" sz="2200" dirty="0">
                <a:latin typeface="Arial" panose="020B0604020202020204" pitchFamily="34" charset="0"/>
                <a:cs typeface="Arial" panose="020B0604020202020204" pitchFamily="34" charset="0"/>
              </a:rPr>
              <a:t> </a:t>
            </a:r>
            <a:r>
              <a:rPr lang="en-US" altLang="pt-BR" sz="2200" i="1" dirty="0">
                <a:latin typeface="Arial" panose="020B0604020202020204" pitchFamily="34" charset="0"/>
                <a:cs typeface="Arial" panose="020B0604020202020204" pitchFamily="34" charset="0"/>
              </a:rPr>
              <a:t>Gertie</a:t>
            </a:r>
            <a:r>
              <a:rPr lang="en-US" altLang="pt-BR" sz="2200" dirty="0">
                <a:latin typeface="Arial" panose="020B0604020202020204" pitchFamily="34" charset="0"/>
                <a:cs typeface="Arial" panose="020B0604020202020204" pitchFamily="34" charset="0"/>
              </a:rPr>
              <a:t> ($4.000) do que </a:t>
            </a: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($3,000).</a:t>
            </a:r>
          </a:p>
        </p:txBody>
      </p:sp>
      <p:sp>
        <p:nvSpPr>
          <p:cNvPr id="6" name="Retângulo 5">
            <a:extLst>
              <a:ext uri="{FF2B5EF4-FFF2-40B4-BE49-F238E27FC236}">
                <a16:creationId xmlns:a16="http://schemas.microsoft.com/office/drawing/2014/main" id="{99450FCB-C692-45CD-8C7D-11D88AEA9DFA}"/>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Venda em Pacote (</a:t>
            </a:r>
            <a:r>
              <a:rPr lang="pt-BR" sz="3600" b="1" i="1" dirty="0" err="1">
                <a:solidFill>
                  <a:srgbClr val="000000"/>
                </a:solidFill>
                <a:latin typeface="Arial" panose="020B0604020202020204" pitchFamily="34" charset="0"/>
                <a:cs typeface="Arial" panose="020B0604020202020204" pitchFamily="34" charset="0"/>
              </a:rPr>
              <a:t>Bundling</a:t>
            </a:r>
            <a:r>
              <a:rPr lang="pt-BR" sz="36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5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EF569DB-0697-46EF-B0E4-BD6392E8950C}"/>
              </a:ext>
            </a:extLst>
          </p:cNvPr>
          <p:cNvSpPr txBox="1">
            <a:spLocks noChangeArrowheads="1"/>
          </p:cNvSpPr>
          <p:nvPr/>
        </p:nvSpPr>
        <p:spPr>
          <a:xfrm>
            <a:off x="179512" y="858096"/>
            <a:ext cx="8784976" cy="1038222"/>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Bef>
                <a:spcPct val="70000"/>
              </a:spcBef>
              <a:buClrTx/>
              <a:buSzPct val="100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Se as </a:t>
            </a:r>
            <a:r>
              <a:rPr lang="en-US" altLang="pt-BR" sz="2200" dirty="0" err="1">
                <a:latin typeface="Arial" panose="020B0604020202020204" pitchFamily="34" charset="0"/>
                <a:cs typeface="Arial" panose="020B0604020202020204" pitchFamily="34" charset="0"/>
              </a:rPr>
              <a:t>demandas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fossem</a:t>
            </a:r>
            <a:r>
              <a:rPr lang="en-US" altLang="pt-BR" sz="2200" dirty="0">
                <a:latin typeface="Arial" panose="020B0604020202020204" pitchFamily="34" charset="0"/>
                <a:cs typeface="Arial" panose="020B0604020202020204" pitchFamily="34" charset="0"/>
              </a:rPr>
              <a:t> </a:t>
            </a:r>
            <a:r>
              <a:rPr lang="en-US" altLang="pt-BR" sz="2200" b="1" i="1" dirty="0" err="1">
                <a:latin typeface="Arial" panose="020B0604020202020204" pitchFamily="34" charset="0"/>
                <a:cs typeface="Arial" panose="020B0604020202020204" pitchFamily="34" charset="0"/>
              </a:rPr>
              <a:t>positivamente</a:t>
            </a:r>
            <a:r>
              <a:rPr lang="en-US" altLang="pt-BR" sz="2200" b="1" i="1" dirty="0">
                <a:latin typeface="Arial" panose="020B0604020202020204" pitchFamily="34" charset="0"/>
                <a:cs typeface="Arial" panose="020B0604020202020204" pitchFamily="34" charset="0"/>
              </a:rPr>
              <a:t> </a:t>
            </a:r>
            <a:r>
              <a:rPr lang="en-US" altLang="pt-BR" sz="2200" b="1" i="1" dirty="0" err="1">
                <a:latin typeface="Arial" panose="020B0604020202020204" pitchFamily="34" charset="0"/>
                <a:cs typeface="Arial" panose="020B0604020202020204" pitchFamily="34" charset="0"/>
              </a:rPr>
              <a:t>correlacionadas</a:t>
            </a:r>
            <a:r>
              <a:rPr lang="en-US" altLang="pt-BR" sz="2200" b="1" dirty="0">
                <a:latin typeface="Arial" panose="020B0604020202020204" pitchFamily="34" charset="0"/>
                <a:cs typeface="Arial" panose="020B0604020202020204" pitchFamily="34" charset="0"/>
              </a:rPr>
              <a:t> </a:t>
            </a:r>
            <a:r>
              <a:rPr lang="en-US" altLang="pt-BR" sz="2200" dirty="0">
                <a:latin typeface="Arial" panose="020B0604020202020204" pitchFamily="34" charset="0"/>
                <a:cs typeface="Arial" panose="020B0604020202020204" pitchFamily="34" charset="0"/>
              </a:rPr>
              <a:t>(a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t>
            </a: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mais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por</a:t>
            </a:r>
            <a:r>
              <a:rPr lang="en-US" altLang="pt-BR" sz="2200" dirty="0">
                <a:latin typeface="Arial" panose="020B0604020202020204" pitchFamily="34" charset="0"/>
                <a:cs typeface="Arial" panose="020B0604020202020204" pitchFamily="34" charset="0"/>
              </a:rPr>
              <a:t> ambos </a:t>
            </a:r>
            <a:r>
              <a:rPr lang="en-US" altLang="pt-BR" sz="2200" dirty="0" err="1">
                <a:latin typeface="Arial" panose="020B0604020202020204" pitchFamily="34" charset="0"/>
                <a:cs typeface="Arial" panose="020B0604020202020204" pitchFamily="34" charset="0"/>
              </a:rPr>
              <a:t>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conforme</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abaixo</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venda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em</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pacotes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não</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aumentaria</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receita</a:t>
            </a:r>
            <a:r>
              <a:rPr lang="en-US" altLang="pt-BR" sz="2200" dirty="0">
                <a:latin typeface="Arial" panose="020B06040202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0C51A915-92E2-465E-8736-BFAE862CE193}"/>
              </a:ext>
            </a:extLst>
          </p:cNvPr>
          <p:cNvPicPr>
            <a:picLocks noChangeAspect="1"/>
          </p:cNvPicPr>
          <p:nvPr/>
        </p:nvPicPr>
        <p:blipFill>
          <a:blip r:embed="rId2"/>
          <a:stretch>
            <a:fillRect/>
          </a:stretch>
        </p:blipFill>
        <p:spPr>
          <a:xfrm>
            <a:off x="666824" y="1972833"/>
            <a:ext cx="8198880" cy="1179645"/>
          </a:xfrm>
          <a:prstGeom prst="rect">
            <a:avLst/>
          </a:prstGeom>
        </p:spPr>
      </p:pic>
      <p:sp>
        <p:nvSpPr>
          <p:cNvPr id="6" name="Rectangle 5">
            <a:extLst>
              <a:ext uri="{FF2B5EF4-FFF2-40B4-BE49-F238E27FC236}">
                <a16:creationId xmlns:a16="http://schemas.microsoft.com/office/drawing/2014/main" id="{74E3CE89-3FD5-40C1-AB19-860247CFE25D}"/>
              </a:ext>
            </a:extLst>
          </p:cNvPr>
          <p:cNvSpPr txBox="1">
            <a:spLocks noChangeArrowheads="1"/>
          </p:cNvSpPr>
          <p:nvPr/>
        </p:nvSpPr>
        <p:spPr>
          <a:xfrm>
            <a:off x="179512" y="3308240"/>
            <a:ext cx="8784976" cy="2580679"/>
          </a:xfrm>
          <a:prstGeom prst="rect">
            <a:avLst/>
          </a:prstGeom>
          <a:noFill/>
          <a:ln/>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Bef>
                <a:spcPct val="70000"/>
              </a:spcBef>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Se </a:t>
            </a:r>
            <a:r>
              <a:rPr lang="en-US" altLang="pt-BR" sz="2200" dirty="0" err="1">
                <a:latin typeface="Arial" panose="020B0604020202020204" pitchFamily="34" charset="0"/>
                <a:cs typeface="Arial" panose="020B0604020202020204" pitchFamily="34" charset="0"/>
              </a:rPr>
              <a:t>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fossem</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vendidos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em</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pacote</a:t>
            </a:r>
            <a:r>
              <a:rPr lang="en-US" altLang="pt-BR" sz="2200" dirty="0">
                <a:latin typeface="Arial" panose="020B0604020202020204" pitchFamily="34" charset="0"/>
                <a:cs typeface="Arial" panose="020B0604020202020204" pitchFamily="34" charset="0"/>
              </a:rPr>
              <a:t>:</a:t>
            </a:r>
          </a:p>
          <a:p>
            <a:pPr lvl="1" algn="just">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t>
            </a:r>
            <a:r>
              <a:rPr lang="en-US" altLang="pt-BR" sz="2200" i="1" dirty="0">
                <a:latin typeface="Arial" panose="020B0604020202020204" pitchFamily="34" charset="0"/>
                <a:cs typeface="Arial" panose="020B0604020202020204" pitchFamily="34" charset="0"/>
              </a:rPr>
              <a:t>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$16.000 </a:t>
            </a:r>
            <a:r>
              <a:rPr lang="en-US" altLang="pt-BR" sz="2200" dirty="0" err="1">
                <a:latin typeface="Arial" panose="020B0604020202020204" pitchFamily="34" charset="0"/>
                <a:cs typeface="Arial" panose="020B0604020202020204" pitchFamily="34" charset="0"/>
              </a:rPr>
              <a:t>pelos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endParaRPr lang="en-US" altLang="pt-BR" sz="2200" dirty="0">
              <a:latin typeface="Arial" panose="020B0604020202020204" pitchFamily="34" charset="0"/>
              <a:cs typeface="Arial" panose="020B0604020202020204" pitchFamily="34" charset="0"/>
            </a:endParaRPr>
          </a:p>
          <a:p>
            <a:pPr lvl="1" algn="just">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A </a:t>
            </a:r>
            <a:r>
              <a:rPr lang="en-US" altLang="pt-BR" sz="2200" dirty="0" err="1">
                <a:latin typeface="Arial" panose="020B0604020202020204" pitchFamily="34" charset="0"/>
                <a:cs typeface="Arial" panose="020B0604020202020204" pitchFamily="34" charset="0"/>
              </a:rPr>
              <a:t>sala</a:t>
            </a:r>
            <a:r>
              <a:rPr lang="en-US" altLang="pt-BR" sz="2200" dirty="0">
                <a:latin typeface="Arial" panose="020B0604020202020204" pitchFamily="34" charset="0"/>
                <a:cs typeface="Arial" panose="020B0604020202020204" pitchFamily="34" charset="0"/>
              </a:rPr>
              <a:t> de cinema </a:t>
            </a:r>
            <a:r>
              <a:rPr lang="en-US" altLang="pt-BR" sz="2200" i="1" dirty="0">
                <a:latin typeface="Arial" panose="020B0604020202020204" pitchFamily="34" charset="0"/>
                <a:cs typeface="Arial" panose="020B0604020202020204" pitchFamily="34" charset="0"/>
              </a:rPr>
              <a:t>B</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pagaria</a:t>
            </a:r>
            <a:r>
              <a:rPr lang="en-US" altLang="pt-BR" sz="2200" dirty="0">
                <a:latin typeface="Arial" panose="020B0604020202020204" pitchFamily="34" charset="0"/>
                <a:cs typeface="Arial" panose="020B0604020202020204" pitchFamily="34" charset="0"/>
              </a:rPr>
              <a:t> $13.000 </a:t>
            </a:r>
            <a:r>
              <a:rPr lang="en-US" altLang="pt-BR" sz="2200" dirty="0" err="1">
                <a:latin typeface="Arial" panose="020B0604020202020204" pitchFamily="34" charset="0"/>
                <a:cs typeface="Arial" panose="020B0604020202020204" pitchFamily="34" charset="0"/>
              </a:rPr>
              <a:t>pelos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filmes</a:t>
            </a:r>
            <a:endParaRPr lang="en-US" altLang="pt-BR" sz="2200" dirty="0">
              <a:latin typeface="Arial" panose="020B0604020202020204" pitchFamily="34" charset="0"/>
              <a:cs typeface="Arial" panose="020B0604020202020204" pitchFamily="34" charset="0"/>
            </a:endParaRPr>
          </a:p>
          <a:p>
            <a:pPr algn="just">
              <a:spcBef>
                <a:spcPct val="70000"/>
              </a:spcBef>
              <a:buClrTx/>
              <a:buSzPct val="99000"/>
              <a:buFont typeface="Wingdings" panose="05000000000000000000" pitchFamily="2" charset="2"/>
              <a:buChar char="§"/>
            </a:pPr>
            <a:r>
              <a:rPr lang="en-US" altLang="pt-BR" sz="2200" dirty="0">
                <a:latin typeface="Arial" panose="020B0604020202020204" pitchFamily="34" charset="0"/>
                <a:cs typeface="Arial" panose="020B0604020202020204" pitchFamily="34" charset="0"/>
              </a:rPr>
              <a:t>Se o </a:t>
            </a:r>
            <a:r>
              <a:rPr lang="en-US" altLang="pt-BR" sz="2200" dirty="0" err="1">
                <a:latin typeface="Arial" panose="020B0604020202020204" pitchFamily="34" charset="0"/>
                <a:cs typeface="Arial" panose="020B0604020202020204" pitchFamily="34" charset="0"/>
              </a:rPr>
              <a:t>menor</a:t>
            </a:r>
            <a:r>
              <a:rPr lang="en-US" altLang="pt-BR" sz="2200" dirty="0">
                <a:latin typeface="Arial" panose="020B0604020202020204" pitchFamily="34" charset="0"/>
                <a:cs typeface="Arial" panose="020B0604020202020204" pitchFamily="34" charset="0"/>
              </a:rPr>
              <a:t> dos </a:t>
            </a:r>
            <a:r>
              <a:rPr lang="en-US" altLang="pt-BR" sz="2200" dirty="0" err="1">
                <a:latin typeface="Arial" panose="020B0604020202020204" pitchFamily="34" charset="0"/>
                <a:cs typeface="Arial" panose="020B0604020202020204" pitchFamily="34" charset="0"/>
              </a:rPr>
              <a:t>dois</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preços</a:t>
            </a:r>
            <a:r>
              <a:rPr lang="en-US" altLang="pt-BR" sz="2200" dirty="0">
                <a:latin typeface="Arial" panose="020B0604020202020204" pitchFamily="34" charset="0"/>
                <a:cs typeface="Arial" panose="020B0604020202020204" pitchFamily="34" charset="0"/>
              </a:rPr>
              <a:t> fosse </a:t>
            </a:r>
            <a:r>
              <a:rPr lang="en-US" altLang="pt-BR" sz="2200" dirty="0" err="1">
                <a:latin typeface="Arial" panose="020B0604020202020204" pitchFamily="34" charset="0"/>
                <a:cs typeface="Arial" panose="020B0604020202020204" pitchFamily="34" charset="0"/>
              </a:rPr>
              <a:t>cobrado</a:t>
            </a:r>
            <a:r>
              <a:rPr lang="en-US" altLang="pt-BR" sz="2200" dirty="0">
                <a:latin typeface="Arial" panose="020B0604020202020204" pitchFamily="34" charset="0"/>
                <a:cs typeface="Arial" panose="020B0604020202020204" pitchFamily="34" charset="0"/>
              </a:rPr>
              <a:t>, a </a:t>
            </a:r>
            <a:r>
              <a:rPr lang="en-US" altLang="pt-BR" sz="2200" dirty="0" err="1">
                <a:latin typeface="Arial" panose="020B0604020202020204" pitchFamily="34" charset="0"/>
                <a:cs typeface="Arial" panose="020B0604020202020204" pitchFamily="34" charset="0"/>
              </a:rPr>
              <a:t>receita</a:t>
            </a:r>
            <a:r>
              <a:rPr lang="en-US" altLang="pt-BR" sz="2200" dirty="0">
                <a:latin typeface="Arial" panose="020B0604020202020204" pitchFamily="34" charset="0"/>
                <a:cs typeface="Arial" panose="020B0604020202020204" pitchFamily="34" charset="0"/>
              </a:rPr>
              <a:t> total </a:t>
            </a:r>
            <a:r>
              <a:rPr lang="en-US" altLang="pt-BR" sz="2200" dirty="0" err="1">
                <a:latin typeface="Arial" panose="020B0604020202020204" pitchFamily="34" charset="0"/>
                <a:cs typeface="Arial" panose="020B0604020202020204" pitchFamily="34" charset="0"/>
              </a:rPr>
              <a:t>seria</a:t>
            </a:r>
            <a:r>
              <a:rPr lang="en-US" altLang="pt-BR" sz="2200" dirty="0">
                <a:latin typeface="Arial" panose="020B0604020202020204" pitchFamily="34" charset="0"/>
                <a:cs typeface="Arial" panose="020B0604020202020204" pitchFamily="34" charset="0"/>
              </a:rPr>
              <a:t> </a:t>
            </a:r>
            <a:r>
              <a:rPr lang="en-US" altLang="pt-BR" sz="2200" b="1" dirty="0">
                <a:latin typeface="Arial" panose="020B0604020202020204" pitchFamily="34" charset="0"/>
                <a:cs typeface="Arial" panose="020B0604020202020204" pitchFamily="34" charset="0"/>
              </a:rPr>
              <a:t>$26.000</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ou</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seja</a:t>
            </a:r>
            <a:r>
              <a:rPr lang="en-US" altLang="pt-BR" sz="2200" dirty="0">
                <a:latin typeface="Arial" panose="020B0604020202020204" pitchFamily="34" charset="0"/>
                <a:cs typeface="Arial" panose="020B0604020202020204" pitchFamily="34" charset="0"/>
              </a:rPr>
              <a:t>, o </a:t>
            </a:r>
            <a:r>
              <a:rPr lang="en-US" altLang="pt-BR" sz="2200" dirty="0" err="1">
                <a:latin typeface="Arial" panose="020B0604020202020204" pitchFamily="34" charset="0"/>
                <a:cs typeface="Arial" panose="020B0604020202020204" pitchFamily="34" charset="0"/>
              </a:rPr>
              <a:t>mesmo</a:t>
            </a:r>
            <a:r>
              <a:rPr lang="en-US" altLang="pt-BR" sz="2200" dirty="0">
                <a:latin typeface="Arial" panose="020B0604020202020204" pitchFamily="34" charset="0"/>
                <a:cs typeface="Arial" panose="020B0604020202020204" pitchFamily="34" charset="0"/>
              </a:rPr>
              <a:t> que </a:t>
            </a:r>
            <a:r>
              <a:rPr lang="en-US" altLang="pt-BR" sz="2200" dirty="0" err="1">
                <a:latin typeface="Arial" panose="020B0604020202020204" pitchFamily="34" charset="0"/>
                <a:cs typeface="Arial" panose="020B0604020202020204" pitchFamily="34" charset="0"/>
              </a:rPr>
              <a:t>seria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obtido</a:t>
            </a:r>
            <a:r>
              <a:rPr lang="en-US" altLang="pt-BR" sz="2200" dirty="0">
                <a:latin typeface="Arial" panose="020B0604020202020204" pitchFamily="34" charset="0"/>
                <a:cs typeface="Arial" panose="020B0604020202020204" pitchFamily="34" charset="0"/>
              </a:rPr>
              <a:t> pela </a:t>
            </a:r>
            <a:r>
              <a:rPr lang="en-US" altLang="pt-BR" sz="2200" dirty="0" err="1">
                <a:latin typeface="Arial" panose="020B0604020202020204" pitchFamily="34" charset="0"/>
                <a:cs typeface="Arial" panose="020B0604020202020204" pitchFamily="34" charset="0"/>
              </a:rPr>
              <a:t>venda</a:t>
            </a:r>
            <a:r>
              <a:rPr lang="en-US" altLang="pt-BR" sz="2200" dirty="0">
                <a:latin typeface="Arial" panose="020B0604020202020204" pitchFamily="34" charset="0"/>
                <a:cs typeface="Arial" panose="020B0604020202020204" pitchFamily="34" charset="0"/>
              </a:rPr>
              <a:t> de </a:t>
            </a:r>
            <a:r>
              <a:rPr lang="en-US" altLang="pt-BR" sz="2200" dirty="0" err="1">
                <a:latin typeface="Arial" panose="020B0604020202020204" pitchFamily="34" charset="0"/>
                <a:cs typeface="Arial" panose="020B0604020202020204" pitchFamily="34" charset="0"/>
              </a:rPr>
              <a:t>cada</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filme</a:t>
            </a:r>
            <a:r>
              <a:rPr lang="en-US" altLang="pt-BR" sz="2200" dirty="0">
                <a:latin typeface="Arial" panose="020B0604020202020204" pitchFamily="34" charset="0"/>
                <a:cs typeface="Arial" panose="020B0604020202020204" pitchFamily="34" charset="0"/>
              </a:rPr>
              <a:t> </a:t>
            </a:r>
            <a:r>
              <a:rPr lang="en-US" altLang="pt-BR" sz="2200" dirty="0" err="1">
                <a:latin typeface="Arial" panose="020B0604020202020204" pitchFamily="34" charset="0"/>
                <a:cs typeface="Arial" panose="020B0604020202020204" pitchFamily="34" charset="0"/>
              </a:rPr>
              <a:t>separadamente</a:t>
            </a:r>
            <a:r>
              <a:rPr lang="en-US" altLang="pt-BR" sz="2200" dirty="0">
                <a:latin typeface="Arial" panose="020B0604020202020204" pitchFamily="34" charset="0"/>
                <a:cs typeface="Arial" panose="020B0604020202020204" pitchFamily="34" charset="0"/>
              </a:rPr>
              <a:t>.</a:t>
            </a:r>
          </a:p>
        </p:txBody>
      </p:sp>
      <p:sp>
        <p:nvSpPr>
          <p:cNvPr id="7" name="Retângulo 6">
            <a:extLst>
              <a:ext uri="{FF2B5EF4-FFF2-40B4-BE49-F238E27FC236}">
                <a16:creationId xmlns:a16="http://schemas.microsoft.com/office/drawing/2014/main" id="{FF197836-9B49-4005-AA02-5C64C6271990}"/>
              </a:ext>
            </a:extLst>
          </p:cNvPr>
          <p:cNvSpPr/>
          <p:nvPr/>
        </p:nvSpPr>
        <p:spPr>
          <a:xfrm>
            <a:off x="219268" y="135250"/>
            <a:ext cx="8784976" cy="646331"/>
          </a:xfrm>
          <a:prstGeom prst="rect">
            <a:avLst/>
          </a:prstGeom>
        </p:spPr>
        <p:txBody>
          <a:bodyPr wrap="square">
            <a:spAutoFit/>
          </a:bodyPr>
          <a:lstStyle/>
          <a:p>
            <a:pPr algn="ctr"/>
            <a:r>
              <a:rPr lang="pt-BR" sz="3600" b="1" dirty="0">
                <a:solidFill>
                  <a:srgbClr val="000000"/>
                </a:solidFill>
                <a:latin typeface="Arial" panose="020B0604020202020204" pitchFamily="34" charset="0"/>
                <a:cs typeface="Arial" panose="020B0604020202020204" pitchFamily="34" charset="0"/>
              </a:rPr>
              <a:t>Venda em Pacote (</a:t>
            </a:r>
            <a:r>
              <a:rPr lang="pt-BR" sz="3600" b="1" i="1" dirty="0" err="1">
                <a:solidFill>
                  <a:srgbClr val="000000"/>
                </a:solidFill>
                <a:latin typeface="Arial" panose="020B0604020202020204" pitchFamily="34" charset="0"/>
                <a:cs typeface="Arial" panose="020B0604020202020204" pitchFamily="34" charset="0"/>
              </a:rPr>
              <a:t>Bundling</a:t>
            </a:r>
            <a:r>
              <a:rPr lang="pt-BR" sz="36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844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6773EA-3CFA-4899-8E28-1DFF073D4FF8}"/>
              </a:ext>
            </a:extLst>
          </p:cNvPr>
          <p:cNvSpPr txBox="1">
            <a:spLocks noChangeArrowheads="1"/>
          </p:cNvSpPr>
          <p:nvPr/>
        </p:nvSpPr>
        <p:spPr>
          <a:xfrm>
            <a:off x="198783" y="940214"/>
            <a:ext cx="8733182"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err="1"/>
              <a:t>Em</a:t>
            </a:r>
            <a:r>
              <a:rPr lang="en-US" dirty="0"/>
              <a:t> </a:t>
            </a:r>
            <a:r>
              <a:rPr lang="en-US" dirty="0" err="1"/>
              <a:t>geral</a:t>
            </a:r>
            <a:r>
              <a:rPr lang="en-US" dirty="0"/>
              <a:t> </a:t>
            </a:r>
            <a:r>
              <a:rPr lang="en-US" dirty="0" err="1"/>
              <a:t>existe</a:t>
            </a:r>
            <a:r>
              <a:rPr lang="en-US" dirty="0"/>
              <a:t> </a:t>
            </a:r>
            <a:r>
              <a:rPr lang="en-US" dirty="0" err="1"/>
              <a:t>alguma</a:t>
            </a:r>
            <a:r>
              <a:rPr lang="en-US" dirty="0"/>
              <a:t> </a:t>
            </a:r>
            <a:r>
              <a:rPr lang="en-US" dirty="0" err="1"/>
              <a:t>substitutibilidade</a:t>
            </a:r>
            <a:r>
              <a:rPr lang="en-US" dirty="0"/>
              <a:t> entre </a:t>
            </a:r>
            <a:r>
              <a:rPr lang="en-US" dirty="0" err="1"/>
              <a:t>os</a:t>
            </a:r>
            <a:r>
              <a:rPr lang="en-US" dirty="0"/>
              <a:t> </a:t>
            </a:r>
            <a:r>
              <a:rPr lang="en-US" dirty="0" err="1"/>
              <a:t>fatores</a:t>
            </a:r>
            <a:r>
              <a:rPr lang="en-US" dirty="0"/>
              <a:t> de </a:t>
            </a:r>
            <a:r>
              <a:rPr lang="en-US" dirty="0" err="1"/>
              <a:t>produção</a:t>
            </a:r>
            <a:r>
              <a:rPr lang="en-US" dirty="0"/>
              <a:t>.</a:t>
            </a:r>
          </a:p>
          <a:p>
            <a:pPr algn="just"/>
            <a:r>
              <a:rPr lang="en-US" b="1" dirty="0" err="1"/>
              <a:t>Isoquantas</a:t>
            </a:r>
            <a:endParaRPr lang="en-US" b="1" dirty="0"/>
          </a:p>
          <a:p>
            <a:pPr lvl="1" algn="just"/>
            <a:r>
              <a:rPr lang="en-US" sz="2800" dirty="0"/>
              <a:t>A </a:t>
            </a:r>
            <a:r>
              <a:rPr lang="en-US" sz="2800" dirty="0" err="1"/>
              <a:t>curva</a:t>
            </a:r>
            <a:r>
              <a:rPr lang="en-US" sz="2800" dirty="0"/>
              <a:t> </a:t>
            </a:r>
            <a:r>
              <a:rPr lang="en-US" sz="2800" dirty="0" err="1"/>
              <a:t>demonstra</a:t>
            </a:r>
            <a:r>
              <a:rPr lang="en-US" sz="2800" dirty="0"/>
              <a:t> </a:t>
            </a:r>
            <a:r>
              <a:rPr lang="en-US" sz="2800" dirty="0" err="1"/>
              <a:t>todas</a:t>
            </a:r>
            <a:r>
              <a:rPr lang="en-US" sz="2800" dirty="0"/>
              <a:t> as </a:t>
            </a:r>
            <a:r>
              <a:rPr lang="en-US" sz="2800" dirty="0" err="1"/>
              <a:t>possíveis</a:t>
            </a:r>
            <a:r>
              <a:rPr lang="en-US" sz="2800" dirty="0"/>
              <a:t> </a:t>
            </a:r>
            <a:r>
              <a:rPr lang="en-US" sz="2800" dirty="0" err="1"/>
              <a:t>combinações</a:t>
            </a:r>
            <a:r>
              <a:rPr lang="en-US" sz="2800" dirty="0"/>
              <a:t> de </a:t>
            </a:r>
            <a:r>
              <a:rPr lang="en-US" sz="2800" dirty="0" err="1"/>
              <a:t>insumos</a:t>
            </a:r>
            <a:r>
              <a:rPr lang="en-US" sz="2800" dirty="0"/>
              <a:t> que </a:t>
            </a:r>
            <a:r>
              <a:rPr lang="en-US" sz="2800" dirty="0" err="1"/>
              <a:t>geram</a:t>
            </a:r>
            <a:r>
              <a:rPr lang="en-US" sz="2800" dirty="0"/>
              <a:t> o </a:t>
            </a:r>
            <a:r>
              <a:rPr lang="en-US" sz="2800" dirty="0" err="1"/>
              <a:t>mesmo</a:t>
            </a:r>
            <a:r>
              <a:rPr lang="en-US" sz="2800" dirty="0"/>
              <a:t> volume de </a:t>
            </a:r>
            <a:r>
              <a:rPr lang="en-US" sz="2800" dirty="0" err="1"/>
              <a:t>produção</a:t>
            </a:r>
            <a:r>
              <a:rPr lang="en-US" sz="2800" dirty="0"/>
              <a:t>.</a:t>
            </a:r>
          </a:p>
          <a:p>
            <a:pPr lvl="1" algn="just"/>
            <a:r>
              <a:rPr lang="en-US" sz="2800" dirty="0"/>
              <a:t>A taxa à qual a </a:t>
            </a:r>
            <a:r>
              <a:rPr lang="en-US" sz="2800" dirty="0" err="1"/>
              <a:t>firma</a:t>
            </a:r>
            <a:r>
              <a:rPr lang="en-US" sz="2800" dirty="0"/>
              <a:t> </a:t>
            </a:r>
            <a:r>
              <a:rPr lang="en-US" sz="2800" dirty="0" err="1"/>
              <a:t>consegue</a:t>
            </a:r>
            <a:r>
              <a:rPr lang="en-US" sz="2800" dirty="0"/>
              <a:t> </a:t>
            </a:r>
            <a:r>
              <a:rPr lang="en-US" sz="2800" dirty="0" err="1"/>
              <a:t>produzir</a:t>
            </a:r>
            <a:r>
              <a:rPr lang="en-US" sz="2800" dirty="0"/>
              <a:t> K por L, </a:t>
            </a:r>
            <a:r>
              <a:rPr lang="en-US" sz="2800" dirty="0" err="1"/>
              <a:t>mantendo</a:t>
            </a:r>
            <a:r>
              <a:rPr lang="en-US" sz="2800" dirty="0"/>
              <a:t> o </a:t>
            </a:r>
            <a:r>
              <a:rPr lang="en-US" sz="2800" dirty="0" err="1"/>
              <a:t>mesmo</a:t>
            </a:r>
            <a:r>
              <a:rPr lang="en-US" sz="2800" dirty="0"/>
              <a:t> </a:t>
            </a:r>
            <a:r>
              <a:rPr lang="en-US" sz="2800" dirty="0" err="1"/>
              <a:t>nível</a:t>
            </a:r>
            <a:r>
              <a:rPr lang="en-US" sz="2800" dirty="0"/>
              <a:t> de </a:t>
            </a:r>
            <a:r>
              <a:rPr lang="en-US" sz="2800" dirty="0" err="1"/>
              <a:t>produção</a:t>
            </a:r>
            <a:r>
              <a:rPr lang="en-US" sz="2800" dirty="0"/>
              <a:t> é </a:t>
            </a:r>
            <a:r>
              <a:rPr lang="en-US" sz="2800" dirty="0" err="1"/>
              <a:t>chamada</a:t>
            </a:r>
            <a:r>
              <a:rPr lang="en-US" sz="2800" dirty="0"/>
              <a:t> de Taxa Marginal de </a:t>
            </a:r>
            <a:r>
              <a:rPr lang="en-US" sz="2800" dirty="0" err="1"/>
              <a:t>Substituição</a:t>
            </a:r>
            <a:r>
              <a:rPr lang="en-US" sz="2800" dirty="0"/>
              <a:t> Técnica.</a:t>
            </a:r>
          </a:p>
          <a:p>
            <a:pPr lvl="1" algn="just"/>
            <a:endParaRPr lang="en-US" sz="2800" dirty="0"/>
          </a:p>
        </p:txBody>
      </p:sp>
      <p:sp>
        <p:nvSpPr>
          <p:cNvPr id="5" name="Rectangle 7">
            <a:extLst>
              <a:ext uri="{FF2B5EF4-FFF2-40B4-BE49-F238E27FC236}">
                <a16:creationId xmlns:a16="http://schemas.microsoft.com/office/drawing/2014/main" id="{94F92467-8C45-48C9-83F2-B7C57D93E0A1}"/>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77425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604" y="338068"/>
            <a:ext cx="7118350" cy="785813"/>
          </a:xfrm>
        </p:spPr>
        <p:txBody>
          <a:bodyPr/>
          <a:lstStyle/>
          <a:p>
            <a:pPr algn="ctr"/>
            <a:r>
              <a:rPr lang="pt-BR" b="1" dirty="0">
                <a:latin typeface="+mn-lt"/>
              </a:rPr>
              <a:t>Monopólio Natural</a:t>
            </a:r>
            <a:endParaRPr lang="en-US" b="1" dirty="0">
              <a:latin typeface="+mn-lt"/>
            </a:endParaRPr>
          </a:p>
        </p:txBody>
      </p:sp>
      <p:sp>
        <p:nvSpPr>
          <p:cNvPr id="5" name="Espaço Reservado para Conteúdo 2"/>
          <p:cNvSpPr>
            <a:spLocks noGrp="1"/>
          </p:cNvSpPr>
          <p:nvPr>
            <p:ph idx="1"/>
          </p:nvPr>
        </p:nvSpPr>
        <p:spPr>
          <a:xfrm>
            <a:off x="179512" y="1284752"/>
            <a:ext cx="8784976" cy="5607371"/>
          </a:xfrm>
        </p:spPr>
        <p:txBody>
          <a:bodyPr>
            <a:normAutofit/>
          </a:bodyPr>
          <a:lstStyle/>
          <a:p>
            <a:pPr algn="just"/>
            <a:r>
              <a:rPr lang="pt-BR" sz="3200" b="1" dirty="0">
                <a:solidFill>
                  <a:schemeClr val="tx1"/>
                </a:solidFill>
              </a:rPr>
              <a:t>O monopólio natural</a:t>
            </a:r>
          </a:p>
          <a:p>
            <a:pPr lvl="1" algn="just"/>
            <a:r>
              <a:rPr lang="pt-BR" sz="2600" dirty="0">
                <a:solidFill>
                  <a:schemeClr val="tx1"/>
                </a:solidFill>
              </a:rPr>
              <a:t>É o caso de uma empresa capaz de produzir a quantidade total ofertada por uma indústria a um custo inferior ao custo que seria obtido por várias empresas.</a:t>
            </a:r>
          </a:p>
          <a:p>
            <a:pPr lvl="1" algn="just"/>
            <a:r>
              <a:rPr lang="pt-BR" sz="2600" dirty="0">
                <a:solidFill>
                  <a:schemeClr val="tx1"/>
                </a:solidFill>
              </a:rPr>
              <a:t>Os monopólios naturais ocorrem devido à presença de significativas economias de escala. Logo, a curva de </a:t>
            </a:r>
            <a:r>
              <a:rPr lang="pt-BR" sz="2600" dirty="0" err="1">
                <a:solidFill>
                  <a:schemeClr val="tx1"/>
                </a:solidFill>
              </a:rPr>
              <a:t>CTMe</a:t>
            </a:r>
            <a:r>
              <a:rPr lang="pt-BR" sz="2600" dirty="0">
                <a:solidFill>
                  <a:schemeClr val="tx1"/>
                </a:solidFill>
              </a:rPr>
              <a:t> tende a ser decrescente, assim como a curva de </a:t>
            </a:r>
            <a:r>
              <a:rPr lang="pt-BR" sz="2600" dirty="0" err="1">
                <a:solidFill>
                  <a:schemeClr val="tx1"/>
                </a:solidFill>
              </a:rPr>
              <a:t>CMg</a:t>
            </a:r>
            <a:r>
              <a:rPr lang="pt-BR" sz="2600" dirty="0">
                <a:solidFill>
                  <a:schemeClr val="tx1"/>
                </a:solidFill>
              </a:rPr>
              <a:t>.</a:t>
            </a:r>
          </a:p>
          <a:p>
            <a:pPr lvl="1" algn="just"/>
            <a:endParaRPr lang="pt-BR" sz="400" dirty="0">
              <a:solidFill>
                <a:schemeClr val="tx1"/>
              </a:solidFill>
            </a:endParaRPr>
          </a:p>
          <a:p>
            <a:pPr algn="just"/>
            <a:r>
              <a:rPr lang="pt-BR" sz="3200" b="1" dirty="0">
                <a:solidFill>
                  <a:schemeClr val="tx1"/>
                </a:solidFill>
              </a:rPr>
              <a:t>Regulamentação na prática</a:t>
            </a:r>
          </a:p>
          <a:p>
            <a:pPr lvl="1" algn="just">
              <a:buSzPct val="75000"/>
            </a:pPr>
            <a:r>
              <a:rPr lang="pt-BR" sz="2600" dirty="0">
                <a:solidFill>
                  <a:schemeClr val="tx1"/>
                </a:solidFill>
              </a:rPr>
              <a:t>É muito difícil estimar as funções de custo e demanda da empresa, pois estas podem mudar de acordo com as condições de mercado, que encontram-se em constante evolução.</a:t>
            </a:r>
          </a:p>
          <a:p>
            <a:pPr lvl="1" algn="just"/>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29492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240" y="387514"/>
            <a:ext cx="9143999" cy="785813"/>
          </a:xfrm>
        </p:spPr>
        <p:txBody>
          <a:bodyPr>
            <a:noAutofit/>
          </a:bodyPr>
          <a:lstStyle/>
          <a:p>
            <a:r>
              <a:rPr lang="pt-BR" sz="3600" b="1" dirty="0"/>
              <a:t>Regulamentação do Preço do Monopólio Natural</a:t>
            </a:r>
            <a:endParaRPr lang="en-US" sz="3600" b="1" dirty="0"/>
          </a:p>
        </p:txBody>
      </p:sp>
      <p:grpSp>
        <p:nvGrpSpPr>
          <p:cNvPr id="5" name="Group 39"/>
          <p:cNvGrpSpPr>
            <a:grpSpLocks/>
          </p:cNvGrpSpPr>
          <p:nvPr/>
        </p:nvGrpSpPr>
        <p:grpSpPr bwMode="auto">
          <a:xfrm>
            <a:off x="1197099" y="2925309"/>
            <a:ext cx="5257804" cy="2349502"/>
            <a:chOff x="1684" y="1730"/>
            <a:chExt cx="3312" cy="1480"/>
          </a:xfrm>
        </p:grpSpPr>
        <p:sp>
          <p:nvSpPr>
            <p:cNvPr id="6" name="Freeform 2"/>
            <p:cNvSpPr>
              <a:spLocks/>
            </p:cNvSpPr>
            <p:nvPr/>
          </p:nvSpPr>
          <p:spPr bwMode="auto">
            <a:xfrm>
              <a:off x="1689" y="2108"/>
              <a:ext cx="2822" cy="995"/>
            </a:xfrm>
            <a:custGeom>
              <a:avLst/>
              <a:gdLst>
                <a:gd name="T0" fmla="*/ 0 w 2822"/>
                <a:gd name="T1" fmla="*/ 0 h 995"/>
                <a:gd name="T2" fmla="*/ 14 w 2822"/>
                <a:gd name="T3" fmla="*/ 20 h 995"/>
                <a:gd name="T4" fmla="*/ 36 w 2822"/>
                <a:gd name="T5" fmla="*/ 50 h 995"/>
                <a:gd name="T6" fmla="*/ 57 w 2822"/>
                <a:gd name="T7" fmla="*/ 84 h 995"/>
                <a:gd name="T8" fmla="*/ 86 w 2822"/>
                <a:gd name="T9" fmla="*/ 124 h 995"/>
                <a:gd name="T10" fmla="*/ 144 w 2822"/>
                <a:gd name="T11" fmla="*/ 204 h 995"/>
                <a:gd name="T12" fmla="*/ 180 w 2822"/>
                <a:gd name="T13" fmla="*/ 243 h 995"/>
                <a:gd name="T14" fmla="*/ 209 w 2822"/>
                <a:gd name="T15" fmla="*/ 278 h 995"/>
                <a:gd name="T16" fmla="*/ 267 w 2822"/>
                <a:gd name="T17" fmla="*/ 338 h 995"/>
                <a:gd name="T18" fmla="*/ 331 w 2822"/>
                <a:gd name="T19" fmla="*/ 397 h 995"/>
                <a:gd name="T20" fmla="*/ 404 w 2822"/>
                <a:gd name="T21" fmla="*/ 457 h 995"/>
                <a:gd name="T22" fmla="*/ 447 w 2822"/>
                <a:gd name="T23" fmla="*/ 487 h 995"/>
                <a:gd name="T24" fmla="*/ 497 w 2822"/>
                <a:gd name="T25" fmla="*/ 522 h 995"/>
                <a:gd name="T26" fmla="*/ 562 w 2822"/>
                <a:gd name="T27" fmla="*/ 557 h 995"/>
                <a:gd name="T28" fmla="*/ 635 w 2822"/>
                <a:gd name="T29" fmla="*/ 596 h 995"/>
                <a:gd name="T30" fmla="*/ 808 w 2822"/>
                <a:gd name="T31" fmla="*/ 676 h 995"/>
                <a:gd name="T32" fmla="*/ 981 w 2822"/>
                <a:gd name="T33" fmla="*/ 750 h 995"/>
                <a:gd name="T34" fmla="*/ 1068 w 2822"/>
                <a:gd name="T35" fmla="*/ 780 h 995"/>
                <a:gd name="T36" fmla="*/ 1147 w 2822"/>
                <a:gd name="T37" fmla="*/ 810 h 995"/>
                <a:gd name="T38" fmla="*/ 1298 w 2822"/>
                <a:gd name="T39" fmla="*/ 855 h 995"/>
                <a:gd name="T40" fmla="*/ 1443 w 2822"/>
                <a:gd name="T41" fmla="*/ 890 h 995"/>
                <a:gd name="T42" fmla="*/ 1587 w 2822"/>
                <a:gd name="T43" fmla="*/ 914 h 995"/>
                <a:gd name="T44" fmla="*/ 1731 w 2822"/>
                <a:gd name="T45" fmla="*/ 939 h 995"/>
                <a:gd name="T46" fmla="*/ 1883 w 2822"/>
                <a:gd name="T47" fmla="*/ 959 h 995"/>
                <a:gd name="T48" fmla="*/ 2027 w 2822"/>
                <a:gd name="T49" fmla="*/ 974 h 995"/>
                <a:gd name="T50" fmla="*/ 2179 w 2822"/>
                <a:gd name="T51" fmla="*/ 984 h 995"/>
                <a:gd name="T52" fmla="*/ 2316 w 2822"/>
                <a:gd name="T53" fmla="*/ 989 h 995"/>
                <a:gd name="T54" fmla="*/ 2453 w 2822"/>
                <a:gd name="T55" fmla="*/ 994 h 995"/>
                <a:gd name="T56" fmla="*/ 2597 w 2822"/>
                <a:gd name="T57" fmla="*/ 994 h 995"/>
                <a:gd name="T58" fmla="*/ 2720 w 2822"/>
                <a:gd name="T59" fmla="*/ 989 h 995"/>
                <a:gd name="T60" fmla="*/ 2778 w 2822"/>
                <a:gd name="T61" fmla="*/ 989 h 995"/>
                <a:gd name="T62" fmla="*/ 2821 w 2822"/>
                <a:gd name="T63" fmla="*/ 98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2" h="995">
                  <a:moveTo>
                    <a:pt x="0" y="0"/>
                  </a:moveTo>
                  <a:lnTo>
                    <a:pt x="14" y="20"/>
                  </a:lnTo>
                  <a:lnTo>
                    <a:pt x="36" y="50"/>
                  </a:lnTo>
                  <a:lnTo>
                    <a:pt x="57" y="84"/>
                  </a:lnTo>
                  <a:lnTo>
                    <a:pt x="86" y="124"/>
                  </a:lnTo>
                  <a:lnTo>
                    <a:pt x="144" y="204"/>
                  </a:lnTo>
                  <a:lnTo>
                    <a:pt x="180" y="243"/>
                  </a:lnTo>
                  <a:lnTo>
                    <a:pt x="209" y="278"/>
                  </a:lnTo>
                  <a:lnTo>
                    <a:pt x="267" y="338"/>
                  </a:lnTo>
                  <a:lnTo>
                    <a:pt x="331" y="397"/>
                  </a:lnTo>
                  <a:lnTo>
                    <a:pt x="404" y="457"/>
                  </a:lnTo>
                  <a:lnTo>
                    <a:pt x="447" y="487"/>
                  </a:lnTo>
                  <a:lnTo>
                    <a:pt x="497" y="522"/>
                  </a:lnTo>
                  <a:lnTo>
                    <a:pt x="562" y="557"/>
                  </a:lnTo>
                  <a:lnTo>
                    <a:pt x="635" y="596"/>
                  </a:lnTo>
                  <a:lnTo>
                    <a:pt x="808" y="676"/>
                  </a:lnTo>
                  <a:lnTo>
                    <a:pt x="981" y="750"/>
                  </a:lnTo>
                  <a:lnTo>
                    <a:pt x="1068" y="780"/>
                  </a:lnTo>
                  <a:lnTo>
                    <a:pt x="1147" y="810"/>
                  </a:lnTo>
                  <a:lnTo>
                    <a:pt x="1298" y="855"/>
                  </a:lnTo>
                  <a:lnTo>
                    <a:pt x="1443" y="890"/>
                  </a:lnTo>
                  <a:lnTo>
                    <a:pt x="1587" y="914"/>
                  </a:lnTo>
                  <a:lnTo>
                    <a:pt x="1731" y="939"/>
                  </a:lnTo>
                  <a:lnTo>
                    <a:pt x="1883" y="959"/>
                  </a:lnTo>
                  <a:lnTo>
                    <a:pt x="2027" y="974"/>
                  </a:lnTo>
                  <a:lnTo>
                    <a:pt x="2179" y="984"/>
                  </a:lnTo>
                  <a:lnTo>
                    <a:pt x="2316" y="989"/>
                  </a:lnTo>
                  <a:lnTo>
                    <a:pt x="2453" y="994"/>
                  </a:lnTo>
                  <a:lnTo>
                    <a:pt x="2597" y="994"/>
                  </a:lnTo>
                  <a:lnTo>
                    <a:pt x="2720" y="989"/>
                  </a:lnTo>
                  <a:lnTo>
                    <a:pt x="2778" y="989"/>
                  </a:lnTo>
                  <a:lnTo>
                    <a:pt x="2821" y="989"/>
                  </a:lnTo>
                </a:path>
              </a:pathLst>
            </a:custGeom>
            <a:noFill/>
            <a:ln w="50800" cap="rnd" cmpd="sng">
              <a:solidFill>
                <a:schemeClr val="accent6">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Rectangle 14"/>
            <p:cNvSpPr>
              <a:spLocks noChangeArrowheads="1"/>
            </p:cNvSpPr>
            <p:nvPr/>
          </p:nvSpPr>
          <p:spPr bwMode="auto">
            <a:xfrm>
              <a:off x="4508" y="2921"/>
              <a:ext cx="48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i="1" dirty="0" err="1">
                  <a:solidFill>
                    <a:schemeClr val="accent6">
                      <a:lumMod val="50000"/>
                    </a:schemeClr>
                  </a:solidFill>
                </a:rPr>
                <a:t>CMg</a:t>
              </a:r>
              <a:endParaRPr lang="en-US" sz="2400" b="1" i="1" dirty="0">
                <a:solidFill>
                  <a:schemeClr val="accent6">
                    <a:lumMod val="50000"/>
                  </a:schemeClr>
                </a:solidFill>
              </a:endParaRPr>
            </a:p>
          </p:txBody>
        </p:sp>
        <p:sp>
          <p:nvSpPr>
            <p:cNvPr id="8" name="Freeform 20"/>
            <p:cNvSpPr>
              <a:spLocks/>
            </p:cNvSpPr>
            <p:nvPr/>
          </p:nvSpPr>
          <p:spPr bwMode="auto">
            <a:xfrm>
              <a:off x="1684" y="1730"/>
              <a:ext cx="2350" cy="1004"/>
            </a:xfrm>
            <a:custGeom>
              <a:avLst/>
              <a:gdLst>
                <a:gd name="T0" fmla="*/ 0 w 2350"/>
                <a:gd name="T1" fmla="*/ 0 h 1004"/>
                <a:gd name="T2" fmla="*/ 13 w 2350"/>
                <a:gd name="T3" fmla="*/ 22 h 1004"/>
                <a:gd name="T4" fmla="*/ 32 w 2350"/>
                <a:gd name="T5" fmla="*/ 48 h 1004"/>
                <a:gd name="T6" fmla="*/ 52 w 2350"/>
                <a:gd name="T7" fmla="*/ 83 h 1004"/>
                <a:gd name="T8" fmla="*/ 78 w 2350"/>
                <a:gd name="T9" fmla="*/ 122 h 1004"/>
                <a:gd name="T10" fmla="*/ 129 w 2350"/>
                <a:gd name="T11" fmla="*/ 201 h 1004"/>
                <a:gd name="T12" fmla="*/ 155 w 2350"/>
                <a:gd name="T13" fmla="*/ 241 h 1004"/>
                <a:gd name="T14" fmla="*/ 181 w 2350"/>
                <a:gd name="T15" fmla="*/ 276 h 1004"/>
                <a:gd name="T16" fmla="*/ 226 w 2350"/>
                <a:gd name="T17" fmla="*/ 337 h 1004"/>
                <a:gd name="T18" fmla="*/ 278 w 2350"/>
                <a:gd name="T19" fmla="*/ 398 h 1004"/>
                <a:gd name="T20" fmla="*/ 336 w 2350"/>
                <a:gd name="T21" fmla="*/ 460 h 1004"/>
                <a:gd name="T22" fmla="*/ 374 w 2350"/>
                <a:gd name="T23" fmla="*/ 490 h 1004"/>
                <a:gd name="T24" fmla="*/ 420 w 2350"/>
                <a:gd name="T25" fmla="*/ 521 h 1004"/>
                <a:gd name="T26" fmla="*/ 471 w 2350"/>
                <a:gd name="T27" fmla="*/ 556 h 1004"/>
                <a:gd name="T28" fmla="*/ 536 w 2350"/>
                <a:gd name="T29" fmla="*/ 595 h 1004"/>
                <a:gd name="T30" fmla="*/ 671 w 2350"/>
                <a:gd name="T31" fmla="*/ 679 h 1004"/>
                <a:gd name="T32" fmla="*/ 820 w 2350"/>
                <a:gd name="T33" fmla="*/ 757 h 1004"/>
                <a:gd name="T34" fmla="*/ 891 w 2350"/>
                <a:gd name="T35" fmla="*/ 788 h 1004"/>
                <a:gd name="T36" fmla="*/ 962 w 2350"/>
                <a:gd name="T37" fmla="*/ 819 h 1004"/>
                <a:gd name="T38" fmla="*/ 1084 w 2350"/>
                <a:gd name="T39" fmla="*/ 862 h 1004"/>
                <a:gd name="T40" fmla="*/ 1207 w 2350"/>
                <a:gd name="T41" fmla="*/ 898 h 1004"/>
                <a:gd name="T42" fmla="*/ 1323 w 2350"/>
                <a:gd name="T43" fmla="*/ 928 h 1004"/>
                <a:gd name="T44" fmla="*/ 1446 w 2350"/>
                <a:gd name="T45" fmla="*/ 950 h 1004"/>
                <a:gd name="T46" fmla="*/ 1568 w 2350"/>
                <a:gd name="T47" fmla="*/ 968 h 1004"/>
                <a:gd name="T48" fmla="*/ 1691 w 2350"/>
                <a:gd name="T49" fmla="*/ 981 h 1004"/>
                <a:gd name="T50" fmla="*/ 1813 w 2350"/>
                <a:gd name="T51" fmla="*/ 989 h 1004"/>
                <a:gd name="T52" fmla="*/ 1930 w 2350"/>
                <a:gd name="T53" fmla="*/ 998 h 1004"/>
                <a:gd name="T54" fmla="*/ 2046 w 2350"/>
                <a:gd name="T55" fmla="*/ 1003 h 1004"/>
                <a:gd name="T56" fmla="*/ 2162 w 2350"/>
                <a:gd name="T57" fmla="*/ 1003 h 1004"/>
                <a:gd name="T58" fmla="*/ 2265 w 2350"/>
                <a:gd name="T59" fmla="*/ 998 h 1004"/>
                <a:gd name="T60" fmla="*/ 2310 w 2350"/>
                <a:gd name="T61" fmla="*/ 998 h 1004"/>
                <a:gd name="T62" fmla="*/ 2349 w 2350"/>
                <a:gd name="T63" fmla="*/ 998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0" h="1004">
                  <a:moveTo>
                    <a:pt x="0" y="0"/>
                  </a:moveTo>
                  <a:lnTo>
                    <a:pt x="13" y="22"/>
                  </a:lnTo>
                  <a:lnTo>
                    <a:pt x="32" y="48"/>
                  </a:lnTo>
                  <a:lnTo>
                    <a:pt x="52" y="83"/>
                  </a:lnTo>
                  <a:lnTo>
                    <a:pt x="78" y="122"/>
                  </a:lnTo>
                  <a:lnTo>
                    <a:pt x="129" y="201"/>
                  </a:lnTo>
                  <a:lnTo>
                    <a:pt x="155" y="241"/>
                  </a:lnTo>
                  <a:lnTo>
                    <a:pt x="181" y="276"/>
                  </a:lnTo>
                  <a:lnTo>
                    <a:pt x="226" y="337"/>
                  </a:lnTo>
                  <a:lnTo>
                    <a:pt x="278" y="398"/>
                  </a:lnTo>
                  <a:lnTo>
                    <a:pt x="336" y="460"/>
                  </a:lnTo>
                  <a:lnTo>
                    <a:pt x="374" y="490"/>
                  </a:lnTo>
                  <a:lnTo>
                    <a:pt x="420" y="521"/>
                  </a:lnTo>
                  <a:lnTo>
                    <a:pt x="471" y="556"/>
                  </a:lnTo>
                  <a:lnTo>
                    <a:pt x="536" y="595"/>
                  </a:lnTo>
                  <a:lnTo>
                    <a:pt x="671" y="679"/>
                  </a:lnTo>
                  <a:lnTo>
                    <a:pt x="820" y="757"/>
                  </a:lnTo>
                  <a:lnTo>
                    <a:pt x="891" y="788"/>
                  </a:lnTo>
                  <a:lnTo>
                    <a:pt x="962" y="819"/>
                  </a:lnTo>
                  <a:lnTo>
                    <a:pt x="1084" y="862"/>
                  </a:lnTo>
                  <a:lnTo>
                    <a:pt x="1207" y="898"/>
                  </a:lnTo>
                  <a:lnTo>
                    <a:pt x="1323" y="928"/>
                  </a:lnTo>
                  <a:lnTo>
                    <a:pt x="1446" y="950"/>
                  </a:lnTo>
                  <a:lnTo>
                    <a:pt x="1568" y="968"/>
                  </a:lnTo>
                  <a:lnTo>
                    <a:pt x="1691" y="981"/>
                  </a:lnTo>
                  <a:lnTo>
                    <a:pt x="1813" y="989"/>
                  </a:lnTo>
                  <a:lnTo>
                    <a:pt x="1930" y="998"/>
                  </a:lnTo>
                  <a:lnTo>
                    <a:pt x="2046" y="1003"/>
                  </a:lnTo>
                  <a:lnTo>
                    <a:pt x="2162" y="1003"/>
                  </a:lnTo>
                  <a:lnTo>
                    <a:pt x="2265" y="998"/>
                  </a:lnTo>
                  <a:lnTo>
                    <a:pt x="2310" y="998"/>
                  </a:lnTo>
                  <a:lnTo>
                    <a:pt x="2349" y="998"/>
                  </a:lnTo>
                </a:path>
              </a:pathLst>
            </a:custGeom>
            <a:noFill/>
            <a:ln w="50800" cap="rnd" cmpd="sng">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Rectangle 21"/>
            <p:cNvSpPr>
              <a:spLocks noChangeArrowheads="1"/>
            </p:cNvSpPr>
            <p:nvPr/>
          </p:nvSpPr>
          <p:spPr bwMode="auto">
            <a:xfrm>
              <a:off x="4042" y="2554"/>
              <a:ext cx="48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i="1" dirty="0" err="1">
                  <a:solidFill>
                    <a:schemeClr val="accent5">
                      <a:lumMod val="75000"/>
                    </a:schemeClr>
                  </a:solidFill>
                </a:rPr>
                <a:t>CMe</a:t>
              </a:r>
              <a:endParaRPr lang="en-US" sz="2400" b="1" i="1" dirty="0">
                <a:solidFill>
                  <a:schemeClr val="accent5">
                    <a:lumMod val="75000"/>
                  </a:schemeClr>
                </a:solidFill>
              </a:endParaRPr>
            </a:p>
          </p:txBody>
        </p:sp>
      </p:grpSp>
      <p:sp>
        <p:nvSpPr>
          <p:cNvPr id="10" name="Line 5"/>
          <p:cNvSpPr>
            <a:spLocks noChangeShapeType="1"/>
          </p:cNvSpPr>
          <p:nvPr/>
        </p:nvSpPr>
        <p:spPr bwMode="auto">
          <a:xfrm>
            <a:off x="733549" y="1916691"/>
            <a:ext cx="0" cy="4265612"/>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Line 6"/>
          <p:cNvSpPr>
            <a:spLocks noChangeShapeType="1"/>
          </p:cNvSpPr>
          <p:nvPr/>
        </p:nvSpPr>
        <p:spPr bwMode="auto">
          <a:xfrm>
            <a:off x="727199" y="6168568"/>
            <a:ext cx="5749925" cy="0"/>
          </a:xfrm>
          <a:prstGeom prst="line">
            <a:avLst/>
          </a:prstGeom>
          <a:noFill/>
          <a:ln w="571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12" name="Group 37"/>
          <p:cNvGrpSpPr>
            <a:grpSpLocks/>
          </p:cNvGrpSpPr>
          <p:nvPr/>
        </p:nvGrpSpPr>
        <p:grpSpPr bwMode="auto">
          <a:xfrm>
            <a:off x="912937" y="2263318"/>
            <a:ext cx="5111754" cy="3736975"/>
            <a:chOff x="1505" y="1313"/>
            <a:chExt cx="3220" cy="2354"/>
          </a:xfrm>
        </p:grpSpPr>
        <p:sp>
          <p:nvSpPr>
            <p:cNvPr id="13" name="Line 7"/>
            <p:cNvSpPr>
              <a:spLocks noChangeShapeType="1"/>
            </p:cNvSpPr>
            <p:nvPr/>
          </p:nvSpPr>
          <p:spPr bwMode="auto">
            <a:xfrm>
              <a:off x="1505" y="1313"/>
              <a:ext cx="3019" cy="19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 name="Rectangle 8"/>
            <p:cNvSpPr>
              <a:spLocks noChangeArrowheads="1"/>
            </p:cNvSpPr>
            <p:nvPr/>
          </p:nvSpPr>
          <p:spPr bwMode="auto">
            <a:xfrm>
              <a:off x="4468" y="3148"/>
              <a:ext cx="25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dirty="0"/>
                <a:t>D</a:t>
              </a:r>
            </a:p>
          </p:txBody>
        </p:sp>
        <p:sp>
          <p:nvSpPr>
            <p:cNvPr id="15" name="Line 9"/>
            <p:cNvSpPr>
              <a:spLocks noChangeShapeType="1"/>
            </p:cNvSpPr>
            <p:nvPr/>
          </p:nvSpPr>
          <p:spPr bwMode="auto">
            <a:xfrm>
              <a:off x="1505" y="1457"/>
              <a:ext cx="1695" cy="198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 name="Rectangle 10"/>
            <p:cNvSpPr>
              <a:spLocks noChangeArrowheads="1"/>
            </p:cNvSpPr>
            <p:nvPr/>
          </p:nvSpPr>
          <p:spPr bwMode="auto">
            <a:xfrm>
              <a:off x="3129" y="3378"/>
              <a:ext cx="4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i="1" dirty="0" err="1"/>
                <a:t>RMg</a:t>
              </a:r>
              <a:endParaRPr lang="en-US" sz="2400" b="1" i="1" dirty="0"/>
            </a:p>
          </p:txBody>
        </p:sp>
      </p:grpSp>
      <p:sp>
        <p:nvSpPr>
          <p:cNvPr id="17" name="Rectangle 13"/>
          <p:cNvSpPr>
            <a:spLocks noChangeArrowheads="1"/>
          </p:cNvSpPr>
          <p:nvPr/>
        </p:nvSpPr>
        <p:spPr bwMode="auto">
          <a:xfrm>
            <a:off x="357295" y="1680016"/>
            <a:ext cx="37350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en-US" sz="2800" b="1" dirty="0"/>
              <a:t>P</a:t>
            </a:r>
          </a:p>
        </p:txBody>
      </p:sp>
      <p:sp>
        <p:nvSpPr>
          <p:cNvPr id="18" name="Rectangle 24"/>
          <p:cNvSpPr>
            <a:spLocks noChangeArrowheads="1"/>
          </p:cNvSpPr>
          <p:nvPr/>
        </p:nvSpPr>
        <p:spPr bwMode="auto">
          <a:xfrm>
            <a:off x="6294630" y="6074285"/>
            <a:ext cx="42960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dirty="0"/>
              <a:t>Q</a:t>
            </a:r>
          </a:p>
        </p:txBody>
      </p:sp>
      <p:sp>
        <p:nvSpPr>
          <p:cNvPr id="19" name="Rectangle 19"/>
          <p:cNvSpPr>
            <a:spLocks noChangeArrowheads="1"/>
          </p:cNvSpPr>
          <p:nvPr/>
        </p:nvSpPr>
        <p:spPr bwMode="auto">
          <a:xfrm>
            <a:off x="3537075" y="2860268"/>
            <a:ext cx="5355405" cy="705321"/>
          </a:xfrm>
          <a:prstGeom prst="rect">
            <a:avLst/>
          </a:prstGeom>
          <a:solidFill>
            <a:srgbClr val="F8F8F8"/>
          </a:solidFill>
          <a:ln w="12700">
            <a:solidFill>
              <a:schemeClr val="tx1"/>
            </a:solidFill>
            <a:miter lim="800000"/>
            <a:headEnd/>
            <a:tailEnd/>
          </a:ln>
          <a:effectLst/>
        </p:spPr>
        <p:txBody>
          <a:bodyPr wrap="square" lIns="90488" tIns="44450" rIns="90488" bIns="44450">
            <a:spAutoFit/>
          </a:bodyPr>
          <a:lstStyle/>
          <a:p>
            <a:pPr algn="ctr"/>
            <a:r>
              <a:rPr lang="en-US" sz="2000" dirty="0" err="1"/>
              <a:t>Fixando</a:t>
            </a:r>
            <a:r>
              <a:rPr lang="en-US" sz="2000" dirty="0"/>
              <a:t> o </a:t>
            </a:r>
            <a:r>
              <a:rPr lang="en-US" sz="2000" dirty="0" err="1"/>
              <a:t>preço</a:t>
            </a:r>
            <a:r>
              <a:rPr lang="en-US" sz="2000" dirty="0"/>
              <a:t> </a:t>
            </a:r>
            <a:r>
              <a:rPr lang="en-US" sz="2000" dirty="0" err="1"/>
              <a:t>máximo</a:t>
            </a:r>
            <a:r>
              <a:rPr lang="en-US" sz="2000" dirty="0"/>
              <a:t> </a:t>
            </a:r>
            <a:r>
              <a:rPr lang="en-US" sz="2000" dirty="0" err="1"/>
              <a:t>em</a:t>
            </a:r>
            <a:r>
              <a:rPr lang="en-US" sz="2000" dirty="0"/>
              <a:t>  </a:t>
            </a:r>
            <a:r>
              <a:rPr lang="en-US" sz="2000" i="1" dirty="0" err="1"/>
              <a:t>P</a:t>
            </a:r>
            <a:r>
              <a:rPr lang="en-US" sz="2000" i="1" baseline="-25000" dirty="0" err="1"/>
              <a:t>r</a:t>
            </a:r>
            <a:r>
              <a:rPr lang="en-US" sz="2000" dirty="0"/>
              <a:t> </a:t>
            </a:r>
            <a:r>
              <a:rPr lang="en-US" sz="2000" dirty="0" err="1"/>
              <a:t>obtém</a:t>
            </a:r>
            <a:r>
              <a:rPr lang="en-US" sz="2000" dirty="0"/>
              <a:t>-se o </a:t>
            </a:r>
            <a:r>
              <a:rPr lang="en-US" sz="2000" dirty="0" err="1"/>
              <a:t>maior</a:t>
            </a:r>
            <a:r>
              <a:rPr lang="en-US" sz="2000" dirty="0"/>
              <a:t> </a:t>
            </a:r>
            <a:r>
              <a:rPr lang="en-US" sz="2000" dirty="0" err="1"/>
              <a:t>nível</a:t>
            </a:r>
            <a:r>
              <a:rPr lang="en-US" sz="2000" dirty="0"/>
              <a:t> </a:t>
            </a:r>
            <a:r>
              <a:rPr lang="en-US" sz="2000" dirty="0" err="1"/>
              <a:t>possível</a:t>
            </a:r>
            <a:r>
              <a:rPr lang="en-US" sz="2000" dirty="0"/>
              <a:t>  de </a:t>
            </a:r>
            <a:r>
              <a:rPr lang="en-US" sz="2000" dirty="0" err="1"/>
              <a:t>produção</a:t>
            </a:r>
            <a:r>
              <a:rPr lang="en-US" sz="2000" dirty="0"/>
              <a:t>; o </a:t>
            </a:r>
            <a:r>
              <a:rPr lang="en-US" sz="2000" dirty="0" err="1"/>
              <a:t>LTe</a:t>
            </a:r>
            <a:r>
              <a:rPr lang="en-US" sz="2000" dirty="0"/>
              <a:t> é </a:t>
            </a:r>
            <a:r>
              <a:rPr lang="en-US" sz="2000" dirty="0" err="1"/>
              <a:t>igual</a:t>
            </a:r>
            <a:r>
              <a:rPr lang="en-US" sz="2000" dirty="0"/>
              <a:t> a zero.</a:t>
            </a:r>
          </a:p>
        </p:txBody>
      </p:sp>
      <p:sp>
        <p:nvSpPr>
          <p:cNvPr id="20" name="Line 28"/>
          <p:cNvSpPr>
            <a:spLocks noChangeShapeType="1"/>
          </p:cNvSpPr>
          <p:nvPr/>
        </p:nvSpPr>
        <p:spPr bwMode="auto">
          <a:xfrm flipH="1">
            <a:off x="722437" y="4522330"/>
            <a:ext cx="37576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1" name="Line 29"/>
          <p:cNvSpPr>
            <a:spLocks noChangeShapeType="1"/>
          </p:cNvSpPr>
          <p:nvPr/>
        </p:nvSpPr>
        <p:spPr bwMode="auto">
          <a:xfrm>
            <a:off x="4467349" y="4536618"/>
            <a:ext cx="0" cy="1649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2" name="Oval 30"/>
          <p:cNvSpPr>
            <a:spLocks noChangeArrowheads="1"/>
          </p:cNvSpPr>
          <p:nvPr/>
        </p:nvSpPr>
        <p:spPr bwMode="auto">
          <a:xfrm>
            <a:off x="4391149" y="444613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 name="Rectangle 31"/>
          <p:cNvSpPr>
            <a:spLocks noChangeArrowheads="1"/>
          </p:cNvSpPr>
          <p:nvPr/>
        </p:nvSpPr>
        <p:spPr bwMode="auto">
          <a:xfrm>
            <a:off x="4233987" y="6100305"/>
            <a:ext cx="45846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dirty="0" err="1"/>
              <a:t>Q</a:t>
            </a:r>
            <a:r>
              <a:rPr lang="en-US" sz="2400" i="1" baseline="-25000" dirty="0" err="1"/>
              <a:t>r</a:t>
            </a:r>
            <a:endParaRPr lang="en-US" sz="2400" i="1" baseline="-25000" dirty="0"/>
          </a:p>
        </p:txBody>
      </p:sp>
      <p:sp>
        <p:nvSpPr>
          <p:cNvPr id="24" name="Rectangle 32"/>
          <p:cNvSpPr>
            <a:spLocks noChangeArrowheads="1"/>
          </p:cNvSpPr>
          <p:nvPr/>
        </p:nvSpPr>
        <p:spPr bwMode="auto">
          <a:xfrm>
            <a:off x="179512" y="4288968"/>
            <a:ext cx="41197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a:t>P</a:t>
            </a:r>
            <a:r>
              <a:rPr lang="en-US" sz="2400" i="1" baseline="-25000"/>
              <a:t>r</a:t>
            </a:r>
          </a:p>
        </p:txBody>
      </p:sp>
      <p:grpSp>
        <p:nvGrpSpPr>
          <p:cNvPr id="25" name="Group 40"/>
          <p:cNvGrpSpPr>
            <a:grpSpLocks/>
          </p:cNvGrpSpPr>
          <p:nvPr/>
        </p:nvGrpSpPr>
        <p:grpSpPr bwMode="auto">
          <a:xfrm>
            <a:off x="179512" y="2039481"/>
            <a:ext cx="8712202" cy="4519614"/>
            <a:chOff x="1043" y="1172"/>
            <a:chExt cx="5488" cy="2847"/>
          </a:xfrm>
        </p:grpSpPr>
        <p:sp>
          <p:nvSpPr>
            <p:cNvPr id="26" name="Line 22"/>
            <p:cNvSpPr>
              <a:spLocks noChangeShapeType="1"/>
            </p:cNvSpPr>
            <p:nvPr/>
          </p:nvSpPr>
          <p:spPr bwMode="auto">
            <a:xfrm flipH="1">
              <a:off x="1385" y="3120"/>
              <a:ext cx="295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7" name="Oval 23"/>
            <p:cNvSpPr>
              <a:spLocks noChangeArrowheads="1"/>
            </p:cNvSpPr>
            <p:nvPr/>
          </p:nvSpPr>
          <p:spPr bwMode="auto">
            <a:xfrm>
              <a:off x="4320" y="306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8" name="Rectangle 25"/>
            <p:cNvSpPr>
              <a:spLocks noChangeArrowheads="1"/>
            </p:cNvSpPr>
            <p:nvPr/>
          </p:nvSpPr>
          <p:spPr bwMode="auto">
            <a:xfrm>
              <a:off x="1043" y="2973"/>
              <a:ext cx="28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dirty="0"/>
                <a:t>P</a:t>
              </a:r>
              <a:r>
                <a:rPr lang="en-US" sz="2400" i="1" baseline="-25000" dirty="0"/>
                <a:t>C</a:t>
              </a:r>
            </a:p>
          </p:txBody>
        </p:sp>
        <p:sp>
          <p:nvSpPr>
            <p:cNvPr id="29" name="Line 26"/>
            <p:cNvSpPr>
              <a:spLocks noChangeShapeType="1"/>
            </p:cNvSpPr>
            <p:nvPr/>
          </p:nvSpPr>
          <p:spPr bwMode="auto">
            <a:xfrm>
              <a:off x="4368" y="3129"/>
              <a:ext cx="0" cy="65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0" name="Rectangle 27"/>
            <p:cNvSpPr>
              <a:spLocks noChangeArrowheads="1"/>
            </p:cNvSpPr>
            <p:nvPr/>
          </p:nvSpPr>
          <p:spPr bwMode="auto">
            <a:xfrm>
              <a:off x="4229" y="3730"/>
              <a:ext cx="3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dirty="0"/>
                <a:t>Q</a:t>
              </a:r>
              <a:r>
                <a:rPr lang="en-US" sz="2400" i="1" baseline="-25000" dirty="0"/>
                <a:t>C</a:t>
              </a:r>
            </a:p>
          </p:txBody>
        </p:sp>
        <p:sp>
          <p:nvSpPr>
            <p:cNvPr id="31" name="Rectangle 33"/>
            <p:cNvSpPr>
              <a:spLocks noChangeArrowheads="1"/>
            </p:cNvSpPr>
            <p:nvPr/>
          </p:nvSpPr>
          <p:spPr bwMode="auto">
            <a:xfrm>
              <a:off x="3158" y="1172"/>
              <a:ext cx="3373" cy="444"/>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sz="2000" dirty="0"/>
                <a:t>Se o </a:t>
              </a:r>
              <a:r>
                <a:rPr lang="en-US" sz="2000" dirty="0" err="1"/>
                <a:t>preço</a:t>
              </a:r>
              <a:r>
                <a:rPr lang="en-US" sz="2000" dirty="0"/>
                <a:t> </a:t>
              </a:r>
              <a:r>
                <a:rPr lang="en-US" sz="2000" dirty="0" err="1"/>
                <a:t>máximo</a:t>
              </a:r>
              <a:r>
                <a:rPr lang="en-US" sz="2000" dirty="0"/>
                <a:t> fosse </a:t>
              </a:r>
              <a:r>
                <a:rPr lang="en-US" sz="2000" dirty="0" err="1"/>
                <a:t>fixado</a:t>
              </a:r>
              <a:r>
                <a:rPr lang="en-US" sz="2000" dirty="0"/>
                <a:t> </a:t>
              </a:r>
              <a:r>
                <a:rPr lang="en-US" sz="2000" dirty="0" err="1"/>
                <a:t>em</a:t>
              </a:r>
              <a:r>
                <a:rPr lang="en-US" sz="2000" dirty="0"/>
                <a:t> </a:t>
              </a:r>
              <a:r>
                <a:rPr lang="en-US" sz="2000" i="1" dirty="0"/>
                <a:t>P</a:t>
              </a:r>
              <a:r>
                <a:rPr lang="en-US" sz="2000" i="1" baseline="-25000" dirty="0"/>
                <a:t>C</a:t>
              </a:r>
              <a:r>
                <a:rPr lang="en-US" sz="2000" dirty="0"/>
                <a:t>, a </a:t>
              </a:r>
              <a:r>
                <a:rPr lang="en-US" sz="2000" dirty="0" err="1"/>
                <a:t>empresa</a:t>
              </a:r>
              <a:r>
                <a:rPr lang="en-US" sz="2000" dirty="0"/>
                <a:t> </a:t>
              </a:r>
              <a:r>
                <a:rPr lang="en-US" sz="2000" dirty="0" err="1"/>
                <a:t>teria</a:t>
              </a:r>
              <a:r>
                <a:rPr lang="en-US" sz="2000" dirty="0"/>
                <a:t> </a:t>
              </a:r>
              <a:r>
                <a:rPr lang="en-US" sz="2000" dirty="0" err="1"/>
                <a:t>prejuízo</a:t>
              </a:r>
              <a:r>
                <a:rPr lang="en-US" sz="2000" dirty="0"/>
                <a:t> (P&lt; </a:t>
              </a:r>
              <a:r>
                <a:rPr lang="en-US" sz="2000" dirty="0" err="1"/>
                <a:t>Cme</a:t>
              </a:r>
              <a:r>
                <a:rPr lang="en-US" sz="2000" dirty="0"/>
                <a:t>) e </a:t>
              </a:r>
              <a:r>
                <a:rPr lang="en-US" sz="2000" dirty="0" err="1"/>
                <a:t>abandonaria</a:t>
              </a:r>
              <a:r>
                <a:rPr lang="en-US" sz="2000" dirty="0"/>
                <a:t> o </a:t>
              </a:r>
              <a:r>
                <a:rPr lang="en-US" sz="2000" dirty="0" err="1"/>
                <a:t>setor</a:t>
              </a:r>
              <a:r>
                <a:rPr lang="en-US" sz="2000" dirty="0"/>
                <a:t>.</a:t>
              </a:r>
            </a:p>
          </p:txBody>
        </p:sp>
      </p:grpSp>
      <p:grpSp>
        <p:nvGrpSpPr>
          <p:cNvPr id="32" name="Group 42"/>
          <p:cNvGrpSpPr>
            <a:grpSpLocks/>
          </p:cNvGrpSpPr>
          <p:nvPr/>
        </p:nvGrpSpPr>
        <p:grpSpPr bwMode="auto">
          <a:xfrm>
            <a:off x="179512" y="1347330"/>
            <a:ext cx="8801099" cy="5211763"/>
            <a:chOff x="1043" y="736"/>
            <a:chExt cx="5544" cy="3283"/>
          </a:xfrm>
        </p:grpSpPr>
        <p:sp>
          <p:nvSpPr>
            <p:cNvPr id="33" name="Oval 11"/>
            <p:cNvSpPr>
              <a:spLocks noChangeArrowheads="1"/>
            </p:cNvSpPr>
            <p:nvPr/>
          </p:nvSpPr>
          <p:spPr bwMode="auto">
            <a:xfrm>
              <a:off x="2688" y="2832"/>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4" name="Rectangle 12"/>
            <p:cNvSpPr>
              <a:spLocks noChangeArrowheads="1"/>
            </p:cNvSpPr>
            <p:nvPr/>
          </p:nvSpPr>
          <p:spPr bwMode="auto">
            <a:xfrm>
              <a:off x="1043" y="1917"/>
              <a:ext cx="31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dirty="0"/>
                <a:t>P</a:t>
              </a:r>
              <a:r>
                <a:rPr lang="en-US" sz="2400" i="1" baseline="-25000" dirty="0"/>
                <a:t>m</a:t>
              </a:r>
            </a:p>
          </p:txBody>
        </p:sp>
        <p:sp>
          <p:nvSpPr>
            <p:cNvPr id="35" name="Line 15"/>
            <p:cNvSpPr>
              <a:spLocks noChangeShapeType="1"/>
            </p:cNvSpPr>
            <p:nvPr/>
          </p:nvSpPr>
          <p:spPr bwMode="auto">
            <a:xfrm>
              <a:off x="2736" y="2169"/>
              <a:ext cx="0" cy="161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 name="Rectangle 16"/>
            <p:cNvSpPr>
              <a:spLocks noChangeArrowheads="1"/>
            </p:cNvSpPr>
            <p:nvPr/>
          </p:nvSpPr>
          <p:spPr bwMode="auto">
            <a:xfrm>
              <a:off x="2589" y="3730"/>
              <a:ext cx="34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i="1" dirty="0" err="1"/>
                <a:t>Q</a:t>
              </a:r>
              <a:r>
                <a:rPr lang="en-US" sz="2400" i="1" baseline="-25000" dirty="0" err="1"/>
                <a:t>m</a:t>
              </a:r>
              <a:endParaRPr lang="en-US" sz="2400" i="1" baseline="-25000" dirty="0"/>
            </a:p>
          </p:txBody>
        </p:sp>
        <p:sp>
          <p:nvSpPr>
            <p:cNvPr id="37" name="Line 17"/>
            <p:cNvSpPr>
              <a:spLocks noChangeShapeType="1"/>
            </p:cNvSpPr>
            <p:nvPr/>
          </p:nvSpPr>
          <p:spPr bwMode="auto">
            <a:xfrm flipH="1">
              <a:off x="1385" y="2112"/>
              <a:ext cx="1311"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8" name="Oval 18"/>
            <p:cNvSpPr>
              <a:spLocks noChangeArrowheads="1"/>
            </p:cNvSpPr>
            <p:nvPr/>
          </p:nvSpPr>
          <p:spPr bwMode="auto">
            <a:xfrm>
              <a:off x="2688" y="206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9" name="Rectangle 34"/>
            <p:cNvSpPr>
              <a:spLocks noChangeArrowheads="1"/>
            </p:cNvSpPr>
            <p:nvPr/>
          </p:nvSpPr>
          <p:spPr bwMode="auto">
            <a:xfrm>
              <a:off x="1361" y="736"/>
              <a:ext cx="5226" cy="270"/>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en-US" sz="2200" dirty="0"/>
                <a:t>Na </a:t>
              </a:r>
              <a:r>
                <a:rPr lang="en-US" sz="2200" dirty="0" err="1"/>
                <a:t>ausência</a:t>
              </a:r>
              <a:r>
                <a:rPr lang="en-US" sz="2200" dirty="0"/>
                <a:t> de </a:t>
              </a:r>
              <a:r>
                <a:rPr lang="en-US" sz="2200" dirty="0" err="1"/>
                <a:t>regulamentação</a:t>
              </a:r>
              <a:r>
                <a:rPr lang="en-US" sz="2200" dirty="0"/>
                <a:t>, o </a:t>
              </a:r>
              <a:r>
                <a:rPr lang="en-US" sz="2200" dirty="0" err="1"/>
                <a:t>monopolista</a:t>
              </a:r>
              <a:r>
                <a:rPr lang="en-US" sz="2200" dirty="0"/>
                <a:t> </a:t>
              </a:r>
              <a:r>
                <a:rPr lang="en-US" sz="2200" dirty="0" err="1"/>
                <a:t>produz</a:t>
              </a:r>
              <a:r>
                <a:rPr lang="en-US" sz="2200" dirty="0"/>
                <a:t> </a:t>
              </a:r>
              <a:r>
                <a:rPr lang="en-US" sz="2200" i="1" dirty="0" err="1"/>
                <a:t>Q</a:t>
              </a:r>
              <a:r>
                <a:rPr lang="en-US" sz="2200" i="1" baseline="-25000" dirty="0" err="1"/>
                <a:t>m</a:t>
              </a:r>
              <a:r>
                <a:rPr lang="en-US" sz="2200" dirty="0"/>
                <a:t> e cobra </a:t>
              </a:r>
              <a:r>
                <a:rPr lang="en-US" sz="2200" i="1" dirty="0"/>
                <a:t>P</a:t>
              </a:r>
              <a:r>
                <a:rPr lang="en-US" sz="2200" i="1" baseline="-25000" dirty="0"/>
                <a:t>m</a:t>
              </a:r>
              <a:r>
                <a:rPr lang="en-US" sz="2200" dirty="0"/>
                <a:t>.</a:t>
              </a:r>
            </a:p>
          </p:txBody>
        </p:sp>
      </p:grpSp>
    </p:spTree>
    <p:extLst>
      <p:ext uri="{BB962C8B-B14F-4D97-AF65-F5344CB8AC3E}">
        <p14:creationId xmlns:p14="http://schemas.microsoft.com/office/powerpoint/2010/main" val="28909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341196" y="1262652"/>
            <a:ext cx="8482084" cy="4968552"/>
          </a:xfrm>
        </p:spPr>
        <p:txBody>
          <a:bodyPr/>
          <a:lstStyle/>
          <a:p>
            <a:pPr algn="just"/>
            <a:r>
              <a:rPr lang="pt-BR" b="1" dirty="0">
                <a:solidFill>
                  <a:schemeClr val="tx1"/>
                </a:solidFill>
              </a:rPr>
              <a:t>Note então que:</a:t>
            </a:r>
          </a:p>
          <a:p>
            <a:pPr algn="just"/>
            <a:endParaRPr lang="pt-BR" sz="1200" b="1" dirty="0">
              <a:solidFill>
                <a:schemeClr val="tx1"/>
              </a:solidFill>
            </a:endParaRPr>
          </a:p>
          <a:p>
            <a:pPr lvl="1" algn="just"/>
            <a:r>
              <a:rPr lang="pt-BR" sz="2600" dirty="0">
                <a:solidFill>
                  <a:schemeClr val="tx1"/>
                </a:solidFill>
              </a:rPr>
              <a:t>Quanto mais próximo o preço fixado estiver do </a:t>
            </a:r>
            <a:r>
              <a:rPr lang="pt-BR" sz="2600" dirty="0" err="1">
                <a:solidFill>
                  <a:schemeClr val="tx1"/>
                </a:solidFill>
              </a:rPr>
              <a:t>CMg</a:t>
            </a:r>
            <a:r>
              <a:rPr lang="pt-BR" sz="2600" dirty="0">
                <a:solidFill>
                  <a:schemeClr val="tx1"/>
                </a:solidFill>
              </a:rPr>
              <a:t>, maior a eficiência econômica (lembre-se que em concorrência perfeita P = </a:t>
            </a:r>
            <a:r>
              <a:rPr lang="pt-BR" sz="2600" dirty="0" err="1">
                <a:solidFill>
                  <a:schemeClr val="tx1"/>
                </a:solidFill>
              </a:rPr>
              <a:t>CMg</a:t>
            </a:r>
            <a:r>
              <a:rPr lang="pt-BR" sz="2600" dirty="0">
                <a:solidFill>
                  <a:schemeClr val="tx1"/>
                </a:solidFill>
              </a:rPr>
              <a:t>).</a:t>
            </a:r>
          </a:p>
          <a:p>
            <a:pPr lvl="1" algn="just"/>
            <a:endParaRPr lang="pt-BR" sz="2600" dirty="0">
              <a:solidFill>
                <a:schemeClr val="tx1"/>
              </a:solidFill>
            </a:endParaRPr>
          </a:p>
          <a:p>
            <a:pPr lvl="1" algn="just"/>
            <a:r>
              <a:rPr lang="pt-BR" sz="2600" dirty="0">
                <a:solidFill>
                  <a:schemeClr val="tx1"/>
                </a:solidFill>
              </a:rPr>
              <a:t>Se o regulador obrigar o monopolista natural a cobrar um preço igual ao </a:t>
            </a:r>
            <a:r>
              <a:rPr lang="pt-BR" sz="2600" dirty="0" err="1">
                <a:solidFill>
                  <a:schemeClr val="tx1"/>
                </a:solidFill>
              </a:rPr>
              <a:t>CMg</a:t>
            </a:r>
            <a:r>
              <a:rPr lang="pt-BR" sz="2600" dirty="0">
                <a:solidFill>
                  <a:schemeClr val="tx1"/>
                </a:solidFill>
              </a:rPr>
              <a:t>, mas P &lt; </a:t>
            </a:r>
            <a:r>
              <a:rPr lang="pt-BR" sz="2600" dirty="0" err="1">
                <a:solidFill>
                  <a:schemeClr val="tx1"/>
                </a:solidFill>
              </a:rPr>
              <a:t>CTMe</a:t>
            </a:r>
            <a:r>
              <a:rPr lang="pt-BR" sz="2600" dirty="0">
                <a:solidFill>
                  <a:schemeClr val="tx1"/>
                </a:solidFill>
              </a:rPr>
              <a:t>, a produção será igual a zero.</a:t>
            </a:r>
          </a:p>
          <a:p>
            <a:pPr algn="just"/>
            <a:endParaRPr lang="en-US" dirty="0">
              <a:solidFill>
                <a:schemeClr val="tx1"/>
              </a:solidFill>
            </a:endParaRPr>
          </a:p>
        </p:txBody>
      </p:sp>
      <p:sp>
        <p:nvSpPr>
          <p:cNvPr id="6" name="Título 1"/>
          <p:cNvSpPr>
            <a:spLocks noGrp="1"/>
          </p:cNvSpPr>
          <p:nvPr>
            <p:ph type="title"/>
          </p:nvPr>
        </p:nvSpPr>
        <p:spPr>
          <a:xfrm>
            <a:off x="68240" y="387516"/>
            <a:ext cx="9143999" cy="785813"/>
          </a:xfrm>
        </p:spPr>
        <p:txBody>
          <a:bodyPr>
            <a:noAutofit/>
          </a:bodyPr>
          <a:lstStyle/>
          <a:p>
            <a:r>
              <a:rPr lang="pt-BR" sz="3600" b="1" dirty="0"/>
              <a:t>Regulamentação do Preço do Monopólio Natural</a:t>
            </a:r>
            <a:endParaRPr lang="en-US" sz="3600" b="1" dirty="0"/>
          </a:p>
        </p:txBody>
      </p:sp>
    </p:spTree>
    <p:extLst>
      <p:ext uri="{BB962C8B-B14F-4D97-AF65-F5344CB8AC3E}">
        <p14:creationId xmlns:p14="http://schemas.microsoft.com/office/powerpoint/2010/main" val="31051419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85077" y="9683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Concorrência Monopolista</a:t>
            </a:r>
          </a:p>
        </p:txBody>
      </p:sp>
      <p:sp>
        <p:nvSpPr>
          <p:cNvPr id="5" name="Rectangle 5"/>
          <p:cNvSpPr>
            <a:spLocks noChangeArrowheads="1"/>
          </p:cNvSpPr>
          <p:nvPr/>
        </p:nvSpPr>
        <p:spPr bwMode="auto">
          <a:xfrm>
            <a:off x="323873" y="1244314"/>
            <a:ext cx="854717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SzPct val="75000"/>
              <a:buFont typeface="Wingdings" panose="05000000000000000000" pitchFamily="2" charset="2"/>
              <a:buChar char="n"/>
            </a:pPr>
            <a:r>
              <a:rPr lang="pt-BR" altLang="en-US" dirty="0">
                <a:latin typeface="Arial" panose="020B0604020202020204" pitchFamily="34" charset="0"/>
              </a:rPr>
              <a:t>A natureza  da concorrência monopolista é a existência de muitas firmas, livre entrada e saída e informações perfeitas. Entretanto, diferentemente da concorrência perfeita, as firmas vendem produtos similares,  porém não idênticos. Dito de outro modo, cada vendedor pratica a  diferenciação  do  produto,  tentando distingui-lo dos produtos dos concorrentes através de propaganda, serviços, qualidade e/ou localização.</a:t>
            </a:r>
          </a:p>
          <a:p>
            <a:pPr algn="just">
              <a:spcBef>
                <a:spcPct val="50000"/>
              </a:spcBef>
              <a:buSzPct val="75000"/>
              <a:buFont typeface="Wingdings" panose="05000000000000000000" pitchFamily="2" charset="2"/>
              <a:buChar char="n"/>
            </a:pPr>
            <a:r>
              <a:rPr lang="en-US" sz="2600" dirty="0">
                <a:latin typeface="+mn-lt"/>
              </a:rPr>
              <a:t>O </a:t>
            </a:r>
            <a:r>
              <a:rPr lang="en-US" sz="2600" dirty="0" err="1">
                <a:latin typeface="+mn-lt"/>
              </a:rPr>
              <a:t>tamanho</a:t>
            </a:r>
            <a:r>
              <a:rPr lang="en-US" sz="2600" dirty="0">
                <a:latin typeface="+mn-lt"/>
              </a:rPr>
              <a:t> do </a:t>
            </a:r>
            <a:r>
              <a:rPr lang="en-US" sz="2600" dirty="0" err="1">
                <a:latin typeface="+mn-lt"/>
              </a:rPr>
              <a:t>poder</a:t>
            </a:r>
            <a:r>
              <a:rPr lang="en-US" sz="2600" dirty="0">
                <a:latin typeface="+mn-lt"/>
              </a:rPr>
              <a:t> de </a:t>
            </a:r>
            <a:r>
              <a:rPr lang="en-US" sz="2600" dirty="0" err="1">
                <a:latin typeface="+mn-lt"/>
              </a:rPr>
              <a:t>monopólio</a:t>
            </a:r>
            <a:r>
              <a:rPr lang="en-US" sz="2600" dirty="0">
                <a:latin typeface="+mn-lt"/>
              </a:rPr>
              <a:t> </a:t>
            </a:r>
            <a:r>
              <a:rPr lang="en-US" sz="2600" dirty="0" err="1">
                <a:latin typeface="+mn-lt"/>
              </a:rPr>
              <a:t>depende</a:t>
            </a:r>
            <a:r>
              <a:rPr lang="en-US" sz="2600" dirty="0">
                <a:latin typeface="+mn-lt"/>
              </a:rPr>
              <a:t> do </a:t>
            </a:r>
            <a:r>
              <a:rPr lang="en-US" sz="2600" dirty="0" err="1">
                <a:latin typeface="+mn-lt"/>
              </a:rPr>
              <a:t>grau</a:t>
            </a:r>
            <a:r>
              <a:rPr lang="en-US" sz="2600" dirty="0">
                <a:latin typeface="+mn-lt"/>
              </a:rPr>
              <a:t> de </a:t>
            </a:r>
            <a:r>
              <a:rPr lang="en-US" sz="2600" dirty="0" err="1">
                <a:latin typeface="+mn-lt"/>
              </a:rPr>
              <a:t>diferenciação</a:t>
            </a:r>
            <a:r>
              <a:rPr lang="en-US" sz="2600" dirty="0">
                <a:latin typeface="+mn-lt"/>
              </a:rPr>
              <a:t> do </a:t>
            </a:r>
            <a:r>
              <a:rPr lang="en-US" sz="2600" dirty="0" err="1">
                <a:latin typeface="+mn-lt"/>
              </a:rPr>
              <a:t>produto</a:t>
            </a:r>
            <a:r>
              <a:rPr lang="en-US" sz="2600" dirty="0">
                <a:latin typeface="+mn-lt"/>
              </a:rPr>
              <a:t>.</a:t>
            </a:r>
          </a:p>
          <a:p>
            <a:pPr algn="just">
              <a:spcBef>
                <a:spcPct val="50000"/>
              </a:spcBef>
              <a:buSzPct val="75000"/>
              <a:buFont typeface="Wingdings" panose="05000000000000000000" pitchFamily="2" charset="2"/>
              <a:buChar char="n"/>
            </a:pPr>
            <a:r>
              <a:rPr lang="en-US" sz="2600" dirty="0" err="1">
                <a:latin typeface="+mn-lt"/>
              </a:rPr>
              <a:t>Exemplos</a:t>
            </a:r>
            <a:r>
              <a:rPr lang="en-US" sz="2600" dirty="0">
                <a:latin typeface="+mn-lt"/>
              </a:rPr>
              <a:t> </a:t>
            </a:r>
            <a:r>
              <a:rPr lang="en-US" sz="2600" dirty="0" err="1">
                <a:latin typeface="+mn-lt"/>
              </a:rPr>
              <a:t>dessa</a:t>
            </a:r>
            <a:r>
              <a:rPr lang="en-US" sz="2600" dirty="0">
                <a:latin typeface="+mn-lt"/>
              </a:rPr>
              <a:t> </a:t>
            </a:r>
            <a:r>
              <a:rPr lang="en-US" sz="2600" dirty="0" err="1">
                <a:latin typeface="+mn-lt"/>
              </a:rPr>
              <a:t>estrutura</a:t>
            </a:r>
            <a:r>
              <a:rPr lang="en-US" sz="2600" dirty="0">
                <a:latin typeface="+mn-lt"/>
              </a:rPr>
              <a:t> de </a:t>
            </a:r>
            <a:r>
              <a:rPr lang="en-US" sz="2600" dirty="0" err="1">
                <a:latin typeface="+mn-lt"/>
              </a:rPr>
              <a:t>mercado</a:t>
            </a:r>
            <a:r>
              <a:rPr lang="en-US" sz="2600" dirty="0">
                <a:latin typeface="+mn-lt"/>
              </a:rPr>
              <a:t> </a:t>
            </a:r>
            <a:r>
              <a:rPr lang="en-US" sz="2600" dirty="0" err="1">
                <a:latin typeface="+mn-lt"/>
              </a:rPr>
              <a:t>bastante</a:t>
            </a:r>
            <a:r>
              <a:rPr lang="en-US" sz="2600" dirty="0">
                <a:latin typeface="+mn-lt"/>
              </a:rPr>
              <a:t> </a:t>
            </a:r>
            <a:r>
              <a:rPr lang="en-US" sz="2600" dirty="0" err="1">
                <a:latin typeface="+mn-lt"/>
              </a:rPr>
              <a:t>comum</a:t>
            </a:r>
            <a:r>
              <a:rPr lang="en-US" sz="2600" dirty="0">
                <a:latin typeface="+mn-lt"/>
              </a:rPr>
              <a:t> </a:t>
            </a:r>
            <a:r>
              <a:rPr lang="en-US" sz="2600" dirty="0" err="1">
                <a:latin typeface="+mn-lt"/>
              </a:rPr>
              <a:t>são</a:t>
            </a:r>
            <a:r>
              <a:rPr lang="en-US" sz="2600" dirty="0">
                <a:latin typeface="+mn-lt"/>
              </a:rPr>
              <a:t>: </a:t>
            </a:r>
            <a:r>
              <a:rPr lang="en-US" sz="2600" dirty="0" err="1">
                <a:latin typeface="+mn-lt"/>
              </a:rPr>
              <a:t>Cremes</a:t>
            </a:r>
            <a:r>
              <a:rPr lang="en-US" sz="2600" dirty="0">
                <a:latin typeface="+mn-lt"/>
              </a:rPr>
              <a:t> </a:t>
            </a:r>
            <a:r>
              <a:rPr lang="en-US" sz="2600" dirty="0" err="1">
                <a:latin typeface="+mn-lt"/>
              </a:rPr>
              <a:t>dentais</a:t>
            </a:r>
            <a:r>
              <a:rPr lang="en-US" sz="2600" dirty="0">
                <a:latin typeface="+mn-lt"/>
              </a:rPr>
              <a:t>, </a:t>
            </a:r>
            <a:r>
              <a:rPr lang="en-US" sz="2600" dirty="0" err="1">
                <a:latin typeface="+mn-lt"/>
              </a:rPr>
              <a:t>Sabonetes</a:t>
            </a:r>
            <a:r>
              <a:rPr lang="en-US" sz="2600" dirty="0">
                <a:latin typeface="+mn-lt"/>
              </a:rPr>
              <a:t>, </a:t>
            </a:r>
            <a:r>
              <a:rPr lang="en-US" sz="2600" dirty="0" err="1">
                <a:latin typeface="+mn-lt"/>
              </a:rPr>
              <a:t>Antigripais</a:t>
            </a:r>
            <a:r>
              <a:rPr lang="en-US" sz="2600" dirty="0">
                <a:latin typeface="+mn-lt"/>
              </a:rPr>
              <a:t>, …</a:t>
            </a:r>
          </a:p>
          <a:p>
            <a:pPr algn="just">
              <a:spcBef>
                <a:spcPct val="50000"/>
              </a:spcBef>
              <a:buClr>
                <a:srgbClr val="663300"/>
              </a:buClr>
              <a:buSzPct val="75000"/>
              <a:buFont typeface="Wingdings" panose="05000000000000000000" pitchFamily="2" charset="2"/>
              <a:buChar char="n"/>
            </a:pPr>
            <a:endParaRPr lang="pt-BR" altLang="en-US" dirty="0">
              <a:latin typeface="Arial" panose="020B0604020202020204" pitchFamily="34" charset="0"/>
            </a:endParaRPr>
          </a:p>
          <a:p>
            <a:pPr algn="just">
              <a:spcBef>
                <a:spcPct val="50000"/>
              </a:spcBef>
              <a:buClr>
                <a:srgbClr val="663300"/>
              </a:buClr>
              <a:buSzPct val="75000"/>
              <a:buFont typeface="Wingdings" panose="05000000000000000000" pitchFamily="2" charset="2"/>
              <a:buChar char="n"/>
            </a:pPr>
            <a:endParaRPr lang="pt-BR" altLang="en-US" dirty="0">
              <a:latin typeface="Arial" panose="020B0604020202020204" pitchFamily="34" charset="0"/>
            </a:endParaRPr>
          </a:p>
          <a:p>
            <a:pPr algn="just">
              <a:spcBef>
                <a:spcPct val="50000"/>
              </a:spcBef>
              <a:buSzPct val="75000"/>
            </a:pPr>
            <a:endParaRPr lang="pt-BR" altLang="en-US" dirty="0">
              <a:latin typeface="Arial" panose="020B0604020202020204" pitchFamily="34" charset="0"/>
            </a:endParaRPr>
          </a:p>
        </p:txBody>
      </p:sp>
    </p:spTree>
    <p:extLst>
      <p:ext uri="{BB962C8B-B14F-4D97-AF65-F5344CB8AC3E}">
        <p14:creationId xmlns:p14="http://schemas.microsoft.com/office/powerpoint/2010/main" val="41626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5"/>
          <p:cNvSpPr>
            <a:spLocks noChangeShapeType="1"/>
          </p:cNvSpPr>
          <p:nvPr/>
        </p:nvSpPr>
        <p:spPr bwMode="auto">
          <a:xfrm>
            <a:off x="489043" y="1679516"/>
            <a:ext cx="0" cy="3935412"/>
          </a:xfrm>
          <a:prstGeom prst="line">
            <a:avLst/>
          </a:prstGeom>
          <a:noFill/>
          <a:ln w="57150">
            <a:solidFill>
              <a:srgbClr val="000000"/>
            </a:solidFill>
            <a:round/>
            <a:headEnd type="triangle" w="med" len="med"/>
            <a:tailEnd type="none" w="med" len="med"/>
          </a:ln>
          <a:effectLst/>
        </p:spPr>
        <p:txBody>
          <a:bodyPr wrap="none" anchor="ctr"/>
          <a:lstStyle/>
          <a:p>
            <a:endParaRPr lang="pt-BR"/>
          </a:p>
        </p:txBody>
      </p:sp>
      <p:sp>
        <p:nvSpPr>
          <p:cNvPr id="6" name="Line 6"/>
          <p:cNvSpPr>
            <a:spLocks noChangeShapeType="1"/>
          </p:cNvSpPr>
          <p:nvPr/>
        </p:nvSpPr>
        <p:spPr bwMode="auto">
          <a:xfrm>
            <a:off x="4988259" y="1679516"/>
            <a:ext cx="0" cy="3935412"/>
          </a:xfrm>
          <a:prstGeom prst="line">
            <a:avLst/>
          </a:prstGeom>
          <a:noFill/>
          <a:ln w="57150">
            <a:solidFill>
              <a:srgbClr val="000000"/>
            </a:solidFill>
            <a:round/>
            <a:headEnd type="triangle" w="med" len="med"/>
            <a:tailEnd type="none" w="med" len="med"/>
          </a:ln>
          <a:effectLst/>
        </p:spPr>
        <p:txBody>
          <a:bodyPr wrap="none" anchor="ctr"/>
          <a:lstStyle/>
          <a:p>
            <a:endParaRPr lang="pt-BR"/>
          </a:p>
        </p:txBody>
      </p:sp>
      <p:sp>
        <p:nvSpPr>
          <p:cNvPr id="7" name="Line 7"/>
          <p:cNvSpPr>
            <a:spLocks noChangeShapeType="1"/>
          </p:cNvSpPr>
          <p:nvPr/>
        </p:nvSpPr>
        <p:spPr bwMode="auto">
          <a:xfrm>
            <a:off x="503331" y="5601124"/>
            <a:ext cx="3935412" cy="0"/>
          </a:xfrm>
          <a:prstGeom prst="line">
            <a:avLst/>
          </a:prstGeom>
          <a:noFill/>
          <a:ln w="57150">
            <a:solidFill>
              <a:srgbClr val="000000"/>
            </a:solidFill>
            <a:round/>
            <a:headEnd type="none" w="med" len="med"/>
            <a:tailEnd type="triangle" w="med" len="med"/>
          </a:ln>
          <a:effectLst/>
        </p:spPr>
        <p:txBody>
          <a:bodyPr wrap="none" anchor="ctr"/>
          <a:lstStyle/>
          <a:p>
            <a:endParaRPr lang="pt-BR"/>
          </a:p>
        </p:txBody>
      </p:sp>
      <p:sp>
        <p:nvSpPr>
          <p:cNvPr id="8" name="Line 8"/>
          <p:cNvSpPr>
            <a:spLocks noChangeShapeType="1"/>
          </p:cNvSpPr>
          <p:nvPr/>
        </p:nvSpPr>
        <p:spPr bwMode="auto">
          <a:xfrm>
            <a:off x="5002547" y="5601124"/>
            <a:ext cx="3935412" cy="0"/>
          </a:xfrm>
          <a:prstGeom prst="line">
            <a:avLst/>
          </a:prstGeom>
          <a:noFill/>
          <a:ln w="57150">
            <a:solidFill>
              <a:srgbClr val="000000"/>
            </a:solidFill>
            <a:round/>
            <a:headEnd type="none" w="med" len="med"/>
            <a:tailEnd type="triangle" w="med" len="med"/>
          </a:ln>
          <a:effectLst/>
        </p:spPr>
        <p:txBody>
          <a:bodyPr wrap="none" anchor="ctr"/>
          <a:lstStyle/>
          <a:p>
            <a:endParaRPr lang="pt-BR"/>
          </a:p>
        </p:txBody>
      </p:sp>
      <p:sp>
        <p:nvSpPr>
          <p:cNvPr id="9" name="Rectangle 9"/>
          <p:cNvSpPr>
            <a:spLocks noChangeArrowheads="1"/>
          </p:cNvSpPr>
          <p:nvPr/>
        </p:nvSpPr>
        <p:spPr bwMode="auto">
          <a:xfrm>
            <a:off x="3608481" y="5634462"/>
            <a:ext cx="1298575" cy="333375"/>
          </a:xfrm>
          <a:prstGeom prst="rect">
            <a:avLst/>
          </a:prstGeom>
          <a:noFill/>
          <a:ln w="12700">
            <a:noFill/>
            <a:miter lim="800000"/>
            <a:headEnd/>
            <a:tailEnd/>
          </a:ln>
          <a:effectLst/>
        </p:spPr>
        <p:txBody>
          <a:bodyPr wrap="none" lIns="90488" tIns="44450" rIns="90488" bIns="44450">
            <a:spAutoFit/>
          </a:bodyPr>
          <a:lstStyle/>
          <a:p>
            <a:r>
              <a:rPr lang="en-US" sz="1600" b="1"/>
              <a:t>Quantidade</a:t>
            </a:r>
          </a:p>
        </p:txBody>
      </p:sp>
      <p:sp>
        <p:nvSpPr>
          <p:cNvPr id="10" name="Rectangle 10"/>
          <p:cNvSpPr>
            <a:spLocks noChangeArrowheads="1"/>
          </p:cNvSpPr>
          <p:nvPr/>
        </p:nvSpPr>
        <p:spPr bwMode="auto">
          <a:xfrm>
            <a:off x="146349" y="1504754"/>
            <a:ext cx="333426" cy="428322"/>
          </a:xfrm>
          <a:prstGeom prst="rect">
            <a:avLst/>
          </a:prstGeom>
          <a:noFill/>
          <a:ln w="12700">
            <a:noFill/>
            <a:miter lim="800000"/>
            <a:headEnd/>
            <a:tailEnd/>
          </a:ln>
          <a:effectLst/>
        </p:spPr>
        <p:txBody>
          <a:bodyPr wrap="none" lIns="90488" tIns="44450" rIns="90488" bIns="44450">
            <a:spAutoFit/>
          </a:bodyPr>
          <a:lstStyle/>
          <a:p>
            <a:r>
              <a:rPr lang="en-US" sz="2200" b="1" dirty="0"/>
              <a:t>P</a:t>
            </a:r>
          </a:p>
        </p:txBody>
      </p:sp>
      <p:sp>
        <p:nvSpPr>
          <p:cNvPr id="11" name="Rectangle 11"/>
          <p:cNvSpPr>
            <a:spLocks noChangeArrowheads="1"/>
          </p:cNvSpPr>
          <p:nvPr/>
        </p:nvSpPr>
        <p:spPr bwMode="auto">
          <a:xfrm>
            <a:off x="7804484" y="5596362"/>
            <a:ext cx="1298575" cy="333375"/>
          </a:xfrm>
          <a:prstGeom prst="rect">
            <a:avLst/>
          </a:prstGeom>
          <a:noFill/>
          <a:ln w="12700">
            <a:noFill/>
            <a:miter lim="800000"/>
            <a:headEnd/>
            <a:tailEnd/>
          </a:ln>
          <a:effectLst/>
        </p:spPr>
        <p:txBody>
          <a:bodyPr wrap="none" lIns="90488" tIns="44450" rIns="90488" bIns="44450">
            <a:spAutoFit/>
          </a:bodyPr>
          <a:lstStyle/>
          <a:p>
            <a:r>
              <a:rPr lang="en-US" sz="1600" b="1"/>
              <a:t>Quantidade</a:t>
            </a:r>
          </a:p>
        </p:txBody>
      </p:sp>
      <p:sp>
        <p:nvSpPr>
          <p:cNvPr id="12" name="Rectangle 12"/>
          <p:cNvSpPr>
            <a:spLocks noChangeArrowheads="1"/>
          </p:cNvSpPr>
          <p:nvPr/>
        </p:nvSpPr>
        <p:spPr bwMode="auto">
          <a:xfrm>
            <a:off x="4624353" y="1504754"/>
            <a:ext cx="333426" cy="428322"/>
          </a:xfrm>
          <a:prstGeom prst="rect">
            <a:avLst/>
          </a:prstGeom>
          <a:noFill/>
          <a:ln w="12700">
            <a:noFill/>
            <a:miter lim="800000"/>
            <a:headEnd/>
            <a:tailEnd/>
          </a:ln>
          <a:effectLst/>
        </p:spPr>
        <p:txBody>
          <a:bodyPr wrap="none" lIns="90488" tIns="44450" rIns="90488" bIns="44450">
            <a:spAutoFit/>
          </a:bodyPr>
          <a:lstStyle/>
          <a:p>
            <a:r>
              <a:rPr lang="en-US" sz="2200" b="1" dirty="0"/>
              <a:t>P</a:t>
            </a:r>
          </a:p>
        </p:txBody>
      </p:sp>
      <p:grpSp>
        <p:nvGrpSpPr>
          <p:cNvPr id="13" name="Group 49"/>
          <p:cNvGrpSpPr>
            <a:grpSpLocks/>
          </p:cNvGrpSpPr>
          <p:nvPr/>
        </p:nvGrpSpPr>
        <p:grpSpPr bwMode="auto">
          <a:xfrm>
            <a:off x="808131" y="1724449"/>
            <a:ext cx="3616325" cy="2598738"/>
            <a:chOff x="681" y="1284"/>
            <a:chExt cx="2278" cy="1637"/>
          </a:xfrm>
        </p:grpSpPr>
        <p:sp>
          <p:nvSpPr>
            <p:cNvPr id="14" name="Freeform 13"/>
            <p:cNvSpPr>
              <a:spLocks/>
            </p:cNvSpPr>
            <p:nvPr/>
          </p:nvSpPr>
          <p:spPr bwMode="auto">
            <a:xfrm>
              <a:off x="681" y="1896"/>
              <a:ext cx="1997" cy="545"/>
            </a:xfrm>
            <a:custGeom>
              <a:avLst/>
              <a:gdLst/>
              <a:ahLst/>
              <a:cxnLst>
                <a:cxn ang="0">
                  <a:pos x="0" y="16"/>
                </a:cxn>
                <a:cxn ang="0">
                  <a:pos x="17" y="32"/>
                </a:cxn>
                <a:cxn ang="0">
                  <a:pos x="34" y="48"/>
                </a:cxn>
                <a:cxn ang="0">
                  <a:pos x="81" y="93"/>
                </a:cxn>
                <a:cxn ang="0">
                  <a:pos x="133" y="145"/>
                </a:cxn>
                <a:cxn ang="0">
                  <a:pos x="193" y="201"/>
                </a:cxn>
                <a:cxn ang="0">
                  <a:pos x="257" y="262"/>
                </a:cxn>
                <a:cxn ang="0">
                  <a:pos x="321" y="318"/>
                </a:cxn>
                <a:cxn ang="0">
                  <a:pos x="381" y="367"/>
                </a:cxn>
                <a:cxn ang="0">
                  <a:pos x="437" y="407"/>
                </a:cxn>
                <a:cxn ang="0">
                  <a:pos x="488" y="435"/>
                </a:cxn>
                <a:cxn ang="0">
                  <a:pos x="535" y="459"/>
                </a:cxn>
                <a:cxn ang="0">
                  <a:pos x="587" y="479"/>
                </a:cxn>
                <a:cxn ang="0">
                  <a:pos x="634" y="496"/>
                </a:cxn>
                <a:cxn ang="0">
                  <a:pos x="728" y="520"/>
                </a:cxn>
                <a:cxn ang="0">
                  <a:pos x="827" y="536"/>
                </a:cxn>
                <a:cxn ang="0">
                  <a:pos x="929" y="544"/>
                </a:cxn>
                <a:cxn ang="0">
                  <a:pos x="1032" y="544"/>
                </a:cxn>
                <a:cxn ang="0">
                  <a:pos x="1135" y="536"/>
                </a:cxn>
                <a:cxn ang="0">
                  <a:pos x="1234" y="520"/>
                </a:cxn>
                <a:cxn ang="0">
                  <a:pos x="1328" y="500"/>
                </a:cxn>
                <a:cxn ang="0">
                  <a:pos x="1422" y="479"/>
                </a:cxn>
                <a:cxn ang="0">
                  <a:pos x="1465" y="463"/>
                </a:cxn>
                <a:cxn ang="0">
                  <a:pos x="1512" y="443"/>
                </a:cxn>
                <a:cxn ang="0">
                  <a:pos x="1559" y="419"/>
                </a:cxn>
                <a:cxn ang="0">
                  <a:pos x="1606" y="391"/>
                </a:cxn>
                <a:cxn ang="0">
                  <a:pos x="1658" y="351"/>
                </a:cxn>
                <a:cxn ang="0">
                  <a:pos x="1709" y="302"/>
                </a:cxn>
                <a:cxn ang="0">
                  <a:pos x="1765" y="250"/>
                </a:cxn>
                <a:cxn ang="0">
                  <a:pos x="1820" y="193"/>
                </a:cxn>
                <a:cxn ang="0">
                  <a:pos x="1872" y="137"/>
                </a:cxn>
                <a:cxn ang="0">
                  <a:pos x="1919" y="85"/>
                </a:cxn>
                <a:cxn ang="0">
                  <a:pos x="1962" y="36"/>
                </a:cxn>
                <a:cxn ang="0">
                  <a:pos x="1996" y="0"/>
                </a:cxn>
              </a:cxnLst>
              <a:rect l="0" t="0" r="r" b="b"/>
              <a:pathLst>
                <a:path w="1997" h="545">
                  <a:moveTo>
                    <a:pt x="0" y="16"/>
                  </a:moveTo>
                  <a:lnTo>
                    <a:pt x="17" y="32"/>
                  </a:lnTo>
                  <a:lnTo>
                    <a:pt x="34" y="48"/>
                  </a:lnTo>
                  <a:lnTo>
                    <a:pt x="81" y="93"/>
                  </a:lnTo>
                  <a:lnTo>
                    <a:pt x="133" y="145"/>
                  </a:lnTo>
                  <a:lnTo>
                    <a:pt x="193" y="201"/>
                  </a:lnTo>
                  <a:lnTo>
                    <a:pt x="257" y="262"/>
                  </a:lnTo>
                  <a:lnTo>
                    <a:pt x="321" y="318"/>
                  </a:lnTo>
                  <a:lnTo>
                    <a:pt x="381" y="367"/>
                  </a:lnTo>
                  <a:lnTo>
                    <a:pt x="437" y="407"/>
                  </a:lnTo>
                  <a:lnTo>
                    <a:pt x="488" y="435"/>
                  </a:lnTo>
                  <a:lnTo>
                    <a:pt x="535" y="459"/>
                  </a:lnTo>
                  <a:lnTo>
                    <a:pt x="587" y="479"/>
                  </a:lnTo>
                  <a:lnTo>
                    <a:pt x="634" y="496"/>
                  </a:lnTo>
                  <a:lnTo>
                    <a:pt x="728" y="520"/>
                  </a:lnTo>
                  <a:lnTo>
                    <a:pt x="827" y="536"/>
                  </a:lnTo>
                  <a:lnTo>
                    <a:pt x="929" y="544"/>
                  </a:lnTo>
                  <a:lnTo>
                    <a:pt x="1032" y="544"/>
                  </a:lnTo>
                  <a:lnTo>
                    <a:pt x="1135" y="536"/>
                  </a:lnTo>
                  <a:lnTo>
                    <a:pt x="1234" y="520"/>
                  </a:lnTo>
                  <a:lnTo>
                    <a:pt x="1328" y="500"/>
                  </a:lnTo>
                  <a:lnTo>
                    <a:pt x="1422" y="479"/>
                  </a:lnTo>
                  <a:lnTo>
                    <a:pt x="1465" y="463"/>
                  </a:lnTo>
                  <a:lnTo>
                    <a:pt x="1512" y="443"/>
                  </a:lnTo>
                  <a:lnTo>
                    <a:pt x="1559" y="419"/>
                  </a:lnTo>
                  <a:lnTo>
                    <a:pt x="1606" y="391"/>
                  </a:lnTo>
                  <a:lnTo>
                    <a:pt x="1658" y="351"/>
                  </a:lnTo>
                  <a:lnTo>
                    <a:pt x="1709" y="302"/>
                  </a:lnTo>
                  <a:lnTo>
                    <a:pt x="1765" y="250"/>
                  </a:lnTo>
                  <a:lnTo>
                    <a:pt x="1820" y="193"/>
                  </a:lnTo>
                  <a:lnTo>
                    <a:pt x="1872" y="137"/>
                  </a:lnTo>
                  <a:lnTo>
                    <a:pt x="1919" y="85"/>
                  </a:lnTo>
                  <a:lnTo>
                    <a:pt x="1962" y="36"/>
                  </a:lnTo>
                  <a:lnTo>
                    <a:pt x="1996" y="0"/>
                  </a:lnTo>
                </a:path>
              </a:pathLst>
            </a:custGeom>
            <a:noFill/>
            <a:ln w="50800" cap="rnd" cmpd="sng">
              <a:solidFill>
                <a:srgbClr val="CC6600"/>
              </a:solidFill>
              <a:prstDash val="solid"/>
              <a:round/>
              <a:headEnd type="none" w="med" len="med"/>
              <a:tailEnd type="none" w="med" len="med"/>
            </a:ln>
            <a:effectLst/>
          </p:spPr>
          <p:txBody>
            <a:bodyPr/>
            <a:lstStyle/>
            <a:p>
              <a:endParaRPr lang="pt-BR"/>
            </a:p>
          </p:txBody>
        </p:sp>
        <p:sp>
          <p:nvSpPr>
            <p:cNvPr id="15" name="Freeform 14"/>
            <p:cNvSpPr>
              <a:spLocks/>
            </p:cNvSpPr>
            <p:nvPr/>
          </p:nvSpPr>
          <p:spPr bwMode="auto">
            <a:xfrm>
              <a:off x="1151" y="1573"/>
              <a:ext cx="1105" cy="1348"/>
            </a:xfrm>
            <a:custGeom>
              <a:avLst/>
              <a:gdLst/>
              <a:ahLst/>
              <a:cxnLst>
                <a:cxn ang="0">
                  <a:pos x="0" y="1347"/>
                </a:cxn>
                <a:cxn ang="0">
                  <a:pos x="18" y="1328"/>
                </a:cxn>
                <a:cxn ang="0">
                  <a:pos x="36" y="1309"/>
                </a:cxn>
                <a:cxn ang="0">
                  <a:pos x="87" y="1256"/>
                </a:cxn>
                <a:cxn ang="0">
                  <a:pos x="148" y="1194"/>
                </a:cxn>
                <a:cxn ang="0">
                  <a:pos x="213" y="1127"/>
                </a:cxn>
                <a:cxn ang="0">
                  <a:pos x="354" y="989"/>
                </a:cxn>
                <a:cxn ang="0">
                  <a:pos x="418" y="917"/>
                </a:cxn>
                <a:cxn ang="0">
                  <a:pos x="480" y="855"/>
                </a:cxn>
                <a:cxn ang="0">
                  <a:pos x="592" y="740"/>
                </a:cxn>
                <a:cxn ang="0">
                  <a:pos x="704" y="626"/>
                </a:cxn>
                <a:cxn ang="0">
                  <a:pos x="805" y="516"/>
                </a:cxn>
                <a:cxn ang="0">
                  <a:pos x="851" y="458"/>
                </a:cxn>
                <a:cxn ang="0">
                  <a:pos x="891" y="406"/>
                </a:cxn>
                <a:cxn ang="0">
                  <a:pos x="927" y="353"/>
                </a:cxn>
                <a:cxn ang="0">
                  <a:pos x="963" y="296"/>
                </a:cxn>
                <a:cxn ang="0">
                  <a:pos x="1021" y="181"/>
                </a:cxn>
                <a:cxn ang="0">
                  <a:pos x="1046" y="129"/>
                </a:cxn>
                <a:cxn ang="0">
                  <a:pos x="1068" y="81"/>
                </a:cxn>
                <a:cxn ang="0">
                  <a:pos x="1086" y="38"/>
                </a:cxn>
                <a:cxn ang="0">
                  <a:pos x="1104" y="0"/>
                </a:cxn>
              </a:cxnLst>
              <a:rect l="0" t="0" r="r" b="b"/>
              <a:pathLst>
                <a:path w="1105" h="1348">
                  <a:moveTo>
                    <a:pt x="0" y="1347"/>
                  </a:moveTo>
                  <a:lnTo>
                    <a:pt x="18" y="1328"/>
                  </a:lnTo>
                  <a:lnTo>
                    <a:pt x="36" y="1309"/>
                  </a:lnTo>
                  <a:lnTo>
                    <a:pt x="87" y="1256"/>
                  </a:lnTo>
                  <a:lnTo>
                    <a:pt x="148" y="1194"/>
                  </a:lnTo>
                  <a:lnTo>
                    <a:pt x="213" y="1127"/>
                  </a:lnTo>
                  <a:lnTo>
                    <a:pt x="354" y="989"/>
                  </a:lnTo>
                  <a:lnTo>
                    <a:pt x="418" y="917"/>
                  </a:lnTo>
                  <a:lnTo>
                    <a:pt x="480" y="855"/>
                  </a:lnTo>
                  <a:lnTo>
                    <a:pt x="592" y="740"/>
                  </a:lnTo>
                  <a:lnTo>
                    <a:pt x="704" y="626"/>
                  </a:lnTo>
                  <a:lnTo>
                    <a:pt x="805" y="516"/>
                  </a:lnTo>
                  <a:lnTo>
                    <a:pt x="851" y="458"/>
                  </a:lnTo>
                  <a:lnTo>
                    <a:pt x="891" y="406"/>
                  </a:lnTo>
                  <a:lnTo>
                    <a:pt x="927" y="353"/>
                  </a:lnTo>
                  <a:lnTo>
                    <a:pt x="963" y="296"/>
                  </a:lnTo>
                  <a:lnTo>
                    <a:pt x="1021" y="181"/>
                  </a:lnTo>
                  <a:lnTo>
                    <a:pt x="1046" y="129"/>
                  </a:lnTo>
                  <a:lnTo>
                    <a:pt x="1068" y="81"/>
                  </a:lnTo>
                  <a:lnTo>
                    <a:pt x="1086" y="38"/>
                  </a:lnTo>
                  <a:lnTo>
                    <a:pt x="1104" y="0"/>
                  </a:lnTo>
                </a:path>
              </a:pathLst>
            </a:custGeom>
            <a:noFill/>
            <a:ln w="50800" cap="rnd" cmpd="sng">
              <a:solidFill>
                <a:srgbClr val="993300"/>
              </a:solidFill>
              <a:prstDash val="solid"/>
              <a:round/>
              <a:headEnd type="none" w="med" len="med"/>
              <a:tailEnd type="none" w="med" len="med"/>
            </a:ln>
            <a:effectLst/>
          </p:spPr>
          <p:txBody>
            <a:bodyPr/>
            <a:lstStyle/>
            <a:p>
              <a:endParaRPr lang="pt-BR"/>
            </a:p>
          </p:txBody>
        </p:sp>
        <p:sp>
          <p:nvSpPr>
            <p:cNvPr id="16" name="Rectangle 17"/>
            <p:cNvSpPr>
              <a:spLocks noChangeArrowheads="1"/>
            </p:cNvSpPr>
            <p:nvPr/>
          </p:nvSpPr>
          <p:spPr bwMode="auto">
            <a:xfrm>
              <a:off x="2147" y="1284"/>
              <a:ext cx="426" cy="229"/>
            </a:xfrm>
            <a:prstGeom prst="rect">
              <a:avLst/>
            </a:prstGeom>
            <a:noFill/>
            <a:ln w="12700">
              <a:noFill/>
              <a:miter lim="800000"/>
              <a:headEnd/>
              <a:tailEnd/>
            </a:ln>
            <a:effectLst/>
          </p:spPr>
          <p:txBody>
            <a:bodyPr wrap="none" lIns="90488" tIns="44450" rIns="90488" bIns="44450">
              <a:spAutoFit/>
            </a:bodyPr>
            <a:lstStyle/>
            <a:p>
              <a:r>
                <a:rPr lang="en-US" sz="1800" b="1"/>
                <a:t>CMg</a:t>
              </a:r>
            </a:p>
          </p:txBody>
        </p:sp>
        <p:sp>
          <p:nvSpPr>
            <p:cNvPr id="17" name="Rectangle 18"/>
            <p:cNvSpPr>
              <a:spLocks noChangeArrowheads="1"/>
            </p:cNvSpPr>
            <p:nvPr/>
          </p:nvSpPr>
          <p:spPr bwMode="auto">
            <a:xfrm>
              <a:off x="2541" y="1611"/>
              <a:ext cx="418" cy="229"/>
            </a:xfrm>
            <a:prstGeom prst="rect">
              <a:avLst/>
            </a:prstGeom>
            <a:noFill/>
            <a:ln w="12700">
              <a:noFill/>
              <a:miter lim="800000"/>
              <a:headEnd/>
              <a:tailEnd/>
            </a:ln>
            <a:effectLst/>
          </p:spPr>
          <p:txBody>
            <a:bodyPr wrap="none" lIns="90488" tIns="44450" rIns="90488" bIns="44450">
              <a:spAutoFit/>
            </a:bodyPr>
            <a:lstStyle/>
            <a:p>
              <a:r>
                <a:rPr lang="en-US" sz="1800" b="1"/>
                <a:t>CMe</a:t>
              </a:r>
            </a:p>
          </p:txBody>
        </p:sp>
      </p:grpSp>
      <p:grpSp>
        <p:nvGrpSpPr>
          <p:cNvPr id="18" name="Group 52"/>
          <p:cNvGrpSpPr>
            <a:grpSpLocks/>
          </p:cNvGrpSpPr>
          <p:nvPr/>
        </p:nvGrpSpPr>
        <p:grpSpPr bwMode="auto">
          <a:xfrm>
            <a:off x="5367672" y="1724449"/>
            <a:ext cx="3632200" cy="2598738"/>
            <a:chOff x="3407" y="1284"/>
            <a:chExt cx="2288" cy="1637"/>
          </a:xfrm>
        </p:grpSpPr>
        <p:sp>
          <p:nvSpPr>
            <p:cNvPr id="19" name="Freeform 15"/>
            <p:cNvSpPr>
              <a:spLocks/>
            </p:cNvSpPr>
            <p:nvPr/>
          </p:nvSpPr>
          <p:spPr bwMode="auto">
            <a:xfrm>
              <a:off x="3407" y="1896"/>
              <a:ext cx="1998" cy="545"/>
            </a:xfrm>
            <a:custGeom>
              <a:avLst/>
              <a:gdLst/>
              <a:ahLst/>
              <a:cxnLst>
                <a:cxn ang="0">
                  <a:pos x="0" y="16"/>
                </a:cxn>
                <a:cxn ang="0">
                  <a:pos x="17" y="32"/>
                </a:cxn>
                <a:cxn ang="0">
                  <a:pos x="34" y="48"/>
                </a:cxn>
                <a:cxn ang="0">
                  <a:pos x="86" y="93"/>
                </a:cxn>
                <a:cxn ang="0">
                  <a:pos x="138" y="145"/>
                </a:cxn>
                <a:cxn ang="0">
                  <a:pos x="199" y="201"/>
                </a:cxn>
                <a:cxn ang="0">
                  <a:pos x="259" y="262"/>
                </a:cxn>
                <a:cxn ang="0">
                  <a:pos x="328" y="318"/>
                </a:cxn>
                <a:cxn ang="0">
                  <a:pos x="389" y="367"/>
                </a:cxn>
                <a:cxn ang="0">
                  <a:pos x="441" y="407"/>
                </a:cxn>
                <a:cxn ang="0">
                  <a:pos x="493" y="435"/>
                </a:cxn>
                <a:cxn ang="0">
                  <a:pos x="544" y="459"/>
                </a:cxn>
                <a:cxn ang="0">
                  <a:pos x="588" y="479"/>
                </a:cxn>
                <a:cxn ang="0">
                  <a:pos x="640" y="496"/>
                </a:cxn>
                <a:cxn ang="0">
                  <a:pos x="735" y="520"/>
                </a:cxn>
                <a:cxn ang="0">
                  <a:pos x="830" y="536"/>
                </a:cxn>
                <a:cxn ang="0">
                  <a:pos x="933" y="544"/>
                </a:cxn>
                <a:cxn ang="0">
                  <a:pos x="1037" y="544"/>
                </a:cxn>
                <a:cxn ang="0">
                  <a:pos x="1132" y="536"/>
                </a:cxn>
                <a:cxn ang="0">
                  <a:pos x="1236" y="520"/>
                </a:cxn>
                <a:cxn ang="0">
                  <a:pos x="1331" y="500"/>
                </a:cxn>
                <a:cxn ang="0">
                  <a:pos x="1426" y="479"/>
                </a:cxn>
                <a:cxn ang="0">
                  <a:pos x="1470" y="463"/>
                </a:cxn>
                <a:cxn ang="0">
                  <a:pos x="1513" y="443"/>
                </a:cxn>
                <a:cxn ang="0">
                  <a:pos x="1556" y="419"/>
                </a:cxn>
                <a:cxn ang="0">
                  <a:pos x="1608" y="391"/>
                </a:cxn>
                <a:cxn ang="0">
                  <a:pos x="1660" y="351"/>
                </a:cxn>
                <a:cxn ang="0">
                  <a:pos x="1712" y="302"/>
                </a:cxn>
                <a:cxn ang="0">
                  <a:pos x="1764" y="250"/>
                </a:cxn>
                <a:cxn ang="0">
                  <a:pos x="1824" y="193"/>
                </a:cxn>
                <a:cxn ang="0">
                  <a:pos x="1876" y="137"/>
                </a:cxn>
                <a:cxn ang="0">
                  <a:pos x="1919" y="85"/>
                </a:cxn>
                <a:cxn ang="0">
                  <a:pos x="1962" y="36"/>
                </a:cxn>
                <a:cxn ang="0">
                  <a:pos x="1997" y="0"/>
                </a:cxn>
              </a:cxnLst>
              <a:rect l="0" t="0" r="r" b="b"/>
              <a:pathLst>
                <a:path w="1998" h="545">
                  <a:moveTo>
                    <a:pt x="0" y="16"/>
                  </a:moveTo>
                  <a:lnTo>
                    <a:pt x="17" y="32"/>
                  </a:lnTo>
                  <a:lnTo>
                    <a:pt x="34" y="48"/>
                  </a:lnTo>
                  <a:lnTo>
                    <a:pt x="86" y="93"/>
                  </a:lnTo>
                  <a:lnTo>
                    <a:pt x="138" y="145"/>
                  </a:lnTo>
                  <a:lnTo>
                    <a:pt x="199" y="201"/>
                  </a:lnTo>
                  <a:lnTo>
                    <a:pt x="259" y="262"/>
                  </a:lnTo>
                  <a:lnTo>
                    <a:pt x="328" y="318"/>
                  </a:lnTo>
                  <a:lnTo>
                    <a:pt x="389" y="367"/>
                  </a:lnTo>
                  <a:lnTo>
                    <a:pt x="441" y="407"/>
                  </a:lnTo>
                  <a:lnTo>
                    <a:pt x="493" y="435"/>
                  </a:lnTo>
                  <a:lnTo>
                    <a:pt x="544" y="459"/>
                  </a:lnTo>
                  <a:lnTo>
                    <a:pt x="588" y="479"/>
                  </a:lnTo>
                  <a:lnTo>
                    <a:pt x="640" y="496"/>
                  </a:lnTo>
                  <a:lnTo>
                    <a:pt x="735" y="520"/>
                  </a:lnTo>
                  <a:lnTo>
                    <a:pt x="830" y="536"/>
                  </a:lnTo>
                  <a:lnTo>
                    <a:pt x="933" y="544"/>
                  </a:lnTo>
                  <a:lnTo>
                    <a:pt x="1037" y="544"/>
                  </a:lnTo>
                  <a:lnTo>
                    <a:pt x="1132" y="536"/>
                  </a:lnTo>
                  <a:lnTo>
                    <a:pt x="1236" y="520"/>
                  </a:lnTo>
                  <a:lnTo>
                    <a:pt x="1331" y="500"/>
                  </a:lnTo>
                  <a:lnTo>
                    <a:pt x="1426" y="479"/>
                  </a:lnTo>
                  <a:lnTo>
                    <a:pt x="1470" y="463"/>
                  </a:lnTo>
                  <a:lnTo>
                    <a:pt x="1513" y="443"/>
                  </a:lnTo>
                  <a:lnTo>
                    <a:pt x="1556" y="419"/>
                  </a:lnTo>
                  <a:lnTo>
                    <a:pt x="1608" y="391"/>
                  </a:lnTo>
                  <a:lnTo>
                    <a:pt x="1660" y="351"/>
                  </a:lnTo>
                  <a:lnTo>
                    <a:pt x="1712" y="302"/>
                  </a:lnTo>
                  <a:lnTo>
                    <a:pt x="1764" y="250"/>
                  </a:lnTo>
                  <a:lnTo>
                    <a:pt x="1824" y="193"/>
                  </a:lnTo>
                  <a:lnTo>
                    <a:pt x="1876" y="137"/>
                  </a:lnTo>
                  <a:lnTo>
                    <a:pt x="1919" y="85"/>
                  </a:lnTo>
                  <a:lnTo>
                    <a:pt x="1962" y="36"/>
                  </a:lnTo>
                  <a:lnTo>
                    <a:pt x="1997" y="0"/>
                  </a:lnTo>
                </a:path>
              </a:pathLst>
            </a:custGeom>
            <a:noFill/>
            <a:ln w="50800" cap="rnd" cmpd="sng">
              <a:solidFill>
                <a:srgbClr val="CC6600"/>
              </a:solidFill>
              <a:prstDash val="solid"/>
              <a:round/>
              <a:headEnd type="none" w="med" len="med"/>
              <a:tailEnd type="none" w="med" len="med"/>
            </a:ln>
            <a:effectLst/>
          </p:spPr>
          <p:txBody>
            <a:bodyPr/>
            <a:lstStyle/>
            <a:p>
              <a:endParaRPr lang="pt-BR"/>
            </a:p>
          </p:txBody>
        </p:sp>
        <p:sp>
          <p:nvSpPr>
            <p:cNvPr id="20" name="Freeform 16"/>
            <p:cNvSpPr>
              <a:spLocks/>
            </p:cNvSpPr>
            <p:nvPr/>
          </p:nvSpPr>
          <p:spPr bwMode="auto">
            <a:xfrm>
              <a:off x="3882" y="1573"/>
              <a:ext cx="1101" cy="1348"/>
            </a:xfrm>
            <a:custGeom>
              <a:avLst/>
              <a:gdLst/>
              <a:ahLst/>
              <a:cxnLst>
                <a:cxn ang="0">
                  <a:pos x="0" y="1347"/>
                </a:cxn>
                <a:cxn ang="0">
                  <a:pos x="40" y="1309"/>
                </a:cxn>
                <a:cxn ang="0">
                  <a:pos x="88" y="1256"/>
                </a:cxn>
                <a:cxn ang="0">
                  <a:pos x="143" y="1194"/>
                </a:cxn>
                <a:cxn ang="0">
                  <a:pos x="215" y="1127"/>
                </a:cxn>
                <a:cxn ang="0">
                  <a:pos x="351" y="989"/>
                </a:cxn>
                <a:cxn ang="0">
                  <a:pos x="414" y="917"/>
                </a:cxn>
                <a:cxn ang="0">
                  <a:pos x="478" y="855"/>
                </a:cxn>
                <a:cxn ang="0">
                  <a:pos x="590" y="740"/>
                </a:cxn>
                <a:cxn ang="0">
                  <a:pos x="701" y="626"/>
                </a:cxn>
                <a:cxn ang="0">
                  <a:pos x="797" y="516"/>
                </a:cxn>
                <a:cxn ang="0">
                  <a:pos x="885" y="406"/>
                </a:cxn>
                <a:cxn ang="0">
                  <a:pos x="957" y="296"/>
                </a:cxn>
                <a:cxn ang="0">
                  <a:pos x="1012" y="181"/>
                </a:cxn>
                <a:cxn ang="0">
                  <a:pos x="1036" y="129"/>
                </a:cxn>
                <a:cxn ang="0">
                  <a:pos x="1060" y="81"/>
                </a:cxn>
                <a:cxn ang="0">
                  <a:pos x="1084" y="38"/>
                </a:cxn>
                <a:cxn ang="0">
                  <a:pos x="1100" y="0"/>
                </a:cxn>
              </a:cxnLst>
              <a:rect l="0" t="0" r="r" b="b"/>
              <a:pathLst>
                <a:path w="1101" h="1348">
                  <a:moveTo>
                    <a:pt x="0" y="1347"/>
                  </a:moveTo>
                  <a:lnTo>
                    <a:pt x="40" y="1309"/>
                  </a:lnTo>
                  <a:lnTo>
                    <a:pt x="88" y="1256"/>
                  </a:lnTo>
                  <a:lnTo>
                    <a:pt x="143" y="1194"/>
                  </a:lnTo>
                  <a:lnTo>
                    <a:pt x="215" y="1127"/>
                  </a:lnTo>
                  <a:lnTo>
                    <a:pt x="351" y="989"/>
                  </a:lnTo>
                  <a:lnTo>
                    <a:pt x="414" y="917"/>
                  </a:lnTo>
                  <a:lnTo>
                    <a:pt x="478" y="855"/>
                  </a:lnTo>
                  <a:lnTo>
                    <a:pt x="590" y="740"/>
                  </a:lnTo>
                  <a:lnTo>
                    <a:pt x="701" y="626"/>
                  </a:lnTo>
                  <a:lnTo>
                    <a:pt x="797" y="516"/>
                  </a:lnTo>
                  <a:lnTo>
                    <a:pt x="885" y="406"/>
                  </a:lnTo>
                  <a:lnTo>
                    <a:pt x="957" y="296"/>
                  </a:lnTo>
                  <a:lnTo>
                    <a:pt x="1012" y="181"/>
                  </a:lnTo>
                  <a:lnTo>
                    <a:pt x="1036" y="129"/>
                  </a:lnTo>
                  <a:lnTo>
                    <a:pt x="1060" y="81"/>
                  </a:lnTo>
                  <a:lnTo>
                    <a:pt x="1084" y="38"/>
                  </a:lnTo>
                  <a:lnTo>
                    <a:pt x="1100" y="0"/>
                  </a:lnTo>
                </a:path>
              </a:pathLst>
            </a:custGeom>
            <a:noFill/>
            <a:ln w="50800" cap="rnd" cmpd="sng">
              <a:solidFill>
                <a:srgbClr val="993300"/>
              </a:solidFill>
              <a:prstDash val="solid"/>
              <a:round/>
              <a:headEnd type="none" w="med" len="med"/>
              <a:tailEnd type="none" w="med" len="med"/>
            </a:ln>
            <a:effectLst/>
          </p:spPr>
          <p:txBody>
            <a:bodyPr/>
            <a:lstStyle/>
            <a:p>
              <a:endParaRPr lang="pt-BR"/>
            </a:p>
          </p:txBody>
        </p:sp>
        <p:sp>
          <p:nvSpPr>
            <p:cNvPr id="21" name="Rectangle 19"/>
            <p:cNvSpPr>
              <a:spLocks noChangeArrowheads="1"/>
            </p:cNvSpPr>
            <p:nvPr/>
          </p:nvSpPr>
          <p:spPr bwMode="auto">
            <a:xfrm>
              <a:off x="4883" y="1284"/>
              <a:ext cx="426" cy="229"/>
            </a:xfrm>
            <a:prstGeom prst="rect">
              <a:avLst/>
            </a:prstGeom>
            <a:noFill/>
            <a:ln w="12700">
              <a:noFill/>
              <a:miter lim="800000"/>
              <a:headEnd/>
              <a:tailEnd/>
            </a:ln>
            <a:effectLst/>
          </p:spPr>
          <p:txBody>
            <a:bodyPr wrap="none" lIns="90488" tIns="44450" rIns="90488" bIns="44450">
              <a:spAutoFit/>
            </a:bodyPr>
            <a:lstStyle/>
            <a:p>
              <a:r>
                <a:rPr lang="en-US" sz="1800" b="1"/>
                <a:t>CMg</a:t>
              </a:r>
            </a:p>
          </p:txBody>
        </p:sp>
        <p:sp>
          <p:nvSpPr>
            <p:cNvPr id="22" name="Rectangle 20"/>
            <p:cNvSpPr>
              <a:spLocks noChangeArrowheads="1"/>
            </p:cNvSpPr>
            <p:nvPr/>
          </p:nvSpPr>
          <p:spPr bwMode="auto">
            <a:xfrm>
              <a:off x="5277" y="1611"/>
              <a:ext cx="418" cy="229"/>
            </a:xfrm>
            <a:prstGeom prst="rect">
              <a:avLst/>
            </a:prstGeom>
            <a:noFill/>
            <a:ln w="12700">
              <a:noFill/>
              <a:miter lim="800000"/>
              <a:headEnd/>
              <a:tailEnd/>
            </a:ln>
            <a:effectLst/>
          </p:spPr>
          <p:txBody>
            <a:bodyPr wrap="none" lIns="90488" tIns="44450" rIns="90488" bIns="44450">
              <a:spAutoFit/>
            </a:bodyPr>
            <a:lstStyle/>
            <a:p>
              <a:r>
                <a:rPr lang="en-US" sz="1800" b="1"/>
                <a:t>CMe</a:t>
              </a:r>
            </a:p>
          </p:txBody>
        </p:sp>
      </p:grpSp>
      <p:grpSp>
        <p:nvGrpSpPr>
          <p:cNvPr id="23" name="Group 48"/>
          <p:cNvGrpSpPr>
            <a:grpSpLocks/>
          </p:cNvGrpSpPr>
          <p:nvPr/>
        </p:nvGrpSpPr>
        <p:grpSpPr bwMode="auto">
          <a:xfrm>
            <a:off x="516031" y="2199112"/>
            <a:ext cx="4090987" cy="2960688"/>
            <a:chOff x="497" y="1583"/>
            <a:chExt cx="2577" cy="1865"/>
          </a:xfrm>
        </p:grpSpPr>
        <p:sp>
          <p:nvSpPr>
            <p:cNvPr id="24" name="Line 21"/>
            <p:cNvSpPr>
              <a:spLocks noChangeShapeType="1"/>
            </p:cNvSpPr>
            <p:nvPr/>
          </p:nvSpPr>
          <p:spPr bwMode="auto">
            <a:xfrm>
              <a:off x="497" y="1583"/>
              <a:ext cx="2223" cy="1071"/>
            </a:xfrm>
            <a:prstGeom prst="line">
              <a:avLst/>
            </a:prstGeom>
            <a:noFill/>
            <a:ln w="50800">
              <a:solidFill>
                <a:srgbClr val="99CCFF"/>
              </a:solidFill>
              <a:round/>
              <a:headEnd/>
              <a:tailEnd/>
            </a:ln>
            <a:effectLst/>
          </p:spPr>
          <p:txBody>
            <a:bodyPr wrap="none" anchor="ctr"/>
            <a:lstStyle/>
            <a:p>
              <a:endParaRPr lang="pt-BR"/>
            </a:p>
          </p:txBody>
        </p:sp>
        <p:sp>
          <p:nvSpPr>
            <p:cNvPr id="25" name="Line 22"/>
            <p:cNvSpPr>
              <a:spLocks noChangeShapeType="1"/>
            </p:cNvSpPr>
            <p:nvPr/>
          </p:nvSpPr>
          <p:spPr bwMode="auto">
            <a:xfrm>
              <a:off x="497" y="1583"/>
              <a:ext cx="1791" cy="1695"/>
            </a:xfrm>
            <a:prstGeom prst="line">
              <a:avLst/>
            </a:prstGeom>
            <a:noFill/>
            <a:ln w="50800">
              <a:solidFill>
                <a:srgbClr val="0033CC"/>
              </a:solidFill>
              <a:round/>
              <a:headEnd/>
              <a:tailEnd/>
            </a:ln>
            <a:effectLst/>
          </p:spPr>
          <p:txBody>
            <a:bodyPr wrap="none" anchor="ctr"/>
            <a:lstStyle/>
            <a:p>
              <a:endParaRPr lang="pt-BR"/>
            </a:p>
          </p:txBody>
        </p:sp>
        <p:sp>
          <p:nvSpPr>
            <p:cNvPr id="26" name="Rectangle 23"/>
            <p:cNvSpPr>
              <a:spLocks noChangeArrowheads="1"/>
            </p:cNvSpPr>
            <p:nvPr/>
          </p:nvSpPr>
          <p:spPr bwMode="auto">
            <a:xfrm>
              <a:off x="2723" y="2628"/>
              <a:ext cx="351" cy="229"/>
            </a:xfrm>
            <a:prstGeom prst="rect">
              <a:avLst/>
            </a:prstGeom>
            <a:noFill/>
            <a:ln w="12700">
              <a:noFill/>
              <a:miter lim="800000"/>
              <a:headEnd/>
              <a:tailEnd/>
            </a:ln>
            <a:effectLst/>
          </p:spPr>
          <p:txBody>
            <a:bodyPr wrap="none" lIns="90488" tIns="44450" rIns="90488" bIns="44450">
              <a:spAutoFit/>
            </a:bodyPr>
            <a:lstStyle/>
            <a:p>
              <a:r>
                <a:rPr lang="en-US" sz="1800" b="1"/>
                <a:t>D</a:t>
              </a:r>
              <a:r>
                <a:rPr lang="en-US" sz="1800" b="1" baseline="-25000"/>
                <a:t>CP</a:t>
              </a:r>
            </a:p>
          </p:txBody>
        </p:sp>
        <p:sp>
          <p:nvSpPr>
            <p:cNvPr id="27" name="Rectangle 24"/>
            <p:cNvSpPr>
              <a:spLocks noChangeArrowheads="1"/>
            </p:cNvSpPr>
            <p:nvPr/>
          </p:nvSpPr>
          <p:spPr bwMode="auto">
            <a:xfrm>
              <a:off x="2283" y="3219"/>
              <a:ext cx="559" cy="229"/>
            </a:xfrm>
            <a:prstGeom prst="rect">
              <a:avLst/>
            </a:prstGeom>
            <a:noFill/>
            <a:ln w="12700">
              <a:noFill/>
              <a:miter lim="800000"/>
              <a:headEnd/>
              <a:tailEnd/>
            </a:ln>
            <a:effectLst/>
          </p:spPr>
          <p:txBody>
            <a:bodyPr wrap="none" lIns="90488" tIns="44450" rIns="90488" bIns="44450">
              <a:spAutoFit/>
            </a:bodyPr>
            <a:lstStyle/>
            <a:p>
              <a:r>
                <a:rPr lang="en-US" sz="1800" b="1" dirty="0" err="1"/>
                <a:t>RMg</a:t>
              </a:r>
              <a:r>
                <a:rPr lang="en-US" sz="1800" b="1" baseline="-25000" dirty="0" err="1"/>
                <a:t>CP</a:t>
              </a:r>
              <a:endParaRPr lang="en-US" sz="1800" b="1" baseline="-25000" dirty="0"/>
            </a:p>
          </p:txBody>
        </p:sp>
      </p:grpSp>
      <p:grpSp>
        <p:nvGrpSpPr>
          <p:cNvPr id="28" name="Group 51"/>
          <p:cNvGrpSpPr>
            <a:grpSpLocks/>
          </p:cNvGrpSpPr>
          <p:nvPr/>
        </p:nvGrpSpPr>
        <p:grpSpPr bwMode="auto">
          <a:xfrm>
            <a:off x="4985084" y="2884912"/>
            <a:ext cx="3587750" cy="2541587"/>
            <a:chOff x="3166" y="2015"/>
            <a:chExt cx="2260" cy="1601"/>
          </a:xfrm>
        </p:grpSpPr>
        <p:sp>
          <p:nvSpPr>
            <p:cNvPr id="29" name="Line 25"/>
            <p:cNvSpPr>
              <a:spLocks noChangeShapeType="1"/>
            </p:cNvSpPr>
            <p:nvPr/>
          </p:nvSpPr>
          <p:spPr bwMode="auto">
            <a:xfrm>
              <a:off x="3166" y="2015"/>
              <a:ext cx="1906" cy="916"/>
            </a:xfrm>
            <a:prstGeom prst="line">
              <a:avLst/>
            </a:prstGeom>
            <a:noFill/>
            <a:ln w="50800">
              <a:solidFill>
                <a:srgbClr val="99CCFF"/>
              </a:solidFill>
              <a:round/>
              <a:headEnd/>
              <a:tailEnd/>
            </a:ln>
            <a:effectLst/>
          </p:spPr>
          <p:txBody>
            <a:bodyPr wrap="none" anchor="ctr"/>
            <a:lstStyle/>
            <a:p>
              <a:endParaRPr lang="pt-BR"/>
            </a:p>
          </p:txBody>
        </p:sp>
        <p:sp>
          <p:nvSpPr>
            <p:cNvPr id="30" name="Line 26"/>
            <p:cNvSpPr>
              <a:spLocks noChangeShapeType="1"/>
            </p:cNvSpPr>
            <p:nvPr/>
          </p:nvSpPr>
          <p:spPr bwMode="auto">
            <a:xfrm>
              <a:off x="3166" y="2015"/>
              <a:ext cx="1522" cy="1440"/>
            </a:xfrm>
            <a:prstGeom prst="line">
              <a:avLst/>
            </a:prstGeom>
            <a:noFill/>
            <a:ln w="50800">
              <a:solidFill>
                <a:srgbClr val="0033CC"/>
              </a:solidFill>
              <a:round/>
              <a:headEnd/>
              <a:tailEnd/>
            </a:ln>
            <a:effectLst/>
          </p:spPr>
          <p:txBody>
            <a:bodyPr wrap="none" anchor="ctr"/>
            <a:lstStyle/>
            <a:p>
              <a:endParaRPr lang="pt-BR"/>
            </a:p>
          </p:txBody>
        </p:sp>
        <p:sp>
          <p:nvSpPr>
            <p:cNvPr id="31" name="Rectangle 27"/>
            <p:cNvSpPr>
              <a:spLocks noChangeArrowheads="1"/>
            </p:cNvSpPr>
            <p:nvPr/>
          </p:nvSpPr>
          <p:spPr bwMode="auto">
            <a:xfrm>
              <a:off x="5085" y="2907"/>
              <a:ext cx="341" cy="229"/>
            </a:xfrm>
            <a:prstGeom prst="rect">
              <a:avLst/>
            </a:prstGeom>
            <a:noFill/>
            <a:ln w="12700">
              <a:noFill/>
              <a:miter lim="800000"/>
              <a:headEnd/>
              <a:tailEnd/>
            </a:ln>
            <a:effectLst/>
          </p:spPr>
          <p:txBody>
            <a:bodyPr wrap="none" lIns="90488" tIns="44450" rIns="90488" bIns="44450">
              <a:spAutoFit/>
            </a:bodyPr>
            <a:lstStyle/>
            <a:p>
              <a:r>
                <a:rPr lang="en-US" sz="1800" b="1"/>
                <a:t>D</a:t>
              </a:r>
              <a:r>
                <a:rPr lang="en-US" sz="1800" b="1" baseline="-25000"/>
                <a:t>LP</a:t>
              </a:r>
            </a:p>
          </p:txBody>
        </p:sp>
        <p:sp>
          <p:nvSpPr>
            <p:cNvPr id="32" name="Rectangle 28"/>
            <p:cNvSpPr>
              <a:spLocks noChangeArrowheads="1"/>
            </p:cNvSpPr>
            <p:nvPr/>
          </p:nvSpPr>
          <p:spPr bwMode="auto">
            <a:xfrm>
              <a:off x="4701" y="3387"/>
              <a:ext cx="549" cy="229"/>
            </a:xfrm>
            <a:prstGeom prst="rect">
              <a:avLst/>
            </a:prstGeom>
            <a:noFill/>
            <a:ln w="12700">
              <a:noFill/>
              <a:miter lim="800000"/>
              <a:headEnd/>
              <a:tailEnd/>
            </a:ln>
            <a:effectLst/>
          </p:spPr>
          <p:txBody>
            <a:bodyPr wrap="none" lIns="90488" tIns="44450" rIns="90488" bIns="44450">
              <a:spAutoFit/>
            </a:bodyPr>
            <a:lstStyle/>
            <a:p>
              <a:r>
                <a:rPr lang="en-US" sz="1800" b="1"/>
                <a:t>RMg</a:t>
              </a:r>
              <a:r>
                <a:rPr lang="en-US" sz="1800" b="1" baseline="-25000"/>
                <a:t>LP</a:t>
              </a:r>
            </a:p>
          </p:txBody>
        </p:sp>
      </p:grpSp>
      <p:grpSp>
        <p:nvGrpSpPr>
          <p:cNvPr id="33" name="Group 50"/>
          <p:cNvGrpSpPr>
            <a:grpSpLocks/>
          </p:cNvGrpSpPr>
          <p:nvPr/>
        </p:nvGrpSpPr>
        <p:grpSpPr bwMode="auto">
          <a:xfrm>
            <a:off x="27081" y="2700762"/>
            <a:ext cx="2322512" cy="3259137"/>
            <a:chOff x="189" y="1899"/>
            <a:chExt cx="1463" cy="2053"/>
          </a:xfrm>
        </p:grpSpPr>
        <p:sp>
          <p:nvSpPr>
            <p:cNvPr id="34" name="Line 29"/>
            <p:cNvSpPr>
              <a:spLocks noChangeShapeType="1"/>
            </p:cNvSpPr>
            <p:nvPr/>
          </p:nvSpPr>
          <p:spPr bwMode="auto">
            <a:xfrm flipV="1">
              <a:off x="1499" y="2135"/>
              <a:ext cx="0" cy="1551"/>
            </a:xfrm>
            <a:prstGeom prst="line">
              <a:avLst/>
            </a:prstGeom>
            <a:noFill/>
            <a:ln w="25400">
              <a:solidFill>
                <a:schemeClr val="tx1"/>
              </a:solidFill>
              <a:prstDash val="dash"/>
              <a:round/>
              <a:headEnd/>
              <a:tailEnd/>
            </a:ln>
            <a:effectLst/>
          </p:spPr>
          <p:txBody>
            <a:bodyPr wrap="none" anchor="ctr"/>
            <a:lstStyle/>
            <a:p>
              <a:endParaRPr lang="pt-BR"/>
            </a:p>
          </p:txBody>
        </p:sp>
        <p:sp>
          <p:nvSpPr>
            <p:cNvPr id="35" name="Oval 30"/>
            <p:cNvSpPr>
              <a:spLocks noChangeArrowheads="1"/>
            </p:cNvSpPr>
            <p:nvPr/>
          </p:nvSpPr>
          <p:spPr bwMode="auto">
            <a:xfrm>
              <a:off x="1440" y="1998"/>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36" name="Oval 31"/>
            <p:cNvSpPr>
              <a:spLocks noChangeArrowheads="1"/>
            </p:cNvSpPr>
            <p:nvPr/>
          </p:nvSpPr>
          <p:spPr bwMode="auto">
            <a:xfrm>
              <a:off x="1451" y="2511"/>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37" name="Rectangle 32"/>
            <p:cNvSpPr>
              <a:spLocks noChangeArrowheads="1"/>
            </p:cNvSpPr>
            <p:nvPr/>
          </p:nvSpPr>
          <p:spPr bwMode="auto">
            <a:xfrm>
              <a:off x="1293" y="3723"/>
              <a:ext cx="359" cy="229"/>
            </a:xfrm>
            <a:prstGeom prst="rect">
              <a:avLst/>
            </a:prstGeom>
            <a:noFill/>
            <a:ln w="12700">
              <a:noFill/>
              <a:miter lim="800000"/>
              <a:headEnd/>
              <a:tailEnd/>
            </a:ln>
            <a:effectLst/>
          </p:spPr>
          <p:txBody>
            <a:bodyPr wrap="none" lIns="90488" tIns="44450" rIns="90488" bIns="44450">
              <a:spAutoFit/>
            </a:bodyPr>
            <a:lstStyle/>
            <a:p>
              <a:r>
                <a:rPr lang="en-US" sz="1800" b="1"/>
                <a:t>Q</a:t>
              </a:r>
              <a:r>
                <a:rPr lang="en-US" sz="1800" b="1" baseline="-25000"/>
                <a:t>CP</a:t>
              </a:r>
            </a:p>
          </p:txBody>
        </p:sp>
        <p:sp>
          <p:nvSpPr>
            <p:cNvPr id="38" name="Line 33"/>
            <p:cNvSpPr>
              <a:spLocks noChangeShapeType="1"/>
            </p:cNvSpPr>
            <p:nvPr/>
          </p:nvSpPr>
          <p:spPr bwMode="auto">
            <a:xfrm flipH="1">
              <a:off x="473" y="2046"/>
              <a:ext cx="975" cy="0"/>
            </a:xfrm>
            <a:prstGeom prst="line">
              <a:avLst/>
            </a:prstGeom>
            <a:noFill/>
            <a:ln w="25400">
              <a:solidFill>
                <a:schemeClr val="tx1"/>
              </a:solidFill>
              <a:prstDash val="dash"/>
              <a:round/>
              <a:headEnd/>
              <a:tailEnd/>
            </a:ln>
            <a:effectLst/>
          </p:spPr>
          <p:txBody>
            <a:bodyPr wrap="none" anchor="ctr"/>
            <a:lstStyle/>
            <a:p>
              <a:endParaRPr lang="pt-BR"/>
            </a:p>
          </p:txBody>
        </p:sp>
        <p:sp>
          <p:nvSpPr>
            <p:cNvPr id="39" name="Rectangle 34"/>
            <p:cNvSpPr>
              <a:spLocks noChangeArrowheads="1"/>
            </p:cNvSpPr>
            <p:nvPr/>
          </p:nvSpPr>
          <p:spPr bwMode="auto">
            <a:xfrm>
              <a:off x="189" y="1899"/>
              <a:ext cx="343" cy="229"/>
            </a:xfrm>
            <a:prstGeom prst="rect">
              <a:avLst/>
            </a:prstGeom>
            <a:noFill/>
            <a:ln w="12700">
              <a:noFill/>
              <a:miter lim="800000"/>
              <a:headEnd/>
              <a:tailEnd/>
            </a:ln>
            <a:effectLst/>
          </p:spPr>
          <p:txBody>
            <a:bodyPr wrap="none" lIns="90488" tIns="44450" rIns="90488" bIns="44450">
              <a:spAutoFit/>
            </a:bodyPr>
            <a:lstStyle/>
            <a:p>
              <a:r>
                <a:rPr lang="en-US" sz="1800" b="1"/>
                <a:t>P</a:t>
              </a:r>
              <a:r>
                <a:rPr lang="en-US" sz="1800" b="1" baseline="-25000"/>
                <a:t>CP</a:t>
              </a:r>
            </a:p>
          </p:txBody>
        </p:sp>
        <p:sp>
          <p:nvSpPr>
            <p:cNvPr id="40" name="Line 35"/>
            <p:cNvSpPr>
              <a:spLocks noChangeShapeType="1"/>
            </p:cNvSpPr>
            <p:nvPr/>
          </p:nvSpPr>
          <p:spPr bwMode="auto">
            <a:xfrm flipH="1">
              <a:off x="473" y="2430"/>
              <a:ext cx="975" cy="0"/>
            </a:xfrm>
            <a:prstGeom prst="line">
              <a:avLst/>
            </a:prstGeom>
            <a:noFill/>
            <a:ln w="25400">
              <a:solidFill>
                <a:schemeClr val="tx1"/>
              </a:solidFill>
              <a:prstDash val="dash"/>
              <a:round/>
              <a:headEnd/>
              <a:tailEnd/>
            </a:ln>
            <a:effectLst/>
          </p:spPr>
          <p:txBody>
            <a:bodyPr wrap="none" anchor="ctr"/>
            <a:lstStyle/>
            <a:p>
              <a:endParaRPr lang="pt-BR"/>
            </a:p>
          </p:txBody>
        </p:sp>
      </p:grpSp>
      <p:grpSp>
        <p:nvGrpSpPr>
          <p:cNvPr id="41" name="Group 53"/>
          <p:cNvGrpSpPr>
            <a:grpSpLocks/>
          </p:cNvGrpSpPr>
          <p:nvPr/>
        </p:nvGrpSpPr>
        <p:grpSpPr bwMode="auto">
          <a:xfrm>
            <a:off x="4506609" y="3310362"/>
            <a:ext cx="2035175" cy="2649537"/>
            <a:chOff x="2856" y="2283"/>
            <a:chExt cx="1282" cy="1669"/>
          </a:xfrm>
        </p:grpSpPr>
        <p:sp>
          <p:nvSpPr>
            <p:cNvPr id="42" name="Line 36"/>
            <p:cNvSpPr>
              <a:spLocks noChangeShapeType="1"/>
            </p:cNvSpPr>
            <p:nvPr/>
          </p:nvSpPr>
          <p:spPr bwMode="auto">
            <a:xfrm flipV="1">
              <a:off x="3984" y="2375"/>
              <a:ext cx="0" cy="1311"/>
            </a:xfrm>
            <a:prstGeom prst="line">
              <a:avLst/>
            </a:prstGeom>
            <a:noFill/>
            <a:ln w="25400">
              <a:solidFill>
                <a:schemeClr val="tx1"/>
              </a:solidFill>
              <a:prstDash val="dash"/>
              <a:round/>
              <a:headEnd/>
              <a:tailEnd/>
            </a:ln>
            <a:effectLst/>
          </p:spPr>
          <p:txBody>
            <a:bodyPr wrap="none" anchor="ctr"/>
            <a:lstStyle/>
            <a:p>
              <a:endParaRPr lang="pt-BR"/>
            </a:p>
          </p:txBody>
        </p:sp>
        <p:sp>
          <p:nvSpPr>
            <p:cNvPr id="43" name="Rectangle 37"/>
            <p:cNvSpPr>
              <a:spLocks noChangeArrowheads="1"/>
            </p:cNvSpPr>
            <p:nvPr/>
          </p:nvSpPr>
          <p:spPr bwMode="auto">
            <a:xfrm>
              <a:off x="3789" y="3723"/>
              <a:ext cx="349" cy="229"/>
            </a:xfrm>
            <a:prstGeom prst="rect">
              <a:avLst/>
            </a:prstGeom>
            <a:noFill/>
            <a:ln w="12700">
              <a:noFill/>
              <a:miter lim="800000"/>
              <a:headEnd/>
              <a:tailEnd/>
            </a:ln>
            <a:effectLst/>
          </p:spPr>
          <p:txBody>
            <a:bodyPr wrap="none" lIns="90488" tIns="44450" rIns="90488" bIns="44450">
              <a:spAutoFit/>
            </a:bodyPr>
            <a:lstStyle/>
            <a:p>
              <a:r>
                <a:rPr lang="en-US" sz="1800" b="1"/>
                <a:t>Q</a:t>
              </a:r>
              <a:r>
                <a:rPr lang="en-US" sz="1800" b="1" baseline="-25000"/>
                <a:t>LP</a:t>
              </a:r>
            </a:p>
          </p:txBody>
        </p:sp>
        <p:sp>
          <p:nvSpPr>
            <p:cNvPr id="44" name="Oval 38"/>
            <p:cNvSpPr>
              <a:spLocks noChangeArrowheads="1"/>
            </p:cNvSpPr>
            <p:nvPr/>
          </p:nvSpPr>
          <p:spPr bwMode="auto">
            <a:xfrm>
              <a:off x="3936" y="2751"/>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45" name="Oval 39"/>
            <p:cNvSpPr>
              <a:spLocks noChangeArrowheads="1"/>
            </p:cNvSpPr>
            <p:nvPr/>
          </p:nvSpPr>
          <p:spPr bwMode="auto">
            <a:xfrm>
              <a:off x="3936" y="2334"/>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46" name="Line 40"/>
            <p:cNvSpPr>
              <a:spLocks noChangeShapeType="1"/>
            </p:cNvSpPr>
            <p:nvPr/>
          </p:nvSpPr>
          <p:spPr bwMode="auto">
            <a:xfrm flipH="1">
              <a:off x="3161" y="2382"/>
              <a:ext cx="783" cy="0"/>
            </a:xfrm>
            <a:prstGeom prst="line">
              <a:avLst/>
            </a:prstGeom>
            <a:noFill/>
            <a:ln w="25400">
              <a:solidFill>
                <a:schemeClr val="tx1"/>
              </a:solidFill>
              <a:prstDash val="dash"/>
              <a:round/>
              <a:headEnd/>
              <a:tailEnd/>
            </a:ln>
            <a:effectLst/>
          </p:spPr>
          <p:txBody>
            <a:bodyPr wrap="none" anchor="ctr"/>
            <a:lstStyle/>
            <a:p>
              <a:endParaRPr lang="pt-BR"/>
            </a:p>
          </p:txBody>
        </p:sp>
        <p:sp>
          <p:nvSpPr>
            <p:cNvPr id="47" name="Rectangle 41"/>
            <p:cNvSpPr>
              <a:spLocks noChangeArrowheads="1"/>
            </p:cNvSpPr>
            <p:nvPr/>
          </p:nvSpPr>
          <p:spPr bwMode="auto">
            <a:xfrm>
              <a:off x="2856" y="2283"/>
              <a:ext cx="333" cy="229"/>
            </a:xfrm>
            <a:prstGeom prst="rect">
              <a:avLst/>
            </a:prstGeom>
            <a:noFill/>
            <a:ln w="12700">
              <a:noFill/>
              <a:miter lim="800000"/>
              <a:headEnd/>
              <a:tailEnd/>
            </a:ln>
            <a:effectLst/>
          </p:spPr>
          <p:txBody>
            <a:bodyPr wrap="none" lIns="90488" tIns="44450" rIns="90488" bIns="44450">
              <a:spAutoFit/>
            </a:bodyPr>
            <a:lstStyle/>
            <a:p>
              <a:r>
                <a:rPr lang="en-US" sz="1800" b="1" dirty="0"/>
                <a:t>P</a:t>
              </a:r>
              <a:r>
                <a:rPr lang="en-US" sz="1800" b="1" baseline="-25000" dirty="0"/>
                <a:t>LP</a:t>
              </a:r>
            </a:p>
          </p:txBody>
        </p:sp>
      </p:grpSp>
      <p:sp>
        <p:nvSpPr>
          <p:cNvPr id="48" name="Rectangle 42"/>
          <p:cNvSpPr>
            <a:spLocks noChangeArrowheads="1"/>
          </p:cNvSpPr>
          <p:nvPr/>
        </p:nvSpPr>
        <p:spPr bwMode="auto">
          <a:xfrm>
            <a:off x="1557431" y="1578399"/>
            <a:ext cx="1489075" cy="376238"/>
          </a:xfrm>
          <a:prstGeom prst="rect">
            <a:avLst/>
          </a:prstGeom>
          <a:solidFill>
            <a:srgbClr val="F8F8F8"/>
          </a:solidFill>
          <a:ln w="12700">
            <a:solidFill>
              <a:schemeClr val="tx1"/>
            </a:solidFill>
            <a:miter lim="800000"/>
            <a:headEnd/>
            <a:tailEnd/>
          </a:ln>
          <a:effectLst/>
        </p:spPr>
        <p:txBody>
          <a:bodyPr wrap="none" lIns="90488" tIns="44450" rIns="90488" bIns="44450">
            <a:spAutoFit/>
          </a:bodyPr>
          <a:lstStyle/>
          <a:p>
            <a:r>
              <a:rPr lang="en-US" sz="1800" b="1"/>
              <a:t>Curto Prazo</a:t>
            </a:r>
          </a:p>
        </p:txBody>
      </p:sp>
      <p:sp>
        <p:nvSpPr>
          <p:cNvPr id="49" name="Rectangle 43"/>
          <p:cNvSpPr>
            <a:spLocks noChangeArrowheads="1"/>
          </p:cNvSpPr>
          <p:nvPr/>
        </p:nvSpPr>
        <p:spPr bwMode="auto">
          <a:xfrm>
            <a:off x="5774781" y="1616499"/>
            <a:ext cx="1577975" cy="376238"/>
          </a:xfrm>
          <a:prstGeom prst="rect">
            <a:avLst/>
          </a:prstGeom>
          <a:solidFill>
            <a:srgbClr val="F8F8F8"/>
          </a:solidFill>
          <a:ln w="12700">
            <a:solidFill>
              <a:schemeClr val="tx1"/>
            </a:solidFill>
            <a:miter lim="800000"/>
            <a:headEnd/>
            <a:tailEnd/>
          </a:ln>
          <a:effectLst/>
        </p:spPr>
        <p:txBody>
          <a:bodyPr wrap="none" lIns="90488" tIns="44450" rIns="90488" bIns="44450">
            <a:spAutoFit/>
          </a:bodyPr>
          <a:lstStyle/>
          <a:p>
            <a:r>
              <a:rPr lang="en-US" sz="1800" b="1"/>
              <a:t>Longo Prazo</a:t>
            </a:r>
          </a:p>
        </p:txBody>
      </p:sp>
      <p:sp>
        <p:nvSpPr>
          <p:cNvPr id="51" name="Rectangle 4"/>
          <p:cNvSpPr>
            <a:spLocks noChangeArrowheads="1"/>
          </p:cNvSpPr>
          <p:nvPr/>
        </p:nvSpPr>
        <p:spPr bwMode="auto">
          <a:xfrm>
            <a:off x="785077" y="9683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Concorrência Monopolista</a:t>
            </a:r>
          </a:p>
        </p:txBody>
      </p:sp>
    </p:spTree>
    <p:extLst>
      <p:ext uri="{BB962C8B-B14F-4D97-AF65-F5344CB8AC3E}">
        <p14:creationId xmlns:p14="http://schemas.microsoft.com/office/powerpoint/2010/main" val="24132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p:cNvSpPr txBox="1">
            <a:spLocks noChangeArrowheads="1"/>
          </p:cNvSpPr>
          <p:nvPr/>
        </p:nvSpPr>
        <p:spPr bwMode="auto">
          <a:xfrm>
            <a:off x="81886" y="1306229"/>
            <a:ext cx="9007522"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50000"/>
              </a:spcBef>
              <a:spcAft>
                <a:spcPct val="0"/>
              </a:spcAft>
              <a:buClr>
                <a:srgbClr val="663300"/>
              </a:buClr>
              <a:buSzPct val="75000"/>
              <a:buFont typeface="Wingdings" panose="05000000000000000000" pitchFamily="2" charset="2"/>
              <a:buChar char="n"/>
              <a:defRPr sz="3200">
                <a:solidFill>
                  <a:srgbClr val="376546"/>
                </a:solidFill>
                <a:latin typeface="+mn-lt"/>
                <a:ea typeface="+mn-ea"/>
                <a:cs typeface="+mn-cs"/>
              </a:defRPr>
            </a:lvl1pPr>
            <a:lvl2pPr marL="742950" indent="-285750" algn="l" rtl="0" eaLnBrk="0" fontAlgn="base" hangingPunct="0">
              <a:spcBef>
                <a:spcPct val="40000"/>
              </a:spcBef>
              <a:spcAft>
                <a:spcPct val="0"/>
              </a:spcAft>
              <a:buClr>
                <a:srgbClr val="663300"/>
              </a:buClr>
              <a:buSzPct val="80000"/>
              <a:buFont typeface="Wingdings" panose="05000000000000000000" pitchFamily="2" charset="2"/>
              <a:buChar char="l"/>
              <a:defRPr sz="2800">
                <a:solidFill>
                  <a:srgbClr val="376546"/>
                </a:solidFill>
                <a:latin typeface="+mn-lt"/>
              </a:defRPr>
            </a:lvl2pPr>
            <a:lvl3pPr marL="1143000" indent="-228600" algn="l" rtl="0" eaLnBrk="0" fontAlgn="base" hangingPunct="0">
              <a:spcBef>
                <a:spcPct val="34000"/>
              </a:spcBef>
              <a:spcAft>
                <a:spcPct val="0"/>
              </a:spcAft>
              <a:buClr>
                <a:srgbClr val="663300"/>
              </a:buClr>
              <a:buSzPct val="40000"/>
              <a:buFont typeface="Wingdings" panose="05000000000000000000" pitchFamily="2" charset="2"/>
              <a:buChar char="u"/>
              <a:defRPr sz="2800">
                <a:solidFill>
                  <a:srgbClr val="376546"/>
                </a:solidFill>
                <a:latin typeface="+mn-lt"/>
              </a:defRPr>
            </a:lvl3pPr>
            <a:lvl4pPr marL="1600200" indent="-228600" algn="l" rtl="0" eaLnBrk="0" fontAlgn="base" hangingPunct="0">
              <a:spcBef>
                <a:spcPct val="20000"/>
              </a:spcBef>
              <a:spcAft>
                <a:spcPct val="0"/>
              </a:spcAft>
              <a:buClr>
                <a:srgbClr val="663300"/>
              </a:buClr>
              <a:buSzPct val="100000"/>
              <a:buChar char="•"/>
              <a:defRPr sz="2400">
                <a:solidFill>
                  <a:srgbClr val="376546"/>
                </a:solidFill>
                <a:latin typeface="+mn-lt"/>
              </a:defRPr>
            </a:lvl4pPr>
            <a:lvl5pPr marL="2057400" indent="-228600" algn="l" rtl="0" eaLnBrk="0" fontAlgn="base" hangingPunct="0">
              <a:spcBef>
                <a:spcPct val="20000"/>
              </a:spcBef>
              <a:spcAft>
                <a:spcPct val="0"/>
              </a:spcAft>
              <a:buClr>
                <a:srgbClr val="663300"/>
              </a:buClr>
              <a:buSzPct val="100000"/>
              <a:buChar char="–"/>
              <a:defRPr sz="2400">
                <a:solidFill>
                  <a:srgbClr val="376546"/>
                </a:solidFill>
                <a:latin typeface="+mn-lt"/>
              </a:defRPr>
            </a:lvl5pPr>
            <a:lvl6pPr marL="2514600" indent="-228600" algn="l" rtl="0" eaLnBrk="0" fontAlgn="base" hangingPunct="0">
              <a:spcBef>
                <a:spcPct val="20000"/>
              </a:spcBef>
              <a:spcAft>
                <a:spcPct val="0"/>
              </a:spcAft>
              <a:buClr>
                <a:srgbClr val="663300"/>
              </a:buClr>
              <a:buSzPct val="100000"/>
              <a:buChar char="–"/>
              <a:defRPr sz="2400">
                <a:solidFill>
                  <a:srgbClr val="376546"/>
                </a:solidFill>
                <a:latin typeface="+mn-lt"/>
              </a:defRPr>
            </a:lvl6pPr>
            <a:lvl7pPr marL="2971800" indent="-228600" algn="l" rtl="0" eaLnBrk="0" fontAlgn="base" hangingPunct="0">
              <a:spcBef>
                <a:spcPct val="20000"/>
              </a:spcBef>
              <a:spcAft>
                <a:spcPct val="0"/>
              </a:spcAft>
              <a:buClr>
                <a:srgbClr val="663300"/>
              </a:buClr>
              <a:buSzPct val="100000"/>
              <a:buChar char="–"/>
              <a:defRPr sz="2400">
                <a:solidFill>
                  <a:srgbClr val="376546"/>
                </a:solidFill>
                <a:latin typeface="+mn-lt"/>
              </a:defRPr>
            </a:lvl7pPr>
            <a:lvl8pPr marL="3429000" indent="-228600" algn="l" rtl="0" eaLnBrk="0" fontAlgn="base" hangingPunct="0">
              <a:spcBef>
                <a:spcPct val="20000"/>
              </a:spcBef>
              <a:spcAft>
                <a:spcPct val="0"/>
              </a:spcAft>
              <a:buClr>
                <a:srgbClr val="663300"/>
              </a:buClr>
              <a:buSzPct val="100000"/>
              <a:buChar char="–"/>
              <a:defRPr sz="2400">
                <a:solidFill>
                  <a:srgbClr val="376546"/>
                </a:solidFill>
                <a:latin typeface="+mn-lt"/>
              </a:defRPr>
            </a:lvl8pPr>
            <a:lvl9pPr marL="3886200" indent="-228600" algn="l" rtl="0" eaLnBrk="0" fontAlgn="base" hangingPunct="0">
              <a:spcBef>
                <a:spcPct val="20000"/>
              </a:spcBef>
              <a:spcAft>
                <a:spcPct val="0"/>
              </a:spcAft>
              <a:buClr>
                <a:srgbClr val="663300"/>
              </a:buClr>
              <a:buSzPct val="100000"/>
              <a:buChar char="–"/>
              <a:defRPr sz="2400">
                <a:solidFill>
                  <a:srgbClr val="376546"/>
                </a:solidFill>
                <a:latin typeface="+mn-lt"/>
              </a:defRPr>
            </a:lvl9pPr>
          </a:lstStyle>
          <a:p>
            <a:pPr algn="just">
              <a:spcBef>
                <a:spcPct val="70000"/>
              </a:spcBef>
              <a:buClrTx/>
            </a:pPr>
            <a:r>
              <a:rPr lang="pt-BR" b="1" kern="0" dirty="0">
                <a:solidFill>
                  <a:schemeClr val="tx1"/>
                </a:solidFill>
              </a:rPr>
              <a:t>Equilíbrio no Curto Prazo</a:t>
            </a:r>
            <a:endParaRPr lang="en-US" b="1" kern="0" dirty="0">
              <a:solidFill>
                <a:schemeClr val="tx1"/>
              </a:solidFill>
            </a:endParaRPr>
          </a:p>
          <a:p>
            <a:pPr lvl="1" algn="just">
              <a:buClrTx/>
              <a:buSzPct val="75000"/>
            </a:pPr>
            <a:r>
              <a:rPr lang="en-US" sz="2600" kern="0" dirty="0" err="1">
                <a:solidFill>
                  <a:schemeClr val="tx1"/>
                </a:solidFill>
              </a:rPr>
              <a:t>Demanda</a:t>
            </a:r>
            <a:r>
              <a:rPr lang="en-US" sz="2600" kern="0" dirty="0">
                <a:solidFill>
                  <a:schemeClr val="tx1"/>
                </a:solidFill>
              </a:rPr>
              <a:t> </a:t>
            </a:r>
            <a:r>
              <a:rPr lang="en-US" sz="2600" kern="0" dirty="0" err="1">
                <a:solidFill>
                  <a:schemeClr val="tx1"/>
                </a:solidFill>
              </a:rPr>
              <a:t>negativamente</a:t>
            </a:r>
            <a:r>
              <a:rPr lang="en-US" sz="2600" kern="0" dirty="0">
                <a:solidFill>
                  <a:schemeClr val="tx1"/>
                </a:solidFill>
              </a:rPr>
              <a:t> </a:t>
            </a:r>
            <a:r>
              <a:rPr lang="en-US" sz="2600" kern="0" dirty="0" err="1">
                <a:solidFill>
                  <a:schemeClr val="tx1"/>
                </a:solidFill>
              </a:rPr>
              <a:t>inclinada</a:t>
            </a:r>
            <a:r>
              <a:rPr lang="en-US" sz="2600" kern="0" dirty="0">
                <a:solidFill>
                  <a:schemeClr val="tx1"/>
                </a:solidFill>
              </a:rPr>
              <a:t>: </a:t>
            </a:r>
            <a:r>
              <a:rPr lang="en-US" sz="2600" kern="0" dirty="0" err="1">
                <a:solidFill>
                  <a:schemeClr val="tx1"/>
                </a:solidFill>
              </a:rPr>
              <a:t>produtos</a:t>
            </a:r>
            <a:r>
              <a:rPr lang="en-US" sz="2600" kern="0" dirty="0">
                <a:solidFill>
                  <a:schemeClr val="tx1"/>
                </a:solidFill>
              </a:rPr>
              <a:t> </a:t>
            </a:r>
            <a:r>
              <a:rPr lang="en-US" sz="2600" kern="0" dirty="0" err="1">
                <a:solidFill>
                  <a:schemeClr val="tx1"/>
                </a:solidFill>
              </a:rPr>
              <a:t>diferenciados</a:t>
            </a:r>
            <a:endParaRPr lang="en-US" sz="2600" kern="0" dirty="0">
              <a:solidFill>
                <a:schemeClr val="tx1"/>
              </a:solidFill>
            </a:endParaRPr>
          </a:p>
          <a:p>
            <a:pPr lvl="1" algn="just">
              <a:buClrTx/>
              <a:buSzPct val="75000"/>
            </a:pPr>
            <a:r>
              <a:rPr lang="en-US" sz="2600" kern="0" dirty="0" err="1">
                <a:solidFill>
                  <a:schemeClr val="tx1"/>
                </a:solidFill>
              </a:rPr>
              <a:t>Demanda</a:t>
            </a:r>
            <a:r>
              <a:rPr lang="en-US" sz="2600" kern="0" dirty="0">
                <a:solidFill>
                  <a:schemeClr val="tx1"/>
                </a:solidFill>
              </a:rPr>
              <a:t> </a:t>
            </a:r>
            <a:r>
              <a:rPr lang="en-US" sz="2600" kern="0" dirty="0" err="1">
                <a:solidFill>
                  <a:schemeClr val="tx1"/>
                </a:solidFill>
              </a:rPr>
              <a:t>relativamente</a:t>
            </a:r>
            <a:r>
              <a:rPr lang="en-US" sz="2600" kern="0" dirty="0">
                <a:solidFill>
                  <a:schemeClr val="tx1"/>
                </a:solidFill>
              </a:rPr>
              <a:t> </a:t>
            </a:r>
            <a:r>
              <a:rPr lang="en-US" sz="2600" kern="0" dirty="0" err="1">
                <a:solidFill>
                  <a:schemeClr val="tx1"/>
                </a:solidFill>
              </a:rPr>
              <a:t>elástica</a:t>
            </a:r>
            <a:r>
              <a:rPr lang="en-US" sz="2600" kern="0" dirty="0">
                <a:solidFill>
                  <a:schemeClr val="tx1"/>
                </a:solidFill>
              </a:rPr>
              <a:t>: </a:t>
            </a:r>
            <a:r>
              <a:rPr lang="en-US" sz="2600" kern="0" dirty="0" err="1">
                <a:solidFill>
                  <a:schemeClr val="tx1"/>
                </a:solidFill>
              </a:rPr>
              <a:t>bons</a:t>
            </a:r>
            <a:r>
              <a:rPr lang="en-US" sz="2600" kern="0" dirty="0">
                <a:solidFill>
                  <a:schemeClr val="tx1"/>
                </a:solidFill>
              </a:rPr>
              <a:t> </a:t>
            </a:r>
            <a:r>
              <a:rPr lang="en-US" sz="2600" kern="0" dirty="0" err="1">
                <a:solidFill>
                  <a:schemeClr val="tx1"/>
                </a:solidFill>
              </a:rPr>
              <a:t>substitutos</a:t>
            </a:r>
            <a:endParaRPr lang="en-US" sz="2600" kern="0" dirty="0">
              <a:solidFill>
                <a:schemeClr val="tx1"/>
              </a:solidFill>
            </a:endParaRPr>
          </a:p>
          <a:p>
            <a:pPr lvl="1" algn="just">
              <a:buClrTx/>
              <a:buSzPct val="75000"/>
            </a:pPr>
            <a:r>
              <a:rPr lang="en-US" sz="2600" i="1" kern="0" dirty="0" err="1">
                <a:solidFill>
                  <a:schemeClr val="tx1"/>
                </a:solidFill>
              </a:rPr>
              <a:t>RMg</a:t>
            </a:r>
            <a:r>
              <a:rPr lang="en-US" sz="2600" i="1" kern="0" dirty="0">
                <a:solidFill>
                  <a:schemeClr val="tx1"/>
                </a:solidFill>
              </a:rPr>
              <a:t> &lt; P</a:t>
            </a:r>
            <a:endParaRPr lang="en-US" sz="2600" kern="0" dirty="0">
              <a:solidFill>
                <a:schemeClr val="tx1"/>
              </a:solidFill>
            </a:endParaRPr>
          </a:p>
          <a:p>
            <a:pPr lvl="1" algn="just">
              <a:buClrTx/>
              <a:buSzPct val="75000"/>
            </a:pPr>
            <a:r>
              <a:rPr lang="en-US" sz="2600" kern="0" dirty="0" err="1">
                <a:solidFill>
                  <a:schemeClr val="tx1"/>
                </a:solidFill>
              </a:rPr>
              <a:t>Lucros</a:t>
            </a:r>
            <a:r>
              <a:rPr lang="en-US" sz="2600" kern="0" dirty="0">
                <a:solidFill>
                  <a:schemeClr val="tx1"/>
                </a:solidFill>
              </a:rPr>
              <a:t> </a:t>
            </a:r>
            <a:r>
              <a:rPr lang="en-US" sz="2600" kern="0" dirty="0" err="1">
                <a:solidFill>
                  <a:schemeClr val="tx1"/>
                </a:solidFill>
              </a:rPr>
              <a:t>são</a:t>
            </a:r>
            <a:r>
              <a:rPr lang="en-US" sz="2600" kern="0" dirty="0">
                <a:solidFill>
                  <a:schemeClr val="tx1"/>
                </a:solidFill>
              </a:rPr>
              <a:t> </a:t>
            </a:r>
            <a:r>
              <a:rPr lang="en-US" sz="2600" kern="0" dirty="0" err="1">
                <a:solidFill>
                  <a:schemeClr val="tx1"/>
                </a:solidFill>
              </a:rPr>
              <a:t>máximos</a:t>
            </a:r>
            <a:r>
              <a:rPr lang="en-US" sz="2600" kern="0" dirty="0">
                <a:solidFill>
                  <a:schemeClr val="tx1"/>
                </a:solidFill>
              </a:rPr>
              <a:t> </a:t>
            </a:r>
            <a:r>
              <a:rPr lang="en-US" sz="2600" kern="0" dirty="0" err="1">
                <a:solidFill>
                  <a:schemeClr val="tx1"/>
                </a:solidFill>
              </a:rPr>
              <a:t>quando</a:t>
            </a:r>
            <a:r>
              <a:rPr lang="en-US" sz="2600" kern="0" dirty="0">
                <a:solidFill>
                  <a:schemeClr val="tx1"/>
                </a:solidFill>
              </a:rPr>
              <a:t> </a:t>
            </a:r>
            <a:r>
              <a:rPr lang="en-US" sz="2600" i="1" kern="0" dirty="0" err="1">
                <a:solidFill>
                  <a:schemeClr val="tx1"/>
                </a:solidFill>
              </a:rPr>
              <a:t>RMg</a:t>
            </a:r>
            <a:r>
              <a:rPr lang="en-US" sz="2600" i="1" kern="0" dirty="0">
                <a:solidFill>
                  <a:schemeClr val="tx1"/>
                </a:solidFill>
              </a:rPr>
              <a:t> = </a:t>
            </a:r>
            <a:r>
              <a:rPr lang="en-US" sz="2600" i="1" kern="0" dirty="0" err="1">
                <a:solidFill>
                  <a:schemeClr val="tx1"/>
                </a:solidFill>
              </a:rPr>
              <a:t>CMg</a:t>
            </a:r>
            <a:endParaRPr lang="en-US" sz="2600" kern="0" dirty="0">
              <a:solidFill>
                <a:schemeClr val="tx1"/>
              </a:solidFill>
            </a:endParaRPr>
          </a:p>
          <a:p>
            <a:pPr lvl="1" algn="just">
              <a:buClrTx/>
              <a:buSzPct val="75000"/>
            </a:pPr>
            <a:r>
              <a:rPr lang="en-US" sz="2600" kern="0" dirty="0">
                <a:solidFill>
                  <a:schemeClr val="tx1"/>
                </a:solidFill>
              </a:rPr>
              <a:t>A </a:t>
            </a:r>
            <a:r>
              <a:rPr lang="en-US" sz="2600" kern="0" dirty="0" err="1">
                <a:solidFill>
                  <a:schemeClr val="tx1"/>
                </a:solidFill>
              </a:rPr>
              <a:t>empresa</a:t>
            </a:r>
            <a:r>
              <a:rPr lang="en-US" sz="2600" kern="0" dirty="0">
                <a:solidFill>
                  <a:schemeClr val="tx1"/>
                </a:solidFill>
              </a:rPr>
              <a:t> </a:t>
            </a:r>
            <a:r>
              <a:rPr lang="en-US" sz="2600" kern="0" dirty="0" err="1">
                <a:solidFill>
                  <a:schemeClr val="tx1"/>
                </a:solidFill>
              </a:rPr>
              <a:t>aufere</a:t>
            </a:r>
            <a:r>
              <a:rPr lang="en-US" sz="2600" kern="0" dirty="0">
                <a:solidFill>
                  <a:schemeClr val="tx1"/>
                </a:solidFill>
              </a:rPr>
              <a:t> </a:t>
            </a:r>
            <a:r>
              <a:rPr lang="en-US" sz="2600" kern="0" dirty="0" err="1">
                <a:solidFill>
                  <a:schemeClr val="tx1"/>
                </a:solidFill>
              </a:rPr>
              <a:t>lucros</a:t>
            </a:r>
            <a:r>
              <a:rPr lang="en-US" sz="2600" kern="0" dirty="0">
                <a:solidFill>
                  <a:schemeClr val="tx1"/>
                </a:solidFill>
              </a:rPr>
              <a:t> </a:t>
            </a:r>
            <a:r>
              <a:rPr lang="en-US" sz="2600" kern="0" dirty="0" err="1">
                <a:solidFill>
                  <a:schemeClr val="tx1"/>
                </a:solidFill>
              </a:rPr>
              <a:t>econômicos</a:t>
            </a:r>
            <a:endParaRPr lang="en-US" sz="2600" kern="0" dirty="0">
              <a:solidFill>
                <a:schemeClr val="tx1"/>
              </a:solidFill>
            </a:endParaRPr>
          </a:p>
        </p:txBody>
      </p:sp>
      <p:sp>
        <p:nvSpPr>
          <p:cNvPr id="6" name="Rectangle 4"/>
          <p:cNvSpPr>
            <a:spLocks noChangeArrowheads="1"/>
          </p:cNvSpPr>
          <p:nvPr/>
        </p:nvSpPr>
        <p:spPr bwMode="auto">
          <a:xfrm>
            <a:off x="785077" y="9683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Concorrência Monopolista</a:t>
            </a:r>
          </a:p>
        </p:txBody>
      </p:sp>
    </p:spTree>
    <p:extLst>
      <p:ext uri="{BB962C8B-B14F-4D97-AF65-F5344CB8AC3E}">
        <p14:creationId xmlns:p14="http://schemas.microsoft.com/office/powerpoint/2010/main" val="29707212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31800" y="1185480"/>
            <a:ext cx="84709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50000"/>
              </a:spcBef>
              <a:spcAft>
                <a:spcPct val="0"/>
              </a:spcAft>
              <a:buClr>
                <a:srgbClr val="663300"/>
              </a:buClr>
              <a:buSzPct val="75000"/>
              <a:buFont typeface="Wingdings" panose="05000000000000000000" pitchFamily="2" charset="2"/>
              <a:buChar char="n"/>
              <a:defRPr sz="3200">
                <a:solidFill>
                  <a:srgbClr val="376546"/>
                </a:solidFill>
                <a:latin typeface="+mn-lt"/>
                <a:ea typeface="+mn-ea"/>
                <a:cs typeface="+mn-cs"/>
              </a:defRPr>
            </a:lvl1pPr>
            <a:lvl2pPr marL="742950" indent="-285750" algn="l" rtl="0" eaLnBrk="0" fontAlgn="base" hangingPunct="0">
              <a:spcBef>
                <a:spcPct val="40000"/>
              </a:spcBef>
              <a:spcAft>
                <a:spcPct val="0"/>
              </a:spcAft>
              <a:buClr>
                <a:srgbClr val="663300"/>
              </a:buClr>
              <a:buSzPct val="80000"/>
              <a:buFont typeface="Wingdings" panose="05000000000000000000" pitchFamily="2" charset="2"/>
              <a:buChar char="l"/>
              <a:defRPr sz="2800">
                <a:solidFill>
                  <a:srgbClr val="376546"/>
                </a:solidFill>
                <a:latin typeface="+mn-lt"/>
              </a:defRPr>
            </a:lvl2pPr>
            <a:lvl3pPr marL="1143000" indent="-228600" algn="l" rtl="0" eaLnBrk="0" fontAlgn="base" hangingPunct="0">
              <a:spcBef>
                <a:spcPct val="34000"/>
              </a:spcBef>
              <a:spcAft>
                <a:spcPct val="0"/>
              </a:spcAft>
              <a:buClr>
                <a:srgbClr val="663300"/>
              </a:buClr>
              <a:buSzPct val="40000"/>
              <a:buFont typeface="Wingdings" panose="05000000000000000000" pitchFamily="2" charset="2"/>
              <a:buChar char="u"/>
              <a:defRPr sz="2800">
                <a:solidFill>
                  <a:srgbClr val="376546"/>
                </a:solidFill>
                <a:latin typeface="+mn-lt"/>
              </a:defRPr>
            </a:lvl3pPr>
            <a:lvl4pPr marL="1600200" indent="-228600" algn="l" rtl="0" eaLnBrk="0" fontAlgn="base" hangingPunct="0">
              <a:spcBef>
                <a:spcPct val="20000"/>
              </a:spcBef>
              <a:spcAft>
                <a:spcPct val="0"/>
              </a:spcAft>
              <a:buClr>
                <a:srgbClr val="663300"/>
              </a:buClr>
              <a:buSzPct val="100000"/>
              <a:buChar char="•"/>
              <a:defRPr sz="2400">
                <a:solidFill>
                  <a:srgbClr val="376546"/>
                </a:solidFill>
                <a:latin typeface="+mn-lt"/>
              </a:defRPr>
            </a:lvl4pPr>
            <a:lvl5pPr marL="2057400" indent="-228600" algn="l" rtl="0" eaLnBrk="0" fontAlgn="base" hangingPunct="0">
              <a:spcBef>
                <a:spcPct val="20000"/>
              </a:spcBef>
              <a:spcAft>
                <a:spcPct val="0"/>
              </a:spcAft>
              <a:buClr>
                <a:srgbClr val="663300"/>
              </a:buClr>
              <a:buSzPct val="100000"/>
              <a:buChar char="–"/>
              <a:defRPr sz="2400">
                <a:solidFill>
                  <a:srgbClr val="376546"/>
                </a:solidFill>
                <a:latin typeface="+mn-lt"/>
              </a:defRPr>
            </a:lvl5pPr>
            <a:lvl6pPr marL="2514600" indent="-228600" algn="l" rtl="0" eaLnBrk="0" fontAlgn="base" hangingPunct="0">
              <a:spcBef>
                <a:spcPct val="20000"/>
              </a:spcBef>
              <a:spcAft>
                <a:spcPct val="0"/>
              </a:spcAft>
              <a:buClr>
                <a:srgbClr val="663300"/>
              </a:buClr>
              <a:buSzPct val="100000"/>
              <a:buChar char="–"/>
              <a:defRPr sz="2400">
                <a:solidFill>
                  <a:srgbClr val="376546"/>
                </a:solidFill>
                <a:latin typeface="+mn-lt"/>
              </a:defRPr>
            </a:lvl6pPr>
            <a:lvl7pPr marL="2971800" indent="-228600" algn="l" rtl="0" eaLnBrk="0" fontAlgn="base" hangingPunct="0">
              <a:spcBef>
                <a:spcPct val="20000"/>
              </a:spcBef>
              <a:spcAft>
                <a:spcPct val="0"/>
              </a:spcAft>
              <a:buClr>
                <a:srgbClr val="663300"/>
              </a:buClr>
              <a:buSzPct val="100000"/>
              <a:buChar char="–"/>
              <a:defRPr sz="2400">
                <a:solidFill>
                  <a:srgbClr val="376546"/>
                </a:solidFill>
                <a:latin typeface="+mn-lt"/>
              </a:defRPr>
            </a:lvl7pPr>
            <a:lvl8pPr marL="3429000" indent="-228600" algn="l" rtl="0" eaLnBrk="0" fontAlgn="base" hangingPunct="0">
              <a:spcBef>
                <a:spcPct val="20000"/>
              </a:spcBef>
              <a:spcAft>
                <a:spcPct val="0"/>
              </a:spcAft>
              <a:buClr>
                <a:srgbClr val="663300"/>
              </a:buClr>
              <a:buSzPct val="100000"/>
              <a:buChar char="–"/>
              <a:defRPr sz="2400">
                <a:solidFill>
                  <a:srgbClr val="376546"/>
                </a:solidFill>
                <a:latin typeface="+mn-lt"/>
              </a:defRPr>
            </a:lvl8pPr>
            <a:lvl9pPr marL="3886200" indent="-228600" algn="l" rtl="0" eaLnBrk="0" fontAlgn="base" hangingPunct="0">
              <a:spcBef>
                <a:spcPct val="20000"/>
              </a:spcBef>
              <a:spcAft>
                <a:spcPct val="0"/>
              </a:spcAft>
              <a:buClr>
                <a:srgbClr val="663300"/>
              </a:buClr>
              <a:buSzPct val="100000"/>
              <a:buChar char="–"/>
              <a:defRPr sz="2400">
                <a:solidFill>
                  <a:srgbClr val="376546"/>
                </a:solidFill>
                <a:latin typeface="+mn-lt"/>
              </a:defRPr>
            </a:lvl9pPr>
          </a:lstStyle>
          <a:p>
            <a:pPr algn="just">
              <a:spcBef>
                <a:spcPct val="70000"/>
              </a:spcBef>
              <a:buClrTx/>
            </a:pPr>
            <a:r>
              <a:rPr lang="en-US" b="1" kern="0" dirty="0" err="1">
                <a:solidFill>
                  <a:schemeClr val="tx1"/>
                </a:solidFill>
              </a:rPr>
              <a:t>Equilíbrio</a:t>
            </a:r>
            <a:r>
              <a:rPr lang="en-US" b="1" kern="0" dirty="0">
                <a:solidFill>
                  <a:schemeClr val="tx1"/>
                </a:solidFill>
              </a:rPr>
              <a:t> no Longo </a:t>
            </a:r>
            <a:r>
              <a:rPr lang="en-US" b="1" kern="0" dirty="0" err="1">
                <a:solidFill>
                  <a:schemeClr val="tx1"/>
                </a:solidFill>
              </a:rPr>
              <a:t>Prazo</a:t>
            </a:r>
            <a:endParaRPr lang="en-US" b="1" kern="0" dirty="0">
              <a:solidFill>
                <a:schemeClr val="tx1"/>
              </a:solidFill>
            </a:endParaRPr>
          </a:p>
          <a:p>
            <a:pPr lvl="1" algn="just">
              <a:buClrTx/>
              <a:buSzPct val="75000"/>
            </a:pPr>
            <a:r>
              <a:rPr lang="en-US" sz="2600" kern="0" dirty="0" err="1">
                <a:solidFill>
                  <a:schemeClr val="tx1"/>
                </a:solidFill>
              </a:rPr>
              <a:t>Os</a:t>
            </a:r>
            <a:r>
              <a:rPr lang="en-US" sz="2600" kern="0" dirty="0">
                <a:solidFill>
                  <a:schemeClr val="tx1"/>
                </a:solidFill>
              </a:rPr>
              <a:t> </a:t>
            </a:r>
            <a:r>
              <a:rPr lang="en-US" sz="2600" kern="0" dirty="0" err="1">
                <a:solidFill>
                  <a:schemeClr val="tx1"/>
                </a:solidFill>
              </a:rPr>
              <a:t>lucros</a:t>
            </a:r>
            <a:r>
              <a:rPr lang="en-US" sz="2600" kern="0" dirty="0">
                <a:solidFill>
                  <a:schemeClr val="tx1"/>
                </a:solidFill>
              </a:rPr>
              <a:t> </a:t>
            </a:r>
            <a:r>
              <a:rPr lang="en-US" sz="2600" kern="0" dirty="0" err="1">
                <a:solidFill>
                  <a:schemeClr val="tx1"/>
                </a:solidFill>
              </a:rPr>
              <a:t>atraem</a:t>
            </a:r>
            <a:r>
              <a:rPr lang="en-US" sz="2600" kern="0" dirty="0">
                <a:solidFill>
                  <a:schemeClr val="tx1"/>
                </a:solidFill>
              </a:rPr>
              <a:t> </a:t>
            </a:r>
            <a:r>
              <a:rPr lang="en-US" sz="2600" kern="0" dirty="0" err="1">
                <a:solidFill>
                  <a:schemeClr val="tx1"/>
                </a:solidFill>
              </a:rPr>
              <a:t>novas</a:t>
            </a:r>
            <a:r>
              <a:rPr lang="en-US" sz="2600" kern="0" dirty="0">
                <a:solidFill>
                  <a:schemeClr val="tx1"/>
                </a:solidFill>
              </a:rPr>
              <a:t> </a:t>
            </a:r>
            <a:r>
              <a:rPr lang="en-US" sz="2600" kern="0" dirty="0" err="1">
                <a:solidFill>
                  <a:schemeClr val="tx1"/>
                </a:solidFill>
              </a:rPr>
              <a:t>empresas</a:t>
            </a:r>
            <a:r>
              <a:rPr lang="en-US" sz="2600" kern="0" dirty="0">
                <a:solidFill>
                  <a:schemeClr val="tx1"/>
                </a:solidFill>
              </a:rPr>
              <a:t> para o </a:t>
            </a:r>
            <a:r>
              <a:rPr lang="en-US" sz="2600" kern="0" dirty="0" err="1">
                <a:solidFill>
                  <a:schemeClr val="tx1"/>
                </a:solidFill>
              </a:rPr>
              <a:t>mercado</a:t>
            </a:r>
            <a:r>
              <a:rPr lang="en-US" sz="2600" kern="0" dirty="0">
                <a:solidFill>
                  <a:schemeClr val="tx1"/>
                </a:solidFill>
              </a:rPr>
              <a:t> (</a:t>
            </a:r>
            <a:r>
              <a:rPr lang="en-US" sz="2600" kern="0" dirty="0" err="1">
                <a:solidFill>
                  <a:schemeClr val="tx1"/>
                </a:solidFill>
              </a:rPr>
              <a:t>não</a:t>
            </a:r>
            <a:r>
              <a:rPr lang="en-US" sz="2600" kern="0" dirty="0">
                <a:solidFill>
                  <a:schemeClr val="tx1"/>
                </a:solidFill>
              </a:rPr>
              <a:t> </a:t>
            </a:r>
            <a:r>
              <a:rPr lang="en-US" sz="2600" kern="0" dirty="0" err="1">
                <a:solidFill>
                  <a:schemeClr val="tx1"/>
                </a:solidFill>
              </a:rPr>
              <a:t>há</a:t>
            </a:r>
            <a:r>
              <a:rPr lang="en-US" sz="2600" kern="0" dirty="0">
                <a:solidFill>
                  <a:schemeClr val="tx1"/>
                </a:solidFill>
              </a:rPr>
              <a:t> </a:t>
            </a:r>
            <a:r>
              <a:rPr lang="en-US" sz="2600" kern="0" dirty="0" err="1">
                <a:solidFill>
                  <a:schemeClr val="tx1"/>
                </a:solidFill>
              </a:rPr>
              <a:t>barreiras</a:t>
            </a:r>
            <a:r>
              <a:rPr lang="en-US" sz="2600" kern="0" dirty="0">
                <a:solidFill>
                  <a:schemeClr val="tx1"/>
                </a:solidFill>
              </a:rPr>
              <a:t> à entrada)</a:t>
            </a:r>
          </a:p>
          <a:p>
            <a:pPr lvl="1" algn="just">
              <a:buClrTx/>
              <a:buSzPct val="75000"/>
            </a:pPr>
            <a:r>
              <a:rPr lang="en-US" sz="2600" kern="0" dirty="0">
                <a:solidFill>
                  <a:schemeClr val="tx1"/>
                </a:solidFill>
              </a:rPr>
              <a:t>A </a:t>
            </a:r>
            <a:r>
              <a:rPr lang="en-US" sz="2600" kern="0" dirty="0" err="1">
                <a:solidFill>
                  <a:schemeClr val="tx1"/>
                </a:solidFill>
              </a:rPr>
              <a:t>demanda</a:t>
            </a:r>
            <a:r>
              <a:rPr lang="en-US" sz="2600" kern="0" dirty="0">
                <a:solidFill>
                  <a:schemeClr val="tx1"/>
                </a:solidFill>
              </a:rPr>
              <a:t> da </a:t>
            </a:r>
            <a:r>
              <a:rPr lang="en-US" sz="2600" kern="0" dirty="0" err="1">
                <a:solidFill>
                  <a:schemeClr val="tx1"/>
                </a:solidFill>
              </a:rPr>
              <a:t>empresa</a:t>
            </a:r>
            <a:r>
              <a:rPr lang="en-US" sz="2600" kern="0" dirty="0">
                <a:solidFill>
                  <a:schemeClr val="tx1"/>
                </a:solidFill>
              </a:rPr>
              <a:t> </a:t>
            </a:r>
            <a:r>
              <a:rPr lang="en-US" sz="2600" kern="0" dirty="0" err="1">
                <a:solidFill>
                  <a:schemeClr val="tx1"/>
                </a:solidFill>
              </a:rPr>
              <a:t>cai</a:t>
            </a:r>
            <a:r>
              <a:rPr lang="en-US" sz="2600" kern="0" dirty="0">
                <a:solidFill>
                  <a:schemeClr val="tx1"/>
                </a:solidFill>
              </a:rPr>
              <a:t> para D</a:t>
            </a:r>
            <a:r>
              <a:rPr lang="en-US" sz="2600" kern="0" baseline="-25000" dirty="0">
                <a:solidFill>
                  <a:schemeClr val="tx1"/>
                </a:solidFill>
              </a:rPr>
              <a:t>LP</a:t>
            </a:r>
          </a:p>
          <a:p>
            <a:pPr lvl="1" algn="just">
              <a:buClrTx/>
              <a:buSzPct val="75000"/>
            </a:pPr>
            <a:r>
              <a:rPr lang="en-US" sz="2600" kern="0" dirty="0">
                <a:solidFill>
                  <a:schemeClr val="tx1"/>
                </a:solidFill>
              </a:rPr>
              <a:t>A </a:t>
            </a:r>
            <a:r>
              <a:rPr lang="en-US" sz="2600" kern="0" dirty="0" err="1">
                <a:solidFill>
                  <a:schemeClr val="tx1"/>
                </a:solidFill>
              </a:rPr>
              <a:t>produção</a:t>
            </a:r>
            <a:r>
              <a:rPr lang="en-US" sz="2600" kern="0" dirty="0">
                <a:solidFill>
                  <a:schemeClr val="tx1"/>
                </a:solidFill>
              </a:rPr>
              <a:t> e o </a:t>
            </a:r>
            <a:r>
              <a:rPr lang="en-US" sz="2600" kern="0" dirty="0" err="1">
                <a:solidFill>
                  <a:schemeClr val="tx1"/>
                </a:solidFill>
              </a:rPr>
              <a:t>preço</a:t>
            </a:r>
            <a:r>
              <a:rPr lang="en-US" sz="2600" kern="0" dirty="0">
                <a:solidFill>
                  <a:schemeClr val="tx1"/>
                </a:solidFill>
              </a:rPr>
              <a:t> da </a:t>
            </a:r>
            <a:r>
              <a:rPr lang="en-US" sz="2600" kern="0" dirty="0" err="1">
                <a:solidFill>
                  <a:schemeClr val="tx1"/>
                </a:solidFill>
              </a:rPr>
              <a:t>empresa</a:t>
            </a:r>
            <a:r>
              <a:rPr lang="en-US" sz="2600" kern="0" dirty="0">
                <a:solidFill>
                  <a:schemeClr val="tx1"/>
                </a:solidFill>
              </a:rPr>
              <a:t> </a:t>
            </a:r>
            <a:r>
              <a:rPr lang="en-US" sz="2600" kern="0" dirty="0" err="1">
                <a:solidFill>
                  <a:schemeClr val="tx1"/>
                </a:solidFill>
              </a:rPr>
              <a:t>caem</a:t>
            </a:r>
            <a:endParaRPr lang="en-US" sz="2600" kern="0" dirty="0">
              <a:solidFill>
                <a:schemeClr val="tx1"/>
              </a:solidFill>
            </a:endParaRPr>
          </a:p>
          <a:p>
            <a:pPr lvl="1" algn="just">
              <a:buClrTx/>
              <a:buSzPct val="75000"/>
            </a:pPr>
            <a:r>
              <a:rPr lang="en-US" sz="2600" kern="0" dirty="0">
                <a:solidFill>
                  <a:schemeClr val="tx1"/>
                </a:solidFill>
              </a:rPr>
              <a:t>A </a:t>
            </a:r>
            <a:r>
              <a:rPr lang="en-US" sz="2600" kern="0" dirty="0" err="1">
                <a:solidFill>
                  <a:schemeClr val="tx1"/>
                </a:solidFill>
              </a:rPr>
              <a:t>produção</a:t>
            </a:r>
            <a:r>
              <a:rPr lang="en-US" sz="2600" kern="0" dirty="0">
                <a:solidFill>
                  <a:schemeClr val="tx1"/>
                </a:solidFill>
              </a:rPr>
              <a:t> do </a:t>
            </a:r>
            <a:r>
              <a:rPr lang="en-US" sz="2600" kern="0" dirty="0" err="1">
                <a:solidFill>
                  <a:schemeClr val="tx1"/>
                </a:solidFill>
              </a:rPr>
              <a:t>setor</a:t>
            </a:r>
            <a:r>
              <a:rPr lang="en-US" sz="2600" kern="0" dirty="0">
                <a:solidFill>
                  <a:schemeClr val="tx1"/>
                </a:solidFill>
              </a:rPr>
              <a:t> </a:t>
            </a:r>
            <a:r>
              <a:rPr lang="en-US" sz="2600" kern="0" dirty="0" err="1">
                <a:solidFill>
                  <a:schemeClr val="tx1"/>
                </a:solidFill>
              </a:rPr>
              <a:t>aumenta</a:t>
            </a:r>
            <a:endParaRPr lang="en-US" sz="2600" kern="0" dirty="0">
              <a:solidFill>
                <a:schemeClr val="tx1"/>
              </a:solidFill>
            </a:endParaRPr>
          </a:p>
          <a:p>
            <a:pPr lvl="1" algn="just">
              <a:buClrTx/>
              <a:buSzPct val="75000"/>
            </a:pPr>
            <a:r>
              <a:rPr lang="en-US" sz="2600" kern="0" dirty="0" err="1">
                <a:solidFill>
                  <a:schemeClr val="tx1"/>
                </a:solidFill>
              </a:rPr>
              <a:t>Não</a:t>
            </a:r>
            <a:r>
              <a:rPr lang="en-US" sz="2600" kern="0" dirty="0">
                <a:solidFill>
                  <a:schemeClr val="tx1"/>
                </a:solidFill>
              </a:rPr>
              <a:t> </a:t>
            </a:r>
            <a:r>
              <a:rPr lang="en-US" sz="2600" kern="0" dirty="0" err="1">
                <a:solidFill>
                  <a:schemeClr val="tx1"/>
                </a:solidFill>
              </a:rPr>
              <a:t>há</a:t>
            </a:r>
            <a:r>
              <a:rPr lang="en-US" sz="2600" kern="0" dirty="0">
                <a:solidFill>
                  <a:schemeClr val="tx1"/>
                </a:solidFill>
              </a:rPr>
              <a:t> </a:t>
            </a:r>
            <a:r>
              <a:rPr lang="en-US" sz="2600" kern="0" dirty="0" err="1">
                <a:solidFill>
                  <a:schemeClr val="tx1"/>
                </a:solidFill>
              </a:rPr>
              <a:t>lucro</a:t>
            </a:r>
            <a:r>
              <a:rPr lang="en-US" sz="2600" kern="0" dirty="0">
                <a:solidFill>
                  <a:schemeClr val="tx1"/>
                </a:solidFill>
              </a:rPr>
              <a:t> </a:t>
            </a:r>
            <a:r>
              <a:rPr lang="en-US" sz="2600" kern="0" dirty="0" err="1">
                <a:solidFill>
                  <a:schemeClr val="tx1"/>
                </a:solidFill>
              </a:rPr>
              <a:t>econômico</a:t>
            </a:r>
            <a:r>
              <a:rPr lang="en-US" sz="2600" kern="0" dirty="0">
                <a:solidFill>
                  <a:schemeClr val="tx1"/>
                </a:solidFill>
              </a:rPr>
              <a:t> no </a:t>
            </a:r>
            <a:r>
              <a:rPr lang="en-US" sz="2600" kern="0" dirty="0" err="1">
                <a:solidFill>
                  <a:schemeClr val="tx1"/>
                </a:solidFill>
              </a:rPr>
              <a:t>longo</a:t>
            </a:r>
            <a:r>
              <a:rPr lang="en-US" sz="2600" kern="0" dirty="0">
                <a:solidFill>
                  <a:schemeClr val="tx1"/>
                </a:solidFill>
              </a:rPr>
              <a:t> </a:t>
            </a:r>
            <a:r>
              <a:rPr lang="en-US" sz="2600" kern="0" dirty="0" err="1">
                <a:solidFill>
                  <a:schemeClr val="tx1"/>
                </a:solidFill>
              </a:rPr>
              <a:t>prazo</a:t>
            </a:r>
            <a:r>
              <a:rPr lang="en-US" sz="2600" kern="0" dirty="0">
                <a:solidFill>
                  <a:schemeClr val="tx1"/>
                </a:solidFill>
              </a:rPr>
              <a:t>(</a:t>
            </a:r>
            <a:r>
              <a:rPr lang="en-US" sz="2600" i="1" kern="0" dirty="0">
                <a:solidFill>
                  <a:schemeClr val="tx1"/>
                </a:solidFill>
              </a:rPr>
              <a:t>P</a:t>
            </a:r>
            <a:r>
              <a:rPr lang="en-US" sz="2600" kern="0" dirty="0">
                <a:solidFill>
                  <a:schemeClr val="tx1"/>
                </a:solidFill>
              </a:rPr>
              <a:t> = </a:t>
            </a:r>
            <a:r>
              <a:rPr lang="en-US" sz="2600" i="1" kern="0" dirty="0" err="1">
                <a:solidFill>
                  <a:schemeClr val="tx1"/>
                </a:solidFill>
              </a:rPr>
              <a:t>CMe</a:t>
            </a:r>
            <a:r>
              <a:rPr lang="en-US" sz="2600" kern="0" dirty="0">
                <a:solidFill>
                  <a:schemeClr val="tx1"/>
                </a:solidFill>
              </a:rPr>
              <a:t>)</a:t>
            </a:r>
          </a:p>
          <a:p>
            <a:pPr lvl="1" algn="just">
              <a:buClrTx/>
              <a:buSzPct val="75000"/>
            </a:pPr>
            <a:r>
              <a:rPr lang="en-US" sz="2600" i="1" kern="0" dirty="0">
                <a:solidFill>
                  <a:schemeClr val="tx1"/>
                </a:solidFill>
              </a:rPr>
              <a:t>P</a:t>
            </a:r>
            <a:r>
              <a:rPr lang="en-US" sz="2600" kern="0" dirty="0">
                <a:solidFill>
                  <a:schemeClr val="tx1"/>
                </a:solidFill>
              </a:rPr>
              <a:t> &gt; </a:t>
            </a:r>
            <a:r>
              <a:rPr lang="en-US" sz="2600" i="1" kern="0" dirty="0" err="1">
                <a:solidFill>
                  <a:schemeClr val="tx1"/>
                </a:solidFill>
              </a:rPr>
              <a:t>CMg</a:t>
            </a:r>
            <a:r>
              <a:rPr lang="en-US" sz="2600" kern="0" dirty="0">
                <a:solidFill>
                  <a:schemeClr val="tx1"/>
                </a:solidFill>
              </a:rPr>
              <a:t> : </a:t>
            </a:r>
            <a:r>
              <a:rPr lang="en-US" sz="2600" kern="0" dirty="0" err="1">
                <a:solidFill>
                  <a:schemeClr val="tx1"/>
                </a:solidFill>
              </a:rPr>
              <a:t>persiste</a:t>
            </a:r>
            <a:r>
              <a:rPr lang="en-US" sz="2600" kern="0" dirty="0">
                <a:solidFill>
                  <a:schemeClr val="tx1"/>
                </a:solidFill>
              </a:rPr>
              <a:t> </a:t>
            </a:r>
            <a:r>
              <a:rPr lang="en-US" sz="2600" kern="0" dirty="0" err="1">
                <a:solidFill>
                  <a:schemeClr val="tx1"/>
                </a:solidFill>
              </a:rPr>
              <a:t>algum</a:t>
            </a:r>
            <a:r>
              <a:rPr lang="en-US" sz="2600" kern="0" dirty="0">
                <a:solidFill>
                  <a:schemeClr val="tx1"/>
                </a:solidFill>
              </a:rPr>
              <a:t> </a:t>
            </a:r>
            <a:r>
              <a:rPr lang="en-US" sz="2600" kern="0" dirty="0" err="1">
                <a:solidFill>
                  <a:schemeClr val="tx1"/>
                </a:solidFill>
              </a:rPr>
              <a:t>grau</a:t>
            </a:r>
            <a:r>
              <a:rPr lang="en-US" sz="2600" kern="0" dirty="0">
                <a:solidFill>
                  <a:schemeClr val="tx1"/>
                </a:solidFill>
              </a:rPr>
              <a:t> de </a:t>
            </a:r>
            <a:r>
              <a:rPr lang="en-US" sz="2600" kern="0" dirty="0" err="1">
                <a:solidFill>
                  <a:schemeClr val="tx1"/>
                </a:solidFill>
              </a:rPr>
              <a:t>poder</a:t>
            </a:r>
            <a:r>
              <a:rPr lang="en-US" sz="2600" kern="0" dirty="0">
                <a:solidFill>
                  <a:schemeClr val="tx1"/>
                </a:solidFill>
              </a:rPr>
              <a:t> de </a:t>
            </a:r>
            <a:r>
              <a:rPr lang="en-US" sz="2600" kern="0" dirty="0" err="1">
                <a:solidFill>
                  <a:schemeClr val="tx1"/>
                </a:solidFill>
              </a:rPr>
              <a:t>mercado</a:t>
            </a:r>
            <a:endParaRPr lang="en-US" sz="2600" kern="0" dirty="0">
              <a:solidFill>
                <a:schemeClr val="tx1"/>
              </a:solidFill>
            </a:endParaRPr>
          </a:p>
        </p:txBody>
      </p:sp>
      <p:sp>
        <p:nvSpPr>
          <p:cNvPr id="6" name="Rectangle 4"/>
          <p:cNvSpPr>
            <a:spLocks noChangeArrowheads="1"/>
          </p:cNvSpPr>
          <p:nvPr/>
        </p:nvSpPr>
        <p:spPr bwMode="auto">
          <a:xfrm>
            <a:off x="785077" y="9683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Concorrência Monopolista</a:t>
            </a:r>
          </a:p>
        </p:txBody>
      </p:sp>
    </p:spTree>
    <p:extLst>
      <p:ext uri="{BB962C8B-B14F-4D97-AF65-F5344CB8AC3E}">
        <p14:creationId xmlns:p14="http://schemas.microsoft.com/office/powerpoint/2010/main" val="33948943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1"/>
          <p:cNvGrpSpPr>
            <a:grpSpLocks/>
          </p:cNvGrpSpPr>
          <p:nvPr/>
        </p:nvGrpSpPr>
        <p:grpSpPr bwMode="auto">
          <a:xfrm>
            <a:off x="5682611" y="2308935"/>
            <a:ext cx="1311275" cy="1673226"/>
            <a:chOff x="3571" y="1592"/>
            <a:chExt cx="826" cy="1054"/>
          </a:xfrm>
        </p:grpSpPr>
        <p:sp>
          <p:nvSpPr>
            <p:cNvPr id="5" name="AutoShape 4"/>
            <p:cNvSpPr>
              <a:spLocks noChangeArrowheads="1"/>
            </p:cNvSpPr>
            <p:nvPr/>
          </p:nvSpPr>
          <p:spPr bwMode="auto">
            <a:xfrm rot="5400000">
              <a:off x="3744" y="2286"/>
              <a:ext cx="384" cy="336"/>
            </a:xfrm>
            <a:prstGeom prst="triangle">
              <a:avLst>
                <a:gd name="adj" fmla="val 49991"/>
              </a:avLst>
            </a:prstGeom>
            <a:solidFill>
              <a:srgbClr val="FFFF00"/>
            </a:solidFill>
            <a:ln w="12700">
              <a:noFill/>
              <a:miter lim="800000"/>
              <a:headEnd/>
              <a:tailEnd/>
            </a:ln>
            <a:effectLst/>
          </p:spPr>
          <p:txBody>
            <a:bodyPr wrap="none" anchor="ctr"/>
            <a:lstStyle/>
            <a:p>
              <a:endParaRPr lang="pt-BR"/>
            </a:p>
          </p:txBody>
        </p:sp>
        <p:sp>
          <p:nvSpPr>
            <p:cNvPr id="6" name="Rectangle 37"/>
            <p:cNvSpPr>
              <a:spLocks noChangeArrowheads="1"/>
            </p:cNvSpPr>
            <p:nvPr/>
          </p:nvSpPr>
          <p:spPr bwMode="auto">
            <a:xfrm>
              <a:off x="3571" y="1592"/>
              <a:ext cx="826" cy="218"/>
            </a:xfrm>
            <a:prstGeom prst="rect">
              <a:avLst/>
            </a:prstGeom>
            <a:solidFill>
              <a:schemeClr val="bg1">
                <a:lumMod val="75000"/>
              </a:schemeClr>
            </a:solidFill>
            <a:ln w="12700">
              <a:solidFill>
                <a:schemeClr val="tx2"/>
              </a:solidFill>
              <a:miter lim="800000"/>
              <a:headEnd/>
              <a:tailEnd/>
            </a:ln>
            <a:effectLst/>
          </p:spPr>
          <p:txBody>
            <a:bodyPr wrap="none" lIns="90488" tIns="44450" rIns="90488" bIns="44450">
              <a:spAutoFit/>
            </a:bodyPr>
            <a:lstStyle/>
            <a:p>
              <a:pPr algn="ctr"/>
              <a:r>
                <a:rPr lang="en-US" sz="1600" b="1"/>
                <a:t>Peso morto</a:t>
              </a:r>
            </a:p>
          </p:txBody>
        </p:sp>
        <p:sp>
          <p:nvSpPr>
            <p:cNvPr id="7" name="Line 38"/>
            <p:cNvSpPr>
              <a:spLocks noChangeShapeType="1"/>
            </p:cNvSpPr>
            <p:nvPr/>
          </p:nvSpPr>
          <p:spPr bwMode="auto">
            <a:xfrm flipH="1">
              <a:off x="3833" y="1815"/>
              <a:ext cx="63" cy="655"/>
            </a:xfrm>
            <a:prstGeom prst="line">
              <a:avLst/>
            </a:prstGeom>
            <a:noFill/>
            <a:ln w="25400">
              <a:solidFill>
                <a:schemeClr val="tx1"/>
              </a:solidFill>
              <a:round/>
              <a:headEnd/>
              <a:tailEnd type="triangle" w="med" len="med"/>
            </a:ln>
            <a:effectLst/>
          </p:spPr>
          <p:txBody>
            <a:bodyPr wrap="none" anchor="ctr"/>
            <a:lstStyle/>
            <a:p>
              <a:endParaRPr lang="pt-BR"/>
            </a:p>
          </p:txBody>
        </p:sp>
      </p:grpSp>
      <p:grpSp>
        <p:nvGrpSpPr>
          <p:cNvPr id="8" name="Group 45"/>
          <p:cNvGrpSpPr>
            <a:grpSpLocks/>
          </p:cNvGrpSpPr>
          <p:nvPr/>
        </p:nvGrpSpPr>
        <p:grpSpPr bwMode="auto">
          <a:xfrm>
            <a:off x="519511" y="2262896"/>
            <a:ext cx="4008438" cy="1989137"/>
            <a:chOff x="482" y="1563"/>
            <a:chExt cx="2525" cy="1253"/>
          </a:xfrm>
        </p:grpSpPr>
        <p:sp>
          <p:nvSpPr>
            <p:cNvPr id="9" name="Freeform 13"/>
            <p:cNvSpPr>
              <a:spLocks/>
            </p:cNvSpPr>
            <p:nvPr/>
          </p:nvSpPr>
          <p:spPr bwMode="auto">
            <a:xfrm>
              <a:off x="482" y="1855"/>
              <a:ext cx="2256" cy="543"/>
            </a:xfrm>
            <a:custGeom>
              <a:avLst/>
              <a:gdLst/>
              <a:ahLst/>
              <a:cxnLst>
                <a:cxn ang="0">
                  <a:pos x="0" y="15"/>
                </a:cxn>
                <a:cxn ang="0">
                  <a:pos x="17" y="31"/>
                </a:cxn>
                <a:cxn ang="0">
                  <a:pos x="39" y="47"/>
                </a:cxn>
                <a:cxn ang="0">
                  <a:pos x="92" y="91"/>
                </a:cxn>
                <a:cxn ang="0">
                  <a:pos x="153" y="142"/>
                </a:cxn>
                <a:cxn ang="0">
                  <a:pos x="219" y="202"/>
                </a:cxn>
                <a:cxn ang="0">
                  <a:pos x="289" y="261"/>
                </a:cxn>
                <a:cxn ang="0">
                  <a:pos x="363" y="316"/>
                </a:cxn>
                <a:cxn ang="0">
                  <a:pos x="433" y="364"/>
                </a:cxn>
                <a:cxn ang="0">
                  <a:pos x="495" y="404"/>
                </a:cxn>
                <a:cxn ang="0">
                  <a:pos x="551" y="435"/>
                </a:cxn>
                <a:cxn ang="0">
                  <a:pos x="608" y="459"/>
                </a:cxn>
                <a:cxn ang="0">
                  <a:pos x="661" y="479"/>
                </a:cxn>
                <a:cxn ang="0">
                  <a:pos x="714" y="495"/>
                </a:cxn>
                <a:cxn ang="0">
                  <a:pos x="823" y="518"/>
                </a:cxn>
                <a:cxn ang="0">
                  <a:pos x="932" y="534"/>
                </a:cxn>
                <a:cxn ang="0">
                  <a:pos x="1046" y="542"/>
                </a:cxn>
                <a:cxn ang="0">
                  <a:pos x="1165" y="542"/>
                </a:cxn>
                <a:cxn ang="0">
                  <a:pos x="1278" y="534"/>
                </a:cxn>
                <a:cxn ang="0">
                  <a:pos x="1392" y="518"/>
                </a:cxn>
                <a:cxn ang="0">
                  <a:pos x="1497" y="499"/>
                </a:cxn>
                <a:cxn ang="0">
                  <a:pos x="1602" y="479"/>
                </a:cxn>
                <a:cxn ang="0">
                  <a:pos x="1655" y="463"/>
                </a:cxn>
                <a:cxn ang="0">
                  <a:pos x="1708" y="443"/>
                </a:cxn>
                <a:cxn ang="0">
                  <a:pos x="1760" y="419"/>
                </a:cxn>
                <a:cxn ang="0">
                  <a:pos x="1813" y="388"/>
                </a:cxn>
                <a:cxn ang="0">
                  <a:pos x="1870" y="348"/>
                </a:cxn>
                <a:cxn ang="0">
                  <a:pos x="1931" y="301"/>
                </a:cxn>
                <a:cxn ang="0">
                  <a:pos x="1992" y="249"/>
                </a:cxn>
                <a:cxn ang="0">
                  <a:pos x="2054" y="190"/>
                </a:cxn>
                <a:cxn ang="0">
                  <a:pos x="2115" y="134"/>
                </a:cxn>
                <a:cxn ang="0">
                  <a:pos x="2167" y="83"/>
                </a:cxn>
                <a:cxn ang="0">
                  <a:pos x="2216" y="35"/>
                </a:cxn>
                <a:cxn ang="0">
                  <a:pos x="2255" y="0"/>
                </a:cxn>
              </a:cxnLst>
              <a:rect l="0" t="0" r="r" b="b"/>
              <a:pathLst>
                <a:path w="2256" h="543">
                  <a:moveTo>
                    <a:pt x="0" y="15"/>
                  </a:moveTo>
                  <a:lnTo>
                    <a:pt x="17" y="31"/>
                  </a:lnTo>
                  <a:lnTo>
                    <a:pt x="39" y="47"/>
                  </a:lnTo>
                  <a:lnTo>
                    <a:pt x="92" y="91"/>
                  </a:lnTo>
                  <a:lnTo>
                    <a:pt x="153" y="142"/>
                  </a:lnTo>
                  <a:lnTo>
                    <a:pt x="219" y="202"/>
                  </a:lnTo>
                  <a:lnTo>
                    <a:pt x="289" y="261"/>
                  </a:lnTo>
                  <a:lnTo>
                    <a:pt x="363" y="316"/>
                  </a:lnTo>
                  <a:lnTo>
                    <a:pt x="433" y="364"/>
                  </a:lnTo>
                  <a:lnTo>
                    <a:pt x="495" y="404"/>
                  </a:lnTo>
                  <a:lnTo>
                    <a:pt x="551" y="435"/>
                  </a:lnTo>
                  <a:lnTo>
                    <a:pt x="608" y="459"/>
                  </a:lnTo>
                  <a:lnTo>
                    <a:pt x="661" y="479"/>
                  </a:lnTo>
                  <a:lnTo>
                    <a:pt x="714" y="495"/>
                  </a:lnTo>
                  <a:lnTo>
                    <a:pt x="823" y="518"/>
                  </a:lnTo>
                  <a:lnTo>
                    <a:pt x="932" y="534"/>
                  </a:lnTo>
                  <a:lnTo>
                    <a:pt x="1046" y="542"/>
                  </a:lnTo>
                  <a:lnTo>
                    <a:pt x="1165" y="542"/>
                  </a:lnTo>
                  <a:lnTo>
                    <a:pt x="1278" y="534"/>
                  </a:lnTo>
                  <a:lnTo>
                    <a:pt x="1392" y="518"/>
                  </a:lnTo>
                  <a:lnTo>
                    <a:pt x="1497" y="499"/>
                  </a:lnTo>
                  <a:lnTo>
                    <a:pt x="1602" y="479"/>
                  </a:lnTo>
                  <a:lnTo>
                    <a:pt x="1655" y="463"/>
                  </a:lnTo>
                  <a:lnTo>
                    <a:pt x="1708" y="443"/>
                  </a:lnTo>
                  <a:lnTo>
                    <a:pt x="1760" y="419"/>
                  </a:lnTo>
                  <a:lnTo>
                    <a:pt x="1813" y="388"/>
                  </a:lnTo>
                  <a:lnTo>
                    <a:pt x="1870" y="348"/>
                  </a:lnTo>
                  <a:lnTo>
                    <a:pt x="1931" y="301"/>
                  </a:lnTo>
                  <a:lnTo>
                    <a:pt x="1992" y="249"/>
                  </a:lnTo>
                  <a:lnTo>
                    <a:pt x="2054" y="190"/>
                  </a:lnTo>
                  <a:lnTo>
                    <a:pt x="2115" y="134"/>
                  </a:lnTo>
                  <a:lnTo>
                    <a:pt x="2167" y="83"/>
                  </a:lnTo>
                  <a:lnTo>
                    <a:pt x="2216" y="35"/>
                  </a:lnTo>
                  <a:lnTo>
                    <a:pt x="2255" y="0"/>
                  </a:lnTo>
                </a:path>
              </a:pathLst>
            </a:custGeom>
            <a:noFill/>
            <a:ln w="50800" cap="rnd" cmpd="sng">
              <a:solidFill>
                <a:srgbClr val="CC6600"/>
              </a:solidFill>
              <a:prstDash val="solid"/>
              <a:round/>
              <a:headEnd type="none" w="med" len="med"/>
              <a:tailEnd type="none" w="med" len="med"/>
            </a:ln>
            <a:effectLst/>
          </p:spPr>
          <p:txBody>
            <a:bodyPr/>
            <a:lstStyle/>
            <a:p>
              <a:endParaRPr lang="pt-BR"/>
            </a:p>
          </p:txBody>
        </p:sp>
        <p:sp>
          <p:nvSpPr>
            <p:cNvPr id="10" name="Freeform 14"/>
            <p:cNvSpPr>
              <a:spLocks/>
            </p:cNvSpPr>
            <p:nvPr/>
          </p:nvSpPr>
          <p:spPr bwMode="auto">
            <a:xfrm>
              <a:off x="718" y="1805"/>
              <a:ext cx="1684" cy="1011"/>
            </a:xfrm>
            <a:custGeom>
              <a:avLst/>
              <a:gdLst/>
              <a:ahLst/>
              <a:cxnLst>
                <a:cxn ang="0">
                  <a:pos x="0" y="1010"/>
                </a:cxn>
                <a:cxn ang="0">
                  <a:pos x="27" y="996"/>
                </a:cxn>
                <a:cxn ang="0">
                  <a:pos x="58" y="982"/>
                </a:cxn>
                <a:cxn ang="0">
                  <a:pos x="93" y="964"/>
                </a:cxn>
                <a:cxn ang="0">
                  <a:pos x="135" y="941"/>
                </a:cxn>
                <a:cxn ang="0">
                  <a:pos x="227" y="895"/>
                </a:cxn>
                <a:cxn ang="0">
                  <a:pos x="327" y="849"/>
                </a:cxn>
                <a:cxn ang="0">
                  <a:pos x="434" y="793"/>
                </a:cxn>
                <a:cxn ang="0">
                  <a:pos x="542" y="743"/>
                </a:cxn>
                <a:cxn ang="0">
                  <a:pos x="642" y="687"/>
                </a:cxn>
                <a:cxn ang="0">
                  <a:pos x="734" y="641"/>
                </a:cxn>
                <a:cxn ang="0">
                  <a:pos x="907" y="554"/>
                </a:cxn>
                <a:cxn ang="0">
                  <a:pos x="1072" y="471"/>
                </a:cxn>
                <a:cxn ang="0">
                  <a:pos x="1153" y="429"/>
                </a:cxn>
                <a:cxn ang="0">
                  <a:pos x="1230" y="388"/>
                </a:cxn>
                <a:cxn ang="0">
                  <a:pos x="1299" y="346"/>
                </a:cxn>
                <a:cxn ang="0">
                  <a:pos x="1360" y="305"/>
                </a:cxn>
                <a:cxn ang="0">
                  <a:pos x="1418" y="263"/>
                </a:cxn>
                <a:cxn ang="0">
                  <a:pos x="1468" y="222"/>
                </a:cxn>
                <a:cxn ang="0">
                  <a:pos x="1514" y="180"/>
                </a:cxn>
                <a:cxn ang="0">
                  <a:pos x="1556" y="139"/>
                </a:cxn>
                <a:cxn ang="0">
                  <a:pos x="1591" y="97"/>
                </a:cxn>
                <a:cxn ang="0">
                  <a:pos x="1625" y="60"/>
                </a:cxn>
                <a:cxn ang="0">
                  <a:pos x="1656" y="28"/>
                </a:cxn>
                <a:cxn ang="0">
                  <a:pos x="1683" y="0"/>
                </a:cxn>
              </a:cxnLst>
              <a:rect l="0" t="0" r="r" b="b"/>
              <a:pathLst>
                <a:path w="1684" h="1011">
                  <a:moveTo>
                    <a:pt x="0" y="1010"/>
                  </a:moveTo>
                  <a:lnTo>
                    <a:pt x="27" y="996"/>
                  </a:lnTo>
                  <a:lnTo>
                    <a:pt x="58" y="982"/>
                  </a:lnTo>
                  <a:lnTo>
                    <a:pt x="93" y="964"/>
                  </a:lnTo>
                  <a:lnTo>
                    <a:pt x="135" y="941"/>
                  </a:lnTo>
                  <a:lnTo>
                    <a:pt x="227" y="895"/>
                  </a:lnTo>
                  <a:lnTo>
                    <a:pt x="327" y="849"/>
                  </a:lnTo>
                  <a:lnTo>
                    <a:pt x="434" y="793"/>
                  </a:lnTo>
                  <a:lnTo>
                    <a:pt x="542" y="743"/>
                  </a:lnTo>
                  <a:lnTo>
                    <a:pt x="642" y="687"/>
                  </a:lnTo>
                  <a:lnTo>
                    <a:pt x="734" y="641"/>
                  </a:lnTo>
                  <a:lnTo>
                    <a:pt x="907" y="554"/>
                  </a:lnTo>
                  <a:lnTo>
                    <a:pt x="1072" y="471"/>
                  </a:lnTo>
                  <a:lnTo>
                    <a:pt x="1153" y="429"/>
                  </a:lnTo>
                  <a:lnTo>
                    <a:pt x="1230" y="388"/>
                  </a:lnTo>
                  <a:lnTo>
                    <a:pt x="1299" y="346"/>
                  </a:lnTo>
                  <a:lnTo>
                    <a:pt x="1360" y="305"/>
                  </a:lnTo>
                  <a:lnTo>
                    <a:pt x="1418" y="263"/>
                  </a:lnTo>
                  <a:lnTo>
                    <a:pt x="1468" y="222"/>
                  </a:lnTo>
                  <a:lnTo>
                    <a:pt x="1514" y="180"/>
                  </a:lnTo>
                  <a:lnTo>
                    <a:pt x="1556" y="139"/>
                  </a:lnTo>
                  <a:lnTo>
                    <a:pt x="1591" y="97"/>
                  </a:lnTo>
                  <a:lnTo>
                    <a:pt x="1625" y="60"/>
                  </a:lnTo>
                  <a:lnTo>
                    <a:pt x="1656" y="28"/>
                  </a:lnTo>
                  <a:lnTo>
                    <a:pt x="1683" y="0"/>
                  </a:lnTo>
                </a:path>
              </a:pathLst>
            </a:custGeom>
            <a:noFill/>
            <a:ln w="50800" cap="rnd" cmpd="sng">
              <a:solidFill>
                <a:srgbClr val="993300"/>
              </a:solidFill>
              <a:prstDash val="solid"/>
              <a:round/>
              <a:headEnd type="none" w="med" len="med"/>
              <a:tailEnd type="none" w="med" len="med"/>
            </a:ln>
            <a:effectLst/>
          </p:spPr>
          <p:txBody>
            <a:bodyPr/>
            <a:lstStyle/>
            <a:p>
              <a:endParaRPr lang="pt-BR"/>
            </a:p>
          </p:txBody>
        </p:sp>
        <p:sp>
          <p:nvSpPr>
            <p:cNvPr id="11" name="Rectangle 15"/>
            <p:cNvSpPr>
              <a:spLocks noChangeArrowheads="1"/>
            </p:cNvSpPr>
            <p:nvPr/>
          </p:nvSpPr>
          <p:spPr bwMode="auto">
            <a:xfrm>
              <a:off x="2157" y="1563"/>
              <a:ext cx="426" cy="229"/>
            </a:xfrm>
            <a:prstGeom prst="rect">
              <a:avLst/>
            </a:prstGeom>
            <a:noFill/>
            <a:ln w="12700">
              <a:noFill/>
              <a:miter lim="800000"/>
              <a:headEnd/>
              <a:tailEnd/>
            </a:ln>
            <a:effectLst/>
          </p:spPr>
          <p:txBody>
            <a:bodyPr wrap="none" lIns="90488" tIns="44450" rIns="90488" bIns="44450">
              <a:spAutoFit/>
            </a:bodyPr>
            <a:lstStyle/>
            <a:p>
              <a:r>
                <a:rPr lang="en-US" sz="1800" b="1"/>
                <a:t>CMg</a:t>
              </a:r>
            </a:p>
          </p:txBody>
        </p:sp>
        <p:sp>
          <p:nvSpPr>
            <p:cNvPr id="12" name="Rectangle 26"/>
            <p:cNvSpPr>
              <a:spLocks noChangeArrowheads="1"/>
            </p:cNvSpPr>
            <p:nvPr/>
          </p:nvSpPr>
          <p:spPr bwMode="auto">
            <a:xfrm>
              <a:off x="2589" y="1563"/>
              <a:ext cx="418" cy="229"/>
            </a:xfrm>
            <a:prstGeom prst="rect">
              <a:avLst/>
            </a:prstGeom>
            <a:noFill/>
            <a:ln w="12700">
              <a:noFill/>
              <a:miter lim="800000"/>
              <a:headEnd/>
              <a:tailEnd/>
            </a:ln>
            <a:effectLst/>
          </p:spPr>
          <p:txBody>
            <a:bodyPr wrap="none" lIns="90488" tIns="44450" rIns="90488" bIns="44450">
              <a:spAutoFit/>
            </a:bodyPr>
            <a:lstStyle/>
            <a:p>
              <a:r>
                <a:rPr lang="en-US" sz="1800" b="1"/>
                <a:t>CMe</a:t>
              </a:r>
            </a:p>
          </p:txBody>
        </p:sp>
      </p:grpSp>
      <p:sp>
        <p:nvSpPr>
          <p:cNvPr id="13" name="Line 6"/>
          <p:cNvSpPr>
            <a:spLocks noChangeShapeType="1"/>
          </p:cNvSpPr>
          <p:nvPr/>
        </p:nvSpPr>
        <p:spPr bwMode="auto">
          <a:xfrm>
            <a:off x="511574" y="1775050"/>
            <a:ext cx="0" cy="3935412"/>
          </a:xfrm>
          <a:prstGeom prst="line">
            <a:avLst/>
          </a:prstGeom>
          <a:noFill/>
          <a:ln w="57150">
            <a:solidFill>
              <a:srgbClr val="000000"/>
            </a:solidFill>
            <a:round/>
            <a:headEnd type="triangle" w="med" len="med"/>
            <a:tailEnd type="none" w="med" len="med"/>
          </a:ln>
          <a:effectLst/>
        </p:spPr>
        <p:txBody>
          <a:bodyPr wrap="none" anchor="ctr"/>
          <a:lstStyle/>
          <a:p>
            <a:endParaRPr lang="pt-BR"/>
          </a:p>
        </p:txBody>
      </p:sp>
      <p:sp>
        <p:nvSpPr>
          <p:cNvPr id="14" name="Line 7"/>
          <p:cNvSpPr>
            <a:spLocks noChangeShapeType="1"/>
          </p:cNvSpPr>
          <p:nvPr/>
        </p:nvSpPr>
        <p:spPr bwMode="auto">
          <a:xfrm>
            <a:off x="5038086" y="1775050"/>
            <a:ext cx="0" cy="3935412"/>
          </a:xfrm>
          <a:prstGeom prst="line">
            <a:avLst/>
          </a:prstGeom>
          <a:noFill/>
          <a:ln w="57150">
            <a:solidFill>
              <a:srgbClr val="000000"/>
            </a:solidFill>
            <a:round/>
            <a:headEnd type="triangle" w="med" len="med"/>
            <a:tailEnd type="none" w="med" len="med"/>
          </a:ln>
          <a:effectLst/>
        </p:spPr>
        <p:txBody>
          <a:bodyPr wrap="none" anchor="ctr"/>
          <a:lstStyle/>
          <a:p>
            <a:endParaRPr lang="pt-BR"/>
          </a:p>
        </p:txBody>
      </p:sp>
      <p:sp>
        <p:nvSpPr>
          <p:cNvPr id="15" name="Line 8"/>
          <p:cNvSpPr>
            <a:spLocks noChangeShapeType="1"/>
          </p:cNvSpPr>
          <p:nvPr/>
        </p:nvSpPr>
        <p:spPr bwMode="auto">
          <a:xfrm>
            <a:off x="5034911" y="5696658"/>
            <a:ext cx="3935412" cy="0"/>
          </a:xfrm>
          <a:prstGeom prst="line">
            <a:avLst/>
          </a:prstGeom>
          <a:noFill/>
          <a:ln w="57150">
            <a:solidFill>
              <a:srgbClr val="000000"/>
            </a:solidFill>
            <a:round/>
            <a:headEnd type="none" w="med" len="med"/>
            <a:tailEnd type="triangle" w="med" len="med"/>
          </a:ln>
          <a:effectLst/>
        </p:spPr>
        <p:txBody>
          <a:bodyPr wrap="none" anchor="ctr"/>
          <a:lstStyle/>
          <a:p>
            <a:endParaRPr lang="pt-BR"/>
          </a:p>
        </p:txBody>
      </p:sp>
      <p:sp>
        <p:nvSpPr>
          <p:cNvPr id="16" name="Rectangle 9"/>
          <p:cNvSpPr>
            <a:spLocks noChangeArrowheads="1"/>
          </p:cNvSpPr>
          <p:nvPr/>
        </p:nvSpPr>
        <p:spPr bwMode="auto">
          <a:xfrm>
            <a:off x="182131" y="1600288"/>
            <a:ext cx="333426" cy="428322"/>
          </a:xfrm>
          <a:prstGeom prst="rect">
            <a:avLst/>
          </a:prstGeom>
          <a:noFill/>
          <a:ln w="12700">
            <a:noFill/>
            <a:miter lim="800000"/>
            <a:headEnd/>
            <a:tailEnd/>
          </a:ln>
          <a:effectLst/>
        </p:spPr>
        <p:txBody>
          <a:bodyPr wrap="none" lIns="90488" tIns="44450" rIns="90488" bIns="44450">
            <a:spAutoFit/>
          </a:bodyPr>
          <a:lstStyle/>
          <a:p>
            <a:r>
              <a:rPr lang="en-US" sz="2200" b="1" dirty="0"/>
              <a:t>P</a:t>
            </a:r>
          </a:p>
        </p:txBody>
      </p:sp>
      <p:sp>
        <p:nvSpPr>
          <p:cNvPr id="17" name="Rectangle 10"/>
          <p:cNvSpPr>
            <a:spLocks noChangeArrowheads="1"/>
          </p:cNvSpPr>
          <p:nvPr/>
        </p:nvSpPr>
        <p:spPr bwMode="auto">
          <a:xfrm>
            <a:off x="7859073" y="5691896"/>
            <a:ext cx="1298575" cy="333375"/>
          </a:xfrm>
          <a:prstGeom prst="rect">
            <a:avLst/>
          </a:prstGeom>
          <a:noFill/>
          <a:ln w="12700">
            <a:noFill/>
            <a:miter lim="800000"/>
            <a:headEnd/>
            <a:tailEnd/>
          </a:ln>
          <a:effectLst/>
        </p:spPr>
        <p:txBody>
          <a:bodyPr wrap="none" lIns="90488" tIns="44450" rIns="90488" bIns="44450">
            <a:spAutoFit/>
          </a:bodyPr>
          <a:lstStyle/>
          <a:p>
            <a:r>
              <a:rPr lang="en-US" sz="1600" b="1"/>
              <a:t>Quantidade</a:t>
            </a:r>
          </a:p>
        </p:txBody>
      </p:sp>
      <p:sp>
        <p:nvSpPr>
          <p:cNvPr id="18" name="Rectangle 11"/>
          <p:cNvSpPr>
            <a:spLocks noChangeArrowheads="1"/>
          </p:cNvSpPr>
          <p:nvPr/>
        </p:nvSpPr>
        <p:spPr bwMode="auto">
          <a:xfrm>
            <a:off x="4672200" y="1626792"/>
            <a:ext cx="333426" cy="428322"/>
          </a:xfrm>
          <a:prstGeom prst="rect">
            <a:avLst/>
          </a:prstGeom>
          <a:noFill/>
          <a:ln w="12700">
            <a:noFill/>
            <a:miter lim="800000"/>
            <a:headEnd/>
            <a:tailEnd/>
          </a:ln>
          <a:effectLst/>
        </p:spPr>
        <p:txBody>
          <a:bodyPr wrap="none" lIns="90488" tIns="44450" rIns="90488" bIns="44450">
            <a:spAutoFit/>
          </a:bodyPr>
          <a:lstStyle/>
          <a:p>
            <a:r>
              <a:rPr lang="en-US" sz="2200" b="1" dirty="0"/>
              <a:t>P</a:t>
            </a:r>
          </a:p>
        </p:txBody>
      </p:sp>
      <p:sp>
        <p:nvSpPr>
          <p:cNvPr id="19" name="Line 12"/>
          <p:cNvSpPr>
            <a:spLocks noChangeShapeType="1"/>
          </p:cNvSpPr>
          <p:nvPr/>
        </p:nvSpPr>
        <p:spPr bwMode="auto">
          <a:xfrm>
            <a:off x="508399" y="5696658"/>
            <a:ext cx="3935412" cy="0"/>
          </a:xfrm>
          <a:prstGeom prst="line">
            <a:avLst/>
          </a:prstGeom>
          <a:noFill/>
          <a:ln w="57150">
            <a:solidFill>
              <a:srgbClr val="000000"/>
            </a:solidFill>
            <a:round/>
            <a:headEnd type="none" w="med" len="med"/>
            <a:tailEnd type="triangle" w="med" len="med"/>
          </a:ln>
          <a:effectLst/>
        </p:spPr>
        <p:txBody>
          <a:bodyPr wrap="none" anchor="ctr"/>
          <a:lstStyle/>
          <a:p>
            <a:endParaRPr lang="pt-BR"/>
          </a:p>
        </p:txBody>
      </p:sp>
      <p:grpSp>
        <p:nvGrpSpPr>
          <p:cNvPr id="20" name="Group 44"/>
          <p:cNvGrpSpPr>
            <a:grpSpLocks/>
          </p:cNvGrpSpPr>
          <p:nvPr/>
        </p:nvGrpSpPr>
        <p:grpSpPr bwMode="auto">
          <a:xfrm>
            <a:off x="543324" y="3634496"/>
            <a:ext cx="3813175" cy="363537"/>
            <a:chOff x="497" y="2427"/>
            <a:chExt cx="2402" cy="229"/>
          </a:xfrm>
        </p:grpSpPr>
        <p:sp>
          <p:nvSpPr>
            <p:cNvPr id="21" name="Rectangle 16"/>
            <p:cNvSpPr>
              <a:spLocks noChangeArrowheads="1"/>
            </p:cNvSpPr>
            <p:nvPr/>
          </p:nvSpPr>
          <p:spPr bwMode="auto">
            <a:xfrm>
              <a:off x="2205" y="2427"/>
              <a:ext cx="694" cy="229"/>
            </a:xfrm>
            <a:prstGeom prst="rect">
              <a:avLst/>
            </a:prstGeom>
            <a:noFill/>
            <a:ln w="12700">
              <a:noFill/>
              <a:miter lim="800000"/>
              <a:headEnd/>
              <a:tailEnd/>
            </a:ln>
            <a:effectLst/>
          </p:spPr>
          <p:txBody>
            <a:bodyPr wrap="none" lIns="90488" tIns="44450" rIns="90488" bIns="44450">
              <a:spAutoFit/>
            </a:bodyPr>
            <a:lstStyle/>
            <a:p>
              <a:r>
                <a:rPr lang="en-US" sz="1800" b="1"/>
                <a:t>D = RMg</a:t>
              </a:r>
            </a:p>
          </p:txBody>
        </p:sp>
        <p:sp>
          <p:nvSpPr>
            <p:cNvPr id="22" name="Line 17"/>
            <p:cNvSpPr>
              <a:spLocks noChangeShapeType="1"/>
            </p:cNvSpPr>
            <p:nvPr/>
          </p:nvSpPr>
          <p:spPr bwMode="auto">
            <a:xfrm>
              <a:off x="497" y="2430"/>
              <a:ext cx="2175" cy="0"/>
            </a:xfrm>
            <a:prstGeom prst="line">
              <a:avLst/>
            </a:prstGeom>
            <a:noFill/>
            <a:ln w="50800">
              <a:solidFill>
                <a:srgbClr val="99CCFF"/>
              </a:solidFill>
              <a:round/>
              <a:headEnd/>
              <a:tailEnd/>
            </a:ln>
            <a:effectLst/>
          </p:spPr>
          <p:txBody>
            <a:bodyPr wrap="none" anchor="ctr"/>
            <a:lstStyle/>
            <a:p>
              <a:endParaRPr lang="pt-BR"/>
            </a:p>
          </p:txBody>
        </p:sp>
      </p:grpSp>
      <p:grpSp>
        <p:nvGrpSpPr>
          <p:cNvPr id="23" name="Group 46"/>
          <p:cNvGrpSpPr>
            <a:grpSpLocks/>
          </p:cNvGrpSpPr>
          <p:nvPr/>
        </p:nvGrpSpPr>
        <p:grpSpPr bwMode="auto">
          <a:xfrm>
            <a:off x="49611" y="3482096"/>
            <a:ext cx="2454275" cy="2573337"/>
            <a:chOff x="186" y="2331"/>
            <a:chExt cx="1546" cy="1621"/>
          </a:xfrm>
        </p:grpSpPr>
        <p:sp>
          <p:nvSpPr>
            <p:cNvPr id="24" name="Line 18"/>
            <p:cNvSpPr>
              <a:spLocks noChangeShapeType="1"/>
            </p:cNvSpPr>
            <p:nvPr/>
          </p:nvSpPr>
          <p:spPr bwMode="auto">
            <a:xfrm flipV="1">
              <a:off x="1536" y="2375"/>
              <a:ext cx="0" cy="1311"/>
            </a:xfrm>
            <a:prstGeom prst="line">
              <a:avLst/>
            </a:prstGeom>
            <a:noFill/>
            <a:ln w="25400">
              <a:solidFill>
                <a:schemeClr val="tx1"/>
              </a:solidFill>
              <a:prstDash val="dash"/>
              <a:round/>
              <a:headEnd/>
              <a:tailEnd/>
            </a:ln>
            <a:effectLst/>
          </p:spPr>
          <p:txBody>
            <a:bodyPr wrap="none" anchor="ctr"/>
            <a:lstStyle/>
            <a:p>
              <a:endParaRPr lang="pt-BR"/>
            </a:p>
          </p:txBody>
        </p:sp>
        <p:sp>
          <p:nvSpPr>
            <p:cNvPr id="25" name="Oval 19"/>
            <p:cNvSpPr>
              <a:spLocks noChangeArrowheads="1"/>
            </p:cNvSpPr>
            <p:nvPr/>
          </p:nvSpPr>
          <p:spPr bwMode="auto">
            <a:xfrm>
              <a:off x="1488" y="2382"/>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26" name="Rectangle 20"/>
            <p:cNvSpPr>
              <a:spLocks noChangeArrowheads="1"/>
            </p:cNvSpPr>
            <p:nvPr/>
          </p:nvSpPr>
          <p:spPr bwMode="auto">
            <a:xfrm>
              <a:off x="1437" y="3723"/>
              <a:ext cx="295" cy="229"/>
            </a:xfrm>
            <a:prstGeom prst="rect">
              <a:avLst/>
            </a:prstGeom>
            <a:noFill/>
            <a:ln w="12700">
              <a:noFill/>
              <a:miter lim="800000"/>
              <a:headEnd/>
              <a:tailEnd/>
            </a:ln>
            <a:effectLst/>
          </p:spPr>
          <p:txBody>
            <a:bodyPr wrap="none" lIns="90488" tIns="44450" rIns="90488" bIns="44450">
              <a:spAutoFit/>
            </a:bodyPr>
            <a:lstStyle/>
            <a:p>
              <a:r>
                <a:rPr lang="en-US" sz="1800" b="1"/>
                <a:t>Q</a:t>
              </a:r>
              <a:r>
                <a:rPr lang="en-US" sz="1800" b="1" baseline="-25000"/>
                <a:t>C</a:t>
              </a:r>
            </a:p>
          </p:txBody>
        </p:sp>
        <p:sp>
          <p:nvSpPr>
            <p:cNvPr id="27" name="Rectangle 21"/>
            <p:cNvSpPr>
              <a:spLocks noChangeArrowheads="1"/>
            </p:cNvSpPr>
            <p:nvPr/>
          </p:nvSpPr>
          <p:spPr bwMode="auto">
            <a:xfrm>
              <a:off x="186" y="2331"/>
              <a:ext cx="279" cy="229"/>
            </a:xfrm>
            <a:prstGeom prst="rect">
              <a:avLst/>
            </a:prstGeom>
            <a:noFill/>
            <a:ln w="12700">
              <a:noFill/>
              <a:miter lim="800000"/>
              <a:headEnd/>
              <a:tailEnd/>
            </a:ln>
            <a:effectLst/>
          </p:spPr>
          <p:txBody>
            <a:bodyPr wrap="none" lIns="90488" tIns="44450" rIns="90488" bIns="44450">
              <a:spAutoFit/>
            </a:bodyPr>
            <a:lstStyle/>
            <a:p>
              <a:r>
                <a:rPr lang="en-US" sz="1800" b="1"/>
                <a:t>P</a:t>
              </a:r>
              <a:r>
                <a:rPr lang="en-US" sz="1800" b="1" baseline="-25000"/>
                <a:t>C</a:t>
              </a:r>
            </a:p>
          </p:txBody>
        </p:sp>
      </p:grpSp>
      <p:grpSp>
        <p:nvGrpSpPr>
          <p:cNvPr id="28" name="Group 48"/>
          <p:cNvGrpSpPr>
            <a:grpSpLocks/>
          </p:cNvGrpSpPr>
          <p:nvPr/>
        </p:nvGrpSpPr>
        <p:grpSpPr bwMode="auto">
          <a:xfrm>
            <a:off x="5042848" y="2262896"/>
            <a:ext cx="3935413" cy="1989137"/>
            <a:chOff x="3168" y="1563"/>
            <a:chExt cx="2479" cy="1253"/>
          </a:xfrm>
        </p:grpSpPr>
        <p:sp>
          <p:nvSpPr>
            <p:cNvPr id="29" name="Freeform 22"/>
            <p:cNvSpPr>
              <a:spLocks/>
            </p:cNvSpPr>
            <p:nvPr/>
          </p:nvSpPr>
          <p:spPr bwMode="auto">
            <a:xfrm>
              <a:off x="3168" y="1853"/>
              <a:ext cx="2258" cy="543"/>
            </a:xfrm>
            <a:custGeom>
              <a:avLst/>
              <a:gdLst/>
              <a:ahLst/>
              <a:cxnLst>
                <a:cxn ang="0">
                  <a:pos x="0" y="16"/>
                </a:cxn>
                <a:cxn ang="0">
                  <a:pos x="18" y="32"/>
                </a:cxn>
                <a:cxn ang="0">
                  <a:pos x="44" y="48"/>
                </a:cxn>
                <a:cxn ang="0">
                  <a:pos x="104" y="95"/>
                </a:cxn>
                <a:cxn ang="0">
                  <a:pos x="174" y="150"/>
                </a:cxn>
                <a:cxn ang="0">
                  <a:pos x="252" y="210"/>
                </a:cxn>
                <a:cxn ang="0">
                  <a:pos x="330" y="269"/>
                </a:cxn>
                <a:cxn ang="0">
                  <a:pos x="408" y="328"/>
                </a:cxn>
                <a:cxn ang="0">
                  <a:pos x="486" y="376"/>
                </a:cxn>
                <a:cxn ang="0">
                  <a:pos x="547" y="416"/>
                </a:cxn>
                <a:cxn ang="0">
                  <a:pos x="599" y="443"/>
                </a:cxn>
                <a:cxn ang="0">
                  <a:pos x="651" y="467"/>
                </a:cxn>
                <a:cxn ang="0">
                  <a:pos x="703" y="487"/>
                </a:cxn>
                <a:cxn ang="0">
                  <a:pos x="747" y="503"/>
                </a:cxn>
                <a:cxn ang="0">
                  <a:pos x="833" y="522"/>
                </a:cxn>
                <a:cxn ang="0">
                  <a:pos x="938" y="534"/>
                </a:cxn>
                <a:cxn ang="0">
                  <a:pos x="1050" y="542"/>
                </a:cxn>
                <a:cxn ang="0">
                  <a:pos x="1163" y="542"/>
                </a:cxn>
                <a:cxn ang="0">
                  <a:pos x="1285" y="534"/>
                </a:cxn>
                <a:cxn ang="0">
                  <a:pos x="1398" y="518"/>
                </a:cxn>
                <a:cxn ang="0">
                  <a:pos x="1502" y="499"/>
                </a:cxn>
                <a:cxn ang="0">
                  <a:pos x="1606" y="479"/>
                </a:cxn>
                <a:cxn ang="0">
                  <a:pos x="1658" y="463"/>
                </a:cxn>
                <a:cxn ang="0">
                  <a:pos x="1710" y="443"/>
                </a:cxn>
                <a:cxn ang="0">
                  <a:pos x="1762" y="419"/>
                </a:cxn>
                <a:cxn ang="0">
                  <a:pos x="1814" y="392"/>
                </a:cxn>
                <a:cxn ang="0">
                  <a:pos x="1875" y="352"/>
                </a:cxn>
                <a:cxn ang="0">
                  <a:pos x="1936" y="305"/>
                </a:cxn>
                <a:cxn ang="0">
                  <a:pos x="1997" y="253"/>
                </a:cxn>
                <a:cxn ang="0">
                  <a:pos x="2057" y="194"/>
                </a:cxn>
                <a:cxn ang="0">
                  <a:pos x="2118" y="139"/>
                </a:cxn>
                <a:cxn ang="0">
                  <a:pos x="2170" y="83"/>
                </a:cxn>
                <a:cxn ang="0">
                  <a:pos x="2214" y="36"/>
                </a:cxn>
                <a:cxn ang="0">
                  <a:pos x="2257" y="0"/>
                </a:cxn>
              </a:cxnLst>
              <a:rect l="0" t="0" r="r" b="b"/>
              <a:pathLst>
                <a:path w="2258" h="543">
                  <a:moveTo>
                    <a:pt x="0" y="16"/>
                  </a:moveTo>
                  <a:lnTo>
                    <a:pt x="18" y="32"/>
                  </a:lnTo>
                  <a:lnTo>
                    <a:pt x="44" y="48"/>
                  </a:lnTo>
                  <a:lnTo>
                    <a:pt x="104" y="95"/>
                  </a:lnTo>
                  <a:lnTo>
                    <a:pt x="174" y="150"/>
                  </a:lnTo>
                  <a:lnTo>
                    <a:pt x="252" y="210"/>
                  </a:lnTo>
                  <a:lnTo>
                    <a:pt x="330" y="269"/>
                  </a:lnTo>
                  <a:lnTo>
                    <a:pt x="408" y="328"/>
                  </a:lnTo>
                  <a:lnTo>
                    <a:pt x="486" y="376"/>
                  </a:lnTo>
                  <a:lnTo>
                    <a:pt x="547" y="416"/>
                  </a:lnTo>
                  <a:lnTo>
                    <a:pt x="599" y="443"/>
                  </a:lnTo>
                  <a:lnTo>
                    <a:pt x="651" y="467"/>
                  </a:lnTo>
                  <a:lnTo>
                    <a:pt x="703" y="487"/>
                  </a:lnTo>
                  <a:lnTo>
                    <a:pt x="747" y="503"/>
                  </a:lnTo>
                  <a:lnTo>
                    <a:pt x="833" y="522"/>
                  </a:lnTo>
                  <a:lnTo>
                    <a:pt x="938" y="534"/>
                  </a:lnTo>
                  <a:lnTo>
                    <a:pt x="1050" y="542"/>
                  </a:lnTo>
                  <a:lnTo>
                    <a:pt x="1163" y="542"/>
                  </a:lnTo>
                  <a:lnTo>
                    <a:pt x="1285" y="534"/>
                  </a:lnTo>
                  <a:lnTo>
                    <a:pt x="1398" y="518"/>
                  </a:lnTo>
                  <a:lnTo>
                    <a:pt x="1502" y="499"/>
                  </a:lnTo>
                  <a:lnTo>
                    <a:pt x="1606" y="479"/>
                  </a:lnTo>
                  <a:lnTo>
                    <a:pt x="1658" y="463"/>
                  </a:lnTo>
                  <a:lnTo>
                    <a:pt x="1710" y="443"/>
                  </a:lnTo>
                  <a:lnTo>
                    <a:pt x="1762" y="419"/>
                  </a:lnTo>
                  <a:lnTo>
                    <a:pt x="1814" y="392"/>
                  </a:lnTo>
                  <a:lnTo>
                    <a:pt x="1875" y="352"/>
                  </a:lnTo>
                  <a:lnTo>
                    <a:pt x="1936" y="305"/>
                  </a:lnTo>
                  <a:lnTo>
                    <a:pt x="1997" y="253"/>
                  </a:lnTo>
                  <a:lnTo>
                    <a:pt x="2057" y="194"/>
                  </a:lnTo>
                  <a:lnTo>
                    <a:pt x="2118" y="139"/>
                  </a:lnTo>
                  <a:lnTo>
                    <a:pt x="2170" y="83"/>
                  </a:lnTo>
                  <a:lnTo>
                    <a:pt x="2214" y="36"/>
                  </a:lnTo>
                  <a:lnTo>
                    <a:pt x="2257" y="0"/>
                  </a:lnTo>
                </a:path>
              </a:pathLst>
            </a:custGeom>
            <a:noFill/>
            <a:ln w="50800" cap="rnd" cmpd="sng">
              <a:solidFill>
                <a:srgbClr val="CC6600"/>
              </a:solidFill>
              <a:prstDash val="solid"/>
              <a:round/>
              <a:headEnd type="none" w="med" len="med"/>
              <a:tailEnd type="none" w="med" len="med"/>
            </a:ln>
            <a:effectLst/>
          </p:spPr>
          <p:txBody>
            <a:bodyPr/>
            <a:lstStyle/>
            <a:p>
              <a:endParaRPr lang="pt-BR"/>
            </a:p>
          </p:txBody>
        </p:sp>
        <p:sp>
          <p:nvSpPr>
            <p:cNvPr id="30" name="Freeform 23"/>
            <p:cNvSpPr>
              <a:spLocks/>
            </p:cNvSpPr>
            <p:nvPr/>
          </p:nvSpPr>
          <p:spPr bwMode="auto">
            <a:xfrm>
              <a:off x="3412" y="1805"/>
              <a:ext cx="1678" cy="1011"/>
            </a:xfrm>
            <a:custGeom>
              <a:avLst/>
              <a:gdLst/>
              <a:ahLst/>
              <a:cxnLst>
                <a:cxn ang="0">
                  <a:pos x="0" y="1010"/>
                </a:cxn>
                <a:cxn ang="0">
                  <a:pos x="57" y="982"/>
                </a:cxn>
                <a:cxn ang="0">
                  <a:pos x="130" y="941"/>
                </a:cxn>
                <a:cxn ang="0">
                  <a:pos x="228" y="895"/>
                </a:cxn>
                <a:cxn ang="0">
                  <a:pos x="325" y="849"/>
                </a:cxn>
                <a:cxn ang="0">
                  <a:pos x="537" y="743"/>
                </a:cxn>
                <a:cxn ang="0">
                  <a:pos x="643" y="687"/>
                </a:cxn>
                <a:cxn ang="0">
                  <a:pos x="732" y="641"/>
                </a:cxn>
                <a:cxn ang="0">
                  <a:pos x="903" y="554"/>
                </a:cxn>
                <a:cxn ang="0">
                  <a:pos x="1066" y="471"/>
                </a:cxn>
                <a:cxn ang="0">
                  <a:pos x="1221" y="388"/>
                </a:cxn>
                <a:cxn ang="0">
                  <a:pos x="1286" y="346"/>
                </a:cxn>
                <a:cxn ang="0">
                  <a:pos x="1351" y="305"/>
                </a:cxn>
                <a:cxn ang="0">
                  <a:pos x="1465" y="222"/>
                </a:cxn>
                <a:cxn ang="0">
                  <a:pos x="1555" y="139"/>
                </a:cxn>
                <a:cxn ang="0">
                  <a:pos x="1620" y="60"/>
                </a:cxn>
                <a:cxn ang="0">
                  <a:pos x="1653" y="28"/>
                </a:cxn>
                <a:cxn ang="0">
                  <a:pos x="1677" y="0"/>
                </a:cxn>
              </a:cxnLst>
              <a:rect l="0" t="0" r="r" b="b"/>
              <a:pathLst>
                <a:path w="1678" h="1011">
                  <a:moveTo>
                    <a:pt x="0" y="1010"/>
                  </a:moveTo>
                  <a:lnTo>
                    <a:pt x="57" y="982"/>
                  </a:lnTo>
                  <a:lnTo>
                    <a:pt x="130" y="941"/>
                  </a:lnTo>
                  <a:lnTo>
                    <a:pt x="228" y="895"/>
                  </a:lnTo>
                  <a:lnTo>
                    <a:pt x="325" y="849"/>
                  </a:lnTo>
                  <a:lnTo>
                    <a:pt x="537" y="743"/>
                  </a:lnTo>
                  <a:lnTo>
                    <a:pt x="643" y="687"/>
                  </a:lnTo>
                  <a:lnTo>
                    <a:pt x="732" y="641"/>
                  </a:lnTo>
                  <a:lnTo>
                    <a:pt x="903" y="554"/>
                  </a:lnTo>
                  <a:lnTo>
                    <a:pt x="1066" y="471"/>
                  </a:lnTo>
                  <a:lnTo>
                    <a:pt x="1221" y="388"/>
                  </a:lnTo>
                  <a:lnTo>
                    <a:pt x="1286" y="346"/>
                  </a:lnTo>
                  <a:lnTo>
                    <a:pt x="1351" y="305"/>
                  </a:lnTo>
                  <a:lnTo>
                    <a:pt x="1465" y="222"/>
                  </a:lnTo>
                  <a:lnTo>
                    <a:pt x="1555" y="139"/>
                  </a:lnTo>
                  <a:lnTo>
                    <a:pt x="1620" y="60"/>
                  </a:lnTo>
                  <a:lnTo>
                    <a:pt x="1653" y="28"/>
                  </a:lnTo>
                  <a:lnTo>
                    <a:pt x="1677" y="0"/>
                  </a:lnTo>
                </a:path>
              </a:pathLst>
            </a:custGeom>
            <a:noFill/>
            <a:ln w="50800" cap="rnd" cmpd="sng">
              <a:solidFill>
                <a:srgbClr val="993300"/>
              </a:solidFill>
              <a:prstDash val="solid"/>
              <a:round/>
              <a:headEnd type="none" w="med" len="med"/>
              <a:tailEnd type="none" w="med" len="med"/>
            </a:ln>
            <a:effectLst/>
          </p:spPr>
          <p:txBody>
            <a:bodyPr/>
            <a:lstStyle/>
            <a:p>
              <a:endParaRPr lang="pt-BR"/>
            </a:p>
          </p:txBody>
        </p:sp>
        <p:sp>
          <p:nvSpPr>
            <p:cNvPr id="31" name="Rectangle 24"/>
            <p:cNvSpPr>
              <a:spLocks noChangeArrowheads="1"/>
            </p:cNvSpPr>
            <p:nvPr/>
          </p:nvSpPr>
          <p:spPr bwMode="auto">
            <a:xfrm>
              <a:off x="4845" y="1563"/>
              <a:ext cx="426" cy="229"/>
            </a:xfrm>
            <a:prstGeom prst="rect">
              <a:avLst/>
            </a:prstGeom>
            <a:noFill/>
            <a:ln w="12700">
              <a:noFill/>
              <a:miter lim="800000"/>
              <a:headEnd/>
              <a:tailEnd/>
            </a:ln>
            <a:effectLst/>
          </p:spPr>
          <p:txBody>
            <a:bodyPr wrap="none" lIns="90488" tIns="44450" rIns="90488" bIns="44450">
              <a:spAutoFit/>
            </a:bodyPr>
            <a:lstStyle/>
            <a:p>
              <a:r>
                <a:rPr lang="en-US" sz="1800" b="1"/>
                <a:t>CMg</a:t>
              </a:r>
            </a:p>
          </p:txBody>
        </p:sp>
        <p:sp>
          <p:nvSpPr>
            <p:cNvPr id="32" name="Rectangle 27"/>
            <p:cNvSpPr>
              <a:spLocks noChangeArrowheads="1"/>
            </p:cNvSpPr>
            <p:nvPr/>
          </p:nvSpPr>
          <p:spPr bwMode="auto">
            <a:xfrm>
              <a:off x="5229" y="1563"/>
              <a:ext cx="418" cy="229"/>
            </a:xfrm>
            <a:prstGeom prst="rect">
              <a:avLst/>
            </a:prstGeom>
            <a:noFill/>
            <a:ln w="12700">
              <a:noFill/>
              <a:miter lim="800000"/>
              <a:headEnd/>
              <a:tailEnd/>
            </a:ln>
            <a:effectLst/>
          </p:spPr>
          <p:txBody>
            <a:bodyPr wrap="none" lIns="90488" tIns="44450" rIns="90488" bIns="44450">
              <a:spAutoFit/>
            </a:bodyPr>
            <a:lstStyle/>
            <a:p>
              <a:r>
                <a:rPr lang="en-US" sz="1800" b="1"/>
                <a:t>CMe</a:t>
              </a:r>
            </a:p>
          </p:txBody>
        </p:sp>
      </p:grpSp>
      <p:grpSp>
        <p:nvGrpSpPr>
          <p:cNvPr id="33" name="Group 47"/>
          <p:cNvGrpSpPr>
            <a:grpSpLocks/>
          </p:cNvGrpSpPr>
          <p:nvPr/>
        </p:nvGrpSpPr>
        <p:grpSpPr bwMode="auto">
          <a:xfrm>
            <a:off x="5039673" y="3056646"/>
            <a:ext cx="3587750" cy="2160587"/>
            <a:chOff x="3166" y="2063"/>
            <a:chExt cx="2260" cy="1361"/>
          </a:xfrm>
        </p:grpSpPr>
        <p:sp>
          <p:nvSpPr>
            <p:cNvPr id="34" name="Line 28"/>
            <p:cNvSpPr>
              <a:spLocks noChangeShapeType="1"/>
            </p:cNvSpPr>
            <p:nvPr/>
          </p:nvSpPr>
          <p:spPr bwMode="auto">
            <a:xfrm>
              <a:off x="3185" y="2111"/>
              <a:ext cx="1935" cy="724"/>
            </a:xfrm>
            <a:prstGeom prst="line">
              <a:avLst/>
            </a:prstGeom>
            <a:noFill/>
            <a:ln w="50800">
              <a:solidFill>
                <a:srgbClr val="99CCFF"/>
              </a:solidFill>
              <a:round/>
              <a:headEnd/>
              <a:tailEnd/>
            </a:ln>
            <a:effectLst/>
          </p:spPr>
          <p:txBody>
            <a:bodyPr wrap="none" anchor="ctr"/>
            <a:lstStyle/>
            <a:p>
              <a:endParaRPr lang="pt-BR"/>
            </a:p>
          </p:txBody>
        </p:sp>
        <p:sp>
          <p:nvSpPr>
            <p:cNvPr id="35" name="Line 29"/>
            <p:cNvSpPr>
              <a:spLocks noChangeShapeType="1"/>
            </p:cNvSpPr>
            <p:nvPr/>
          </p:nvSpPr>
          <p:spPr bwMode="auto">
            <a:xfrm>
              <a:off x="3166" y="2063"/>
              <a:ext cx="1282" cy="1213"/>
            </a:xfrm>
            <a:prstGeom prst="line">
              <a:avLst/>
            </a:prstGeom>
            <a:noFill/>
            <a:ln w="50800">
              <a:solidFill>
                <a:srgbClr val="0033CC"/>
              </a:solidFill>
              <a:round/>
              <a:headEnd/>
              <a:tailEnd/>
            </a:ln>
            <a:effectLst/>
          </p:spPr>
          <p:txBody>
            <a:bodyPr wrap="none" anchor="ctr"/>
            <a:lstStyle/>
            <a:p>
              <a:endParaRPr lang="pt-BR"/>
            </a:p>
          </p:txBody>
        </p:sp>
        <p:sp>
          <p:nvSpPr>
            <p:cNvPr id="36" name="Rectangle 30"/>
            <p:cNvSpPr>
              <a:spLocks noChangeArrowheads="1"/>
            </p:cNvSpPr>
            <p:nvPr/>
          </p:nvSpPr>
          <p:spPr bwMode="auto">
            <a:xfrm>
              <a:off x="5085" y="2907"/>
              <a:ext cx="341" cy="229"/>
            </a:xfrm>
            <a:prstGeom prst="rect">
              <a:avLst/>
            </a:prstGeom>
            <a:noFill/>
            <a:ln w="12700">
              <a:noFill/>
              <a:miter lim="800000"/>
              <a:headEnd/>
              <a:tailEnd/>
            </a:ln>
            <a:effectLst/>
          </p:spPr>
          <p:txBody>
            <a:bodyPr wrap="none" lIns="90488" tIns="44450" rIns="90488" bIns="44450">
              <a:spAutoFit/>
            </a:bodyPr>
            <a:lstStyle/>
            <a:p>
              <a:r>
                <a:rPr lang="en-US" sz="1800" b="1"/>
                <a:t>D</a:t>
              </a:r>
              <a:r>
                <a:rPr lang="en-US" sz="1800" b="1" baseline="-25000"/>
                <a:t>LP</a:t>
              </a:r>
            </a:p>
          </p:txBody>
        </p:sp>
        <p:sp>
          <p:nvSpPr>
            <p:cNvPr id="37" name="Rectangle 31"/>
            <p:cNvSpPr>
              <a:spLocks noChangeArrowheads="1"/>
            </p:cNvSpPr>
            <p:nvPr/>
          </p:nvSpPr>
          <p:spPr bwMode="auto">
            <a:xfrm>
              <a:off x="4413" y="3195"/>
              <a:ext cx="549" cy="229"/>
            </a:xfrm>
            <a:prstGeom prst="rect">
              <a:avLst/>
            </a:prstGeom>
            <a:noFill/>
            <a:ln w="12700">
              <a:noFill/>
              <a:miter lim="800000"/>
              <a:headEnd/>
              <a:tailEnd/>
            </a:ln>
            <a:effectLst/>
          </p:spPr>
          <p:txBody>
            <a:bodyPr wrap="none" lIns="90488" tIns="44450" rIns="90488" bIns="44450">
              <a:spAutoFit/>
            </a:bodyPr>
            <a:lstStyle/>
            <a:p>
              <a:r>
                <a:rPr lang="en-US" sz="1800" b="1"/>
                <a:t>RMg</a:t>
              </a:r>
              <a:r>
                <a:rPr lang="en-US" sz="1800" b="1" baseline="-25000"/>
                <a:t>LP</a:t>
              </a:r>
            </a:p>
          </p:txBody>
        </p:sp>
      </p:grpSp>
      <p:grpSp>
        <p:nvGrpSpPr>
          <p:cNvPr id="38" name="Group 50"/>
          <p:cNvGrpSpPr>
            <a:grpSpLocks/>
          </p:cNvGrpSpPr>
          <p:nvPr/>
        </p:nvGrpSpPr>
        <p:grpSpPr bwMode="auto">
          <a:xfrm>
            <a:off x="4657086" y="3177296"/>
            <a:ext cx="1755775" cy="2878137"/>
            <a:chOff x="2925" y="2139"/>
            <a:chExt cx="1106" cy="1813"/>
          </a:xfrm>
        </p:grpSpPr>
        <p:sp>
          <p:nvSpPr>
            <p:cNvPr id="39" name="Oval 32"/>
            <p:cNvSpPr>
              <a:spLocks noChangeArrowheads="1"/>
            </p:cNvSpPr>
            <p:nvPr/>
          </p:nvSpPr>
          <p:spPr bwMode="auto">
            <a:xfrm>
              <a:off x="3696" y="2238"/>
              <a:ext cx="96" cy="96"/>
            </a:xfrm>
            <a:prstGeom prst="ellipse">
              <a:avLst/>
            </a:prstGeom>
            <a:solidFill>
              <a:schemeClr val="tx1"/>
            </a:solidFill>
            <a:ln w="12700">
              <a:solidFill>
                <a:schemeClr val="tx1"/>
              </a:solidFill>
              <a:round/>
              <a:headEnd/>
              <a:tailEnd/>
            </a:ln>
            <a:effectLst/>
          </p:spPr>
          <p:txBody>
            <a:bodyPr wrap="none" anchor="ctr"/>
            <a:lstStyle/>
            <a:p>
              <a:endParaRPr lang="pt-BR"/>
            </a:p>
          </p:txBody>
        </p:sp>
        <p:sp>
          <p:nvSpPr>
            <p:cNvPr id="40" name="Line 33"/>
            <p:cNvSpPr>
              <a:spLocks noChangeShapeType="1"/>
            </p:cNvSpPr>
            <p:nvPr/>
          </p:nvSpPr>
          <p:spPr bwMode="auto">
            <a:xfrm flipV="1">
              <a:off x="3744" y="2279"/>
              <a:ext cx="0" cy="1407"/>
            </a:xfrm>
            <a:prstGeom prst="line">
              <a:avLst/>
            </a:prstGeom>
            <a:noFill/>
            <a:ln w="25400">
              <a:solidFill>
                <a:schemeClr val="tx1"/>
              </a:solidFill>
              <a:prstDash val="dash"/>
              <a:round/>
              <a:headEnd/>
              <a:tailEnd/>
            </a:ln>
            <a:effectLst/>
          </p:spPr>
          <p:txBody>
            <a:bodyPr wrap="none" anchor="ctr"/>
            <a:lstStyle/>
            <a:p>
              <a:endParaRPr lang="pt-BR"/>
            </a:p>
          </p:txBody>
        </p:sp>
        <p:sp>
          <p:nvSpPr>
            <p:cNvPr id="41" name="Line 34"/>
            <p:cNvSpPr>
              <a:spLocks noChangeShapeType="1"/>
            </p:cNvSpPr>
            <p:nvPr/>
          </p:nvSpPr>
          <p:spPr bwMode="auto">
            <a:xfrm flipH="1">
              <a:off x="3161" y="2286"/>
              <a:ext cx="591" cy="0"/>
            </a:xfrm>
            <a:prstGeom prst="line">
              <a:avLst/>
            </a:prstGeom>
            <a:noFill/>
            <a:ln w="25400">
              <a:solidFill>
                <a:schemeClr val="tx1"/>
              </a:solidFill>
              <a:prstDash val="dash"/>
              <a:round/>
              <a:headEnd/>
              <a:tailEnd/>
            </a:ln>
            <a:effectLst/>
          </p:spPr>
          <p:txBody>
            <a:bodyPr wrap="none" anchor="ctr"/>
            <a:lstStyle/>
            <a:p>
              <a:endParaRPr lang="pt-BR"/>
            </a:p>
          </p:txBody>
        </p:sp>
        <p:sp>
          <p:nvSpPr>
            <p:cNvPr id="42" name="Rectangle 35"/>
            <p:cNvSpPr>
              <a:spLocks noChangeArrowheads="1"/>
            </p:cNvSpPr>
            <p:nvPr/>
          </p:nvSpPr>
          <p:spPr bwMode="auto">
            <a:xfrm>
              <a:off x="3597" y="3723"/>
              <a:ext cx="434" cy="229"/>
            </a:xfrm>
            <a:prstGeom prst="rect">
              <a:avLst/>
            </a:prstGeom>
            <a:noFill/>
            <a:ln w="12700">
              <a:noFill/>
              <a:miter lim="800000"/>
              <a:headEnd/>
              <a:tailEnd/>
            </a:ln>
            <a:effectLst/>
          </p:spPr>
          <p:txBody>
            <a:bodyPr wrap="none" lIns="90488" tIns="44450" rIns="90488" bIns="44450">
              <a:spAutoFit/>
            </a:bodyPr>
            <a:lstStyle/>
            <a:p>
              <a:r>
                <a:rPr lang="en-US" sz="1800" b="1"/>
                <a:t>Q</a:t>
              </a:r>
              <a:r>
                <a:rPr lang="en-US" sz="1800" b="1" baseline="-25000"/>
                <a:t>CMg</a:t>
              </a:r>
            </a:p>
          </p:txBody>
        </p:sp>
        <p:sp>
          <p:nvSpPr>
            <p:cNvPr id="43" name="Rectangle 36"/>
            <p:cNvSpPr>
              <a:spLocks noChangeArrowheads="1"/>
            </p:cNvSpPr>
            <p:nvPr/>
          </p:nvSpPr>
          <p:spPr bwMode="auto">
            <a:xfrm>
              <a:off x="2925" y="2139"/>
              <a:ext cx="210" cy="229"/>
            </a:xfrm>
            <a:prstGeom prst="rect">
              <a:avLst/>
            </a:prstGeom>
            <a:noFill/>
            <a:ln w="12700">
              <a:noFill/>
              <a:miter lim="800000"/>
              <a:headEnd/>
              <a:tailEnd/>
            </a:ln>
            <a:effectLst/>
          </p:spPr>
          <p:txBody>
            <a:bodyPr wrap="none" lIns="90488" tIns="44450" rIns="90488" bIns="44450">
              <a:spAutoFit/>
            </a:bodyPr>
            <a:lstStyle/>
            <a:p>
              <a:r>
                <a:rPr lang="en-US" sz="1800" b="1"/>
                <a:t>P</a:t>
              </a:r>
            </a:p>
          </p:txBody>
        </p:sp>
      </p:grpSp>
      <p:sp>
        <p:nvSpPr>
          <p:cNvPr id="44" name="Rectangle 43"/>
          <p:cNvSpPr>
            <a:spLocks noChangeArrowheads="1"/>
          </p:cNvSpPr>
          <p:nvPr/>
        </p:nvSpPr>
        <p:spPr bwMode="auto">
          <a:xfrm>
            <a:off x="3505599" y="5691896"/>
            <a:ext cx="1298575" cy="333375"/>
          </a:xfrm>
          <a:prstGeom prst="rect">
            <a:avLst/>
          </a:prstGeom>
          <a:noFill/>
          <a:ln w="12700">
            <a:noFill/>
            <a:miter lim="800000"/>
            <a:headEnd/>
            <a:tailEnd/>
          </a:ln>
          <a:effectLst/>
        </p:spPr>
        <p:txBody>
          <a:bodyPr wrap="none" lIns="90488" tIns="44450" rIns="90488" bIns="44450">
            <a:spAutoFit/>
          </a:bodyPr>
          <a:lstStyle/>
          <a:p>
            <a:r>
              <a:rPr lang="en-US" sz="1600" b="1"/>
              <a:t>Quantidade</a:t>
            </a:r>
          </a:p>
        </p:txBody>
      </p:sp>
      <p:sp>
        <p:nvSpPr>
          <p:cNvPr id="45" name="Text Box 52"/>
          <p:cNvSpPr txBox="1">
            <a:spLocks noChangeArrowheads="1"/>
          </p:cNvSpPr>
          <p:nvPr/>
        </p:nvSpPr>
        <p:spPr bwMode="auto">
          <a:xfrm>
            <a:off x="1237394" y="1569158"/>
            <a:ext cx="2347246" cy="40011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ctr"/>
            <a:r>
              <a:rPr lang="en-US" sz="2000" b="1" dirty="0" err="1"/>
              <a:t>Competição</a:t>
            </a:r>
            <a:r>
              <a:rPr lang="en-US" sz="2000" b="1" dirty="0"/>
              <a:t> </a:t>
            </a:r>
            <a:r>
              <a:rPr lang="en-US" sz="2000" b="1" dirty="0" err="1"/>
              <a:t>Perfeita</a:t>
            </a:r>
            <a:endParaRPr lang="en-US" sz="2000" b="1" dirty="0"/>
          </a:p>
        </p:txBody>
      </p:sp>
      <p:sp>
        <p:nvSpPr>
          <p:cNvPr id="46" name="Text Box 53"/>
          <p:cNvSpPr txBox="1">
            <a:spLocks noChangeArrowheads="1"/>
          </p:cNvSpPr>
          <p:nvPr/>
        </p:nvSpPr>
        <p:spPr bwMode="auto">
          <a:xfrm>
            <a:off x="5290498" y="1542171"/>
            <a:ext cx="3164136" cy="400110"/>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2000" b="1" dirty="0" err="1"/>
              <a:t>Concorrência</a:t>
            </a:r>
            <a:r>
              <a:rPr lang="en-US" sz="2000" b="1" dirty="0"/>
              <a:t> </a:t>
            </a:r>
            <a:r>
              <a:rPr lang="en-US" sz="2000" b="1" dirty="0" err="1"/>
              <a:t>Monopolística</a:t>
            </a:r>
            <a:endParaRPr lang="en-US" sz="2000" b="1" dirty="0"/>
          </a:p>
        </p:txBody>
      </p:sp>
      <p:sp>
        <p:nvSpPr>
          <p:cNvPr id="47" name="Rectangle 4"/>
          <p:cNvSpPr>
            <a:spLocks noChangeArrowheads="1"/>
          </p:cNvSpPr>
          <p:nvPr/>
        </p:nvSpPr>
        <p:spPr bwMode="auto">
          <a:xfrm>
            <a:off x="-27298" y="192372"/>
            <a:ext cx="902116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sz="2800" b="1" dirty="0">
                <a:latin typeface="Arial" panose="020B0604020202020204" pitchFamily="34" charset="0"/>
              </a:rPr>
              <a:t>Concorrência Monopolista X Concorrência Perfeita</a:t>
            </a:r>
          </a:p>
        </p:txBody>
      </p:sp>
    </p:spTree>
    <p:extLst>
      <p:ext uri="{BB962C8B-B14F-4D97-AF65-F5344CB8AC3E}">
        <p14:creationId xmlns:p14="http://schemas.microsoft.com/office/powerpoint/2010/main" val="23629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91070" y="1133900"/>
            <a:ext cx="859574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50000"/>
              </a:spcBef>
              <a:spcAft>
                <a:spcPct val="0"/>
              </a:spcAft>
              <a:buClr>
                <a:srgbClr val="663300"/>
              </a:buClr>
              <a:buSzPct val="75000"/>
              <a:buFont typeface="Wingdings" panose="05000000000000000000" pitchFamily="2" charset="2"/>
              <a:buChar char="n"/>
              <a:defRPr sz="3200">
                <a:solidFill>
                  <a:srgbClr val="376546"/>
                </a:solidFill>
                <a:latin typeface="+mn-lt"/>
                <a:ea typeface="+mn-ea"/>
                <a:cs typeface="+mn-cs"/>
              </a:defRPr>
            </a:lvl1pPr>
            <a:lvl2pPr marL="742950" indent="-285750" algn="l" rtl="0" eaLnBrk="0" fontAlgn="base" hangingPunct="0">
              <a:spcBef>
                <a:spcPct val="40000"/>
              </a:spcBef>
              <a:spcAft>
                <a:spcPct val="0"/>
              </a:spcAft>
              <a:buClr>
                <a:srgbClr val="663300"/>
              </a:buClr>
              <a:buSzPct val="80000"/>
              <a:buFont typeface="Wingdings" panose="05000000000000000000" pitchFamily="2" charset="2"/>
              <a:buChar char="l"/>
              <a:defRPr sz="2800">
                <a:solidFill>
                  <a:srgbClr val="376546"/>
                </a:solidFill>
                <a:latin typeface="+mn-lt"/>
              </a:defRPr>
            </a:lvl2pPr>
            <a:lvl3pPr marL="1143000" indent="-228600" algn="l" rtl="0" eaLnBrk="0" fontAlgn="base" hangingPunct="0">
              <a:spcBef>
                <a:spcPct val="34000"/>
              </a:spcBef>
              <a:spcAft>
                <a:spcPct val="0"/>
              </a:spcAft>
              <a:buClr>
                <a:srgbClr val="663300"/>
              </a:buClr>
              <a:buSzPct val="40000"/>
              <a:buFont typeface="Wingdings" panose="05000000000000000000" pitchFamily="2" charset="2"/>
              <a:buChar char="u"/>
              <a:defRPr sz="2800">
                <a:solidFill>
                  <a:srgbClr val="376546"/>
                </a:solidFill>
                <a:latin typeface="+mn-lt"/>
              </a:defRPr>
            </a:lvl3pPr>
            <a:lvl4pPr marL="1600200" indent="-228600" algn="l" rtl="0" eaLnBrk="0" fontAlgn="base" hangingPunct="0">
              <a:spcBef>
                <a:spcPct val="20000"/>
              </a:spcBef>
              <a:spcAft>
                <a:spcPct val="0"/>
              </a:spcAft>
              <a:buClr>
                <a:srgbClr val="663300"/>
              </a:buClr>
              <a:buSzPct val="100000"/>
              <a:buChar char="•"/>
              <a:defRPr sz="2400">
                <a:solidFill>
                  <a:srgbClr val="376546"/>
                </a:solidFill>
                <a:latin typeface="+mn-lt"/>
              </a:defRPr>
            </a:lvl4pPr>
            <a:lvl5pPr marL="2057400" indent="-228600" algn="l" rtl="0" eaLnBrk="0" fontAlgn="base" hangingPunct="0">
              <a:spcBef>
                <a:spcPct val="20000"/>
              </a:spcBef>
              <a:spcAft>
                <a:spcPct val="0"/>
              </a:spcAft>
              <a:buClr>
                <a:srgbClr val="663300"/>
              </a:buClr>
              <a:buSzPct val="100000"/>
              <a:buChar char="–"/>
              <a:defRPr sz="2400">
                <a:solidFill>
                  <a:srgbClr val="376546"/>
                </a:solidFill>
                <a:latin typeface="+mn-lt"/>
              </a:defRPr>
            </a:lvl5pPr>
            <a:lvl6pPr marL="2514600" indent="-228600" algn="l" rtl="0" eaLnBrk="0" fontAlgn="base" hangingPunct="0">
              <a:spcBef>
                <a:spcPct val="20000"/>
              </a:spcBef>
              <a:spcAft>
                <a:spcPct val="0"/>
              </a:spcAft>
              <a:buClr>
                <a:srgbClr val="663300"/>
              </a:buClr>
              <a:buSzPct val="100000"/>
              <a:buChar char="–"/>
              <a:defRPr sz="2400">
                <a:solidFill>
                  <a:srgbClr val="376546"/>
                </a:solidFill>
                <a:latin typeface="+mn-lt"/>
              </a:defRPr>
            </a:lvl6pPr>
            <a:lvl7pPr marL="2971800" indent="-228600" algn="l" rtl="0" eaLnBrk="0" fontAlgn="base" hangingPunct="0">
              <a:spcBef>
                <a:spcPct val="20000"/>
              </a:spcBef>
              <a:spcAft>
                <a:spcPct val="0"/>
              </a:spcAft>
              <a:buClr>
                <a:srgbClr val="663300"/>
              </a:buClr>
              <a:buSzPct val="100000"/>
              <a:buChar char="–"/>
              <a:defRPr sz="2400">
                <a:solidFill>
                  <a:srgbClr val="376546"/>
                </a:solidFill>
                <a:latin typeface="+mn-lt"/>
              </a:defRPr>
            </a:lvl7pPr>
            <a:lvl8pPr marL="3429000" indent="-228600" algn="l" rtl="0" eaLnBrk="0" fontAlgn="base" hangingPunct="0">
              <a:spcBef>
                <a:spcPct val="20000"/>
              </a:spcBef>
              <a:spcAft>
                <a:spcPct val="0"/>
              </a:spcAft>
              <a:buClr>
                <a:srgbClr val="663300"/>
              </a:buClr>
              <a:buSzPct val="100000"/>
              <a:buChar char="–"/>
              <a:defRPr sz="2400">
                <a:solidFill>
                  <a:srgbClr val="376546"/>
                </a:solidFill>
                <a:latin typeface="+mn-lt"/>
              </a:defRPr>
            </a:lvl8pPr>
            <a:lvl9pPr marL="3886200" indent="-228600" algn="l" rtl="0" eaLnBrk="0" fontAlgn="base" hangingPunct="0">
              <a:spcBef>
                <a:spcPct val="20000"/>
              </a:spcBef>
              <a:spcAft>
                <a:spcPct val="0"/>
              </a:spcAft>
              <a:buClr>
                <a:srgbClr val="663300"/>
              </a:buClr>
              <a:buSzPct val="100000"/>
              <a:buChar char="–"/>
              <a:defRPr sz="2400">
                <a:solidFill>
                  <a:srgbClr val="376546"/>
                </a:solidFill>
                <a:latin typeface="+mn-lt"/>
              </a:defRPr>
            </a:lvl9pPr>
          </a:lstStyle>
          <a:p>
            <a:pPr algn="just">
              <a:spcBef>
                <a:spcPct val="70000"/>
              </a:spcBef>
              <a:buClrTx/>
            </a:pPr>
            <a:r>
              <a:rPr lang="en-US" sz="3000" b="1" kern="0" dirty="0" err="1">
                <a:solidFill>
                  <a:schemeClr val="tx1"/>
                </a:solidFill>
              </a:rPr>
              <a:t>Competição</a:t>
            </a:r>
            <a:r>
              <a:rPr lang="en-US" sz="3000" b="1" kern="0" dirty="0">
                <a:solidFill>
                  <a:schemeClr val="tx1"/>
                </a:solidFill>
              </a:rPr>
              <a:t> </a:t>
            </a:r>
            <a:r>
              <a:rPr lang="en-US" sz="3000" b="1" kern="0" dirty="0" err="1">
                <a:solidFill>
                  <a:schemeClr val="tx1"/>
                </a:solidFill>
              </a:rPr>
              <a:t>monopolística</a:t>
            </a:r>
            <a:r>
              <a:rPr lang="en-US" sz="3000" b="1" kern="0" dirty="0">
                <a:solidFill>
                  <a:schemeClr val="tx1"/>
                </a:solidFill>
              </a:rPr>
              <a:t> e </a:t>
            </a:r>
            <a:r>
              <a:rPr lang="en-US" sz="3000" b="1" kern="0" dirty="0" err="1">
                <a:solidFill>
                  <a:schemeClr val="tx1"/>
                </a:solidFill>
              </a:rPr>
              <a:t>eficiência</a:t>
            </a:r>
            <a:r>
              <a:rPr lang="en-US" sz="3000" b="1" kern="0" dirty="0">
                <a:solidFill>
                  <a:schemeClr val="tx1"/>
                </a:solidFill>
              </a:rPr>
              <a:t> </a:t>
            </a:r>
            <a:r>
              <a:rPr lang="en-US" sz="3000" b="1" kern="0" dirty="0" err="1">
                <a:solidFill>
                  <a:schemeClr val="tx1"/>
                </a:solidFill>
              </a:rPr>
              <a:t>econômica</a:t>
            </a:r>
            <a:endParaRPr lang="en-US" sz="3000" b="1" kern="0" dirty="0">
              <a:solidFill>
                <a:schemeClr val="tx1"/>
              </a:solidFill>
            </a:endParaRPr>
          </a:p>
          <a:p>
            <a:pPr lvl="1" algn="just">
              <a:buClrTx/>
              <a:buSzPct val="75000"/>
            </a:pPr>
            <a:r>
              <a:rPr lang="en-US" sz="2600" kern="0" dirty="0">
                <a:solidFill>
                  <a:schemeClr val="tx1"/>
                </a:solidFill>
              </a:rPr>
              <a:t>A </a:t>
            </a:r>
            <a:r>
              <a:rPr lang="en-US" sz="2600" kern="0" dirty="0" err="1">
                <a:solidFill>
                  <a:schemeClr val="tx1"/>
                </a:solidFill>
              </a:rPr>
              <a:t>existência</a:t>
            </a:r>
            <a:r>
              <a:rPr lang="en-US" sz="2600" kern="0" dirty="0">
                <a:solidFill>
                  <a:schemeClr val="tx1"/>
                </a:solidFill>
              </a:rPr>
              <a:t> de </a:t>
            </a:r>
            <a:r>
              <a:rPr lang="en-US" sz="2600" kern="0" dirty="0" err="1">
                <a:solidFill>
                  <a:schemeClr val="tx1"/>
                </a:solidFill>
              </a:rPr>
              <a:t>poder</a:t>
            </a:r>
            <a:r>
              <a:rPr lang="en-US" sz="2600" kern="0" dirty="0">
                <a:solidFill>
                  <a:schemeClr val="tx1"/>
                </a:solidFill>
              </a:rPr>
              <a:t> de </a:t>
            </a:r>
            <a:r>
              <a:rPr lang="en-US" sz="2600" kern="0" dirty="0" err="1">
                <a:solidFill>
                  <a:schemeClr val="tx1"/>
                </a:solidFill>
              </a:rPr>
              <a:t>monopólio</a:t>
            </a:r>
            <a:r>
              <a:rPr lang="en-US" sz="2600" kern="0" dirty="0">
                <a:solidFill>
                  <a:schemeClr val="tx1"/>
                </a:solidFill>
              </a:rPr>
              <a:t> (</a:t>
            </a:r>
            <a:r>
              <a:rPr lang="en-US" sz="2600" kern="0" dirty="0" err="1">
                <a:solidFill>
                  <a:schemeClr val="tx1"/>
                </a:solidFill>
              </a:rPr>
              <a:t>diferenciação</a:t>
            </a:r>
            <a:r>
              <a:rPr lang="en-US" sz="2600" kern="0" dirty="0">
                <a:solidFill>
                  <a:schemeClr val="tx1"/>
                </a:solidFill>
              </a:rPr>
              <a:t>) </a:t>
            </a:r>
            <a:r>
              <a:rPr lang="en-US" sz="2600" kern="0" dirty="0" err="1">
                <a:solidFill>
                  <a:schemeClr val="tx1"/>
                </a:solidFill>
              </a:rPr>
              <a:t>implica</a:t>
            </a:r>
            <a:r>
              <a:rPr lang="en-US" sz="2600" kern="0" dirty="0">
                <a:solidFill>
                  <a:schemeClr val="tx1"/>
                </a:solidFill>
              </a:rPr>
              <a:t> um </a:t>
            </a:r>
            <a:r>
              <a:rPr lang="en-US" sz="2600" kern="0" dirty="0" err="1">
                <a:solidFill>
                  <a:schemeClr val="tx1"/>
                </a:solidFill>
              </a:rPr>
              <a:t>preço</a:t>
            </a:r>
            <a:r>
              <a:rPr lang="en-US" sz="2600" kern="0" dirty="0">
                <a:solidFill>
                  <a:schemeClr val="tx1"/>
                </a:solidFill>
              </a:rPr>
              <a:t> </a:t>
            </a:r>
            <a:r>
              <a:rPr lang="en-US" sz="2600" kern="0" dirty="0" err="1">
                <a:solidFill>
                  <a:schemeClr val="tx1"/>
                </a:solidFill>
              </a:rPr>
              <a:t>mais</a:t>
            </a:r>
            <a:r>
              <a:rPr lang="en-US" sz="2600" kern="0" dirty="0">
                <a:solidFill>
                  <a:schemeClr val="tx1"/>
                </a:solidFill>
              </a:rPr>
              <a:t> </a:t>
            </a:r>
            <a:r>
              <a:rPr lang="en-US" sz="2600" kern="0" dirty="0" err="1">
                <a:solidFill>
                  <a:schemeClr val="tx1"/>
                </a:solidFill>
              </a:rPr>
              <a:t>elevado</a:t>
            </a:r>
            <a:r>
              <a:rPr lang="en-US" sz="2600" kern="0" dirty="0">
                <a:solidFill>
                  <a:schemeClr val="tx1"/>
                </a:solidFill>
              </a:rPr>
              <a:t> do </a:t>
            </a:r>
            <a:r>
              <a:rPr lang="en-US" sz="2600" kern="0" dirty="0" err="1">
                <a:solidFill>
                  <a:schemeClr val="tx1"/>
                </a:solidFill>
              </a:rPr>
              <a:t>que</a:t>
            </a:r>
            <a:r>
              <a:rPr lang="en-US" sz="2600" kern="0" dirty="0">
                <a:solidFill>
                  <a:schemeClr val="tx1"/>
                </a:solidFill>
              </a:rPr>
              <a:t> </a:t>
            </a:r>
            <a:r>
              <a:rPr lang="en-US" sz="2600" kern="0" dirty="0" err="1">
                <a:solidFill>
                  <a:schemeClr val="tx1"/>
                </a:solidFill>
              </a:rPr>
              <a:t>na</a:t>
            </a:r>
            <a:r>
              <a:rPr lang="en-US" sz="2600" kern="0" dirty="0">
                <a:solidFill>
                  <a:schemeClr val="tx1"/>
                </a:solidFill>
              </a:rPr>
              <a:t> </a:t>
            </a:r>
            <a:r>
              <a:rPr lang="en-US" sz="2600" kern="0" dirty="0" err="1">
                <a:solidFill>
                  <a:schemeClr val="tx1"/>
                </a:solidFill>
              </a:rPr>
              <a:t>competição</a:t>
            </a:r>
            <a:r>
              <a:rPr lang="en-US" sz="2600" kern="0" dirty="0">
                <a:solidFill>
                  <a:schemeClr val="tx1"/>
                </a:solidFill>
              </a:rPr>
              <a:t> </a:t>
            </a:r>
            <a:r>
              <a:rPr lang="en-US" sz="2600" kern="0" dirty="0" err="1">
                <a:solidFill>
                  <a:schemeClr val="tx1"/>
                </a:solidFill>
              </a:rPr>
              <a:t>perfeita</a:t>
            </a:r>
            <a:r>
              <a:rPr lang="en-US" sz="2600" kern="0" dirty="0">
                <a:solidFill>
                  <a:schemeClr val="tx1"/>
                </a:solidFill>
              </a:rPr>
              <a:t>.  Se o </a:t>
            </a:r>
            <a:r>
              <a:rPr lang="en-US" sz="2600" kern="0" dirty="0" err="1">
                <a:solidFill>
                  <a:schemeClr val="tx1"/>
                </a:solidFill>
              </a:rPr>
              <a:t>preço</a:t>
            </a:r>
            <a:r>
              <a:rPr lang="en-US" sz="2600" kern="0" dirty="0">
                <a:solidFill>
                  <a:schemeClr val="tx1"/>
                </a:solidFill>
              </a:rPr>
              <a:t> </a:t>
            </a:r>
            <a:r>
              <a:rPr lang="en-US" sz="2600" kern="0" dirty="0" err="1">
                <a:solidFill>
                  <a:schemeClr val="tx1"/>
                </a:solidFill>
              </a:rPr>
              <a:t>diminuísse</a:t>
            </a:r>
            <a:r>
              <a:rPr lang="en-US" sz="2600" kern="0" dirty="0">
                <a:solidFill>
                  <a:schemeClr val="tx1"/>
                </a:solidFill>
              </a:rPr>
              <a:t> </a:t>
            </a:r>
            <a:r>
              <a:rPr lang="en-US" sz="2600" kern="0" dirty="0" err="1">
                <a:solidFill>
                  <a:schemeClr val="tx1"/>
                </a:solidFill>
              </a:rPr>
              <a:t>até</a:t>
            </a:r>
            <a:r>
              <a:rPr lang="en-US" sz="2600" kern="0" dirty="0">
                <a:solidFill>
                  <a:schemeClr val="tx1"/>
                </a:solidFill>
              </a:rPr>
              <a:t> o </a:t>
            </a:r>
            <a:r>
              <a:rPr lang="en-US" sz="2600" kern="0" dirty="0" err="1">
                <a:solidFill>
                  <a:schemeClr val="tx1"/>
                </a:solidFill>
              </a:rPr>
              <a:t>ponto</a:t>
            </a:r>
            <a:r>
              <a:rPr lang="en-US" sz="2600" kern="0" dirty="0">
                <a:solidFill>
                  <a:schemeClr val="tx1"/>
                </a:solidFill>
              </a:rPr>
              <a:t> </a:t>
            </a:r>
            <a:r>
              <a:rPr lang="en-US" sz="2600" kern="0" dirty="0" err="1">
                <a:solidFill>
                  <a:schemeClr val="tx1"/>
                </a:solidFill>
              </a:rPr>
              <a:t>onde</a:t>
            </a:r>
            <a:r>
              <a:rPr lang="en-US" sz="2600" kern="0" dirty="0">
                <a:solidFill>
                  <a:schemeClr val="tx1"/>
                </a:solidFill>
              </a:rPr>
              <a:t>       </a:t>
            </a:r>
            <a:r>
              <a:rPr lang="en-US" sz="2600" i="1" kern="0" dirty="0" err="1">
                <a:solidFill>
                  <a:schemeClr val="tx1"/>
                </a:solidFill>
              </a:rPr>
              <a:t>CMg</a:t>
            </a:r>
            <a:r>
              <a:rPr lang="en-US" sz="2600" kern="0" dirty="0">
                <a:solidFill>
                  <a:schemeClr val="tx1"/>
                </a:solidFill>
              </a:rPr>
              <a:t> = </a:t>
            </a:r>
            <a:r>
              <a:rPr lang="en-US" sz="2600" i="1" kern="0" dirty="0">
                <a:solidFill>
                  <a:schemeClr val="tx1"/>
                </a:solidFill>
              </a:rPr>
              <a:t>D</a:t>
            </a:r>
            <a:r>
              <a:rPr lang="en-US" sz="2600" kern="0" dirty="0">
                <a:solidFill>
                  <a:schemeClr val="tx1"/>
                </a:solidFill>
              </a:rPr>
              <a:t>, o </a:t>
            </a:r>
            <a:r>
              <a:rPr lang="en-US" sz="2600" kern="0" dirty="0" err="1">
                <a:solidFill>
                  <a:schemeClr val="tx1"/>
                </a:solidFill>
              </a:rPr>
              <a:t>excedente</a:t>
            </a:r>
            <a:r>
              <a:rPr lang="en-US" sz="2600" kern="0" dirty="0">
                <a:solidFill>
                  <a:schemeClr val="tx1"/>
                </a:solidFill>
              </a:rPr>
              <a:t> total </a:t>
            </a:r>
            <a:r>
              <a:rPr lang="en-US" sz="2600" kern="0" dirty="0" err="1">
                <a:solidFill>
                  <a:schemeClr val="tx1"/>
                </a:solidFill>
              </a:rPr>
              <a:t>aumentaria</a:t>
            </a:r>
            <a:r>
              <a:rPr lang="en-US" sz="2600" kern="0" dirty="0">
                <a:solidFill>
                  <a:schemeClr val="tx1"/>
                </a:solidFill>
              </a:rPr>
              <a:t> </a:t>
            </a:r>
            <a:r>
              <a:rPr lang="en-US" sz="2600" kern="0" dirty="0" err="1">
                <a:solidFill>
                  <a:schemeClr val="tx1"/>
                </a:solidFill>
              </a:rPr>
              <a:t>na</a:t>
            </a:r>
            <a:r>
              <a:rPr lang="en-US" sz="2600" kern="0" dirty="0">
                <a:solidFill>
                  <a:schemeClr val="tx1"/>
                </a:solidFill>
              </a:rPr>
              <a:t> magnitude do </a:t>
            </a:r>
            <a:r>
              <a:rPr lang="en-US" sz="2600" kern="0" dirty="0" err="1">
                <a:solidFill>
                  <a:schemeClr val="tx1"/>
                </a:solidFill>
              </a:rPr>
              <a:t>triângulo</a:t>
            </a:r>
            <a:r>
              <a:rPr lang="en-US" sz="2600" kern="0" dirty="0">
                <a:solidFill>
                  <a:schemeClr val="tx1"/>
                </a:solidFill>
              </a:rPr>
              <a:t> </a:t>
            </a:r>
            <a:r>
              <a:rPr lang="en-US" sz="2600" kern="0" dirty="0" err="1">
                <a:solidFill>
                  <a:schemeClr val="tx1"/>
                </a:solidFill>
              </a:rPr>
              <a:t>amarelo</a:t>
            </a:r>
            <a:r>
              <a:rPr lang="en-US" sz="2600" kern="0" dirty="0">
                <a:solidFill>
                  <a:schemeClr val="tx1"/>
                </a:solidFill>
              </a:rPr>
              <a:t>.</a:t>
            </a:r>
          </a:p>
          <a:p>
            <a:pPr lvl="1" algn="just">
              <a:buClrTx/>
              <a:buSzPct val="75000"/>
            </a:pPr>
            <a:r>
              <a:rPr lang="en-US" sz="2600" dirty="0" err="1">
                <a:solidFill>
                  <a:schemeClr val="tx1"/>
                </a:solidFill>
              </a:rPr>
              <a:t>Apesar</a:t>
            </a:r>
            <a:r>
              <a:rPr lang="en-US" sz="2600" dirty="0">
                <a:solidFill>
                  <a:schemeClr val="tx1"/>
                </a:solidFill>
              </a:rPr>
              <a:t> de </a:t>
            </a:r>
            <a:r>
              <a:rPr lang="en-US" sz="2600" dirty="0" err="1">
                <a:solidFill>
                  <a:schemeClr val="tx1"/>
                </a:solidFill>
              </a:rPr>
              <a:t>não</a:t>
            </a:r>
            <a:r>
              <a:rPr lang="en-US" sz="2600" dirty="0">
                <a:solidFill>
                  <a:schemeClr val="tx1"/>
                </a:solidFill>
              </a:rPr>
              <a:t> </a:t>
            </a:r>
            <a:r>
              <a:rPr lang="en-US" sz="2600" dirty="0" err="1">
                <a:solidFill>
                  <a:schemeClr val="tx1"/>
                </a:solidFill>
              </a:rPr>
              <a:t>haver</a:t>
            </a:r>
            <a:r>
              <a:rPr lang="en-US" sz="2600" dirty="0">
                <a:solidFill>
                  <a:schemeClr val="tx1"/>
                </a:solidFill>
              </a:rPr>
              <a:t> </a:t>
            </a:r>
            <a:r>
              <a:rPr lang="en-US" sz="2600" dirty="0" err="1">
                <a:solidFill>
                  <a:schemeClr val="tx1"/>
                </a:solidFill>
              </a:rPr>
              <a:t>lucro</a:t>
            </a:r>
            <a:r>
              <a:rPr lang="en-US" sz="2600" dirty="0">
                <a:solidFill>
                  <a:schemeClr val="tx1"/>
                </a:solidFill>
              </a:rPr>
              <a:t> </a:t>
            </a:r>
            <a:r>
              <a:rPr lang="en-US" sz="2600" dirty="0" err="1">
                <a:solidFill>
                  <a:schemeClr val="tx1"/>
                </a:solidFill>
              </a:rPr>
              <a:t>econômico</a:t>
            </a:r>
            <a:r>
              <a:rPr lang="en-US" sz="2600" dirty="0">
                <a:solidFill>
                  <a:schemeClr val="tx1"/>
                </a:solidFill>
              </a:rPr>
              <a:t> no </a:t>
            </a:r>
            <a:r>
              <a:rPr lang="en-US" sz="2600" dirty="0" err="1">
                <a:solidFill>
                  <a:schemeClr val="tx1"/>
                </a:solidFill>
              </a:rPr>
              <a:t>longo</a:t>
            </a:r>
            <a:r>
              <a:rPr lang="en-US" sz="2600" dirty="0">
                <a:solidFill>
                  <a:schemeClr val="tx1"/>
                </a:solidFill>
              </a:rPr>
              <a:t> </a:t>
            </a:r>
            <a:r>
              <a:rPr lang="en-US" sz="2600" dirty="0" err="1">
                <a:solidFill>
                  <a:schemeClr val="tx1"/>
                </a:solidFill>
              </a:rPr>
              <a:t>prazo</a:t>
            </a:r>
            <a:r>
              <a:rPr lang="en-US" sz="2600" dirty="0">
                <a:solidFill>
                  <a:schemeClr val="tx1"/>
                </a:solidFill>
              </a:rPr>
              <a:t>, a </a:t>
            </a:r>
            <a:r>
              <a:rPr lang="en-US" sz="2600" dirty="0" err="1">
                <a:solidFill>
                  <a:schemeClr val="tx1"/>
                </a:solidFill>
              </a:rPr>
              <a:t>empresa</a:t>
            </a:r>
            <a:r>
              <a:rPr lang="en-US" sz="2600" dirty="0">
                <a:solidFill>
                  <a:schemeClr val="tx1"/>
                </a:solidFill>
              </a:rPr>
              <a:t> </a:t>
            </a:r>
            <a:r>
              <a:rPr lang="en-US" sz="2600" dirty="0" err="1">
                <a:solidFill>
                  <a:schemeClr val="tx1"/>
                </a:solidFill>
              </a:rPr>
              <a:t>não</a:t>
            </a:r>
            <a:r>
              <a:rPr lang="en-US" sz="2600" dirty="0">
                <a:solidFill>
                  <a:schemeClr val="tx1"/>
                </a:solidFill>
              </a:rPr>
              <a:t> </a:t>
            </a:r>
            <a:r>
              <a:rPr lang="en-US" sz="2600" dirty="0" err="1">
                <a:solidFill>
                  <a:schemeClr val="tx1"/>
                </a:solidFill>
              </a:rPr>
              <a:t>produz</a:t>
            </a:r>
            <a:r>
              <a:rPr lang="en-US" sz="2600" dirty="0">
                <a:solidFill>
                  <a:schemeClr val="tx1"/>
                </a:solidFill>
              </a:rPr>
              <a:t> no </a:t>
            </a:r>
            <a:r>
              <a:rPr lang="en-US" sz="2600" dirty="0" err="1">
                <a:solidFill>
                  <a:schemeClr val="tx1"/>
                </a:solidFill>
              </a:rPr>
              <a:t>ponto</a:t>
            </a:r>
            <a:r>
              <a:rPr lang="en-US" sz="2600" dirty="0">
                <a:solidFill>
                  <a:schemeClr val="tx1"/>
                </a:solidFill>
              </a:rPr>
              <a:t> de </a:t>
            </a:r>
            <a:r>
              <a:rPr lang="en-US" sz="2600" dirty="0" err="1">
                <a:solidFill>
                  <a:schemeClr val="tx1"/>
                </a:solidFill>
              </a:rPr>
              <a:t>CMe</a:t>
            </a:r>
            <a:r>
              <a:rPr lang="en-US" sz="2600" dirty="0">
                <a:solidFill>
                  <a:schemeClr val="tx1"/>
                </a:solidFill>
              </a:rPr>
              <a:t> </a:t>
            </a:r>
            <a:r>
              <a:rPr lang="en-US" sz="2600" dirty="0" err="1">
                <a:solidFill>
                  <a:schemeClr val="tx1"/>
                </a:solidFill>
              </a:rPr>
              <a:t>mínimo</a:t>
            </a:r>
            <a:r>
              <a:rPr lang="en-US" sz="2600" dirty="0">
                <a:solidFill>
                  <a:schemeClr val="tx1"/>
                </a:solidFill>
              </a:rPr>
              <a:t>, e </a:t>
            </a:r>
            <a:r>
              <a:rPr lang="en-US" sz="2600" dirty="0" err="1">
                <a:solidFill>
                  <a:schemeClr val="tx1"/>
                </a:solidFill>
              </a:rPr>
              <a:t>há</a:t>
            </a:r>
            <a:r>
              <a:rPr lang="en-US" sz="2600" dirty="0">
                <a:solidFill>
                  <a:schemeClr val="tx1"/>
                </a:solidFill>
              </a:rPr>
              <a:t> </a:t>
            </a:r>
            <a:r>
              <a:rPr lang="en-US" sz="2600" dirty="0" err="1">
                <a:solidFill>
                  <a:schemeClr val="tx1"/>
                </a:solidFill>
              </a:rPr>
              <a:t>excesso</a:t>
            </a:r>
            <a:r>
              <a:rPr lang="en-US" sz="2600" dirty="0">
                <a:solidFill>
                  <a:schemeClr val="tx1"/>
                </a:solidFill>
              </a:rPr>
              <a:t> de </a:t>
            </a:r>
            <a:r>
              <a:rPr lang="en-US" sz="2600" dirty="0" err="1">
                <a:solidFill>
                  <a:schemeClr val="tx1"/>
                </a:solidFill>
              </a:rPr>
              <a:t>capacidade</a:t>
            </a:r>
            <a:r>
              <a:rPr lang="en-US" sz="2600" dirty="0">
                <a:solidFill>
                  <a:schemeClr val="tx1"/>
                </a:solidFill>
              </a:rPr>
              <a:t>.</a:t>
            </a:r>
          </a:p>
          <a:p>
            <a:pPr lvl="1" algn="just">
              <a:buClrTx/>
              <a:buSzPct val="75000"/>
            </a:pPr>
            <a:r>
              <a:rPr lang="pt-BR" sz="2600" dirty="0">
                <a:solidFill>
                  <a:schemeClr val="tx1"/>
                </a:solidFill>
              </a:rPr>
              <a:t>Observe que, apesar do peso morto, existe um benefício não capturado pela nossa análise: a diversidade de produtos.</a:t>
            </a:r>
            <a:endParaRPr lang="en-US" sz="2600" dirty="0"/>
          </a:p>
          <a:p>
            <a:pPr lvl="1" algn="just">
              <a:buSzPct val="75000"/>
            </a:pPr>
            <a:endParaRPr lang="en-US" sz="2400" dirty="0">
              <a:solidFill>
                <a:schemeClr val="tx1"/>
              </a:solidFill>
            </a:endParaRPr>
          </a:p>
          <a:p>
            <a:pPr lvl="1" algn="just">
              <a:buSzPct val="75000"/>
            </a:pPr>
            <a:endParaRPr lang="en-US" sz="2600" kern="0" dirty="0">
              <a:solidFill>
                <a:schemeClr val="tx1"/>
              </a:solidFill>
            </a:endParaRPr>
          </a:p>
        </p:txBody>
      </p:sp>
      <p:sp>
        <p:nvSpPr>
          <p:cNvPr id="6" name="Rectangle 4"/>
          <p:cNvSpPr>
            <a:spLocks noChangeArrowheads="1"/>
          </p:cNvSpPr>
          <p:nvPr/>
        </p:nvSpPr>
        <p:spPr bwMode="auto">
          <a:xfrm>
            <a:off x="785077" y="9683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Concorrência Monopolista</a:t>
            </a:r>
          </a:p>
        </p:txBody>
      </p:sp>
    </p:spTree>
    <p:extLst>
      <p:ext uri="{BB962C8B-B14F-4D97-AF65-F5344CB8AC3E}">
        <p14:creationId xmlns:p14="http://schemas.microsoft.com/office/powerpoint/2010/main" val="5787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41949" y="79375"/>
            <a:ext cx="6237027" cy="1066800"/>
          </a:xfrm>
          <a:prstGeom prst="rect">
            <a:avLst/>
          </a:prstGeom>
          <a:noFill/>
          <a:ln w="9525">
            <a:noFill/>
            <a:miter lim="800000"/>
            <a:headEnd/>
            <a:tailEnd/>
          </a:ln>
        </p:spPr>
        <p:txBody>
          <a:bodyPr anchor="ctr"/>
          <a:lstStyle/>
          <a:p>
            <a:pPr algn="ctr"/>
            <a:r>
              <a:rPr lang="pt-BR" sz="3600" b="1" dirty="0">
                <a:latin typeface="Arial" charset="0"/>
              </a:rPr>
              <a:t>Oligopólio</a:t>
            </a:r>
          </a:p>
        </p:txBody>
      </p:sp>
      <p:sp>
        <p:nvSpPr>
          <p:cNvPr id="5" name="Rectangle 5"/>
          <p:cNvSpPr>
            <a:spLocks noChangeArrowheads="1"/>
          </p:cNvSpPr>
          <p:nvPr/>
        </p:nvSpPr>
        <p:spPr bwMode="auto">
          <a:xfrm>
            <a:off x="392113" y="1058672"/>
            <a:ext cx="8345487" cy="5799328"/>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800" dirty="0">
                <a:latin typeface="Arial" charset="0"/>
              </a:rPr>
              <a:t>Estrutura   de  mercado  onde  existem  poucos vendedores com poder de fixar preços e muitos compradores. </a:t>
            </a:r>
          </a:p>
          <a:p>
            <a:pPr marL="342900" indent="-342900" algn="just">
              <a:spcBef>
                <a:spcPct val="50000"/>
              </a:spcBef>
              <a:buSzPct val="75000"/>
              <a:buFont typeface="Wingdings" pitchFamily="2" charset="2"/>
              <a:buChar char="n"/>
            </a:pPr>
            <a:r>
              <a:rPr lang="pt-BR" sz="2800" dirty="0">
                <a:latin typeface="Arial" charset="0"/>
              </a:rPr>
              <a:t>Dado o tamanho das firmas, as  políticas  de  ação tendem a ser interdependentes.</a:t>
            </a:r>
          </a:p>
          <a:p>
            <a:pPr marL="342900" indent="-342900" algn="just">
              <a:spcBef>
                <a:spcPct val="50000"/>
              </a:spcBef>
              <a:buSzPct val="75000"/>
              <a:buFont typeface="Wingdings" pitchFamily="2" charset="2"/>
              <a:buChar char="n"/>
            </a:pPr>
            <a:endParaRPr lang="pt-BR" sz="3200" dirty="0">
              <a:latin typeface="Arial" charset="0"/>
            </a:endParaRPr>
          </a:p>
          <a:p>
            <a:pPr marL="342900" indent="-342900" algn="just">
              <a:spcBef>
                <a:spcPct val="50000"/>
              </a:spcBef>
              <a:buClr>
                <a:srgbClr val="663300"/>
              </a:buClr>
              <a:buSzPct val="75000"/>
              <a:buFont typeface="Wingdings" pitchFamily="2" charset="2"/>
              <a:buChar char="n"/>
            </a:pPr>
            <a:endParaRPr lang="pt-BR" sz="3200" dirty="0">
              <a:latin typeface="Arial" charset="0"/>
            </a:endParaRPr>
          </a:p>
        </p:txBody>
      </p:sp>
      <p:sp>
        <p:nvSpPr>
          <p:cNvPr id="6" name="Rectangle 4"/>
          <p:cNvSpPr>
            <a:spLocks noChangeArrowheads="1"/>
          </p:cNvSpPr>
          <p:nvPr/>
        </p:nvSpPr>
        <p:spPr bwMode="auto">
          <a:xfrm>
            <a:off x="304800" y="3998798"/>
            <a:ext cx="8534400"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600" b="1" u="sng" dirty="0">
                <a:latin typeface="Arial" charset="0"/>
              </a:rPr>
              <a:t>Equilíbrio de Nash</a:t>
            </a:r>
            <a:r>
              <a:rPr lang="pt-BR" sz="2600" dirty="0">
                <a:latin typeface="Arial" charset="0"/>
              </a:rPr>
              <a:t>:  Cada empresa  está fazendo o melhor  que  pode  em   função  daquilo  que  estão fazendo suas concorrentes.</a:t>
            </a:r>
          </a:p>
          <a:p>
            <a:pPr marL="742950" lvl="1" indent="-285750" algn="just">
              <a:spcBef>
                <a:spcPct val="40000"/>
              </a:spcBef>
              <a:buSzPct val="80000"/>
              <a:buFont typeface="Wingdings" pitchFamily="2" charset="2"/>
              <a:buChar char="l"/>
            </a:pPr>
            <a:r>
              <a:rPr lang="pt-BR" sz="2600" dirty="0">
                <a:latin typeface="Arial" charset="0"/>
              </a:rPr>
              <a:t>Portanto, ao fixar seu preço ou  sua quantidade, a firma deve levar em consideração a resposta por parte de seus concorrentes.</a:t>
            </a:r>
            <a:endParaRPr lang="en-US" sz="2600" dirty="0">
              <a:latin typeface="Arial" charset="0"/>
            </a:endParaRPr>
          </a:p>
          <a:p>
            <a:pPr marL="342900" indent="-342900" algn="just">
              <a:spcBef>
                <a:spcPct val="50000"/>
              </a:spcBef>
              <a:buClr>
                <a:srgbClr val="663300"/>
              </a:buClr>
              <a:buSzPct val="75000"/>
              <a:buFont typeface="Wingdings" pitchFamily="2" charset="2"/>
              <a:buChar char="n"/>
            </a:pPr>
            <a:endParaRPr lang="pt-BR" sz="3200" dirty="0">
              <a:latin typeface="Arial" charset="0"/>
            </a:endParaRPr>
          </a:p>
        </p:txBody>
      </p:sp>
    </p:spTree>
    <p:extLst>
      <p:ext uri="{BB962C8B-B14F-4D97-AF65-F5344CB8AC3E}">
        <p14:creationId xmlns:p14="http://schemas.microsoft.com/office/powerpoint/2010/main" val="37711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A6C3E39-8148-423B-9E4F-E7BC2C4D9B7F}"/>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
        <p:nvSpPr>
          <p:cNvPr id="5" name="Freeform 4">
            <a:extLst>
              <a:ext uri="{FF2B5EF4-FFF2-40B4-BE49-F238E27FC236}">
                <a16:creationId xmlns:a16="http://schemas.microsoft.com/office/drawing/2014/main" id="{AF8AA944-4B91-44A1-BCB7-656169F8B444}"/>
              </a:ext>
            </a:extLst>
          </p:cNvPr>
          <p:cNvSpPr>
            <a:spLocks/>
          </p:cNvSpPr>
          <p:nvPr/>
        </p:nvSpPr>
        <p:spPr bwMode="auto">
          <a:xfrm>
            <a:off x="2605088" y="1616903"/>
            <a:ext cx="3132137" cy="3282950"/>
          </a:xfrm>
          <a:custGeom>
            <a:avLst/>
            <a:gdLst>
              <a:gd name="T0" fmla="*/ 0 w 1973"/>
              <a:gd name="T1" fmla="*/ 0 h 2068"/>
              <a:gd name="T2" fmla="*/ 70 w 1973"/>
              <a:gd name="T3" fmla="*/ 201 h 2068"/>
              <a:gd name="T4" fmla="*/ 139 w 1973"/>
              <a:gd name="T5" fmla="*/ 403 h 2068"/>
              <a:gd name="T6" fmla="*/ 208 w 1973"/>
              <a:gd name="T7" fmla="*/ 588 h 2068"/>
              <a:gd name="T8" fmla="*/ 290 w 1973"/>
              <a:gd name="T9" fmla="*/ 768 h 2068"/>
              <a:gd name="T10" fmla="*/ 372 w 1973"/>
              <a:gd name="T11" fmla="*/ 938 h 2068"/>
              <a:gd name="T12" fmla="*/ 460 w 1973"/>
              <a:gd name="T13" fmla="*/ 1102 h 2068"/>
              <a:gd name="T14" fmla="*/ 561 w 1973"/>
              <a:gd name="T15" fmla="*/ 1256 h 2068"/>
              <a:gd name="T16" fmla="*/ 611 w 1973"/>
              <a:gd name="T17" fmla="*/ 1325 h 2068"/>
              <a:gd name="T18" fmla="*/ 674 w 1973"/>
              <a:gd name="T19" fmla="*/ 1394 h 2068"/>
              <a:gd name="T20" fmla="*/ 744 w 1973"/>
              <a:gd name="T21" fmla="*/ 1457 h 2068"/>
              <a:gd name="T22" fmla="*/ 813 w 1973"/>
              <a:gd name="T23" fmla="*/ 1521 h 2068"/>
              <a:gd name="T24" fmla="*/ 970 w 1973"/>
              <a:gd name="T25" fmla="*/ 1632 h 2068"/>
              <a:gd name="T26" fmla="*/ 1134 w 1973"/>
              <a:gd name="T27" fmla="*/ 1738 h 2068"/>
              <a:gd name="T28" fmla="*/ 1298 w 1973"/>
              <a:gd name="T29" fmla="*/ 1828 h 2068"/>
              <a:gd name="T30" fmla="*/ 1462 w 1973"/>
              <a:gd name="T31" fmla="*/ 1903 h 2068"/>
              <a:gd name="T32" fmla="*/ 1632 w 1973"/>
              <a:gd name="T33" fmla="*/ 1966 h 2068"/>
              <a:gd name="T34" fmla="*/ 1802 w 1973"/>
              <a:gd name="T35" fmla="*/ 2019 h 2068"/>
              <a:gd name="T36" fmla="*/ 1972 w 1973"/>
              <a:gd name="T37" fmla="*/ 2067 h 20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3"/>
              <a:gd name="T58" fmla="*/ 0 h 2068"/>
              <a:gd name="T59" fmla="*/ 1973 w 1973"/>
              <a:gd name="T60" fmla="*/ 2068 h 20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3" h="2068">
                <a:moveTo>
                  <a:pt x="0" y="0"/>
                </a:moveTo>
                <a:lnTo>
                  <a:pt x="70" y="201"/>
                </a:lnTo>
                <a:lnTo>
                  <a:pt x="139" y="403"/>
                </a:lnTo>
                <a:lnTo>
                  <a:pt x="208" y="588"/>
                </a:lnTo>
                <a:lnTo>
                  <a:pt x="290" y="768"/>
                </a:lnTo>
                <a:lnTo>
                  <a:pt x="372" y="938"/>
                </a:lnTo>
                <a:lnTo>
                  <a:pt x="460" y="1102"/>
                </a:lnTo>
                <a:lnTo>
                  <a:pt x="561" y="1256"/>
                </a:lnTo>
                <a:lnTo>
                  <a:pt x="611" y="1325"/>
                </a:lnTo>
                <a:lnTo>
                  <a:pt x="674" y="1394"/>
                </a:lnTo>
                <a:lnTo>
                  <a:pt x="744" y="1457"/>
                </a:lnTo>
                <a:lnTo>
                  <a:pt x="813" y="1521"/>
                </a:lnTo>
                <a:lnTo>
                  <a:pt x="970" y="1632"/>
                </a:lnTo>
                <a:lnTo>
                  <a:pt x="1134" y="1738"/>
                </a:lnTo>
                <a:lnTo>
                  <a:pt x="1298" y="1828"/>
                </a:lnTo>
                <a:lnTo>
                  <a:pt x="1462" y="1903"/>
                </a:lnTo>
                <a:lnTo>
                  <a:pt x="1632" y="1966"/>
                </a:lnTo>
                <a:lnTo>
                  <a:pt x="1802" y="2019"/>
                </a:lnTo>
                <a:lnTo>
                  <a:pt x="1972" y="2067"/>
                </a:lnTo>
              </a:path>
            </a:pathLst>
          </a:custGeom>
          <a:noFill/>
          <a:ln w="50800" cap="rnd" cmpd="sng">
            <a:solidFill>
              <a:srgbClr val="FF9900"/>
            </a:solidFill>
            <a:prstDash val="solid"/>
            <a:round/>
            <a:headEnd type="none" w="med" len="med"/>
            <a:tailEnd type="none" w="med" len="med"/>
          </a:ln>
        </p:spPr>
        <p:txBody>
          <a:bodyPr/>
          <a:lstStyle/>
          <a:p>
            <a:endParaRPr lang="pt-BR"/>
          </a:p>
        </p:txBody>
      </p:sp>
      <p:sp>
        <p:nvSpPr>
          <p:cNvPr id="6" name="Freeform 5">
            <a:extLst>
              <a:ext uri="{FF2B5EF4-FFF2-40B4-BE49-F238E27FC236}">
                <a16:creationId xmlns:a16="http://schemas.microsoft.com/office/drawing/2014/main" id="{89BE40BB-2B00-4204-9386-2A475D8357DA}"/>
              </a:ext>
            </a:extLst>
          </p:cNvPr>
          <p:cNvSpPr>
            <a:spLocks/>
          </p:cNvSpPr>
          <p:nvPr/>
        </p:nvSpPr>
        <p:spPr bwMode="auto">
          <a:xfrm>
            <a:off x="2003425" y="2080453"/>
            <a:ext cx="3124200" cy="3276600"/>
          </a:xfrm>
          <a:custGeom>
            <a:avLst/>
            <a:gdLst>
              <a:gd name="T0" fmla="*/ 0 w 1968"/>
              <a:gd name="T1" fmla="*/ 0 h 2064"/>
              <a:gd name="T2" fmla="*/ 68 w 1968"/>
              <a:gd name="T3" fmla="*/ 202 h 2064"/>
              <a:gd name="T4" fmla="*/ 136 w 1968"/>
              <a:gd name="T5" fmla="*/ 398 h 2064"/>
              <a:gd name="T6" fmla="*/ 205 w 1968"/>
              <a:gd name="T7" fmla="*/ 588 h 2064"/>
              <a:gd name="T8" fmla="*/ 284 w 1968"/>
              <a:gd name="T9" fmla="*/ 767 h 2064"/>
              <a:gd name="T10" fmla="*/ 370 w 1968"/>
              <a:gd name="T11" fmla="*/ 939 h 2064"/>
              <a:gd name="T12" fmla="*/ 455 w 1968"/>
              <a:gd name="T13" fmla="*/ 1101 h 2064"/>
              <a:gd name="T14" fmla="*/ 557 w 1968"/>
              <a:gd name="T15" fmla="*/ 1251 h 2064"/>
              <a:gd name="T16" fmla="*/ 608 w 1968"/>
              <a:gd name="T17" fmla="*/ 1320 h 2064"/>
              <a:gd name="T18" fmla="*/ 671 w 1968"/>
              <a:gd name="T19" fmla="*/ 1389 h 2064"/>
              <a:gd name="T20" fmla="*/ 739 w 1968"/>
              <a:gd name="T21" fmla="*/ 1452 h 2064"/>
              <a:gd name="T22" fmla="*/ 807 w 1968"/>
              <a:gd name="T23" fmla="*/ 1516 h 2064"/>
              <a:gd name="T24" fmla="*/ 966 w 1968"/>
              <a:gd name="T25" fmla="*/ 1631 h 2064"/>
              <a:gd name="T26" fmla="*/ 1131 w 1968"/>
              <a:gd name="T27" fmla="*/ 1735 h 2064"/>
              <a:gd name="T28" fmla="*/ 1296 w 1968"/>
              <a:gd name="T29" fmla="*/ 1821 h 2064"/>
              <a:gd name="T30" fmla="*/ 1461 w 1968"/>
              <a:gd name="T31" fmla="*/ 1896 h 2064"/>
              <a:gd name="T32" fmla="*/ 1626 w 1968"/>
              <a:gd name="T33" fmla="*/ 1959 h 2064"/>
              <a:gd name="T34" fmla="*/ 1796 w 1968"/>
              <a:gd name="T35" fmla="*/ 2017 h 2064"/>
              <a:gd name="T36" fmla="*/ 1967 w 1968"/>
              <a:gd name="T37" fmla="*/ 2063 h 20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8"/>
              <a:gd name="T58" fmla="*/ 0 h 2064"/>
              <a:gd name="T59" fmla="*/ 1968 w 1968"/>
              <a:gd name="T60" fmla="*/ 2064 h 20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8" h="2064">
                <a:moveTo>
                  <a:pt x="0" y="0"/>
                </a:moveTo>
                <a:lnTo>
                  <a:pt x="68" y="202"/>
                </a:lnTo>
                <a:lnTo>
                  <a:pt x="136" y="398"/>
                </a:lnTo>
                <a:lnTo>
                  <a:pt x="205" y="588"/>
                </a:lnTo>
                <a:lnTo>
                  <a:pt x="284" y="767"/>
                </a:lnTo>
                <a:lnTo>
                  <a:pt x="370" y="939"/>
                </a:lnTo>
                <a:lnTo>
                  <a:pt x="455" y="1101"/>
                </a:lnTo>
                <a:lnTo>
                  <a:pt x="557" y="1251"/>
                </a:lnTo>
                <a:lnTo>
                  <a:pt x="608" y="1320"/>
                </a:lnTo>
                <a:lnTo>
                  <a:pt x="671" y="1389"/>
                </a:lnTo>
                <a:lnTo>
                  <a:pt x="739" y="1452"/>
                </a:lnTo>
                <a:lnTo>
                  <a:pt x="807" y="1516"/>
                </a:lnTo>
                <a:lnTo>
                  <a:pt x="966" y="1631"/>
                </a:lnTo>
                <a:lnTo>
                  <a:pt x="1131" y="1735"/>
                </a:lnTo>
                <a:lnTo>
                  <a:pt x="1296" y="1821"/>
                </a:lnTo>
                <a:lnTo>
                  <a:pt x="1461" y="1896"/>
                </a:lnTo>
                <a:lnTo>
                  <a:pt x="1626" y="1959"/>
                </a:lnTo>
                <a:lnTo>
                  <a:pt x="1796" y="2017"/>
                </a:lnTo>
                <a:lnTo>
                  <a:pt x="1967" y="2063"/>
                </a:ln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7" name="Line 8">
            <a:extLst>
              <a:ext uri="{FF2B5EF4-FFF2-40B4-BE49-F238E27FC236}">
                <a16:creationId xmlns:a16="http://schemas.microsoft.com/office/drawing/2014/main" id="{F27EA7CB-8420-4B24-905E-E2628EB25EC6}"/>
              </a:ext>
            </a:extLst>
          </p:cNvPr>
          <p:cNvSpPr>
            <a:spLocks noChangeShapeType="1"/>
          </p:cNvSpPr>
          <p:nvPr/>
        </p:nvSpPr>
        <p:spPr bwMode="auto">
          <a:xfrm>
            <a:off x="1852613" y="1480378"/>
            <a:ext cx="0" cy="3995738"/>
          </a:xfrm>
          <a:prstGeom prst="line">
            <a:avLst/>
          </a:prstGeom>
          <a:noFill/>
          <a:ln w="57150">
            <a:solidFill>
              <a:schemeClr val="tx1"/>
            </a:solidFill>
            <a:round/>
            <a:headEnd type="triangle" w="med" len="med"/>
            <a:tailEnd type="none" w="med" len="med"/>
          </a:ln>
        </p:spPr>
        <p:txBody>
          <a:bodyPr wrap="none" anchor="ctr"/>
          <a:lstStyle/>
          <a:p>
            <a:endParaRPr lang="pt-BR"/>
          </a:p>
        </p:txBody>
      </p:sp>
      <p:sp>
        <p:nvSpPr>
          <p:cNvPr id="8" name="Line 9">
            <a:extLst>
              <a:ext uri="{FF2B5EF4-FFF2-40B4-BE49-F238E27FC236}">
                <a16:creationId xmlns:a16="http://schemas.microsoft.com/office/drawing/2014/main" id="{3624DC31-3430-4FB6-8BD8-33336BF73DA9}"/>
              </a:ext>
            </a:extLst>
          </p:cNvPr>
          <p:cNvSpPr>
            <a:spLocks noChangeShapeType="1"/>
          </p:cNvSpPr>
          <p:nvPr/>
        </p:nvSpPr>
        <p:spPr bwMode="auto">
          <a:xfrm>
            <a:off x="1827144" y="5480395"/>
            <a:ext cx="5329238" cy="0"/>
          </a:xfrm>
          <a:prstGeom prst="line">
            <a:avLst/>
          </a:prstGeom>
          <a:noFill/>
          <a:ln w="57150">
            <a:solidFill>
              <a:schemeClr val="tx1"/>
            </a:solidFill>
            <a:round/>
            <a:headEnd type="none" w="med" len="med"/>
            <a:tailEnd type="triangle" w="med" len="med"/>
          </a:ln>
        </p:spPr>
        <p:txBody>
          <a:bodyPr wrap="none" anchor="ctr"/>
          <a:lstStyle/>
          <a:p>
            <a:endParaRPr lang="pt-BR"/>
          </a:p>
        </p:txBody>
      </p:sp>
      <p:sp>
        <p:nvSpPr>
          <p:cNvPr id="9" name="Rectangle 10">
            <a:extLst>
              <a:ext uri="{FF2B5EF4-FFF2-40B4-BE49-F238E27FC236}">
                <a16:creationId xmlns:a16="http://schemas.microsoft.com/office/drawing/2014/main" id="{72FA7898-A91C-4D0C-8C28-95B42F20549C}"/>
              </a:ext>
            </a:extLst>
          </p:cNvPr>
          <p:cNvSpPr>
            <a:spLocks noChangeArrowheads="1"/>
          </p:cNvSpPr>
          <p:nvPr/>
        </p:nvSpPr>
        <p:spPr bwMode="auto">
          <a:xfrm>
            <a:off x="7166391" y="5233298"/>
            <a:ext cx="386325" cy="489878"/>
          </a:xfrm>
          <a:prstGeom prst="rect">
            <a:avLst/>
          </a:prstGeom>
          <a:noFill/>
          <a:ln w="12700">
            <a:noFill/>
            <a:miter lim="800000"/>
            <a:headEnd/>
            <a:tailEnd/>
          </a:ln>
        </p:spPr>
        <p:txBody>
          <a:bodyPr wrap="none" lIns="90488" tIns="44450" rIns="90488" bIns="44450">
            <a:spAutoFit/>
          </a:bodyPr>
          <a:lstStyle/>
          <a:p>
            <a:r>
              <a:rPr lang="en-US" sz="2600" b="1" dirty="0">
                <a:latin typeface="Arial" charset="0"/>
              </a:rPr>
              <a:t>L</a:t>
            </a:r>
          </a:p>
        </p:txBody>
      </p:sp>
      <p:sp>
        <p:nvSpPr>
          <p:cNvPr id="10" name="Rectangle 11">
            <a:extLst>
              <a:ext uri="{FF2B5EF4-FFF2-40B4-BE49-F238E27FC236}">
                <a16:creationId xmlns:a16="http://schemas.microsoft.com/office/drawing/2014/main" id="{8BF39B70-A0D5-48B1-AD31-F7FD3BE7A6F6}"/>
              </a:ext>
            </a:extLst>
          </p:cNvPr>
          <p:cNvSpPr>
            <a:spLocks noChangeArrowheads="1"/>
          </p:cNvSpPr>
          <p:nvPr/>
        </p:nvSpPr>
        <p:spPr bwMode="auto">
          <a:xfrm>
            <a:off x="1482725" y="4763328"/>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1</a:t>
            </a:r>
          </a:p>
        </p:txBody>
      </p:sp>
      <p:sp>
        <p:nvSpPr>
          <p:cNvPr id="11" name="Rectangle 12">
            <a:extLst>
              <a:ext uri="{FF2B5EF4-FFF2-40B4-BE49-F238E27FC236}">
                <a16:creationId xmlns:a16="http://schemas.microsoft.com/office/drawing/2014/main" id="{698762CF-4385-4C15-8E0E-59859337B203}"/>
              </a:ext>
            </a:extLst>
          </p:cNvPr>
          <p:cNvSpPr>
            <a:spLocks noChangeArrowheads="1"/>
          </p:cNvSpPr>
          <p:nvPr/>
        </p:nvSpPr>
        <p:spPr bwMode="auto">
          <a:xfrm>
            <a:off x="1482725" y="3917191"/>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2</a:t>
            </a:r>
          </a:p>
        </p:txBody>
      </p:sp>
      <p:sp>
        <p:nvSpPr>
          <p:cNvPr id="12" name="Rectangle 13">
            <a:extLst>
              <a:ext uri="{FF2B5EF4-FFF2-40B4-BE49-F238E27FC236}">
                <a16:creationId xmlns:a16="http://schemas.microsoft.com/office/drawing/2014/main" id="{B3B9D3E1-275D-44B7-8563-398CB2AACF22}"/>
              </a:ext>
            </a:extLst>
          </p:cNvPr>
          <p:cNvSpPr>
            <a:spLocks noChangeArrowheads="1"/>
          </p:cNvSpPr>
          <p:nvPr/>
        </p:nvSpPr>
        <p:spPr bwMode="auto">
          <a:xfrm>
            <a:off x="1482725" y="3071053"/>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3</a:t>
            </a:r>
          </a:p>
        </p:txBody>
      </p:sp>
      <p:sp>
        <p:nvSpPr>
          <p:cNvPr id="13" name="Rectangle 14">
            <a:extLst>
              <a:ext uri="{FF2B5EF4-FFF2-40B4-BE49-F238E27FC236}">
                <a16:creationId xmlns:a16="http://schemas.microsoft.com/office/drawing/2014/main" id="{4C5716E9-020E-4A7E-AFD5-3E924F4F4E2C}"/>
              </a:ext>
            </a:extLst>
          </p:cNvPr>
          <p:cNvSpPr>
            <a:spLocks noChangeArrowheads="1"/>
          </p:cNvSpPr>
          <p:nvPr/>
        </p:nvSpPr>
        <p:spPr bwMode="auto">
          <a:xfrm>
            <a:off x="1482725" y="2224916"/>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4</a:t>
            </a:r>
          </a:p>
        </p:txBody>
      </p:sp>
      <p:sp>
        <p:nvSpPr>
          <p:cNvPr id="14" name="Rectangle 15">
            <a:extLst>
              <a:ext uri="{FF2B5EF4-FFF2-40B4-BE49-F238E27FC236}">
                <a16:creationId xmlns:a16="http://schemas.microsoft.com/office/drawing/2014/main" id="{D73FF0A7-F43A-4A2E-AEB1-4ECE940EB169}"/>
              </a:ext>
            </a:extLst>
          </p:cNvPr>
          <p:cNvSpPr>
            <a:spLocks noChangeArrowheads="1"/>
          </p:cNvSpPr>
          <p:nvPr/>
        </p:nvSpPr>
        <p:spPr bwMode="auto">
          <a:xfrm>
            <a:off x="2278063" y="5490403"/>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1</a:t>
            </a:r>
          </a:p>
        </p:txBody>
      </p:sp>
      <p:sp>
        <p:nvSpPr>
          <p:cNvPr id="15" name="Rectangle 16">
            <a:extLst>
              <a:ext uri="{FF2B5EF4-FFF2-40B4-BE49-F238E27FC236}">
                <a16:creationId xmlns:a16="http://schemas.microsoft.com/office/drawing/2014/main" id="{8372FCDF-FC7F-4BFC-8DE5-AB7136531E22}"/>
              </a:ext>
            </a:extLst>
          </p:cNvPr>
          <p:cNvSpPr>
            <a:spLocks noChangeArrowheads="1"/>
          </p:cNvSpPr>
          <p:nvPr/>
        </p:nvSpPr>
        <p:spPr bwMode="auto">
          <a:xfrm>
            <a:off x="3100388" y="5490403"/>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2</a:t>
            </a:r>
          </a:p>
        </p:txBody>
      </p:sp>
      <p:sp>
        <p:nvSpPr>
          <p:cNvPr id="16" name="Rectangle 17">
            <a:extLst>
              <a:ext uri="{FF2B5EF4-FFF2-40B4-BE49-F238E27FC236}">
                <a16:creationId xmlns:a16="http://schemas.microsoft.com/office/drawing/2014/main" id="{F50A93FE-3755-4F10-BF43-0F48FDC53324}"/>
              </a:ext>
            </a:extLst>
          </p:cNvPr>
          <p:cNvSpPr>
            <a:spLocks noChangeArrowheads="1"/>
          </p:cNvSpPr>
          <p:nvPr/>
        </p:nvSpPr>
        <p:spPr bwMode="auto">
          <a:xfrm>
            <a:off x="3924300" y="5490403"/>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3</a:t>
            </a:r>
          </a:p>
        </p:txBody>
      </p:sp>
      <p:sp>
        <p:nvSpPr>
          <p:cNvPr id="17" name="Rectangle 18">
            <a:extLst>
              <a:ext uri="{FF2B5EF4-FFF2-40B4-BE49-F238E27FC236}">
                <a16:creationId xmlns:a16="http://schemas.microsoft.com/office/drawing/2014/main" id="{71F56451-136D-4CCE-B101-DE3B245AD127}"/>
              </a:ext>
            </a:extLst>
          </p:cNvPr>
          <p:cNvSpPr>
            <a:spLocks noChangeArrowheads="1"/>
          </p:cNvSpPr>
          <p:nvPr/>
        </p:nvSpPr>
        <p:spPr bwMode="auto">
          <a:xfrm>
            <a:off x="4746625" y="5490403"/>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4</a:t>
            </a:r>
          </a:p>
        </p:txBody>
      </p:sp>
      <p:sp>
        <p:nvSpPr>
          <p:cNvPr id="18" name="Rectangle 19">
            <a:extLst>
              <a:ext uri="{FF2B5EF4-FFF2-40B4-BE49-F238E27FC236}">
                <a16:creationId xmlns:a16="http://schemas.microsoft.com/office/drawing/2014/main" id="{3C32895D-D513-46B2-B861-A70DB9E66F00}"/>
              </a:ext>
            </a:extLst>
          </p:cNvPr>
          <p:cNvSpPr>
            <a:spLocks noChangeArrowheads="1"/>
          </p:cNvSpPr>
          <p:nvPr/>
        </p:nvSpPr>
        <p:spPr bwMode="auto">
          <a:xfrm>
            <a:off x="5570538" y="5490403"/>
            <a:ext cx="322262"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5</a:t>
            </a:r>
          </a:p>
        </p:txBody>
      </p:sp>
      <p:sp>
        <p:nvSpPr>
          <p:cNvPr id="19" name="Rectangle 20">
            <a:extLst>
              <a:ext uri="{FF2B5EF4-FFF2-40B4-BE49-F238E27FC236}">
                <a16:creationId xmlns:a16="http://schemas.microsoft.com/office/drawing/2014/main" id="{EC1B15E6-A91E-440D-AFEA-7C2DCEBC55C3}"/>
              </a:ext>
            </a:extLst>
          </p:cNvPr>
          <p:cNvSpPr>
            <a:spLocks noChangeArrowheads="1"/>
          </p:cNvSpPr>
          <p:nvPr/>
        </p:nvSpPr>
        <p:spPr bwMode="auto">
          <a:xfrm>
            <a:off x="1482725" y="1378778"/>
            <a:ext cx="322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5</a:t>
            </a:r>
          </a:p>
        </p:txBody>
      </p:sp>
      <p:sp>
        <p:nvSpPr>
          <p:cNvPr id="20" name="Oval 21">
            <a:extLst>
              <a:ext uri="{FF2B5EF4-FFF2-40B4-BE49-F238E27FC236}">
                <a16:creationId xmlns:a16="http://schemas.microsoft.com/office/drawing/2014/main" id="{125B02E4-EFD5-41DE-9AC0-2D3F652FB71F}"/>
              </a:ext>
            </a:extLst>
          </p:cNvPr>
          <p:cNvSpPr>
            <a:spLocks noChangeArrowheads="1"/>
          </p:cNvSpPr>
          <p:nvPr/>
        </p:nvSpPr>
        <p:spPr bwMode="auto">
          <a:xfrm>
            <a:off x="3981450" y="4896678"/>
            <a:ext cx="152400" cy="152400"/>
          </a:xfrm>
          <a:prstGeom prst="ellipse">
            <a:avLst/>
          </a:prstGeom>
          <a:solidFill>
            <a:schemeClr val="tx1"/>
          </a:solidFill>
          <a:ln w="12700">
            <a:solidFill>
              <a:schemeClr val="tx1"/>
            </a:solidFill>
            <a:round/>
            <a:headEnd/>
            <a:tailEnd/>
          </a:ln>
        </p:spPr>
        <p:txBody>
          <a:bodyPr wrap="none" anchor="ctr"/>
          <a:lstStyle/>
          <a:p>
            <a:endParaRPr lang="pt-BR"/>
          </a:p>
        </p:txBody>
      </p:sp>
      <p:sp>
        <p:nvSpPr>
          <p:cNvPr id="21" name="Oval 22">
            <a:extLst>
              <a:ext uri="{FF2B5EF4-FFF2-40B4-BE49-F238E27FC236}">
                <a16:creationId xmlns:a16="http://schemas.microsoft.com/office/drawing/2014/main" id="{9179D5AE-CA70-4E8A-9ADB-1583100EDF16}"/>
              </a:ext>
            </a:extLst>
          </p:cNvPr>
          <p:cNvSpPr>
            <a:spLocks noChangeArrowheads="1"/>
          </p:cNvSpPr>
          <p:nvPr/>
        </p:nvSpPr>
        <p:spPr bwMode="auto">
          <a:xfrm>
            <a:off x="2381250" y="3220278"/>
            <a:ext cx="152400" cy="152400"/>
          </a:xfrm>
          <a:prstGeom prst="ellipse">
            <a:avLst/>
          </a:prstGeom>
          <a:solidFill>
            <a:schemeClr val="tx1"/>
          </a:solidFill>
          <a:ln w="12700">
            <a:solidFill>
              <a:schemeClr val="tx1"/>
            </a:solidFill>
            <a:round/>
            <a:headEnd/>
            <a:tailEnd/>
          </a:ln>
        </p:spPr>
        <p:txBody>
          <a:bodyPr wrap="none" anchor="ctr"/>
          <a:lstStyle/>
          <a:p>
            <a:endParaRPr lang="pt-BR"/>
          </a:p>
        </p:txBody>
      </p:sp>
      <p:sp>
        <p:nvSpPr>
          <p:cNvPr id="22" name="Rectangle 23">
            <a:extLst>
              <a:ext uri="{FF2B5EF4-FFF2-40B4-BE49-F238E27FC236}">
                <a16:creationId xmlns:a16="http://schemas.microsoft.com/office/drawing/2014/main" id="{7EC3F684-FF56-49D7-B604-C194E98A9905}"/>
              </a:ext>
            </a:extLst>
          </p:cNvPr>
          <p:cNvSpPr>
            <a:spLocks noChangeArrowheads="1"/>
          </p:cNvSpPr>
          <p:nvPr/>
        </p:nvSpPr>
        <p:spPr bwMode="auto">
          <a:xfrm>
            <a:off x="5140679" y="5092889"/>
            <a:ext cx="1016000" cy="393700"/>
          </a:xfrm>
          <a:prstGeom prst="rect">
            <a:avLst/>
          </a:prstGeom>
          <a:noFill/>
          <a:ln w="12700">
            <a:noFill/>
            <a:miter lim="800000"/>
            <a:headEnd/>
            <a:tailEnd/>
          </a:ln>
        </p:spPr>
        <p:txBody>
          <a:bodyPr wrap="none" lIns="90488" tIns="44450" rIns="90488" bIns="44450">
            <a:spAutoFit/>
          </a:bodyPr>
          <a:lstStyle/>
          <a:p>
            <a:r>
              <a:rPr lang="en-US" sz="2000" b="1" i="1" dirty="0">
                <a:latin typeface="Arial" charset="0"/>
              </a:rPr>
              <a:t>Q</a:t>
            </a:r>
            <a:r>
              <a:rPr lang="en-US" sz="2000" b="1" i="1" baseline="-25000" dirty="0">
                <a:latin typeface="Arial" charset="0"/>
              </a:rPr>
              <a:t>1 </a:t>
            </a:r>
            <a:r>
              <a:rPr lang="en-US" sz="2000" b="1" i="1" dirty="0">
                <a:latin typeface="Arial" charset="0"/>
              </a:rPr>
              <a:t>= </a:t>
            </a:r>
            <a:r>
              <a:rPr lang="en-US" sz="2000" b="1" dirty="0">
                <a:latin typeface="Arial" charset="0"/>
              </a:rPr>
              <a:t>55</a:t>
            </a:r>
          </a:p>
        </p:txBody>
      </p:sp>
      <p:sp>
        <p:nvSpPr>
          <p:cNvPr id="23" name="Line 24">
            <a:extLst>
              <a:ext uri="{FF2B5EF4-FFF2-40B4-BE49-F238E27FC236}">
                <a16:creationId xmlns:a16="http://schemas.microsoft.com/office/drawing/2014/main" id="{97CE533B-1615-4F11-8F39-25A091042045}"/>
              </a:ext>
            </a:extLst>
          </p:cNvPr>
          <p:cNvSpPr>
            <a:spLocks noChangeShapeType="1"/>
          </p:cNvSpPr>
          <p:nvPr/>
        </p:nvSpPr>
        <p:spPr bwMode="auto">
          <a:xfrm>
            <a:off x="1852613" y="3296478"/>
            <a:ext cx="2065337" cy="0"/>
          </a:xfrm>
          <a:prstGeom prst="line">
            <a:avLst/>
          </a:prstGeom>
          <a:noFill/>
          <a:ln w="25400">
            <a:solidFill>
              <a:schemeClr val="tx1"/>
            </a:solidFill>
            <a:prstDash val="dash"/>
            <a:round/>
            <a:headEnd/>
            <a:tailEnd/>
          </a:ln>
        </p:spPr>
        <p:txBody>
          <a:bodyPr wrap="none" anchor="ctr"/>
          <a:lstStyle/>
          <a:p>
            <a:endParaRPr lang="pt-BR"/>
          </a:p>
        </p:txBody>
      </p:sp>
      <p:sp>
        <p:nvSpPr>
          <p:cNvPr id="24" name="Line 25">
            <a:extLst>
              <a:ext uri="{FF2B5EF4-FFF2-40B4-BE49-F238E27FC236}">
                <a16:creationId xmlns:a16="http://schemas.microsoft.com/office/drawing/2014/main" id="{7CC37A87-9C96-4A55-B5FE-4804A94DA5B2}"/>
              </a:ext>
            </a:extLst>
          </p:cNvPr>
          <p:cNvSpPr>
            <a:spLocks noChangeShapeType="1"/>
          </p:cNvSpPr>
          <p:nvPr/>
        </p:nvSpPr>
        <p:spPr bwMode="auto">
          <a:xfrm>
            <a:off x="2457450" y="3529841"/>
            <a:ext cx="0" cy="1989137"/>
          </a:xfrm>
          <a:prstGeom prst="line">
            <a:avLst/>
          </a:prstGeom>
          <a:noFill/>
          <a:ln w="25400">
            <a:solidFill>
              <a:schemeClr val="tx1"/>
            </a:solidFill>
            <a:prstDash val="dash"/>
            <a:round/>
            <a:headEnd/>
            <a:tailEnd/>
          </a:ln>
        </p:spPr>
        <p:txBody>
          <a:bodyPr wrap="none" anchor="ctr"/>
          <a:lstStyle/>
          <a:p>
            <a:endParaRPr lang="pt-BR"/>
          </a:p>
        </p:txBody>
      </p:sp>
      <p:sp>
        <p:nvSpPr>
          <p:cNvPr id="25" name="Line 26">
            <a:extLst>
              <a:ext uri="{FF2B5EF4-FFF2-40B4-BE49-F238E27FC236}">
                <a16:creationId xmlns:a16="http://schemas.microsoft.com/office/drawing/2014/main" id="{0C74619D-EA95-4E5C-9CB0-00AD3B1D9AB3}"/>
              </a:ext>
            </a:extLst>
          </p:cNvPr>
          <p:cNvSpPr>
            <a:spLocks noChangeShapeType="1"/>
          </p:cNvSpPr>
          <p:nvPr/>
        </p:nvSpPr>
        <p:spPr bwMode="auto">
          <a:xfrm>
            <a:off x="1852613" y="4972878"/>
            <a:ext cx="2065337" cy="0"/>
          </a:xfrm>
          <a:prstGeom prst="line">
            <a:avLst/>
          </a:prstGeom>
          <a:noFill/>
          <a:ln w="25400">
            <a:solidFill>
              <a:schemeClr val="tx1"/>
            </a:solidFill>
            <a:prstDash val="dash"/>
            <a:round/>
            <a:headEnd/>
            <a:tailEnd/>
          </a:ln>
        </p:spPr>
        <p:txBody>
          <a:bodyPr wrap="none" anchor="ctr"/>
          <a:lstStyle/>
          <a:p>
            <a:endParaRPr lang="pt-BR"/>
          </a:p>
        </p:txBody>
      </p:sp>
      <p:sp>
        <p:nvSpPr>
          <p:cNvPr id="26" name="Line 27">
            <a:extLst>
              <a:ext uri="{FF2B5EF4-FFF2-40B4-BE49-F238E27FC236}">
                <a16:creationId xmlns:a16="http://schemas.microsoft.com/office/drawing/2014/main" id="{E9A6EE5A-1B69-4F40-AD30-7048F8075A7E}"/>
              </a:ext>
            </a:extLst>
          </p:cNvPr>
          <p:cNvSpPr>
            <a:spLocks noChangeShapeType="1"/>
          </p:cNvSpPr>
          <p:nvPr/>
        </p:nvSpPr>
        <p:spPr bwMode="auto">
          <a:xfrm>
            <a:off x="4057650" y="3529841"/>
            <a:ext cx="0" cy="1989137"/>
          </a:xfrm>
          <a:prstGeom prst="line">
            <a:avLst/>
          </a:prstGeom>
          <a:noFill/>
          <a:ln w="25400">
            <a:solidFill>
              <a:schemeClr val="tx1"/>
            </a:solidFill>
            <a:prstDash val="dash"/>
            <a:round/>
            <a:headEnd/>
            <a:tailEnd/>
          </a:ln>
        </p:spPr>
        <p:txBody>
          <a:bodyPr wrap="none" anchor="ctr"/>
          <a:lstStyle/>
          <a:p>
            <a:endParaRPr lang="pt-BR"/>
          </a:p>
        </p:txBody>
      </p:sp>
      <p:sp>
        <p:nvSpPr>
          <p:cNvPr id="28" name="Rectangle 29">
            <a:extLst>
              <a:ext uri="{FF2B5EF4-FFF2-40B4-BE49-F238E27FC236}">
                <a16:creationId xmlns:a16="http://schemas.microsoft.com/office/drawing/2014/main" id="{A076CAC7-A143-4038-9AB5-6B1FEB470783}"/>
              </a:ext>
            </a:extLst>
          </p:cNvPr>
          <p:cNvSpPr>
            <a:spLocks noChangeArrowheads="1"/>
          </p:cNvSpPr>
          <p:nvPr/>
        </p:nvSpPr>
        <p:spPr bwMode="auto">
          <a:xfrm>
            <a:off x="2065338" y="3285366"/>
            <a:ext cx="365125" cy="393700"/>
          </a:xfrm>
          <a:prstGeom prst="rect">
            <a:avLst/>
          </a:prstGeom>
          <a:noFill/>
          <a:ln w="12700">
            <a:noFill/>
            <a:miter lim="800000"/>
            <a:headEnd/>
            <a:tailEnd/>
          </a:ln>
        </p:spPr>
        <p:txBody>
          <a:bodyPr wrap="none" lIns="90488" tIns="44450" rIns="90488" bIns="44450">
            <a:spAutoFit/>
          </a:bodyPr>
          <a:lstStyle/>
          <a:p>
            <a:r>
              <a:rPr lang="en-US" sz="2000" b="1" i="1">
                <a:latin typeface="Arial" charset="0"/>
              </a:rPr>
              <a:t>A</a:t>
            </a:r>
          </a:p>
        </p:txBody>
      </p:sp>
      <p:sp>
        <p:nvSpPr>
          <p:cNvPr id="29" name="Rectangle 30">
            <a:extLst>
              <a:ext uri="{FF2B5EF4-FFF2-40B4-BE49-F238E27FC236}">
                <a16:creationId xmlns:a16="http://schemas.microsoft.com/office/drawing/2014/main" id="{17FE11EA-3079-484B-B382-F3B6BB457618}"/>
              </a:ext>
            </a:extLst>
          </p:cNvPr>
          <p:cNvSpPr>
            <a:spLocks noChangeArrowheads="1"/>
          </p:cNvSpPr>
          <p:nvPr/>
        </p:nvSpPr>
        <p:spPr bwMode="auto">
          <a:xfrm>
            <a:off x="4198938" y="4580766"/>
            <a:ext cx="346075" cy="363537"/>
          </a:xfrm>
          <a:prstGeom prst="rect">
            <a:avLst/>
          </a:prstGeom>
          <a:noFill/>
          <a:ln w="12700">
            <a:noFill/>
            <a:miter lim="800000"/>
            <a:headEnd/>
            <a:tailEnd/>
          </a:ln>
        </p:spPr>
        <p:txBody>
          <a:bodyPr wrap="none" lIns="90488" tIns="44450" rIns="90488" bIns="44450">
            <a:spAutoFit/>
          </a:bodyPr>
          <a:lstStyle/>
          <a:p>
            <a:r>
              <a:rPr lang="en-US" sz="1800" b="1" i="1">
                <a:latin typeface="Arial" charset="0"/>
              </a:rPr>
              <a:t>D</a:t>
            </a:r>
          </a:p>
        </p:txBody>
      </p:sp>
      <p:sp>
        <p:nvSpPr>
          <p:cNvPr id="30" name="Line 31">
            <a:extLst>
              <a:ext uri="{FF2B5EF4-FFF2-40B4-BE49-F238E27FC236}">
                <a16:creationId xmlns:a16="http://schemas.microsoft.com/office/drawing/2014/main" id="{243FA18E-A7B0-4467-8324-90E35D2357DD}"/>
              </a:ext>
            </a:extLst>
          </p:cNvPr>
          <p:cNvSpPr>
            <a:spLocks noChangeShapeType="1"/>
          </p:cNvSpPr>
          <p:nvPr/>
        </p:nvSpPr>
        <p:spPr bwMode="auto">
          <a:xfrm>
            <a:off x="3295650" y="1929641"/>
            <a:ext cx="0" cy="3589337"/>
          </a:xfrm>
          <a:prstGeom prst="line">
            <a:avLst/>
          </a:prstGeom>
          <a:noFill/>
          <a:ln w="25400">
            <a:solidFill>
              <a:schemeClr val="tx1"/>
            </a:solidFill>
            <a:prstDash val="dash"/>
            <a:round/>
            <a:headEnd/>
            <a:tailEnd/>
          </a:ln>
        </p:spPr>
        <p:txBody>
          <a:bodyPr wrap="none" anchor="ctr"/>
          <a:lstStyle/>
          <a:p>
            <a:endParaRPr lang="pt-BR"/>
          </a:p>
        </p:txBody>
      </p:sp>
      <p:sp>
        <p:nvSpPr>
          <p:cNvPr id="31" name="Oval 32">
            <a:extLst>
              <a:ext uri="{FF2B5EF4-FFF2-40B4-BE49-F238E27FC236}">
                <a16:creationId xmlns:a16="http://schemas.microsoft.com/office/drawing/2014/main" id="{6F4B1E71-61BF-47C0-BD31-8E5078193B83}"/>
              </a:ext>
            </a:extLst>
          </p:cNvPr>
          <p:cNvSpPr>
            <a:spLocks noChangeArrowheads="1"/>
          </p:cNvSpPr>
          <p:nvPr/>
        </p:nvSpPr>
        <p:spPr bwMode="auto">
          <a:xfrm>
            <a:off x="3219450" y="3220278"/>
            <a:ext cx="152400" cy="152400"/>
          </a:xfrm>
          <a:prstGeom prst="ellipse">
            <a:avLst/>
          </a:prstGeom>
          <a:solidFill>
            <a:schemeClr val="tx1"/>
          </a:solidFill>
          <a:ln w="12700">
            <a:solidFill>
              <a:schemeClr val="tx1"/>
            </a:solidFill>
            <a:round/>
            <a:headEnd/>
            <a:tailEnd/>
          </a:ln>
        </p:spPr>
        <p:txBody>
          <a:bodyPr wrap="none" anchor="ctr"/>
          <a:lstStyle/>
          <a:p>
            <a:endParaRPr lang="pt-BR"/>
          </a:p>
        </p:txBody>
      </p:sp>
      <p:sp>
        <p:nvSpPr>
          <p:cNvPr id="32" name="Rectangle 33">
            <a:extLst>
              <a:ext uri="{FF2B5EF4-FFF2-40B4-BE49-F238E27FC236}">
                <a16:creationId xmlns:a16="http://schemas.microsoft.com/office/drawing/2014/main" id="{0329A4D1-8FBB-499D-94A5-26645EF5A560}"/>
              </a:ext>
            </a:extLst>
          </p:cNvPr>
          <p:cNvSpPr>
            <a:spLocks noChangeArrowheads="1"/>
          </p:cNvSpPr>
          <p:nvPr/>
        </p:nvSpPr>
        <p:spPr bwMode="auto">
          <a:xfrm>
            <a:off x="2979738" y="3285366"/>
            <a:ext cx="365125" cy="393700"/>
          </a:xfrm>
          <a:prstGeom prst="rect">
            <a:avLst/>
          </a:prstGeom>
          <a:noFill/>
          <a:ln w="12700">
            <a:noFill/>
            <a:miter lim="800000"/>
            <a:headEnd/>
            <a:tailEnd/>
          </a:ln>
        </p:spPr>
        <p:txBody>
          <a:bodyPr wrap="none" lIns="90488" tIns="44450" rIns="90488" bIns="44450">
            <a:spAutoFit/>
          </a:bodyPr>
          <a:lstStyle/>
          <a:p>
            <a:r>
              <a:rPr lang="en-US" sz="2000" b="1" i="1">
                <a:latin typeface="Arial" charset="0"/>
              </a:rPr>
              <a:t>B</a:t>
            </a:r>
          </a:p>
        </p:txBody>
      </p:sp>
      <p:sp>
        <p:nvSpPr>
          <p:cNvPr id="33" name="Freeform 34">
            <a:extLst>
              <a:ext uri="{FF2B5EF4-FFF2-40B4-BE49-F238E27FC236}">
                <a16:creationId xmlns:a16="http://schemas.microsoft.com/office/drawing/2014/main" id="{F1C5E67C-52B8-4D42-8FFD-D9985AFCB691}"/>
              </a:ext>
            </a:extLst>
          </p:cNvPr>
          <p:cNvSpPr>
            <a:spLocks/>
          </p:cNvSpPr>
          <p:nvPr/>
        </p:nvSpPr>
        <p:spPr bwMode="auto">
          <a:xfrm>
            <a:off x="3181350" y="1258128"/>
            <a:ext cx="3051175" cy="3279775"/>
          </a:xfrm>
          <a:custGeom>
            <a:avLst/>
            <a:gdLst>
              <a:gd name="T0" fmla="*/ 0 w 1922"/>
              <a:gd name="T1" fmla="*/ 0 h 2066"/>
              <a:gd name="T2" fmla="*/ 68 w 1922"/>
              <a:gd name="T3" fmla="*/ 202 h 2066"/>
              <a:gd name="T4" fmla="*/ 130 w 1922"/>
              <a:gd name="T5" fmla="*/ 398 h 2066"/>
              <a:gd name="T6" fmla="*/ 205 w 1922"/>
              <a:gd name="T7" fmla="*/ 590 h 2066"/>
              <a:gd name="T8" fmla="*/ 280 w 1922"/>
              <a:gd name="T9" fmla="*/ 767 h 2066"/>
              <a:gd name="T10" fmla="*/ 362 w 1922"/>
              <a:gd name="T11" fmla="*/ 939 h 2066"/>
              <a:gd name="T12" fmla="*/ 451 w 1922"/>
              <a:gd name="T13" fmla="*/ 1101 h 2066"/>
              <a:gd name="T14" fmla="*/ 547 w 1922"/>
              <a:gd name="T15" fmla="*/ 1254 h 2066"/>
              <a:gd name="T16" fmla="*/ 656 w 1922"/>
              <a:gd name="T17" fmla="*/ 1391 h 2066"/>
              <a:gd name="T18" fmla="*/ 793 w 1922"/>
              <a:gd name="T19" fmla="*/ 1519 h 2066"/>
              <a:gd name="T20" fmla="*/ 943 w 1922"/>
              <a:gd name="T21" fmla="*/ 1632 h 2066"/>
              <a:gd name="T22" fmla="*/ 1101 w 1922"/>
              <a:gd name="T23" fmla="*/ 1736 h 2066"/>
              <a:gd name="T24" fmla="*/ 1265 w 1922"/>
              <a:gd name="T25" fmla="*/ 1824 h 2066"/>
              <a:gd name="T26" fmla="*/ 1422 w 1922"/>
              <a:gd name="T27" fmla="*/ 1903 h 2066"/>
              <a:gd name="T28" fmla="*/ 1586 w 1922"/>
              <a:gd name="T29" fmla="*/ 1962 h 2066"/>
              <a:gd name="T30" fmla="*/ 1750 w 1922"/>
              <a:gd name="T31" fmla="*/ 2016 h 2066"/>
              <a:gd name="T32" fmla="*/ 1921 w 1922"/>
              <a:gd name="T33" fmla="*/ 2065 h 20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2"/>
              <a:gd name="T52" fmla="*/ 0 h 2066"/>
              <a:gd name="T53" fmla="*/ 1922 w 1922"/>
              <a:gd name="T54" fmla="*/ 2066 h 20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2" h="2066">
                <a:moveTo>
                  <a:pt x="0" y="0"/>
                </a:moveTo>
                <a:lnTo>
                  <a:pt x="68" y="202"/>
                </a:lnTo>
                <a:lnTo>
                  <a:pt x="130" y="398"/>
                </a:lnTo>
                <a:lnTo>
                  <a:pt x="205" y="590"/>
                </a:lnTo>
                <a:lnTo>
                  <a:pt x="280" y="767"/>
                </a:lnTo>
                <a:lnTo>
                  <a:pt x="362" y="939"/>
                </a:lnTo>
                <a:lnTo>
                  <a:pt x="451" y="1101"/>
                </a:lnTo>
                <a:lnTo>
                  <a:pt x="547" y="1254"/>
                </a:lnTo>
                <a:lnTo>
                  <a:pt x="656" y="1391"/>
                </a:lnTo>
                <a:lnTo>
                  <a:pt x="793" y="1519"/>
                </a:lnTo>
                <a:lnTo>
                  <a:pt x="943" y="1632"/>
                </a:lnTo>
                <a:lnTo>
                  <a:pt x="1101" y="1736"/>
                </a:lnTo>
                <a:lnTo>
                  <a:pt x="1265" y="1824"/>
                </a:lnTo>
                <a:lnTo>
                  <a:pt x="1422" y="1903"/>
                </a:lnTo>
                <a:lnTo>
                  <a:pt x="1586" y="1962"/>
                </a:lnTo>
                <a:lnTo>
                  <a:pt x="1750" y="2016"/>
                </a:lnTo>
                <a:lnTo>
                  <a:pt x="1921" y="2065"/>
                </a:lnTo>
              </a:path>
            </a:pathLst>
          </a:custGeom>
          <a:noFill/>
          <a:ln w="50800" cap="rnd" cmpd="sng">
            <a:solidFill>
              <a:srgbClr val="FFCC00"/>
            </a:solidFill>
            <a:prstDash val="solid"/>
            <a:round/>
            <a:headEnd type="none" w="med" len="med"/>
            <a:tailEnd type="none" w="med" len="med"/>
          </a:ln>
        </p:spPr>
        <p:txBody>
          <a:bodyPr/>
          <a:lstStyle/>
          <a:p>
            <a:endParaRPr lang="pt-BR"/>
          </a:p>
        </p:txBody>
      </p:sp>
      <p:sp>
        <p:nvSpPr>
          <p:cNvPr id="34" name="Oval 35">
            <a:extLst>
              <a:ext uri="{FF2B5EF4-FFF2-40B4-BE49-F238E27FC236}">
                <a16:creationId xmlns:a16="http://schemas.microsoft.com/office/drawing/2014/main" id="{A1F687CB-73CA-4EB0-AD6D-B0337DB857A4}"/>
              </a:ext>
            </a:extLst>
          </p:cNvPr>
          <p:cNvSpPr>
            <a:spLocks noChangeArrowheads="1"/>
          </p:cNvSpPr>
          <p:nvPr/>
        </p:nvSpPr>
        <p:spPr bwMode="auto">
          <a:xfrm>
            <a:off x="3981450" y="3220278"/>
            <a:ext cx="152400" cy="152400"/>
          </a:xfrm>
          <a:prstGeom prst="ellipse">
            <a:avLst/>
          </a:prstGeom>
          <a:solidFill>
            <a:schemeClr val="tx1"/>
          </a:solidFill>
          <a:ln w="12700">
            <a:solidFill>
              <a:schemeClr val="tx1"/>
            </a:solidFill>
            <a:round/>
            <a:headEnd/>
            <a:tailEnd/>
          </a:ln>
        </p:spPr>
        <p:txBody>
          <a:bodyPr wrap="none" anchor="ctr"/>
          <a:lstStyle/>
          <a:p>
            <a:endParaRPr lang="pt-BR"/>
          </a:p>
        </p:txBody>
      </p:sp>
      <p:sp>
        <p:nvSpPr>
          <p:cNvPr id="35" name="Rectangle 36">
            <a:extLst>
              <a:ext uri="{FF2B5EF4-FFF2-40B4-BE49-F238E27FC236}">
                <a16:creationId xmlns:a16="http://schemas.microsoft.com/office/drawing/2014/main" id="{D74BABAC-4979-4B2E-BBAC-F5769343CEC1}"/>
              </a:ext>
            </a:extLst>
          </p:cNvPr>
          <p:cNvSpPr>
            <a:spLocks noChangeArrowheads="1"/>
          </p:cNvSpPr>
          <p:nvPr/>
        </p:nvSpPr>
        <p:spPr bwMode="auto">
          <a:xfrm>
            <a:off x="5758194" y="4684262"/>
            <a:ext cx="1016000" cy="393700"/>
          </a:xfrm>
          <a:prstGeom prst="rect">
            <a:avLst/>
          </a:prstGeom>
          <a:noFill/>
          <a:ln w="12700">
            <a:noFill/>
            <a:miter lim="800000"/>
            <a:headEnd/>
            <a:tailEnd/>
          </a:ln>
        </p:spPr>
        <p:txBody>
          <a:bodyPr wrap="none" lIns="90488" tIns="44450" rIns="90488" bIns="44450">
            <a:spAutoFit/>
          </a:bodyPr>
          <a:lstStyle/>
          <a:p>
            <a:r>
              <a:rPr lang="en-US" sz="2000" b="1" i="1" dirty="0">
                <a:latin typeface="Arial" charset="0"/>
              </a:rPr>
              <a:t>Q</a:t>
            </a:r>
            <a:r>
              <a:rPr lang="en-US" sz="2000" b="1" i="1" baseline="-25000" dirty="0">
                <a:latin typeface="Arial" charset="0"/>
              </a:rPr>
              <a:t>2 </a:t>
            </a:r>
            <a:r>
              <a:rPr lang="en-US" sz="2000" b="1" i="1" dirty="0">
                <a:latin typeface="Arial" charset="0"/>
              </a:rPr>
              <a:t>= </a:t>
            </a:r>
            <a:r>
              <a:rPr lang="en-US" sz="2000" b="1" dirty="0">
                <a:latin typeface="Arial" charset="0"/>
              </a:rPr>
              <a:t>75</a:t>
            </a:r>
          </a:p>
        </p:txBody>
      </p:sp>
      <p:sp>
        <p:nvSpPr>
          <p:cNvPr id="36" name="Rectangle 37">
            <a:extLst>
              <a:ext uri="{FF2B5EF4-FFF2-40B4-BE49-F238E27FC236}">
                <a16:creationId xmlns:a16="http://schemas.microsoft.com/office/drawing/2014/main" id="{15FD3B85-EB77-4637-A6D9-7C2D7858A81F}"/>
              </a:ext>
            </a:extLst>
          </p:cNvPr>
          <p:cNvSpPr>
            <a:spLocks noChangeArrowheads="1"/>
          </p:cNvSpPr>
          <p:nvPr/>
        </p:nvSpPr>
        <p:spPr bwMode="auto">
          <a:xfrm>
            <a:off x="6264298" y="4308950"/>
            <a:ext cx="1016000" cy="393700"/>
          </a:xfrm>
          <a:prstGeom prst="rect">
            <a:avLst/>
          </a:prstGeom>
          <a:noFill/>
          <a:ln w="12700">
            <a:noFill/>
            <a:miter lim="800000"/>
            <a:headEnd/>
            <a:tailEnd/>
          </a:ln>
        </p:spPr>
        <p:txBody>
          <a:bodyPr wrap="none" lIns="90488" tIns="44450" rIns="90488" bIns="44450">
            <a:spAutoFit/>
          </a:bodyPr>
          <a:lstStyle/>
          <a:p>
            <a:r>
              <a:rPr lang="en-US" sz="2000" b="1" i="1" dirty="0">
                <a:latin typeface="Arial" charset="0"/>
              </a:rPr>
              <a:t>Q</a:t>
            </a:r>
            <a:r>
              <a:rPr lang="en-US" sz="2000" b="1" i="1" baseline="-25000" dirty="0">
                <a:latin typeface="Arial" charset="0"/>
              </a:rPr>
              <a:t>3 </a:t>
            </a:r>
            <a:r>
              <a:rPr lang="en-US" sz="2000" b="1" i="1" dirty="0">
                <a:latin typeface="Arial" charset="0"/>
              </a:rPr>
              <a:t>= </a:t>
            </a:r>
            <a:r>
              <a:rPr lang="en-US" sz="2000" b="1" dirty="0">
                <a:latin typeface="Arial" charset="0"/>
              </a:rPr>
              <a:t>90</a:t>
            </a:r>
          </a:p>
        </p:txBody>
      </p:sp>
      <p:sp>
        <p:nvSpPr>
          <p:cNvPr id="37" name="Oval 38">
            <a:extLst>
              <a:ext uri="{FF2B5EF4-FFF2-40B4-BE49-F238E27FC236}">
                <a16:creationId xmlns:a16="http://schemas.microsoft.com/office/drawing/2014/main" id="{D0C5234D-9FEF-460F-ABC9-10C591C0E386}"/>
              </a:ext>
            </a:extLst>
          </p:cNvPr>
          <p:cNvSpPr>
            <a:spLocks noChangeArrowheads="1"/>
          </p:cNvSpPr>
          <p:nvPr/>
        </p:nvSpPr>
        <p:spPr bwMode="auto">
          <a:xfrm>
            <a:off x="3219450" y="1543878"/>
            <a:ext cx="152400" cy="152400"/>
          </a:xfrm>
          <a:prstGeom prst="ellipse">
            <a:avLst/>
          </a:prstGeom>
          <a:solidFill>
            <a:schemeClr val="tx1"/>
          </a:solidFill>
          <a:ln w="12700">
            <a:solidFill>
              <a:schemeClr val="tx1"/>
            </a:solidFill>
            <a:round/>
            <a:headEnd/>
            <a:tailEnd/>
          </a:ln>
        </p:spPr>
        <p:txBody>
          <a:bodyPr wrap="none" anchor="ctr"/>
          <a:lstStyle/>
          <a:p>
            <a:endParaRPr lang="pt-BR"/>
          </a:p>
        </p:txBody>
      </p:sp>
      <p:sp>
        <p:nvSpPr>
          <p:cNvPr id="38" name="Line 39">
            <a:extLst>
              <a:ext uri="{FF2B5EF4-FFF2-40B4-BE49-F238E27FC236}">
                <a16:creationId xmlns:a16="http://schemas.microsoft.com/office/drawing/2014/main" id="{1AD335E9-220D-45F3-BE83-F96275A4D7B5}"/>
              </a:ext>
            </a:extLst>
          </p:cNvPr>
          <p:cNvSpPr>
            <a:spLocks noChangeShapeType="1"/>
          </p:cNvSpPr>
          <p:nvPr/>
        </p:nvSpPr>
        <p:spPr bwMode="auto">
          <a:xfrm>
            <a:off x="1852613" y="1620078"/>
            <a:ext cx="1303337" cy="0"/>
          </a:xfrm>
          <a:prstGeom prst="line">
            <a:avLst/>
          </a:prstGeom>
          <a:noFill/>
          <a:ln w="25400">
            <a:solidFill>
              <a:schemeClr val="tx1"/>
            </a:solidFill>
            <a:prstDash val="dash"/>
            <a:round/>
            <a:headEnd/>
            <a:tailEnd/>
          </a:ln>
        </p:spPr>
        <p:txBody>
          <a:bodyPr wrap="none" anchor="ctr"/>
          <a:lstStyle/>
          <a:p>
            <a:endParaRPr lang="pt-BR"/>
          </a:p>
        </p:txBody>
      </p:sp>
      <p:sp>
        <p:nvSpPr>
          <p:cNvPr id="39" name="Rectangle 40">
            <a:extLst>
              <a:ext uri="{FF2B5EF4-FFF2-40B4-BE49-F238E27FC236}">
                <a16:creationId xmlns:a16="http://schemas.microsoft.com/office/drawing/2014/main" id="{3923B17C-E754-43F1-8C30-26DAD3B47BFC}"/>
              </a:ext>
            </a:extLst>
          </p:cNvPr>
          <p:cNvSpPr>
            <a:spLocks noChangeArrowheads="1"/>
          </p:cNvSpPr>
          <p:nvPr/>
        </p:nvSpPr>
        <p:spPr bwMode="auto">
          <a:xfrm>
            <a:off x="3741738" y="3285366"/>
            <a:ext cx="365125" cy="393700"/>
          </a:xfrm>
          <a:prstGeom prst="rect">
            <a:avLst/>
          </a:prstGeom>
          <a:noFill/>
          <a:ln w="12700">
            <a:noFill/>
            <a:miter lim="800000"/>
            <a:headEnd/>
            <a:tailEnd/>
          </a:ln>
        </p:spPr>
        <p:txBody>
          <a:bodyPr wrap="none" lIns="90488" tIns="44450" rIns="90488" bIns="44450">
            <a:spAutoFit/>
          </a:bodyPr>
          <a:lstStyle/>
          <a:p>
            <a:r>
              <a:rPr lang="en-US" sz="2000" b="1" i="1">
                <a:latin typeface="Arial" charset="0"/>
              </a:rPr>
              <a:t>C</a:t>
            </a:r>
          </a:p>
        </p:txBody>
      </p:sp>
      <p:sp>
        <p:nvSpPr>
          <p:cNvPr id="40" name="Rectangle 41">
            <a:extLst>
              <a:ext uri="{FF2B5EF4-FFF2-40B4-BE49-F238E27FC236}">
                <a16:creationId xmlns:a16="http://schemas.microsoft.com/office/drawing/2014/main" id="{A861560F-F975-4089-877C-40DFC1A38A85}"/>
              </a:ext>
            </a:extLst>
          </p:cNvPr>
          <p:cNvSpPr>
            <a:spLocks noChangeArrowheads="1"/>
          </p:cNvSpPr>
          <p:nvPr/>
        </p:nvSpPr>
        <p:spPr bwMode="auto">
          <a:xfrm>
            <a:off x="3360738" y="1304166"/>
            <a:ext cx="350837" cy="393700"/>
          </a:xfrm>
          <a:prstGeom prst="rect">
            <a:avLst/>
          </a:prstGeom>
          <a:noFill/>
          <a:ln w="12700">
            <a:noFill/>
            <a:miter lim="800000"/>
            <a:headEnd/>
            <a:tailEnd/>
          </a:ln>
        </p:spPr>
        <p:txBody>
          <a:bodyPr wrap="none" lIns="90488" tIns="44450" rIns="90488" bIns="44450">
            <a:spAutoFit/>
          </a:bodyPr>
          <a:lstStyle/>
          <a:p>
            <a:r>
              <a:rPr lang="en-US" sz="2000" b="1" i="1">
                <a:latin typeface="Arial" charset="0"/>
              </a:rPr>
              <a:t>E</a:t>
            </a:r>
          </a:p>
        </p:txBody>
      </p:sp>
      <p:sp>
        <p:nvSpPr>
          <p:cNvPr id="41" name="Rectangle 42">
            <a:extLst>
              <a:ext uri="{FF2B5EF4-FFF2-40B4-BE49-F238E27FC236}">
                <a16:creationId xmlns:a16="http://schemas.microsoft.com/office/drawing/2014/main" id="{C3FC20EB-5491-4073-AFE0-97D6AD161A47}"/>
              </a:ext>
            </a:extLst>
          </p:cNvPr>
          <p:cNvSpPr>
            <a:spLocks noChangeArrowheads="1"/>
          </p:cNvSpPr>
          <p:nvPr/>
        </p:nvSpPr>
        <p:spPr bwMode="auto">
          <a:xfrm>
            <a:off x="1657764" y="1005716"/>
            <a:ext cx="423194" cy="489878"/>
          </a:xfrm>
          <a:prstGeom prst="rect">
            <a:avLst/>
          </a:prstGeom>
          <a:noFill/>
          <a:ln w="12700">
            <a:noFill/>
            <a:miter lim="800000"/>
            <a:headEnd/>
            <a:tailEnd/>
          </a:ln>
        </p:spPr>
        <p:txBody>
          <a:bodyPr wrap="none" lIns="90488" tIns="44450" rIns="90488" bIns="44450">
            <a:spAutoFit/>
          </a:bodyPr>
          <a:lstStyle/>
          <a:p>
            <a:r>
              <a:rPr lang="en-US" sz="2600" b="1" dirty="0">
                <a:latin typeface="Arial" charset="0"/>
              </a:rPr>
              <a:t>K</a:t>
            </a:r>
          </a:p>
        </p:txBody>
      </p:sp>
      <p:sp>
        <p:nvSpPr>
          <p:cNvPr id="42" name="Text Box 43">
            <a:extLst>
              <a:ext uri="{FF2B5EF4-FFF2-40B4-BE49-F238E27FC236}">
                <a16:creationId xmlns:a16="http://schemas.microsoft.com/office/drawing/2014/main" id="{15A3D1E7-B8B6-4CAA-B61E-753EC10E650B}"/>
              </a:ext>
            </a:extLst>
          </p:cNvPr>
          <p:cNvSpPr txBox="1">
            <a:spLocks noChangeArrowheads="1"/>
          </p:cNvSpPr>
          <p:nvPr/>
        </p:nvSpPr>
        <p:spPr bwMode="auto">
          <a:xfrm>
            <a:off x="4511675" y="1120016"/>
            <a:ext cx="3976688" cy="531812"/>
          </a:xfrm>
          <a:prstGeom prst="rect">
            <a:avLst/>
          </a:prstGeom>
          <a:solidFill>
            <a:schemeClr val="bg1">
              <a:lumMod val="95000"/>
            </a:schemeClr>
          </a:solidFill>
          <a:ln w="12700">
            <a:solidFill>
              <a:srgbClr val="376546"/>
            </a:solidFill>
            <a:miter lim="800000"/>
            <a:headEnd/>
            <a:tailEnd/>
          </a:ln>
          <a:effectLst>
            <a:outerShdw dist="107763" dir="2700000" algn="ctr" rotWithShape="0">
              <a:srgbClr val="B2B2B2"/>
            </a:outerShdw>
          </a:effectLst>
        </p:spPr>
        <p:txBody>
          <a:bodyPr wrap="none">
            <a:spAutoFit/>
          </a:bodyPr>
          <a:lstStyle/>
          <a:p>
            <a:pPr algn="ctr">
              <a:defRPr/>
            </a:pPr>
            <a:r>
              <a:rPr lang="en-US" sz="2800" b="1" dirty="0">
                <a:latin typeface="Arial" charset="0"/>
              </a:rPr>
              <a:t>O </a:t>
            </a:r>
            <a:r>
              <a:rPr lang="en-US" sz="2800" b="1" dirty="0" err="1">
                <a:latin typeface="Arial" charset="0"/>
              </a:rPr>
              <a:t>Mapa</a:t>
            </a:r>
            <a:r>
              <a:rPr lang="en-US" sz="2800" b="1" dirty="0">
                <a:latin typeface="Arial" charset="0"/>
              </a:rPr>
              <a:t> de </a:t>
            </a:r>
            <a:r>
              <a:rPr lang="en-US" sz="2800" b="1" dirty="0" err="1">
                <a:latin typeface="Arial" charset="0"/>
              </a:rPr>
              <a:t>Isoquantas</a:t>
            </a:r>
            <a:endParaRPr lang="en-US" sz="3200" b="1" dirty="0">
              <a:latin typeface="Arial" charset="0"/>
            </a:endParaRPr>
          </a:p>
        </p:txBody>
      </p:sp>
    </p:spTree>
    <p:extLst>
      <p:ext uri="{BB962C8B-B14F-4D97-AF65-F5344CB8AC3E}">
        <p14:creationId xmlns:p14="http://schemas.microsoft.com/office/powerpoint/2010/main" val="33916095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6502E7B5-F22E-4365-A502-B63F2EB55085}"/>
              </a:ext>
            </a:extLst>
          </p:cNvPr>
          <p:cNvSpPr>
            <a:spLocks noGrp="1"/>
          </p:cNvSpPr>
          <p:nvPr>
            <p:ph idx="1"/>
          </p:nvPr>
        </p:nvSpPr>
        <p:spPr>
          <a:xfrm>
            <a:off x="0" y="858217"/>
            <a:ext cx="9144000" cy="4351338"/>
          </a:xfrm>
        </p:spPr>
        <p:txBody>
          <a:bodyPr>
            <a:noAutofit/>
          </a:bodyPr>
          <a:lstStyle/>
          <a:p>
            <a:pPr algn="just">
              <a:buFont typeface="Wingdings" panose="05000000000000000000" pitchFamily="2" charset="2"/>
              <a:buChar char="§"/>
            </a:pPr>
            <a:r>
              <a:rPr lang="pt-BR" sz="3200" b="1" dirty="0"/>
              <a:t>Dilema dos Prisioneiros (1950)</a:t>
            </a:r>
          </a:p>
          <a:p>
            <a:pPr algn="just">
              <a:buFont typeface="Wingdings" panose="05000000000000000000" pitchFamily="2" charset="2"/>
              <a:buChar char="§"/>
            </a:pPr>
            <a:r>
              <a:rPr lang="pt-BR" dirty="0"/>
              <a:t>Primeira discussão do hoje popular jogo conhecido como dilema dos prisioneiros em um experimento conduzido pela corporação RAND*.</a:t>
            </a:r>
          </a:p>
          <a:p>
            <a:pPr algn="just">
              <a:buFont typeface="Wingdings" panose="05000000000000000000" pitchFamily="2" charset="2"/>
              <a:buChar char="§"/>
            </a:pPr>
            <a:r>
              <a:rPr lang="pt-BR" dirty="0"/>
              <a:t>Possivelmente o exemplo mais conhecido na teoria dos jogos é o dilema dos prisioneiros </a:t>
            </a:r>
            <a:r>
              <a:rPr lang="pt-BR" i="1" dirty="0"/>
              <a:t>(</a:t>
            </a:r>
            <a:r>
              <a:rPr lang="pt-BR" i="1" dirty="0" err="1"/>
              <a:t>All</a:t>
            </a:r>
            <a:r>
              <a:rPr lang="pt-BR" i="1" dirty="0"/>
              <a:t> e Bob)</a:t>
            </a:r>
            <a:r>
              <a:rPr lang="pt-BR" dirty="0"/>
              <a:t>. Ele foi formulado por </a:t>
            </a:r>
            <a:r>
              <a:rPr lang="pt-BR" b="1" dirty="0"/>
              <a:t>Albert W. Tucker em 1950</a:t>
            </a:r>
            <a:r>
              <a:rPr lang="pt-BR" dirty="0"/>
              <a:t>, em um </a:t>
            </a:r>
            <a:r>
              <a:rPr lang="pt-BR" b="1" dirty="0"/>
              <a:t>seminário para psicólogos na Universidade de Stanford</a:t>
            </a:r>
            <a:r>
              <a:rPr lang="pt-BR" dirty="0"/>
              <a:t>, para ilustrar a dificuldade de se analisar certos tipos de jogos.</a:t>
            </a:r>
          </a:p>
          <a:p>
            <a:pPr algn="just">
              <a:buFont typeface="Wingdings" panose="05000000000000000000" pitchFamily="2" charset="2"/>
              <a:buChar char="§"/>
            </a:pPr>
            <a:endParaRPr lang="pt-BR" sz="600" dirty="0"/>
          </a:p>
          <a:p>
            <a:pPr marL="0" indent="0" algn="just">
              <a:buNone/>
            </a:pPr>
            <a:r>
              <a:rPr lang="pt-BR" sz="3200" b="1" dirty="0"/>
              <a:t>*</a:t>
            </a:r>
            <a:r>
              <a:rPr lang="pt-BR" sz="2200" b="1" dirty="0"/>
              <a:t>RAND Corporation</a:t>
            </a:r>
            <a:r>
              <a:rPr lang="pt-BR" sz="2200" dirty="0"/>
              <a:t> (</a:t>
            </a:r>
            <a:r>
              <a:rPr lang="pt-BR" sz="2200" i="1" dirty="0" err="1"/>
              <a:t>Reserach</a:t>
            </a:r>
            <a:r>
              <a:rPr lang="pt-BR" sz="2200" i="1" dirty="0"/>
              <a:t> </a:t>
            </a:r>
            <a:r>
              <a:rPr lang="pt-BR" sz="2200" i="1" dirty="0" err="1"/>
              <a:t>And</a:t>
            </a:r>
            <a:r>
              <a:rPr lang="pt-BR" sz="2200" i="1" dirty="0"/>
              <a:t> </a:t>
            </a:r>
            <a:r>
              <a:rPr lang="pt-BR" sz="2200" i="1" dirty="0" err="1"/>
              <a:t>Development</a:t>
            </a:r>
            <a:r>
              <a:rPr lang="pt-BR" sz="2200" dirty="0"/>
              <a:t>) é uma instituição </a:t>
            </a:r>
            <a:r>
              <a:rPr lang="pt-BR" sz="2200" i="1" dirty="0" err="1"/>
              <a:t>Think</a:t>
            </a:r>
            <a:r>
              <a:rPr lang="pt-BR" sz="2200" i="1" dirty="0"/>
              <a:t> </a:t>
            </a:r>
            <a:r>
              <a:rPr lang="pt-BR" sz="2200" i="1" dirty="0" err="1"/>
              <a:t>Tank</a:t>
            </a:r>
            <a:r>
              <a:rPr lang="pt-BR" sz="2200" i="1" dirty="0"/>
              <a:t> </a:t>
            </a:r>
            <a:r>
              <a:rPr lang="pt-BR" sz="2200" dirty="0"/>
              <a:t>(fábrica de ideias) sem fins lucrativos. Criada originalmente como Douglas </a:t>
            </a:r>
            <a:r>
              <a:rPr lang="pt-BR" sz="2200" dirty="0" err="1"/>
              <a:t>Aircraft</a:t>
            </a:r>
            <a:r>
              <a:rPr lang="pt-BR" sz="2200" dirty="0"/>
              <a:t> </a:t>
            </a:r>
            <a:r>
              <a:rPr lang="pt-BR" sz="2200" dirty="0" err="1"/>
              <a:t>Company</a:t>
            </a:r>
            <a:r>
              <a:rPr lang="pt-BR" sz="2200" dirty="0"/>
              <a:t>, na segunda metade da década de 1950, atua como uma entidade que desenvolve pesquisas e análises para o Departamento de Defesa dos Estados Unidos.</a:t>
            </a:r>
          </a:p>
          <a:p>
            <a:pPr algn="just">
              <a:buFont typeface="Wingdings" panose="05000000000000000000" pitchFamily="2" charset="2"/>
              <a:buChar char="§"/>
            </a:pPr>
            <a:endParaRPr lang="pt-BR" sz="3200" dirty="0"/>
          </a:p>
        </p:txBody>
      </p:sp>
      <p:sp>
        <p:nvSpPr>
          <p:cNvPr id="5" name="Título 1">
            <a:extLst>
              <a:ext uri="{FF2B5EF4-FFF2-40B4-BE49-F238E27FC236}">
                <a16:creationId xmlns:a16="http://schemas.microsoft.com/office/drawing/2014/main" id="{3729A92F-7973-4EF7-BB2B-2C5B33F0BAD9}"/>
              </a:ext>
            </a:extLst>
          </p:cNvPr>
          <p:cNvSpPr>
            <a:spLocks noGrp="1"/>
          </p:cNvSpPr>
          <p:nvPr>
            <p:ph type="title"/>
          </p:nvPr>
        </p:nvSpPr>
        <p:spPr>
          <a:xfrm>
            <a:off x="482672" y="153094"/>
            <a:ext cx="8290064" cy="774561"/>
          </a:xfrm>
        </p:spPr>
        <p:txBody>
          <a:bodyPr/>
          <a:lstStyle/>
          <a:p>
            <a:pPr algn="ctr"/>
            <a:r>
              <a:rPr lang="pt-BR" b="1" dirty="0">
                <a:latin typeface="Arial" panose="020B0604020202020204" pitchFamily="34" charset="0"/>
                <a:cs typeface="Arial" panose="020B0604020202020204" pitchFamily="34" charset="0"/>
              </a:rPr>
              <a:t>Teoria dos Jogos</a:t>
            </a:r>
          </a:p>
        </p:txBody>
      </p:sp>
    </p:spTree>
    <p:extLst>
      <p:ext uri="{BB962C8B-B14F-4D97-AF65-F5344CB8AC3E}">
        <p14:creationId xmlns:p14="http://schemas.microsoft.com/office/powerpoint/2010/main" val="1264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4CC9B05A-B274-4EAF-A4C5-2BF8AC70DB0A}"/>
              </a:ext>
            </a:extLst>
          </p:cNvPr>
          <p:cNvSpPr txBox="1"/>
          <p:nvPr/>
        </p:nvSpPr>
        <p:spPr>
          <a:xfrm>
            <a:off x="26504" y="236382"/>
            <a:ext cx="9023194" cy="2092881"/>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cs typeface="Arial" panose="020B0604020202020204" pitchFamily="34" charset="0"/>
              </a:rPr>
              <a:t>Dois indivíduos são capturados por conta de um crime cometido. Entretanto, </a:t>
            </a:r>
            <a:r>
              <a:rPr lang="pt-BR" sz="2600" u="sng" dirty="0">
                <a:cs typeface="Arial" panose="020B0604020202020204" pitchFamily="34" charset="0"/>
              </a:rPr>
              <a:t>as provas contra eles não são contundentes</a:t>
            </a:r>
            <a:r>
              <a:rPr lang="pt-BR" sz="2600" dirty="0">
                <a:cs typeface="Arial" panose="020B0604020202020204" pitchFamily="34" charset="0"/>
              </a:rPr>
              <a:t>. Portanto, a condenação a uma </a:t>
            </a:r>
            <a:r>
              <a:rPr lang="pt-BR" sz="2600" u="sng" dirty="0">
                <a:cs typeface="Arial" panose="020B0604020202020204" pitchFamily="34" charset="0"/>
              </a:rPr>
              <a:t>pena maior depende deles confessarem o crime</a:t>
            </a:r>
            <a:r>
              <a:rPr lang="pt-BR" sz="2600" dirty="0">
                <a:cs typeface="Arial" panose="020B0604020202020204" pitchFamily="34" charset="0"/>
              </a:rPr>
              <a:t>.</a:t>
            </a:r>
          </a:p>
          <a:p>
            <a:pPr marL="457200" indent="-457200" algn="just">
              <a:buFont typeface="Wingdings" panose="05000000000000000000" pitchFamily="2" charset="2"/>
              <a:buChar char="§"/>
            </a:pPr>
            <a:r>
              <a:rPr lang="pt-BR" sz="2600" dirty="0">
                <a:cs typeface="Arial" panose="020B0604020202020204" pitchFamily="34" charset="0"/>
              </a:rPr>
              <a:t>A </a:t>
            </a:r>
            <a:r>
              <a:rPr lang="pt-BR" sz="2600" u="sng" dirty="0">
                <a:cs typeface="Arial" panose="020B0604020202020204" pitchFamily="34" charset="0"/>
              </a:rPr>
              <a:t>matriz de </a:t>
            </a:r>
            <a:r>
              <a:rPr lang="pt-BR" sz="2600" i="1" u="sng" dirty="0" err="1">
                <a:cs typeface="Arial" panose="020B0604020202020204" pitchFamily="34" charset="0"/>
              </a:rPr>
              <a:t>payoff</a:t>
            </a:r>
            <a:r>
              <a:rPr lang="pt-BR" sz="2600" u="sng" dirty="0">
                <a:cs typeface="Arial" panose="020B0604020202020204" pitchFamily="34" charset="0"/>
              </a:rPr>
              <a:t> </a:t>
            </a:r>
            <a:r>
              <a:rPr lang="pt-BR" sz="2600" dirty="0">
                <a:cs typeface="Arial" panose="020B0604020202020204" pitchFamily="34" charset="0"/>
              </a:rPr>
              <a:t>abaixo resume as penas em anos de cadeia.</a:t>
            </a:r>
          </a:p>
        </p:txBody>
      </p:sp>
      <p:grpSp>
        <p:nvGrpSpPr>
          <p:cNvPr id="5" name="Agrupar 4">
            <a:extLst>
              <a:ext uri="{FF2B5EF4-FFF2-40B4-BE49-F238E27FC236}">
                <a16:creationId xmlns:a16="http://schemas.microsoft.com/office/drawing/2014/main" id="{D4920395-3AE0-4B52-B211-F29886B8DB3C}"/>
              </a:ext>
            </a:extLst>
          </p:cNvPr>
          <p:cNvGrpSpPr/>
          <p:nvPr/>
        </p:nvGrpSpPr>
        <p:grpSpPr>
          <a:xfrm>
            <a:off x="21374" y="2430164"/>
            <a:ext cx="8891863" cy="4215803"/>
            <a:chOff x="1675189" y="2854228"/>
            <a:chExt cx="8237235" cy="3815131"/>
          </a:xfrm>
        </p:grpSpPr>
        <p:sp>
          <p:nvSpPr>
            <p:cNvPr id="6" name="Retângulo 5">
              <a:extLst>
                <a:ext uri="{FF2B5EF4-FFF2-40B4-BE49-F238E27FC236}">
                  <a16:creationId xmlns:a16="http://schemas.microsoft.com/office/drawing/2014/main" id="{DB30DABA-1A96-49E3-AAA5-3D65DD7FA0AD}"/>
                </a:ext>
              </a:extLst>
            </p:cNvPr>
            <p:cNvSpPr/>
            <p:nvPr/>
          </p:nvSpPr>
          <p:spPr>
            <a:xfrm>
              <a:off x="1847528" y="2854228"/>
              <a:ext cx="8064896" cy="3815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5">
              <a:extLst>
                <a:ext uri="{FF2B5EF4-FFF2-40B4-BE49-F238E27FC236}">
                  <a16:creationId xmlns:a16="http://schemas.microsoft.com/office/drawing/2014/main" id="{DCB41066-7DE7-4CBC-BDD5-0DC4FA5EFB1C}"/>
                </a:ext>
              </a:extLst>
            </p:cNvPr>
            <p:cNvSpPr>
              <a:spLocks noChangeArrowheads="1"/>
            </p:cNvSpPr>
            <p:nvPr/>
          </p:nvSpPr>
          <p:spPr bwMode="auto">
            <a:xfrm>
              <a:off x="4884529" y="3621101"/>
              <a:ext cx="4443578" cy="2999570"/>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pt-BR"/>
            </a:p>
          </p:txBody>
        </p:sp>
        <p:sp>
          <p:nvSpPr>
            <p:cNvPr id="8" name="Line 6">
              <a:extLst>
                <a:ext uri="{FF2B5EF4-FFF2-40B4-BE49-F238E27FC236}">
                  <a16:creationId xmlns:a16="http://schemas.microsoft.com/office/drawing/2014/main" id="{F630856A-010D-4CC7-823C-3D5FE3F669BF}"/>
                </a:ext>
              </a:extLst>
            </p:cNvPr>
            <p:cNvSpPr>
              <a:spLocks noChangeShapeType="1"/>
            </p:cNvSpPr>
            <p:nvPr/>
          </p:nvSpPr>
          <p:spPr bwMode="auto">
            <a:xfrm>
              <a:off x="4894486" y="5120886"/>
              <a:ext cx="44250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Line 7">
              <a:extLst>
                <a:ext uri="{FF2B5EF4-FFF2-40B4-BE49-F238E27FC236}">
                  <a16:creationId xmlns:a16="http://schemas.microsoft.com/office/drawing/2014/main" id="{4BD01033-F42F-4F96-A455-58B5D748AB17}"/>
                </a:ext>
              </a:extLst>
            </p:cNvPr>
            <p:cNvSpPr>
              <a:spLocks noChangeShapeType="1"/>
            </p:cNvSpPr>
            <p:nvPr/>
          </p:nvSpPr>
          <p:spPr bwMode="auto">
            <a:xfrm flipV="1">
              <a:off x="7072180" y="3619684"/>
              <a:ext cx="0" cy="30038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Rectangle 8">
              <a:extLst>
                <a:ext uri="{FF2B5EF4-FFF2-40B4-BE49-F238E27FC236}">
                  <a16:creationId xmlns:a16="http://schemas.microsoft.com/office/drawing/2014/main" id="{2FAF7353-50CD-4300-AD84-32B2A6FE192D}"/>
                </a:ext>
              </a:extLst>
            </p:cNvPr>
            <p:cNvSpPr>
              <a:spLocks noChangeArrowheads="1"/>
            </p:cNvSpPr>
            <p:nvPr/>
          </p:nvSpPr>
          <p:spPr bwMode="auto">
            <a:xfrm>
              <a:off x="1675189" y="4752802"/>
              <a:ext cx="2193342" cy="7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pt-BR" altLang="pt-BR" sz="2400" b="1" i="1" dirty="0"/>
                <a:t>Prisioneiro</a:t>
              </a:r>
              <a:r>
                <a:rPr lang="en-US" altLang="pt-BR" sz="2400" b="1" i="1" dirty="0">
                  <a:solidFill>
                    <a:srgbClr val="1C4E35"/>
                  </a:solidFill>
                </a:rPr>
                <a:t> </a:t>
              </a:r>
              <a:r>
                <a:rPr lang="en-US" altLang="pt-BR" sz="2400" b="1" i="1" dirty="0"/>
                <a:t>A</a:t>
              </a:r>
            </a:p>
            <a:p>
              <a:pPr algn="ctr"/>
              <a:r>
                <a:rPr lang="en-US" altLang="pt-BR" sz="2400" b="1" i="1" dirty="0"/>
                <a:t>(All)</a:t>
              </a:r>
            </a:p>
          </p:txBody>
        </p:sp>
        <p:sp>
          <p:nvSpPr>
            <p:cNvPr id="11" name="Rectangle 9">
              <a:extLst>
                <a:ext uri="{FF2B5EF4-FFF2-40B4-BE49-F238E27FC236}">
                  <a16:creationId xmlns:a16="http://schemas.microsoft.com/office/drawing/2014/main" id="{61F3EF58-754F-4AA9-98BE-DD1D21D017C9}"/>
                </a:ext>
              </a:extLst>
            </p:cNvPr>
            <p:cNvSpPr>
              <a:spLocks noChangeArrowheads="1"/>
            </p:cNvSpPr>
            <p:nvPr/>
          </p:nvSpPr>
          <p:spPr bwMode="auto">
            <a:xfrm>
              <a:off x="5565859" y="3209642"/>
              <a:ext cx="1224523" cy="4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pt-BR" altLang="pt-BR" sz="2400" b="1" dirty="0"/>
                <a:t>Confessa</a:t>
              </a:r>
            </a:p>
          </p:txBody>
        </p:sp>
        <p:sp>
          <p:nvSpPr>
            <p:cNvPr id="12" name="Rectangle 10">
              <a:extLst>
                <a:ext uri="{FF2B5EF4-FFF2-40B4-BE49-F238E27FC236}">
                  <a16:creationId xmlns:a16="http://schemas.microsoft.com/office/drawing/2014/main" id="{080D952F-C9E6-4E24-B11F-1D918242AC7B}"/>
                </a:ext>
              </a:extLst>
            </p:cNvPr>
            <p:cNvSpPr>
              <a:spLocks noChangeArrowheads="1"/>
            </p:cNvSpPr>
            <p:nvPr/>
          </p:nvSpPr>
          <p:spPr bwMode="auto">
            <a:xfrm>
              <a:off x="7774846" y="3209642"/>
              <a:ext cx="771779" cy="4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400" b="1"/>
                <a:t>Nega</a:t>
              </a:r>
            </a:p>
          </p:txBody>
        </p:sp>
        <p:sp>
          <p:nvSpPr>
            <p:cNvPr id="13" name="Rectangle 11">
              <a:extLst>
                <a:ext uri="{FF2B5EF4-FFF2-40B4-BE49-F238E27FC236}">
                  <a16:creationId xmlns:a16="http://schemas.microsoft.com/office/drawing/2014/main" id="{F8080E24-305D-4F81-819C-7A838E15ADDE}"/>
                </a:ext>
              </a:extLst>
            </p:cNvPr>
            <p:cNvSpPr>
              <a:spLocks noChangeArrowheads="1"/>
            </p:cNvSpPr>
            <p:nvPr/>
          </p:nvSpPr>
          <p:spPr bwMode="auto">
            <a:xfrm>
              <a:off x="3651470" y="4164029"/>
              <a:ext cx="1224523" cy="4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pt-BR" altLang="pt-BR" sz="2400" b="1"/>
                <a:t>Confessa</a:t>
              </a:r>
            </a:p>
          </p:txBody>
        </p:sp>
        <p:sp>
          <p:nvSpPr>
            <p:cNvPr id="14" name="Rectangle 12">
              <a:extLst>
                <a:ext uri="{FF2B5EF4-FFF2-40B4-BE49-F238E27FC236}">
                  <a16:creationId xmlns:a16="http://schemas.microsoft.com/office/drawing/2014/main" id="{6AD0F48C-FD78-49D0-A8B7-EE84A24FE073}"/>
                </a:ext>
              </a:extLst>
            </p:cNvPr>
            <p:cNvSpPr>
              <a:spLocks noChangeArrowheads="1"/>
            </p:cNvSpPr>
            <p:nvPr/>
          </p:nvSpPr>
          <p:spPr bwMode="auto">
            <a:xfrm>
              <a:off x="3975616" y="5456849"/>
              <a:ext cx="771779" cy="4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400" b="1"/>
                <a:t>Nega</a:t>
              </a:r>
            </a:p>
          </p:txBody>
        </p:sp>
        <p:sp>
          <p:nvSpPr>
            <p:cNvPr id="15" name="Rectangle 13">
              <a:extLst>
                <a:ext uri="{FF2B5EF4-FFF2-40B4-BE49-F238E27FC236}">
                  <a16:creationId xmlns:a16="http://schemas.microsoft.com/office/drawing/2014/main" id="{9EA2B8FB-169C-4152-B6E0-9DB349348DA4}"/>
                </a:ext>
              </a:extLst>
            </p:cNvPr>
            <p:cNvSpPr>
              <a:spLocks noChangeArrowheads="1"/>
            </p:cNvSpPr>
            <p:nvPr/>
          </p:nvSpPr>
          <p:spPr bwMode="auto">
            <a:xfrm>
              <a:off x="5994554" y="2854229"/>
              <a:ext cx="2348338" cy="4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pt-BR" altLang="pt-BR" sz="2400" b="1" i="1" dirty="0"/>
                <a:t>Prisioneiro </a:t>
              </a:r>
              <a:r>
                <a:rPr lang="en-US" altLang="pt-BR" sz="2400" b="1" i="1" dirty="0"/>
                <a:t>B (Bob)</a:t>
              </a:r>
            </a:p>
          </p:txBody>
        </p:sp>
        <p:sp>
          <p:nvSpPr>
            <p:cNvPr id="16" name="Rectangle 15">
              <a:extLst>
                <a:ext uri="{FF2B5EF4-FFF2-40B4-BE49-F238E27FC236}">
                  <a16:creationId xmlns:a16="http://schemas.microsoft.com/office/drawing/2014/main" id="{DAADA9B3-5C96-4567-85F1-756F7808694A}"/>
                </a:ext>
              </a:extLst>
            </p:cNvPr>
            <p:cNvSpPr>
              <a:spLocks noChangeArrowheads="1"/>
            </p:cNvSpPr>
            <p:nvPr/>
          </p:nvSpPr>
          <p:spPr bwMode="auto">
            <a:xfrm>
              <a:off x="5542694" y="4164029"/>
              <a:ext cx="907491" cy="4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a:t>-3, -3</a:t>
              </a:r>
            </a:p>
          </p:txBody>
        </p:sp>
        <p:sp>
          <p:nvSpPr>
            <p:cNvPr id="17" name="Rectangle 16">
              <a:extLst>
                <a:ext uri="{FF2B5EF4-FFF2-40B4-BE49-F238E27FC236}">
                  <a16:creationId xmlns:a16="http://schemas.microsoft.com/office/drawing/2014/main" id="{88E421F6-ED75-405F-8F43-7FBEBAF4E02F}"/>
                </a:ext>
              </a:extLst>
            </p:cNvPr>
            <p:cNvSpPr>
              <a:spLocks noChangeArrowheads="1"/>
            </p:cNvSpPr>
            <p:nvPr/>
          </p:nvSpPr>
          <p:spPr bwMode="auto">
            <a:xfrm>
              <a:off x="7676294" y="4179622"/>
              <a:ext cx="109805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0 , -10</a:t>
              </a:r>
            </a:p>
          </p:txBody>
        </p:sp>
        <p:sp>
          <p:nvSpPr>
            <p:cNvPr id="18" name="Rectangle 17">
              <a:extLst>
                <a:ext uri="{FF2B5EF4-FFF2-40B4-BE49-F238E27FC236}">
                  <a16:creationId xmlns:a16="http://schemas.microsoft.com/office/drawing/2014/main" id="{CB924990-7C4C-4ADA-BC92-6AF47A14A961}"/>
                </a:ext>
              </a:extLst>
            </p:cNvPr>
            <p:cNvSpPr>
              <a:spLocks noChangeArrowheads="1"/>
            </p:cNvSpPr>
            <p:nvPr/>
          </p:nvSpPr>
          <p:spPr bwMode="auto">
            <a:xfrm>
              <a:off x="7676294" y="5592936"/>
              <a:ext cx="907491" cy="4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-1</a:t>
              </a:r>
            </a:p>
          </p:txBody>
        </p:sp>
        <p:sp>
          <p:nvSpPr>
            <p:cNvPr id="19" name="Rectangle 18">
              <a:extLst>
                <a:ext uri="{FF2B5EF4-FFF2-40B4-BE49-F238E27FC236}">
                  <a16:creationId xmlns:a16="http://schemas.microsoft.com/office/drawing/2014/main" id="{F6F69E14-EE62-4244-9CD2-2335BA85A3A2}"/>
                </a:ext>
              </a:extLst>
            </p:cNvPr>
            <p:cNvSpPr>
              <a:spLocks noChangeArrowheads="1"/>
            </p:cNvSpPr>
            <p:nvPr/>
          </p:nvSpPr>
          <p:spPr bwMode="auto">
            <a:xfrm>
              <a:off x="5374164" y="5592936"/>
              <a:ext cx="10163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-10, 0</a:t>
              </a:r>
            </a:p>
          </p:txBody>
        </p:sp>
      </p:grpSp>
      <p:sp>
        <p:nvSpPr>
          <p:cNvPr id="20" name="Retângulo 19">
            <a:extLst>
              <a:ext uri="{FF2B5EF4-FFF2-40B4-BE49-F238E27FC236}">
                <a16:creationId xmlns:a16="http://schemas.microsoft.com/office/drawing/2014/main" id="{D2E7C7F9-BFA3-44D3-BAF4-0D11682A9385}"/>
              </a:ext>
            </a:extLst>
          </p:cNvPr>
          <p:cNvSpPr/>
          <p:nvPr/>
        </p:nvSpPr>
        <p:spPr>
          <a:xfrm>
            <a:off x="4747067" y="3937057"/>
            <a:ext cx="437995" cy="47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D0958823-F8AA-4742-A5CC-42F2D8307D2A}"/>
              </a:ext>
            </a:extLst>
          </p:cNvPr>
          <p:cNvSpPr/>
          <p:nvPr/>
        </p:nvSpPr>
        <p:spPr>
          <a:xfrm>
            <a:off x="4706437" y="5446934"/>
            <a:ext cx="417880" cy="47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37BFB5CD-B217-49B1-AE04-DD72ACAC28DD}"/>
              </a:ext>
            </a:extLst>
          </p:cNvPr>
          <p:cNvSpPr/>
          <p:nvPr/>
        </p:nvSpPr>
        <p:spPr>
          <a:xfrm>
            <a:off x="4244273" y="3937057"/>
            <a:ext cx="423008" cy="47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08F7A20B-930C-47B2-B7F2-48397CB99965}"/>
              </a:ext>
            </a:extLst>
          </p:cNvPr>
          <p:cNvSpPr/>
          <p:nvPr/>
        </p:nvSpPr>
        <p:spPr>
          <a:xfrm>
            <a:off x="6478092" y="3937057"/>
            <a:ext cx="417880" cy="47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393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AC0FA8-8D25-4C9C-BE5B-2A90110975B7}"/>
              </a:ext>
            </a:extLst>
          </p:cNvPr>
          <p:cNvSpPr txBox="1">
            <a:spLocks noChangeArrowheads="1"/>
          </p:cNvSpPr>
          <p:nvPr/>
        </p:nvSpPr>
        <p:spPr>
          <a:xfrm>
            <a:off x="87560" y="832720"/>
            <a:ext cx="8937170" cy="587029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pt-BR" altLang="pt-BR" sz="2600" b="1" dirty="0">
                <a:cs typeface="Arial" panose="020B0604020202020204" pitchFamily="34" charset="0"/>
              </a:rPr>
              <a:t>Temos um e</a:t>
            </a:r>
            <a:r>
              <a:rPr lang="pt-BR" altLang="pt-BR" sz="2600" b="1" dirty="0">
                <a:solidFill>
                  <a:schemeClr val="tx1"/>
                </a:solidFill>
                <a:cs typeface="Arial" panose="020B0604020202020204" pitchFamily="34" charset="0"/>
              </a:rPr>
              <a:t>quilíbrio de Nash com estratégias dominantes:</a:t>
            </a:r>
            <a:endParaRPr lang="pt-BR" altLang="pt-BR" sz="26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Ambos confessam e recebem três anos de cadeia (-3, -3).</a:t>
            </a:r>
          </a:p>
          <a:p>
            <a:pPr lvl="2" algn="just">
              <a:buClrTx/>
              <a:buFont typeface="Wingdings" panose="05000000000000000000" pitchFamily="2" charset="2"/>
              <a:buChar char="§"/>
            </a:pPr>
            <a:r>
              <a:rPr lang="pt-BR" altLang="pt-BR" sz="2600" dirty="0">
                <a:solidFill>
                  <a:schemeClr val="tx1"/>
                </a:solidFill>
                <a:cs typeface="Arial" panose="020B0604020202020204" pitchFamily="34" charset="0"/>
              </a:rPr>
              <a:t>Observe que se trata de um equilíbrio de Nash </a:t>
            </a:r>
            <a:r>
              <a:rPr lang="pt-BR" altLang="pt-BR" sz="2600" b="1" dirty="0">
                <a:solidFill>
                  <a:schemeClr val="tx1"/>
                </a:solidFill>
                <a:cs typeface="Arial" panose="020B0604020202020204" pitchFamily="34" charset="0"/>
              </a:rPr>
              <a:t>Ineficiente de Pareto: </a:t>
            </a:r>
            <a:r>
              <a:rPr lang="pt-BR" altLang="pt-BR" sz="2600" dirty="0">
                <a:solidFill>
                  <a:schemeClr val="tx1"/>
                </a:solidFill>
                <a:cs typeface="Arial" panose="020B0604020202020204" pitchFamily="34" charset="0"/>
              </a:rPr>
              <a:t>ambos poderiam melhorar caso negassem o crime.</a:t>
            </a:r>
          </a:p>
          <a:p>
            <a:pPr algn="just">
              <a:buClrTx/>
              <a:buFont typeface="Wingdings" panose="05000000000000000000" pitchFamily="2" charset="2"/>
              <a:buChar char="§"/>
            </a:pPr>
            <a:r>
              <a:rPr lang="pt-BR" altLang="pt-BR" sz="2600" dirty="0">
                <a:solidFill>
                  <a:schemeClr val="tx1"/>
                </a:solidFill>
                <a:cs typeface="Arial" panose="020B0604020202020204" pitchFamily="34" charset="0"/>
              </a:rPr>
              <a:t>Como não há como coordenar ações, resultado é ineficiente no sentido de Pareto.</a:t>
            </a:r>
          </a:p>
          <a:p>
            <a:pPr algn="just">
              <a:buClrTx/>
              <a:buFont typeface="Wingdings" panose="05000000000000000000" pitchFamily="2" charset="2"/>
              <a:buChar char="§"/>
            </a:pPr>
            <a:endParaRPr lang="pt-BR" altLang="pt-BR" sz="300" dirty="0">
              <a:solidFill>
                <a:schemeClr val="tx1"/>
              </a:solidFill>
              <a:cs typeface="Arial" panose="020B0604020202020204" pitchFamily="34" charset="0"/>
            </a:endParaRPr>
          </a:p>
          <a:p>
            <a:pPr algn="just">
              <a:buClrTx/>
              <a:buFont typeface="Wingdings" panose="05000000000000000000" pitchFamily="2" charset="2"/>
              <a:buChar char="§"/>
            </a:pPr>
            <a:r>
              <a:rPr lang="pt-BR" altLang="pt-BR" sz="2600" b="1" dirty="0">
                <a:cs typeface="Arial" panose="020B0604020202020204" pitchFamily="34" charset="0"/>
              </a:rPr>
              <a:t>Observação: </a:t>
            </a:r>
            <a:r>
              <a:rPr lang="pt-BR" altLang="pt-BR" sz="2600" dirty="0">
                <a:cs typeface="Arial" panose="020B0604020202020204" pitchFamily="34" charset="0"/>
              </a:rPr>
              <a:t>Um ótimo de Pareto representa uma situação onde não é possível melhorar a situação de um agente econômico sem que a situação do outro agente piore.</a:t>
            </a: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Note que ambos poderiam “melhorar”, caso realizassem um acordo – cooperação (ambos não confessam).</a:t>
            </a:r>
          </a:p>
        </p:txBody>
      </p:sp>
      <p:sp>
        <p:nvSpPr>
          <p:cNvPr id="5" name="Rectangle 4">
            <a:extLst>
              <a:ext uri="{FF2B5EF4-FFF2-40B4-BE49-F238E27FC236}">
                <a16:creationId xmlns:a16="http://schemas.microsoft.com/office/drawing/2014/main" id="{3CF651AD-26AE-4660-B6FD-B2DFBB93F1C6}"/>
              </a:ext>
            </a:extLst>
          </p:cNvPr>
          <p:cNvSpPr>
            <a:spLocks noGrp="1" noChangeArrowheads="1"/>
          </p:cNvSpPr>
          <p:nvPr>
            <p:ph type="title"/>
          </p:nvPr>
        </p:nvSpPr>
        <p:spPr>
          <a:xfrm>
            <a:off x="508673" y="277415"/>
            <a:ext cx="7983537" cy="781050"/>
          </a:xfrm>
          <a:noFill/>
          <a:ln/>
        </p:spPr>
        <p:txBody>
          <a:bodyPr>
            <a:norm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a:t>
            </a:r>
          </a:p>
        </p:txBody>
      </p:sp>
    </p:spTree>
    <p:extLst>
      <p:ext uri="{BB962C8B-B14F-4D97-AF65-F5344CB8AC3E}">
        <p14:creationId xmlns:p14="http://schemas.microsoft.com/office/powerpoint/2010/main" val="1867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6D5FB7B-7FCF-4B96-88D4-EA782AAF11B8}"/>
              </a:ext>
            </a:extLst>
          </p:cNvPr>
          <p:cNvSpPr>
            <a:spLocks noGrp="1" noChangeArrowheads="1"/>
          </p:cNvSpPr>
          <p:nvPr>
            <p:ph type="title"/>
          </p:nvPr>
        </p:nvSpPr>
        <p:spPr>
          <a:xfrm>
            <a:off x="620438" y="317170"/>
            <a:ext cx="7983537" cy="781050"/>
          </a:xfrm>
          <a:noFill/>
          <a:ln/>
        </p:spPr>
        <p:txBody>
          <a:bodyPr>
            <a:norm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a:t>
            </a:r>
          </a:p>
        </p:txBody>
      </p:sp>
      <p:sp>
        <p:nvSpPr>
          <p:cNvPr id="5" name="Rectangle 3">
            <a:extLst>
              <a:ext uri="{FF2B5EF4-FFF2-40B4-BE49-F238E27FC236}">
                <a16:creationId xmlns:a16="http://schemas.microsoft.com/office/drawing/2014/main" id="{2FACECAF-0FF7-4EEC-81B0-471C8759BD28}"/>
              </a:ext>
            </a:extLst>
          </p:cNvPr>
          <p:cNvSpPr txBox="1">
            <a:spLocks noChangeArrowheads="1"/>
          </p:cNvSpPr>
          <p:nvPr/>
        </p:nvSpPr>
        <p:spPr>
          <a:xfrm>
            <a:off x="87560" y="986350"/>
            <a:ext cx="8870910" cy="587029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pt-BR" altLang="pt-BR" b="1" dirty="0">
                <a:cs typeface="Arial" panose="020B0604020202020204" pitchFamily="34" charset="0"/>
              </a:rPr>
              <a:t>Mas o Dilema dos Prisioneiros é apenas um jogo entre meliantes ?</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Não</a:t>
            </a:r>
          </a:p>
          <a:p>
            <a:pPr lvl="1" algn="just">
              <a:buClrTx/>
              <a:buFont typeface="Wingdings" panose="05000000000000000000" pitchFamily="2" charset="2"/>
              <a:buChar char="§"/>
            </a:pPr>
            <a:endParaRPr lang="pt-BR" altLang="pt-BR" sz="600" dirty="0">
              <a:solidFill>
                <a:schemeClr val="tx1"/>
              </a:solidFill>
              <a:cs typeface="Arial" panose="020B0604020202020204" pitchFamily="34" charset="0"/>
            </a:endParaRPr>
          </a:p>
          <a:p>
            <a:pPr algn="just">
              <a:buClrTx/>
              <a:buFont typeface="Wingdings" panose="05000000000000000000" pitchFamily="2" charset="2"/>
              <a:buChar char="§"/>
            </a:pPr>
            <a:r>
              <a:rPr lang="pt-BR" altLang="pt-BR" dirty="0">
                <a:cs typeface="Arial" panose="020B0604020202020204" pitchFamily="34" charset="0"/>
              </a:rPr>
              <a:t>O mesmo raciocínio pode ser usado para pensarmos em diversas outras situações de interação estratégica.</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Construir misseis ou não.</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Fazer propaganda ou não.</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Contratar um advogado ou não.</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Impor tarifas de importação ou não.</a:t>
            </a:r>
          </a:p>
          <a:p>
            <a:pPr lvl="1" algn="just">
              <a:buClrTx/>
              <a:buFont typeface="Wingdings" panose="05000000000000000000" pitchFamily="2" charset="2"/>
              <a:buChar char="§"/>
            </a:pPr>
            <a:r>
              <a:rPr lang="pt-BR" altLang="pt-BR" sz="2800" b="1" dirty="0">
                <a:solidFill>
                  <a:schemeClr val="tx1"/>
                </a:solidFill>
                <a:cs typeface="Arial" panose="020B0604020202020204" pitchFamily="34" charset="0"/>
              </a:rPr>
              <a:t>Ofertar uma quantidade maior ou não.</a:t>
            </a: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a:t>
            </a:r>
          </a:p>
        </p:txBody>
      </p:sp>
    </p:spTree>
    <p:extLst>
      <p:ext uri="{BB962C8B-B14F-4D97-AF65-F5344CB8AC3E}">
        <p14:creationId xmlns:p14="http://schemas.microsoft.com/office/powerpoint/2010/main" val="33665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41949" y="79375"/>
            <a:ext cx="6237027" cy="1066800"/>
          </a:xfrm>
          <a:prstGeom prst="rect">
            <a:avLst/>
          </a:prstGeom>
          <a:noFill/>
          <a:ln w="9525">
            <a:noFill/>
            <a:miter lim="800000"/>
            <a:headEnd/>
            <a:tailEnd/>
          </a:ln>
        </p:spPr>
        <p:txBody>
          <a:bodyPr anchor="ctr"/>
          <a:lstStyle/>
          <a:p>
            <a:pPr algn="ctr"/>
            <a:r>
              <a:rPr lang="pt-BR" sz="3600" b="1" dirty="0">
                <a:latin typeface="Arial" charset="0"/>
              </a:rPr>
              <a:t>Oligopólio</a:t>
            </a:r>
          </a:p>
        </p:txBody>
      </p:sp>
      <p:sp>
        <p:nvSpPr>
          <p:cNvPr id="10" name="Espaço Reservado para Conteúdo 9"/>
          <p:cNvSpPr>
            <a:spLocks noGrp="1"/>
          </p:cNvSpPr>
          <p:nvPr>
            <p:ph idx="1"/>
          </p:nvPr>
        </p:nvSpPr>
        <p:spPr>
          <a:xfrm>
            <a:off x="260161" y="924871"/>
            <a:ext cx="7886700" cy="698976"/>
          </a:xfrm>
        </p:spPr>
        <p:txBody>
          <a:bodyPr/>
          <a:lstStyle/>
          <a:p>
            <a:r>
              <a:rPr lang="pt-BR" b="1" dirty="0"/>
              <a:t>Modelos e Resultados</a:t>
            </a:r>
            <a:endParaRPr lang="en-US" b="1" dirty="0"/>
          </a:p>
        </p:txBody>
      </p:sp>
      <p:grpSp>
        <p:nvGrpSpPr>
          <p:cNvPr id="23" name="Grupo 22"/>
          <p:cNvGrpSpPr/>
          <p:nvPr/>
        </p:nvGrpSpPr>
        <p:grpSpPr>
          <a:xfrm>
            <a:off x="260161" y="1427725"/>
            <a:ext cx="8310633" cy="3863931"/>
            <a:chOff x="260161" y="1427725"/>
            <a:chExt cx="8310633" cy="3863931"/>
          </a:xfrm>
        </p:grpSpPr>
        <p:sp>
          <p:nvSpPr>
            <p:cNvPr id="22" name="Retângulo 21"/>
            <p:cNvSpPr/>
            <p:nvPr/>
          </p:nvSpPr>
          <p:spPr>
            <a:xfrm>
              <a:off x="260161" y="1427725"/>
              <a:ext cx="8310633" cy="3863931"/>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4503760" y="1564205"/>
              <a:ext cx="3889616"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Solução Competitiva </a:t>
              </a:r>
            </a:p>
            <a:p>
              <a:pPr algn="ctr"/>
              <a:r>
                <a:rPr lang="pt-BR" dirty="0"/>
                <a:t>(Não Existe interdependência)</a:t>
              </a:r>
              <a:endParaRPr lang="en-US" dirty="0"/>
            </a:p>
          </p:txBody>
        </p:sp>
        <p:sp>
          <p:nvSpPr>
            <p:cNvPr id="6" name="CaixaDeTexto 5"/>
            <p:cNvSpPr txBox="1"/>
            <p:nvPr/>
          </p:nvSpPr>
          <p:spPr>
            <a:xfrm>
              <a:off x="4503760" y="2527117"/>
              <a:ext cx="3889616"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Solução de </a:t>
              </a:r>
              <a:r>
                <a:rPr lang="pt-BR" sz="2400" b="1" dirty="0" err="1"/>
                <a:t>Cournot</a:t>
              </a:r>
              <a:r>
                <a:rPr lang="pt-BR" sz="2400" b="1" dirty="0"/>
                <a:t> </a:t>
              </a:r>
            </a:p>
            <a:p>
              <a:pPr algn="ctr"/>
              <a:r>
                <a:rPr lang="pt-BR" dirty="0"/>
                <a:t>(Decisões de Produção Simultâneas)</a:t>
              </a:r>
              <a:endParaRPr lang="en-US" dirty="0"/>
            </a:p>
          </p:txBody>
        </p:sp>
        <p:sp>
          <p:nvSpPr>
            <p:cNvPr id="7" name="CaixaDeTexto 6"/>
            <p:cNvSpPr txBox="1"/>
            <p:nvPr/>
          </p:nvSpPr>
          <p:spPr>
            <a:xfrm>
              <a:off x="4503761" y="3484734"/>
              <a:ext cx="3889615"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Cartel </a:t>
              </a:r>
            </a:p>
            <a:p>
              <a:pPr algn="ctr"/>
              <a:r>
                <a:rPr lang="pt-BR" dirty="0"/>
                <a:t>(Maximização de Lucro Conjunto)</a:t>
              </a:r>
              <a:endParaRPr lang="en-US" dirty="0"/>
            </a:p>
          </p:txBody>
        </p:sp>
        <p:sp>
          <p:nvSpPr>
            <p:cNvPr id="8" name="CaixaDeTexto 7"/>
            <p:cNvSpPr txBox="1"/>
            <p:nvPr/>
          </p:nvSpPr>
          <p:spPr>
            <a:xfrm>
              <a:off x="4531055" y="4428711"/>
              <a:ext cx="3862321"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Solução de </a:t>
              </a:r>
              <a:r>
                <a:rPr lang="pt-BR" sz="2400" b="1" dirty="0" err="1"/>
                <a:t>Stackelberg</a:t>
              </a:r>
              <a:endParaRPr lang="pt-BR" sz="2400" b="1" dirty="0"/>
            </a:p>
            <a:p>
              <a:pPr algn="ctr"/>
              <a:r>
                <a:rPr lang="pt-BR" dirty="0"/>
                <a:t>(A vantagem de ser o Primeiro)</a:t>
              </a:r>
              <a:endParaRPr lang="en-US" dirty="0"/>
            </a:p>
          </p:txBody>
        </p:sp>
        <p:sp>
          <p:nvSpPr>
            <p:cNvPr id="11" name="CaixaDeTexto 10"/>
            <p:cNvSpPr txBox="1"/>
            <p:nvPr/>
          </p:nvSpPr>
          <p:spPr>
            <a:xfrm>
              <a:off x="398049" y="2985850"/>
              <a:ext cx="3464269" cy="830997"/>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Modelos de Concorrência via Quantidade</a:t>
              </a:r>
            </a:p>
          </p:txBody>
        </p:sp>
        <p:cxnSp>
          <p:nvCxnSpPr>
            <p:cNvPr id="13" name="Conector reto 12"/>
            <p:cNvCxnSpPr/>
            <p:nvPr/>
          </p:nvCxnSpPr>
          <p:spPr>
            <a:xfrm>
              <a:off x="4189864" y="1910686"/>
              <a:ext cx="0" cy="292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3862318" y="3418176"/>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4192140" y="4839818"/>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4194412" y="3859448"/>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4183036" y="2892730"/>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4196684" y="1910090"/>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1" name="Objeto 20"/>
          <p:cNvGraphicFramePr>
            <a:graphicFrameLocks noChangeAspect="1"/>
          </p:cNvGraphicFramePr>
          <p:nvPr>
            <p:extLst>
              <p:ext uri="{D42A27DB-BD31-4B8C-83A1-F6EECF244321}">
                <p14:modId xmlns:p14="http://schemas.microsoft.com/office/powerpoint/2010/main" val="1282104572"/>
              </p:ext>
            </p:extLst>
          </p:nvPr>
        </p:nvGraphicFramePr>
        <p:xfrm>
          <a:off x="1065189" y="5428136"/>
          <a:ext cx="6591207" cy="1245620"/>
        </p:xfrm>
        <a:graphic>
          <a:graphicData uri="http://schemas.openxmlformats.org/presentationml/2006/ole">
            <mc:AlternateContent xmlns:mc="http://schemas.openxmlformats.org/markup-compatibility/2006">
              <mc:Choice xmlns:v="urn:schemas-microsoft-com:vml" Requires="v">
                <p:oleObj name="Equation" r:id="rId2" imgW="2222280" imgH="482400" progId="Equation.DSMT4">
                  <p:embed/>
                </p:oleObj>
              </mc:Choice>
              <mc:Fallback>
                <p:oleObj name="Equation" r:id="rId2" imgW="2222280" imgH="482400" progId="Equation.DSMT4">
                  <p:embed/>
                  <p:pic>
                    <p:nvPicPr>
                      <p:cNvPr id="0" name=""/>
                      <p:cNvPicPr/>
                      <p:nvPr/>
                    </p:nvPicPr>
                    <p:blipFill>
                      <a:blip r:embed="rId3"/>
                      <a:stretch>
                        <a:fillRect/>
                      </a:stretch>
                    </p:blipFill>
                    <p:spPr>
                      <a:xfrm>
                        <a:off x="1065189" y="5428136"/>
                        <a:ext cx="6591207" cy="1245620"/>
                      </a:xfrm>
                      <a:prstGeom prst="rect">
                        <a:avLst/>
                      </a:prstGeom>
                      <a:solidFill>
                        <a:schemeClr val="accent5">
                          <a:lumMod val="40000"/>
                          <a:lumOff val="60000"/>
                        </a:schemeClr>
                      </a:solidFill>
                      <a:ln w="28575">
                        <a:solidFill>
                          <a:schemeClr val="tx1"/>
                        </a:solidFill>
                      </a:ln>
                    </p:spPr>
                  </p:pic>
                </p:oleObj>
              </mc:Fallback>
            </mc:AlternateContent>
          </a:graphicData>
        </a:graphic>
      </p:graphicFrame>
    </p:spTree>
    <p:extLst>
      <p:ext uri="{BB962C8B-B14F-4D97-AF65-F5344CB8AC3E}">
        <p14:creationId xmlns:p14="http://schemas.microsoft.com/office/powerpoint/2010/main" val="30626656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9"/>
          <p:cNvSpPr>
            <a:spLocks noGrp="1"/>
          </p:cNvSpPr>
          <p:nvPr>
            <p:ph idx="1"/>
          </p:nvPr>
        </p:nvSpPr>
        <p:spPr>
          <a:xfrm>
            <a:off x="260161" y="924871"/>
            <a:ext cx="7886700" cy="698976"/>
          </a:xfrm>
        </p:spPr>
        <p:txBody>
          <a:bodyPr/>
          <a:lstStyle/>
          <a:p>
            <a:r>
              <a:rPr lang="pt-BR" b="1" dirty="0"/>
              <a:t>Modelos e Resultados</a:t>
            </a:r>
            <a:endParaRPr lang="en-US" b="1" dirty="0"/>
          </a:p>
        </p:txBody>
      </p:sp>
      <p:grpSp>
        <p:nvGrpSpPr>
          <p:cNvPr id="26" name="Grupo 25"/>
          <p:cNvGrpSpPr/>
          <p:nvPr/>
        </p:nvGrpSpPr>
        <p:grpSpPr>
          <a:xfrm>
            <a:off x="150122" y="1477453"/>
            <a:ext cx="8884693" cy="3104520"/>
            <a:chOff x="150122" y="1477453"/>
            <a:chExt cx="8884693" cy="3104520"/>
          </a:xfrm>
        </p:grpSpPr>
        <p:sp>
          <p:nvSpPr>
            <p:cNvPr id="6" name="Retângulo 5"/>
            <p:cNvSpPr/>
            <p:nvPr/>
          </p:nvSpPr>
          <p:spPr>
            <a:xfrm>
              <a:off x="150122" y="1477453"/>
              <a:ext cx="8884693" cy="3104520"/>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xaDeTexto 6"/>
            <p:cNvSpPr txBox="1"/>
            <p:nvPr/>
          </p:nvSpPr>
          <p:spPr>
            <a:xfrm>
              <a:off x="4080677" y="1700683"/>
              <a:ext cx="4831308"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Modelo de Bertrand (</a:t>
              </a:r>
              <a:r>
                <a:rPr lang="pt-BR" sz="2400" b="1" dirty="0" err="1"/>
                <a:t>Lte</a:t>
              </a:r>
              <a:r>
                <a:rPr lang="pt-BR" sz="2400" b="1" dirty="0"/>
                <a:t> = 0) </a:t>
              </a:r>
            </a:p>
            <a:p>
              <a:pPr algn="ctr"/>
              <a:r>
                <a:rPr lang="pt-BR" dirty="0"/>
                <a:t>(Produtos Homogêneos)</a:t>
              </a:r>
              <a:endParaRPr lang="en-US" dirty="0"/>
            </a:p>
          </p:txBody>
        </p:sp>
        <p:sp>
          <p:nvSpPr>
            <p:cNvPr id="8" name="CaixaDeTexto 7"/>
            <p:cNvSpPr txBox="1"/>
            <p:nvPr/>
          </p:nvSpPr>
          <p:spPr>
            <a:xfrm>
              <a:off x="4080676" y="2663595"/>
              <a:ext cx="4831309"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Modelo com Produtos Diferenciados</a:t>
              </a:r>
            </a:p>
            <a:p>
              <a:pPr algn="ctr"/>
              <a:r>
                <a:rPr lang="pt-BR" dirty="0"/>
                <a:t>(Decisões de Produção Simultâneas)</a:t>
              </a:r>
              <a:endParaRPr lang="en-US" dirty="0"/>
            </a:p>
          </p:txBody>
        </p:sp>
        <p:sp>
          <p:nvSpPr>
            <p:cNvPr id="9" name="CaixaDeTexto 8"/>
            <p:cNvSpPr txBox="1"/>
            <p:nvPr/>
          </p:nvSpPr>
          <p:spPr>
            <a:xfrm>
              <a:off x="4080678" y="3621212"/>
              <a:ext cx="4831307" cy="738664"/>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Cartel (Coalisão)</a:t>
              </a:r>
            </a:p>
            <a:p>
              <a:pPr algn="ctr"/>
              <a:r>
                <a:rPr lang="pt-BR" dirty="0"/>
                <a:t>(Maximização de Lucro Conjunto)</a:t>
              </a:r>
              <a:endParaRPr lang="en-US" dirty="0"/>
            </a:p>
          </p:txBody>
        </p:sp>
        <p:sp>
          <p:nvSpPr>
            <p:cNvPr id="11" name="CaixaDeTexto 10"/>
            <p:cNvSpPr txBox="1"/>
            <p:nvPr/>
          </p:nvSpPr>
          <p:spPr>
            <a:xfrm>
              <a:off x="313895" y="2590063"/>
              <a:ext cx="3125339" cy="830997"/>
            </a:xfrm>
            <a:prstGeom prst="rect">
              <a:avLst/>
            </a:prstGeom>
            <a:solidFill>
              <a:schemeClr val="bg1">
                <a:lumMod val="95000"/>
              </a:schemeClr>
            </a:solidFill>
            <a:ln w="28575">
              <a:solidFill>
                <a:schemeClr val="tx1"/>
              </a:solidFill>
            </a:ln>
          </p:spPr>
          <p:txBody>
            <a:bodyPr wrap="square" rtlCol="0">
              <a:spAutoFit/>
            </a:bodyPr>
            <a:lstStyle/>
            <a:p>
              <a:pPr algn="ctr"/>
              <a:r>
                <a:rPr lang="pt-BR" sz="2400" b="1" dirty="0"/>
                <a:t>Modelos de Concorrência via Preço</a:t>
              </a:r>
            </a:p>
          </p:txBody>
        </p:sp>
        <p:cxnSp>
          <p:nvCxnSpPr>
            <p:cNvPr id="12" name="Conector reto 11"/>
            <p:cNvCxnSpPr/>
            <p:nvPr/>
          </p:nvCxnSpPr>
          <p:spPr>
            <a:xfrm>
              <a:off x="3766781" y="2047164"/>
              <a:ext cx="0" cy="19506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3439235" y="3022389"/>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3771329" y="3995926"/>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3759953" y="3015559"/>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3773601" y="2046568"/>
              <a:ext cx="3275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4"/>
          <p:cNvSpPr>
            <a:spLocks noChangeArrowheads="1"/>
          </p:cNvSpPr>
          <p:nvPr/>
        </p:nvSpPr>
        <p:spPr bwMode="auto">
          <a:xfrm>
            <a:off x="1241949" y="79375"/>
            <a:ext cx="6237027" cy="1066800"/>
          </a:xfrm>
          <a:prstGeom prst="rect">
            <a:avLst/>
          </a:prstGeom>
          <a:noFill/>
          <a:ln w="9525">
            <a:noFill/>
            <a:miter lim="800000"/>
            <a:headEnd/>
            <a:tailEnd/>
          </a:ln>
        </p:spPr>
        <p:txBody>
          <a:bodyPr anchor="ctr"/>
          <a:lstStyle/>
          <a:p>
            <a:pPr algn="ctr"/>
            <a:r>
              <a:rPr lang="pt-BR" sz="3600" b="1" dirty="0">
                <a:latin typeface="Arial" charset="0"/>
              </a:rPr>
              <a:t>Oligopólio</a:t>
            </a:r>
          </a:p>
        </p:txBody>
      </p:sp>
      <p:sp>
        <p:nvSpPr>
          <p:cNvPr id="27" name="Espaço Reservado para Conteúdo 9"/>
          <p:cNvSpPr txBox="1">
            <a:spLocks/>
          </p:cNvSpPr>
          <p:nvPr/>
        </p:nvSpPr>
        <p:spPr>
          <a:xfrm>
            <a:off x="150122" y="4744278"/>
            <a:ext cx="8884693" cy="1855305"/>
          </a:xfrm>
          <a:prstGeom prst="rect">
            <a:avLst/>
          </a:prstGeom>
          <a:solidFill>
            <a:schemeClr val="accent1">
              <a:lumMod val="40000"/>
              <a:lumOff val="60000"/>
            </a:schemeClr>
          </a:solidFill>
          <a:ln w="285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sz="600" b="1" dirty="0"/>
          </a:p>
          <a:p>
            <a:r>
              <a:rPr lang="pt-BR" sz="2600" b="1" dirty="0"/>
              <a:t>Modelo da Curva de Demanda Quebrada</a:t>
            </a:r>
          </a:p>
          <a:p>
            <a:pPr lvl="1"/>
            <a:r>
              <a:rPr lang="pt-BR" sz="2600" b="1" dirty="0"/>
              <a:t>Estabilidade dos Preços dos Oligopólios</a:t>
            </a:r>
          </a:p>
          <a:p>
            <a:pPr lvl="1"/>
            <a:endParaRPr lang="pt-BR" sz="600" b="1" dirty="0"/>
          </a:p>
          <a:p>
            <a:r>
              <a:rPr lang="pt-BR" sz="2600" b="1" dirty="0"/>
              <a:t>Modelo de Liderança-Preço</a:t>
            </a:r>
          </a:p>
          <a:p>
            <a:pPr lvl="1"/>
            <a:endParaRPr lang="en-US" sz="2600" b="1" dirty="0"/>
          </a:p>
        </p:txBody>
      </p:sp>
    </p:spTree>
    <p:extLst>
      <p:ext uri="{BB962C8B-B14F-4D97-AF65-F5344CB8AC3E}">
        <p14:creationId xmlns:p14="http://schemas.microsoft.com/office/powerpoint/2010/main" val="6654098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10819" y="-137"/>
            <a:ext cx="8256726" cy="1066800"/>
          </a:xfrm>
          <a:prstGeom prst="rect">
            <a:avLst/>
          </a:prstGeom>
          <a:noFill/>
          <a:ln w="9525">
            <a:noFill/>
            <a:miter lim="800000"/>
            <a:headEnd/>
            <a:tailEnd/>
          </a:ln>
        </p:spPr>
        <p:txBody>
          <a:bodyPr anchor="ctr"/>
          <a:lstStyle/>
          <a:p>
            <a:pPr algn="ctr"/>
            <a:r>
              <a:rPr lang="pt-BR" sz="3600" b="1" dirty="0">
                <a:latin typeface="Arial" charset="0"/>
              </a:rPr>
              <a:t>Modelo de </a:t>
            </a:r>
            <a:r>
              <a:rPr lang="pt-BR" sz="3600" b="1" dirty="0" err="1">
                <a:latin typeface="Arial" charset="0"/>
              </a:rPr>
              <a:t>Cournot</a:t>
            </a:r>
            <a:endParaRPr lang="pt-BR" sz="3600" b="1" dirty="0">
              <a:latin typeface="Arial" charset="0"/>
            </a:endParaRPr>
          </a:p>
        </p:txBody>
      </p:sp>
      <p:sp>
        <p:nvSpPr>
          <p:cNvPr id="5" name="Rectangle 5"/>
          <p:cNvSpPr>
            <a:spLocks noChangeArrowheads="1"/>
          </p:cNvSpPr>
          <p:nvPr/>
        </p:nvSpPr>
        <p:spPr bwMode="auto">
          <a:xfrm>
            <a:off x="-36579" y="894733"/>
            <a:ext cx="9137649" cy="1470025"/>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300" dirty="0">
                <a:latin typeface="Arial" charset="0"/>
              </a:rPr>
              <a:t>Supondo  a  existência  de  somente   </a:t>
            </a:r>
            <a:r>
              <a:rPr lang="pt-BR" sz="2300" b="1" dirty="0">
                <a:latin typeface="Arial" charset="0"/>
              </a:rPr>
              <a:t>duas empresas </a:t>
            </a:r>
            <a:r>
              <a:rPr lang="pt-BR" sz="2300" dirty="0">
                <a:latin typeface="Arial" charset="0"/>
              </a:rPr>
              <a:t>(duopólio),  ambas  deverão  decidir  </a:t>
            </a:r>
            <a:r>
              <a:rPr lang="pt-BR" sz="2300" b="1" dirty="0">
                <a:latin typeface="Arial" charset="0"/>
              </a:rPr>
              <a:t>quanto</a:t>
            </a:r>
            <a:r>
              <a:rPr lang="pt-BR" sz="2300" dirty="0">
                <a:latin typeface="Arial" charset="0"/>
              </a:rPr>
              <a:t> produzir, </a:t>
            </a:r>
            <a:r>
              <a:rPr lang="pt-BR" sz="2300" b="1" dirty="0">
                <a:latin typeface="Arial" charset="0"/>
              </a:rPr>
              <a:t>simultaneamente</a:t>
            </a:r>
            <a:r>
              <a:rPr lang="pt-BR" sz="2300" dirty="0">
                <a:latin typeface="Arial" charset="0"/>
              </a:rPr>
              <a:t>, considerando </a:t>
            </a:r>
            <a:r>
              <a:rPr lang="pt-BR" sz="2300" b="1" dirty="0">
                <a:latin typeface="Arial" charset="0"/>
              </a:rPr>
              <a:t>fixo</a:t>
            </a:r>
            <a:r>
              <a:rPr lang="pt-BR" sz="2300" dirty="0">
                <a:latin typeface="Arial" charset="0"/>
              </a:rPr>
              <a:t> o nível de produção de sua concorrente.</a:t>
            </a:r>
          </a:p>
        </p:txBody>
      </p:sp>
      <p:sp>
        <p:nvSpPr>
          <p:cNvPr id="6" name="Line 6"/>
          <p:cNvSpPr>
            <a:spLocks noChangeShapeType="1"/>
          </p:cNvSpPr>
          <p:nvPr/>
        </p:nvSpPr>
        <p:spPr bwMode="auto">
          <a:xfrm flipH="1" flipV="1">
            <a:off x="1390370" y="2338254"/>
            <a:ext cx="3175" cy="3564970"/>
          </a:xfrm>
          <a:prstGeom prst="line">
            <a:avLst/>
          </a:prstGeom>
          <a:noFill/>
          <a:ln w="76200">
            <a:solidFill>
              <a:schemeClr val="tx1"/>
            </a:solidFill>
            <a:round/>
            <a:headEnd/>
            <a:tailEnd type="triangle" w="med" len="med"/>
          </a:ln>
        </p:spPr>
        <p:txBody>
          <a:bodyPr/>
          <a:lstStyle/>
          <a:p>
            <a:endParaRPr lang="pt-BR"/>
          </a:p>
        </p:txBody>
      </p:sp>
      <p:sp>
        <p:nvSpPr>
          <p:cNvPr id="8" name="Text Box 8"/>
          <p:cNvSpPr txBox="1">
            <a:spLocks noChangeArrowheads="1"/>
          </p:cNvSpPr>
          <p:nvPr/>
        </p:nvSpPr>
        <p:spPr bwMode="auto">
          <a:xfrm>
            <a:off x="2646083" y="5397915"/>
            <a:ext cx="184150" cy="304800"/>
          </a:xfrm>
          <a:prstGeom prst="rect">
            <a:avLst/>
          </a:prstGeom>
          <a:noFill/>
          <a:ln w="9525">
            <a:noFill/>
            <a:miter lim="800000"/>
            <a:headEnd/>
            <a:tailEnd/>
          </a:ln>
        </p:spPr>
        <p:txBody>
          <a:bodyPr wrap="none">
            <a:spAutoFit/>
          </a:bodyPr>
          <a:lstStyle/>
          <a:p>
            <a:pPr eaLnBrk="1" hangingPunct="1"/>
            <a:endParaRPr lang="pt-BR" sz="1400" b="1"/>
          </a:p>
        </p:txBody>
      </p:sp>
      <p:grpSp>
        <p:nvGrpSpPr>
          <p:cNvPr id="9" name="Group 9"/>
          <p:cNvGrpSpPr>
            <a:grpSpLocks/>
          </p:cNvGrpSpPr>
          <p:nvPr/>
        </p:nvGrpSpPr>
        <p:grpSpPr bwMode="auto">
          <a:xfrm>
            <a:off x="1393545" y="4702590"/>
            <a:ext cx="2768600" cy="1906588"/>
            <a:chOff x="1362" y="3004"/>
            <a:chExt cx="1744" cy="1201"/>
          </a:xfrm>
        </p:grpSpPr>
        <p:sp>
          <p:nvSpPr>
            <p:cNvPr id="10" name="Line 10"/>
            <p:cNvSpPr>
              <a:spLocks noChangeShapeType="1"/>
            </p:cNvSpPr>
            <p:nvPr/>
          </p:nvSpPr>
          <p:spPr bwMode="auto">
            <a:xfrm>
              <a:off x="1362" y="3004"/>
              <a:ext cx="1583" cy="719"/>
            </a:xfrm>
            <a:prstGeom prst="line">
              <a:avLst/>
            </a:prstGeom>
            <a:noFill/>
            <a:ln w="38100">
              <a:solidFill>
                <a:srgbClr val="FF0000"/>
              </a:solidFill>
              <a:round/>
              <a:headEnd/>
              <a:tailEnd/>
            </a:ln>
          </p:spPr>
          <p:txBody>
            <a:bodyPr/>
            <a:lstStyle/>
            <a:p>
              <a:endParaRPr lang="pt-BR"/>
            </a:p>
          </p:txBody>
        </p:sp>
        <p:sp>
          <p:nvSpPr>
            <p:cNvPr id="11" name="Line 11"/>
            <p:cNvSpPr>
              <a:spLocks noChangeShapeType="1"/>
            </p:cNvSpPr>
            <p:nvPr/>
          </p:nvSpPr>
          <p:spPr bwMode="auto">
            <a:xfrm>
              <a:off x="1362" y="3004"/>
              <a:ext cx="763" cy="1095"/>
            </a:xfrm>
            <a:prstGeom prst="line">
              <a:avLst/>
            </a:prstGeom>
            <a:noFill/>
            <a:ln w="38100">
              <a:solidFill>
                <a:srgbClr val="FF0000"/>
              </a:solidFill>
              <a:round/>
              <a:headEnd/>
              <a:tailEnd/>
            </a:ln>
          </p:spPr>
          <p:txBody>
            <a:bodyPr/>
            <a:lstStyle/>
            <a:p>
              <a:endParaRPr lang="pt-BR"/>
            </a:p>
          </p:txBody>
        </p:sp>
        <p:sp>
          <p:nvSpPr>
            <p:cNvPr id="12" name="Text Box 12"/>
            <p:cNvSpPr txBox="1">
              <a:spLocks noChangeArrowheads="1"/>
            </p:cNvSpPr>
            <p:nvPr/>
          </p:nvSpPr>
          <p:spPr bwMode="auto">
            <a:xfrm>
              <a:off x="2422" y="3322"/>
              <a:ext cx="684" cy="250"/>
            </a:xfrm>
            <a:prstGeom prst="rect">
              <a:avLst/>
            </a:prstGeom>
            <a:noFill/>
            <a:ln w="9525">
              <a:noFill/>
              <a:miter lim="800000"/>
              <a:headEnd/>
              <a:tailEnd/>
            </a:ln>
          </p:spPr>
          <p:txBody>
            <a:bodyPr>
              <a:spAutoFit/>
            </a:bodyPr>
            <a:lstStyle/>
            <a:p>
              <a:pPr eaLnBrk="1" hangingPunct="1">
                <a:spcBef>
                  <a:spcPct val="50000"/>
                </a:spcBef>
              </a:pPr>
              <a:r>
                <a:rPr lang="pt-BR" sz="2000" b="1" dirty="0">
                  <a:solidFill>
                    <a:srgbClr val="FF0000"/>
                  </a:solidFill>
                </a:rPr>
                <a:t>D</a:t>
              </a:r>
              <a:r>
                <a:rPr lang="pt-BR" sz="1600" b="1" dirty="0">
                  <a:solidFill>
                    <a:srgbClr val="FF0000"/>
                  </a:solidFill>
                </a:rPr>
                <a:t>1</a:t>
              </a:r>
              <a:r>
                <a:rPr lang="pt-BR" sz="2000" b="1" dirty="0">
                  <a:solidFill>
                    <a:srgbClr val="FF0000"/>
                  </a:solidFill>
                </a:rPr>
                <a:t>(75)</a:t>
              </a:r>
              <a:endParaRPr lang="en-US" sz="2000" b="1" dirty="0">
                <a:solidFill>
                  <a:srgbClr val="FF0000"/>
                </a:solidFill>
              </a:endParaRPr>
            </a:p>
          </p:txBody>
        </p:sp>
        <p:sp>
          <p:nvSpPr>
            <p:cNvPr id="13" name="Text Box 13"/>
            <p:cNvSpPr txBox="1">
              <a:spLocks noChangeArrowheads="1"/>
            </p:cNvSpPr>
            <p:nvPr/>
          </p:nvSpPr>
          <p:spPr bwMode="auto">
            <a:xfrm>
              <a:off x="2095" y="3955"/>
              <a:ext cx="899" cy="250"/>
            </a:xfrm>
            <a:prstGeom prst="rect">
              <a:avLst/>
            </a:prstGeom>
            <a:noFill/>
            <a:ln w="9525">
              <a:noFill/>
              <a:miter lim="800000"/>
              <a:headEnd/>
              <a:tailEnd/>
            </a:ln>
          </p:spPr>
          <p:txBody>
            <a:bodyPr>
              <a:spAutoFit/>
            </a:bodyPr>
            <a:lstStyle/>
            <a:p>
              <a:pPr eaLnBrk="1" hangingPunct="1">
                <a:spcBef>
                  <a:spcPct val="50000"/>
                </a:spcBef>
              </a:pPr>
              <a:r>
                <a:rPr lang="pt-BR" sz="2000" b="1" dirty="0">
                  <a:solidFill>
                    <a:srgbClr val="FF0000"/>
                  </a:solidFill>
                </a:rPr>
                <a:t>RMg</a:t>
              </a:r>
              <a:r>
                <a:rPr lang="pt-BR" sz="1600" b="1" dirty="0">
                  <a:solidFill>
                    <a:srgbClr val="FF0000"/>
                  </a:solidFill>
                </a:rPr>
                <a:t>1</a:t>
              </a:r>
              <a:r>
                <a:rPr lang="pt-BR" sz="2000" b="1" dirty="0">
                  <a:solidFill>
                    <a:srgbClr val="FF0000"/>
                  </a:solidFill>
                </a:rPr>
                <a:t>(75)</a:t>
              </a:r>
              <a:endParaRPr lang="en-US" sz="2000" b="1" dirty="0">
                <a:solidFill>
                  <a:srgbClr val="FF0000"/>
                </a:solidFill>
              </a:endParaRPr>
            </a:p>
          </p:txBody>
        </p:sp>
        <p:sp>
          <p:nvSpPr>
            <p:cNvPr id="14" name="Line 14"/>
            <p:cNvSpPr>
              <a:spLocks noChangeShapeType="1"/>
            </p:cNvSpPr>
            <p:nvPr/>
          </p:nvSpPr>
          <p:spPr bwMode="auto">
            <a:xfrm>
              <a:off x="1601" y="3313"/>
              <a:ext cx="2" cy="412"/>
            </a:xfrm>
            <a:prstGeom prst="line">
              <a:avLst/>
            </a:prstGeom>
            <a:noFill/>
            <a:ln w="9525" cap="rnd">
              <a:solidFill>
                <a:srgbClr val="FF0000"/>
              </a:solidFill>
              <a:prstDash val="dash"/>
              <a:round/>
              <a:headEnd/>
              <a:tailEnd/>
            </a:ln>
          </p:spPr>
          <p:txBody>
            <a:bodyPr/>
            <a:lstStyle/>
            <a:p>
              <a:endParaRPr lang="pt-BR"/>
            </a:p>
          </p:txBody>
        </p:sp>
        <p:sp>
          <p:nvSpPr>
            <p:cNvPr id="15" name="Text Box 15"/>
            <p:cNvSpPr txBox="1">
              <a:spLocks noChangeArrowheads="1"/>
            </p:cNvSpPr>
            <p:nvPr/>
          </p:nvSpPr>
          <p:spPr bwMode="auto">
            <a:xfrm>
              <a:off x="1444" y="3725"/>
              <a:ext cx="404" cy="250"/>
            </a:xfrm>
            <a:prstGeom prst="rect">
              <a:avLst/>
            </a:prstGeom>
            <a:noFill/>
            <a:ln w="9525">
              <a:noFill/>
              <a:miter lim="800000"/>
              <a:headEnd/>
              <a:tailEnd/>
            </a:ln>
          </p:spPr>
          <p:txBody>
            <a:bodyPr>
              <a:spAutoFit/>
            </a:bodyPr>
            <a:lstStyle/>
            <a:p>
              <a:pPr eaLnBrk="1" hangingPunct="1">
                <a:spcBef>
                  <a:spcPct val="50000"/>
                </a:spcBef>
              </a:pPr>
              <a:r>
                <a:rPr lang="pt-BR" sz="2000" b="1" dirty="0">
                  <a:solidFill>
                    <a:srgbClr val="FF0000"/>
                  </a:solidFill>
                </a:rPr>
                <a:t>12,5</a:t>
              </a:r>
              <a:endParaRPr lang="en-US" sz="2000" b="1" dirty="0"/>
            </a:p>
          </p:txBody>
        </p:sp>
      </p:grpSp>
      <p:sp>
        <p:nvSpPr>
          <p:cNvPr id="16" name="Text Box 16"/>
          <p:cNvSpPr txBox="1">
            <a:spLocks noChangeArrowheads="1"/>
          </p:cNvSpPr>
          <p:nvPr/>
        </p:nvSpPr>
        <p:spPr bwMode="auto">
          <a:xfrm>
            <a:off x="957466" y="2140225"/>
            <a:ext cx="333375" cy="523220"/>
          </a:xfrm>
          <a:prstGeom prst="rect">
            <a:avLst/>
          </a:prstGeom>
          <a:noFill/>
          <a:ln w="9525">
            <a:noFill/>
            <a:miter lim="800000"/>
            <a:headEnd/>
            <a:tailEnd/>
          </a:ln>
        </p:spPr>
        <p:txBody>
          <a:bodyPr>
            <a:spAutoFit/>
          </a:bodyPr>
          <a:lstStyle/>
          <a:p>
            <a:pPr eaLnBrk="1" hangingPunct="1">
              <a:spcBef>
                <a:spcPct val="50000"/>
              </a:spcBef>
            </a:pPr>
            <a:r>
              <a:rPr lang="pt-BR" sz="2800" b="1" dirty="0"/>
              <a:t>P</a:t>
            </a:r>
            <a:endParaRPr lang="en-US" sz="2800" b="1" dirty="0"/>
          </a:p>
        </p:txBody>
      </p:sp>
      <p:sp>
        <p:nvSpPr>
          <p:cNvPr id="17" name="Text Box 17"/>
          <p:cNvSpPr txBox="1">
            <a:spLocks noChangeArrowheads="1"/>
          </p:cNvSpPr>
          <p:nvPr/>
        </p:nvSpPr>
        <p:spPr bwMode="auto">
          <a:xfrm>
            <a:off x="7842798" y="5764696"/>
            <a:ext cx="1085850" cy="553998"/>
          </a:xfrm>
          <a:prstGeom prst="rect">
            <a:avLst/>
          </a:prstGeom>
          <a:noFill/>
          <a:ln w="9525">
            <a:noFill/>
            <a:miter lim="800000"/>
            <a:headEnd/>
            <a:tailEnd/>
          </a:ln>
        </p:spPr>
        <p:txBody>
          <a:bodyPr>
            <a:spAutoFit/>
          </a:bodyPr>
          <a:lstStyle/>
          <a:p>
            <a:pPr eaLnBrk="1" hangingPunct="1">
              <a:spcBef>
                <a:spcPct val="50000"/>
              </a:spcBef>
            </a:pPr>
            <a:r>
              <a:rPr lang="pt-BR" sz="3000" b="1" dirty="0"/>
              <a:t>Q</a:t>
            </a:r>
            <a:endParaRPr lang="en-US" sz="3000" b="1" dirty="0"/>
          </a:p>
        </p:txBody>
      </p:sp>
      <p:grpSp>
        <p:nvGrpSpPr>
          <p:cNvPr id="18" name="Group 18"/>
          <p:cNvGrpSpPr>
            <a:grpSpLocks/>
          </p:cNvGrpSpPr>
          <p:nvPr/>
        </p:nvGrpSpPr>
        <p:grpSpPr bwMode="auto">
          <a:xfrm>
            <a:off x="1393545" y="4050131"/>
            <a:ext cx="4592638" cy="2487614"/>
            <a:chOff x="1362" y="2593"/>
            <a:chExt cx="2893" cy="1567"/>
          </a:xfrm>
        </p:grpSpPr>
        <p:sp>
          <p:nvSpPr>
            <p:cNvPr id="19" name="Line 19"/>
            <p:cNvSpPr>
              <a:spLocks noChangeShapeType="1"/>
            </p:cNvSpPr>
            <p:nvPr/>
          </p:nvSpPr>
          <p:spPr bwMode="auto">
            <a:xfrm>
              <a:off x="1362" y="2593"/>
              <a:ext cx="2432" cy="1137"/>
            </a:xfrm>
            <a:prstGeom prst="line">
              <a:avLst/>
            </a:prstGeom>
            <a:noFill/>
            <a:ln w="38100">
              <a:solidFill>
                <a:srgbClr val="006600"/>
              </a:solidFill>
              <a:round/>
              <a:headEnd/>
              <a:tailEnd/>
            </a:ln>
          </p:spPr>
          <p:txBody>
            <a:bodyPr/>
            <a:lstStyle/>
            <a:p>
              <a:endParaRPr lang="pt-BR"/>
            </a:p>
          </p:txBody>
        </p:sp>
        <p:sp>
          <p:nvSpPr>
            <p:cNvPr id="20" name="Text Box 20"/>
            <p:cNvSpPr txBox="1">
              <a:spLocks noChangeArrowheads="1"/>
            </p:cNvSpPr>
            <p:nvPr/>
          </p:nvSpPr>
          <p:spPr bwMode="auto">
            <a:xfrm>
              <a:off x="3575" y="3444"/>
              <a:ext cx="680" cy="250"/>
            </a:xfrm>
            <a:prstGeom prst="rect">
              <a:avLst/>
            </a:prstGeom>
            <a:noFill/>
            <a:ln w="9525">
              <a:noFill/>
              <a:miter lim="800000"/>
              <a:headEnd/>
              <a:tailEnd/>
            </a:ln>
          </p:spPr>
          <p:txBody>
            <a:bodyPr wrap="square">
              <a:spAutoFit/>
            </a:bodyPr>
            <a:lstStyle/>
            <a:p>
              <a:pPr eaLnBrk="1" hangingPunct="1">
                <a:spcBef>
                  <a:spcPct val="50000"/>
                </a:spcBef>
              </a:pPr>
              <a:r>
                <a:rPr lang="pt-BR" sz="2000" b="1" dirty="0">
                  <a:solidFill>
                    <a:srgbClr val="006600"/>
                  </a:solidFill>
                </a:rPr>
                <a:t>D</a:t>
              </a:r>
              <a:r>
                <a:rPr lang="pt-BR" sz="1600" b="1" dirty="0">
                  <a:solidFill>
                    <a:srgbClr val="006600"/>
                  </a:solidFill>
                </a:rPr>
                <a:t>1</a:t>
              </a:r>
              <a:r>
                <a:rPr lang="pt-BR" sz="2000" b="1" dirty="0">
                  <a:solidFill>
                    <a:srgbClr val="006600"/>
                  </a:solidFill>
                </a:rPr>
                <a:t>(50)</a:t>
              </a:r>
              <a:endParaRPr lang="en-US" sz="2000" b="1" dirty="0">
                <a:solidFill>
                  <a:srgbClr val="006600"/>
                </a:solidFill>
              </a:endParaRPr>
            </a:p>
          </p:txBody>
        </p:sp>
        <p:sp>
          <p:nvSpPr>
            <p:cNvPr id="21" name="Line 21"/>
            <p:cNvSpPr>
              <a:spLocks noChangeShapeType="1"/>
            </p:cNvSpPr>
            <p:nvPr/>
          </p:nvSpPr>
          <p:spPr bwMode="auto">
            <a:xfrm>
              <a:off x="1362" y="2593"/>
              <a:ext cx="1461" cy="1458"/>
            </a:xfrm>
            <a:prstGeom prst="line">
              <a:avLst/>
            </a:prstGeom>
            <a:noFill/>
            <a:ln w="38100">
              <a:solidFill>
                <a:srgbClr val="006600"/>
              </a:solidFill>
              <a:round/>
              <a:headEnd/>
              <a:tailEnd/>
            </a:ln>
          </p:spPr>
          <p:txBody>
            <a:bodyPr/>
            <a:lstStyle/>
            <a:p>
              <a:endParaRPr lang="pt-BR"/>
            </a:p>
          </p:txBody>
        </p:sp>
        <p:sp>
          <p:nvSpPr>
            <p:cNvPr id="22" name="Text Box 22"/>
            <p:cNvSpPr txBox="1">
              <a:spLocks noChangeArrowheads="1"/>
            </p:cNvSpPr>
            <p:nvPr/>
          </p:nvSpPr>
          <p:spPr bwMode="auto">
            <a:xfrm>
              <a:off x="2780" y="3910"/>
              <a:ext cx="895" cy="250"/>
            </a:xfrm>
            <a:prstGeom prst="rect">
              <a:avLst/>
            </a:prstGeom>
            <a:noFill/>
            <a:ln w="9525">
              <a:noFill/>
              <a:miter lim="800000"/>
              <a:headEnd/>
              <a:tailEnd/>
            </a:ln>
          </p:spPr>
          <p:txBody>
            <a:bodyPr>
              <a:spAutoFit/>
            </a:bodyPr>
            <a:lstStyle/>
            <a:p>
              <a:pPr eaLnBrk="1" hangingPunct="1">
                <a:spcBef>
                  <a:spcPct val="50000"/>
                </a:spcBef>
              </a:pPr>
              <a:r>
                <a:rPr lang="pt-BR" sz="2000" b="1" dirty="0">
                  <a:solidFill>
                    <a:srgbClr val="006600"/>
                  </a:solidFill>
                </a:rPr>
                <a:t>RMg</a:t>
              </a:r>
              <a:r>
                <a:rPr lang="pt-BR" sz="1600" b="1" dirty="0">
                  <a:solidFill>
                    <a:srgbClr val="006600"/>
                  </a:solidFill>
                </a:rPr>
                <a:t>1</a:t>
              </a:r>
              <a:r>
                <a:rPr lang="pt-BR" sz="2000" b="1" dirty="0">
                  <a:solidFill>
                    <a:srgbClr val="006600"/>
                  </a:solidFill>
                </a:rPr>
                <a:t>(50)</a:t>
              </a:r>
              <a:endParaRPr lang="en-US" sz="2000" b="1" dirty="0">
                <a:solidFill>
                  <a:srgbClr val="006600"/>
                </a:solidFill>
              </a:endParaRPr>
            </a:p>
          </p:txBody>
        </p:sp>
        <p:sp>
          <p:nvSpPr>
            <p:cNvPr id="23" name="Line 23"/>
            <p:cNvSpPr>
              <a:spLocks noChangeShapeType="1"/>
            </p:cNvSpPr>
            <p:nvPr/>
          </p:nvSpPr>
          <p:spPr bwMode="auto">
            <a:xfrm>
              <a:off x="2099" y="3313"/>
              <a:ext cx="1" cy="412"/>
            </a:xfrm>
            <a:prstGeom prst="line">
              <a:avLst/>
            </a:prstGeom>
            <a:noFill/>
            <a:ln w="9525" cap="rnd">
              <a:solidFill>
                <a:srgbClr val="006600"/>
              </a:solidFill>
              <a:prstDash val="dash"/>
              <a:round/>
              <a:headEnd/>
              <a:tailEnd/>
            </a:ln>
          </p:spPr>
          <p:txBody>
            <a:bodyPr/>
            <a:lstStyle/>
            <a:p>
              <a:endParaRPr lang="pt-BR"/>
            </a:p>
          </p:txBody>
        </p:sp>
        <p:sp>
          <p:nvSpPr>
            <p:cNvPr id="24" name="Text Box 24"/>
            <p:cNvSpPr txBox="1">
              <a:spLocks noChangeArrowheads="1"/>
            </p:cNvSpPr>
            <p:nvPr/>
          </p:nvSpPr>
          <p:spPr bwMode="auto">
            <a:xfrm>
              <a:off x="1996" y="3725"/>
              <a:ext cx="308" cy="250"/>
            </a:xfrm>
            <a:prstGeom prst="rect">
              <a:avLst/>
            </a:prstGeom>
            <a:noFill/>
            <a:ln w="9525">
              <a:noFill/>
              <a:miter lim="800000"/>
              <a:headEnd/>
              <a:tailEnd/>
            </a:ln>
          </p:spPr>
          <p:txBody>
            <a:bodyPr>
              <a:spAutoFit/>
            </a:bodyPr>
            <a:lstStyle/>
            <a:p>
              <a:pPr eaLnBrk="1" hangingPunct="1">
                <a:spcBef>
                  <a:spcPct val="50000"/>
                </a:spcBef>
              </a:pPr>
              <a:r>
                <a:rPr lang="pt-BR" sz="2000" b="1" dirty="0">
                  <a:solidFill>
                    <a:srgbClr val="006600"/>
                  </a:solidFill>
                </a:rPr>
                <a:t>25</a:t>
              </a:r>
              <a:endParaRPr lang="en-US" sz="2000" b="1" dirty="0"/>
            </a:p>
          </p:txBody>
        </p:sp>
      </p:grpSp>
      <p:grpSp>
        <p:nvGrpSpPr>
          <p:cNvPr id="25" name="Group 25"/>
          <p:cNvGrpSpPr>
            <a:grpSpLocks/>
          </p:cNvGrpSpPr>
          <p:nvPr/>
        </p:nvGrpSpPr>
        <p:grpSpPr bwMode="auto">
          <a:xfrm>
            <a:off x="1393545" y="3313530"/>
            <a:ext cx="7292978" cy="3127376"/>
            <a:chOff x="1362" y="2129"/>
            <a:chExt cx="4594" cy="1970"/>
          </a:xfrm>
        </p:grpSpPr>
        <p:sp>
          <p:nvSpPr>
            <p:cNvPr id="26" name="Line 26"/>
            <p:cNvSpPr>
              <a:spLocks noChangeShapeType="1"/>
            </p:cNvSpPr>
            <p:nvPr/>
          </p:nvSpPr>
          <p:spPr bwMode="auto">
            <a:xfrm>
              <a:off x="1362" y="3313"/>
              <a:ext cx="3835" cy="28"/>
            </a:xfrm>
            <a:prstGeom prst="line">
              <a:avLst/>
            </a:prstGeom>
            <a:noFill/>
            <a:ln w="38100">
              <a:solidFill>
                <a:schemeClr val="tx1"/>
              </a:solidFill>
              <a:round/>
              <a:headEnd/>
              <a:tailEnd/>
            </a:ln>
          </p:spPr>
          <p:txBody>
            <a:bodyPr/>
            <a:lstStyle/>
            <a:p>
              <a:endParaRPr lang="pt-BR"/>
            </a:p>
          </p:txBody>
        </p:sp>
        <p:sp>
          <p:nvSpPr>
            <p:cNvPr id="27" name="Text Box 27"/>
            <p:cNvSpPr txBox="1">
              <a:spLocks noChangeArrowheads="1"/>
            </p:cNvSpPr>
            <p:nvPr/>
          </p:nvSpPr>
          <p:spPr bwMode="auto">
            <a:xfrm>
              <a:off x="5167" y="3192"/>
              <a:ext cx="789" cy="271"/>
            </a:xfrm>
            <a:prstGeom prst="rect">
              <a:avLst/>
            </a:prstGeom>
            <a:noFill/>
            <a:ln w="9525">
              <a:noFill/>
              <a:miter lim="800000"/>
              <a:headEnd/>
              <a:tailEnd/>
            </a:ln>
          </p:spPr>
          <p:txBody>
            <a:bodyPr>
              <a:spAutoFit/>
            </a:bodyPr>
            <a:lstStyle/>
            <a:p>
              <a:pPr eaLnBrk="1" hangingPunct="1">
                <a:spcBef>
                  <a:spcPct val="50000"/>
                </a:spcBef>
              </a:pPr>
              <a:r>
                <a:rPr lang="pt-BR" sz="2200" b="1" dirty="0"/>
                <a:t>CMg</a:t>
              </a:r>
              <a:r>
                <a:rPr lang="pt-BR" sz="1400" b="1" dirty="0"/>
                <a:t>1</a:t>
              </a:r>
              <a:endParaRPr lang="en-US" sz="1400" b="1" dirty="0"/>
            </a:p>
          </p:txBody>
        </p:sp>
        <p:sp>
          <p:nvSpPr>
            <p:cNvPr id="28" name="Line 28"/>
            <p:cNvSpPr>
              <a:spLocks noChangeShapeType="1"/>
            </p:cNvSpPr>
            <p:nvPr/>
          </p:nvSpPr>
          <p:spPr bwMode="auto">
            <a:xfrm>
              <a:off x="1362" y="2129"/>
              <a:ext cx="2478" cy="1870"/>
            </a:xfrm>
            <a:prstGeom prst="line">
              <a:avLst/>
            </a:prstGeom>
            <a:noFill/>
            <a:ln w="38100">
              <a:solidFill>
                <a:schemeClr val="tx1"/>
              </a:solidFill>
              <a:round/>
              <a:headEnd/>
              <a:tailEnd/>
            </a:ln>
          </p:spPr>
          <p:txBody>
            <a:bodyPr/>
            <a:lstStyle/>
            <a:p>
              <a:endParaRPr lang="pt-BR"/>
            </a:p>
          </p:txBody>
        </p:sp>
        <p:sp>
          <p:nvSpPr>
            <p:cNvPr id="29" name="Line 29"/>
            <p:cNvSpPr>
              <a:spLocks noChangeShapeType="1"/>
            </p:cNvSpPr>
            <p:nvPr/>
          </p:nvSpPr>
          <p:spPr bwMode="auto">
            <a:xfrm>
              <a:off x="1362" y="2129"/>
              <a:ext cx="3879" cy="1584"/>
            </a:xfrm>
            <a:prstGeom prst="line">
              <a:avLst/>
            </a:prstGeom>
            <a:noFill/>
            <a:ln w="38100">
              <a:solidFill>
                <a:schemeClr val="tx1"/>
              </a:solidFill>
              <a:round/>
              <a:headEnd/>
              <a:tailEnd/>
            </a:ln>
          </p:spPr>
          <p:txBody>
            <a:bodyPr/>
            <a:lstStyle/>
            <a:p>
              <a:endParaRPr lang="pt-BR"/>
            </a:p>
          </p:txBody>
        </p:sp>
        <p:sp>
          <p:nvSpPr>
            <p:cNvPr id="30" name="Text Box 30"/>
            <p:cNvSpPr txBox="1">
              <a:spLocks noChangeArrowheads="1"/>
            </p:cNvSpPr>
            <p:nvPr/>
          </p:nvSpPr>
          <p:spPr bwMode="auto">
            <a:xfrm>
              <a:off x="5022" y="3424"/>
              <a:ext cx="582" cy="250"/>
            </a:xfrm>
            <a:prstGeom prst="rect">
              <a:avLst/>
            </a:prstGeom>
            <a:noFill/>
            <a:ln w="9525">
              <a:noFill/>
              <a:miter lim="800000"/>
              <a:headEnd/>
              <a:tailEnd/>
            </a:ln>
          </p:spPr>
          <p:txBody>
            <a:bodyPr wrap="square">
              <a:spAutoFit/>
            </a:bodyPr>
            <a:lstStyle/>
            <a:p>
              <a:pPr eaLnBrk="1" hangingPunct="1">
                <a:spcBef>
                  <a:spcPct val="50000"/>
                </a:spcBef>
              </a:pPr>
              <a:r>
                <a:rPr lang="pt-BR" sz="2000" b="1" dirty="0"/>
                <a:t>D</a:t>
              </a:r>
              <a:r>
                <a:rPr lang="pt-BR" sz="1600" b="1" dirty="0"/>
                <a:t>1</a:t>
              </a:r>
              <a:r>
                <a:rPr lang="pt-BR" sz="2000" b="1" dirty="0"/>
                <a:t>(0)</a:t>
              </a:r>
              <a:endParaRPr lang="en-US" sz="2000" b="1" dirty="0"/>
            </a:p>
          </p:txBody>
        </p:sp>
        <p:sp>
          <p:nvSpPr>
            <p:cNvPr id="31" name="Text Box 31"/>
            <p:cNvSpPr txBox="1">
              <a:spLocks noChangeArrowheads="1"/>
            </p:cNvSpPr>
            <p:nvPr/>
          </p:nvSpPr>
          <p:spPr bwMode="auto">
            <a:xfrm>
              <a:off x="3811" y="3849"/>
              <a:ext cx="822" cy="250"/>
            </a:xfrm>
            <a:prstGeom prst="rect">
              <a:avLst/>
            </a:prstGeom>
            <a:noFill/>
            <a:ln w="9525">
              <a:noFill/>
              <a:miter lim="800000"/>
              <a:headEnd/>
              <a:tailEnd/>
            </a:ln>
          </p:spPr>
          <p:txBody>
            <a:bodyPr>
              <a:spAutoFit/>
            </a:bodyPr>
            <a:lstStyle/>
            <a:p>
              <a:pPr eaLnBrk="1" hangingPunct="1">
                <a:spcBef>
                  <a:spcPct val="50000"/>
                </a:spcBef>
              </a:pPr>
              <a:r>
                <a:rPr lang="pt-BR" sz="2000" b="1" dirty="0"/>
                <a:t>RMg</a:t>
              </a:r>
              <a:r>
                <a:rPr lang="pt-BR" sz="1600" b="1" dirty="0"/>
                <a:t>1</a:t>
              </a:r>
              <a:r>
                <a:rPr lang="pt-BR" sz="2000" b="1" dirty="0"/>
                <a:t>(0)</a:t>
              </a:r>
              <a:endParaRPr lang="en-US" sz="2000" b="1" dirty="0"/>
            </a:p>
          </p:txBody>
        </p:sp>
        <p:sp>
          <p:nvSpPr>
            <p:cNvPr id="32" name="Line 32"/>
            <p:cNvSpPr>
              <a:spLocks noChangeShapeType="1"/>
            </p:cNvSpPr>
            <p:nvPr/>
          </p:nvSpPr>
          <p:spPr bwMode="auto">
            <a:xfrm>
              <a:off x="2940" y="3313"/>
              <a:ext cx="2" cy="412"/>
            </a:xfrm>
            <a:prstGeom prst="line">
              <a:avLst/>
            </a:prstGeom>
            <a:noFill/>
            <a:ln w="9525" cap="rnd">
              <a:solidFill>
                <a:schemeClr val="tx1"/>
              </a:solidFill>
              <a:prstDash val="dash"/>
              <a:round/>
              <a:headEnd/>
              <a:tailEnd/>
            </a:ln>
          </p:spPr>
          <p:txBody>
            <a:bodyPr/>
            <a:lstStyle/>
            <a:p>
              <a:endParaRPr lang="pt-BR"/>
            </a:p>
          </p:txBody>
        </p:sp>
        <p:sp>
          <p:nvSpPr>
            <p:cNvPr id="33" name="Text Box 33"/>
            <p:cNvSpPr txBox="1">
              <a:spLocks noChangeArrowheads="1"/>
            </p:cNvSpPr>
            <p:nvPr/>
          </p:nvSpPr>
          <p:spPr bwMode="auto">
            <a:xfrm>
              <a:off x="2832" y="3725"/>
              <a:ext cx="288" cy="250"/>
            </a:xfrm>
            <a:prstGeom prst="rect">
              <a:avLst/>
            </a:prstGeom>
            <a:noFill/>
            <a:ln w="9525">
              <a:noFill/>
              <a:miter lim="800000"/>
              <a:headEnd/>
              <a:tailEnd/>
            </a:ln>
          </p:spPr>
          <p:txBody>
            <a:bodyPr>
              <a:spAutoFit/>
            </a:bodyPr>
            <a:lstStyle/>
            <a:p>
              <a:pPr eaLnBrk="1" hangingPunct="1">
                <a:spcBef>
                  <a:spcPct val="50000"/>
                </a:spcBef>
              </a:pPr>
              <a:r>
                <a:rPr lang="pt-BR" sz="2000" b="1" dirty="0"/>
                <a:t>50</a:t>
              </a:r>
              <a:endParaRPr lang="en-US" sz="2000" b="1" dirty="0"/>
            </a:p>
          </p:txBody>
        </p:sp>
      </p:grpSp>
      <p:sp>
        <p:nvSpPr>
          <p:cNvPr id="7" name="Line 7"/>
          <p:cNvSpPr>
            <a:spLocks noChangeShapeType="1"/>
          </p:cNvSpPr>
          <p:nvPr/>
        </p:nvSpPr>
        <p:spPr bwMode="auto">
          <a:xfrm flipV="1">
            <a:off x="1377254" y="5855115"/>
            <a:ext cx="6620709" cy="18567"/>
          </a:xfrm>
          <a:prstGeom prst="line">
            <a:avLst/>
          </a:prstGeom>
          <a:noFill/>
          <a:ln w="76200">
            <a:solidFill>
              <a:schemeClr val="tx1"/>
            </a:solidFill>
            <a:round/>
            <a:headEnd/>
            <a:tailEnd type="triangle" w="med" len="med"/>
          </a:ln>
        </p:spPr>
        <p:txBody>
          <a:bodyPr/>
          <a:lstStyle/>
          <a:p>
            <a:endParaRPr lang="pt-BR"/>
          </a:p>
        </p:txBody>
      </p:sp>
      <p:grpSp>
        <p:nvGrpSpPr>
          <p:cNvPr id="41" name="Agrupar 40">
            <a:extLst>
              <a:ext uri="{FF2B5EF4-FFF2-40B4-BE49-F238E27FC236}">
                <a16:creationId xmlns:a16="http://schemas.microsoft.com/office/drawing/2014/main" id="{49173F43-3CC9-4D44-B89E-CF5FB3AA2274}"/>
              </a:ext>
            </a:extLst>
          </p:cNvPr>
          <p:cNvGrpSpPr/>
          <p:nvPr/>
        </p:nvGrpSpPr>
        <p:grpSpPr>
          <a:xfrm>
            <a:off x="3203303" y="2411654"/>
            <a:ext cx="5609392" cy="3198297"/>
            <a:chOff x="3203303" y="2411654"/>
            <a:chExt cx="5609392" cy="3198297"/>
          </a:xfrm>
        </p:grpSpPr>
        <p:sp>
          <p:nvSpPr>
            <p:cNvPr id="36" name="CaixaDeTexto 35">
              <a:extLst>
                <a:ext uri="{FF2B5EF4-FFF2-40B4-BE49-F238E27FC236}">
                  <a16:creationId xmlns:a16="http://schemas.microsoft.com/office/drawing/2014/main" id="{EC0D06D0-6145-46DF-A116-A5C219DB02D4}"/>
                </a:ext>
              </a:extLst>
            </p:cNvPr>
            <p:cNvSpPr txBox="1"/>
            <p:nvPr/>
          </p:nvSpPr>
          <p:spPr>
            <a:xfrm>
              <a:off x="3203303" y="2411654"/>
              <a:ext cx="5596140" cy="1446550"/>
            </a:xfrm>
            <a:prstGeom prst="rect">
              <a:avLst/>
            </a:prstGeom>
            <a:noFill/>
            <a:ln w="28575">
              <a:solidFill>
                <a:schemeClr val="tx1"/>
              </a:solidFill>
            </a:ln>
          </p:spPr>
          <p:txBody>
            <a:bodyPr wrap="square" rtlCol="0">
              <a:spAutoFit/>
            </a:bodyPr>
            <a:lstStyle/>
            <a:p>
              <a:pPr algn="just"/>
              <a:r>
                <a:rPr lang="pt-BR" sz="2200" b="1" dirty="0"/>
                <a:t>Demanda da Firma 1, que maximizará o seu lucro produzindo 50 unidades, caso estime que a produção da Firma 2 será igual a zero.</a:t>
              </a:r>
            </a:p>
            <a:p>
              <a:pPr algn="just"/>
              <a:r>
                <a:rPr lang="pt-BR" sz="2200" b="1" dirty="0"/>
                <a:t>(Como ela reage a uma expectativa de Q</a:t>
              </a:r>
              <a:r>
                <a:rPr lang="pt-BR" sz="1400" b="1" dirty="0"/>
                <a:t>2</a:t>
              </a:r>
              <a:r>
                <a:rPr lang="pt-BR" sz="2200" b="1" dirty="0"/>
                <a:t> = 0)</a:t>
              </a:r>
            </a:p>
          </p:txBody>
        </p:sp>
        <p:cxnSp>
          <p:nvCxnSpPr>
            <p:cNvPr id="38" name="Conector reto 37">
              <a:extLst>
                <a:ext uri="{FF2B5EF4-FFF2-40B4-BE49-F238E27FC236}">
                  <a16:creationId xmlns:a16="http://schemas.microsoft.com/office/drawing/2014/main" id="{87428DB5-D751-4464-A6B0-35980850523C}"/>
                </a:ext>
              </a:extLst>
            </p:cNvPr>
            <p:cNvCxnSpPr/>
            <p:nvPr/>
          </p:nvCxnSpPr>
          <p:spPr>
            <a:xfrm>
              <a:off x="8805791" y="3868427"/>
              <a:ext cx="0" cy="1722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de Seta Reta 39">
              <a:extLst>
                <a:ext uri="{FF2B5EF4-FFF2-40B4-BE49-F238E27FC236}">
                  <a16:creationId xmlns:a16="http://schemas.microsoft.com/office/drawing/2014/main" id="{EF3438FC-BE29-4FFB-AD05-069079FD99EF}"/>
                </a:ext>
              </a:extLst>
            </p:cNvPr>
            <p:cNvCxnSpPr/>
            <p:nvPr/>
          </p:nvCxnSpPr>
          <p:spPr>
            <a:xfrm flipH="1">
              <a:off x="7905199" y="5609951"/>
              <a:ext cx="9074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18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1790" y="1235075"/>
            <a:ext cx="8653671" cy="4343400"/>
          </a:xfrm>
          <a:prstGeom prst="rect">
            <a:avLst/>
          </a:prstGeom>
          <a:noFill/>
          <a:ln w="9525">
            <a:noFill/>
            <a:miter lim="800000"/>
            <a:headEnd/>
            <a:tailEnd/>
          </a:ln>
        </p:spPr>
        <p:txBody>
          <a:bodyPr/>
          <a:lstStyle/>
          <a:p>
            <a:pPr marL="342900" indent="-342900" algn="just">
              <a:lnSpc>
                <a:spcPct val="90000"/>
              </a:lnSpc>
              <a:spcBef>
                <a:spcPct val="50000"/>
              </a:spcBef>
              <a:buSzPct val="75000"/>
              <a:buFont typeface="Wingdings" pitchFamily="2" charset="2"/>
              <a:buChar char="n"/>
            </a:pPr>
            <a:r>
              <a:rPr lang="pt-BR" sz="2600" dirty="0">
                <a:latin typeface="Arial" charset="0"/>
              </a:rPr>
              <a:t>A decisão de maximização de lucros da  empresa 1  depende  de  quanto  ela  estima  que  a  empresa 2   produzirá.  Se ela estimar que  a  empresa 2   nada  produzirá,  sua curva de demanda será  a  própria demanda de mercado,  com  um volume de produção  igual  a 50.  </a:t>
            </a:r>
          </a:p>
          <a:p>
            <a:pPr marL="342900" indent="-342900" algn="just">
              <a:lnSpc>
                <a:spcPct val="90000"/>
              </a:lnSpc>
              <a:spcBef>
                <a:spcPct val="50000"/>
              </a:spcBef>
              <a:buSzPct val="75000"/>
              <a:buFont typeface="Wingdings" pitchFamily="2" charset="2"/>
              <a:buChar char="n"/>
            </a:pPr>
            <a:r>
              <a:rPr lang="pt-BR" sz="2600" dirty="0">
                <a:latin typeface="Arial" charset="0"/>
              </a:rPr>
              <a:t>Se  ela  estimar que  a  empresa 2 produzirá  50  unidades,  sua  curva  de  demanda sofrerá  um deslocamento  para  a esquerda nesse montante  e  a  maximização  de  lucro  implicará na produção de 25 unidades</a:t>
            </a:r>
            <a:endParaRPr lang="en-US" sz="2600" dirty="0">
              <a:latin typeface="Arial" charset="0"/>
            </a:endParaRPr>
          </a:p>
          <a:p>
            <a:pPr marL="342900" indent="-342900" algn="just">
              <a:lnSpc>
                <a:spcPct val="90000"/>
              </a:lnSpc>
              <a:spcBef>
                <a:spcPct val="50000"/>
              </a:spcBef>
              <a:buClr>
                <a:srgbClr val="663300"/>
              </a:buClr>
              <a:buSzPct val="75000"/>
              <a:buFont typeface="Wingdings" pitchFamily="2" charset="2"/>
              <a:buChar char="n"/>
            </a:pPr>
            <a:endParaRPr lang="pt-BR" sz="2600" dirty="0">
              <a:latin typeface="Arial" charset="0"/>
            </a:endParaRPr>
          </a:p>
        </p:txBody>
      </p:sp>
      <p:sp>
        <p:nvSpPr>
          <p:cNvPr id="6" name="Rectangle 4">
            <a:extLst>
              <a:ext uri="{FF2B5EF4-FFF2-40B4-BE49-F238E27FC236}">
                <a16:creationId xmlns:a16="http://schemas.microsoft.com/office/drawing/2014/main" id="{70DBB33C-C2C7-4CE3-8450-8AA529D1A063}"/>
              </a:ext>
            </a:extLst>
          </p:cNvPr>
          <p:cNvSpPr>
            <a:spLocks noChangeArrowheads="1"/>
          </p:cNvSpPr>
          <p:nvPr/>
        </p:nvSpPr>
        <p:spPr bwMode="auto">
          <a:xfrm>
            <a:off x="410819" y="-137"/>
            <a:ext cx="8256726" cy="1066800"/>
          </a:xfrm>
          <a:prstGeom prst="rect">
            <a:avLst/>
          </a:prstGeom>
          <a:noFill/>
          <a:ln w="9525">
            <a:noFill/>
            <a:miter lim="800000"/>
            <a:headEnd/>
            <a:tailEnd/>
          </a:ln>
        </p:spPr>
        <p:txBody>
          <a:bodyPr anchor="ctr"/>
          <a:lstStyle/>
          <a:p>
            <a:pPr algn="ctr"/>
            <a:r>
              <a:rPr lang="pt-BR" sz="3600" b="1" dirty="0">
                <a:latin typeface="Arial" charset="0"/>
              </a:rPr>
              <a:t>Modelo de </a:t>
            </a:r>
            <a:r>
              <a:rPr lang="pt-BR" sz="3600" b="1" dirty="0" err="1">
                <a:latin typeface="Arial" charset="0"/>
              </a:rPr>
              <a:t>Cournot</a:t>
            </a:r>
            <a:endParaRPr lang="pt-BR" sz="3600" b="1" dirty="0">
              <a:latin typeface="Arial" charset="0"/>
            </a:endParaRPr>
          </a:p>
        </p:txBody>
      </p:sp>
    </p:spTree>
    <p:extLst>
      <p:ext uri="{BB962C8B-B14F-4D97-AF65-F5344CB8AC3E}">
        <p14:creationId xmlns:p14="http://schemas.microsoft.com/office/powerpoint/2010/main" val="29413437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1147763"/>
            <a:ext cx="8534400"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800" dirty="0">
                <a:latin typeface="Arial" charset="0"/>
              </a:rPr>
              <a:t>E se as  empresas  decidissem agir de forma independente,   fixando  sua  produção  sem levar em consideração o comportamento da empresa rival ?</a:t>
            </a:r>
          </a:p>
        </p:txBody>
      </p:sp>
      <p:sp>
        <p:nvSpPr>
          <p:cNvPr id="5" name="Rectangle 5"/>
          <p:cNvSpPr>
            <a:spLocks noChangeArrowheads="1"/>
          </p:cNvSpPr>
          <p:nvPr/>
        </p:nvSpPr>
        <p:spPr bwMode="auto">
          <a:xfrm>
            <a:off x="287338" y="79375"/>
            <a:ext cx="8534400" cy="1066800"/>
          </a:xfrm>
          <a:prstGeom prst="rect">
            <a:avLst/>
          </a:prstGeom>
          <a:noFill/>
          <a:ln w="9525">
            <a:noFill/>
            <a:miter lim="800000"/>
            <a:headEnd/>
            <a:tailEnd/>
          </a:ln>
        </p:spPr>
        <p:txBody>
          <a:bodyPr anchor="ctr"/>
          <a:lstStyle/>
          <a:p>
            <a:pPr algn="ctr"/>
            <a:r>
              <a:rPr lang="pt-BR" sz="3600" b="1" dirty="0">
                <a:latin typeface="Arial" charset="0"/>
              </a:rPr>
              <a:t>Modelo de Competitivo</a:t>
            </a:r>
          </a:p>
        </p:txBody>
      </p:sp>
      <p:sp>
        <p:nvSpPr>
          <p:cNvPr id="6" name="Rectangle 6"/>
          <p:cNvSpPr>
            <a:spLocks noChangeArrowheads="1"/>
          </p:cNvSpPr>
          <p:nvPr/>
        </p:nvSpPr>
        <p:spPr bwMode="auto">
          <a:xfrm>
            <a:off x="181968" y="2560091"/>
            <a:ext cx="8534400" cy="2362200"/>
          </a:xfrm>
          <a:prstGeom prst="rect">
            <a:avLst/>
          </a:prstGeom>
          <a:noFill/>
          <a:ln w="9525">
            <a:noFill/>
            <a:miter lim="800000"/>
            <a:headEnd/>
            <a:tailEnd/>
          </a:ln>
        </p:spPr>
        <p:txBody>
          <a:bodyPr/>
          <a:lstStyle/>
          <a:p>
            <a:pPr marL="342900" indent="-342900" algn="just" eaLnBrk="1" hangingPunct="1">
              <a:spcBef>
                <a:spcPct val="20000"/>
              </a:spcBef>
              <a:buClr>
                <a:schemeClr val="accent2"/>
              </a:buClr>
              <a:buFont typeface="Wingdings" pitchFamily="2" charset="2"/>
              <a:buNone/>
            </a:pPr>
            <a:endParaRPr lang="pt-BR" sz="2600" dirty="0"/>
          </a:p>
          <a:p>
            <a:pPr marL="742950" lvl="1" indent="-285750" algn="just" eaLnBrk="1" hangingPunct="1">
              <a:spcBef>
                <a:spcPct val="20000"/>
              </a:spcBef>
              <a:buSzPct val="55000"/>
              <a:buFont typeface="Wingdings" pitchFamily="2" charset="2"/>
              <a:buChar char="n"/>
            </a:pPr>
            <a:r>
              <a:rPr lang="pt-BR" sz="2600" b="1" dirty="0"/>
              <a:t>Resposta:</a:t>
            </a:r>
            <a:r>
              <a:rPr lang="pt-BR" sz="2600" dirty="0"/>
              <a:t> a oferta aumentaria até o ponto onde o preço fosse igual ao custo marginal ( </a:t>
            </a:r>
            <a:r>
              <a:rPr lang="pt-BR" sz="2600" dirty="0" err="1"/>
              <a:t>LTe</a:t>
            </a:r>
            <a:r>
              <a:rPr lang="pt-BR" sz="2600" dirty="0"/>
              <a:t> = 0), eliminando  a  vantagem da   empresa  oligopolista em  relação a empresa  que opera em um mercado concorrencial. </a:t>
            </a:r>
          </a:p>
          <a:p>
            <a:pPr marL="1200150" lvl="2" indent="-285750" algn="just">
              <a:spcBef>
                <a:spcPct val="20000"/>
              </a:spcBef>
              <a:buSzPct val="55000"/>
              <a:buFont typeface="Wingdings" pitchFamily="2" charset="2"/>
              <a:buChar char="n"/>
            </a:pPr>
            <a:r>
              <a:rPr lang="pt-BR" sz="2600" dirty="0"/>
              <a:t>Daí a importância da atuação estratégica (Equilíbrio de Nash), na impossibilidade de um conluio (cartel).</a:t>
            </a:r>
          </a:p>
        </p:txBody>
      </p:sp>
      <p:sp>
        <p:nvSpPr>
          <p:cNvPr id="7" name="CaixaDeTexto 6"/>
          <p:cNvSpPr txBox="1"/>
          <p:nvPr/>
        </p:nvSpPr>
        <p:spPr>
          <a:xfrm>
            <a:off x="379170" y="5804453"/>
            <a:ext cx="8442568" cy="830997"/>
          </a:xfrm>
          <a:prstGeom prst="rect">
            <a:avLst/>
          </a:prstGeom>
          <a:noFill/>
          <a:ln>
            <a:solidFill>
              <a:srgbClr val="C00000"/>
            </a:solidFill>
          </a:ln>
        </p:spPr>
        <p:txBody>
          <a:bodyPr wrap="square" rtlCol="0">
            <a:spAutoFit/>
          </a:bodyPr>
          <a:lstStyle/>
          <a:p>
            <a:pPr algn="just"/>
            <a:r>
              <a:rPr lang="pt-BR" sz="2400" b="1" dirty="0">
                <a:solidFill>
                  <a:srgbClr val="C00000"/>
                </a:solidFill>
              </a:rPr>
              <a:t>OBS</a:t>
            </a:r>
            <a:r>
              <a:rPr lang="pt-BR" sz="2400" dirty="0">
                <a:solidFill>
                  <a:srgbClr val="C00000"/>
                </a:solidFill>
              </a:rPr>
              <a:t>. Chamaremos de  LT o lucro total econômico (o LT considerando o custo de oportunidade).</a:t>
            </a:r>
            <a:endParaRPr lang="en-US" sz="2400" dirty="0">
              <a:solidFill>
                <a:srgbClr val="C00000"/>
              </a:solidFill>
            </a:endParaRPr>
          </a:p>
        </p:txBody>
      </p:sp>
    </p:spTree>
    <p:extLst>
      <p:ext uri="{BB962C8B-B14F-4D97-AF65-F5344CB8AC3E}">
        <p14:creationId xmlns:p14="http://schemas.microsoft.com/office/powerpoint/2010/main" val="25049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32013" y="61913"/>
            <a:ext cx="8554800" cy="1066800"/>
          </a:xfrm>
          <a:prstGeom prst="rect">
            <a:avLst/>
          </a:prstGeom>
          <a:noFill/>
          <a:ln w="9525">
            <a:noFill/>
            <a:miter lim="800000"/>
            <a:headEnd/>
            <a:tailEnd/>
          </a:ln>
        </p:spPr>
        <p:txBody>
          <a:bodyPr anchor="ctr"/>
          <a:lstStyle/>
          <a:p>
            <a:pPr algn="ctr"/>
            <a:r>
              <a:rPr lang="pt-BR" sz="3600" b="1" dirty="0">
                <a:latin typeface="Arial" charset="0"/>
              </a:rPr>
              <a:t>Cartel</a:t>
            </a:r>
          </a:p>
        </p:txBody>
      </p:sp>
      <p:sp>
        <p:nvSpPr>
          <p:cNvPr id="5" name="Rectangle 5"/>
          <p:cNvSpPr>
            <a:spLocks noChangeArrowheads="1"/>
          </p:cNvSpPr>
          <p:nvPr/>
        </p:nvSpPr>
        <p:spPr bwMode="auto">
          <a:xfrm>
            <a:off x="132521" y="935924"/>
            <a:ext cx="8805970" cy="55880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500" dirty="0">
                <a:latin typeface="Arial" charset="0"/>
              </a:rPr>
              <a:t>Cartel é um acordo  formal entre firmas independentes e rivais, que estabelece  normas de comportamento no que diz respeito a política de  ação  em termos de fixação de preços de venda,  determinação  de  níveis  de  produção,   estabelecimento  de  quotas  de  mercado,   observação   de  divisão  territorial de vendas etc.  </a:t>
            </a:r>
          </a:p>
          <a:p>
            <a:pPr marL="342900" indent="-342900" algn="just">
              <a:spcBef>
                <a:spcPct val="50000"/>
              </a:spcBef>
              <a:buSzPct val="75000"/>
              <a:buFont typeface="Wingdings" pitchFamily="2" charset="2"/>
              <a:buChar char="n"/>
            </a:pPr>
            <a:r>
              <a:rPr lang="pt-BR" sz="2500" dirty="0">
                <a:latin typeface="Arial" charset="0"/>
              </a:rPr>
              <a:t>O objetivo  fundamental  desse  tipo  de  organização  é  maximizar  o  lucro  conjunto de todo o  grupo de  firmas participantes do acordo.</a:t>
            </a:r>
          </a:p>
          <a:p>
            <a:pPr marL="342900" indent="-342900" algn="just">
              <a:spcBef>
                <a:spcPct val="50000"/>
              </a:spcBef>
              <a:buSzPct val="75000"/>
              <a:buFont typeface="Wingdings" pitchFamily="2" charset="2"/>
              <a:buChar char="n"/>
            </a:pPr>
            <a:r>
              <a:rPr lang="pt-BR" sz="2500" dirty="0">
                <a:latin typeface="Arial" charset="0"/>
              </a:rPr>
              <a:t>De  maneira  geral  os  cartéis  são  instáveis, pois operam com uma certa  capacidade ociosa, o que é um incentivo  para que, individualmente, os  membros tentem burlar o acordo.</a:t>
            </a:r>
          </a:p>
          <a:p>
            <a:pPr algn="just">
              <a:spcBef>
                <a:spcPct val="50000"/>
              </a:spcBef>
              <a:buSzPct val="75000"/>
            </a:pPr>
            <a:endParaRPr lang="pt-BR" sz="2500" dirty="0">
              <a:latin typeface="Arial" charset="0"/>
            </a:endParaRPr>
          </a:p>
        </p:txBody>
      </p:sp>
    </p:spTree>
    <p:extLst>
      <p:ext uri="{BB962C8B-B14F-4D97-AF65-F5344CB8AC3E}">
        <p14:creationId xmlns:p14="http://schemas.microsoft.com/office/powerpoint/2010/main" val="3186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B27E95-356E-4336-88FE-E29E2253FE1D}"/>
              </a:ext>
            </a:extLst>
          </p:cNvPr>
          <p:cNvSpPr txBox="1">
            <a:spLocks noChangeArrowheads="1"/>
          </p:cNvSpPr>
          <p:nvPr/>
        </p:nvSpPr>
        <p:spPr>
          <a:xfrm>
            <a:off x="341728" y="960163"/>
            <a:ext cx="8507412" cy="433228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dirty="0"/>
              <a:t>O </a:t>
            </a:r>
            <a:r>
              <a:rPr lang="en-US" dirty="0" err="1"/>
              <a:t>isoquantas</a:t>
            </a:r>
            <a:r>
              <a:rPr lang="en-US" dirty="0"/>
              <a:t> </a:t>
            </a:r>
            <a:r>
              <a:rPr lang="en-US" dirty="0" err="1"/>
              <a:t>enfatizam</a:t>
            </a:r>
            <a:r>
              <a:rPr lang="en-US" dirty="0"/>
              <a:t> </a:t>
            </a:r>
            <a:r>
              <a:rPr lang="en-US" dirty="0" err="1"/>
              <a:t>como</a:t>
            </a:r>
            <a:r>
              <a:rPr lang="en-US" dirty="0"/>
              <a:t> </a:t>
            </a:r>
            <a:r>
              <a:rPr lang="en-US" dirty="0" err="1"/>
              <a:t>diferentes</a:t>
            </a:r>
            <a:r>
              <a:rPr lang="en-US" dirty="0"/>
              <a:t> </a:t>
            </a:r>
            <a:r>
              <a:rPr lang="en-US" dirty="0" err="1"/>
              <a:t>combinações</a:t>
            </a:r>
            <a:r>
              <a:rPr lang="en-US" dirty="0"/>
              <a:t> de </a:t>
            </a:r>
            <a:r>
              <a:rPr lang="en-US" dirty="0" err="1"/>
              <a:t>insumos</a:t>
            </a:r>
            <a:r>
              <a:rPr lang="en-US" dirty="0"/>
              <a:t> </a:t>
            </a:r>
            <a:r>
              <a:rPr lang="en-US" dirty="0" err="1"/>
              <a:t>podem</a:t>
            </a:r>
            <a:r>
              <a:rPr lang="en-US" dirty="0"/>
              <a:t> ser </a:t>
            </a:r>
            <a:r>
              <a:rPr lang="en-US" dirty="0" err="1"/>
              <a:t>utilizadas</a:t>
            </a:r>
            <a:r>
              <a:rPr lang="en-US" dirty="0"/>
              <a:t> para </a:t>
            </a:r>
            <a:r>
              <a:rPr lang="en-US" dirty="0" err="1"/>
              <a:t>gerar</a:t>
            </a:r>
            <a:r>
              <a:rPr lang="en-US" dirty="0"/>
              <a:t> o </a:t>
            </a:r>
            <a:r>
              <a:rPr lang="en-US" dirty="0" err="1"/>
              <a:t>mesmo</a:t>
            </a:r>
            <a:r>
              <a:rPr lang="en-US" dirty="0"/>
              <a:t> volume de </a:t>
            </a:r>
            <a:r>
              <a:rPr lang="en-US" dirty="0" err="1"/>
              <a:t>produção</a:t>
            </a:r>
            <a:r>
              <a:rPr lang="en-US" dirty="0"/>
              <a:t>.</a:t>
            </a:r>
          </a:p>
          <a:p>
            <a:pPr algn="just">
              <a:spcBef>
                <a:spcPct val="70000"/>
              </a:spcBef>
            </a:pPr>
            <a:r>
              <a:rPr lang="en-US" dirty="0"/>
              <a:t>Essa </a:t>
            </a:r>
            <a:r>
              <a:rPr lang="en-US" dirty="0" err="1"/>
              <a:t>informação</a:t>
            </a:r>
            <a:r>
              <a:rPr lang="en-US" dirty="0"/>
              <a:t> </a:t>
            </a:r>
            <a:r>
              <a:rPr lang="en-US" dirty="0" err="1"/>
              <a:t>permite</a:t>
            </a:r>
            <a:r>
              <a:rPr lang="en-US" dirty="0"/>
              <a:t> ao </a:t>
            </a:r>
            <a:r>
              <a:rPr lang="en-US" dirty="0" err="1"/>
              <a:t>produtor</a:t>
            </a:r>
            <a:r>
              <a:rPr lang="en-US" dirty="0"/>
              <a:t> responder </a:t>
            </a:r>
            <a:r>
              <a:rPr lang="en-US" dirty="0" err="1"/>
              <a:t>eficientemente</a:t>
            </a:r>
            <a:r>
              <a:rPr lang="en-US" dirty="0"/>
              <a:t> </a:t>
            </a:r>
            <a:r>
              <a:rPr lang="en-US" dirty="0" err="1"/>
              <a:t>às</a:t>
            </a:r>
            <a:r>
              <a:rPr lang="en-US" dirty="0"/>
              <a:t> </a:t>
            </a:r>
            <a:r>
              <a:rPr lang="en-US" dirty="0" err="1"/>
              <a:t>variações</a:t>
            </a:r>
            <a:r>
              <a:rPr lang="en-US" dirty="0"/>
              <a:t> </a:t>
            </a:r>
            <a:r>
              <a:rPr lang="en-US" dirty="0" err="1"/>
              <a:t>nos</a:t>
            </a:r>
            <a:r>
              <a:rPr lang="en-US" dirty="0"/>
              <a:t> </a:t>
            </a:r>
            <a:r>
              <a:rPr lang="en-US" dirty="0" err="1"/>
              <a:t>preços</a:t>
            </a:r>
            <a:r>
              <a:rPr lang="en-US" dirty="0"/>
              <a:t> dos </a:t>
            </a:r>
            <a:r>
              <a:rPr lang="en-US" dirty="0" err="1"/>
              <a:t>insumos</a:t>
            </a:r>
            <a:r>
              <a:rPr lang="en-US" dirty="0"/>
              <a:t>.</a:t>
            </a:r>
          </a:p>
          <a:p>
            <a:pPr algn="just">
              <a:spcBef>
                <a:spcPct val="70000"/>
              </a:spcBef>
            </a:pPr>
            <a:endParaRPr lang="en-US" sz="1200" dirty="0"/>
          </a:p>
          <a:p>
            <a:pPr algn="just">
              <a:spcBef>
                <a:spcPts val="600"/>
              </a:spcBef>
            </a:pPr>
            <a:r>
              <a:rPr lang="en-US" dirty="0"/>
              <a:t>Claro, se </a:t>
            </a:r>
            <a:r>
              <a:rPr lang="en-US" dirty="0" err="1"/>
              <a:t>os</a:t>
            </a:r>
            <a:r>
              <a:rPr lang="en-US" dirty="0"/>
              <a:t> </a:t>
            </a:r>
            <a:r>
              <a:rPr lang="en-US" dirty="0" err="1"/>
              <a:t>fatores</a:t>
            </a:r>
            <a:r>
              <a:rPr lang="en-US" dirty="0"/>
              <a:t> de </a:t>
            </a:r>
            <a:r>
              <a:rPr lang="en-US" dirty="0" err="1"/>
              <a:t>produção</a:t>
            </a:r>
            <a:r>
              <a:rPr lang="en-US" dirty="0"/>
              <a:t> </a:t>
            </a:r>
            <a:r>
              <a:rPr lang="en-US" dirty="0" err="1"/>
              <a:t>forem</a:t>
            </a:r>
            <a:r>
              <a:rPr lang="en-US" dirty="0"/>
              <a:t> </a:t>
            </a:r>
            <a:r>
              <a:rPr lang="en-US" dirty="0" err="1"/>
              <a:t>complementares</a:t>
            </a:r>
            <a:r>
              <a:rPr lang="en-US" dirty="0"/>
              <a:t> </a:t>
            </a:r>
            <a:r>
              <a:rPr lang="en-US" dirty="0" err="1"/>
              <a:t>perfeitos</a:t>
            </a:r>
            <a:r>
              <a:rPr lang="en-US" dirty="0"/>
              <a:t> </a:t>
            </a:r>
            <a:r>
              <a:rPr lang="en-US" dirty="0" err="1"/>
              <a:t>essa</a:t>
            </a:r>
            <a:r>
              <a:rPr lang="en-US" dirty="0"/>
              <a:t> </a:t>
            </a:r>
            <a:r>
              <a:rPr lang="en-US" dirty="0" err="1"/>
              <a:t>substitutibilidade</a:t>
            </a:r>
            <a:r>
              <a:rPr lang="en-US" dirty="0"/>
              <a:t> </a:t>
            </a:r>
            <a:r>
              <a:rPr lang="en-US" dirty="0" err="1"/>
              <a:t>não</a:t>
            </a:r>
            <a:r>
              <a:rPr lang="en-US" dirty="0"/>
              <a:t> </a:t>
            </a:r>
            <a:r>
              <a:rPr lang="en-US" dirty="0" err="1"/>
              <a:t>será</a:t>
            </a:r>
            <a:r>
              <a:rPr lang="en-US" dirty="0"/>
              <a:t> </a:t>
            </a:r>
            <a:r>
              <a:rPr lang="en-US" dirty="0" err="1"/>
              <a:t>possível</a:t>
            </a:r>
            <a:r>
              <a:rPr lang="en-US" dirty="0"/>
              <a:t>.</a:t>
            </a:r>
          </a:p>
          <a:p>
            <a:pPr lvl="1" algn="just">
              <a:spcBef>
                <a:spcPts val="600"/>
              </a:spcBef>
            </a:pPr>
            <a:r>
              <a:rPr lang="en-US" sz="2700" dirty="0" err="1"/>
              <a:t>Pense</a:t>
            </a:r>
            <a:r>
              <a:rPr lang="en-US" sz="2700" dirty="0"/>
              <a:t> </a:t>
            </a:r>
            <a:r>
              <a:rPr lang="en-US" sz="2700" dirty="0" err="1"/>
              <a:t>em</a:t>
            </a:r>
            <a:r>
              <a:rPr lang="en-US" sz="2700" dirty="0"/>
              <a:t> um </a:t>
            </a:r>
            <a:r>
              <a:rPr lang="en-US" sz="2700" dirty="0" err="1"/>
              <a:t>exemplo</a:t>
            </a:r>
            <a:r>
              <a:rPr lang="en-US" sz="2700" dirty="0"/>
              <a:t> dessa </a:t>
            </a:r>
            <a:r>
              <a:rPr lang="en-US" sz="2700" dirty="0" err="1"/>
              <a:t>tecnologia</a:t>
            </a:r>
            <a:r>
              <a:rPr lang="en-US" sz="2700" dirty="0"/>
              <a:t> de </a:t>
            </a:r>
            <a:r>
              <a:rPr lang="en-US" sz="2700" dirty="0" err="1"/>
              <a:t>produção</a:t>
            </a:r>
            <a:r>
              <a:rPr lang="en-US" sz="2700" dirty="0"/>
              <a:t>.</a:t>
            </a:r>
          </a:p>
        </p:txBody>
      </p:sp>
      <p:sp>
        <p:nvSpPr>
          <p:cNvPr id="5" name="Rectangle 7">
            <a:extLst>
              <a:ext uri="{FF2B5EF4-FFF2-40B4-BE49-F238E27FC236}">
                <a16:creationId xmlns:a16="http://schemas.microsoft.com/office/drawing/2014/main" id="{CCFA7260-DC75-46CC-9F44-DFDE4DA44D6D}"/>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589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3826" y="35409"/>
            <a:ext cx="8331408" cy="1066800"/>
          </a:xfrm>
          <a:prstGeom prst="rect">
            <a:avLst/>
          </a:prstGeom>
          <a:noFill/>
          <a:ln w="9525">
            <a:noFill/>
            <a:miter lim="800000"/>
            <a:headEnd/>
            <a:tailEnd/>
          </a:ln>
        </p:spPr>
        <p:txBody>
          <a:bodyPr anchor="ctr"/>
          <a:lstStyle/>
          <a:p>
            <a:pPr algn="ctr"/>
            <a:r>
              <a:rPr lang="pt-BR" sz="3600" b="1" dirty="0">
                <a:latin typeface="Arial" charset="0"/>
              </a:rPr>
              <a:t>Modelos Comparados</a:t>
            </a:r>
          </a:p>
        </p:txBody>
      </p:sp>
      <p:sp>
        <p:nvSpPr>
          <p:cNvPr id="5" name="Line 5"/>
          <p:cNvSpPr>
            <a:spLocks noChangeShapeType="1"/>
          </p:cNvSpPr>
          <p:nvPr/>
        </p:nvSpPr>
        <p:spPr bwMode="auto">
          <a:xfrm flipV="1">
            <a:off x="759172" y="1427161"/>
            <a:ext cx="0" cy="3409950"/>
          </a:xfrm>
          <a:prstGeom prst="line">
            <a:avLst/>
          </a:prstGeom>
          <a:noFill/>
          <a:ln w="57150">
            <a:solidFill>
              <a:schemeClr val="tx1"/>
            </a:solidFill>
            <a:round/>
            <a:headEnd/>
            <a:tailEnd type="triangle" w="med" len="med"/>
          </a:ln>
        </p:spPr>
        <p:txBody>
          <a:bodyPr/>
          <a:lstStyle/>
          <a:p>
            <a:endParaRPr lang="pt-BR"/>
          </a:p>
        </p:txBody>
      </p:sp>
      <p:sp>
        <p:nvSpPr>
          <p:cNvPr id="6" name="Line 6"/>
          <p:cNvSpPr>
            <a:spLocks noChangeShapeType="1"/>
          </p:cNvSpPr>
          <p:nvPr/>
        </p:nvSpPr>
        <p:spPr bwMode="auto">
          <a:xfrm>
            <a:off x="678209" y="4737098"/>
            <a:ext cx="4841875" cy="0"/>
          </a:xfrm>
          <a:prstGeom prst="line">
            <a:avLst/>
          </a:prstGeom>
          <a:noFill/>
          <a:ln w="57150">
            <a:solidFill>
              <a:schemeClr val="tx1"/>
            </a:solidFill>
            <a:round/>
            <a:headEnd/>
            <a:tailEnd type="triangle" w="med" len="med"/>
          </a:ln>
        </p:spPr>
        <p:txBody>
          <a:bodyPr/>
          <a:lstStyle/>
          <a:p>
            <a:endParaRPr lang="pt-BR"/>
          </a:p>
        </p:txBody>
      </p:sp>
      <p:sp>
        <p:nvSpPr>
          <p:cNvPr id="7" name="Text Box 7"/>
          <p:cNvSpPr txBox="1">
            <a:spLocks noChangeArrowheads="1"/>
          </p:cNvSpPr>
          <p:nvPr/>
        </p:nvSpPr>
        <p:spPr bwMode="auto">
          <a:xfrm>
            <a:off x="273398" y="1081987"/>
            <a:ext cx="654256" cy="553998"/>
          </a:xfrm>
          <a:prstGeom prst="rect">
            <a:avLst/>
          </a:prstGeom>
          <a:noFill/>
          <a:ln w="9525">
            <a:noFill/>
            <a:miter lim="800000"/>
            <a:headEnd/>
            <a:tailEnd/>
          </a:ln>
        </p:spPr>
        <p:txBody>
          <a:bodyPr wrap="square">
            <a:spAutoFit/>
          </a:bodyPr>
          <a:lstStyle/>
          <a:p>
            <a:pPr eaLnBrk="1" hangingPunct="1">
              <a:spcBef>
                <a:spcPct val="50000"/>
              </a:spcBef>
            </a:pPr>
            <a:r>
              <a:rPr lang="pt-BR" sz="3000" b="1" dirty="0"/>
              <a:t>q</a:t>
            </a:r>
            <a:r>
              <a:rPr lang="pt-BR" b="1" dirty="0"/>
              <a:t>1</a:t>
            </a:r>
            <a:endParaRPr lang="en-US" b="1" dirty="0"/>
          </a:p>
        </p:txBody>
      </p:sp>
      <p:sp>
        <p:nvSpPr>
          <p:cNvPr id="8" name="Text Box 8"/>
          <p:cNvSpPr txBox="1">
            <a:spLocks noChangeArrowheads="1"/>
          </p:cNvSpPr>
          <p:nvPr/>
        </p:nvSpPr>
        <p:spPr bwMode="auto">
          <a:xfrm>
            <a:off x="5490680" y="4388794"/>
            <a:ext cx="563216" cy="553998"/>
          </a:xfrm>
          <a:prstGeom prst="rect">
            <a:avLst/>
          </a:prstGeom>
          <a:noFill/>
          <a:ln w="9525">
            <a:noFill/>
            <a:miter lim="800000"/>
            <a:headEnd/>
            <a:tailEnd/>
          </a:ln>
        </p:spPr>
        <p:txBody>
          <a:bodyPr wrap="square">
            <a:spAutoFit/>
          </a:bodyPr>
          <a:lstStyle/>
          <a:p>
            <a:pPr eaLnBrk="1" hangingPunct="1">
              <a:spcBef>
                <a:spcPct val="50000"/>
              </a:spcBef>
            </a:pPr>
            <a:r>
              <a:rPr lang="pt-BR" sz="3000" b="1" dirty="0"/>
              <a:t>q</a:t>
            </a:r>
            <a:r>
              <a:rPr lang="pt-BR" b="1" dirty="0"/>
              <a:t>2</a:t>
            </a:r>
            <a:endParaRPr lang="en-US" b="1" dirty="0"/>
          </a:p>
        </p:txBody>
      </p:sp>
      <p:grpSp>
        <p:nvGrpSpPr>
          <p:cNvPr id="9" name="Group 9"/>
          <p:cNvGrpSpPr>
            <a:grpSpLocks/>
          </p:cNvGrpSpPr>
          <p:nvPr/>
        </p:nvGrpSpPr>
        <p:grpSpPr bwMode="auto">
          <a:xfrm>
            <a:off x="759172" y="1708148"/>
            <a:ext cx="8278812" cy="3028950"/>
            <a:chOff x="689" y="1536"/>
            <a:chExt cx="5071" cy="1908"/>
          </a:xfrm>
        </p:grpSpPr>
        <p:sp>
          <p:nvSpPr>
            <p:cNvPr id="10" name="Line 10"/>
            <p:cNvSpPr>
              <a:spLocks noChangeShapeType="1"/>
            </p:cNvSpPr>
            <p:nvPr/>
          </p:nvSpPr>
          <p:spPr bwMode="auto">
            <a:xfrm flipH="1">
              <a:off x="1799" y="2764"/>
              <a:ext cx="583" cy="0"/>
            </a:xfrm>
            <a:prstGeom prst="line">
              <a:avLst/>
            </a:prstGeom>
            <a:noFill/>
            <a:ln w="9525">
              <a:solidFill>
                <a:schemeClr val="tx1"/>
              </a:solidFill>
              <a:round/>
              <a:headEnd/>
              <a:tailEnd type="triangle" w="med" len="med"/>
            </a:ln>
          </p:spPr>
          <p:txBody>
            <a:bodyPr/>
            <a:lstStyle/>
            <a:p>
              <a:endParaRPr lang="pt-BR"/>
            </a:p>
          </p:txBody>
        </p:sp>
        <p:sp>
          <p:nvSpPr>
            <p:cNvPr id="11" name="Text Box 11"/>
            <p:cNvSpPr txBox="1">
              <a:spLocks noChangeArrowheads="1"/>
            </p:cNvSpPr>
            <p:nvPr/>
          </p:nvSpPr>
          <p:spPr bwMode="auto">
            <a:xfrm>
              <a:off x="2392" y="2622"/>
              <a:ext cx="3240" cy="271"/>
            </a:xfrm>
            <a:prstGeom prst="rect">
              <a:avLst/>
            </a:prstGeom>
            <a:noFill/>
            <a:ln w="9525">
              <a:solidFill>
                <a:schemeClr val="tx1"/>
              </a:solidFill>
              <a:miter lim="800000"/>
              <a:headEnd/>
              <a:tailEnd/>
            </a:ln>
          </p:spPr>
          <p:txBody>
            <a:bodyPr wrap="square">
              <a:spAutoFit/>
            </a:bodyPr>
            <a:lstStyle/>
            <a:p>
              <a:pPr eaLnBrk="1" hangingPunct="1">
                <a:spcBef>
                  <a:spcPct val="50000"/>
                </a:spcBef>
              </a:pPr>
              <a:r>
                <a:rPr lang="pt-BR" sz="2200" b="1" dirty="0"/>
                <a:t>Equilíbrio de </a:t>
              </a:r>
              <a:r>
                <a:rPr lang="pt-BR" sz="2200" b="1" dirty="0" err="1"/>
                <a:t>Cournot</a:t>
              </a:r>
              <a:r>
                <a:rPr lang="pt-BR" sz="2200" b="1" dirty="0"/>
                <a:t> (q</a:t>
              </a:r>
              <a:r>
                <a:rPr lang="pt-BR" sz="1600" b="1" dirty="0"/>
                <a:t>1</a:t>
              </a:r>
              <a:r>
                <a:rPr lang="pt-BR" sz="2200" b="1" dirty="0"/>
                <a:t> = q</a:t>
              </a:r>
              <a:r>
                <a:rPr lang="pt-BR" sz="1600" b="1" dirty="0"/>
                <a:t>2</a:t>
              </a:r>
              <a:r>
                <a:rPr lang="pt-BR" sz="2200" b="1" dirty="0"/>
                <a:t> = 10 </a:t>
              </a:r>
              <a:r>
                <a:rPr lang="pt-BR" sz="2200" b="1" dirty="0">
                  <a:sym typeface="Symbol" panose="05050102010706020507" pitchFamily="18" charset="2"/>
                </a:rPr>
                <a:t> LT &gt; 0</a:t>
              </a:r>
              <a:endParaRPr lang="en-US" sz="2200" b="1" dirty="0"/>
            </a:p>
          </p:txBody>
        </p:sp>
        <p:sp>
          <p:nvSpPr>
            <p:cNvPr id="12" name="Line 12"/>
            <p:cNvSpPr>
              <a:spLocks noChangeShapeType="1"/>
            </p:cNvSpPr>
            <p:nvPr/>
          </p:nvSpPr>
          <p:spPr bwMode="auto">
            <a:xfrm>
              <a:off x="689" y="1549"/>
              <a:ext cx="1525" cy="1895"/>
            </a:xfrm>
            <a:prstGeom prst="line">
              <a:avLst/>
            </a:prstGeom>
            <a:noFill/>
            <a:ln w="38100">
              <a:solidFill>
                <a:schemeClr val="tx1"/>
              </a:solidFill>
              <a:round/>
              <a:headEnd/>
              <a:tailEnd/>
            </a:ln>
          </p:spPr>
          <p:txBody>
            <a:bodyPr/>
            <a:lstStyle/>
            <a:p>
              <a:endParaRPr lang="pt-BR"/>
            </a:p>
          </p:txBody>
        </p:sp>
        <p:sp>
          <p:nvSpPr>
            <p:cNvPr id="13" name="Line 13"/>
            <p:cNvSpPr>
              <a:spLocks noChangeShapeType="1"/>
            </p:cNvSpPr>
            <p:nvPr/>
          </p:nvSpPr>
          <p:spPr bwMode="auto">
            <a:xfrm>
              <a:off x="689" y="2433"/>
              <a:ext cx="2795" cy="1011"/>
            </a:xfrm>
            <a:prstGeom prst="line">
              <a:avLst/>
            </a:prstGeom>
            <a:noFill/>
            <a:ln w="38100">
              <a:solidFill>
                <a:schemeClr val="tx1"/>
              </a:solidFill>
              <a:round/>
              <a:headEnd/>
              <a:tailEnd/>
            </a:ln>
          </p:spPr>
          <p:txBody>
            <a:bodyPr/>
            <a:lstStyle/>
            <a:p>
              <a:endParaRPr lang="pt-BR"/>
            </a:p>
          </p:txBody>
        </p:sp>
        <p:sp>
          <p:nvSpPr>
            <p:cNvPr id="14" name="Line 14"/>
            <p:cNvSpPr>
              <a:spLocks noChangeShapeType="1"/>
            </p:cNvSpPr>
            <p:nvPr/>
          </p:nvSpPr>
          <p:spPr bwMode="auto">
            <a:xfrm flipH="1">
              <a:off x="3120" y="3128"/>
              <a:ext cx="305" cy="126"/>
            </a:xfrm>
            <a:prstGeom prst="line">
              <a:avLst/>
            </a:prstGeom>
            <a:noFill/>
            <a:ln w="9525">
              <a:solidFill>
                <a:schemeClr val="tx1"/>
              </a:solidFill>
              <a:round/>
              <a:headEnd/>
              <a:tailEnd type="triangle" w="med" len="med"/>
            </a:ln>
          </p:spPr>
          <p:txBody>
            <a:bodyPr/>
            <a:lstStyle/>
            <a:p>
              <a:endParaRPr lang="pt-BR"/>
            </a:p>
          </p:txBody>
        </p:sp>
        <p:sp>
          <p:nvSpPr>
            <p:cNvPr id="15" name="Text Box 15"/>
            <p:cNvSpPr txBox="1">
              <a:spLocks noChangeArrowheads="1"/>
            </p:cNvSpPr>
            <p:nvPr/>
          </p:nvSpPr>
          <p:spPr bwMode="auto">
            <a:xfrm>
              <a:off x="3408" y="2985"/>
              <a:ext cx="2352" cy="269"/>
            </a:xfrm>
            <a:prstGeom prst="rect">
              <a:avLst/>
            </a:prstGeom>
            <a:noFill/>
            <a:ln w="9525">
              <a:noFill/>
              <a:miter lim="800000"/>
              <a:headEnd/>
              <a:tailEnd/>
            </a:ln>
          </p:spPr>
          <p:txBody>
            <a:bodyPr>
              <a:spAutoFit/>
            </a:bodyPr>
            <a:lstStyle/>
            <a:p>
              <a:pPr eaLnBrk="1" hangingPunct="1">
                <a:spcBef>
                  <a:spcPct val="50000"/>
                </a:spcBef>
              </a:pPr>
              <a:r>
                <a:rPr lang="pt-BR" sz="2200" b="1" dirty="0"/>
                <a:t>Curva de Reação da Empresa 1</a:t>
              </a:r>
              <a:endParaRPr lang="en-US" sz="2200" b="1" dirty="0"/>
            </a:p>
          </p:txBody>
        </p:sp>
        <p:sp>
          <p:nvSpPr>
            <p:cNvPr id="16" name="Line 16"/>
            <p:cNvSpPr>
              <a:spLocks noChangeShapeType="1"/>
            </p:cNvSpPr>
            <p:nvPr/>
          </p:nvSpPr>
          <p:spPr bwMode="auto">
            <a:xfrm flipH="1">
              <a:off x="864" y="1680"/>
              <a:ext cx="254" cy="0"/>
            </a:xfrm>
            <a:prstGeom prst="line">
              <a:avLst/>
            </a:prstGeom>
            <a:noFill/>
            <a:ln w="9525">
              <a:solidFill>
                <a:schemeClr val="tx1"/>
              </a:solidFill>
              <a:round/>
              <a:headEnd/>
              <a:tailEnd type="triangle" w="med" len="med"/>
            </a:ln>
          </p:spPr>
          <p:txBody>
            <a:bodyPr/>
            <a:lstStyle/>
            <a:p>
              <a:endParaRPr lang="pt-BR"/>
            </a:p>
          </p:txBody>
        </p:sp>
        <p:sp>
          <p:nvSpPr>
            <p:cNvPr id="17" name="Text Box 17"/>
            <p:cNvSpPr txBox="1">
              <a:spLocks noChangeArrowheads="1"/>
            </p:cNvSpPr>
            <p:nvPr/>
          </p:nvSpPr>
          <p:spPr bwMode="auto">
            <a:xfrm>
              <a:off x="1085" y="1536"/>
              <a:ext cx="2491" cy="269"/>
            </a:xfrm>
            <a:prstGeom prst="rect">
              <a:avLst/>
            </a:prstGeom>
            <a:noFill/>
            <a:ln w="9525">
              <a:noFill/>
              <a:miter lim="800000"/>
              <a:headEnd/>
              <a:tailEnd/>
            </a:ln>
          </p:spPr>
          <p:txBody>
            <a:bodyPr>
              <a:spAutoFit/>
            </a:bodyPr>
            <a:lstStyle/>
            <a:p>
              <a:pPr eaLnBrk="1" hangingPunct="1">
                <a:spcBef>
                  <a:spcPct val="50000"/>
                </a:spcBef>
              </a:pPr>
              <a:r>
                <a:rPr lang="pt-BR" sz="2200" b="1" dirty="0"/>
                <a:t>Curva de Reação da Empresa 2</a:t>
              </a:r>
              <a:endParaRPr lang="en-US" sz="2200" b="1" dirty="0"/>
            </a:p>
          </p:txBody>
        </p:sp>
        <p:sp>
          <p:nvSpPr>
            <p:cNvPr id="18" name="Line 18"/>
            <p:cNvSpPr>
              <a:spLocks noChangeShapeType="1"/>
            </p:cNvSpPr>
            <p:nvPr/>
          </p:nvSpPr>
          <p:spPr bwMode="auto">
            <a:xfrm>
              <a:off x="1689" y="2812"/>
              <a:ext cx="0" cy="632"/>
            </a:xfrm>
            <a:prstGeom prst="line">
              <a:avLst/>
            </a:prstGeom>
            <a:noFill/>
            <a:ln w="9525" cap="rnd">
              <a:solidFill>
                <a:schemeClr val="tx1"/>
              </a:solidFill>
              <a:prstDash val="dash"/>
              <a:round/>
              <a:headEnd/>
              <a:tailEnd/>
            </a:ln>
          </p:spPr>
          <p:txBody>
            <a:bodyPr/>
            <a:lstStyle/>
            <a:p>
              <a:endParaRPr lang="pt-BR"/>
            </a:p>
          </p:txBody>
        </p:sp>
        <p:sp>
          <p:nvSpPr>
            <p:cNvPr id="19" name="Line 19"/>
            <p:cNvSpPr>
              <a:spLocks noChangeShapeType="1"/>
            </p:cNvSpPr>
            <p:nvPr/>
          </p:nvSpPr>
          <p:spPr bwMode="auto">
            <a:xfrm flipH="1">
              <a:off x="689" y="2796"/>
              <a:ext cx="1016" cy="0"/>
            </a:xfrm>
            <a:prstGeom prst="line">
              <a:avLst/>
            </a:prstGeom>
            <a:noFill/>
            <a:ln w="9525" cap="rnd">
              <a:solidFill>
                <a:schemeClr val="tx1"/>
              </a:solidFill>
              <a:prstDash val="dash"/>
              <a:round/>
              <a:headEnd/>
              <a:tailEnd/>
            </a:ln>
          </p:spPr>
          <p:txBody>
            <a:bodyPr/>
            <a:lstStyle/>
            <a:p>
              <a:endParaRPr lang="pt-BR"/>
            </a:p>
          </p:txBody>
        </p:sp>
        <p:sp>
          <p:nvSpPr>
            <p:cNvPr id="20" name="Oval 20"/>
            <p:cNvSpPr>
              <a:spLocks noChangeArrowheads="1"/>
            </p:cNvSpPr>
            <p:nvPr/>
          </p:nvSpPr>
          <p:spPr bwMode="auto">
            <a:xfrm>
              <a:off x="1632" y="2736"/>
              <a:ext cx="96" cy="96"/>
            </a:xfrm>
            <a:prstGeom prst="ellipse">
              <a:avLst/>
            </a:prstGeom>
            <a:solidFill>
              <a:schemeClr val="tx1"/>
            </a:solidFill>
            <a:ln w="9525">
              <a:solidFill>
                <a:schemeClr val="tx1"/>
              </a:solidFill>
              <a:round/>
              <a:headEnd/>
              <a:tailEnd/>
            </a:ln>
          </p:spPr>
          <p:txBody>
            <a:bodyPr wrap="none" anchor="ctr"/>
            <a:lstStyle/>
            <a:p>
              <a:endParaRPr lang="pt-BR"/>
            </a:p>
          </p:txBody>
        </p:sp>
      </p:grpSp>
      <p:grpSp>
        <p:nvGrpSpPr>
          <p:cNvPr id="21" name="Group 21"/>
          <p:cNvGrpSpPr>
            <a:grpSpLocks/>
          </p:cNvGrpSpPr>
          <p:nvPr/>
        </p:nvGrpSpPr>
        <p:grpSpPr bwMode="auto">
          <a:xfrm>
            <a:off x="797272" y="2497131"/>
            <a:ext cx="6791325" cy="2239957"/>
            <a:chOff x="713" y="2033"/>
            <a:chExt cx="4278" cy="1411"/>
          </a:xfrm>
        </p:grpSpPr>
        <p:sp>
          <p:nvSpPr>
            <p:cNvPr id="22" name="Line 22"/>
            <p:cNvSpPr>
              <a:spLocks noChangeShapeType="1"/>
            </p:cNvSpPr>
            <p:nvPr/>
          </p:nvSpPr>
          <p:spPr bwMode="auto">
            <a:xfrm>
              <a:off x="713" y="2433"/>
              <a:ext cx="1474" cy="0"/>
            </a:xfrm>
            <a:prstGeom prst="line">
              <a:avLst/>
            </a:prstGeom>
            <a:noFill/>
            <a:ln w="9525" cap="rnd">
              <a:solidFill>
                <a:srgbClr val="008000"/>
              </a:solidFill>
              <a:prstDash val="dash"/>
              <a:round/>
              <a:headEnd/>
              <a:tailEnd/>
            </a:ln>
          </p:spPr>
          <p:txBody>
            <a:bodyPr/>
            <a:lstStyle/>
            <a:p>
              <a:endParaRPr lang="pt-BR"/>
            </a:p>
          </p:txBody>
        </p:sp>
        <p:sp>
          <p:nvSpPr>
            <p:cNvPr id="23" name="Line 23"/>
            <p:cNvSpPr>
              <a:spLocks noChangeShapeType="1"/>
            </p:cNvSpPr>
            <p:nvPr/>
          </p:nvSpPr>
          <p:spPr bwMode="auto">
            <a:xfrm>
              <a:off x="2235" y="2433"/>
              <a:ext cx="0" cy="1011"/>
            </a:xfrm>
            <a:prstGeom prst="line">
              <a:avLst/>
            </a:prstGeom>
            <a:noFill/>
            <a:ln w="9525" cap="rnd">
              <a:solidFill>
                <a:srgbClr val="008000"/>
              </a:solidFill>
              <a:prstDash val="dash"/>
              <a:round/>
              <a:headEnd/>
              <a:tailEnd/>
            </a:ln>
          </p:spPr>
          <p:txBody>
            <a:bodyPr/>
            <a:lstStyle/>
            <a:p>
              <a:endParaRPr lang="pt-BR"/>
            </a:p>
          </p:txBody>
        </p:sp>
        <p:sp>
          <p:nvSpPr>
            <p:cNvPr id="24" name="Line 24"/>
            <p:cNvSpPr>
              <a:spLocks noChangeShapeType="1"/>
            </p:cNvSpPr>
            <p:nvPr/>
          </p:nvSpPr>
          <p:spPr bwMode="auto">
            <a:xfrm flipH="1">
              <a:off x="2296" y="2330"/>
              <a:ext cx="126" cy="79"/>
            </a:xfrm>
            <a:prstGeom prst="line">
              <a:avLst/>
            </a:prstGeom>
            <a:noFill/>
            <a:ln w="9525">
              <a:solidFill>
                <a:srgbClr val="008000"/>
              </a:solidFill>
              <a:round/>
              <a:headEnd/>
              <a:tailEnd type="triangle" w="med" len="med"/>
            </a:ln>
          </p:spPr>
          <p:txBody>
            <a:bodyPr/>
            <a:lstStyle/>
            <a:p>
              <a:endParaRPr lang="pt-BR"/>
            </a:p>
          </p:txBody>
        </p:sp>
        <p:sp>
          <p:nvSpPr>
            <p:cNvPr id="25" name="Text Box 25"/>
            <p:cNvSpPr txBox="1">
              <a:spLocks noChangeArrowheads="1"/>
            </p:cNvSpPr>
            <p:nvPr/>
          </p:nvSpPr>
          <p:spPr bwMode="auto">
            <a:xfrm>
              <a:off x="2429" y="2033"/>
              <a:ext cx="2562" cy="485"/>
            </a:xfrm>
            <a:prstGeom prst="rect">
              <a:avLst/>
            </a:prstGeom>
            <a:noFill/>
            <a:ln w="9525">
              <a:solidFill>
                <a:schemeClr val="accent6">
                  <a:lumMod val="75000"/>
                </a:schemeClr>
              </a:solidFill>
              <a:miter lim="800000"/>
              <a:headEnd/>
              <a:tailEnd/>
            </a:ln>
          </p:spPr>
          <p:txBody>
            <a:bodyPr wrap="square">
              <a:spAutoFit/>
            </a:bodyPr>
            <a:lstStyle/>
            <a:p>
              <a:pPr algn="ctr" eaLnBrk="1" hangingPunct="1">
                <a:spcBef>
                  <a:spcPct val="50000"/>
                </a:spcBef>
              </a:pPr>
              <a:r>
                <a:rPr lang="pt-BR" sz="2200" b="1" dirty="0">
                  <a:solidFill>
                    <a:srgbClr val="008000"/>
                  </a:solidFill>
                </a:rPr>
                <a:t>Equilíbrio Competitivo                                         (q</a:t>
              </a:r>
              <a:r>
                <a:rPr lang="pt-BR" sz="1600" b="1" dirty="0">
                  <a:solidFill>
                    <a:srgbClr val="008000"/>
                  </a:solidFill>
                </a:rPr>
                <a:t>1</a:t>
              </a:r>
              <a:r>
                <a:rPr lang="pt-BR" sz="2200" b="1" dirty="0">
                  <a:solidFill>
                    <a:srgbClr val="008000"/>
                  </a:solidFill>
                </a:rPr>
                <a:t> = q</a:t>
              </a:r>
              <a:r>
                <a:rPr lang="pt-BR" sz="1600" b="1" dirty="0">
                  <a:solidFill>
                    <a:srgbClr val="008000"/>
                  </a:solidFill>
                </a:rPr>
                <a:t>2</a:t>
              </a:r>
              <a:r>
                <a:rPr lang="pt-BR" sz="2200" b="1" dirty="0">
                  <a:solidFill>
                    <a:srgbClr val="008000"/>
                  </a:solidFill>
                </a:rPr>
                <a:t> = 15 </a:t>
              </a:r>
              <a:r>
                <a:rPr lang="pt-BR" sz="2200" b="1" dirty="0">
                  <a:solidFill>
                    <a:srgbClr val="008000"/>
                  </a:solidFill>
                  <a:sym typeface="Symbol" panose="05050102010706020507" pitchFamily="18" charset="2"/>
                </a:rPr>
                <a:t> P=</a:t>
              </a:r>
              <a:r>
                <a:rPr lang="pt-BR" sz="2200" b="1" dirty="0" err="1">
                  <a:solidFill>
                    <a:srgbClr val="008000"/>
                  </a:solidFill>
                  <a:sym typeface="Symbol" panose="05050102010706020507" pitchFamily="18" charset="2"/>
                </a:rPr>
                <a:t>CMg</a:t>
              </a:r>
              <a:r>
                <a:rPr lang="pt-BR" sz="2200" b="1" dirty="0">
                  <a:solidFill>
                    <a:srgbClr val="008000"/>
                  </a:solidFill>
                  <a:sym typeface="Symbol" panose="05050102010706020507" pitchFamily="18" charset="2"/>
                </a:rPr>
                <a:t>  LT = 0)  </a:t>
              </a:r>
              <a:endParaRPr lang="en-US" sz="2200" b="1" dirty="0">
                <a:solidFill>
                  <a:srgbClr val="008000"/>
                </a:solidFill>
              </a:endParaRPr>
            </a:p>
          </p:txBody>
        </p:sp>
        <p:sp>
          <p:nvSpPr>
            <p:cNvPr id="26" name="Oval 26"/>
            <p:cNvSpPr>
              <a:spLocks noChangeArrowheads="1"/>
            </p:cNvSpPr>
            <p:nvPr/>
          </p:nvSpPr>
          <p:spPr bwMode="auto">
            <a:xfrm>
              <a:off x="2184" y="2400"/>
              <a:ext cx="96" cy="96"/>
            </a:xfrm>
            <a:prstGeom prst="ellipse">
              <a:avLst/>
            </a:prstGeom>
            <a:solidFill>
              <a:srgbClr val="008000"/>
            </a:solidFill>
            <a:ln w="9525">
              <a:solidFill>
                <a:srgbClr val="008000"/>
              </a:solidFill>
              <a:round/>
              <a:headEnd/>
              <a:tailEnd/>
            </a:ln>
          </p:spPr>
          <p:txBody>
            <a:bodyPr wrap="none" anchor="ctr"/>
            <a:lstStyle/>
            <a:p>
              <a:endParaRPr lang="pt-BR"/>
            </a:p>
          </p:txBody>
        </p:sp>
      </p:grpSp>
      <p:grpSp>
        <p:nvGrpSpPr>
          <p:cNvPr id="27" name="Group 27"/>
          <p:cNvGrpSpPr>
            <a:grpSpLocks/>
          </p:cNvGrpSpPr>
          <p:nvPr/>
        </p:nvGrpSpPr>
        <p:grpSpPr bwMode="auto">
          <a:xfrm>
            <a:off x="759172" y="3132136"/>
            <a:ext cx="8058151" cy="2801937"/>
            <a:chOff x="689" y="2433"/>
            <a:chExt cx="5076" cy="1765"/>
          </a:xfrm>
        </p:grpSpPr>
        <p:sp>
          <p:nvSpPr>
            <p:cNvPr id="28" name="Line 28"/>
            <p:cNvSpPr>
              <a:spLocks noChangeShapeType="1"/>
            </p:cNvSpPr>
            <p:nvPr/>
          </p:nvSpPr>
          <p:spPr bwMode="auto">
            <a:xfrm>
              <a:off x="689" y="2433"/>
              <a:ext cx="1554" cy="1006"/>
            </a:xfrm>
            <a:prstGeom prst="line">
              <a:avLst/>
            </a:prstGeom>
            <a:noFill/>
            <a:ln w="38100">
              <a:solidFill>
                <a:srgbClr val="FF0000"/>
              </a:solidFill>
              <a:round/>
              <a:headEnd/>
              <a:tailEnd/>
            </a:ln>
          </p:spPr>
          <p:txBody>
            <a:bodyPr/>
            <a:lstStyle/>
            <a:p>
              <a:endParaRPr lang="pt-BR"/>
            </a:p>
          </p:txBody>
        </p:sp>
        <p:sp>
          <p:nvSpPr>
            <p:cNvPr id="29" name="Line 29"/>
            <p:cNvSpPr>
              <a:spLocks noChangeShapeType="1"/>
            </p:cNvSpPr>
            <p:nvPr/>
          </p:nvSpPr>
          <p:spPr bwMode="auto">
            <a:xfrm>
              <a:off x="1518" y="3001"/>
              <a:ext cx="0" cy="443"/>
            </a:xfrm>
            <a:prstGeom prst="line">
              <a:avLst/>
            </a:prstGeom>
            <a:noFill/>
            <a:ln w="9525" cap="rnd">
              <a:solidFill>
                <a:srgbClr val="FF0000"/>
              </a:solidFill>
              <a:prstDash val="dash"/>
              <a:round/>
              <a:headEnd/>
              <a:tailEnd/>
            </a:ln>
          </p:spPr>
          <p:txBody>
            <a:bodyPr/>
            <a:lstStyle/>
            <a:p>
              <a:endParaRPr lang="pt-BR"/>
            </a:p>
          </p:txBody>
        </p:sp>
        <p:sp>
          <p:nvSpPr>
            <p:cNvPr id="30" name="Line 30"/>
            <p:cNvSpPr>
              <a:spLocks noChangeShapeType="1"/>
            </p:cNvSpPr>
            <p:nvPr/>
          </p:nvSpPr>
          <p:spPr bwMode="auto">
            <a:xfrm flipH="1">
              <a:off x="689" y="2985"/>
              <a:ext cx="813" cy="0"/>
            </a:xfrm>
            <a:prstGeom prst="line">
              <a:avLst/>
            </a:prstGeom>
            <a:noFill/>
            <a:ln w="9525" cap="rnd">
              <a:solidFill>
                <a:srgbClr val="FF0000"/>
              </a:solidFill>
              <a:prstDash val="dash"/>
              <a:round/>
              <a:headEnd/>
              <a:tailEnd/>
            </a:ln>
          </p:spPr>
          <p:txBody>
            <a:bodyPr/>
            <a:lstStyle/>
            <a:p>
              <a:endParaRPr lang="pt-BR"/>
            </a:p>
          </p:txBody>
        </p:sp>
        <p:sp>
          <p:nvSpPr>
            <p:cNvPr id="31" name="Line 31"/>
            <p:cNvSpPr>
              <a:spLocks noChangeShapeType="1"/>
            </p:cNvSpPr>
            <p:nvPr/>
          </p:nvSpPr>
          <p:spPr bwMode="auto">
            <a:xfrm flipH="1" flipV="1">
              <a:off x="1864" y="3240"/>
              <a:ext cx="7" cy="393"/>
            </a:xfrm>
            <a:prstGeom prst="line">
              <a:avLst/>
            </a:prstGeom>
            <a:noFill/>
            <a:ln w="9525">
              <a:solidFill>
                <a:srgbClr val="FF0000"/>
              </a:solidFill>
              <a:round/>
              <a:headEnd/>
              <a:tailEnd type="triangle" w="med" len="med"/>
            </a:ln>
          </p:spPr>
          <p:txBody>
            <a:bodyPr/>
            <a:lstStyle/>
            <a:p>
              <a:endParaRPr lang="pt-BR"/>
            </a:p>
          </p:txBody>
        </p:sp>
        <p:sp>
          <p:nvSpPr>
            <p:cNvPr id="32" name="Text Box 32"/>
            <p:cNvSpPr txBox="1">
              <a:spLocks noChangeArrowheads="1"/>
            </p:cNvSpPr>
            <p:nvPr/>
          </p:nvSpPr>
          <p:spPr bwMode="auto">
            <a:xfrm>
              <a:off x="2096" y="3495"/>
              <a:ext cx="3636" cy="271"/>
            </a:xfrm>
            <a:prstGeom prst="rect">
              <a:avLst/>
            </a:prstGeom>
            <a:noFill/>
            <a:ln w="9525">
              <a:noFill/>
              <a:miter lim="800000"/>
              <a:headEnd/>
              <a:tailEnd/>
            </a:ln>
          </p:spPr>
          <p:txBody>
            <a:bodyPr wrap="square">
              <a:spAutoFit/>
            </a:bodyPr>
            <a:lstStyle/>
            <a:p>
              <a:pPr eaLnBrk="1" hangingPunct="1">
                <a:spcBef>
                  <a:spcPct val="50000"/>
                </a:spcBef>
              </a:pPr>
              <a:r>
                <a:rPr lang="pt-BR" sz="2200" b="1" dirty="0">
                  <a:solidFill>
                    <a:srgbClr val="FF0000"/>
                  </a:solidFill>
                </a:rPr>
                <a:t>Curva de Contrato (q</a:t>
              </a:r>
              <a:r>
                <a:rPr lang="pt-BR" sz="1600" b="1" dirty="0">
                  <a:solidFill>
                    <a:srgbClr val="FF0000"/>
                  </a:solidFill>
                </a:rPr>
                <a:t>1</a:t>
              </a:r>
              <a:r>
                <a:rPr lang="pt-BR" sz="2200" b="1" dirty="0">
                  <a:solidFill>
                    <a:srgbClr val="FF0000"/>
                  </a:solidFill>
                </a:rPr>
                <a:t> + q</a:t>
              </a:r>
              <a:r>
                <a:rPr lang="pt-BR" sz="1600" b="1" dirty="0">
                  <a:solidFill>
                    <a:srgbClr val="FF0000"/>
                  </a:solidFill>
                </a:rPr>
                <a:t>2</a:t>
              </a:r>
              <a:r>
                <a:rPr lang="pt-BR" sz="2200" b="1" dirty="0">
                  <a:solidFill>
                    <a:srgbClr val="FF0000"/>
                  </a:solidFill>
                </a:rPr>
                <a:t>) = Q*</a:t>
              </a:r>
              <a:r>
                <a:rPr lang="pt-BR" sz="1600" b="1" dirty="0">
                  <a:solidFill>
                    <a:srgbClr val="FF0000"/>
                  </a:solidFill>
                </a:rPr>
                <a:t>Monopólio</a:t>
              </a:r>
              <a:endParaRPr lang="en-US" sz="1600" b="1" dirty="0">
                <a:solidFill>
                  <a:srgbClr val="FF0000"/>
                </a:solidFill>
              </a:endParaRPr>
            </a:p>
          </p:txBody>
        </p:sp>
        <p:sp>
          <p:nvSpPr>
            <p:cNvPr id="33" name="Line 33"/>
            <p:cNvSpPr>
              <a:spLocks noChangeShapeType="1"/>
            </p:cNvSpPr>
            <p:nvPr/>
          </p:nvSpPr>
          <p:spPr bwMode="auto">
            <a:xfrm flipV="1">
              <a:off x="1220" y="3080"/>
              <a:ext cx="244" cy="762"/>
            </a:xfrm>
            <a:prstGeom prst="line">
              <a:avLst/>
            </a:prstGeom>
            <a:noFill/>
            <a:ln w="9525">
              <a:solidFill>
                <a:srgbClr val="FF0000"/>
              </a:solidFill>
              <a:round/>
              <a:headEnd/>
              <a:tailEnd type="triangle" w="med" len="med"/>
            </a:ln>
          </p:spPr>
          <p:txBody>
            <a:bodyPr/>
            <a:lstStyle/>
            <a:p>
              <a:endParaRPr lang="pt-BR"/>
            </a:p>
          </p:txBody>
        </p:sp>
        <p:sp>
          <p:nvSpPr>
            <p:cNvPr id="36" name="Text Box 36"/>
            <p:cNvSpPr txBox="1">
              <a:spLocks noChangeArrowheads="1"/>
            </p:cNvSpPr>
            <p:nvPr/>
          </p:nvSpPr>
          <p:spPr bwMode="auto">
            <a:xfrm>
              <a:off x="1526" y="3713"/>
              <a:ext cx="4239" cy="485"/>
            </a:xfrm>
            <a:prstGeom prst="rect">
              <a:avLst/>
            </a:prstGeom>
            <a:noFill/>
            <a:ln w="9525">
              <a:noFill/>
              <a:miter lim="800000"/>
              <a:headEnd/>
              <a:tailEnd/>
            </a:ln>
          </p:spPr>
          <p:txBody>
            <a:bodyPr wrap="square">
              <a:spAutoFit/>
            </a:bodyPr>
            <a:lstStyle/>
            <a:p>
              <a:pPr eaLnBrk="1" hangingPunct="1">
                <a:spcBef>
                  <a:spcPct val="50000"/>
                </a:spcBef>
              </a:pPr>
              <a:r>
                <a:rPr lang="pt-BR" sz="2200" b="1" dirty="0">
                  <a:solidFill>
                    <a:srgbClr val="FF0000"/>
                  </a:solidFill>
                </a:rPr>
                <a:t>Equilíbrio com Conluio                                                         (q</a:t>
              </a:r>
              <a:r>
                <a:rPr lang="pt-BR" sz="1600" b="1" dirty="0">
                  <a:solidFill>
                    <a:srgbClr val="FF0000"/>
                  </a:solidFill>
                </a:rPr>
                <a:t>1</a:t>
              </a:r>
              <a:r>
                <a:rPr lang="pt-BR" sz="2200" b="1" dirty="0">
                  <a:solidFill>
                    <a:srgbClr val="FF0000"/>
                  </a:solidFill>
                </a:rPr>
                <a:t> = q</a:t>
              </a:r>
              <a:r>
                <a:rPr lang="pt-BR" sz="1600" b="1" dirty="0">
                  <a:solidFill>
                    <a:srgbClr val="FF0000"/>
                  </a:solidFill>
                </a:rPr>
                <a:t>2</a:t>
              </a:r>
              <a:r>
                <a:rPr lang="pt-BR" sz="2200" b="1" dirty="0">
                  <a:solidFill>
                    <a:srgbClr val="FF0000"/>
                  </a:solidFill>
                </a:rPr>
                <a:t> =7,5 , pois CMg</a:t>
              </a:r>
              <a:r>
                <a:rPr lang="pt-BR" sz="1600" b="1" dirty="0">
                  <a:solidFill>
                    <a:srgbClr val="FF0000"/>
                  </a:solidFill>
                </a:rPr>
                <a:t>1</a:t>
              </a:r>
              <a:r>
                <a:rPr lang="pt-BR" sz="2200" b="1" dirty="0">
                  <a:solidFill>
                    <a:srgbClr val="FF0000"/>
                  </a:solidFill>
                </a:rPr>
                <a:t> = CMg</a:t>
              </a:r>
              <a:r>
                <a:rPr lang="pt-BR" sz="1600" b="1" dirty="0">
                  <a:solidFill>
                    <a:srgbClr val="FF0000"/>
                  </a:solidFill>
                </a:rPr>
                <a:t>2</a:t>
              </a:r>
              <a:r>
                <a:rPr lang="pt-BR" sz="2200" b="1" dirty="0">
                  <a:solidFill>
                    <a:srgbClr val="FF0000"/>
                  </a:solidFill>
                </a:rPr>
                <a:t> , com </a:t>
              </a:r>
              <a:r>
                <a:rPr lang="pt-BR" sz="2200" b="1" dirty="0" err="1">
                  <a:solidFill>
                    <a:srgbClr val="FF0000"/>
                  </a:solidFill>
                </a:rPr>
                <a:t>LT</a:t>
              </a:r>
              <a:r>
                <a:rPr lang="pt-BR" sz="1600" b="1" dirty="0" err="1">
                  <a:solidFill>
                    <a:srgbClr val="FF0000"/>
                  </a:solidFill>
                </a:rPr>
                <a:t>Cartel</a:t>
              </a:r>
              <a:r>
                <a:rPr lang="pt-BR" sz="2200" b="1" dirty="0">
                  <a:solidFill>
                    <a:srgbClr val="FF0000"/>
                  </a:solidFill>
                </a:rPr>
                <a:t> &gt; </a:t>
              </a:r>
              <a:r>
                <a:rPr lang="pt-BR" sz="2200" b="1" dirty="0" err="1">
                  <a:solidFill>
                    <a:srgbClr val="FF0000"/>
                  </a:solidFill>
                </a:rPr>
                <a:t>LT</a:t>
              </a:r>
              <a:r>
                <a:rPr lang="pt-BR" sz="1600" b="1" dirty="0" err="1">
                  <a:solidFill>
                    <a:srgbClr val="FF0000"/>
                  </a:solidFill>
                </a:rPr>
                <a:t>Cournot</a:t>
              </a:r>
              <a:endParaRPr lang="en-US" sz="1600" b="1" dirty="0">
                <a:solidFill>
                  <a:srgbClr val="FF0000"/>
                </a:solidFill>
              </a:endParaRPr>
            </a:p>
          </p:txBody>
        </p:sp>
        <p:sp>
          <p:nvSpPr>
            <p:cNvPr id="37" name="Oval 37"/>
            <p:cNvSpPr>
              <a:spLocks noChangeArrowheads="1"/>
            </p:cNvSpPr>
            <p:nvPr/>
          </p:nvSpPr>
          <p:spPr bwMode="auto">
            <a:xfrm>
              <a:off x="1472" y="2936"/>
              <a:ext cx="96" cy="96"/>
            </a:xfrm>
            <a:prstGeom prst="ellipse">
              <a:avLst/>
            </a:prstGeom>
            <a:solidFill>
              <a:srgbClr val="FF3300"/>
            </a:solidFill>
            <a:ln w="9525">
              <a:solidFill>
                <a:srgbClr val="FF3300"/>
              </a:solidFill>
              <a:round/>
              <a:headEnd/>
              <a:tailEnd/>
            </a:ln>
          </p:spPr>
          <p:txBody>
            <a:bodyPr wrap="none" anchor="ctr"/>
            <a:lstStyle/>
            <a:p>
              <a:endParaRPr lang="pt-BR"/>
            </a:p>
          </p:txBody>
        </p:sp>
        <p:sp>
          <p:nvSpPr>
            <p:cNvPr id="38" name="Line 38"/>
            <p:cNvSpPr>
              <a:spLocks noChangeShapeType="1"/>
            </p:cNvSpPr>
            <p:nvPr/>
          </p:nvSpPr>
          <p:spPr bwMode="auto">
            <a:xfrm>
              <a:off x="1872" y="3636"/>
              <a:ext cx="240" cy="0"/>
            </a:xfrm>
            <a:prstGeom prst="line">
              <a:avLst/>
            </a:prstGeom>
            <a:noFill/>
            <a:ln w="9525">
              <a:solidFill>
                <a:srgbClr val="FF3300"/>
              </a:solidFill>
              <a:round/>
              <a:headEnd/>
              <a:tailEnd/>
            </a:ln>
          </p:spPr>
          <p:txBody>
            <a:bodyPr wrap="none"/>
            <a:lstStyle/>
            <a:p>
              <a:endParaRPr lang="pt-BR"/>
            </a:p>
          </p:txBody>
        </p:sp>
      </p:grpSp>
      <p:cxnSp>
        <p:nvCxnSpPr>
          <p:cNvPr id="39" name="Conector reto 38">
            <a:extLst>
              <a:ext uri="{FF2B5EF4-FFF2-40B4-BE49-F238E27FC236}">
                <a16:creationId xmlns:a16="http://schemas.microsoft.com/office/drawing/2014/main" id="{6B4C0F10-6996-478A-ACF0-1B8CE27AEB7D}"/>
              </a:ext>
            </a:extLst>
          </p:cNvPr>
          <p:cNvCxnSpPr/>
          <p:nvPr/>
        </p:nvCxnSpPr>
        <p:spPr>
          <a:xfrm>
            <a:off x="1601583" y="5385345"/>
            <a:ext cx="5397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0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83AF5DE-C3D4-48B0-A463-F1457C13F9F1}"/>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
        <p:nvSpPr>
          <p:cNvPr id="5" name="Rectangle 5">
            <a:extLst>
              <a:ext uri="{FF2B5EF4-FFF2-40B4-BE49-F238E27FC236}">
                <a16:creationId xmlns:a16="http://schemas.microsoft.com/office/drawing/2014/main" id="{99698BAA-B38B-4D42-BF01-717E28C1D865}"/>
              </a:ext>
            </a:extLst>
          </p:cNvPr>
          <p:cNvSpPr>
            <a:spLocks noChangeArrowheads="1"/>
          </p:cNvSpPr>
          <p:nvPr/>
        </p:nvSpPr>
        <p:spPr bwMode="auto">
          <a:xfrm>
            <a:off x="304800" y="2609850"/>
            <a:ext cx="8534400" cy="25146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3200" dirty="0">
                <a:latin typeface="Arial" charset="0"/>
              </a:rPr>
              <a:t>Duopólio de </a:t>
            </a:r>
            <a:r>
              <a:rPr lang="pt-BR" sz="3200" dirty="0" err="1">
                <a:latin typeface="Arial" charset="0"/>
              </a:rPr>
              <a:t>Cournot</a:t>
            </a:r>
            <a:endParaRPr lang="pt-BR" sz="3200" dirty="0">
              <a:latin typeface="Arial" charset="0"/>
            </a:endParaRPr>
          </a:p>
          <a:p>
            <a:pPr marL="742950" lvl="1" indent="-285750" algn="just">
              <a:spcBef>
                <a:spcPct val="40000"/>
              </a:spcBef>
              <a:buSzPct val="80000"/>
              <a:buFont typeface="Wingdings" pitchFamily="2" charset="2"/>
              <a:buChar char="l"/>
            </a:pPr>
            <a:r>
              <a:rPr lang="pt-BR" sz="2800" dirty="0">
                <a:latin typeface="Arial" charset="0"/>
              </a:rPr>
              <a:t>Decisões de produção simultâneas</a:t>
            </a:r>
          </a:p>
          <a:p>
            <a:pPr marL="742950" lvl="1" indent="-285750" algn="just">
              <a:spcBef>
                <a:spcPct val="40000"/>
              </a:spcBef>
              <a:buSzPct val="80000"/>
              <a:buFont typeface="Wingdings" pitchFamily="2" charset="2"/>
              <a:buChar char="l"/>
            </a:pPr>
            <a:r>
              <a:rPr lang="pt-BR" sz="2800" dirty="0">
                <a:latin typeface="Arial" charset="0"/>
              </a:rPr>
              <a:t>O  preço depende  da quantidade ofertada por ambas as firmas</a:t>
            </a:r>
          </a:p>
          <a:p>
            <a:pPr marL="742950" lvl="1" indent="-285750" algn="just">
              <a:spcBef>
                <a:spcPct val="40000"/>
              </a:spcBef>
              <a:buSzPct val="80000"/>
              <a:buFont typeface="Wingdings" pitchFamily="2" charset="2"/>
              <a:buChar char="l"/>
            </a:pPr>
            <a:r>
              <a:rPr lang="pt-BR" sz="2800" dirty="0">
                <a:latin typeface="Arial" charset="0"/>
              </a:rPr>
              <a:t>Cada firma considera fixo o nível de produção do concorrente e toma sua decisão de produção</a:t>
            </a:r>
          </a:p>
        </p:txBody>
      </p:sp>
      <p:graphicFrame>
        <p:nvGraphicFramePr>
          <p:cNvPr id="6" name="Object 6">
            <a:extLst>
              <a:ext uri="{FF2B5EF4-FFF2-40B4-BE49-F238E27FC236}">
                <a16:creationId xmlns:a16="http://schemas.microsoft.com/office/drawing/2014/main" id="{A768BBF0-2CA4-4477-BD4C-93361922E365}"/>
              </a:ext>
            </a:extLst>
          </p:cNvPr>
          <p:cNvGraphicFramePr>
            <a:graphicFrameLocks noChangeAspect="1"/>
          </p:cNvGraphicFramePr>
          <p:nvPr>
            <p:extLst>
              <p:ext uri="{D42A27DB-BD31-4B8C-83A1-F6EECF244321}">
                <p14:modId xmlns:p14="http://schemas.microsoft.com/office/powerpoint/2010/main" val="3005773187"/>
              </p:ext>
            </p:extLst>
          </p:nvPr>
        </p:nvGraphicFramePr>
        <p:xfrm>
          <a:off x="609600" y="1708150"/>
          <a:ext cx="1828800" cy="531813"/>
        </p:xfrm>
        <a:graphic>
          <a:graphicData uri="http://schemas.openxmlformats.org/presentationml/2006/ole">
            <mc:AlternateContent xmlns:mc="http://schemas.openxmlformats.org/markup-compatibility/2006">
              <mc:Choice xmlns:v="urn:schemas-microsoft-com:vml" Requires="v">
                <p:oleObj name="Equation" r:id="rId2" imgW="698400" imgH="203040" progId="Equation.3">
                  <p:embed/>
                </p:oleObj>
              </mc:Choice>
              <mc:Fallback>
                <p:oleObj name="Equation" r:id="rId2" imgW="698400" imgH="203040" progId="Equation.3">
                  <p:embed/>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08150"/>
                        <a:ext cx="1828800" cy="531813"/>
                      </a:xfrm>
                      <a:prstGeom prst="rect">
                        <a:avLst/>
                      </a:prstGeom>
                      <a:solidFill>
                        <a:srgbClr val="F8F8F8"/>
                      </a:solidFill>
                      <a:ln w="28575">
                        <a:solidFill>
                          <a:schemeClr val="tx2"/>
                        </a:solidFill>
                        <a:miter lim="800000"/>
                        <a:headEnd/>
                        <a:tailEnd/>
                      </a:ln>
                    </p:spPr>
                  </p:pic>
                </p:oleObj>
              </mc:Fallback>
            </mc:AlternateContent>
          </a:graphicData>
        </a:graphic>
      </p:graphicFrame>
      <p:graphicFrame>
        <p:nvGraphicFramePr>
          <p:cNvPr id="7" name="Object 7">
            <a:extLst>
              <a:ext uri="{FF2B5EF4-FFF2-40B4-BE49-F238E27FC236}">
                <a16:creationId xmlns:a16="http://schemas.microsoft.com/office/drawing/2014/main" id="{AF8ED341-C3AD-4A54-9D66-836AB1781A85}"/>
              </a:ext>
            </a:extLst>
          </p:cNvPr>
          <p:cNvGraphicFramePr>
            <a:graphicFrameLocks noChangeAspect="1"/>
          </p:cNvGraphicFramePr>
          <p:nvPr>
            <p:extLst>
              <p:ext uri="{D42A27DB-BD31-4B8C-83A1-F6EECF244321}">
                <p14:modId xmlns:p14="http://schemas.microsoft.com/office/powerpoint/2010/main" val="2272782858"/>
              </p:ext>
            </p:extLst>
          </p:nvPr>
        </p:nvGraphicFramePr>
        <p:xfrm>
          <a:off x="3276600" y="1631950"/>
          <a:ext cx="1905000" cy="588963"/>
        </p:xfrm>
        <a:graphic>
          <a:graphicData uri="http://schemas.openxmlformats.org/presentationml/2006/ole">
            <mc:AlternateContent xmlns:mc="http://schemas.openxmlformats.org/markup-compatibility/2006">
              <mc:Choice xmlns:v="urn:schemas-microsoft-com:vml" Requires="v">
                <p:oleObj name="Equation" r:id="rId4" imgW="698400" imgH="215640" progId="Equation.3">
                  <p:embed/>
                </p:oleObj>
              </mc:Choice>
              <mc:Fallback>
                <p:oleObj name="Equation" r:id="rId4" imgW="698400" imgH="215640" progId="Equation.3">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31950"/>
                        <a:ext cx="1905000" cy="588963"/>
                      </a:xfrm>
                      <a:prstGeom prst="rect">
                        <a:avLst/>
                      </a:prstGeom>
                      <a:solidFill>
                        <a:srgbClr val="F8F8F8"/>
                      </a:solidFill>
                      <a:ln w="28575">
                        <a:solidFill>
                          <a:schemeClr val="tx2"/>
                        </a:solidFill>
                        <a:miter lim="800000"/>
                        <a:headEnd/>
                        <a:tailEnd/>
                      </a:ln>
                    </p:spPr>
                  </p:pic>
                </p:oleObj>
              </mc:Fallback>
            </mc:AlternateContent>
          </a:graphicData>
        </a:graphic>
      </p:graphicFrame>
      <p:graphicFrame>
        <p:nvGraphicFramePr>
          <p:cNvPr id="8" name="Object 8">
            <a:extLst>
              <a:ext uri="{FF2B5EF4-FFF2-40B4-BE49-F238E27FC236}">
                <a16:creationId xmlns:a16="http://schemas.microsoft.com/office/drawing/2014/main" id="{C23C950B-EB6B-41AE-9CE6-8D66F87FDBA2}"/>
              </a:ext>
            </a:extLst>
          </p:cNvPr>
          <p:cNvGraphicFramePr>
            <a:graphicFrameLocks noChangeAspect="1"/>
          </p:cNvGraphicFramePr>
          <p:nvPr>
            <p:extLst>
              <p:ext uri="{D42A27DB-BD31-4B8C-83A1-F6EECF244321}">
                <p14:modId xmlns:p14="http://schemas.microsoft.com/office/powerpoint/2010/main" val="90354459"/>
              </p:ext>
            </p:extLst>
          </p:nvPr>
        </p:nvGraphicFramePr>
        <p:xfrm>
          <a:off x="5791200" y="1708150"/>
          <a:ext cx="2895600" cy="541338"/>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708150"/>
                        <a:ext cx="2895600" cy="541338"/>
                      </a:xfrm>
                      <a:prstGeom prst="rect">
                        <a:avLst/>
                      </a:prstGeom>
                      <a:solidFill>
                        <a:srgbClr val="F8F8F8"/>
                      </a:solidFill>
                      <a:ln w="28575">
                        <a:solidFill>
                          <a:schemeClr val="tx2"/>
                        </a:solidFill>
                        <a:miter lim="800000"/>
                        <a:headEnd/>
                        <a:tailEnd/>
                      </a:ln>
                    </p:spPr>
                  </p:pic>
                </p:oleObj>
              </mc:Fallback>
            </mc:AlternateContent>
          </a:graphicData>
        </a:graphic>
      </p:graphicFrame>
    </p:spTree>
    <p:extLst>
      <p:ext uri="{BB962C8B-B14F-4D97-AF65-F5344CB8AC3E}">
        <p14:creationId xmlns:p14="http://schemas.microsoft.com/office/powerpoint/2010/main" val="42011124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0F15B08-E96F-4689-92E4-7CC7E1C5DAC6}"/>
              </a:ext>
            </a:extLst>
          </p:cNvPr>
          <p:cNvSpPr>
            <a:spLocks noChangeArrowheads="1"/>
          </p:cNvSpPr>
          <p:nvPr/>
        </p:nvSpPr>
        <p:spPr bwMode="auto">
          <a:xfrm>
            <a:off x="304800" y="1409700"/>
            <a:ext cx="8534400" cy="685800"/>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n"/>
            </a:pPr>
            <a:r>
              <a:rPr lang="pt-BR" sz="3200" dirty="0">
                <a:latin typeface="Arial" charset="0"/>
              </a:rPr>
              <a:t>Curva de Reação da Firma 1</a:t>
            </a:r>
          </a:p>
        </p:txBody>
      </p:sp>
      <p:sp>
        <p:nvSpPr>
          <p:cNvPr id="5" name="Rectangle 6">
            <a:extLst>
              <a:ext uri="{FF2B5EF4-FFF2-40B4-BE49-F238E27FC236}">
                <a16:creationId xmlns:a16="http://schemas.microsoft.com/office/drawing/2014/main" id="{60E1FABE-772B-459C-9BC4-4F25AE3CB2EF}"/>
              </a:ext>
            </a:extLst>
          </p:cNvPr>
          <p:cNvSpPr>
            <a:spLocks noChangeArrowheads="1"/>
          </p:cNvSpPr>
          <p:nvPr/>
        </p:nvSpPr>
        <p:spPr bwMode="auto">
          <a:xfrm>
            <a:off x="3352800" y="4627725"/>
            <a:ext cx="3170830" cy="396875"/>
          </a:xfrm>
          <a:prstGeom prst="rect">
            <a:avLst/>
          </a:prstGeom>
          <a:solidFill>
            <a:srgbClr val="CCECFF"/>
          </a:solidFill>
          <a:ln w="9525">
            <a:solidFill>
              <a:schemeClr val="tx1"/>
            </a:solidFill>
            <a:miter lim="800000"/>
            <a:headEnd/>
            <a:tailEnd/>
          </a:ln>
        </p:spPr>
        <p:txBody>
          <a:bodyPr wrap="none" anchor="ctr"/>
          <a:lstStyle/>
          <a:p>
            <a:endParaRPr lang="pt-BR"/>
          </a:p>
        </p:txBody>
      </p:sp>
      <p:sp>
        <p:nvSpPr>
          <p:cNvPr id="6" name="Rectangle 7">
            <a:extLst>
              <a:ext uri="{FF2B5EF4-FFF2-40B4-BE49-F238E27FC236}">
                <a16:creationId xmlns:a16="http://schemas.microsoft.com/office/drawing/2014/main" id="{57AEAC89-2562-4881-99CA-F7E744DF10D5}"/>
              </a:ext>
            </a:extLst>
          </p:cNvPr>
          <p:cNvSpPr>
            <a:spLocks noChangeArrowheads="1"/>
          </p:cNvSpPr>
          <p:nvPr/>
        </p:nvSpPr>
        <p:spPr bwMode="auto">
          <a:xfrm>
            <a:off x="609600" y="4322925"/>
            <a:ext cx="2362200" cy="838200"/>
          </a:xfrm>
          <a:prstGeom prst="rect">
            <a:avLst/>
          </a:prstGeom>
          <a:solidFill>
            <a:srgbClr val="CCECFF"/>
          </a:solidFill>
          <a:ln w="9525">
            <a:solidFill>
              <a:schemeClr val="tx1"/>
            </a:solidFill>
            <a:miter lim="800000"/>
            <a:headEnd/>
            <a:tailEnd/>
          </a:ln>
        </p:spPr>
        <p:txBody>
          <a:bodyPr wrap="none" anchor="ctr"/>
          <a:lstStyle/>
          <a:p>
            <a:endParaRPr lang="pt-BR"/>
          </a:p>
        </p:txBody>
      </p:sp>
      <p:graphicFrame>
        <p:nvGraphicFramePr>
          <p:cNvPr id="7" name="Object 8">
            <a:extLst>
              <a:ext uri="{FF2B5EF4-FFF2-40B4-BE49-F238E27FC236}">
                <a16:creationId xmlns:a16="http://schemas.microsoft.com/office/drawing/2014/main" id="{854606E1-AF6F-4FC6-A8F4-6A912A201191}"/>
              </a:ext>
            </a:extLst>
          </p:cNvPr>
          <p:cNvGraphicFramePr>
            <a:graphicFrameLocks noChangeAspect="1"/>
          </p:cNvGraphicFramePr>
          <p:nvPr>
            <p:extLst>
              <p:ext uri="{D42A27DB-BD31-4B8C-83A1-F6EECF244321}">
                <p14:modId xmlns:p14="http://schemas.microsoft.com/office/powerpoint/2010/main" val="773555545"/>
              </p:ext>
            </p:extLst>
          </p:nvPr>
        </p:nvGraphicFramePr>
        <p:xfrm>
          <a:off x="765175" y="2203920"/>
          <a:ext cx="8104188" cy="2971800"/>
        </p:xfrm>
        <a:graphic>
          <a:graphicData uri="http://schemas.openxmlformats.org/presentationml/2006/ole">
            <mc:AlternateContent xmlns:mc="http://schemas.openxmlformats.org/markup-compatibility/2006">
              <mc:Choice xmlns:v="urn:schemas-microsoft-com:vml" Requires="v">
                <p:oleObj name="Equation" r:id="rId2" imgW="3429000" imgH="1346040" progId="Equation.3">
                  <p:embed/>
                </p:oleObj>
              </mc:Choice>
              <mc:Fallback>
                <p:oleObj name="Equation" r:id="rId2" imgW="3429000" imgH="1346040" progId="Equation.3">
                  <p:embed/>
                  <p:pic>
                    <p:nvPicPr>
                      <p:cNvPr id="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203920"/>
                        <a:ext cx="8104188"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a:extLst>
              <a:ext uri="{FF2B5EF4-FFF2-40B4-BE49-F238E27FC236}">
                <a16:creationId xmlns:a16="http://schemas.microsoft.com/office/drawing/2014/main" id="{6193D1B6-65F4-46F6-AA30-C00D676F6BBC}"/>
              </a:ext>
            </a:extLst>
          </p:cNvPr>
          <p:cNvSpPr>
            <a:spLocks noChangeArrowheads="1"/>
          </p:cNvSpPr>
          <p:nvPr/>
        </p:nvSpPr>
        <p:spPr bwMode="auto">
          <a:xfrm>
            <a:off x="4343400" y="3256125"/>
            <a:ext cx="3048000" cy="457200"/>
          </a:xfrm>
          <a:prstGeom prst="rect">
            <a:avLst/>
          </a:prstGeom>
          <a:noFill/>
          <a:ln w="9525">
            <a:solidFill>
              <a:schemeClr val="tx1"/>
            </a:solidFill>
            <a:miter lim="800000"/>
            <a:headEnd/>
            <a:tailEnd/>
          </a:ln>
        </p:spPr>
        <p:txBody>
          <a:bodyPr wrap="none" anchor="ctr"/>
          <a:lstStyle/>
          <a:p>
            <a:endParaRPr lang="pt-BR"/>
          </a:p>
        </p:txBody>
      </p:sp>
      <p:sp>
        <p:nvSpPr>
          <p:cNvPr id="9" name="Line 10">
            <a:extLst>
              <a:ext uri="{FF2B5EF4-FFF2-40B4-BE49-F238E27FC236}">
                <a16:creationId xmlns:a16="http://schemas.microsoft.com/office/drawing/2014/main" id="{7EF06DA6-8B13-40C3-9436-A577C6713B93}"/>
              </a:ext>
            </a:extLst>
          </p:cNvPr>
          <p:cNvSpPr>
            <a:spLocks noChangeShapeType="1"/>
          </p:cNvSpPr>
          <p:nvPr/>
        </p:nvSpPr>
        <p:spPr bwMode="auto">
          <a:xfrm>
            <a:off x="2971800" y="4856325"/>
            <a:ext cx="304800" cy="0"/>
          </a:xfrm>
          <a:prstGeom prst="line">
            <a:avLst/>
          </a:prstGeom>
          <a:noFill/>
          <a:ln w="9525">
            <a:solidFill>
              <a:schemeClr val="tx1"/>
            </a:solidFill>
            <a:round/>
            <a:headEnd/>
            <a:tailEnd type="triangle" w="med" len="med"/>
          </a:ln>
        </p:spPr>
        <p:txBody>
          <a:bodyPr/>
          <a:lstStyle/>
          <a:p>
            <a:endParaRPr lang="pt-BR"/>
          </a:p>
        </p:txBody>
      </p:sp>
      <p:sp>
        <p:nvSpPr>
          <p:cNvPr id="10" name="Text Box 11">
            <a:extLst>
              <a:ext uri="{FF2B5EF4-FFF2-40B4-BE49-F238E27FC236}">
                <a16:creationId xmlns:a16="http://schemas.microsoft.com/office/drawing/2014/main" id="{661C4C1B-39E9-4D21-8D8A-822718E9F3D9}"/>
              </a:ext>
            </a:extLst>
          </p:cNvPr>
          <p:cNvSpPr txBox="1">
            <a:spLocks noChangeArrowheads="1"/>
          </p:cNvSpPr>
          <p:nvPr/>
        </p:nvSpPr>
        <p:spPr bwMode="auto">
          <a:xfrm>
            <a:off x="3352800" y="4627725"/>
            <a:ext cx="4191000" cy="396875"/>
          </a:xfrm>
          <a:prstGeom prst="rect">
            <a:avLst/>
          </a:prstGeom>
          <a:noFill/>
          <a:ln w="9525">
            <a:noFill/>
            <a:miter lim="800000"/>
            <a:headEnd/>
            <a:tailEnd/>
          </a:ln>
        </p:spPr>
        <p:txBody>
          <a:bodyPr>
            <a:spAutoFit/>
          </a:bodyPr>
          <a:lstStyle/>
          <a:p>
            <a:pPr eaLnBrk="1" hangingPunct="1">
              <a:spcBef>
                <a:spcPct val="50000"/>
              </a:spcBef>
            </a:pPr>
            <a:r>
              <a:rPr lang="pt-BR" sz="2000" b="1"/>
              <a:t>Curva de Reação da Firma 1</a:t>
            </a:r>
          </a:p>
        </p:txBody>
      </p:sp>
      <p:sp>
        <p:nvSpPr>
          <p:cNvPr id="11" name="Rectangle 4">
            <a:extLst>
              <a:ext uri="{FF2B5EF4-FFF2-40B4-BE49-F238E27FC236}">
                <a16:creationId xmlns:a16="http://schemas.microsoft.com/office/drawing/2014/main" id="{D4E9F462-F033-4603-8EB6-0EFB2C29E475}"/>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2585477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9C66E41-1DFA-4E06-AAE8-6F6AF51EF19B}"/>
              </a:ext>
            </a:extLst>
          </p:cNvPr>
          <p:cNvSpPr>
            <a:spLocks noChangeArrowheads="1"/>
          </p:cNvSpPr>
          <p:nvPr/>
        </p:nvSpPr>
        <p:spPr bwMode="auto">
          <a:xfrm>
            <a:off x="304800" y="1828800"/>
            <a:ext cx="8534400" cy="685800"/>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n"/>
            </a:pPr>
            <a:r>
              <a:rPr lang="pt-BR" sz="3200" dirty="0">
                <a:latin typeface="Arial" charset="0"/>
              </a:rPr>
              <a:t>Curva de Reação da Firma 2</a:t>
            </a:r>
          </a:p>
        </p:txBody>
      </p:sp>
      <p:sp>
        <p:nvSpPr>
          <p:cNvPr id="5" name="Rectangle 6">
            <a:extLst>
              <a:ext uri="{FF2B5EF4-FFF2-40B4-BE49-F238E27FC236}">
                <a16:creationId xmlns:a16="http://schemas.microsoft.com/office/drawing/2014/main" id="{15BEF221-D1A7-47EE-B948-B801DBB06009}"/>
              </a:ext>
            </a:extLst>
          </p:cNvPr>
          <p:cNvSpPr>
            <a:spLocks noChangeArrowheads="1"/>
          </p:cNvSpPr>
          <p:nvPr/>
        </p:nvSpPr>
        <p:spPr bwMode="auto">
          <a:xfrm>
            <a:off x="3124200" y="4800600"/>
            <a:ext cx="3352800" cy="457200"/>
          </a:xfrm>
          <a:prstGeom prst="rect">
            <a:avLst/>
          </a:prstGeom>
          <a:solidFill>
            <a:srgbClr val="CCECFF"/>
          </a:solidFill>
          <a:ln w="9525">
            <a:solidFill>
              <a:schemeClr val="tx1"/>
            </a:solidFill>
            <a:miter lim="800000"/>
            <a:headEnd/>
            <a:tailEnd/>
          </a:ln>
        </p:spPr>
        <p:txBody>
          <a:bodyPr wrap="none" anchor="ctr"/>
          <a:lstStyle/>
          <a:p>
            <a:endParaRPr lang="pt-BR"/>
          </a:p>
        </p:txBody>
      </p:sp>
      <p:sp>
        <p:nvSpPr>
          <p:cNvPr id="6" name="Rectangle 7">
            <a:extLst>
              <a:ext uri="{FF2B5EF4-FFF2-40B4-BE49-F238E27FC236}">
                <a16:creationId xmlns:a16="http://schemas.microsoft.com/office/drawing/2014/main" id="{7161E3A6-778E-4C7F-B6F3-C3F275F1C188}"/>
              </a:ext>
            </a:extLst>
          </p:cNvPr>
          <p:cNvSpPr>
            <a:spLocks noChangeArrowheads="1"/>
          </p:cNvSpPr>
          <p:nvPr/>
        </p:nvSpPr>
        <p:spPr bwMode="auto">
          <a:xfrm>
            <a:off x="381000" y="4572000"/>
            <a:ext cx="2286000" cy="838200"/>
          </a:xfrm>
          <a:prstGeom prst="rect">
            <a:avLst/>
          </a:prstGeom>
          <a:solidFill>
            <a:srgbClr val="CCECFF"/>
          </a:solidFill>
          <a:ln w="9525">
            <a:solidFill>
              <a:schemeClr val="tx1"/>
            </a:solidFill>
            <a:miter lim="800000"/>
            <a:headEnd/>
            <a:tailEnd/>
          </a:ln>
        </p:spPr>
        <p:txBody>
          <a:bodyPr wrap="none" anchor="ctr"/>
          <a:lstStyle/>
          <a:p>
            <a:endParaRPr lang="pt-BR"/>
          </a:p>
        </p:txBody>
      </p:sp>
      <p:graphicFrame>
        <p:nvGraphicFramePr>
          <p:cNvPr id="7" name="Object 8">
            <a:extLst>
              <a:ext uri="{FF2B5EF4-FFF2-40B4-BE49-F238E27FC236}">
                <a16:creationId xmlns:a16="http://schemas.microsoft.com/office/drawing/2014/main" id="{CD629814-52E0-4C12-B2D3-B950CA2D72C2}"/>
              </a:ext>
            </a:extLst>
          </p:cNvPr>
          <p:cNvGraphicFramePr>
            <a:graphicFrameLocks noChangeAspect="1"/>
          </p:cNvGraphicFramePr>
          <p:nvPr/>
        </p:nvGraphicFramePr>
        <p:xfrm>
          <a:off x="520700" y="2438400"/>
          <a:ext cx="8394700" cy="2971800"/>
        </p:xfrm>
        <a:graphic>
          <a:graphicData uri="http://schemas.openxmlformats.org/presentationml/2006/ole">
            <mc:AlternateContent xmlns:mc="http://schemas.openxmlformats.org/markup-compatibility/2006">
              <mc:Choice xmlns:v="urn:schemas-microsoft-com:vml" Requires="v">
                <p:oleObj name="Equation" r:id="rId2" imgW="3530520" imgH="1346040" progId="Equation.3">
                  <p:embed/>
                </p:oleObj>
              </mc:Choice>
              <mc:Fallback>
                <p:oleObj name="Equation" r:id="rId2" imgW="3530520" imgH="1346040" progId="Equation.3">
                  <p:embed/>
                  <p:pic>
                    <p:nvPicPr>
                      <p:cNvPr id="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438400"/>
                        <a:ext cx="83947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a:extLst>
              <a:ext uri="{FF2B5EF4-FFF2-40B4-BE49-F238E27FC236}">
                <a16:creationId xmlns:a16="http://schemas.microsoft.com/office/drawing/2014/main" id="{47978D4F-446E-4B6C-ABA0-B3335A4AB1E2}"/>
              </a:ext>
            </a:extLst>
          </p:cNvPr>
          <p:cNvSpPr>
            <a:spLocks noChangeArrowheads="1"/>
          </p:cNvSpPr>
          <p:nvPr/>
        </p:nvSpPr>
        <p:spPr bwMode="auto">
          <a:xfrm>
            <a:off x="4267200" y="3505200"/>
            <a:ext cx="3124200" cy="457200"/>
          </a:xfrm>
          <a:prstGeom prst="rect">
            <a:avLst/>
          </a:prstGeom>
          <a:noFill/>
          <a:ln w="9525">
            <a:solidFill>
              <a:schemeClr val="tx1"/>
            </a:solidFill>
            <a:miter lim="800000"/>
            <a:headEnd/>
            <a:tailEnd/>
          </a:ln>
        </p:spPr>
        <p:txBody>
          <a:bodyPr wrap="none" anchor="ctr"/>
          <a:lstStyle/>
          <a:p>
            <a:endParaRPr lang="pt-BR"/>
          </a:p>
        </p:txBody>
      </p:sp>
      <p:sp>
        <p:nvSpPr>
          <p:cNvPr id="9" name="Line 10">
            <a:extLst>
              <a:ext uri="{FF2B5EF4-FFF2-40B4-BE49-F238E27FC236}">
                <a16:creationId xmlns:a16="http://schemas.microsoft.com/office/drawing/2014/main" id="{514A2946-FCDB-4C86-B55D-9A3CF7DF906A}"/>
              </a:ext>
            </a:extLst>
          </p:cNvPr>
          <p:cNvSpPr>
            <a:spLocks noChangeShapeType="1"/>
          </p:cNvSpPr>
          <p:nvPr/>
        </p:nvSpPr>
        <p:spPr bwMode="auto">
          <a:xfrm>
            <a:off x="2667000" y="5029200"/>
            <a:ext cx="381000" cy="0"/>
          </a:xfrm>
          <a:prstGeom prst="line">
            <a:avLst/>
          </a:prstGeom>
          <a:noFill/>
          <a:ln w="9525">
            <a:solidFill>
              <a:schemeClr val="tx1"/>
            </a:solidFill>
            <a:round/>
            <a:headEnd/>
            <a:tailEnd type="triangle" w="med" len="med"/>
          </a:ln>
        </p:spPr>
        <p:txBody>
          <a:bodyPr/>
          <a:lstStyle/>
          <a:p>
            <a:endParaRPr lang="pt-BR"/>
          </a:p>
        </p:txBody>
      </p:sp>
      <p:sp>
        <p:nvSpPr>
          <p:cNvPr id="10" name="Rectangle 11">
            <a:extLst>
              <a:ext uri="{FF2B5EF4-FFF2-40B4-BE49-F238E27FC236}">
                <a16:creationId xmlns:a16="http://schemas.microsoft.com/office/drawing/2014/main" id="{F67ACA97-3A19-4323-B76F-56C4A270356D}"/>
              </a:ext>
            </a:extLst>
          </p:cNvPr>
          <p:cNvSpPr>
            <a:spLocks noChangeArrowheads="1"/>
          </p:cNvSpPr>
          <p:nvPr/>
        </p:nvSpPr>
        <p:spPr bwMode="auto">
          <a:xfrm>
            <a:off x="3146425" y="4830763"/>
            <a:ext cx="3309938" cy="396875"/>
          </a:xfrm>
          <a:prstGeom prst="rect">
            <a:avLst/>
          </a:prstGeom>
          <a:noFill/>
          <a:ln w="9525">
            <a:noFill/>
            <a:miter lim="800000"/>
            <a:headEnd/>
            <a:tailEnd/>
          </a:ln>
        </p:spPr>
        <p:txBody>
          <a:bodyPr wrap="none">
            <a:spAutoFit/>
          </a:bodyPr>
          <a:lstStyle/>
          <a:p>
            <a:pPr eaLnBrk="1" hangingPunct="1">
              <a:spcBef>
                <a:spcPct val="50000"/>
              </a:spcBef>
            </a:pPr>
            <a:r>
              <a:rPr lang="pt-BR" sz="2000" b="1"/>
              <a:t>Curva de Reação da Firma 2</a:t>
            </a:r>
          </a:p>
        </p:txBody>
      </p:sp>
      <p:sp>
        <p:nvSpPr>
          <p:cNvPr id="11" name="Rectangle 4">
            <a:extLst>
              <a:ext uri="{FF2B5EF4-FFF2-40B4-BE49-F238E27FC236}">
                <a16:creationId xmlns:a16="http://schemas.microsoft.com/office/drawing/2014/main" id="{47697859-FFAC-45C7-8461-095F9A1A2A04}"/>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33821802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2C867D4-C004-4F80-AA2A-E7527FD30DFF}"/>
              </a:ext>
            </a:extLst>
          </p:cNvPr>
          <p:cNvSpPr>
            <a:spLocks noChangeArrowheads="1"/>
          </p:cNvSpPr>
          <p:nvPr/>
        </p:nvSpPr>
        <p:spPr bwMode="auto">
          <a:xfrm>
            <a:off x="3733800" y="1919288"/>
            <a:ext cx="3962400" cy="1219200"/>
          </a:xfrm>
          <a:prstGeom prst="rect">
            <a:avLst/>
          </a:prstGeom>
          <a:solidFill>
            <a:srgbClr val="EAEAEA"/>
          </a:solidFill>
          <a:ln w="9525">
            <a:solidFill>
              <a:schemeClr val="tx1"/>
            </a:solidFill>
            <a:miter lim="800000"/>
            <a:headEnd/>
            <a:tailEnd/>
          </a:ln>
        </p:spPr>
        <p:txBody>
          <a:bodyPr wrap="none" anchor="ctr"/>
          <a:lstStyle/>
          <a:p>
            <a:endParaRPr lang="pt-BR"/>
          </a:p>
        </p:txBody>
      </p:sp>
      <p:sp>
        <p:nvSpPr>
          <p:cNvPr id="5" name="Text Box 5">
            <a:extLst>
              <a:ext uri="{FF2B5EF4-FFF2-40B4-BE49-F238E27FC236}">
                <a16:creationId xmlns:a16="http://schemas.microsoft.com/office/drawing/2014/main" id="{3FF883FB-5C83-439C-B3ED-1355B1D1DA98}"/>
              </a:ext>
            </a:extLst>
          </p:cNvPr>
          <p:cNvSpPr txBox="1">
            <a:spLocks noChangeArrowheads="1"/>
          </p:cNvSpPr>
          <p:nvPr/>
        </p:nvSpPr>
        <p:spPr bwMode="auto">
          <a:xfrm>
            <a:off x="533400" y="2300288"/>
            <a:ext cx="2895600" cy="430887"/>
          </a:xfrm>
          <a:prstGeom prst="rect">
            <a:avLst/>
          </a:prstGeom>
          <a:solidFill>
            <a:srgbClr val="EAEAEA"/>
          </a:solidFill>
          <a:ln w="9525">
            <a:solidFill>
              <a:schemeClr val="tx1"/>
            </a:solidFill>
            <a:miter lim="800000"/>
            <a:headEnd/>
            <a:tailEnd/>
          </a:ln>
        </p:spPr>
        <p:txBody>
          <a:bodyPr>
            <a:spAutoFit/>
          </a:bodyPr>
          <a:lstStyle/>
          <a:p>
            <a:pPr eaLnBrk="1" hangingPunct="1">
              <a:spcBef>
                <a:spcPct val="50000"/>
              </a:spcBef>
            </a:pPr>
            <a:r>
              <a:rPr lang="pt-BR" sz="2200" b="1" dirty="0"/>
              <a:t>Resolvendo o sistema</a:t>
            </a:r>
          </a:p>
        </p:txBody>
      </p:sp>
      <p:graphicFrame>
        <p:nvGraphicFramePr>
          <p:cNvPr id="6" name="Object 6">
            <a:extLst>
              <a:ext uri="{FF2B5EF4-FFF2-40B4-BE49-F238E27FC236}">
                <a16:creationId xmlns:a16="http://schemas.microsoft.com/office/drawing/2014/main" id="{6C9334E8-731B-45F7-9287-52F61368E756}"/>
              </a:ext>
            </a:extLst>
          </p:cNvPr>
          <p:cNvGraphicFramePr>
            <a:graphicFrameLocks noChangeAspect="1"/>
          </p:cNvGraphicFramePr>
          <p:nvPr>
            <p:extLst>
              <p:ext uri="{D42A27DB-BD31-4B8C-83A1-F6EECF244321}">
                <p14:modId xmlns:p14="http://schemas.microsoft.com/office/powerpoint/2010/main" val="1139978588"/>
              </p:ext>
            </p:extLst>
          </p:nvPr>
        </p:nvGraphicFramePr>
        <p:xfrm>
          <a:off x="3810000" y="1995488"/>
          <a:ext cx="2740928" cy="1066800"/>
        </p:xfrm>
        <a:graphic>
          <a:graphicData uri="http://schemas.openxmlformats.org/presentationml/2006/ole">
            <mc:AlternateContent xmlns:mc="http://schemas.openxmlformats.org/markup-compatibility/2006">
              <mc:Choice xmlns:v="urn:schemas-microsoft-com:vml" Requires="v">
                <p:oleObj name="Equation" r:id="rId2" imgW="1015920" imgH="457200" progId="Equation.3">
                  <p:embed/>
                </p:oleObj>
              </mc:Choice>
              <mc:Fallback>
                <p:oleObj name="Equation" r:id="rId2" imgW="1015920" imgH="457200" progId="Equation.3">
                  <p:embed/>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95488"/>
                        <a:ext cx="2740928" cy="1066800"/>
                      </a:xfrm>
                      <a:prstGeom prst="rect">
                        <a:avLst/>
                      </a:prstGeom>
                      <a:noFill/>
                    </p:spPr>
                  </p:pic>
                </p:oleObj>
              </mc:Fallback>
            </mc:AlternateContent>
          </a:graphicData>
        </a:graphic>
      </p:graphicFrame>
      <p:sp>
        <p:nvSpPr>
          <p:cNvPr id="7" name="Text Box 7">
            <a:extLst>
              <a:ext uri="{FF2B5EF4-FFF2-40B4-BE49-F238E27FC236}">
                <a16:creationId xmlns:a16="http://schemas.microsoft.com/office/drawing/2014/main" id="{3FD2AFAB-EF49-437F-B036-BE5A89D65AA9}"/>
              </a:ext>
            </a:extLst>
          </p:cNvPr>
          <p:cNvSpPr txBox="1">
            <a:spLocks noChangeArrowheads="1"/>
          </p:cNvSpPr>
          <p:nvPr/>
        </p:nvSpPr>
        <p:spPr bwMode="auto">
          <a:xfrm>
            <a:off x="6855728" y="1995488"/>
            <a:ext cx="1371600" cy="1015663"/>
          </a:xfrm>
          <a:prstGeom prst="rect">
            <a:avLst/>
          </a:prstGeom>
          <a:noFill/>
          <a:ln w="9525">
            <a:noFill/>
            <a:miter lim="800000"/>
            <a:headEnd/>
            <a:tailEnd/>
          </a:ln>
        </p:spPr>
        <p:txBody>
          <a:bodyPr>
            <a:spAutoFit/>
          </a:bodyPr>
          <a:lstStyle/>
          <a:p>
            <a:pPr eaLnBrk="1" hangingPunct="1">
              <a:spcBef>
                <a:spcPct val="50000"/>
              </a:spcBef>
            </a:pPr>
            <a:r>
              <a:rPr lang="pt-BR" sz="2400" b="1" dirty="0"/>
              <a:t>( I )</a:t>
            </a:r>
          </a:p>
          <a:p>
            <a:pPr eaLnBrk="1" hangingPunct="1">
              <a:spcBef>
                <a:spcPct val="50000"/>
              </a:spcBef>
            </a:pPr>
            <a:r>
              <a:rPr lang="pt-BR" sz="2400" b="1" dirty="0"/>
              <a:t>( II )</a:t>
            </a:r>
          </a:p>
        </p:txBody>
      </p:sp>
      <p:sp>
        <p:nvSpPr>
          <p:cNvPr id="8" name="Line 8">
            <a:extLst>
              <a:ext uri="{FF2B5EF4-FFF2-40B4-BE49-F238E27FC236}">
                <a16:creationId xmlns:a16="http://schemas.microsoft.com/office/drawing/2014/main" id="{9DDA3C76-C878-4B7B-BAEF-691FEE0883CE}"/>
              </a:ext>
            </a:extLst>
          </p:cNvPr>
          <p:cNvSpPr>
            <a:spLocks noChangeShapeType="1"/>
          </p:cNvSpPr>
          <p:nvPr/>
        </p:nvSpPr>
        <p:spPr bwMode="auto">
          <a:xfrm>
            <a:off x="3733800" y="2528888"/>
            <a:ext cx="3962400" cy="0"/>
          </a:xfrm>
          <a:prstGeom prst="line">
            <a:avLst/>
          </a:prstGeom>
          <a:noFill/>
          <a:ln w="9525">
            <a:solidFill>
              <a:schemeClr val="tx1"/>
            </a:solidFill>
            <a:round/>
            <a:headEnd/>
            <a:tailEnd/>
          </a:ln>
        </p:spPr>
        <p:txBody>
          <a:bodyPr/>
          <a:lstStyle/>
          <a:p>
            <a:endParaRPr lang="pt-BR"/>
          </a:p>
        </p:txBody>
      </p:sp>
      <p:sp>
        <p:nvSpPr>
          <p:cNvPr id="9" name="Line 9">
            <a:extLst>
              <a:ext uri="{FF2B5EF4-FFF2-40B4-BE49-F238E27FC236}">
                <a16:creationId xmlns:a16="http://schemas.microsoft.com/office/drawing/2014/main" id="{C3DECFE1-A834-4935-9A5B-0B5150C8B1D6}"/>
              </a:ext>
            </a:extLst>
          </p:cNvPr>
          <p:cNvSpPr>
            <a:spLocks noChangeShapeType="1"/>
          </p:cNvSpPr>
          <p:nvPr/>
        </p:nvSpPr>
        <p:spPr bwMode="auto">
          <a:xfrm>
            <a:off x="3505200" y="2528888"/>
            <a:ext cx="228600" cy="0"/>
          </a:xfrm>
          <a:prstGeom prst="line">
            <a:avLst/>
          </a:prstGeom>
          <a:noFill/>
          <a:ln w="9525">
            <a:solidFill>
              <a:schemeClr val="tx1"/>
            </a:solidFill>
            <a:round/>
            <a:headEnd/>
            <a:tailEnd type="triangle" w="med" len="med"/>
          </a:ln>
        </p:spPr>
        <p:txBody>
          <a:bodyPr/>
          <a:lstStyle/>
          <a:p>
            <a:endParaRPr lang="pt-BR"/>
          </a:p>
        </p:txBody>
      </p:sp>
      <p:graphicFrame>
        <p:nvGraphicFramePr>
          <p:cNvPr id="10" name="Object 10">
            <a:extLst>
              <a:ext uri="{FF2B5EF4-FFF2-40B4-BE49-F238E27FC236}">
                <a16:creationId xmlns:a16="http://schemas.microsoft.com/office/drawing/2014/main" id="{6D06A216-33EA-4B5C-9F29-71A6C9AF34F3}"/>
              </a:ext>
            </a:extLst>
          </p:cNvPr>
          <p:cNvGraphicFramePr>
            <a:graphicFrameLocks noChangeAspect="1"/>
          </p:cNvGraphicFramePr>
          <p:nvPr/>
        </p:nvGraphicFramePr>
        <p:xfrm>
          <a:off x="609600" y="3519488"/>
          <a:ext cx="8305800" cy="914400"/>
        </p:xfrm>
        <a:graphic>
          <a:graphicData uri="http://schemas.openxmlformats.org/presentationml/2006/ole">
            <mc:AlternateContent xmlns:mc="http://schemas.openxmlformats.org/markup-compatibility/2006">
              <mc:Choice xmlns:v="urn:schemas-microsoft-com:vml" Requires="v">
                <p:oleObj name="Equation" r:id="rId4" imgW="4330440" imgH="431640" progId="Equation.3">
                  <p:embed/>
                </p:oleObj>
              </mc:Choice>
              <mc:Fallback>
                <p:oleObj name="Equation" r:id="rId4" imgW="4330440" imgH="431640" progId="Equation.3">
                  <p:embed/>
                  <p:pic>
                    <p:nvPicPr>
                      <p:cNvPr id="1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19488"/>
                        <a:ext cx="8305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a:extLst>
              <a:ext uri="{FF2B5EF4-FFF2-40B4-BE49-F238E27FC236}">
                <a16:creationId xmlns:a16="http://schemas.microsoft.com/office/drawing/2014/main" id="{CEE57ACD-41BE-4955-9248-EFF7A2C0D24A}"/>
              </a:ext>
            </a:extLst>
          </p:cNvPr>
          <p:cNvGraphicFramePr>
            <a:graphicFrameLocks noChangeAspect="1"/>
          </p:cNvGraphicFramePr>
          <p:nvPr/>
        </p:nvGraphicFramePr>
        <p:xfrm>
          <a:off x="457200" y="4891088"/>
          <a:ext cx="3416300" cy="533400"/>
        </p:xfrm>
        <a:graphic>
          <a:graphicData uri="http://schemas.openxmlformats.org/presentationml/2006/ole">
            <mc:AlternateContent xmlns:mc="http://schemas.openxmlformats.org/markup-compatibility/2006">
              <mc:Choice xmlns:v="urn:schemas-microsoft-com:vml" Requires="v">
                <p:oleObj name="Equation" r:id="rId6" imgW="1282680" imgH="215640" progId="Equation.3">
                  <p:embed/>
                </p:oleObj>
              </mc:Choice>
              <mc:Fallback>
                <p:oleObj name="Equation" r:id="rId6" imgW="1282680" imgH="215640" progId="Equation.3">
                  <p:embed/>
                  <p:pic>
                    <p:nvPicPr>
                      <p:cNvPr id="11"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891088"/>
                        <a:ext cx="3416300" cy="533400"/>
                      </a:xfrm>
                      <a:prstGeom prst="rect">
                        <a:avLst/>
                      </a:prstGeom>
                      <a:solidFill>
                        <a:srgbClr val="CCECFF"/>
                      </a:solidFill>
                      <a:ln w="9525">
                        <a:solidFill>
                          <a:schemeClr val="tx1"/>
                        </a:solidFill>
                        <a:miter lim="800000"/>
                        <a:headEnd/>
                        <a:tailEnd/>
                      </a:ln>
                    </p:spPr>
                  </p:pic>
                </p:oleObj>
              </mc:Fallback>
            </mc:AlternateContent>
          </a:graphicData>
        </a:graphic>
      </p:graphicFrame>
      <p:sp>
        <p:nvSpPr>
          <p:cNvPr id="12" name="Rectangle 4">
            <a:extLst>
              <a:ext uri="{FF2B5EF4-FFF2-40B4-BE49-F238E27FC236}">
                <a16:creationId xmlns:a16="http://schemas.microsoft.com/office/drawing/2014/main" id="{544C3B0A-AD52-4DE0-BD8A-963F7844C132}"/>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26559760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16FB416-74FC-4C02-93F4-382341FA8C53}"/>
              </a:ext>
            </a:extLst>
          </p:cNvPr>
          <p:cNvSpPr>
            <a:spLocks noChangeArrowheads="1"/>
          </p:cNvSpPr>
          <p:nvPr/>
        </p:nvSpPr>
        <p:spPr bwMode="auto">
          <a:xfrm>
            <a:off x="304800" y="1444625"/>
            <a:ext cx="8223250"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3200" dirty="0">
                <a:latin typeface="Arial" charset="0"/>
              </a:rPr>
              <a:t>Cartel</a:t>
            </a:r>
          </a:p>
          <a:p>
            <a:pPr marL="742950" lvl="1" indent="-285750" algn="just">
              <a:spcBef>
                <a:spcPct val="50000"/>
              </a:spcBef>
              <a:buSzPct val="80000"/>
              <a:buFontTx/>
              <a:buBlip>
                <a:blip r:embed="rId2"/>
              </a:buBlip>
            </a:pPr>
            <a:r>
              <a:rPr lang="pt-BR" sz="2800" dirty="0">
                <a:latin typeface="Arial" charset="0"/>
              </a:rPr>
              <a:t>As firmas determinam a produção de forma a  maximizarem  o  lucro total, que será,  então,  repartido.  Logo, as   firmas  escolhem  a  quantidade  total  para  a  qual </a:t>
            </a:r>
            <a:r>
              <a:rPr lang="pt-BR" sz="2800" dirty="0" err="1">
                <a:latin typeface="Arial" charset="0"/>
              </a:rPr>
              <a:t>RMg</a:t>
            </a:r>
            <a:r>
              <a:rPr lang="pt-BR" sz="2800" dirty="0">
                <a:latin typeface="Arial" charset="0"/>
              </a:rPr>
              <a:t> = </a:t>
            </a:r>
            <a:r>
              <a:rPr lang="pt-BR" sz="2800" dirty="0" err="1">
                <a:latin typeface="Arial" charset="0"/>
              </a:rPr>
              <a:t>CMg</a:t>
            </a:r>
            <a:r>
              <a:rPr lang="pt-BR" sz="2800" dirty="0">
                <a:latin typeface="Arial" charset="0"/>
              </a:rPr>
              <a:t> .</a:t>
            </a:r>
          </a:p>
        </p:txBody>
      </p:sp>
      <p:sp>
        <p:nvSpPr>
          <p:cNvPr id="5" name="Rectangle 4">
            <a:extLst>
              <a:ext uri="{FF2B5EF4-FFF2-40B4-BE49-F238E27FC236}">
                <a16:creationId xmlns:a16="http://schemas.microsoft.com/office/drawing/2014/main" id="{5000514C-C9B2-4C49-9438-F5B60B5F2514}"/>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41413120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5ED7FF7-0933-4A65-BEF0-B60F366687DB}"/>
              </a:ext>
            </a:extLst>
          </p:cNvPr>
          <p:cNvSpPr>
            <a:spLocks noChangeArrowheads="1"/>
          </p:cNvSpPr>
          <p:nvPr/>
        </p:nvSpPr>
        <p:spPr bwMode="auto">
          <a:xfrm>
            <a:off x="381000" y="4281488"/>
            <a:ext cx="6579358" cy="695325"/>
          </a:xfrm>
          <a:prstGeom prst="rect">
            <a:avLst/>
          </a:prstGeom>
          <a:solidFill>
            <a:schemeClr val="bg1">
              <a:lumMod val="95000"/>
            </a:schemeClr>
          </a:solidFill>
          <a:ln w="9525">
            <a:solidFill>
              <a:schemeClr val="tx1"/>
            </a:solidFill>
            <a:miter lim="800000"/>
            <a:headEnd/>
            <a:tailEnd/>
          </a:ln>
        </p:spPr>
        <p:txBody>
          <a:bodyPr wrap="none" anchor="ctr"/>
          <a:lstStyle/>
          <a:p>
            <a:endParaRPr lang="pt-BR"/>
          </a:p>
        </p:txBody>
      </p:sp>
      <p:sp>
        <p:nvSpPr>
          <p:cNvPr id="5" name="Rectangle 5">
            <a:extLst>
              <a:ext uri="{FF2B5EF4-FFF2-40B4-BE49-F238E27FC236}">
                <a16:creationId xmlns:a16="http://schemas.microsoft.com/office/drawing/2014/main" id="{B5D069E3-9656-4659-8467-405179A01B28}"/>
              </a:ext>
            </a:extLst>
          </p:cNvPr>
          <p:cNvSpPr>
            <a:spLocks noChangeArrowheads="1"/>
          </p:cNvSpPr>
          <p:nvPr/>
        </p:nvSpPr>
        <p:spPr bwMode="auto">
          <a:xfrm>
            <a:off x="7543800" y="3605213"/>
            <a:ext cx="1219200" cy="533400"/>
          </a:xfrm>
          <a:prstGeom prst="rect">
            <a:avLst/>
          </a:prstGeom>
          <a:solidFill>
            <a:srgbClr val="CCECFF"/>
          </a:solidFill>
          <a:ln w="9525">
            <a:solidFill>
              <a:schemeClr val="tx1"/>
            </a:solidFill>
            <a:miter lim="800000"/>
            <a:headEnd/>
            <a:tailEnd/>
          </a:ln>
        </p:spPr>
        <p:txBody>
          <a:bodyPr wrap="none" anchor="ctr"/>
          <a:lstStyle/>
          <a:p>
            <a:endParaRPr lang="pt-BR"/>
          </a:p>
        </p:txBody>
      </p:sp>
      <p:graphicFrame>
        <p:nvGraphicFramePr>
          <p:cNvPr id="6" name="Object 6">
            <a:extLst>
              <a:ext uri="{FF2B5EF4-FFF2-40B4-BE49-F238E27FC236}">
                <a16:creationId xmlns:a16="http://schemas.microsoft.com/office/drawing/2014/main" id="{55C8B9C0-C259-4386-96EB-25645F11FF3D}"/>
              </a:ext>
            </a:extLst>
          </p:cNvPr>
          <p:cNvGraphicFramePr>
            <a:graphicFrameLocks noChangeAspect="1"/>
          </p:cNvGraphicFramePr>
          <p:nvPr>
            <p:extLst>
              <p:ext uri="{D42A27DB-BD31-4B8C-83A1-F6EECF244321}">
                <p14:modId xmlns:p14="http://schemas.microsoft.com/office/powerpoint/2010/main" val="2980952191"/>
              </p:ext>
            </p:extLst>
          </p:nvPr>
        </p:nvGraphicFramePr>
        <p:xfrm>
          <a:off x="304800" y="1614488"/>
          <a:ext cx="8305800" cy="533400"/>
        </p:xfrm>
        <a:graphic>
          <a:graphicData uri="http://schemas.openxmlformats.org/presentationml/2006/ole">
            <mc:AlternateContent xmlns:mc="http://schemas.openxmlformats.org/markup-compatibility/2006">
              <mc:Choice xmlns:v="urn:schemas-microsoft-com:vml" Requires="v">
                <p:oleObj name="Equation" r:id="rId2" imgW="2895480" imgH="228600" progId="Equation.3">
                  <p:embed/>
                </p:oleObj>
              </mc:Choice>
              <mc:Fallback>
                <p:oleObj name="Equation" r:id="rId2" imgW="2895480" imgH="228600" progId="Equation.3">
                  <p:embed/>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14488"/>
                        <a:ext cx="8305800" cy="533400"/>
                      </a:xfrm>
                      <a:prstGeom prst="rect">
                        <a:avLst/>
                      </a:prstGeom>
                      <a:noFill/>
                    </p:spPr>
                  </p:pic>
                </p:oleObj>
              </mc:Fallback>
            </mc:AlternateContent>
          </a:graphicData>
        </a:graphic>
      </p:graphicFrame>
      <p:sp>
        <p:nvSpPr>
          <p:cNvPr id="7" name="Rectangle 7">
            <a:extLst>
              <a:ext uri="{FF2B5EF4-FFF2-40B4-BE49-F238E27FC236}">
                <a16:creationId xmlns:a16="http://schemas.microsoft.com/office/drawing/2014/main" id="{180243AD-74A9-4434-BF50-0460696E2926}"/>
              </a:ext>
            </a:extLst>
          </p:cNvPr>
          <p:cNvSpPr>
            <a:spLocks noChangeArrowheads="1"/>
          </p:cNvSpPr>
          <p:nvPr/>
        </p:nvSpPr>
        <p:spPr bwMode="auto">
          <a:xfrm>
            <a:off x="5867400" y="1614488"/>
            <a:ext cx="2743200" cy="533400"/>
          </a:xfrm>
          <a:prstGeom prst="rect">
            <a:avLst/>
          </a:prstGeom>
          <a:noFill/>
          <a:ln w="9525">
            <a:solidFill>
              <a:schemeClr val="tx1"/>
            </a:solidFill>
            <a:miter lim="800000"/>
            <a:headEnd/>
            <a:tailEnd/>
          </a:ln>
        </p:spPr>
        <p:txBody>
          <a:bodyPr wrap="none" anchor="ctr"/>
          <a:lstStyle/>
          <a:p>
            <a:endParaRPr lang="pt-BR"/>
          </a:p>
        </p:txBody>
      </p:sp>
      <p:graphicFrame>
        <p:nvGraphicFramePr>
          <p:cNvPr id="8" name="Object 8">
            <a:extLst>
              <a:ext uri="{FF2B5EF4-FFF2-40B4-BE49-F238E27FC236}">
                <a16:creationId xmlns:a16="http://schemas.microsoft.com/office/drawing/2014/main" id="{8FCA85DB-E9E1-487A-A555-89129F8A5E79}"/>
              </a:ext>
            </a:extLst>
          </p:cNvPr>
          <p:cNvGraphicFramePr>
            <a:graphicFrameLocks noChangeAspect="1"/>
          </p:cNvGraphicFramePr>
          <p:nvPr/>
        </p:nvGraphicFramePr>
        <p:xfrm>
          <a:off x="381000" y="2300288"/>
          <a:ext cx="3352800" cy="954087"/>
        </p:xfrm>
        <a:graphic>
          <a:graphicData uri="http://schemas.openxmlformats.org/presentationml/2006/ole">
            <mc:AlternateContent xmlns:mc="http://schemas.openxmlformats.org/markup-compatibility/2006">
              <mc:Choice xmlns:v="urn:schemas-microsoft-com:vml" Requires="v">
                <p:oleObj name="Equation" r:id="rId4" imgW="1434960" imgH="419040" progId="Equation.3">
                  <p:embed/>
                </p:oleObj>
              </mc:Choice>
              <mc:Fallback>
                <p:oleObj name="Equation" r:id="rId4" imgW="1434960" imgH="419040" progId="Equation.3">
                  <p:embed/>
                  <p:pic>
                    <p:nvPicPr>
                      <p:cNvPr id="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00288"/>
                        <a:ext cx="3352800" cy="954087"/>
                      </a:xfrm>
                      <a:prstGeom prst="rect">
                        <a:avLst/>
                      </a:prstGeom>
                      <a:solidFill>
                        <a:srgbClr val="CCECFF"/>
                      </a:solidFill>
                      <a:ln w="9525">
                        <a:solidFill>
                          <a:schemeClr val="tx1"/>
                        </a:solidFill>
                        <a:miter lim="800000"/>
                        <a:headEnd/>
                        <a:tailEnd/>
                      </a:ln>
                    </p:spPr>
                  </p:pic>
                </p:oleObj>
              </mc:Fallback>
            </mc:AlternateContent>
          </a:graphicData>
        </a:graphic>
      </p:graphicFrame>
      <p:graphicFrame>
        <p:nvGraphicFramePr>
          <p:cNvPr id="9" name="Object 9">
            <a:extLst>
              <a:ext uri="{FF2B5EF4-FFF2-40B4-BE49-F238E27FC236}">
                <a16:creationId xmlns:a16="http://schemas.microsoft.com/office/drawing/2014/main" id="{B37B82C4-B63D-4F30-8F2F-C148B559687B}"/>
              </a:ext>
            </a:extLst>
          </p:cNvPr>
          <p:cNvGraphicFramePr>
            <a:graphicFrameLocks noChangeAspect="1"/>
          </p:cNvGraphicFramePr>
          <p:nvPr/>
        </p:nvGraphicFramePr>
        <p:xfrm>
          <a:off x="4210050" y="3182938"/>
          <a:ext cx="114300" cy="215900"/>
        </p:xfrm>
        <a:graphic>
          <a:graphicData uri="http://schemas.openxmlformats.org/presentationml/2006/ole">
            <mc:AlternateContent xmlns:mc="http://schemas.openxmlformats.org/markup-compatibility/2006">
              <mc:Choice xmlns:v="urn:schemas-microsoft-com:vml" Requires="v">
                <p:oleObj name="Equation" r:id="rId6" imgW="114120" imgH="215640" progId="Equation.3">
                  <p:embed/>
                </p:oleObj>
              </mc:Choice>
              <mc:Fallback>
                <p:oleObj name="Equation" r:id="rId6" imgW="114120" imgH="215640" progId="Equation.3">
                  <p:embed/>
                  <p:pic>
                    <p:nvPicPr>
                      <p:cNvPr id="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0050" y="3182938"/>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a:extLst>
              <a:ext uri="{FF2B5EF4-FFF2-40B4-BE49-F238E27FC236}">
                <a16:creationId xmlns:a16="http://schemas.microsoft.com/office/drawing/2014/main" id="{7805EC21-014F-462E-97FD-10034A0D0422}"/>
              </a:ext>
            </a:extLst>
          </p:cNvPr>
          <p:cNvGraphicFramePr>
            <a:graphicFrameLocks noChangeAspect="1"/>
          </p:cNvGraphicFramePr>
          <p:nvPr/>
        </p:nvGraphicFramePr>
        <p:xfrm>
          <a:off x="304800" y="3605213"/>
          <a:ext cx="8382000" cy="519112"/>
        </p:xfrm>
        <a:graphic>
          <a:graphicData uri="http://schemas.openxmlformats.org/presentationml/2006/ole">
            <mc:AlternateContent xmlns:mc="http://schemas.openxmlformats.org/markup-compatibility/2006">
              <mc:Choice xmlns:v="urn:schemas-microsoft-com:vml" Requires="v">
                <p:oleObj name="Equation" r:id="rId8" imgW="3225600" imgH="203040" progId="Equation.3">
                  <p:embed/>
                </p:oleObj>
              </mc:Choice>
              <mc:Fallback>
                <p:oleObj name="Equation" r:id="rId8" imgW="3225600" imgH="203040" progId="Equation.3">
                  <p:embed/>
                  <p:pic>
                    <p:nvPicPr>
                      <p:cNvPr id="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605213"/>
                        <a:ext cx="83820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a:extLst>
              <a:ext uri="{FF2B5EF4-FFF2-40B4-BE49-F238E27FC236}">
                <a16:creationId xmlns:a16="http://schemas.microsoft.com/office/drawing/2014/main" id="{4E8D96B8-B8A1-4DA1-9308-D48498D49765}"/>
              </a:ext>
            </a:extLst>
          </p:cNvPr>
          <p:cNvGraphicFramePr>
            <a:graphicFrameLocks noChangeAspect="1"/>
          </p:cNvGraphicFramePr>
          <p:nvPr>
            <p:extLst>
              <p:ext uri="{D42A27DB-BD31-4B8C-83A1-F6EECF244321}">
                <p14:modId xmlns:p14="http://schemas.microsoft.com/office/powerpoint/2010/main" val="907617232"/>
              </p:ext>
            </p:extLst>
          </p:nvPr>
        </p:nvGraphicFramePr>
        <p:xfrm>
          <a:off x="2391768" y="4339917"/>
          <a:ext cx="1524000" cy="533400"/>
        </p:xfrm>
        <a:graphic>
          <a:graphicData uri="http://schemas.openxmlformats.org/presentationml/2006/ole">
            <mc:AlternateContent xmlns:mc="http://schemas.openxmlformats.org/markup-compatibility/2006">
              <mc:Choice xmlns:v="urn:schemas-microsoft-com:vml" Requires="v">
                <p:oleObj name="Equation" r:id="rId10" imgW="736560" imgH="215640" progId="Equation.3">
                  <p:embed/>
                </p:oleObj>
              </mc:Choice>
              <mc:Fallback>
                <p:oleObj name="Equation" r:id="rId10" imgW="736560" imgH="215640" progId="Equation.3">
                  <p:embed/>
                  <p:pic>
                    <p:nvPicPr>
                      <p:cNvPr id="11"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1768" y="4339917"/>
                        <a:ext cx="1524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2">
            <a:extLst>
              <a:ext uri="{FF2B5EF4-FFF2-40B4-BE49-F238E27FC236}">
                <a16:creationId xmlns:a16="http://schemas.microsoft.com/office/drawing/2014/main" id="{DF0A0A92-91A3-499B-9A7A-5BAFF9285442}"/>
              </a:ext>
            </a:extLst>
          </p:cNvPr>
          <p:cNvSpPr txBox="1">
            <a:spLocks noChangeArrowheads="1"/>
          </p:cNvSpPr>
          <p:nvPr/>
        </p:nvSpPr>
        <p:spPr bwMode="auto">
          <a:xfrm>
            <a:off x="381000" y="4367213"/>
            <a:ext cx="7086600" cy="457200"/>
          </a:xfrm>
          <a:prstGeom prst="rect">
            <a:avLst/>
          </a:prstGeom>
          <a:noFill/>
          <a:ln w="9525">
            <a:noFill/>
            <a:miter lim="800000"/>
            <a:headEnd/>
            <a:tailEnd/>
          </a:ln>
        </p:spPr>
        <p:txBody>
          <a:bodyPr>
            <a:spAutoFit/>
          </a:bodyPr>
          <a:lstStyle/>
          <a:p>
            <a:pPr eaLnBrk="1" hangingPunct="1">
              <a:spcBef>
                <a:spcPct val="50000"/>
              </a:spcBef>
            </a:pPr>
            <a:r>
              <a:rPr lang="pt-BR" sz="2400" b="1" dirty="0"/>
              <a:t>Logo, qualquer                       maximiza o lucro total.</a:t>
            </a:r>
            <a:endParaRPr lang="en-US" sz="2400" b="1" dirty="0"/>
          </a:p>
        </p:txBody>
      </p:sp>
      <p:sp>
        <p:nvSpPr>
          <p:cNvPr id="13" name="AutoShape 13">
            <a:extLst>
              <a:ext uri="{FF2B5EF4-FFF2-40B4-BE49-F238E27FC236}">
                <a16:creationId xmlns:a16="http://schemas.microsoft.com/office/drawing/2014/main" id="{0F443F85-360C-4386-B832-BBB3E8576FBD}"/>
              </a:ext>
            </a:extLst>
          </p:cNvPr>
          <p:cNvSpPr>
            <a:spLocks/>
          </p:cNvSpPr>
          <p:nvPr/>
        </p:nvSpPr>
        <p:spPr bwMode="auto">
          <a:xfrm rot="5400000">
            <a:off x="3001368" y="4187517"/>
            <a:ext cx="228600" cy="1447800"/>
          </a:xfrm>
          <a:prstGeom prst="rightBracket">
            <a:avLst>
              <a:gd name="adj" fmla="val 52778"/>
            </a:avLst>
          </a:prstGeom>
          <a:noFill/>
          <a:ln w="28575">
            <a:solidFill>
              <a:schemeClr val="tx1"/>
            </a:solidFill>
            <a:round/>
            <a:headEnd/>
            <a:tailEnd/>
          </a:ln>
        </p:spPr>
        <p:txBody>
          <a:bodyPr wrap="none" anchor="ctr"/>
          <a:lstStyle/>
          <a:p>
            <a:endParaRPr lang="pt-BR"/>
          </a:p>
        </p:txBody>
      </p:sp>
      <p:sp>
        <p:nvSpPr>
          <p:cNvPr id="14" name="Line 14">
            <a:extLst>
              <a:ext uri="{FF2B5EF4-FFF2-40B4-BE49-F238E27FC236}">
                <a16:creationId xmlns:a16="http://schemas.microsoft.com/office/drawing/2014/main" id="{2966106B-3264-4B29-992C-5CA5F02D9581}"/>
              </a:ext>
            </a:extLst>
          </p:cNvPr>
          <p:cNvSpPr>
            <a:spLocks noChangeShapeType="1"/>
          </p:cNvSpPr>
          <p:nvPr/>
        </p:nvSpPr>
        <p:spPr bwMode="auto">
          <a:xfrm>
            <a:off x="2971800" y="5053013"/>
            <a:ext cx="0" cy="381000"/>
          </a:xfrm>
          <a:prstGeom prst="line">
            <a:avLst/>
          </a:prstGeom>
          <a:noFill/>
          <a:ln w="28575">
            <a:solidFill>
              <a:schemeClr val="tx1"/>
            </a:solidFill>
            <a:round/>
            <a:headEnd/>
            <a:tailEnd/>
          </a:ln>
        </p:spPr>
        <p:txBody>
          <a:bodyPr/>
          <a:lstStyle/>
          <a:p>
            <a:endParaRPr lang="pt-BR"/>
          </a:p>
        </p:txBody>
      </p:sp>
      <p:sp>
        <p:nvSpPr>
          <p:cNvPr id="15" name="Line 15">
            <a:extLst>
              <a:ext uri="{FF2B5EF4-FFF2-40B4-BE49-F238E27FC236}">
                <a16:creationId xmlns:a16="http://schemas.microsoft.com/office/drawing/2014/main" id="{DE51AE88-FBF9-44DF-8A5C-3BEC0AB7858F}"/>
              </a:ext>
            </a:extLst>
          </p:cNvPr>
          <p:cNvSpPr>
            <a:spLocks noChangeShapeType="1"/>
          </p:cNvSpPr>
          <p:nvPr/>
        </p:nvSpPr>
        <p:spPr bwMode="auto">
          <a:xfrm>
            <a:off x="2971800" y="5434013"/>
            <a:ext cx="685800" cy="0"/>
          </a:xfrm>
          <a:prstGeom prst="line">
            <a:avLst/>
          </a:prstGeom>
          <a:noFill/>
          <a:ln w="28575">
            <a:solidFill>
              <a:schemeClr val="tx1"/>
            </a:solidFill>
            <a:round/>
            <a:headEnd/>
            <a:tailEnd type="triangle" w="med" len="med"/>
          </a:ln>
        </p:spPr>
        <p:txBody>
          <a:bodyPr/>
          <a:lstStyle/>
          <a:p>
            <a:endParaRPr lang="pt-BR"/>
          </a:p>
        </p:txBody>
      </p:sp>
      <p:sp>
        <p:nvSpPr>
          <p:cNvPr id="16" name="Text Box 16">
            <a:extLst>
              <a:ext uri="{FF2B5EF4-FFF2-40B4-BE49-F238E27FC236}">
                <a16:creationId xmlns:a16="http://schemas.microsoft.com/office/drawing/2014/main" id="{B5A75BF1-1ECD-443B-B8F1-899EA3DD22D0}"/>
              </a:ext>
            </a:extLst>
          </p:cNvPr>
          <p:cNvSpPr txBox="1">
            <a:spLocks noChangeArrowheads="1"/>
          </p:cNvSpPr>
          <p:nvPr/>
        </p:nvSpPr>
        <p:spPr bwMode="auto">
          <a:xfrm>
            <a:off x="3657600" y="5205413"/>
            <a:ext cx="3657600" cy="466725"/>
          </a:xfrm>
          <a:prstGeom prst="rect">
            <a:avLst/>
          </a:prstGeom>
          <a:solidFill>
            <a:schemeClr val="bg1">
              <a:lumMod val="95000"/>
            </a:schemeClr>
          </a:solidFill>
          <a:ln w="9525">
            <a:solidFill>
              <a:schemeClr val="tx1"/>
            </a:solidFill>
            <a:miter lim="800000"/>
            <a:headEnd/>
            <a:tailEnd/>
          </a:ln>
        </p:spPr>
        <p:txBody>
          <a:bodyPr wrap="none" anchor="ctr"/>
          <a:lstStyle/>
          <a:p>
            <a:pPr eaLnBrk="1" hangingPunct="1">
              <a:spcBef>
                <a:spcPct val="50000"/>
              </a:spcBef>
            </a:pPr>
            <a:r>
              <a:rPr lang="pt-BR" sz="2400" b="1" dirty="0"/>
              <a:t>Curva de Contrato: Q=15</a:t>
            </a:r>
            <a:endParaRPr lang="en-US" sz="2400" b="1" dirty="0"/>
          </a:p>
        </p:txBody>
      </p:sp>
      <p:sp>
        <p:nvSpPr>
          <p:cNvPr id="17" name="CaixaDeTexto 16">
            <a:extLst>
              <a:ext uri="{FF2B5EF4-FFF2-40B4-BE49-F238E27FC236}">
                <a16:creationId xmlns:a16="http://schemas.microsoft.com/office/drawing/2014/main" id="{198E0064-60BE-43C4-8654-BCFF2784966E}"/>
              </a:ext>
            </a:extLst>
          </p:cNvPr>
          <p:cNvSpPr txBox="1"/>
          <p:nvPr/>
        </p:nvSpPr>
        <p:spPr>
          <a:xfrm>
            <a:off x="427632" y="5754026"/>
            <a:ext cx="8048625" cy="461665"/>
          </a:xfrm>
          <a:prstGeom prst="rect">
            <a:avLst/>
          </a:prstGeom>
          <a:solidFill>
            <a:schemeClr val="bg1">
              <a:lumMod val="95000"/>
            </a:schemeClr>
          </a:solidFill>
          <a:ln>
            <a:solidFill>
              <a:schemeClr val="tx1"/>
            </a:solidFill>
          </a:ln>
        </p:spPr>
        <p:txBody>
          <a:bodyPr wrap="square" rtlCol="0">
            <a:spAutoFit/>
          </a:bodyPr>
          <a:lstStyle/>
          <a:p>
            <a:r>
              <a:rPr lang="pt-BR" sz="2400" dirty="0"/>
              <a:t>Como os custos marginais são iguais, cada firma produzirá 7,5</a:t>
            </a:r>
            <a:endParaRPr lang="en-US" sz="2400" dirty="0"/>
          </a:p>
        </p:txBody>
      </p:sp>
      <p:sp>
        <p:nvSpPr>
          <p:cNvPr id="18" name="Rectangle 4">
            <a:extLst>
              <a:ext uri="{FF2B5EF4-FFF2-40B4-BE49-F238E27FC236}">
                <a16:creationId xmlns:a16="http://schemas.microsoft.com/office/drawing/2014/main" id="{DDDBF82D-761D-4318-B471-BA7C42CFD119}"/>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89327576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29739AC-6AF0-4088-9C9E-709BADE57ABC}"/>
              </a:ext>
            </a:extLst>
          </p:cNvPr>
          <p:cNvSpPr>
            <a:spLocks noChangeArrowheads="1"/>
          </p:cNvSpPr>
          <p:nvPr/>
        </p:nvSpPr>
        <p:spPr bwMode="auto">
          <a:xfrm>
            <a:off x="304800" y="1389349"/>
            <a:ext cx="8534400" cy="1600200"/>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n"/>
            </a:pPr>
            <a:r>
              <a:rPr lang="pt-BR" sz="3200" dirty="0">
                <a:latin typeface="Arial" charset="0"/>
              </a:rPr>
              <a:t>Solução Competitiva</a:t>
            </a:r>
          </a:p>
          <a:p>
            <a:pPr marL="742950" lvl="1" indent="-285750">
              <a:spcBef>
                <a:spcPct val="50000"/>
              </a:spcBef>
              <a:buSzPct val="80000"/>
              <a:buFontTx/>
              <a:buBlip>
                <a:blip r:embed="rId2"/>
              </a:buBlip>
            </a:pPr>
            <a:r>
              <a:rPr lang="pt-BR" sz="2800" dirty="0">
                <a:latin typeface="Arial" charset="0"/>
              </a:rPr>
              <a:t>As firmas igualarão o preço ao custo marginal. Logo, temos:</a:t>
            </a:r>
          </a:p>
          <a:p>
            <a:pPr marL="742950" lvl="1" indent="-285750">
              <a:spcBef>
                <a:spcPct val="50000"/>
              </a:spcBef>
              <a:buSzPct val="80000"/>
              <a:buFontTx/>
              <a:buBlip>
                <a:blip r:embed="rId2"/>
              </a:buBlip>
            </a:pPr>
            <a:endParaRPr lang="pt-BR" sz="2800" dirty="0">
              <a:latin typeface="Arial" charset="0"/>
            </a:endParaRPr>
          </a:p>
          <a:p>
            <a:pPr marL="742950" lvl="1" indent="-285750">
              <a:spcBef>
                <a:spcPct val="50000"/>
              </a:spcBef>
              <a:buSzPct val="80000"/>
              <a:buFontTx/>
              <a:buBlip>
                <a:blip r:embed="rId2"/>
              </a:buBlip>
            </a:pPr>
            <a:endParaRPr lang="pt-BR" sz="2800" dirty="0">
              <a:latin typeface="Arial" charset="0"/>
            </a:endParaRPr>
          </a:p>
          <a:p>
            <a:pPr marL="742950" lvl="1" indent="-285750">
              <a:spcBef>
                <a:spcPct val="50000"/>
              </a:spcBef>
              <a:buSzPct val="80000"/>
              <a:buFontTx/>
              <a:buBlip>
                <a:blip r:embed="rId2"/>
              </a:buBlip>
            </a:pPr>
            <a:endParaRPr lang="pt-BR" sz="2800" dirty="0">
              <a:latin typeface="Arial" charset="0"/>
            </a:endParaRPr>
          </a:p>
          <a:p>
            <a:pPr marL="742950" lvl="1" indent="-285750">
              <a:spcBef>
                <a:spcPct val="50000"/>
              </a:spcBef>
              <a:buSzPct val="80000"/>
              <a:buFontTx/>
              <a:buBlip>
                <a:blip r:embed="rId2"/>
              </a:buBlip>
            </a:pPr>
            <a:r>
              <a:rPr lang="pt-BR" sz="2800" dirty="0">
                <a:latin typeface="Arial" charset="0"/>
              </a:rPr>
              <a:t>Com Q=30, P=0. Logo, se as firmas decidirem competir, teremos  P= </a:t>
            </a:r>
            <a:r>
              <a:rPr lang="pt-BR" sz="2800" dirty="0" err="1">
                <a:latin typeface="Arial" charset="0"/>
              </a:rPr>
              <a:t>CMg</a:t>
            </a:r>
            <a:r>
              <a:rPr lang="pt-BR" sz="2800" dirty="0">
                <a:latin typeface="Arial" charset="0"/>
              </a:rPr>
              <a:t> (LT = 0).</a:t>
            </a:r>
            <a:endParaRPr lang="en-US" sz="2800" dirty="0">
              <a:latin typeface="Arial" charset="0"/>
            </a:endParaRPr>
          </a:p>
          <a:p>
            <a:pPr marL="342900" indent="-342900">
              <a:spcBef>
                <a:spcPct val="50000"/>
              </a:spcBef>
              <a:buClr>
                <a:srgbClr val="663300"/>
              </a:buClr>
              <a:buSzPct val="75000"/>
              <a:buFont typeface="Wingdings" pitchFamily="2" charset="2"/>
              <a:buChar char="n"/>
            </a:pPr>
            <a:endParaRPr lang="pt-BR" sz="3200" dirty="0">
              <a:latin typeface="Arial" charset="0"/>
            </a:endParaRPr>
          </a:p>
        </p:txBody>
      </p:sp>
      <p:sp>
        <p:nvSpPr>
          <p:cNvPr id="5" name="Rectangle 5">
            <a:extLst>
              <a:ext uri="{FF2B5EF4-FFF2-40B4-BE49-F238E27FC236}">
                <a16:creationId xmlns:a16="http://schemas.microsoft.com/office/drawing/2014/main" id="{816E330A-5E2A-4721-B5D2-52F7EF134AA0}"/>
              </a:ext>
            </a:extLst>
          </p:cNvPr>
          <p:cNvSpPr>
            <a:spLocks noChangeArrowheads="1"/>
          </p:cNvSpPr>
          <p:nvPr/>
        </p:nvSpPr>
        <p:spPr bwMode="auto">
          <a:xfrm>
            <a:off x="5074691" y="4134917"/>
            <a:ext cx="2057400" cy="533400"/>
          </a:xfrm>
          <a:prstGeom prst="rect">
            <a:avLst/>
          </a:prstGeom>
          <a:solidFill>
            <a:srgbClr val="CCECFF"/>
          </a:solidFill>
          <a:ln w="9525">
            <a:solidFill>
              <a:schemeClr val="tx1"/>
            </a:solidFill>
            <a:miter lim="800000"/>
            <a:headEnd/>
            <a:tailEnd/>
          </a:ln>
        </p:spPr>
        <p:txBody>
          <a:bodyPr wrap="none" anchor="ctr"/>
          <a:lstStyle/>
          <a:p>
            <a:endParaRPr lang="pt-BR"/>
          </a:p>
        </p:txBody>
      </p:sp>
      <p:sp>
        <p:nvSpPr>
          <p:cNvPr id="6" name="Rectangle 6">
            <a:extLst>
              <a:ext uri="{FF2B5EF4-FFF2-40B4-BE49-F238E27FC236}">
                <a16:creationId xmlns:a16="http://schemas.microsoft.com/office/drawing/2014/main" id="{CCB47CFA-3C8A-4BE7-ACF2-CFA44E025669}"/>
              </a:ext>
            </a:extLst>
          </p:cNvPr>
          <p:cNvSpPr>
            <a:spLocks noChangeArrowheads="1"/>
          </p:cNvSpPr>
          <p:nvPr/>
        </p:nvSpPr>
        <p:spPr bwMode="auto">
          <a:xfrm>
            <a:off x="5303291" y="3144317"/>
            <a:ext cx="2667000" cy="533400"/>
          </a:xfrm>
          <a:prstGeom prst="rect">
            <a:avLst/>
          </a:prstGeom>
          <a:solidFill>
            <a:srgbClr val="CCECFF"/>
          </a:solidFill>
          <a:ln w="9525">
            <a:solidFill>
              <a:schemeClr val="tx1"/>
            </a:solidFill>
            <a:miter lim="800000"/>
            <a:headEnd/>
            <a:tailEnd/>
          </a:ln>
        </p:spPr>
        <p:txBody>
          <a:bodyPr wrap="none" anchor="ctr"/>
          <a:lstStyle/>
          <a:p>
            <a:endParaRPr lang="pt-BR"/>
          </a:p>
        </p:txBody>
      </p:sp>
      <p:graphicFrame>
        <p:nvGraphicFramePr>
          <p:cNvPr id="7" name="Object 7">
            <a:extLst>
              <a:ext uri="{FF2B5EF4-FFF2-40B4-BE49-F238E27FC236}">
                <a16:creationId xmlns:a16="http://schemas.microsoft.com/office/drawing/2014/main" id="{91DB50CB-62E4-49CB-BCD3-4B50758EB069}"/>
              </a:ext>
            </a:extLst>
          </p:cNvPr>
          <p:cNvGraphicFramePr>
            <a:graphicFrameLocks noChangeAspect="1"/>
          </p:cNvGraphicFramePr>
          <p:nvPr>
            <p:extLst>
              <p:ext uri="{D42A27DB-BD31-4B8C-83A1-F6EECF244321}">
                <p14:modId xmlns:p14="http://schemas.microsoft.com/office/powerpoint/2010/main" val="3159427784"/>
              </p:ext>
            </p:extLst>
          </p:nvPr>
        </p:nvGraphicFramePr>
        <p:xfrm>
          <a:off x="1163091" y="3144317"/>
          <a:ext cx="6731000" cy="533400"/>
        </p:xfrm>
        <a:graphic>
          <a:graphicData uri="http://schemas.openxmlformats.org/presentationml/2006/ole">
            <mc:AlternateContent xmlns:mc="http://schemas.openxmlformats.org/markup-compatibility/2006">
              <mc:Choice xmlns:v="urn:schemas-microsoft-com:vml" Requires="v">
                <p:oleObj name="Equation" r:id="rId3" imgW="2616120" imgH="215640" progId="Equation.3">
                  <p:embed/>
                </p:oleObj>
              </mc:Choice>
              <mc:Fallback>
                <p:oleObj name="Equation" r:id="rId3" imgW="2616120" imgH="215640" progId="Equation.3">
                  <p:embed/>
                  <p:pic>
                    <p:nvPicPr>
                      <p:cNvPr id="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091" y="3144317"/>
                        <a:ext cx="673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a:extLst>
              <a:ext uri="{FF2B5EF4-FFF2-40B4-BE49-F238E27FC236}">
                <a16:creationId xmlns:a16="http://schemas.microsoft.com/office/drawing/2014/main" id="{4B4E8EBE-2314-4E2C-8A55-0554C6698B25}"/>
              </a:ext>
            </a:extLst>
          </p:cNvPr>
          <p:cNvGraphicFramePr>
            <a:graphicFrameLocks noChangeAspect="1"/>
          </p:cNvGraphicFramePr>
          <p:nvPr>
            <p:extLst>
              <p:ext uri="{D42A27DB-BD31-4B8C-83A1-F6EECF244321}">
                <p14:modId xmlns:p14="http://schemas.microsoft.com/office/powerpoint/2010/main" val="828469561"/>
              </p:ext>
            </p:extLst>
          </p:nvPr>
        </p:nvGraphicFramePr>
        <p:xfrm>
          <a:off x="2407691" y="4134917"/>
          <a:ext cx="4572000" cy="536575"/>
        </p:xfrm>
        <a:graphic>
          <a:graphicData uri="http://schemas.openxmlformats.org/presentationml/2006/ole">
            <mc:AlternateContent xmlns:mc="http://schemas.openxmlformats.org/markup-compatibility/2006">
              <mc:Choice xmlns:v="urn:schemas-microsoft-com:vml" Requires="v">
                <p:oleObj name="Equation" r:id="rId5" imgW="1841400" imgH="215640" progId="Equation.3">
                  <p:embed/>
                </p:oleObj>
              </mc:Choice>
              <mc:Fallback>
                <p:oleObj name="Equation" r:id="rId5" imgW="1841400" imgH="215640" progId="Equation.3">
                  <p:embed/>
                  <p:pic>
                    <p:nvPicPr>
                      <p:cNvPr id="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7691" y="4134917"/>
                        <a:ext cx="45720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9">
            <a:extLst>
              <a:ext uri="{FF2B5EF4-FFF2-40B4-BE49-F238E27FC236}">
                <a16:creationId xmlns:a16="http://schemas.microsoft.com/office/drawing/2014/main" id="{9439B7DE-0216-4329-96C6-F07B025CE429}"/>
              </a:ext>
            </a:extLst>
          </p:cNvPr>
          <p:cNvSpPr txBox="1">
            <a:spLocks noChangeArrowheads="1"/>
          </p:cNvSpPr>
          <p:nvPr/>
        </p:nvSpPr>
        <p:spPr bwMode="auto">
          <a:xfrm>
            <a:off x="1188491" y="4134917"/>
            <a:ext cx="1828800" cy="519113"/>
          </a:xfrm>
          <a:prstGeom prst="rect">
            <a:avLst/>
          </a:prstGeom>
          <a:noFill/>
          <a:ln w="9525">
            <a:noFill/>
            <a:miter lim="800000"/>
            <a:headEnd/>
            <a:tailEnd/>
          </a:ln>
        </p:spPr>
        <p:txBody>
          <a:bodyPr>
            <a:spAutoFit/>
          </a:bodyPr>
          <a:lstStyle/>
          <a:p>
            <a:pPr eaLnBrk="1" hangingPunct="1">
              <a:spcBef>
                <a:spcPct val="50000"/>
              </a:spcBef>
            </a:pPr>
            <a:r>
              <a:rPr lang="pt-BR" sz="2800"/>
              <a:t>Como</a:t>
            </a:r>
            <a:endParaRPr lang="en-US" sz="2800"/>
          </a:p>
        </p:txBody>
      </p:sp>
      <p:sp>
        <p:nvSpPr>
          <p:cNvPr id="10" name="Rectangle 4">
            <a:extLst>
              <a:ext uri="{FF2B5EF4-FFF2-40B4-BE49-F238E27FC236}">
                <a16:creationId xmlns:a16="http://schemas.microsoft.com/office/drawing/2014/main" id="{D050AB8B-8A1E-48B3-927F-F18713CF992A}"/>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8969049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8EA68661-7C85-4121-8A6F-F68591738349}"/>
              </a:ext>
            </a:extLst>
          </p:cNvPr>
          <p:cNvSpPr>
            <a:spLocks noChangeShapeType="1"/>
          </p:cNvSpPr>
          <p:nvPr/>
        </p:nvSpPr>
        <p:spPr bwMode="auto">
          <a:xfrm flipV="1">
            <a:off x="1320800" y="1689100"/>
            <a:ext cx="0" cy="3505200"/>
          </a:xfrm>
          <a:prstGeom prst="line">
            <a:avLst/>
          </a:prstGeom>
          <a:noFill/>
          <a:ln w="57150">
            <a:solidFill>
              <a:schemeClr val="tx1"/>
            </a:solidFill>
            <a:round/>
            <a:headEnd/>
            <a:tailEnd type="triangle" w="med" len="med"/>
          </a:ln>
        </p:spPr>
        <p:txBody>
          <a:bodyPr/>
          <a:lstStyle/>
          <a:p>
            <a:endParaRPr lang="pt-BR"/>
          </a:p>
        </p:txBody>
      </p:sp>
      <p:sp>
        <p:nvSpPr>
          <p:cNvPr id="5" name="Line 5">
            <a:extLst>
              <a:ext uri="{FF2B5EF4-FFF2-40B4-BE49-F238E27FC236}">
                <a16:creationId xmlns:a16="http://schemas.microsoft.com/office/drawing/2014/main" id="{C8DBFBEB-E50C-422A-82EA-9CEFCE9E9AC5}"/>
              </a:ext>
            </a:extLst>
          </p:cNvPr>
          <p:cNvSpPr>
            <a:spLocks noChangeShapeType="1"/>
          </p:cNvSpPr>
          <p:nvPr/>
        </p:nvSpPr>
        <p:spPr bwMode="auto">
          <a:xfrm>
            <a:off x="1244600" y="5118100"/>
            <a:ext cx="5257800" cy="0"/>
          </a:xfrm>
          <a:prstGeom prst="line">
            <a:avLst/>
          </a:prstGeom>
          <a:noFill/>
          <a:ln w="57150">
            <a:solidFill>
              <a:schemeClr val="tx1"/>
            </a:solidFill>
            <a:round/>
            <a:headEnd/>
            <a:tailEnd type="triangle" w="med" len="med"/>
          </a:ln>
        </p:spPr>
        <p:txBody>
          <a:bodyPr/>
          <a:lstStyle/>
          <a:p>
            <a:endParaRPr lang="pt-BR"/>
          </a:p>
        </p:txBody>
      </p:sp>
      <p:sp>
        <p:nvSpPr>
          <p:cNvPr id="6" name="Text Box 6">
            <a:extLst>
              <a:ext uri="{FF2B5EF4-FFF2-40B4-BE49-F238E27FC236}">
                <a16:creationId xmlns:a16="http://schemas.microsoft.com/office/drawing/2014/main" id="{97764FD4-4049-4E3E-A197-E9B2D8FD35ED}"/>
              </a:ext>
            </a:extLst>
          </p:cNvPr>
          <p:cNvSpPr txBox="1">
            <a:spLocks noChangeArrowheads="1"/>
          </p:cNvSpPr>
          <p:nvPr/>
        </p:nvSpPr>
        <p:spPr bwMode="auto">
          <a:xfrm>
            <a:off x="863600" y="1536700"/>
            <a:ext cx="685800" cy="430887"/>
          </a:xfrm>
          <a:prstGeom prst="rect">
            <a:avLst/>
          </a:prstGeom>
          <a:noFill/>
          <a:ln w="9525">
            <a:noFill/>
            <a:miter lim="800000"/>
            <a:headEnd/>
            <a:tailEnd/>
          </a:ln>
        </p:spPr>
        <p:txBody>
          <a:bodyPr>
            <a:spAutoFit/>
          </a:bodyPr>
          <a:lstStyle/>
          <a:p>
            <a:pPr eaLnBrk="1" hangingPunct="1">
              <a:spcBef>
                <a:spcPct val="50000"/>
              </a:spcBef>
            </a:pPr>
            <a:r>
              <a:rPr lang="pt-BR" sz="2200" b="1" dirty="0"/>
              <a:t>Q</a:t>
            </a:r>
            <a:r>
              <a:rPr lang="pt-BR" sz="1600" b="1" dirty="0"/>
              <a:t>1</a:t>
            </a:r>
            <a:endParaRPr lang="en-US" sz="1600" b="1" dirty="0"/>
          </a:p>
        </p:txBody>
      </p:sp>
      <p:sp>
        <p:nvSpPr>
          <p:cNvPr id="7" name="Text Box 7">
            <a:extLst>
              <a:ext uri="{FF2B5EF4-FFF2-40B4-BE49-F238E27FC236}">
                <a16:creationId xmlns:a16="http://schemas.microsoft.com/office/drawing/2014/main" id="{9BDA21CA-A34C-4D55-8675-A85D08E9D543}"/>
              </a:ext>
            </a:extLst>
          </p:cNvPr>
          <p:cNvSpPr txBox="1">
            <a:spLocks noChangeArrowheads="1"/>
          </p:cNvSpPr>
          <p:nvPr/>
        </p:nvSpPr>
        <p:spPr bwMode="auto">
          <a:xfrm>
            <a:off x="6350000" y="5063508"/>
            <a:ext cx="838200" cy="430887"/>
          </a:xfrm>
          <a:prstGeom prst="rect">
            <a:avLst/>
          </a:prstGeom>
          <a:noFill/>
          <a:ln w="9525">
            <a:noFill/>
            <a:miter lim="800000"/>
            <a:headEnd/>
            <a:tailEnd/>
          </a:ln>
        </p:spPr>
        <p:txBody>
          <a:bodyPr>
            <a:spAutoFit/>
          </a:bodyPr>
          <a:lstStyle/>
          <a:p>
            <a:pPr eaLnBrk="1" hangingPunct="1">
              <a:spcBef>
                <a:spcPct val="50000"/>
              </a:spcBef>
            </a:pPr>
            <a:r>
              <a:rPr lang="pt-BR" sz="2200" b="1" dirty="0"/>
              <a:t>Q</a:t>
            </a:r>
            <a:r>
              <a:rPr lang="pt-BR" sz="1600" b="1" dirty="0"/>
              <a:t>2</a:t>
            </a:r>
            <a:endParaRPr lang="en-US" sz="1600" b="1" dirty="0"/>
          </a:p>
        </p:txBody>
      </p:sp>
      <p:grpSp>
        <p:nvGrpSpPr>
          <p:cNvPr id="8" name="Group 8">
            <a:extLst>
              <a:ext uri="{FF2B5EF4-FFF2-40B4-BE49-F238E27FC236}">
                <a16:creationId xmlns:a16="http://schemas.microsoft.com/office/drawing/2014/main" id="{68D020E4-593D-4786-9D95-056E8185C29F}"/>
              </a:ext>
            </a:extLst>
          </p:cNvPr>
          <p:cNvGrpSpPr>
            <a:grpSpLocks/>
          </p:cNvGrpSpPr>
          <p:nvPr/>
        </p:nvGrpSpPr>
        <p:grpSpPr bwMode="auto">
          <a:xfrm>
            <a:off x="820739" y="3365500"/>
            <a:ext cx="4467225" cy="2646363"/>
            <a:chOff x="693" y="2208"/>
            <a:chExt cx="2814" cy="1667"/>
          </a:xfrm>
        </p:grpSpPr>
        <p:sp>
          <p:nvSpPr>
            <p:cNvPr id="9" name="Line 9">
              <a:extLst>
                <a:ext uri="{FF2B5EF4-FFF2-40B4-BE49-F238E27FC236}">
                  <a16:creationId xmlns:a16="http://schemas.microsoft.com/office/drawing/2014/main" id="{1D1BF0C6-CF74-49FF-BE60-D4CAF536F827}"/>
                </a:ext>
              </a:extLst>
            </p:cNvPr>
            <p:cNvSpPr>
              <a:spLocks noChangeShapeType="1"/>
            </p:cNvSpPr>
            <p:nvPr/>
          </p:nvSpPr>
          <p:spPr bwMode="auto">
            <a:xfrm>
              <a:off x="1008" y="2208"/>
              <a:ext cx="1536" cy="1104"/>
            </a:xfrm>
            <a:prstGeom prst="line">
              <a:avLst/>
            </a:prstGeom>
            <a:noFill/>
            <a:ln w="28575">
              <a:solidFill>
                <a:srgbClr val="FF0000"/>
              </a:solidFill>
              <a:round/>
              <a:headEnd/>
              <a:tailEnd/>
            </a:ln>
          </p:spPr>
          <p:txBody>
            <a:bodyPr/>
            <a:lstStyle/>
            <a:p>
              <a:endParaRPr lang="pt-BR"/>
            </a:p>
          </p:txBody>
        </p:sp>
        <p:sp>
          <p:nvSpPr>
            <p:cNvPr id="10" name="Line 10">
              <a:extLst>
                <a:ext uri="{FF2B5EF4-FFF2-40B4-BE49-F238E27FC236}">
                  <a16:creationId xmlns:a16="http://schemas.microsoft.com/office/drawing/2014/main" id="{7614F31F-54FE-444B-BE19-D86EF954AC98}"/>
                </a:ext>
              </a:extLst>
            </p:cNvPr>
            <p:cNvSpPr>
              <a:spLocks noChangeShapeType="1"/>
            </p:cNvSpPr>
            <p:nvPr/>
          </p:nvSpPr>
          <p:spPr bwMode="auto">
            <a:xfrm>
              <a:off x="1728" y="2784"/>
              <a:ext cx="0" cy="528"/>
            </a:xfrm>
            <a:prstGeom prst="line">
              <a:avLst/>
            </a:prstGeom>
            <a:noFill/>
            <a:ln w="9525" cap="rnd">
              <a:solidFill>
                <a:srgbClr val="FF0000"/>
              </a:solidFill>
              <a:prstDash val="dash"/>
              <a:round/>
              <a:headEnd/>
              <a:tailEnd/>
            </a:ln>
          </p:spPr>
          <p:txBody>
            <a:bodyPr/>
            <a:lstStyle/>
            <a:p>
              <a:endParaRPr lang="pt-BR"/>
            </a:p>
          </p:txBody>
        </p:sp>
        <p:sp>
          <p:nvSpPr>
            <p:cNvPr id="11" name="Line 11">
              <a:extLst>
                <a:ext uri="{FF2B5EF4-FFF2-40B4-BE49-F238E27FC236}">
                  <a16:creationId xmlns:a16="http://schemas.microsoft.com/office/drawing/2014/main" id="{3CDB3AFD-44B8-4395-B107-4FCE8AD65053}"/>
                </a:ext>
              </a:extLst>
            </p:cNvPr>
            <p:cNvSpPr>
              <a:spLocks noChangeShapeType="1"/>
            </p:cNvSpPr>
            <p:nvPr/>
          </p:nvSpPr>
          <p:spPr bwMode="auto">
            <a:xfrm flipH="1">
              <a:off x="1008" y="2736"/>
              <a:ext cx="720" cy="0"/>
            </a:xfrm>
            <a:prstGeom prst="line">
              <a:avLst/>
            </a:prstGeom>
            <a:noFill/>
            <a:ln w="9525" cap="rnd">
              <a:solidFill>
                <a:srgbClr val="FF0000"/>
              </a:solidFill>
              <a:prstDash val="dash"/>
              <a:round/>
              <a:headEnd/>
              <a:tailEnd/>
            </a:ln>
          </p:spPr>
          <p:txBody>
            <a:bodyPr/>
            <a:lstStyle/>
            <a:p>
              <a:endParaRPr lang="pt-BR"/>
            </a:p>
          </p:txBody>
        </p:sp>
        <p:sp>
          <p:nvSpPr>
            <p:cNvPr id="12" name="Text Box 12">
              <a:extLst>
                <a:ext uri="{FF2B5EF4-FFF2-40B4-BE49-F238E27FC236}">
                  <a16:creationId xmlns:a16="http://schemas.microsoft.com/office/drawing/2014/main" id="{9AA95116-15A8-41F5-8547-0B39A4287F84}"/>
                </a:ext>
              </a:extLst>
            </p:cNvPr>
            <p:cNvSpPr txBox="1">
              <a:spLocks noChangeArrowheads="1"/>
            </p:cNvSpPr>
            <p:nvPr/>
          </p:nvSpPr>
          <p:spPr bwMode="auto">
            <a:xfrm>
              <a:off x="1557" y="3285"/>
              <a:ext cx="384" cy="271"/>
            </a:xfrm>
            <a:prstGeom prst="rect">
              <a:avLst/>
            </a:prstGeom>
            <a:noFill/>
            <a:ln w="9525">
              <a:noFill/>
              <a:miter lim="800000"/>
              <a:headEnd/>
              <a:tailEnd/>
            </a:ln>
          </p:spPr>
          <p:txBody>
            <a:bodyPr wrap="square">
              <a:spAutoFit/>
            </a:bodyPr>
            <a:lstStyle/>
            <a:p>
              <a:pPr eaLnBrk="1" hangingPunct="1">
                <a:spcBef>
                  <a:spcPct val="50000"/>
                </a:spcBef>
              </a:pPr>
              <a:r>
                <a:rPr lang="pt-BR" sz="2200" b="1" dirty="0">
                  <a:solidFill>
                    <a:srgbClr val="C00000"/>
                  </a:solidFill>
                </a:rPr>
                <a:t>7,5</a:t>
              </a:r>
              <a:endParaRPr lang="en-US" sz="2200" b="1" dirty="0">
                <a:solidFill>
                  <a:srgbClr val="C00000"/>
                </a:solidFill>
              </a:endParaRPr>
            </a:p>
          </p:txBody>
        </p:sp>
        <p:sp>
          <p:nvSpPr>
            <p:cNvPr id="13" name="Text Box 13">
              <a:extLst>
                <a:ext uri="{FF2B5EF4-FFF2-40B4-BE49-F238E27FC236}">
                  <a16:creationId xmlns:a16="http://schemas.microsoft.com/office/drawing/2014/main" id="{566F3711-24F4-4698-9101-E37BCD349EE9}"/>
                </a:ext>
              </a:extLst>
            </p:cNvPr>
            <p:cNvSpPr txBox="1">
              <a:spLocks noChangeArrowheads="1"/>
            </p:cNvSpPr>
            <p:nvPr/>
          </p:nvSpPr>
          <p:spPr bwMode="auto">
            <a:xfrm>
              <a:off x="693" y="2622"/>
              <a:ext cx="624" cy="271"/>
            </a:xfrm>
            <a:prstGeom prst="rect">
              <a:avLst/>
            </a:prstGeom>
            <a:noFill/>
            <a:ln w="9525">
              <a:noFill/>
              <a:miter lim="800000"/>
              <a:headEnd/>
              <a:tailEnd/>
            </a:ln>
          </p:spPr>
          <p:txBody>
            <a:bodyPr>
              <a:spAutoFit/>
            </a:bodyPr>
            <a:lstStyle/>
            <a:p>
              <a:pPr eaLnBrk="1" hangingPunct="1">
                <a:spcBef>
                  <a:spcPct val="50000"/>
                </a:spcBef>
              </a:pPr>
              <a:r>
                <a:rPr lang="pt-BR" sz="2200" b="1" dirty="0">
                  <a:solidFill>
                    <a:srgbClr val="C00000"/>
                  </a:solidFill>
                </a:rPr>
                <a:t>7,5</a:t>
              </a:r>
              <a:endParaRPr lang="en-US" sz="2200" b="1" dirty="0">
                <a:solidFill>
                  <a:srgbClr val="C00000"/>
                </a:solidFill>
              </a:endParaRPr>
            </a:p>
          </p:txBody>
        </p:sp>
        <p:sp>
          <p:nvSpPr>
            <p:cNvPr id="14" name="Line 14">
              <a:extLst>
                <a:ext uri="{FF2B5EF4-FFF2-40B4-BE49-F238E27FC236}">
                  <a16:creationId xmlns:a16="http://schemas.microsoft.com/office/drawing/2014/main" id="{1038151D-218C-4974-85B6-94414292E05E}"/>
                </a:ext>
              </a:extLst>
            </p:cNvPr>
            <p:cNvSpPr>
              <a:spLocks noChangeShapeType="1"/>
            </p:cNvSpPr>
            <p:nvPr/>
          </p:nvSpPr>
          <p:spPr bwMode="auto">
            <a:xfrm flipV="1">
              <a:off x="1488" y="2784"/>
              <a:ext cx="192" cy="144"/>
            </a:xfrm>
            <a:prstGeom prst="line">
              <a:avLst/>
            </a:prstGeom>
            <a:noFill/>
            <a:ln w="28575">
              <a:solidFill>
                <a:srgbClr val="FF0000"/>
              </a:solidFill>
              <a:round/>
              <a:headEnd/>
              <a:tailEnd type="triangle" w="med" len="med"/>
            </a:ln>
          </p:spPr>
          <p:txBody>
            <a:bodyPr/>
            <a:lstStyle/>
            <a:p>
              <a:endParaRPr lang="pt-BR"/>
            </a:p>
          </p:txBody>
        </p:sp>
        <p:sp>
          <p:nvSpPr>
            <p:cNvPr id="15" name="Line 15">
              <a:extLst>
                <a:ext uri="{FF2B5EF4-FFF2-40B4-BE49-F238E27FC236}">
                  <a16:creationId xmlns:a16="http://schemas.microsoft.com/office/drawing/2014/main" id="{09FBE8FB-DFC3-4547-9FF0-677356B3D7E3}"/>
                </a:ext>
              </a:extLst>
            </p:cNvPr>
            <p:cNvSpPr>
              <a:spLocks noChangeShapeType="1"/>
            </p:cNvSpPr>
            <p:nvPr/>
          </p:nvSpPr>
          <p:spPr bwMode="auto">
            <a:xfrm>
              <a:off x="1488" y="2928"/>
              <a:ext cx="0" cy="816"/>
            </a:xfrm>
            <a:prstGeom prst="line">
              <a:avLst/>
            </a:prstGeom>
            <a:noFill/>
            <a:ln w="28575">
              <a:solidFill>
                <a:srgbClr val="FF0000"/>
              </a:solidFill>
              <a:round/>
              <a:headEnd/>
              <a:tailEnd/>
            </a:ln>
          </p:spPr>
          <p:txBody>
            <a:bodyPr/>
            <a:lstStyle/>
            <a:p>
              <a:endParaRPr lang="pt-BR"/>
            </a:p>
          </p:txBody>
        </p:sp>
        <p:sp>
          <p:nvSpPr>
            <p:cNvPr id="16" name="Line 16">
              <a:extLst>
                <a:ext uri="{FF2B5EF4-FFF2-40B4-BE49-F238E27FC236}">
                  <a16:creationId xmlns:a16="http://schemas.microsoft.com/office/drawing/2014/main" id="{71C76CA5-DB43-457C-9BBC-F65420556BB6}"/>
                </a:ext>
              </a:extLst>
            </p:cNvPr>
            <p:cNvSpPr>
              <a:spLocks noChangeShapeType="1"/>
            </p:cNvSpPr>
            <p:nvPr/>
          </p:nvSpPr>
          <p:spPr bwMode="auto">
            <a:xfrm>
              <a:off x="1488" y="3744"/>
              <a:ext cx="432" cy="0"/>
            </a:xfrm>
            <a:prstGeom prst="line">
              <a:avLst/>
            </a:prstGeom>
            <a:noFill/>
            <a:ln w="28575">
              <a:solidFill>
                <a:srgbClr val="FF0000"/>
              </a:solidFill>
              <a:round/>
              <a:headEnd/>
              <a:tailEnd/>
            </a:ln>
          </p:spPr>
          <p:txBody>
            <a:bodyPr/>
            <a:lstStyle/>
            <a:p>
              <a:endParaRPr lang="pt-BR"/>
            </a:p>
          </p:txBody>
        </p:sp>
        <p:sp>
          <p:nvSpPr>
            <p:cNvPr id="17" name="Text Box 17">
              <a:extLst>
                <a:ext uri="{FF2B5EF4-FFF2-40B4-BE49-F238E27FC236}">
                  <a16:creationId xmlns:a16="http://schemas.microsoft.com/office/drawing/2014/main" id="{7F7FD506-96DD-4D05-A8FE-BD8437F00C43}"/>
                </a:ext>
              </a:extLst>
            </p:cNvPr>
            <p:cNvSpPr txBox="1">
              <a:spLocks noChangeArrowheads="1"/>
            </p:cNvSpPr>
            <p:nvPr/>
          </p:nvSpPr>
          <p:spPr bwMode="auto">
            <a:xfrm>
              <a:off x="1923" y="3600"/>
              <a:ext cx="1584" cy="275"/>
            </a:xfrm>
            <a:prstGeom prst="rect">
              <a:avLst/>
            </a:prstGeom>
            <a:solidFill>
              <a:srgbClr val="FF7C80"/>
            </a:solidFill>
            <a:ln w="9525">
              <a:solidFill>
                <a:schemeClr val="tx1"/>
              </a:solidFill>
              <a:miter lim="800000"/>
              <a:headEnd/>
              <a:tailEnd/>
            </a:ln>
          </p:spPr>
          <p:txBody>
            <a:bodyPr>
              <a:spAutoFit/>
            </a:bodyPr>
            <a:lstStyle/>
            <a:p>
              <a:pPr algn="ctr" eaLnBrk="1" hangingPunct="1">
                <a:spcBef>
                  <a:spcPct val="50000"/>
                </a:spcBef>
              </a:pPr>
              <a:r>
                <a:rPr lang="pt-BR" sz="2200" b="1" dirty="0"/>
                <a:t>Solução de Conluio</a:t>
              </a:r>
              <a:endParaRPr lang="en-US" sz="2200" b="1" dirty="0"/>
            </a:p>
          </p:txBody>
        </p:sp>
        <p:sp>
          <p:nvSpPr>
            <p:cNvPr id="18" name="Oval 18">
              <a:extLst>
                <a:ext uri="{FF2B5EF4-FFF2-40B4-BE49-F238E27FC236}">
                  <a16:creationId xmlns:a16="http://schemas.microsoft.com/office/drawing/2014/main" id="{CC297C23-21EA-4F10-80DB-DBC546835B5C}"/>
                </a:ext>
              </a:extLst>
            </p:cNvPr>
            <p:cNvSpPr>
              <a:spLocks noChangeArrowheads="1"/>
            </p:cNvSpPr>
            <p:nvPr/>
          </p:nvSpPr>
          <p:spPr bwMode="auto">
            <a:xfrm>
              <a:off x="1680" y="2688"/>
              <a:ext cx="96" cy="96"/>
            </a:xfrm>
            <a:prstGeom prst="ellipse">
              <a:avLst/>
            </a:prstGeom>
            <a:solidFill>
              <a:srgbClr val="FF3300"/>
            </a:solidFill>
            <a:ln w="9525">
              <a:solidFill>
                <a:srgbClr val="FF3300"/>
              </a:solidFill>
              <a:round/>
              <a:headEnd/>
              <a:tailEnd/>
            </a:ln>
          </p:spPr>
          <p:txBody>
            <a:bodyPr wrap="none" anchor="ctr"/>
            <a:lstStyle/>
            <a:p>
              <a:endParaRPr lang="pt-BR"/>
            </a:p>
          </p:txBody>
        </p:sp>
      </p:grpSp>
      <p:grpSp>
        <p:nvGrpSpPr>
          <p:cNvPr id="19" name="Group 19">
            <a:extLst>
              <a:ext uri="{FF2B5EF4-FFF2-40B4-BE49-F238E27FC236}">
                <a16:creationId xmlns:a16="http://schemas.microsoft.com/office/drawing/2014/main" id="{E3C27442-7493-401F-AF31-118139CFFFA6}"/>
              </a:ext>
            </a:extLst>
          </p:cNvPr>
          <p:cNvGrpSpPr>
            <a:grpSpLocks/>
          </p:cNvGrpSpPr>
          <p:nvPr/>
        </p:nvGrpSpPr>
        <p:grpSpPr bwMode="auto">
          <a:xfrm>
            <a:off x="654052" y="1841500"/>
            <a:ext cx="7524752" cy="3665538"/>
            <a:chOff x="588" y="1248"/>
            <a:chExt cx="4740" cy="2309"/>
          </a:xfrm>
        </p:grpSpPr>
        <p:sp>
          <p:nvSpPr>
            <p:cNvPr id="20" name="Line 20">
              <a:extLst>
                <a:ext uri="{FF2B5EF4-FFF2-40B4-BE49-F238E27FC236}">
                  <a16:creationId xmlns:a16="http://schemas.microsoft.com/office/drawing/2014/main" id="{51BEF6B0-F9C0-421C-A516-312FBF305904}"/>
                </a:ext>
              </a:extLst>
            </p:cNvPr>
            <p:cNvSpPr>
              <a:spLocks noChangeShapeType="1"/>
            </p:cNvSpPr>
            <p:nvPr/>
          </p:nvSpPr>
          <p:spPr bwMode="auto">
            <a:xfrm flipH="1">
              <a:off x="2064" y="2304"/>
              <a:ext cx="1056" cy="240"/>
            </a:xfrm>
            <a:prstGeom prst="line">
              <a:avLst/>
            </a:prstGeom>
            <a:noFill/>
            <a:ln w="28575">
              <a:solidFill>
                <a:schemeClr val="tx1"/>
              </a:solidFill>
              <a:round/>
              <a:headEnd/>
              <a:tailEnd type="triangle" w="med" len="med"/>
            </a:ln>
          </p:spPr>
          <p:txBody>
            <a:bodyPr/>
            <a:lstStyle/>
            <a:p>
              <a:endParaRPr lang="pt-BR"/>
            </a:p>
          </p:txBody>
        </p:sp>
        <p:sp>
          <p:nvSpPr>
            <p:cNvPr id="21" name="Text Box 21">
              <a:extLst>
                <a:ext uri="{FF2B5EF4-FFF2-40B4-BE49-F238E27FC236}">
                  <a16:creationId xmlns:a16="http://schemas.microsoft.com/office/drawing/2014/main" id="{1B41F9BA-3377-46DE-9694-313B4881C09C}"/>
                </a:ext>
              </a:extLst>
            </p:cNvPr>
            <p:cNvSpPr txBox="1">
              <a:spLocks noChangeArrowheads="1"/>
            </p:cNvSpPr>
            <p:nvPr/>
          </p:nvSpPr>
          <p:spPr bwMode="auto">
            <a:xfrm>
              <a:off x="3114" y="2160"/>
              <a:ext cx="1632" cy="275"/>
            </a:xfrm>
            <a:prstGeom prst="rect">
              <a:avLst/>
            </a:prstGeom>
            <a:solidFill>
              <a:srgbClr val="CCECFF"/>
            </a:solidFill>
            <a:ln w="9525">
              <a:solidFill>
                <a:schemeClr val="tx1"/>
              </a:solidFill>
              <a:miter lim="800000"/>
              <a:headEnd/>
              <a:tailEnd/>
            </a:ln>
          </p:spPr>
          <p:txBody>
            <a:bodyPr>
              <a:spAutoFit/>
            </a:bodyPr>
            <a:lstStyle/>
            <a:p>
              <a:pPr algn="ctr" eaLnBrk="1" hangingPunct="1">
                <a:spcBef>
                  <a:spcPct val="50000"/>
                </a:spcBef>
              </a:pPr>
              <a:r>
                <a:rPr lang="pt-BR" sz="2200" b="1" dirty="0"/>
                <a:t>Solução de </a:t>
              </a:r>
              <a:r>
                <a:rPr lang="pt-BR" sz="2200" b="1" dirty="0" err="1"/>
                <a:t>Cournot</a:t>
              </a:r>
              <a:endParaRPr lang="en-US" sz="2200" b="1" dirty="0"/>
            </a:p>
          </p:txBody>
        </p:sp>
        <p:sp>
          <p:nvSpPr>
            <p:cNvPr id="22" name="Line 22">
              <a:extLst>
                <a:ext uri="{FF2B5EF4-FFF2-40B4-BE49-F238E27FC236}">
                  <a16:creationId xmlns:a16="http://schemas.microsoft.com/office/drawing/2014/main" id="{6EC1CA7A-0209-4E59-9000-C8592D1031F2}"/>
                </a:ext>
              </a:extLst>
            </p:cNvPr>
            <p:cNvSpPr>
              <a:spLocks noChangeShapeType="1"/>
            </p:cNvSpPr>
            <p:nvPr/>
          </p:nvSpPr>
          <p:spPr bwMode="auto">
            <a:xfrm flipH="1">
              <a:off x="1152" y="1392"/>
              <a:ext cx="432" cy="0"/>
            </a:xfrm>
            <a:prstGeom prst="line">
              <a:avLst/>
            </a:prstGeom>
            <a:noFill/>
            <a:ln w="28575">
              <a:solidFill>
                <a:schemeClr val="tx1"/>
              </a:solidFill>
              <a:round/>
              <a:headEnd/>
              <a:tailEnd type="triangle" w="med" len="med"/>
            </a:ln>
          </p:spPr>
          <p:txBody>
            <a:bodyPr/>
            <a:lstStyle/>
            <a:p>
              <a:endParaRPr lang="pt-BR"/>
            </a:p>
          </p:txBody>
        </p:sp>
        <p:sp>
          <p:nvSpPr>
            <p:cNvPr id="23" name="Text Box 23">
              <a:extLst>
                <a:ext uri="{FF2B5EF4-FFF2-40B4-BE49-F238E27FC236}">
                  <a16:creationId xmlns:a16="http://schemas.microsoft.com/office/drawing/2014/main" id="{405F94BE-2799-4E69-A930-746C0A0C1098}"/>
                </a:ext>
              </a:extLst>
            </p:cNvPr>
            <p:cNvSpPr txBox="1">
              <a:spLocks noChangeArrowheads="1"/>
            </p:cNvSpPr>
            <p:nvPr/>
          </p:nvSpPr>
          <p:spPr bwMode="auto">
            <a:xfrm>
              <a:off x="1584" y="1248"/>
              <a:ext cx="2256" cy="275"/>
            </a:xfrm>
            <a:prstGeom prst="rect">
              <a:avLst/>
            </a:prstGeom>
            <a:solidFill>
              <a:schemeClr val="bg1">
                <a:lumMod val="95000"/>
              </a:schemeClr>
            </a:solidFill>
            <a:ln w="9525">
              <a:solidFill>
                <a:schemeClr val="tx1"/>
              </a:solidFill>
              <a:miter lim="800000"/>
              <a:headEnd/>
              <a:tailEnd/>
            </a:ln>
          </p:spPr>
          <p:txBody>
            <a:bodyPr>
              <a:spAutoFit/>
            </a:bodyPr>
            <a:lstStyle/>
            <a:p>
              <a:pPr algn="ctr" eaLnBrk="1" hangingPunct="1">
                <a:spcBef>
                  <a:spcPct val="50000"/>
                </a:spcBef>
              </a:pPr>
              <a:r>
                <a:rPr lang="pt-BR" sz="2200" b="1" dirty="0">
                  <a:solidFill>
                    <a:srgbClr val="000099"/>
                  </a:solidFill>
                </a:rPr>
                <a:t>Curva de Reação da Firma 2</a:t>
              </a:r>
              <a:endParaRPr lang="en-US" sz="2200" b="1" dirty="0">
                <a:solidFill>
                  <a:srgbClr val="000099"/>
                </a:solidFill>
              </a:endParaRPr>
            </a:p>
          </p:txBody>
        </p:sp>
        <p:sp>
          <p:nvSpPr>
            <p:cNvPr id="24" name="Line 24">
              <a:extLst>
                <a:ext uri="{FF2B5EF4-FFF2-40B4-BE49-F238E27FC236}">
                  <a16:creationId xmlns:a16="http://schemas.microsoft.com/office/drawing/2014/main" id="{3B45AEB1-23D9-482A-AA30-0DC4759729CD}"/>
                </a:ext>
              </a:extLst>
            </p:cNvPr>
            <p:cNvSpPr>
              <a:spLocks noChangeShapeType="1"/>
            </p:cNvSpPr>
            <p:nvPr/>
          </p:nvSpPr>
          <p:spPr bwMode="auto">
            <a:xfrm>
              <a:off x="1008" y="1344"/>
              <a:ext cx="1536" cy="1968"/>
            </a:xfrm>
            <a:prstGeom prst="line">
              <a:avLst/>
            </a:prstGeom>
            <a:noFill/>
            <a:ln w="28575">
              <a:solidFill>
                <a:srgbClr val="000099"/>
              </a:solidFill>
              <a:round/>
              <a:headEnd/>
              <a:tailEnd/>
            </a:ln>
          </p:spPr>
          <p:txBody>
            <a:bodyPr/>
            <a:lstStyle/>
            <a:p>
              <a:endParaRPr lang="pt-BR"/>
            </a:p>
          </p:txBody>
        </p:sp>
        <p:sp>
          <p:nvSpPr>
            <p:cNvPr id="25" name="Line 25">
              <a:extLst>
                <a:ext uri="{FF2B5EF4-FFF2-40B4-BE49-F238E27FC236}">
                  <a16:creationId xmlns:a16="http://schemas.microsoft.com/office/drawing/2014/main" id="{DBF2E714-B043-4632-9660-7ED252550E9C}"/>
                </a:ext>
              </a:extLst>
            </p:cNvPr>
            <p:cNvSpPr>
              <a:spLocks noChangeShapeType="1"/>
            </p:cNvSpPr>
            <p:nvPr/>
          </p:nvSpPr>
          <p:spPr bwMode="auto">
            <a:xfrm>
              <a:off x="1008" y="2208"/>
              <a:ext cx="2928" cy="1104"/>
            </a:xfrm>
            <a:prstGeom prst="line">
              <a:avLst/>
            </a:prstGeom>
            <a:noFill/>
            <a:ln w="28575">
              <a:solidFill>
                <a:srgbClr val="000099"/>
              </a:solidFill>
              <a:round/>
              <a:headEnd/>
              <a:tailEnd/>
            </a:ln>
          </p:spPr>
          <p:txBody>
            <a:bodyPr/>
            <a:lstStyle/>
            <a:p>
              <a:endParaRPr lang="pt-BR"/>
            </a:p>
          </p:txBody>
        </p:sp>
        <p:sp>
          <p:nvSpPr>
            <p:cNvPr id="26" name="Line 26">
              <a:extLst>
                <a:ext uri="{FF2B5EF4-FFF2-40B4-BE49-F238E27FC236}">
                  <a16:creationId xmlns:a16="http://schemas.microsoft.com/office/drawing/2014/main" id="{F0098E3B-5B14-4F2D-BBB5-C5F50374B44C}"/>
                </a:ext>
              </a:extLst>
            </p:cNvPr>
            <p:cNvSpPr>
              <a:spLocks noChangeShapeType="1"/>
            </p:cNvSpPr>
            <p:nvPr/>
          </p:nvSpPr>
          <p:spPr bwMode="auto">
            <a:xfrm>
              <a:off x="1968" y="2592"/>
              <a:ext cx="0" cy="720"/>
            </a:xfrm>
            <a:prstGeom prst="line">
              <a:avLst/>
            </a:prstGeom>
            <a:noFill/>
            <a:ln w="9525" cap="rnd">
              <a:solidFill>
                <a:srgbClr val="000099"/>
              </a:solidFill>
              <a:prstDash val="dash"/>
              <a:round/>
              <a:headEnd/>
              <a:tailEnd/>
            </a:ln>
          </p:spPr>
          <p:txBody>
            <a:bodyPr/>
            <a:lstStyle/>
            <a:p>
              <a:endParaRPr lang="pt-BR"/>
            </a:p>
          </p:txBody>
        </p:sp>
        <p:sp>
          <p:nvSpPr>
            <p:cNvPr id="27" name="Line 27">
              <a:extLst>
                <a:ext uri="{FF2B5EF4-FFF2-40B4-BE49-F238E27FC236}">
                  <a16:creationId xmlns:a16="http://schemas.microsoft.com/office/drawing/2014/main" id="{5B7AB497-09C9-4A05-8AA3-0B82B66326FC}"/>
                </a:ext>
              </a:extLst>
            </p:cNvPr>
            <p:cNvSpPr>
              <a:spLocks noChangeShapeType="1"/>
            </p:cNvSpPr>
            <p:nvPr/>
          </p:nvSpPr>
          <p:spPr bwMode="auto">
            <a:xfrm flipH="1">
              <a:off x="1008" y="2544"/>
              <a:ext cx="960" cy="0"/>
            </a:xfrm>
            <a:prstGeom prst="line">
              <a:avLst/>
            </a:prstGeom>
            <a:noFill/>
            <a:ln w="9525" cap="rnd">
              <a:solidFill>
                <a:srgbClr val="000099"/>
              </a:solidFill>
              <a:prstDash val="dash"/>
              <a:round/>
              <a:headEnd/>
              <a:tailEnd/>
            </a:ln>
          </p:spPr>
          <p:txBody>
            <a:bodyPr/>
            <a:lstStyle/>
            <a:p>
              <a:endParaRPr lang="pt-BR"/>
            </a:p>
          </p:txBody>
        </p:sp>
        <p:sp>
          <p:nvSpPr>
            <p:cNvPr id="28" name="Text Box 28">
              <a:extLst>
                <a:ext uri="{FF2B5EF4-FFF2-40B4-BE49-F238E27FC236}">
                  <a16:creationId xmlns:a16="http://schemas.microsoft.com/office/drawing/2014/main" id="{3CC75401-A66B-4B52-8C16-BA2C7C06B431}"/>
                </a:ext>
              </a:extLst>
            </p:cNvPr>
            <p:cNvSpPr txBox="1">
              <a:spLocks noChangeArrowheads="1"/>
            </p:cNvSpPr>
            <p:nvPr/>
          </p:nvSpPr>
          <p:spPr bwMode="auto">
            <a:xfrm>
              <a:off x="588" y="2419"/>
              <a:ext cx="432" cy="271"/>
            </a:xfrm>
            <a:prstGeom prst="rect">
              <a:avLst/>
            </a:prstGeom>
            <a:noFill/>
            <a:ln w="9525">
              <a:noFill/>
              <a:miter lim="800000"/>
              <a:headEnd/>
              <a:tailEnd/>
            </a:ln>
          </p:spPr>
          <p:txBody>
            <a:bodyPr>
              <a:spAutoFit/>
            </a:bodyPr>
            <a:lstStyle/>
            <a:p>
              <a:pPr eaLnBrk="1" hangingPunct="1">
                <a:spcBef>
                  <a:spcPct val="50000"/>
                </a:spcBef>
              </a:pPr>
              <a:r>
                <a:rPr lang="pt-BR" sz="2200" b="1" dirty="0">
                  <a:solidFill>
                    <a:srgbClr val="002060"/>
                  </a:solidFill>
                </a:rPr>
                <a:t>   10</a:t>
              </a:r>
              <a:endParaRPr lang="en-US" sz="2200" b="1" dirty="0">
                <a:solidFill>
                  <a:srgbClr val="002060"/>
                </a:solidFill>
              </a:endParaRPr>
            </a:p>
          </p:txBody>
        </p:sp>
        <p:sp>
          <p:nvSpPr>
            <p:cNvPr id="29" name="Line 29">
              <a:extLst>
                <a:ext uri="{FF2B5EF4-FFF2-40B4-BE49-F238E27FC236}">
                  <a16:creationId xmlns:a16="http://schemas.microsoft.com/office/drawing/2014/main" id="{ABC5AF45-6E71-4EE8-A188-C8E7FCE0203D}"/>
                </a:ext>
              </a:extLst>
            </p:cNvPr>
            <p:cNvSpPr>
              <a:spLocks noChangeShapeType="1"/>
            </p:cNvSpPr>
            <p:nvPr/>
          </p:nvSpPr>
          <p:spPr bwMode="auto">
            <a:xfrm>
              <a:off x="3840" y="2955"/>
              <a:ext cx="0" cy="288"/>
            </a:xfrm>
            <a:prstGeom prst="line">
              <a:avLst/>
            </a:prstGeom>
            <a:noFill/>
            <a:ln w="28575">
              <a:solidFill>
                <a:schemeClr val="tx1"/>
              </a:solidFill>
              <a:round/>
              <a:headEnd/>
              <a:tailEnd type="triangle" w="med" len="med"/>
            </a:ln>
          </p:spPr>
          <p:txBody>
            <a:bodyPr/>
            <a:lstStyle/>
            <a:p>
              <a:endParaRPr lang="pt-BR"/>
            </a:p>
          </p:txBody>
        </p:sp>
        <p:sp>
          <p:nvSpPr>
            <p:cNvPr id="30" name="Text Box 30">
              <a:extLst>
                <a:ext uri="{FF2B5EF4-FFF2-40B4-BE49-F238E27FC236}">
                  <a16:creationId xmlns:a16="http://schemas.microsoft.com/office/drawing/2014/main" id="{D1A3D87F-2C17-4D0B-8111-D6AA869581A1}"/>
                </a:ext>
              </a:extLst>
            </p:cNvPr>
            <p:cNvSpPr txBox="1">
              <a:spLocks noChangeArrowheads="1"/>
            </p:cNvSpPr>
            <p:nvPr/>
          </p:nvSpPr>
          <p:spPr bwMode="auto">
            <a:xfrm>
              <a:off x="3168" y="2688"/>
              <a:ext cx="2160" cy="275"/>
            </a:xfrm>
            <a:prstGeom prst="rect">
              <a:avLst/>
            </a:prstGeom>
            <a:solidFill>
              <a:schemeClr val="bg1">
                <a:lumMod val="95000"/>
              </a:schemeClr>
            </a:solidFill>
            <a:ln w="9525">
              <a:solidFill>
                <a:schemeClr val="tx1"/>
              </a:solidFill>
              <a:miter lim="800000"/>
              <a:headEnd/>
              <a:tailEnd/>
            </a:ln>
          </p:spPr>
          <p:txBody>
            <a:bodyPr>
              <a:spAutoFit/>
            </a:bodyPr>
            <a:lstStyle/>
            <a:p>
              <a:pPr algn="ctr" eaLnBrk="1" hangingPunct="1">
                <a:spcBef>
                  <a:spcPct val="50000"/>
                </a:spcBef>
              </a:pPr>
              <a:r>
                <a:rPr lang="pt-BR" sz="2200" b="1" dirty="0">
                  <a:solidFill>
                    <a:srgbClr val="000099"/>
                  </a:solidFill>
                </a:rPr>
                <a:t>Curva de Reação da Firma 1</a:t>
              </a:r>
              <a:endParaRPr lang="en-US" sz="2200" b="1" dirty="0">
                <a:solidFill>
                  <a:srgbClr val="000099"/>
                </a:solidFill>
              </a:endParaRPr>
            </a:p>
          </p:txBody>
        </p:sp>
        <p:sp>
          <p:nvSpPr>
            <p:cNvPr id="31" name="Oval 31">
              <a:extLst>
                <a:ext uri="{FF2B5EF4-FFF2-40B4-BE49-F238E27FC236}">
                  <a16:creationId xmlns:a16="http://schemas.microsoft.com/office/drawing/2014/main" id="{6C168ACB-6568-442F-B963-28F7345F2E5D}"/>
                </a:ext>
              </a:extLst>
            </p:cNvPr>
            <p:cNvSpPr>
              <a:spLocks noChangeArrowheads="1"/>
            </p:cNvSpPr>
            <p:nvPr/>
          </p:nvSpPr>
          <p:spPr bwMode="auto">
            <a:xfrm>
              <a:off x="1920" y="2496"/>
              <a:ext cx="96" cy="96"/>
            </a:xfrm>
            <a:prstGeom prst="ellipse">
              <a:avLst/>
            </a:prstGeom>
            <a:solidFill>
              <a:schemeClr val="tx1"/>
            </a:solidFill>
            <a:ln w="9525">
              <a:solidFill>
                <a:schemeClr val="tx1"/>
              </a:solidFill>
              <a:round/>
              <a:headEnd/>
              <a:tailEnd/>
            </a:ln>
          </p:spPr>
          <p:txBody>
            <a:bodyPr wrap="none" anchor="ctr"/>
            <a:lstStyle/>
            <a:p>
              <a:endParaRPr lang="pt-BR"/>
            </a:p>
          </p:txBody>
        </p:sp>
        <p:sp>
          <p:nvSpPr>
            <p:cNvPr id="32" name="Text Box 32">
              <a:extLst>
                <a:ext uri="{FF2B5EF4-FFF2-40B4-BE49-F238E27FC236}">
                  <a16:creationId xmlns:a16="http://schemas.microsoft.com/office/drawing/2014/main" id="{4D8E9AC7-9B4F-4DD0-B098-748B887D47D1}"/>
                </a:ext>
              </a:extLst>
            </p:cNvPr>
            <p:cNvSpPr txBox="1">
              <a:spLocks noChangeArrowheads="1"/>
            </p:cNvSpPr>
            <p:nvPr/>
          </p:nvSpPr>
          <p:spPr bwMode="auto">
            <a:xfrm>
              <a:off x="1845" y="3286"/>
              <a:ext cx="336" cy="271"/>
            </a:xfrm>
            <a:prstGeom prst="rect">
              <a:avLst/>
            </a:prstGeom>
            <a:noFill/>
            <a:ln w="9525">
              <a:noFill/>
              <a:miter lim="800000"/>
              <a:headEnd/>
              <a:tailEnd/>
            </a:ln>
          </p:spPr>
          <p:txBody>
            <a:bodyPr>
              <a:spAutoFit/>
            </a:bodyPr>
            <a:lstStyle/>
            <a:p>
              <a:pPr eaLnBrk="1" hangingPunct="1">
                <a:spcBef>
                  <a:spcPct val="50000"/>
                </a:spcBef>
              </a:pPr>
              <a:r>
                <a:rPr lang="pt-BR" sz="2200" b="1" dirty="0">
                  <a:solidFill>
                    <a:srgbClr val="002060"/>
                  </a:solidFill>
                </a:rPr>
                <a:t>10</a:t>
              </a:r>
              <a:endParaRPr lang="en-US" sz="2200" b="1" dirty="0">
                <a:solidFill>
                  <a:srgbClr val="002060"/>
                </a:solidFill>
              </a:endParaRPr>
            </a:p>
          </p:txBody>
        </p:sp>
      </p:grpSp>
      <p:grpSp>
        <p:nvGrpSpPr>
          <p:cNvPr id="33" name="Group 33">
            <a:extLst>
              <a:ext uri="{FF2B5EF4-FFF2-40B4-BE49-F238E27FC236}">
                <a16:creationId xmlns:a16="http://schemas.microsoft.com/office/drawing/2014/main" id="{8D78236F-C023-4338-A865-7C6F63101475}"/>
              </a:ext>
            </a:extLst>
          </p:cNvPr>
          <p:cNvGrpSpPr>
            <a:grpSpLocks/>
          </p:cNvGrpSpPr>
          <p:nvPr/>
        </p:nvGrpSpPr>
        <p:grpSpPr bwMode="auto">
          <a:xfrm>
            <a:off x="863600" y="2603500"/>
            <a:ext cx="6400800" cy="2903538"/>
            <a:chOff x="720" y="1728"/>
            <a:chExt cx="4032" cy="1829"/>
          </a:xfrm>
        </p:grpSpPr>
        <p:sp>
          <p:nvSpPr>
            <p:cNvPr id="34" name="Line 34">
              <a:extLst>
                <a:ext uri="{FF2B5EF4-FFF2-40B4-BE49-F238E27FC236}">
                  <a16:creationId xmlns:a16="http://schemas.microsoft.com/office/drawing/2014/main" id="{6B6EEF08-BE60-46A0-ABE4-C0065A0E54D9}"/>
                </a:ext>
              </a:extLst>
            </p:cNvPr>
            <p:cNvSpPr>
              <a:spLocks noChangeShapeType="1"/>
            </p:cNvSpPr>
            <p:nvPr/>
          </p:nvSpPr>
          <p:spPr bwMode="auto">
            <a:xfrm>
              <a:off x="1008" y="2208"/>
              <a:ext cx="1536" cy="0"/>
            </a:xfrm>
            <a:prstGeom prst="line">
              <a:avLst/>
            </a:prstGeom>
            <a:noFill/>
            <a:ln w="9525" cap="rnd">
              <a:solidFill>
                <a:srgbClr val="008000"/>
              </a:solidFill>
              <a:prstDash val="dash"/>
              <a:round/>
              <a:headEnd/>
              <a:tailEnd/>
            </a:ln>
          </p:spPr>
          <p:txBody>
            <a:bodyPr/>
            <a:lstStyle/>
            <a:p>
              <a:endParaRPr lang="pt-BR"/>
            </a:p>
          </p:txBody>
        </p:sp>
        <p:sp>
          <p:nvSpPr>
            <p:cNvPr id="35" name="Line 35">
              <a:extLst>
                <a:ext uri="{FF2B5EF4-FFF2-40B4-BE49-F238E27FC236}">
                  <a16:creationId xmlns:a16="http://schemas.microsoft.com/office/drawing/2014/main" id="{7F025004-602B-445B-B06A-5BC7C5595CE6}"/>
                </a:ext>
              </a:extLst>
            </p:cNvPr>
            <p:cNvSpPr>
              <a:spLocks noChangeShapeType="1"/>
            </p:cNvSpPr>
            <p:nvPr/>
          </p:nvSpPr>
          <p:spPr bwMode="auto">
            <a:xfrm flipV="1">
              <a:off x="2544" y="2208"/>
              <a:ext cx="0" cy="1104"/>
            </a:xfrm>
            <a:prstGeom prst="line">
              <a:avLst/>
            </a:prstGeom>
            <a:noFill/>
            <a:ln w="9525" cap="rnd">
              <a:solidFill>
                <a:srgbClr val="008000"/>
              </a:solidFill>
              <a:prstDash val="dash"/>
              <a:round/>
              <a:headEnd/>
              <a:tailEnd/>
            </a:ln>
          </p:spPr>
          <p:txBody>
            <a:bodyPr/>
            <a:lstStyle/>
            <a:p>
              <a:endParaRPr lang="pt-BR"/>
            </a:p>
          </p:txBody>
        </p:sp>
        <p:sp>
          <p:nvSpPr>
            <p:cNvPr id="36" name="Oval 36">
              <a:extLst>
                <a:ext uri="{FF2B5EF4-FFF2-40B4-BE49-F238E27FC236}">
                  <a16:creationId xmlns:a16="http://schemas.microsoft.com/office/drawing/2014/main" id="{65FF17F6-D05B-471E-88FF-1CBF762E169A}"/>
                </a:ext>
              </a:extLst>
            </p:cNvPr>
            <p:cNvSpPr>
              <a:spLocks noChangeArrowheads="1"/>
            </p:cNvSpPr>
            <p:nvPr/>
          </p:nvSpPr>
          <p:spPr bwMode="auto">
            <a:xfrm>
              <a:off x="2496" y="2160"/>
              <a:ext cx="96" cy="96"/>
            </a:xfrm>
            <a:prstGeom prst="ellipse">
              <a:avLst/>
            </a:prstGeom>
            <a:solidFill>
              <a:srgbClr val="008000"/>
            </a:solidFill>
            <a:ln w="9525">
              <a:solidFill>
                <a:srgbClr val="008000"/>
              </a:solidFill>
              <a:round/>
              <a:headEnd/>
              <a:tailEnd/>
            </a:ln>
          </p:spPr>
          <p:txBody>
            <a:bodyPr wrap="none" anchor="ctr"/>
            <a:lstStyle/>
            <a:p>
              <a:endParaRPr lang="pt-BR"/>
            </a:p>
          </p:txBody>
        </p:sp>
        <p:sp>
          <p:nvSpPr>
            <p:cNvPr id="37" name="Text Box 37">
              <a:extLst>
                <a:ext uri="{FF2B5EF4-FFF2-40B4-BE49-F238E27FC236}">
                  <a16:creationId xmlns:a16="http://schemas.microsoft.com/office/drawing/2014/main" id="{4C6543B0-DB9B-4111-8758-09CF02BD76A3}"/>
                </a:ext>
              </a:extLst>
            </p:cNvPr>
            <p:cNvSpPr txBox="1">
              <a:spLocks noChangeArrowheads="1"/>
            </p:cNvSpPr>
            <p:nvPr/>
          </p:nvSpPr>
          <p:spPr bwMode="auto">
            <a:xfrm>
              <a:off x="720" y="2064"/>
              <a:ext cx="336" cy="271"/>
            </a:xfrm>
            <a:prstGeom prst="rect">
              <a:avLst/>
            </a:prstGeom>
            <a:noFill/>
            <a:ln w="9525">
              <a:noFill/>
              <a:miter lim="800000"/>
              <a:headEnd/>
              <a:tailEnd/>
            </a:ln>
          </p:spPr>
          <p:txBody>
            <a:bodyPr>
              <a:spAutoFit/>
            </a:bodyPr>
            <a:lstStyle/>
            <a:p>
              <a:pPr eaLnBrk="1" hangingPunct="1">
                <a:spcBef>
                  <a:spcPct val="50000"/>
                </a:spcBef>
              </a:pPr>
              <a:r>
                <a:rPr lang="pt-BR" sz="2200" b="1" dirty="0">
                  <a:solidFill>
                    <a:srgbClr val="008000"/>
                  </a:solidFill>
                </a:rPr>
                <a:t>15</a:t>
              </a:r>
              <a:endParaRPr lang="en-US" sz="2200" b="1" dirty="0">
                <a:solidFill>
                  <a:srgbClr val="008000"/>
                </a:solidFill>
              </a:endParaRPr>
            </a:p>
          </p:txBody>
        </p:sp>
        <p:sp>
          <p:nvSpPr>
            <p:cNvPr id="38" name="Line 38">
              <a:extLst>
                <a:ext uri="{FF2B5EF4-FFF2-40B4-BE49-F238E27FC236}">
                  <a16:creationId xmlns:a16="http://schemas.microsoft.com/office/drawing/2014/main" id="{9CAD7AE5-1BAE-4C49-8733-B12708E7468E}"/>
                </a:ext>
              </a:extLst>
            </p:cNvPr>
            <p:cNvSpPr>
              <a:spLocks noChangeShapeType="1"/>
            </p:cNvSpPr>
            <p:nvPr/>
          </p:nvSpPr>
          <p:spPr bwMode="auto">
            <a:xfrm flipH="1">
              <a:off x="2592" y="1872"/>
              <a:ext cx="528" cy="288"/>
            </a:xfrm>
            <a:prstGeom prst="line">
              <a:avLst/>
            </a:prstGeom>
            <a:noFill/>
            <a:ln w="28575">
              <a:solidFill>
                <a:srgbClr val="008000"/>
              </a:solidFill>
              <a:round/>
              <a:headEnd/>
              <a:tailEnd type="triangle" w="med" len="med"/>
            </a:ln>
          </p:spPr>
          <p:txBody>
            <a:bodyPr/>
            <a:lstStyle/>
            <a:p>
              <a:endParaRPr lang="pt-BR"/>
            </a:p>
          </p:txBody>
        </p:sp>
        <p:sp>
          <p:nvSpPr>
            <p:cNvPr id="39" name="Text Box 39">
              <a:extLst>
                <a:ext uri="{FF2B5EF4-FFF2-40B4-BE49-F238E27FC236}">
                  <a16:creationId xmlns:a16="http://schemas.microsoft.com/office/drawing/2014/main" id="{B29CD3AD-4A48-47FB-8617-4D660F5FAC24}"/>
                </a:ext>
              </a:extLst>
            </p:cNvPr>
            <p:cNvSpPr txBox="1">
              <a:spLocks noChangeArrowheads="1"/>
            </p:cNvSpPr>
            <p:nvPr/>
          </p:nvSpPr>
          <p:spPr bwMode="auto">
            <a:xfrm>
              <a:off x="3120" y="1728"/>
              <a:ext cx="1632" cy="275"/>
            </a:xfrm>
            <a:prstGeom prst="rect">
              <a:avLst/>
            </a:prstGeom>
            <a:solidFill>
              <a:srgbClr val="CCFFCC"/>
            </a:solidFill>
            <a:ln w="9525">
              <a:solidFill>
                <a:schemeClr val="tx1"/>
              </a:solidFill>
              <a:miter lim="800000"/>
              <a:headEnd/>
              <a:tailEnd/>
            </a:ln>
          </p:spPr>
          <p:txBody>
            <a:bodyPr>
              <a:spAutoFit/>
            </a:bodyPr>
            <a:lstStyle/>
            <a:p>
              <a:pPr algn="ctr" eaLnBrk="1" hangingPunct="1">
                <a:spcBef>
                  <a:spcPct val="50000"/>
                </a:spcBef>
              </a:pPr>
              <a:r>
                <a:rPr lang="pt-BR" sz="2200" b="1" dirty="0"/>
                <a:t>Solução Competitiva</a:t>
              </a:r>
              <a:endParaRPr lang="en-US" sz="2200" b="1" dirty="0"/>
            </a:p>
          </p:txBody>
        </p:sp>
        <p:sp>
          <p:nvSpPr>
            <p:cNvPr id="40" name="Text Box 40">
              <a:extLst>
                <a:ext uri="{FF2B5EF4-FFF2-40B4-BE49-F238E27FC236}">
                  <a16:creationId xmlns:a16="http://schemas.microsoft.com/office/drawing/2014/main" id="{C3B8D554-608B-41EC-B2AA-75BEA72AD6A3}"/>
                </a:ext>
              </a:extLst>
            </p:cNvPr>
            <p:cNvSpPr txBox="1">
              <a:spLocks noChangeArrowheads="1"/>
            </p:cNvSpPr>
            <p:nvPr/>
          </p:nvSpPr>
          <p:spPr bwMode="auto">
            <a:xfrm>
              <a:off x="2412" y="3286"/>
              <a:ext cx="376" cy="271"/>
            </a:xfrm>
            <a:prstGeom prst="rect">
              <a:avLst/>
            </a:prstGeom>
            <a:noFill/>
            <a:ln w="9525">
              <a:noFill/>
              <a:miter lim="800000"/>
              <a:headEnd/>
              <a:tailEnd/>
            </a:ln>
          </p:spPr>
          <p:txBody>
            <a:bodyPr wrap="square">
              <a:spAutoFit/>
            </a:bodyPr>
            <a:lstStyle/>
            <a:p>
              <a:pPr eaLnBrk="1" hangingPunct="1">
                <a:spcBef>
                  <a:spcPct val="50000"/>
                </a:spcBef>
              </a:pPr>
              <a:r>
                <a:rPr lang="pt-BR" sz="2200" b="1" dirty="0">
                  <a:solidFill>
                    <a:srgbClr val="008000"/>
                  </a:solidFill>
                </a:rPr>
                <a:t>15</a:t>
              </a:r>
              <a:endParaRPr lang="en-US" sz="2200" b="1" dirty="0">
                <a:solidFill>
                  <a:srgbClr val="008000"/>
                </a:solidFill>
              </a:endParaRPr>
            </a:p>
          </p:txBody>
        </p:sp>
      </p:grpSp>
      <p:sp>
        <p:nvSpPr>
          <p:cNvPr id="41" name="Rectangle 4">
            <a:extLst>
              <a:ext uri="{FF2B5EF4-FFF2-40B4-BE49-F238E27FC236}">
                <a16:creationId xmlns:a16="http://schemas.microsoft.com/office/drawing/2014/main" id="{C111A8AA-7E67-4760-83AE-C782A604E6B6}"/>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20388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2C3D2A8-4E2A-43DE-AC8F-1DB471352FB0}"/>
              </a:ext>
            </a:extLst>
          </p:cNvPr>
          <p:cNvSpPr>
            <a:spLocks noChangeArrowheads="1"/>
          </p:cNvSpPr>
          <p:nvPr/>
        </p:nvSpPr>
        <p:spPr bwMode="auto">
          <a:xfrm>
            <a:off x="304800" y="1444625"/>
            <a:ext cx="8534400"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3200" dirty="0">
                <a:latin typeface="Arial" charset="0"/>
              </a:rPr>
              <a:t>A Vantagem de Ser o Primeiro  ( Modelo de </a:t>
            </a:r>
            <a:r>
              <a:rPr lang="pt-BR" sz="3200" dirty="0" err="1">
                <a:latin typeface="Arial" charset="0"/>
              </a:rPr>
              <a:t>Stackelberg</a:t>
            </a:r>
            <a:r>
              <a:rPr lang="pt-BR" sz="3200" dirty="0">
                <a:latin typeface="Arial" charset="0"/>
              </a:rPr>
              <a:t> )</a:t>
            </a:r>
            <a:endParaRPr lang="en-US" sz="3200" dirty="0">
              <a:latin typeface="Arial" charset="0"/>
            </a:endParaRPr>
          </a:p>
          <a:p>
            <a:pPr marL="742950" lvl="1" indent="-285750" algn="just">
              <a:spcBef>
                <a:spcPct val="50000"/>
              </a:spcBef>
              <a:buSzPct val="80000"/>
              <a:buFontTx/>
              <a:buBlip>
                <a:blip r:embed="rId2"/>
              </a:buBlip>
            </a:pPr>
            <a:r>
              <a:rPr lang="pt-BR" sz="2800" dirty="0">
                <a:latin typeface="Arial" charset="0"/>
              </a:rPr>
              <a:t>Ao determinar  seu nível de produção, a firma 1 deverá considerar de que forma a firma 2 reagirá (em </a:t>
            </a:r>
            <a:r>
              <a:rPr lang="pt-BR" sz="2800" dirty="0" err="1">
                <a:latin typeface="Arial" charset="0"/>
              </a:rPr>
              <a:t>Cournot</a:t>
            </a:r>
            <a:r>
              <a:rPr lang="pt-BR" sz="2800" dirty="0">
                <a:latin typeface="Arial" charset="0"/>
              </a:rPr>
              <a:t> nenhuma das firmas tem a oportunidade de reagir).</a:t>
            </a:r>
            <a:endParaRPr lang="en-US" sz="2800" dirty="0">
              <a:latin typeface="Arial" charset="0"/>
            </a:endParaRPr>
          </a:p>
          <a:p>
            <a:pPr marL="342900" indent="-342900" algn="just">
              <a:spcBef>
                <a:spcPct val="50000"/>
              </a:spcBef>
              <a:buClr>
                <a:srgbClr val="663300"/>
              </a:buClr>
              <a:buSzPct val="75000"/>
              <a:buFont typeface="Wingdings" pitchFamily="2" charset="2"/>
              <a:buChar char="n"/>
            </a:pPr>
            <a:endParaRPr lang="pt-BR" sz="2800" dirty="0">
              <a:latin typeface="Arial" charset="0"/>
            </a:endParaRPr>
          </a:p>
        </p:txBody>
      </p:sp>
      <p:sp>
        <p:nvSpPr>
          <p:cNvPr id="5" name="Rectangle 4">
            <a:extLst>
              <a:ext uri="{FF2B5EF4-FFF2-40B4-BE49-F238E27FC236}">
                <a16:creationId xmlns:a16="http://schemas.microsoft.com/office/drawing/2014/main" id="{FE95F484-63E8-4E63-938E-286F3E91BCDB}"/>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340811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2C9A016-3490-4A19-A221-E3BE1A479D54}"/>
              </a:ext>
            </a:extLst>
          </p:cNvPr>
          <p:cNvSpPr txBox="1">
            <a:spLocks noChangeArrowheads="1"/>
          </p:cNvSpPr>
          <p:nvPr/>
        </p:nvSpPr>
        <p:spPr>
          <a:xfrm>
            <a:off x="407988" y="981628"/>
            <a:ext cx="8507412"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sz="3000" dirty="0"/>
              <a:t>A </a:t>
            </a:r>
            <a:r>
              <a:rPr lang="en-US" sz="3000" dirty="0" err="1"/>
              <a:t>Substituição</a:t>
            </a:r>
            <a:r>
              <a:rPr lang="en-US" sz="3000" dirty="0"/>
              <a:t> entre </a:t>
            </a:r>
            <a:r>
              <a:rPr lang="en-US" sz="3000" dirty="0" err="1"/>
              <a:t>Insumos</a:t>
            </a:r>
            <a:endParaRPr lang="en-US" sz="3000" dirty="0"/>
          </a:p>
          <a:p>
            <a:pPr lvl="1">
              <a:buSzPct val="75000"/>
            </a:pPr>
            <a:r>
              <a:rPr lang="en-US" sz="3000" dirty="0"/>
              <a:t>A Taxa Marginal de </a:t>
            </a:r>
            <a:r>
              <a:rPr lang="en-US" sz="3000" dirty="0" err="1"/>
              <a:t>Substituição</a:t>
            </a:r>
            <a:r>
              <a:rPr lang="en-US" sz="3000" dirty="0"/>
              <a:t> Técnica </a:t>
            </a:r>
          </a:p>
        </p:txBody>
      </p:sp>
      <p:sp>
        <p:nvSpPr>
          <p:cNvPr id="5" name="Rectangle 10">
            <a:extLst>
              <a:ext uri="{FF2B5EF4-FFF2-40B4-BE49-F238E27FC236}">
                <a16:creationId xmlns:a16="http://schemas.microsoft.com/office/drawing/2014/main" id="{CE312046-C0C4-4247-A5C9-BC2B4D464C54}"/>
              </a:ext>
            </a:extLst>
          </p:cNvPr>
          <p:cNvSpPr>
            <a:spLocks noChangeArrowheads="1"/>
          </p:cNvSpPr>
          <p:nvPr/>
        </p:nvSpPr>
        <p:spPr bwMode="auto">
          <a:xfrm>
            <a:off x="890588" y="2071203"/>
            <a:ext cx="7707312" cy="1593850"/>
          </a:xfrm>
          <a:prstGeom prst="rect">
            <a:avLst/>
          </a:prstGeom>
          <a:solidFill>
            <a:schemeClr val="bg1">
              <a:lumMod val="95000"/>
            </a:schemeClr>
          </a:solidFill>
          <a:ln w="12700">
            <a:solidFill>
              <a:schemeClr val="tx1"/>
            </a:solidFill>
            <a:miter lim="800000"/>
            <a:headEnd/>
            <a:tailEnd/>
          </a:ln>
        </p:spPr>
        <p:txBody>
          <a:bodyPr anchor="ctr">
            <a:spAutoFit/>
          </a:bodyPr>
          <a:lstStyle/>
          <a:p>
            <a:endParaRPr lang="pt-BR"/>
          </a:p>
        </p:txBody>
      </p:sp>
      <p:graphicFrame>
        <p:nvGraphicFramePr>
          <p:cNvPr id="6" name="Object 7">
            <a:hlinkClick r:id="" action="ppaction://ole?verb=0"/>
            <a:extLst>
              <a:ext uri="{FF2B5EF4-FFF2-40B4-BE49-F238E27FC236}">
                <a16:creationId xmlns:a16="http://schemas.microsoft.com/office/drawing/2014/main" id="{85912417-A3B4-4FC7-8483-01E982DCE1C2}"/>
              </a:ext>
            </a:extLst>
          </p:cNvPr>
          <p:cNvGraphicFramePr>
            <a:graphicFrameLocks/>
          </p:cNvGraphicFramePr>
          <p:nvPr>
            <p:extLst>
              <p:ext uri="{D42A27DB-BD31-4B8C-83A1-F6EECF244321}">
                <p14:modId xmlns:p14="http://schemas.microsoft.com/office/powerpoint/2010/main" val="3749427150"/>
              </p:ext>
            </p:extLst>
          </p:nvPr>
        </p:nvGraphicFramePr>
        <p:xfrm>
          <a:off x="1022004" y="2197857"/>
          <a:ext cx="7337424" cy="1401762"/>
        </p:xfrm>
        <a:graphic>
          <a:graphicData uri="http://schemas.openxmlformats.org/presentationml/2006/ole">
            <mc:AlternateContent xmlns:mc="http://schemas.openxmlformats.org/markup-compatibility/2006">
              <mc:Choice xmlns:v="urn:schemas-microsoft-com:vml" Requires="v">
                <p:oleObj name="Equation" r:id="rId2" imgW="2247840" imgH="419040" progId="Equation.DSMT4">
                  <p:embed/>
                </p:oleObj>
              </mc:Choice>
              <mc:Fallback>
                <p:oleObj name="Equation" r:id="rId2" imgW="2247840" imgH="419040" progId="Equation.DSMT4">
                  <p:embed/>
                  <p:pic>
                    <p:nvPicPr>
                      <p:cNvPr id="12290" name="Object 7">
                        <a:hlinkClick r:id="" action="ppaction://ole?verb=0"/>
                      </p:cNvPr>
                      <p:cNvPicPr>
                        <a:picLocks noChangeArrowheads="1"/>
                      </p:cNvPicPr>
                      <p:nvPr/>
                    </p:nvPicPr>
                    <p:blipFill>
                      <a:blip r:embed="rId3"/>
                      <a:srcRect/>
                      <a:stretch>
                        <a:fillRect/>
                      </a:stretch>
                    </p:blipFill>
                    <p:spPr bwMode="auto">
                      <a:xfrm>
                        <a:off x="1022004" y="2197857"/>
                        <a:ext cx="7337424" cy="1401762"/>
                      </a:xfrm>
                      <a:prstGeom prst="rect">
                        <a:avLst/>
                      </a:prstGeom>
                      <a:noFill/>
                      <a:ln>
                        <a:noFill/>
                      </a:ln>
                      <a:effectLst/>
                    </p:spPr>
                  </p:pic>
                </p:oleObj>
              </mc:Fallback>
            </mc:AlternateContent>
          </a:graphicData>
        </a:graphic>
      </p:graphicFrame>
      <p:sp>
        <p:nvSpPr>
          <p:cNvPr id="7" name="Line 12">
            <a:extLst>
              <a:ext uri="{FF2B5EF4-FFF2-40B4-BE49-F238E27FC236}">
                <a16:creationId xmlns:a16="http://schemas.microsoft.com/office/drawing/2014/main" id="{A6900A15-CF04-4FC2-A775-9669E50CABA8}"/>
              </a:ext>
            </a:extLst>
          </p:cNvPr>
          <p:cNvSpPr>
            <a:spLocks noChangeShapeType="1"/>
          </p:cNvSpPr>
          <p:nvPr/>
        </p:nvSpPr>
        <p:spPr bwMode="auto">
          <a:xfrm>
            <a:off x="2051050" y="3479316"/>
            <a:ext cx="0" cy="914400"/>
          </a:xfrm>
          <a:prstGeom prst="line">
            <a:avLst/>
          </a:prstGeom>
          <a:noFill/>
          <a:ln w="12700">
            <a:solidFill>
              <a:srgbClr val="000000"/>
            </a:solidFill>
            <a:round/>
            <a:headEnd/>
            <a:tailEnd/>
          </a:ln>
        </p:spPr>
        <p:txBody>
          <a:bodyPr wrap="none">
            <a:spAutoFit/>
          </a:bodyPr>
          <a:lstStyle/>
          <a:p>
            <a:endParaRPr lang="pt-BR"/>
          </a:p>
        </p:txBody>
      </p:sp>
      <p:sp>
        <p:nvSpPr>
          <p:cNvPr id="8" name="Line 13">
            <a:extLst>
              <a:ext uri="{FF2B5EF4-FFF2-40B4-BE49-F238E27FC236}">
                <a16:creationId xmlns:a16="http://schemas.microsoft.com/office/drawing/2014/main" id="{CFCCA189-4699-4A57-BF28-08629DE90FB2}"/>
              </a:ext>
            </a:extLst>
          </p:cNvPr>
          <p:cNvSpPr>
            <a:spLocks noChangeShapeType="1"/>
          </p:cNvSpPr>
          <p:nvPr/>
        </p:nvSpPr>
        <p:spPr bwMode="auto">
          <a:xfrm>
            <a:off x="2051050" y="4395303"/>
            <a:ext cx="577850" cy="0"/>
          </a:xfrm>
          <a:prstGeom prst="line">
            <a:avLst/>
          </a:prstGeom>
          <a:noFill/>
          <a:ln w="12700">
            <a:solidFill>
              <a:srgbClr val="000000"/>
            </a:solidFill>
            <a:round/>
            <a:headEnd/>
            <a:tailEnd type="triangle" w="med" len="med"/>
          </a:ln>
        </p:spPr>
        <p:txBody>
          <a:bodyPr wrap="none">
            <a:spAutoFit/>
          </a:bodyPr>
          <a:lstStyle/>
          <a:p>
            <a:endParaRPr lang="pt-BR"/>
          </a:p>
        </p:txBody>
      </p:sp>
      <p:sp>
        <p:nvSpPr>
          <p:cNvPr id="9" name="AutoShape 14">
            <a:extLst>
              <a:ext uri="{FF2B5EF4-FFF2-40B4-BE49-F238E27FC236}">
                <a16:creationId xmlns:a16="http://schemas.microsoft.com/office/drawing/2014/main" id="{80F93819-AA18-48E2-843F-935318EEF555}"/>
              </a:ext>
            </a:extLst>
          </p:cNvPr>
          <p:cNvSpPr>
            <a:spLocks/>
          </p:cNvSpPr>
          <p:nvPr/>
        </p:nvSpPr>
        <p:spPr bwMode="auto">
          <a:xfrm rot="5400000">
            <a:off x="1974851" y="2428390"/>
            <a:ext cx="133350" cy="1997075"/>
          </a:xfrm>
          <a:prstGeom prst="rightBrace">
            <a:avLst>
              <a:gd name="adj1" fmla="val 124802"/>
              <a:gd name="adj2" fmla="val 50000"/>
            </a:avLst>
          </a:prstGeom>
          <a:noFill/>
          <a:ln w="12700">
            <a:solidFill>
              <a:srgbClr val="000000"/>
            </a:solidFill>
            <a:round/>
            <a:headEnd/>
            <a:tailEnd/>
          </a:ln>
        </p:spPr>
        <p:txBody>
          <a:bodyPr anchor="ctr">
            <a:spAutoFit/>
          </a:bodyPr>
          <a:lstStyle/>
          <a:p>
            <a:endParaRPr lang="pt-BR"/>
          </a:p>
        </p:txBody>
      </p:sp>
      <p:sp>
        <p:nvSpPr>
          <p:cNvPr id="10" name="Text Box 15">
            <a:extLst>
              <a:ext uri="{FF2B5EF4-FFF2-40B4-BE49-F238E27FC236}">
                <a16:creationId xmlns:a16="http://schemas.microsoft.com/office/drawing/2014/main" id="{101E9546-A5A7-4072-8E74-EAC1E5063B30}"/>
              </a:ext>
            </a:extLst>
          </p:cNvPr>
          <p:cNvSpPr txBox="1">
            <a:spLocks noChangeArrowheads="1"/>
          </p:cNvSpPr>
          <p:nvPr/>
        </p:nvSpPr>
        <p:spPr bwMode="auto">
          <a:xfrm>
            <a:off x="2603501" y="4169878"/>
            <a:ext cx="3373230" cy="430887"/>
          </a:xfrm>
          <a:prstGeom prst="rect">
            <a:avLst/>
          </a:prstGeom>
          <a:noFill/>
          <a:ln w="12700">
            <a:solidFill>
              <a:schemeClr val="tx1"/>
            </a:solidFill>
            <a:miter lim="800000"/>
            <a:headEnd/>
            <a:tailEnd/>
          </a:ln>
        </p:spPr>
        <p:txBody>
          <a:bodyPr wrap="square">
            <a:spAutoFit/>
          </a:bodyPr>
          <a:lstStyle/>
          <a:p>
            <a:pPr>
              <a:spcBef>
                <a:spcPct val="50000"/>
              </a:spcBef>
            </a:pPr>
            <a:r>
              <a:rPr lang="pt-BR" sz="2200" b="1" dirty="0"/>
              <a:t>Para um mesmo nível de Q</a:t>
            </a:r>
          </a:p>
        </p:txBody>
      </p:sp>
      <p:sp>
        <p:nvSpPr>
          <p:cNvPr id="11" name="Rectangle 7">
            <a:extLst>
              <a:ext uri="{FF2B5EF4-FFF2-40B4-BE49-F238E27FC236}">
                <a16:creationId xmlns:a16="http://schemas.microsoft.com/office/drawing/2014/main" id="{CCB50F5F-B1E0-4EB9-9020-D46A2D7C9AB2}"/>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826450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1813A6C-07EB-47DC-BE87-3D9C4F15AD8B}"/>
              </a:ext>
            </a:extLst>
          </p:cNvPr>
          <p:cNvSpPr>
            <a:spLocks noChangeArrowheads="1"/>
          </p:cNvSpPr>
          <p:nvPr/>
        </p:nvSpPr>
        <p:spPr bwMode="auto">
          <a:xfrm>
            <a:off x="304800" y="1373667"/>
            <a:ext cx="8534400"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800" dirty="0">
                <a:latin typeface="Arial" charset="0"/>
              </a:rPr>
              <a:t>Máximo Lucro da Firma 1 (Líder)</a:t>
            </a:r>
          </a:p>
          <a:p>
            <a:pPr marL="742950" lvl="1" indent="-285750" algn="just">
              <a:spcBef>
                <a:spcPct val="40000"/>
              </a:spcBef>
              <a:buSzPct val="80000"/>
              <a:buFont typeface="Wingdings" pitchFamily="2" charset="2"/>
              <a:buChar char="l"/>
            </a:pPr>
            <a:r>
              <a:rPr lang="pt-BR" sz="2800" dirty="0">
                <a:latin typeface="Arial" charset="0"/>
              </a:rPr>
              <a:t>Escolha de q</a:t>
            </a:r>
            <a:r>
              <a:rPr lang="pt-BR" sz="2800" baseline="-25000" dirty="0">
                <a:latin typeface="Arial" charset="0"/>
              </a:rPr>
              <a:t>1 </a:t>
            </a:r>
            <a:r>
              <a:rPr lang="pt-BR" sz="2800" dirty="0">
                <a:latin typeface="Arial" charset="0"/>
              </a:rPr>
              <a:t>  de tal forma que  RMg</a:t>
            </a:r>
            <a:r>
              <a:rPr lang="pt-BR" sz="2800" baseline="-25000" dirty="0">
                <a:latin typeface="Arial" charset="0"/>
              </a:rPr>
              <a:t>1</a:t>
            </a:r>
            <a:r>
              <a:rPr lang="pt-BR" sz="2800" dirty="0">
                <a:latin typeface="Arial" charset="0"/>
              </a:rPr>
              <a:t>  = CMg</a:t>
            </a:r>
            <a:r>
              <a:rPr lang="pt-BR" sz="2800" baseline="-25000" dirty="0">
                <a:latin typeface="Arial" charset="0"/>
              </a:rPr>
              <a:t>1</a:t>
            </a:r>
            <a:r>
              <a:rPr lang="pt-BR" sz="2800" dirty="0">
                <a:latin typeface="Arial" charset="0"/>
              </a:rPr>
              <a:t> </a:t>
            </a:r>
          </a:p>
          <a:p>
            <a:pPr marL="742950" lvl="1" indent="-285750" algn="just">
              <a:lnSpc>
                <a:spcPct val="80000"/>
              </a:lnSpc>
              <a:spcBef>
                <a:spcPct val="40000"/>
              </a:spcBef>
              <a:buSzPct val="80000"/>
              <a:buFont typeface="Wingdings" pitchFamily="2" charset="2"/>
              <a:buNone/>
            </a:pPr>
            <a:r>
              <a:rPr lang="pt-BR" sz="2800" dirty="0">
                <a:latin typeface="Arial" charset="0"/>
              </a:rPr>
              <a:t> </a:t>
            </a:r>
          </a:p>
          <a:p>
            <a:pPr marL="742950" lvl="1" indent="-285750" algn="just">
              <a:spcBef>
                <a:spcPct val="40000"/>
              </a:spcBef>
              <a:buSzPct val="80000"/>
              <a:buFont typeface="Wingdings" pitchFamily="2" charset="2"/>
              <a:buChar char="l"/>
            </a:pPr>
            <a:r>
              <a:rPr lang="pt-BR" sz="2800" dirty="0">
                <a:latin typeface="Arial" charset="0"/>
              </a:rPr>
              <a:t>Como RT</a:t>
            </a:r>
            <a:r>
              <a:rPr lang="pt-BR" sz="2800" baseline="-25000" dirty="0">
                <a:latin typeface="Arial" charset="0"/>
              </a:rPr>
              <a:t>1</a:t>
            </a:r>
            <a:r>
              <a:rPr lang="pt-BR" sz="2800" dirty="0">
                <a:latin typeface="Arial" charset="0"/>
              </a:rPr>
              <a:t> depende de q</a:t>
            </a:r>
            <a:r>
              <a:rPr lang="pt-BR" sz="2800" baseline="-25000" dirty="0">
                <a:latin typeface="Arial" charset="0"/>
              </a:rPr>
              <a:t>2</a:t>
            </a:r>
            <a:r>
              <a:rPr lang="pt-BR" sz="2800" dirty="0">
                <a:latin typeface="Arial" charset="0"/>
              </a:rPr>
              <a:t>, a firma 1 utiliza a curva de reação da firma 2.</a:t>
            </a:r>
          </a:p>
          <a:p>
            <a:pPr marL="742950" lvl="1" indent="-285750" algn="just">
              <a:lnSpc>
                <a:spcPct val="70000"/>
              </a:lnSpc>
              <a:spcBef>
                <a:spcPct val="40000"/>
              </a:spcBef>
              <a:buSzPct val="80000"/>
              <a:buFont typeface="Wingdings" pitchFamily="2" charset="2"/>
              <a:buNone/>
            </a:pPr>
            <a:r>
              <a:rPr lang="pt-BR" sz="2800" dirty="0">
                <a:latin typeface="Arial" charset="0"/>
              </a:rPr>
              <a:t> </a:t>
            </a:r>
          </a:p>
          <a:p>
            <a:pPr marL="742950" lvl="1" indent="-285750" algn="just">
              <a:lnSpc>
                <a:spcPct val="70000"/>
              </a:lnSpc>
              <a:spcBef>
                <a:spcPct val="40000"/>
              </a:spcBef>
              <a:buSzPct val="80000"/>
              <a:buFont typeface="Wingdings" pitchFamily="2" charset="2"/>
              <a:buNone/>
            </a:pPr>
            <a:r>
              <a:rPr lang="pt-BR" sz="2800" dirty="0">
                <a:latin typeface="Arial" charset="0"/>
              </a:rPr>
              <a:t> </a:t>
            </a:r>
          </a:p>
          <a:p>
            <a:pPr marL="742950" lvl="1" indent="-285750" algn="just">
              <a:spcBef>
                <a:spcPct val="40000"/>
              </a:spcBef>
              <a:buSzPct val="80000"/>
              <a:buFont typeface="Wingdings" pitchFamily="2" charset="2"/>
              <a:buChar char="l"/>
            </a:pPr>
            <a:r>
              <a:rPr lang="pt-BR" sz="2800" dirty="0">
                <a:latin typeface="Arial" charset="0"/>
              </a:rPr>
              <a:t>Logo:</a:t>
            </a:r>
            <a:endParaRPr lang="en-US" sz="2800" dirty="0">
              <a:latin typeface="Arial" charset="0"/>
            </a:endParaRPr>
          </a:p>
          <a:p>
            <a:pPr marL="742950" lvl="1" indent="-285750" algn="just">
              <a:spcBef>
                <a:spcPct val="40000"/>
              </a:spcBef>
              <a:buClr>
                <a:srgbClr val="663300"/>
              </a:buClr>
              <a:buSzPct val="80000"/>
              <a:buFont typeface="Wingdings" pitchFamily="2" charset="2"/>
              <a:buChar char="l"/>
            </a:pPr>
            <a:endParaRPr lang="pt-BR" sz="2800" dirty="0">
              <a:latin typeface="Arial" charset="0"/>
            </a:endParaRPr>
          </a:p>
        </p:txBody>
      </p:sp>
      <p:graphicFrame>
        <p:nvGraphicFramePr>
          <p:cNvPr id="5" name="Object 6">
            <a:extLst>
              <a:ext uri="{FF2B5EF4-FFF2-40B4-BE49-F238E27FC236}">
                <a16:creationId xmlns:a16="http://schemas.microsoft.com/office/drawing/2014/main" id="{9F1B0E24-451C-4AAE-B8D6-7F866C8F0066}"/>
              </a:ext>
            </a:extLst>
          </p:cNvPr>
          <p:cNvGraphicFramePr>
            <a:graphicFrameLocks noChangeAspect="1"/>
          </p:cNvGraphicFramePr>
          <p:nvPr>
            <p:extLst>
              <p:ext uri="{D42A27DB-BD31-4B8C-83A1-F6EECF244321}">
                <p14:modId xmlns:p14="http://schemas.microsoft.com/office/powerpoint/2010/main" val="3561961506"/>
              </p:ext>
            </p:extLst>
          </p:nvPr>
        </p:nvGraphicFramePr>
        <p:xfrm>
          <a:off x="1066800" y="2453167"/>
          <a:ext cx="3657600" cy="555625"/>
        </p:xfrm>
        <a:graphic>
          <a:graphicData uri="http://schemas.openxmlformats.org/presentationml/2006/ole">
            <mc:AlternateContent xmlns:mc="http://schemas.openxmlformats.org/markup-compatibility/2006">
              <mc:Choice xmlns:v="urn:schemas-microsoft-com:vml" Requires="v">
                <p:oleObj name="Equation" r:id="rId2" imgW="1346040" imgH="228600" progId="Equation.3">
                  <p:embed/>
                </p:oleObj>
              </mc:Choice>
              <mc:Fallback>
                <p:oleObj name="Equation" r:id="rId2" imgW="1346040" imgH="228600" progId="Equation.3">
                  <p:embed/>
                  <p:pic>
                    <p:nvPicPr>
                      <p:cNvPr id="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53167"/>
                        <a:ext cx="3657600"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27F3231-F712-4FE7-806E-9E0BA954EF95}"/>
              </a:ext>
            </a:extLst>
          </p:cNvPr>
          <p:cNvGraphicFramePr>
            <a:graphicFrameLocks noChangeAspect="1"/>
          </p:cNvGraphicFramePr>
          <p:nvPr>
            <p:extLst>
              <p:ext uri="{D42A27DB-BD31-4B8C-83A1-F6EECF244321}">
                <p14:modId xmlns:p14="http://schemas.microsoft.com/office/powerpoint/2010/main" val="2240449000"/>
              </p:ext>
            </p:extLst>
          </p:nvPr>
        </p:nvGraphicFramePr>
        <p:xfrm>
          <a:off x="4140200" y="3983517"/>
          <a:ext cx="2438400" cy="823913"/>
        </p:xfrm>
        <a:graphic>
          <a:graphicData uri="http://schemas.openxmlformats.org/presentationml/2006/ole">
            <mc:AlternateContent xmlns:mc="http://schemas.openxmlformats.org/markup-compatibility/2006">
              <mc:Choice xmlns:v="urn:schemas-microsoft-com:vml" Requires="v">
                <p:oleObj name="Equation" r:id="rId4" imgW="838080" imgH="393480" progId="Equation.3">
                  <p:embed/>
                </p:oleObj>
              </mc:Choice>
              <mc:Fallback>
                <p:oleObj name="Equation" r:id="rId4" imgW="838080" imgH="393480" progId="Equation.3">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983517"/>
                        <a:ext cx="243840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8">
            <a:extLst>
              <a:ext uri="{FF2B5EF4-FFF2-40B4-BE49-F238E27FC236}">
                <a16:creationId xmlns:a16="http://schemas.microsoft.com/office/drawing/2014/main" id="{916B748C-203E-44EB-BD3C-5AF82786A70E}"/>
              </a:ext>
            </a:extLst>
          </p:cNvPr>
          <p:cNvGrpSpPr>
            <a:grpSpLocks/>
          </p:cNvGrpSpPr>
          <p:nvPr/>
        </p:nvGrpSpPr>
        <p:grpSpPr bwMode="auto">
          <a:xfrm>
            <a:off x="1036638" y="5471005"/>
            <a:ext cx="7924800" cy="1027112"/>
            <a:chOff x="576" y="3216"/>
            <a:chExt cx="4992" cy="647"/>
          </a:xfrm>
        </p:grpSpPr>
        <p:sp>
          <p:nvSpPr>
            <p:cNvPr id="8" name="Rectangle 9">
              <a:extLst>
                <a:ext uri="{FF2B5EF4-FFF2-40B4-BE49-F238E27FC236}">
                  <a16:creationId xmlns:a16="http://schemas.microsoft.com/office/drawing/2014/main" id="{9FD4EC04-5E19-430E-BE85-6B7C5DB625A6}"/>
                </a:ext>
              </a:extLst>
            </p:cNvPr>
            <p:cNvSpPr>
              <a:spLocks noChangeArrowheads="1"/>
            </p:cNvSpPr>
            <p:nvPr/>
          </p:nvSpPr>
          <p:spPr bwMode="auto">
            <a:xfrm>
              <a:off x="3792" y="3216"/>
              <a:ext cx="1776" cy="624"/>
            </a:xfrm>
            <a:prstGeom prst="rect">
              <a:avLst/>
            </a:prstGeom>
            <a:solidFill>
              <a:srgbClr val="CCECFF"/>
            </a:solidFill>
            <a:ln w="28575">
              <a:solidFill>
                <a:schemeClr val="tx1"/>
              </a:solidFill>
              <a:miter lim="800000"/>
              <a:headEnd/>
              <a:tailEnd/>
            </a:ln>
          </p:spPr>
          <p:txBody>
            <a:bodyPr wrap="none" anchor="ctr"/>
            <a:lstStyle/>
            <a:p>
              <a:endParaRPr lang="pt-BR"/>
            </a:p>
          </p:txBody>
        </p:sp>
        <p:graphicFrame>
          <p:nvGraphicFramePr>
            <p:cNvPr id="9" name="Object 10">
              <a:extLst>
                <a:ext uri="{FF2B5EF4-FFF2-40B4-BE49-F238E27FC236}">
                  <a16:creationId xmlns:a16="http://schemas.microsoft.com/office/drawing/2014/main" id="{3250557F-61DF-4E4D-B5F7-C04453CD489E}"/>
                </a:ext>
              </a:extLst>
            </p:cNvPr>
            <p:cNvGraphicFramePr>
              <a:graphicFrameLocks noChangeAspect="1"/>
            </p:cNvGraphicFramePr>
            <p:nvPr/>
          </p:nvGraphicFramePr>
          <p:xfrm>
            <a:off x="576" y="3216"/>
            <a:ext cx="4944" cy="647"/>
          </p:xfrm>
          <a:graphic>
            <a:graphicData uri="http://schemas.openxmlformats.org/presentationml/2006/ole">
              <mc:AlternateContent xmlns:mc="http://schemas.openxmlformats.org/markup-compatibility/2006">
                <mc:Choice xmlns:v="urn:schemas-microsoft-com:vml" Requires="v">
                  <p:oleObj name="Equation" r:id="rId6" imgW="3124080" imgH="431640" progId="Equation.3">
                    <p:embed/>
                  </p:oleObj>
                </mc:Choice>
                <mc:Fallback>
                  <p:oleObj name="Equation" r:id="rId6" imgW="3124080" imgH="431640" progId="Equation.3">
                    <p:embed/>
                    <p:pic>
                      <p:nvPicPr>
                        <p:cNvPr id="1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3216"/>
                          <a:ext cx="4944" cy="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11">
            <a:extLst>
              <a:ext uri="{FF2B5EF4-FFF2-40B4-BE49-F238E27FC236}">
                <a16:creationId xmlns:a16="http://schemas.microsoft.com/office/drawing/2014/main" id="{0609E5C3-8BAA-4FF3-914F-323956493124}"/>
              </a:ext>
            </a:extLst>
          </p:cNvPr>
          <p:cNvGrpSpPr>
            <a:grpSpLocks/>
          </p:cNvGrpSpPr>
          <p:nvPr/>
        </p:nvGrpSpPr>
        <p:grpSpPr bwMode="auto">
          <a:xfrm>
            <a:off x="5483225" y="3816830"/>
            <a:ext cx="1692275" cy="565150"/>
            <a:chOff x="1584" y="2592"/>
            <a:chExt cx="1066" cy="356"/>
          </a:xfrm>
        </p:grpSpPr>
        <p:sp>
          <p:nvSpPr>
            <p:cNvPr id="11" name="Line 12">
              <a:extLst>
                <a:ext uri="{FF2B5EF4-FFF2-40B4-BE49-F238E27FC236}">
                  <a16:creationId xmlns:a16="http://schemas.microsoft.com/office/drawing/2014/main" id="{7282AA54-83DC-4A1B-A60C-4734AB62BF32}"/>
                </a:ext>
              </a:extLst>
            </p:cNvPr>
            <p:cNvSpPr>
              <a:spLocks noChangeShapeType="1"/>
            </p:cNvSpPr>
            <p:nvPr/>
          </p:nvSpPr>
          <p:spPr bwMode="auto">
            <a:xfrm>
              <a:off x="1584" y="2592"/>
              <a:ext cx="1066" cy="0"/>
            </a:xfrm>
            <a:prstGeom prst="line">
              <a:avLst/>
            </a:prstGeom>
            <a:noFill/>
            <a:ln w="28575">
              <a:solidFill>
                <a:schemeClr val="tx1"/>
              </a:solidFill>
              <a:round/>
              <a:headEnd/>
              <a:tailEnd/>
            </a:ln>
          </p:spPr>
          <p:txBody>
            <a:bodyPr wrap="none"/>
            <a:lstStyle/>
            <a:p>
              <a:endParaRPr lang="pt-BR"/>
            </a:p>
          </p:txBody>
        </p:sp>
        <p:sp>
          <p:nvSpPr>
            <p:cNvPr id="12" name="Line 13">
              <a:extLst>
                <a:ext uri="{FF2B5EF4-FFF2-40B4-BE49-F238E27FC236}">
                  <a16:creationId xmlns:a16="http://schemas.microsoft.com/office/drawing/2014/main" id="{22B7171D-8B17-4D5D-A34B-E6559BAC896C}"/>
                </a:ext>
              </a:extLst>
            </p:cNvPr>
            <p:cNvSpPr>
              <a:spLocks noChangeShapeType="1"/>
            </p:cNvSpPr>
            <p:nvPr/>
          </p:nvSpPr>
          <p:spPr bwMode="auto">
            <a:xfrm flipH="1">
              <a:off x="2640" y="2592"/>
              <a:ext cx="0" cy="356"/>
            </a:xfrm>
            <a:prstGeom prst="line">
              <a:avLst/>
            </a:prstGeom>
            <a:noFill/>
            <a:ln w="28575">
              <a:solidFill>
                <a:schemeClr val="tx1"/>
              </a:solidFill>
              <a:round/>
              <a:headEnd/>
              <a:tailEnd/>
            </a:ln>
          </p:spPr>
          <p:txBody>
            <a:bodyPr wrap="none"/>
            <a:lstStyle/>
            <a:p>
              <a:endParaRPr lang="pt-BR"/>
            </a:p>
          </p:txBody>
        </p:sp>
        <p:sp>
          <p:nvSpPr>
            <p:cNvPr id="13" name="Line 14">
              <a:extLst>
                <a:ext uri="{FF2B5EF4-FFF2-40B4-BE49-F238E27FC236}">
                  <a16:creationId xmlns:a16="http://schemas.microsoft.com/office/drawing/2014/main" id="{9D2FDD1B-51CC-4755-A1D0-F03454D01E1B}"/>
                </a:ext>
              </a:extLst>
            </p:cNvPr>
            <p:cNvSpPr>
              <a:spLocks noChangeShapeType="1"/>
            </p:cNvSpPr>
            <p:nvPr/>
          </p:nvSpPr>
          <p:spPr bwMode="auto">
            <a:xfrm flipH="1">
              <a:off x="2256" y="2938"/>
              <a:ext cx="390" cy="1"/>
            </a:xfrm>
            <a:prstGeom prst="line">
              <a:avLst/>
            </a:prstGeom>
            <a:noFill/>
            <a:ln w="28575">
              <a:solidFill>
                <a:schemeClr val="tx1"/>
              </a:solidFill>
              <a:round/>
              <a:headEnd/>
              <a:tailEnd type="triangle" w="med" len="med"/>
            </a:ln>
          </p:spPr>
          <p:txBody>
            <a:bodyPr wrap="none"/>
            <a:lstStyle/>
            <a:p>
              <a:endParaRPr lang="pt-BR"/>
            </a:p>
          </p:txBody>
        </p:sp>
      </p:grpSp>
      <p:sp>
        <p:nvSpPr>
          <p:cNvPr id="14" name="Rectangle 4">
            <a:extLst>
              <a:ext uri="{FF2B5EF4-FFF2-40B4-BE49-F238E27FC236}">
                <a16:creationId xmlns:a16="http://schemas.microsoft.com/office/drawing/2014/main" id="{E01B2CCB-7C5D-41DD-90ED-14C3052634CF}"/>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22006738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A76DEFC-DC50-45D1-884B-0B4E391DBD63}"/>
              </a:ext>
            </a:extLst>
          </p:cNvPr>
          <p:cNvSpPr>
            <a:spLocks noChangeArrowheads="1"/>
          </p:cNvSpPr>
          <p:nvPr/>
        </p:nvSpPr>
        <p:spPr bwMode="auto">
          <a:xfrm>
            <a:off x="304800" y="908739"/>
            <a:ext cx="8534400" cy="2743200"/>
          </a:xfrm>
          <a:prstGeom prst="rect">
            <a:avLst/>
          </a:prstGeom>
          <a:noFill/>
          <a:ln w="9525">
            <a:noFill/>
            <a:miter lim="800000"/>
            <a:headEnd/>
            <a:tailEnd/>
          </a:ln>
        </p:spPr>
        <p:txBody>
          <a:bodyPr/>
          <a:lstStyle/>
          <a:p>
            <a:pPr marL="342900" indent="-342900">
              <a:lnSpc>
                <a:spcPct val="70000"/>
              </a:lnSpc>
              <a:spcBef>
                <a:spcPct val="50000"/>
              </a:spcBef>
              <a:buClr>
                <a:srgbClr val="663300"/>
              </a:buClr>
              <a:buSzPct val="75000"/>
              <a:buFont typeface="Wingdings" pitchFamily="2" charset="2"/>
              <a:buNone/>
            </a:pPr>
            <a:r>
              <a:rPr lang="pt-BR" sz="2800" dirty="0">
                <a:latin typeface="Arial" charset="0"/>
              </a:rPr>
              <a:t> </a:t>
            </a:r>
          </a:p>
          <a:p>
            <a:pPr marL="342900" indent="-342900">
              <a:lnSpc>
                <a:spcPct val="110000"/>
              </a:lnSpc>
              <a:spcBef>
                <a:spcPct val="50000"/>
              </a:spcBef>
              <a:buSzPct val="75000"/>
              <a:buFont typeface="Wingdings" pitchFamily="2" charset="2"/>
              <a:buChar char="n"/>
            </a:pPr>
            <a:r>
              <a:rPr lang="pt-BR" sz="2800" dirty="0">
                <a:latin typeface="Arial" charset="0"/>
              </a:rPr>
              <a:t>Logo:</a:t>
            </a:r>
          </a:p>
          <a:p>
            <a:pPr marL="342900" indent="-342900">
              <a:lnSpc>
                <a:spcPct val="110000"/>
              </a:lnSpc>
              <a:spcBef>
                <a:spcPct val="50000"/>
              </a:spcBef>
              <a:buSzPct val="75000"/>
              <a:buFont typeface="Wingdings" pitchFamily="2" charset="2"/>
              <a:buChar char="n"/>
            </a:pPr>
            <a:r>
              <a:rPr lang="pt-BR" sz="2800" dirty="0">
                <a:latin typeface="Arial" charset="0"/>
              </a:rPr>
              <a:t>Máx. Lucro:</a:t>
            </a:r>
          </a:p>
          <a:p>
            <a:pPr marL="342900" indent="-342900">
              <a:lnSpc>
                <a:spcPct val="110000"/>
              </a:lnSpc>
              <a:spcBef>
                <a:spcPct val="50000"/>
              </a:spcBef>
              <a:buSzPct val="75000"/>
              <a:buFont typeface="Wingdings" pitchFamily="2" charset="2"/>
              <a:buChar char="n"/>
            </a:pPr>
            <a:endParaRPr lang="pt-BR" sz="2800" dirty="0">
              <a:latin typeface="Arial" charset="0"/>
            </a:endParaRPr>
          </a:p>
          <a:p>
            <a:pPr marL="342900" indent="-342900">
              <a:lnSpc>
                <a:spcPct val="110000"/>
              </a:lnSpc>
              <a:spcBef>
                <a:spcPct val="50000"/>
              </a:spcBef>
              <a:buSzPct val="75000"/>
              <a:buFont typeface="Wingdings" pitchFamily="2" charset="2"/>
              <a:buChar char="n"/>
            </a:pPr>
            <a:r>
              <a:rPr lang="pt-BR" sz="2800" dirty="0">
                <a:latin typeface="Arial" charset="0"/>
              </a:rPr>
              <a:t>Como</a:t>
            </a:r>
          </a:p>
        </p:txBody>
      </p:sp>
      <p:graphicFrame>
        <p:nvGraphicFramePr>
          <p:cNvPr id="5" name="Object 6">
            <a:extLst>
              <a:ext uri="{FF2B5EF4-FFF2-40B4-BE49-F238E27FC236}">
                <a16:creationId xmlns:a16="http://schemas.microsoft.com/office/drawing/2014/main" id="{9223C950-EFA9-459C-84D9-7E803787B4E7}"/>
              </a:ext>
            </a:extLst>
          </p:cNvPr>
          <p:cNvGraphicFramePr>
            <a:graphicFrameLocks noChangeAspect="1"/>
          </p:cNvGraphicFramePr>
          <p:nvPr>
            <p:extLst>
              <p:ext uri="{D42A27DB-BD31-4B8C-83A1-F6EECF244321}">
                <p14:modId xmlns:p14="http://schemas.microsoft.com/office/powerpoint/2010/main" val="477187496"/>
              </p:ext>
            </p:extLst>
          </p:nvPr>
        </p:nvGraphicFramePr>
        <p:xfrm>
          <a:off x="2644775" y="1562789"/>
          <a:ext cx="4548188" cy="1143000"/>
        </p:xfrm>
        <a:graphic>
          <a:graphicData uri="http://schemas.openxmlformats.org/presentationml/2006/ole">
            <mc:AlternateContent xmlns:mc="http://schemas.openxmlformats.org/markup-compatibility/2006">
              <mc:Choice xmlns:v="urn:schemas-microsoft-com:vml" Requires="v">
                <p:oleObj name="Equation" r:id="rId2" imgW="1726920" imgH="457200" progId="Equation.DSMT4">
                  <p:embed/>
                </p:oleObj>
              </mc:Choice>
              <mc:Fallback>
                <p:oleObj name="Equation" r:id="rId2" imgW="1726920" imgH="457200" progId="Equation.DSMT4">
                  <p:embed/>
                  <p:pic>
                    <p:nvPicPr>
                      <p:cNvPr id="6" name="Object 6"/>
                      <p:cNvPicPr>
                        <a:picLocks noChangeAspect="1" noChangeArrowheads="1"/>
                      </p:cNvPicPr>
                      <p:nvPr/>
                    </p:nvPicPr>
                    <p:blipFill>
                      <a:blip r:embed="rId3"/>
                      <a:srcRect/>
                      <a:stretch>
                        <a:fillRect/>
                      </a:stretch>
                    </p:blipFill>
                    <p:spPr bwMode="auto">
                      <a:xfrm>
                        <a:off x="2644775" y="1562789"/>
                        <a:ext cx="45481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08104F71-409D-4A59-A632-B108E2AF2C99}"/>
              </a:ext>
            </a:extLst>
          </p:cNvPr>
          <p:cNvGraphicFramePr>
            <a:graphicFrameLocks noChangeAspect="1"/>
          </p:cNvGraphicFramePr>
          <p:nvPr>
            <p:extLst>
              <p:ext uri="{D42A27DB-BD31-4B8C-83A1-F6EECF244321}">
                <p14:modId xmlns:p14="http://schemas.microsoft.com/office/powerpoint/2010/main" val="2611033464"/>
              </p:ext>
            </p:extLst>
          </p:nvPr>
        </p:nvGraphicFramePr>
        <p:xfrm>
          <a:off x="7742238" y="1867589"/>
          <a:ext cx="1219200" cy="990600"/>
        </p:xfrm>
        <a:graphic>
          <a:graphicData uri="http://schemas.openxmlformats.org/presentationml/2006/ole">
            <mc:AlternateContent xmlns:mc="http://schemas.openxmlformats.org/markup-compatibility/2006">
              <mc:Choice xmlns:v="urn:schemas-microsoft-com:vml" Requires="v">
                <p:oleObj name="Equation" r:id="rId4" imgW="520560" imgH="457200" progId="Equation.3">
                  <p:embed/>
                </p:oleObj>
              </mc:Choice>
              <mc:Fallback>
                <p:oleObj name="Equation" r:id="rId4" imgW="520560" imgH="457200" progId="Equation.3">
                  <p:embed/>
                  <p:pic>
                    <p:nvPicPr>
                      <p:cNvPr id="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238" y="1867589"/>
                        <a:ext cx="1219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8">
            <a:extLst>
              <a:ext uri="{FF2B5EF4-FFF2-40B4-BE49-F238E27FC236}">
                <a16:creationId xmlns:a16="http://schemas.microsoft.com/office/drawing/2014/main" id="{CB685D4A-182A-4C8F-A625-2A7B4D38683F}"/>
              </a:ext>
            </a:extLst>
          </p:cNvPr>
          <p:cNvSpPr>
            <a:spLocks noChangeArrowheads="1"/>
          </p:cNvSpPr>
          <p:nvPr/>
        </p:nvSpPr>
        <p:spPr bwMode="auto">
          <a:xfrm>
            <a:off x="5397500" y="2002527"/>
            <a:ext cx="1905000" cy="762000"/>
          </a:xfrm>
          <a:prstGeom prst="rect">
            <a:avLst/>
          </a:prstGeom>
          <a:noFill/>
          <a:ln w="28575">
            <a:solidFill>
              <a:schemeClr val="tx1"/>
            </a:solidFill>
            <a:miter lim="800000"/>
            <a:headEnd/>
            <a:tailEnd/>
          </a:ln>
        </p:spPr>
        <p:txBody>
          <a:bodyPr wrap="none" anchor="ctr"/>
          <a:lstStyle/>
          <a:p>
            <a:endParaRPr lang="pt-BR"/>
          </a:p>
        </p:txBody>
      </p:sp>
      <p:sp>
        <p:nvSpPr>
          <p:cNvPr id="8" name="Line 9">
            <a:extLst>
              <a:ext uri="{FF2B5EF4-FFF2-40B4-BE49-F238E27FC236}">
                <a16:creationId xmlns:a16="http://schemas.microsoft.com/office/drawing/2014/main" id="{887CF12E-920F-419C-9BE3-A27A4BBB2ACB}"/>
              </a:ext>
            </a:extLst>
          </p:cNvPr>
          <p:cNvSpPr>
            <a:spLocks noChangeShapeType="1"/>
          </p:cNvSpPr>
          <p:nvPr/>
        </p:nvSpPr>
        <p:spPr bwMode="auto">
          <a:xfrm flipV="1">
            <a:off x="7285038" y="2137464"/>
            <a:ext cx="450850" cy="187325"/>
          </a:xfrm>
          <a:prstGeom prst="line">
            <a:avLst/>
          </a:prstGeom>
          <a:noFill/>
          <a:ln w="28575">
            <a:solidFill>
              <a:schemeClr val="tx1"/>
            </a:solidFill>
            <a:round/>
            <a:headEnd/>
            <a:tailEnd type="triangle" w="med" len="med"/>
          </a:ln>
        </p:spPr>
        <p:txBody>
          <a:bodyPr/>
          <a:lstStyle/>
          <a:p>
            <a:endParaRPr lang="pt-BR"/>
          </a:p>
        </p:txBody>
      </p:sp>
      <p:sp>
        <p:nvSpPr>
          <p:cNvPr id="9" name="Line 10">
            <a:extLst>
              <a:ext uri="{FF2B5EF4-FFF2-40B4-BE49-F238E27FC236}">
                <a16:creationId xmlns:a16="http://schemas.microsoft.com/office/drawing/2014/main" id="{72218563-D751-4297-9A90-943EF78FC7E1}"/>
              </a:ext>
            </a:extLst>
          </p:cNvPr>
          <p:cNvSpPr>
            <a:spLocks noChangeShapeType="1"/>
          </p:cNvSpPr>
          <p:nvPr/>
        </p:nvSpPr>
        <p:spPr bwMode="auto">
          <a:xfrm>
            <a:off x="7285038" y="2400989"/>
            <a:ext cx="466725" cy="196850"/>
          </a:xfrm>
          <a:prstGeom prst="line">
            <a:avLst/>
          </a:prstGeom>
          <a:noFill/>
          <a:ln w="28575">
            <a:solidFill>
              <a:schemeClr val="tx1"/>
            </a:solidFill>
            <a:round/>
            <a:headEnd/>
            <a:tailEnd type="triangle" w="med" len="med"/>
          </a:ln>
        </p:spPr>
        <p:txBody>
          <a:bodyPr/>
          <a:lstStyle/>
          <a:p>
            <a:endParaRPr lang="pt-BR"/>
          </a:p>
        </p:txBody>
      </p:sp>
      <p:sp>
        <p:nvSpPr>
          <p:cNvPr id="10" name="Rectangle 11">
            <a:extLst>
              <a:ext uri="{FF2B5EF4-FFF2-40B4-BE49-F238E27FC236}">
                <a16:creationId xmlns:a16="http://schemas.microsoft.com/office/drawing/2014/main" id="{FD3A5DEC-95C2-4D1C-A477-BB688D6E8EF2}"/>
              </a:ext>
            </a:extLst>
          </p:cNvPr>
          <p:cNvSpPr>
            <a:spLocks noChangeArrowheads="1"/>
          </p:cNvSpPr>
          <p:nvPr/>
        </p:nvSpPr>
        <p:spPr bwMode="auto">
          <a:xfrm>
            <a:off x="7742238" y="1867589"/>
            <a:ext cx="1219200" cy="457200"/>
          </a:xfrm>
          <a:prstGeom prst="rect">
            <a:avLst/>
          </a:prstGeom>
          <a:noFill/>
          <a:ln w="28575">
            <a:solidFill>
              <a:schemeClr val="tx1"/>
            </a:solidFill>
            <a:miter lim="800000"/>
            <a:headEnd/>
            <a:tailEnd/>
          </a:ln>
        </p:spPr>
        <p:txBody>
          <a:bodyPr wrap="none" anchor="ctr"/>
          <a:lstStyle/>
          <a:p>
            <a:endParaRPr lang="pt-BR"/>
          </a:p>
        </p:txBody>
      </p:sp>
      <p:sp>
        <p:nvSpPr>
          <p:cNvPr id="11" name="Rectangle 12">
            <a:extLst>
              <a:ext uri="{FF2B5EF4-FFF2-40B4-BE49-F238E27FC236}">
                <a16:creationId xmlns:a16="http://schemas.microsoft.com/office/drawing/2014/main" id="{A4D6888E-59B7-4CE8-833D-AE4F2FE8C093}"/>
              </a:ext>
            </a:extLst>
          </p:cNvPr>
          <p:cNvSpPr>
            <a:spLocks noChangeArrowheads="1"/>
          </p:cNvSpPr>
          <p:nvPr/>
        </p:nvSpPr>
        <p:spPr bwMode="auto">
          <a:xfrm>
            <a:off x="7742238" y="2400989"/>
            <a:ext cx="1219200" cy="457200"/>
          </a:xfrm>
          <a:prstGeom prst="rect">
            <a:avLst/>
          </a:prstGeom>
          <a:noFill/>
          <a:ln w="28575">
            <a:solidFill>
              <a:schemeClr val="tx1"/>
            </a:solidFill>
            <a:miter lim="800000"/>
            <a:headEnd/>
            <a:tailEnd/>
          </a:ln>
        </p:spPr>
        <p:txBody>
          <a:bodyPr wrap="none" anchor="ctr"/>
          <a:lstStyle/>
          <a:p>
            <a:endParaRPr lang="pt-BR"/>
          </a:p>
        </p:txBody>
      </p:sp>
      <p:graphicFrame>
        <p:nvGraphicFramePr>
          <p:cNvPr id="12" name="Object 13">
            <a:extLst>
              <a:ext uri="{FF2B5EF4-FFF2-40B4-BE49-F238E27FC236}">
                <a16:creationId xmlns:a16="http://schemas.microsoft.com/office/drawing/2014/main" id="{5AACEC0D-AF10-484A-9051-AC0F8BB8AF80}"/>
              </a:ext>
            </a:extLst>
          </p:cNvPr>
          <p:cNvGraphicFramePr>
            <a:graphicFrameLocks noChangeAspect="1"/>
          </p:cNvGraphicFramePr>
          <p:nvPr>
            <p:extLst>
              <p:ext uri="{D42A27DB-BD31-4B8C-83A1-F6EECF244321}">
                <p14:modId xmlns:p14="http://schemas.microsoft.com/office/powerpoint/2010/main" val="1840860116"/>
              </p:ext>
            </p:extLst>
          </p:nvPr>
        </p:nvGraphicFramePr>
        <p:xfrm>
          <a:off x="1717344" y="3434188"/>
          <a:ext cx="4038600" cy="576263"/>
        </p:xfrm>
        <a:graphic>
          <a:graphicData uri="http://schemas.openxmlformats.org/presentationml/2006/ole">
            <mc:AlternateContent xmlns:mc="http://schemas.openxmlformats.org/markup-compatibility/2006">
              <mc:Choice xmlns:v="urn:schemas-microsoft-com:vml" Requires="v">
                <p:oleObj name="Equation" r:id="rId6" imgW="1511280" imgH="215640" progId="Equation.3">
                  <p:embed/>
                </p:oleObj>
              </mc:Choice>
              <mc:Fallback>
                <p:oleObj name="Equation" r:id="rId6" imgW="1511280" imgH="215640" progId="Equation.3">
                  <p:embed/>
                  <p:pic>
                    <p:nvPicPr>
                      <p:cNvPr id="1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344" y="3434188"/>
                        <a:ext cx="40386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4">
            <a:extLst>
              <a:ext uri="{FF2B5EF4-FFF2-40B4-BE49-F238E27FC236}">
                <a16:creationId xmlns:a16="http://schemas.microsoft.com/office/drawing/2014/main" id="{3737A6FB-20B1-4DBD-A357-2AE76953F912}"/>
              </a:ext>
            </a:extLst>
          </p:cNvPr>
          <p:cNvSpPr txBox="1">
            <a:spLocks noChangeArrowheads="1"/>
          </p:cNvSpPr>
          <p:nvPr/>
        </p:nvSpPr>
        <p:spPr bwMode="auto">
          <a:xfrm>
            <a:off x="384311" y="4853608"/>
            <a:ext cx="4015413" cy="461665"/>
          </a:xfrm>
          <a:prstGeom prst="rect">
            <a:avLst/>
          </a:prstGeom>
          <a:solidFill>
            <a:srgbClr val="EAEAEA"/>
          </a:solidFill>
          <a:ln w="28575">
            <a:solidFill>
              <a:schemeClr val="tx1"/>
            </a:solidFill>
            <a:miter lim="800000"/>
            <a:headEnd/>
            <a:tailEnd/>
          </a:ln>
        </p:spPr>
        <p:txBody>
          <a:bodyPr wrap="square">
            <a:spAutoFit/>
          </a:bodyPr>
          <a:lstStyle/>
          <a:p>
            <a:pPr eaLnBrk="1" hangingPunct="1"/>
            <a:r>
              <a:rPr lang="pt-BR" sz="2400" b="1" dirty="0"/>
              <a:t>Vantagem Estratégica da Líder </a:t>
            </a:r>
          </a:p>
        </p:txBody>
      </p:sp>
      <p:sp>
        <p:nvSpPr>
          <p:cNvPr id="14" name="Text Box 15">
            <a:extLst>
              <a:ext uri="{FF2B5EF4-FFF2-40B4-BE49-F238E27FC236}">
                <a16:creationId xmlns:a16="http://schemas.microsoft.com/office/drawing/2014/main" id="{D2CFE0AA-84F9-4031-A58F-2CEA10F60108}"/>
              </a:ext>
            </a:extLst>
          </p:cNvPr>
          <p:cNvSpPr txBox="1">
            <a:spLocks noChangeArrowheads="1"/>
          </p:cNvSpPr>
          <p:nvPr/>
        </p:nvSpPr>
        <p:spPr bwMode="auto">
          <a:xfrm>
            <a:off x="4850292" y="4567761"/>
            <a:ext cx="4015413" cy="1107996"/>
          </a:xfrm>
          <a:prstGeom prst="rect">
            <a:avLst/>
          </a:prstGeom>
          <a:solidFill>
            <a:srgbClr val="EAEAEA"/>
          </a:solidFill>
          <a:ln w="28575">
            <a:solidFill>
              <a:schemeClr val="tx1"/>
            </a:solidFill>
            <a:miter lim="800000"/>
            <a:headEnd/>
            <a:tailEnd/>
          </a:ln>
        </p:spPr>
        <p:txBody>
          <a:bodyPr wrap="square">
            <a:spAutoFit/>
          </a:bodyPr>
          <a:lstStyle/>
          <a:p>
            <a:pPr algn="just" eaLnBrk="1" hangingPunct="1">
              <a:spcBef>
                <a:spcPct val="50000"/>
              </a:spcBef>
            </a:pPr>
            <a:r>
              <a:rPr lang="pt-BR" sz="2200" b="1" dirty="0"/>
              <a:t>Independente do que venha a fazer o seu concorrente, a produção da firma 1 será maior.</a:t>
            </a:r>
            <a:endParaRPr lang="pt-BR" sz="2200" dirty="0"/>
          </a:p>
        </p:txBody>
      </p:sp>
      <p:sp>
        <p:nvSpPr>
          <p:cNvPr id="15" name="Line 16">
            <a:extLst>
              <a:ext uri="{FF2B5EF4-FFF2-40B4-BE49-F238E27FC236}">
                <a16:creationId xmlns:a16="http://schemas.microsoft.com/office/drawing/2014/main" id="{C0C0B48E-3AD9-46AD-B591-D56A90A5D744}"/>
              </a:ext>
            </a:extLst>
          </p:cNvPr>
          <p:cNvSpPr>
            <a:spLocks noChangeShapeType="1"/>
          </p:cNvSpPr>
          <p:nvPr/>
        </p:nvSpPr>
        <p:spPr bwMode="auto">
          <a:xfrm>
            <a:off x="4409657" y="5121964"/>
            <a:ext cx="457200" cy="0"/>
          </a:xfrm>
          <a:prstGeom prst="line">
            <a:avLst/>
          </a:prstGeom>
          <a:noFill/>
          <a:ln w="28575">
            <a:solidFill>
              <a:schemeClr val="tx1"/>
            </a:solidFill>
            <a:round/>
            <a:headEnd/>
            <a:tailEnd type="triangle" w="med" len="med"/>
          </a:ln>
        </p:spPr>
        <p:txBody>
          <a:bodyPr/>
          <a:lstStyle/>
          <a:p>
            <a:endParaRPr lang="pt-BR"/>
          </a:p>
        </p:txBody>
      </p:sp>
      <p:graphicFrame>
        <p:nvGraphicFramePr>
          <p:cNvPr id="16" name="Object 6">
            <a:extLst>
              <a:ext uri="{FF2B5EF4-FFF2-40B4-BE49-F238E27FC236}">
                <a16:creationId xmlns:a16="http://schemas.microsoft.com/office/drawing/2014/main" id="{33FE67E5-BCA8-4898-BE80-0CAEBFA02E7A}"/>
              </a:ext>
            </a:extLst>
          </p:cNvPr>
          <p:cNvGraphicFramePr>
            <a:graphicFrameLocks noChangeAspect="1"/>
          </p:cNvGraphicFramePr>
          <p:nvPr>
            <p:extLst>
              <p:ext uri="{D42A27DB-BD31-4B8C-83A1-F6EECF244321}">
                <p14:modId xmlns:p14="http://schemas.microsoft.com/office/powerpoint/2010/main" val="82091623"/>
              </p:ext>
            </p:extLst>
          </p:nvPr>
        </p:nvGraphicFramePr>
        <p:xfrm>
          <a:off x="1860194" y="1470856"/>
          <a:ext cx="2439988" cy="571500"/>
        </p:xfrm>
        <a:graphic>
          <a:graphicData uri="http://schemas.openxmlformats.org/presentationml/2006/ole">
            <mc:AlternateContent xmlns:mc="http://schemas.openxmlformats.org/markup-compatibility/2006">
              <mc:Choice xmlns:v="urn:schemas-microsoft-com:vml" Requires="v">
                <p:oleObj name="Equation" r:id="rId8" imgW="927000" imgH="228600" progId="Equation.DSMT4">
                  <p:embed/>
                </p:oleObj>
              </mc:Choice>
              <mc:Fallback>
                <p:oleObj name="Equation" r:id="rId8" imgW="927000" imgH="228600" progId="Equation.DSMT4">
                  <p:embed/>
                  <p:pic>
                    <p:nvPicPr>
                      <p:cNvPr id="17" name="Object 6"/>
                      <p:cNvPicPr>
                        <a:picLocks noChangeAspect="1" noChangeArrowheads="1"/>
                      </p:cNvPicPr>
                      <p:nvPr/>
                    </p:nvPicPr>
                    <p:blipFill>
                      <a:blip r:embed="rId9"/>
                      <a:srcRect/>
                      <a:stretch>
                        <a:fillRect/>
                      </a:stretch>
                    </p:blipFill>
                    <p:spPr bwMode="auto">
                      <a:xfrm>
                        <a:off x="1860194" y="1470856"/>
                        <a:ext cx="24399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4">
            <a:extLst>
              <a:ext uri="{FF2B5EF4-FFF2-40B4-BE49-F238E27FC236}">
                <a16:creationId xmlns:a16="http://schemas.microsoft.com/office/drawing/2014/main" id="{D030432C-9F82-4802-85C7-68BAF886E0C3}"/>
              </a:ext>
            </a:extLst>
          </p:cNvPr>
          <p:cNvSpPr>
            <a:spLocks noChangeArrowheads="1"/>
          </p:cNvSpPr>
          <p:nvPr/>
        </p:nvSpPr>
        <p:spPr bwMode="auto">
          <a:xfrm>
            <a:off x="304800" y="237779"/>
            <a:ext cx="8447088" cy="1066800"/>
          </a:xfrm>
          <a:prstGeom prst="rect">
            <a:avLst/>
          </a:prstGeom>
          <a:noFill/>
          <a:ln w="9525">
            <a:noFill/>
            <a:miter lim="800000"/>
            <a:headEnd/>
            <a:tailEnd/>
          </a:ln>
        </p:spPr>
        <p:txBody>
          <a:bodyPr anchor="ctr"/>
          <a:lstStyle/>
          <a:p>
            <a:pPr algn="ctr"/>
            <a:r>
              <a:rPr lang="pt-BR" sz="3200" b="1" dirty="0">
                <a:latin typeface="Arial" charset="0"/>
              </a:rPr>
              <a:t>Modelos Comparados: Um Exemplo</a:t>
            </a:r>
          </a:p>
        </p:txBody>
      </p:sp>
    </p:spTree>
    <p:extLst>
      <p:ext uri="{BB962C8B-B14F-4D97-AF65-F5344CB8AC3E}">
        <p14:creationId xmlns:p14="http://schemas.microsoft.com/office/powerpoint/2010/main" val="21388852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81231BB-62DE-434D-B0B0-2717CBA61C7D}"/>
              </a:ext>
            </a:extLst>
          </p:cNvPr>
          <p:cNvSpPr>
            <a:spLocks noGrp="1"/>
          </p:cNvSpPr>
          <p:nvPr>
            <p:ph type="title"/>
          </p:nvPr>
        </p:nvSpPr>
        <p:spPr>
          <a:xfrm>
            <a:off x="628650" y="310535"/>
            <a:ext cx="7886700" cy="767638"/>
          </a:xfrm>
        </p:spPr>
        <p:txBody>
          <a:bodyPr/>
          <a:lstStyle/>
          <a:p>
            <a:pPr algn="ctr"/>
            <a:r>
              <a:rPr lang="pt-BR" b="1" dirty="0"/>
              <a:t>Modelos Comparados</a:t>
            </a:r>
            <a:endParaRPr lang="en-US" b="1" dirty="0"/>
          </a:p>
        </p:txBody>
      </p:sp>
      <p:sp>
        <p:nvSpPr>
          <p:cNvPr id="5" name="Rectangle 4">
            <a:extLst>
              <a:ext uri="{FF2B5EF4-FFF2-40B4-BE49-F238E27FC236}">
                <a16:creationId xmlns:a16="http://schemas.microsoft.com/office/drawing/2014/main" id="{0B768AFF-954B-494C-89BC-A250C1344582}"/>
              </a:ext>
            </a:extLst>
          </p:cNvPr>
          <p:cNvSpPr>
            <a:spLocks noChangeArrowheads="1"/>
          </p:cNvSpPr>
          <p:nvPr/>
        </p:nvSpPr>
        <p:spPr bwMode="auto">
          <a:xfrm>
            <a:off x="342900" y="1023580"/>
            <a:ext cx="8458200" cy="2667000"/>
          </a:xfrm>
          <a:prstGeom prst="rect">
            <a:avLst/>
          </a:prstGeom>
          <a:solidFill>
            <a:schemeClr val="bg1">
              <a:lumMod val="95000"/>
            </a:schemeClr>
          </a:solidFill>
          <a:ln w="28575">
            <a:solidFill>
              <a:schemeClr val="tx1"/>
            </a:solidFill>
            <a:miter lim="800000"/>
            <a:headEnd/>
            <a:tailEnd/>
          </a:ln>
        </p:spPr>
        <p:txBody>
          <a:bodyPr wrap="none" anchor="ctr"/>
          <a:lstStyle/>
          <a:p>
            <a:endParaRPr lang="pt-BR"/>
          </a:p>
        </p:txBody>
      </p:sp>
      <p:sp>
        <p:nvSpPr>
          <p:cNvPr id="6" name="Text Box 6">
            <a:extLst>
              <a:ext uri="{FF2B5EF4-FFF2-40B4-BE49-F238E27FC236}">
                <a16:creationId xmlns:a16="http://schemas.microsoft.com/office/drawing/2014/main" id="{9C2BCC23-493D-4ACB-A88F-255E2A4A6068}"/>
              </a:ext>
            </a:extLst>
          </p:cNvPr>
          <p:cNvSpPr txBox="1">
            <a:spLocks noChangeArrowheads="1"/>
          </p:cNvSpPr>
          <p:nvPr/>
        </p:nvSpPr>
        <p:spPr bwMode="auto">
          <a:xfrm>
            <a:off x="381000" y="1252180"/>
            <a:ext cx="4092575" cy="488950"/>
          </a:xfrm>
          <a:prstGeom prst="rect">
            <a:avLst/>
          </a:prstGeom>
          <a:noFill/>
          <a:ln w="28575">
            <a:solidFill>
              <a:schemeClr val="tx1"/>
            </a:solidFill>
            <a:miter lim="800000"/>
            <a:headEnd/>
            <a:tailEnd/>
          </a:ln>
        </p:spPr>
        <p:txBody>
          <a:bodyPr wrap="none">
            <a:spAutoFit/>
          </a:bodyPr>
          <a:lstStyle/>
          <a:p>
            <a:pPr eaLnBrk="1" hangingPunct="1"/>
            <a:r>
              <a:rPr lang="pt-BR" sz="2600" b="1" dirty="0" err="1"/>
              <a:t>Cournot</a:t>
            </a:r>
            <a:r>
              <a:rPr lang="pt-BR" sz="2600" b="1" dirty="0"/>
              <a:t>     Q = 20  e  P = 10</a:t>
            </a:r>
          </a:p>
        </p:txBody>
      </p:sp>
      <p:sp>
        <p:nvSpPr>
          <p:cNvPr id="7" name="Text Box 7">
            <a:extLst>
              <a:ext uri="{FF2B5EF4-FFF2-40B4-BE49-F238E27FC236}">
                <a16:creationId xmlns:a16="http://schemas.microsoft.com/office/drawing/2014/main" id="{86BA0A26-FFB4-4133-BCAB-E736BF086BAA}"/>
              </a:ext>
            </a:extLst>
          </p:cNvPr>
          <p:cNvSpPr txBox="1">
            <a:spLocks noChangeArrowheads="1"/>
          </p:cNvSpPr>
          <p:nvPr/>
        </p:nvSpPr>
        <p:spPr bwMode="auto">
          <a:xfrm>
            <a:off x="457200" y="1953855"/>
            <a:ext cx="1249363" cy="517525"/>
          </a:xfrm>
          <a:prstGeom prst="rect">
            <a:avLst/>
          </a:prstGeom>
          <a:noFill/>
          <a:ln w="28575">
            <a:solidFill>
              <a:schemeClr val="tx1"/>
            </a:solidFill>
            <a:miter lim="800000"/>
            <a:headEnd/>
            <a:tailEnd/>
          </a:ln>
        </p:spPr>
        <p:txBody>
          <a:bodyPr wrap="none">
            <a:spAutoFit/>
          </a:bodyPr>
          <a:lstStyle/>
          <a:p>
            <a:pPr algn="ctr" eaLnBrk="1" hangingPunct="1"/>
            <a:r>
              <a:rPr lang="pt-BR" sz="2600"/>
              <a:t>Firma 1</a:t>
            </a:r>
          </a:p>
        </p:txBody>
      </p:sp>
      <p:sp>
        <p:nvSpPr>
          <p:cNvPr id="8" name="Text Box 8">
            <a:extLst>
              <a:ext uri="{FF2B5EF4-FFF2-40B4-BE49-F238E27FC236}">
                <a16:creationId xmlns:a16="http://schemas.microsoft.com/office/drawing/2014/main" id="{7BB40679-B869-4F3A-9663-B2EABEF48F3D}"/>
              </a:ext>
            </a:extLst>
          </p:cNvPr>
          <p:cNvSpPr txBox="1">
            <a:spLocks noChangeArrowheads="1"/>
          </p:cNvSpPr>
          <p:nvPr/>
        </p:nvSpPr>
        <p:spPr bwMode="auto">
          <a:xfrm>
            <a:off x="457200" y="2699980"/>
            <a:ext cx="1249363" cy="517525"/>
          </a:xfrm>
          <a:prstGeom prst="rect">
            <a:avLst/>
          </a:prstGeom>
          <a:noFill/>
          <a:ln w="28575">
            <a:solidFill>
              <a:schemeClr val="tx1"/>
            </a:solidFill>
            <a:miter lim="800000"/>
            <a:headEnd/>
            <a:tailEnd/>
          </a:ln>
        </p:spPr>
        <p:txBody>
          <a:bodyPr wrap="none">
            <a:spAutoFit/>
          </a:bodyPr>
          <a:lstStyle/>
          <a:p>
            <a:pPr algn="ctr" eaLnBrk="1" hangingPunct="1"/>
            <a:r>
              <a:rPr lang="pt-BR" sz="2600"/>
              <a:t>Firma 2</a:t>
            </a:r>
          </a:p>
        </p:txBody>
      </p:sp>
      <p:sp>
        <p:nvSpPr>
          <p:cNvPr id="9" name="Text Box 9">
            <a:extLst>
              <a:ext uri="{FF2B5EF4-FFF2-40B4-BE49-F238E27FC236}">
                <a16:creationId xmlns:a16="http://schemas.microsoft.com/office/drawing/2014/main" id="{666CD1ED-EDA2-442B-A7B7-105E70FABF7C}"/>
              </a:ext>
            </a:extLst>
          </p:cNvPr>
          <p:cNvSpPr txBox="1">
            <a:spLocks noChangeArrowheads="1"/>
          </p:cNvSpPr>
          <p:nvPr/>
        </p:nvSpPr>
        <p:spPr bwMode="auto">
          <a:xfrm>
            <a:off x="2286000" y="1953855"/>
            <a:ext cx="2994025" cy="517525"/>
          </a:xfrm>
          <a:prstGeom prst="rect">
            <a:avLst/>
          </a:prstGeom>
          <a:noFill/>
          <a:ln w="28575">
            <a:solidFill>
              <a:schemeClr val="tx1"/>
            </a:solidFill>
            <a:miter lim="800000"/>
            <a:headEnd/>
            <a:tailEnd/>
          </a:ln>
        </p:spPr>
        <p:txBody>
          <a:bodyPr wrap="none">
            <a:spAutoFit/>
          </a:bodyPr>
          <a:lstStyle/>
          <a:p>
            <a:pPr eaLnBrk="1" hangingPunct="1"/>
            <a:r>
              <a:rPr lang="pt-BR" sz="2600"/>
              <a:t>LT</a:t>
            </a:r>
            <a:r>
              <a:rPr lang="pt-BR" sz="2600" b="1" baseline="-25000"/>
              <a:t>1</a:t>
            </a:r>
            <a:r>
              <a:rPr lang="pt-BR" sz="2600"/>
              <a:t>  = 100 – 0 = 100</a:t>
            </a:r>
          </a:p>
        </p:txBody>
      </p:sp>
      <p:sp>
        <p:nvSpPr>
          <p:cNvPr id="10" name="Text Box 10">
            <a:extLst>
              <a:ext uri="{FF2B5EF4-FFF2-40B4-BE49-F238E27FC236}">
                <a16:creationId xmlns:a16="http://schemas.microsoft.com/office/drawing/2014/main" id="{559858F1-A269-4C07-AC53-29F3C361B039}"/>
              </a:ext>
            </a:extLst>
          </p:cNvPr>
          <p:cNvSpPr txBox="1">
            <a:spLocks noChangeArrowheads="1"/>
          </p:cNvSpPr>
          <p:nvPr/>
        </p:nvSpPr>
        <p:spPr bwMode="auto">
          <a:xfrm>
            <a:off x="2301875" y="2699980"/>
            <a:ext cx="2994025" cy="517525"/>
          </a:xfrm>
          <a:prstGeom prst="rect">
            <a:avLst/>
          </a:prstGeom>
          <a:noFill/>
          <a:ln w="28575">
            <a:solidFill>
              <a:schemeClr val="tx1"/>
            </a:solidFill>
            <a:miter lim="800000"/>
            <a:headEnd/>
            <a:tailEnd/>
          </a:ln>
        </p:spPr>
        <p:txBody>
          <a:bodyPr wrap="none">
            <a:spAutoFit/>
          </a:bodyPr>
          <a:lstStyle/>
          <a:p>
            <a:pPr eaLnBrk="1" hangingPunct="1"/>
            <a:r>
              <a:rPr lang="pt-BR" sz="2600"/>
              <a:t>LT</a:t>
            </a:r>
            <a:r>
              <a:rPr lang="pt-BR" sz="2600" b="1" baseline="-25000"/>
              <a:t>2</a:t>
            </a:r>
            <a:r>
              <a:rPr lang="pt-BR" sz="2600"/>
              <a:t>  = 100 – 0 = 100</a:t>
            </a:r>
          </a:p>
        </p:txBody>
      </p:sp>
      <p:sp>
        <p:nvSpPr>
          <p:cNvPr id="11" name="Text Box 11">
            <a:extLst>
              <a:ext uri="{FF2B5EF4-FFF2-40B4-BE49-F238E27FC236}">
                <a16:creationId xmlns:a16="http://schemas.microsoft.com/office/drawing/2014/main" id="{8EB1B549-9742-4684-82D7-A602C77DA186}"/>
              </a:ext>
            </a:extLst>
          </p:cNvPr>
          <p:cNvSpPr txBox="1">
            <a:spLocks noChangeArrowheads="1"/>
          </p:cNvSpPr>
          <p:nvPr/>
        </p:nvSpPr>
        <p:spPr bwMode="auto">
          <a:xfrm>
            <a:off x="5973763" y="2318980"/>
            <a:ext cx="2751137" cy="517525"/>
          </a:xfrm>
          <a:prstGeom prst="rect">
            <a:avLst/>
          </a:prstGeom>
          <a:noFill/>
          <a:ln w="28575">
            <a:solidFill>
              <a:schemeClr val="tx1"/>
            </a:solidFill>
            <a:miter lim="800000"/>
            <a:headEnd/>
            <a:tailEnd/>
          </a:ln>
        </p:spPr>
        <p:txBody>
          <a:bodyPr wrap="none">
            <a:spAutoFit/>
          </a:bodyPr>
          <a:lstStyle/>
          <a:p>
            <a:pPr eaLnBrk="1" hangingPunct="1">
              <a:spcBef>
                <a:spcPct val="50000"/>
              </a:spcBef>
            </a:pPr>
            <a:r>
              <a:rPr lang="pt-BR" sz="2600" b="1"/>
              <a:t>LTconjunto = 200</a:t>
            </a:r>
            <a:endParaRPr lang="pt-BR" sz="2600"/>
          </a:p>
        </p:txBody>
      </p:sp>
      <p:sp>
        <p:nvSpPr>
          <p:cNvPr id="12" name="Line 12">
            <a:extLst>
              <a:ext uri="{FF2B5EF4-FFF2-40B4-BE49-F238E27FC236}">
                <a16:creationId xmlns:a16="http://schemas.microsoft.com/office/drawing/2014/main" id="{F8634E5C-6564-4042-97CA-8536120807E3}"/>
              </a:ext>
            </a:extLst>
          </p:cNvPr>
          <p:cNvSpPr>
            <a:spLocks noChangeShapeType="1"/>
          </p:cNvSpPr>
          <p:nvPr/>
        </p:nvSpPr>
        <p:spPr bwMode="auto">
          <a:xfrm>
            <a:off x="1704975" y="2214205"/>
            <a:ext cx="511175" cy="1588"/>
          </a:xfrm>
          <a:prstGeom prst="line">
            <a:avLst/>
          </a:prstGeom>
          <a:noFill/>
          <a:ln w="28575">
            <a:solidFill>
              <a:schemeClr val="tx1"/>
            </a:solidFill>
            <a:round/>
            <a:headEnd/>
            <a:tailEnd type="triangle" w="med" len="med"/>
          </a:ln>
        </p:spPr>
        <p:txBody>
          <a:bodyPr/>
          <a:lstStyle/>
          <a:p>
            <a:endParaRPr lang="pt-BR"/>
          </a:p>
        </p:txBody>
      </p:sp>
      <p:sp>
        <p:nvSpPr>
          <p:cNvPr id="13" name="Line 13">
            <a:extLst>
              <a:ext uri="{FF2B5EF4-FFF2-40B4-BE49-F238E27FC236}">
                <a16:creationId xmlns:a16="http://schemas.microsoft.com/office/drawing/2014/main" id="{F41CF61A-57C0-4B97-AAD0-08DB7C1803E8}"/>
              </a:ext>
            </a:extLst>
          </p:cNvPr>
          <p:cNvSpPr>
            <a:spLocks noChangeShapeType="1"/>
          </p:cNvSpPr>
          <p:nvPr/>
        </p:nvSpPr>
        <p:spPr bwMode="auto">
          <a:xfrm>
            <a:off x="1724025" y="2963505"/>
            <a:ext cx="492125" cy="1588"/>
          </a:xfrm>
          <a:prstGeom prst="line">
            <a:avLst/>
          </a:prstGeom>
          <a:noFill/>
          <a:ln w="28575">
            <a:solidFill>
              <a:schemeClr val="tx1"/>
            </a:solidFill>
            <a:round/>
            <a:headEnd/>
            <a:tailEnd type="triangle" w="med" len="med"/>
          </a:ln>
        </p:spPr>
        <p:txBody>
          <a:bodyPr/>
          <a:lstStyle/>
          <a:p>
            <a:endParaRPr lang="pt-BR"/>
          </a:p>
        </p:txBody>
      </p:sp>
      <p:sp>
        <p:nvSpPr>
          <p:cNvPr id="14" name="Line 14">
            <a:extLst>
              <a:ext uri="{FF2B5EF4-FFF2-40B4-BE49-F238E27FC236}">
                <a16:creationId xmlns:a16="http://schemas.microsoft.com/office/drawing/2014/main" id="{AB3B3EBC-7095-4A2D-BBFA-36B48E46EEC3}"/>
              </a:ext>
            </a:extLst>
          </p:cNvPr>
          <p:cNvSpPr>
            <a:spLocks noChangeShapeType="1"/>
          </p:cNvSpPr>
          <p:nvPr/>
        </p:nvSpPr>
        <p:spPr bwMode="auto">
          <a:xfrm flipV="1">
            <a:off x="5299075" y="2579330"/>
            <a:ext cx="612775" cy="393700"/>
          </a:xfrm>
          <a:prstGeom prst="line">
            <a:avLst/>
          </a:prstGeom>
          <a:noFill/>
          <a:ln w="28575">
            <a:solidFill>
              <a:schemeClr val="tx1"/>
            </a:solidFill>
            <a:round/>
            <a:headEnd/>
            <a:tailEnd type="triangle" w="med" len="med"/>
          </a:ln>
        </p:spPr>
        <p:txBody>
          <a:bodyPr wrap="none"/>
          <a:lstStyle/>
          <a:p>
            <a:endParaRPr lang="pt-BR"/>
          </a:p>
        </p:txBody>
      </p:sp>
      <p:sp>
        <p:nvSpPr>
          <p:cNvPr id="15" name="Line 15">
            <a:extLst>
              <a:ext uri="{FF2B5EF4-FFF2-40B4-BE49-F238E27FC236}">
                <a16:creationId xmlns:a16="http://schemas.microsoft.com/office/drawing/2014/main" id="{19BF97F4-8E9A-4A22-BB5C-22197B26CA34}"/>
              </a:ext>
            </a:extLst>
          </p:cNvPr>
          <p:cNvSpPr>
            <a:spLocks noChangeShapeType="1"/>
          </p:cNvSpPr>
          <p:nvPr/>
        </p:nvSpPr>
        <p:spPr bwMode="auto">
          <a:xfrm>
            <a:off x="5280025" y="2201505"/>
            <a:ext cx="625475" cy="349250"/>
          </a:xfrm>
          <a:prstGeom prst="line">
            <a:avLst/>
          </a:prstGeom>
          <a:noFill/>
          <a:ln w="28575">
            <a:solidFill>
              <a:schemeClr val="tx1"/>
            </a:solidFill>
            <a:round/>
            <a:headEnd/>
            <a:tailEnd type="triangle" w="med" len="med"/>
          </a:ln>
        </p:spPr>
        <p:txBody>
          <a:bodyPr wrap="none"/>
          <a:lstStyle/>
          <a:p>
            <a:endParaRPr lang="pt-BR"/>
          </a:p>
        </p:txBody>
      </p:sp>
      <p:sp>
        <p:nvSpPr>
          <p:cNvPr id="16" name="Rectangle 5">
            <a:extLst>
              <a:ext uri="{FF2B5EF4-FFF2-40B4-BE49-F238E27FC236}">
                <a16:creationId xmlns:a16="http://schemas.microsoft.com/office/drawing/2014/main" id="{7C3074FE-98F0-4025-A7E1-1E46C829FADF}"/>
              </a:ext>
            </a:extLst>
          </p:cNvPr>
          <p:cNvSpPr>
            <a:spLocks noChangeArrowheads="1"/>
          </p:cNvSpPr>
          <p:nvPr/>
        </p:nvSpPr>
        <p:spPr bwMode="auto">
          <a:xfrm>
            <a:off x="342900" y="3829176"/>
            <a:ext cx="8458200" cy="2667000"/>
          </a:xfrm>
          <a:prstGeom prst="rect">
            <a:avLst/>
          </a:prstGeom>
          <a:solidFill>
            <a:schemeClr val="bg1">
              <a:lumMod val="95000"/>
            </a:schemeClr>
          </a:solidFill>
          <a:ln w="28575">
            <a:solidFill>
              <a:schemeClr val="tx1"/>
            </a:solidFill>
            <a:miter lim="800000"/>
            <a:headEnd/>
            <a:tailEnd/>
          </a:ln>
        </p:spPr>
        <p:txBody>
          <a:bodyPr wrap="none" anchor="ctr"/>
          <a:lstStyle/>
          <a:p>
            <a:pPr algn="ctr" eaLnBrk="1" hangingPunct="1"/>
            <a:endParaRPr lang="pt-BR"/>
          </a:p>
        </p:txBody>
      </p:sp>
      <p:sp>
        <p:nvSpPr>
          <p:cNvPr id="17" name="Rectangle 6">
            <a:extLst>
              <a:ext uri="{FF2B5EF4-FFF2-40B4-BE49-F238E27FC236}">
                <a16:creationId xmlns:a16="http://schemas.microsoft.com/office/drawing/2014/main" id="{6E1B9BD0-3D59-4F77-A5C6-9E5225325708}"/>
              </a:ext>
            </a:extLst>
          </p:cNvPr>
          <p:cNvSpPr>
            <a:spLocks noChangeArrowheads="1"/>
          </p:cNvSpPr>
          <p:nvPr/>
        </p:nvSpPr>
        <p:spPr bwMode="auto">
          <a:xfrm>
            <a:off x="381000" y="4057776"/>
            <a:ext cx="4021138" cy="488950"/>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spcBef>
                <a:spcPct val="50000"/>
              </a:spcBef>
            </a:pPr>
            <a:r>
              <a:rPr lang="pt-BR" sz="2600" b="1"/>
              <a:t>Conluio     Q = 15  e  P = 15</a:t>
            </a:r>
          </a:p>
        </p:txBody>
      </p:sp>
      <p:sp>
        <p:nvSpPr>
          <p:cNvPr id="18" name="Text Box 7">
            <a:extLst>
              <a:ext uri="{FF2B5EF4-FFF2-40B4-BE49-F238E27FC236}">
                <a16:creationId xmlns:a16="http://schemas.microsoft.com/office/drawing/2014/main" id="{553182D8-0451-4ADE-B1EA-1AF22D7E5EC1}"/>
              </a:ext>
            </a:extLst>
          </p:cNvPr>
          <p:cNvSpPr txBox="1">
            <a:spLocks noChangeArrowheads="1"/>
          </p:cNvSpPr>
          <p:nvPr/>
        </p:nvSpPr>
        <p:spPr bwMode="auto">
          <a:xfrm>
            <a:off x="476250" y="4743576"/>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algn="ctr" eaLnBrk="1" hangingPunct="1"/>
            <a:r>
              <a:rPr lang="pt-BR" sz="2600"/>
              <a:t>Firma 1</a:t>
            </a:r>
          </a:p>
        </p:txBody>
      </p:sp>
      <p:sp>
        <p:nvSpPr>
          <p:cNvPr id="19" name="Text Box 8">
            <a:extLst>
              <a:ext uri="{FF2B5EF4-FFF2-40B4-BE49-F238E27FC236}">
                <a16:creationId xmlns:a16="http://schemas.microsoft.com/office/drawing/2014/main" id="{26444A4F-5479-4A92-B585-E924B341A38B}"/>
              </a:ext>
            </a:extLst>
          </p:cNvPr>
          <p:cNvSpPr txBox="1">
            <a:spLocks noChangeArrowheads="1"/>
          </p:cNvSpPr>
          <p:nvPr/>
        </p:nvSpPr>
        <p:spPr bwMode="auto">
          <a:xfrm>
            <a:off x="476250" y="5486526"/>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Firma 2</a:t>
            </a:r>
          </a:p>
        </p:txBody>
      </p:sp>
      <p:sp>
        <p:nvSpPr>
          <p:cNvPr id="20" name="Text Box 9">
            <a:extLst>
              <a:ext uri="{FF2B5EF4-FFF2-40B4-BE49-F238E27FC236}">
                <a16:creationId xmlns:a16="http://schemas.microsoft.com/office/drawing/2014/main" id="{C548F31D-5A2B-4DC3-A9A1-7844A0BD0FB4}"/>
              </a:ext>
            </a:extLst>
          </p:cNvPr>
          <p:cNvSpPr txBox="1">
            <a:spLocks noChangeArrowheads="1"/>
          </p:cNvSpPr>
          <p:nvPr/>
        </p:nvSpPr>
        <p:spPr bwMode="auto">
          <a:xfrm>
            <a:off x="2301875" y="4770563"/>
            <a:ext cx="3056862" cy="492443"/>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dirty="0"/>
              <a:t>LT</a:t>
            </a:r>
            <a:r>
              <a:rPr lang="pt-BR" sz="2600" b="1" baseline="-25000" dirty="0"/>
              <a:t>1</a:t>
            </a:r>
            <a:r>
              <a:rPr lang="pt-BR" sz="2600" dirty="0"/>
              <a:t> = 112,5 – 0=112,5</a:t>
            </a:r>
          </a:p>
        </p:txBody>
      </p:sp>
      <p:sp>
        <p:nvSpPr>
          <p:cNvPr id="21" name="Text Box 10">
            <a:extLst>
              <a:ext uri="{FF2B5EF4-FFF2-40B4-BE49-F238E27FC236}">
                <a16:creationId xmlns:a16="http://schemas.microsoft.com/office/drawing/2014/main" id="{99C60BEB-70B5-4D15-91E1-0D02B7B72181}"/>
              </a:ext>
            </a:extLst>
          </p:cNvPr>
          <p:cNvSpPr txBox="1">
            <a:spLocks noChangeArrowheads="1"/>
          </p:cNvSpPr>
          <p:nvPr/>
        </p:nvSpPr>
        <p:spPr bwMode="auto">
          <a:xfrm>
            <a:off x="2276475" y="5486526"/>
            <a:ext cx="3056862" cy="492443"/>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dirty="0"/>
              <a:t>LT</a:t>
            </a:r>
            <a:r>
              <a:rPr lang="pt-BR" sz="2600" b="1" baseline="-25000" dirty="0"/>
              <a:t>2</a:t>
            </a:r>
            <a:r>
              <a:rPr lang="pt-BR" sz="2600" dirty="0"/>
              <a:t> = 112,5 – 0=112,5</a:t>
            </a:r>
          </a:p>
        </p:txBody>
      </p:sp>
      <p:sp>
        <p:nvSpPr>
          <p:cNvPr id="22" name="Text Box 11">
            <a:extLst>
              <a:ext uri="{FF2B5EF4-FFF2-40B4-BE49-F238E27FC236}">
                <a16:creationId xmlns:a16="http://schemas.microsoft.com/office/drawing/2014/main" id="{B56F4911-DB65-402D-AD9F-1D9B83EB7CDB}"/>
              </a:ext>
            </a:extLst>
          </p:cNvPr>
          <p:cNvSpPr txBox="1">
            <a:spLocks noChangeArrowheads="1"/>
          </p:cNvSpPr>
          <p:nvPr/>
        </p:nvSpPr>
        <p:spPr bwMode="auto">
          <a:xfrm>
            <a:off x="5973763" y="5126163"/>
            <a:ext cx="2751137"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b="1"/>
              <a:t>LTconjunto = 225</a:t>
            </a:r>
          </a:p>
        </p:txBody>
      </p:sp>
      <p:sp>
        <p:nvSpPr>
          <p:cNvPr id="23" name="Line 12">
            <a:extLst>
              <a:ext uri="{FF2B5EF4-FFF2-40B4-BE49-F238E27FC236}">
                <a16:creationId xmlns:a16="http://schemas.microsoft.com/office/drawing/2014/main" id="{AEB5A27C-9249-49BA-950B-C47BB20D97C0}"/>
              </a:ext>
            </a:extLst>
          </p:cNvPr>
          <p:cNvSpPr>
            <a:spLocks noChangeShapeType="1"/>
          </p:cNvSpPr>
          <p:nvPr/>
        </p:nvSpPr>
        <p:spPr bwMode="auto">
          <a:xfrm>
            <a:off x="1704975" y="5019801"/>
            <a:ext cx="511175" cy="1587"/>
          </a:xfrm>
          <a:prstGeom prst="line">
            <a:avLst/>
          </a:prstGeom>
          <a:noFill/>
          <a:ln w="28575">
            <a:solidFill>
              <a:schemeClr val="tx1"/>
            </a:solidFill>
            <a:round/>
            <a:headEnd/>
            <a:tailEnd type="triangle" w="med" len="med"/>
          </a:ln>
        </p:spPr>
        <p:txBody>
          <a:bodyPr/>
          <a:lstStyle/>
          <a:p>
            <a:endParaRPr lang="pt-BR"/>
          </a:p>
        </p:txBody>
      </p:sp>
      <p:sp>
        <p:nvSpPr>
          <p:cNvPr id="24" name="Line 13">
            <a:extLst>
              <a:ext uri="{FF2B5EF4-FFF2-40B4-BE49-F238E27FC236}">
                <a16:creationId xmlns:a16="http://schemas.microsoft.com/office/drawing/2014/main" id="{15E1F26A-C9BC-4D7D-9138-A162F0BA8459}"/>
              </a:ext>
            </a:extLst>
          </p:cNvPr>
          <p:cNvSpPr>
            <a:spLocks noChangeShapeType="1"/>
          </p:cNvSpPr>
          <p:nvPr/>
        </p:nvSpPr>
        <p:spPr bwMode="auto">
          <a:xfrm>
            <a:off x="1724025" y="5769101"/>
            <a:ext cx="492125" cy="1587"/>
          </a:xfrm>
          <a:prstGeom prst="line">
            <a:avLst/>
          </a:prstGeom>
          <a:noFill/>
          <a:ln w="28575">
            <a:solidFill>
              <a:schemeClr val="tx1"/>
            </a:solidFill>
            <a:round/>
            <a:headEnd/>
            <a:tailEnd type="triangle" w="med" len="med"/>
          </a:ln>
        </p:spPr>
        <p:txBody>
          <a:bodyPr/>
          <a:lstStyle/>
          <a:p>
            <a:endParaRPr lang="pt-BR"/>
          </a:p>
        </p:txBody>
      </p:sp>
      <p:sp>
        <p:nvSpPr>
          <p:cNvPr id="25" name="Line 14">
            <a:extLst>
              <a:ext uri="{FF2B5EF4-FFF2-40B4-BE49-F238E27FC236}">
                <a16:creationId xmlns:a16="http://schemas.microsoft.com/office/drawing/2014/main" id="{1DB6E29A-63E6-46F7-B677-0911BC62A3B6}"/>
              </a:ext>
            </a:extLst>
          </p:cNvPr>
          <p:cNvSpPr>
            <a:spLocks noChangeShapeType="1"/>
          </p:cNvSpPr>
          <p:nvPr/>
        </p:nvSpPr>
        <p:spPr bwMode="auto">
          <a:xfrm flipV="1">
            <a:off x="5358737" y="5384925"/>
            <a:ext cx="553113" cy="384175"/>
          </a:xfrm>
          <a:prstGeom prst="line">
            <a:avLst/>
          </a:prstGeom>
          <a:noFill/>
          <a:ln w="28575">
            <a:solidFill>
              <a:schemeClr val="tx1"/>
            </a:solidFill>
            <a:round/>
            <a:headEnd/>
            <a:tailEnd type="triangle" w="med" len="med"/>
          </a:ln>
        </p:spPr>
        <p:txBody>
          <a:bodyPr wrap="none"/>
          <a:lstStyle/>
          <a:p>
            <a:endParaRPr lang="pt-BR"/>
          </a:p>
        </p:txBody>
      </p:sp>
      <p:sp>
        <p:nvSpPr>
          <p:cNvPr id="26" name="Line 15">
            <a:extLst>
              <a:ext uri="{FF2B5EF4-FFF2-40B4-BE49-F238E27FC236}">
                <a16:creationId xmlns:a16="http://schemas.microsoft.com/office/drawing/2014/main" id="{8996E403-6EF9-406F-943F-5C140525EC4F}"/>
              </a:ext>
            </a:extLst>
          </p:cNvPr>
          <p:cNvSpPr>
            <a:spLocks noChangeShapeType="1"/>
          </p:cNvSpPr>
          <p:nvPr/>
        </p:nvSpPr>
        <p:spPr bwMode="auto">
          <a:xfrm>
            <a:off x="5375275" y="5022976"/>
            <a:ext cx="530225" cy="333375"/>
          </a:xfrm>
          <a:prstGeom prst="line">
            <a:avLst/>
          </a:prstGeom>
          <a:noFill/>
          <a:ln w="28575">
            <a:solidFill>
              <a:schemeClr val="tx1"/>
            </a:solidFill>
            <a:round/>
            <a:headEnd/>
            <a:tailEnd type="triangle" w="med" len="med"/>
          </a:ln>
        </p:spPr>
        <p:txBody>
          <a:bodyPr wrap="none"/>
          <a:lstStyle/>
          <a:p>
            <a:endParaRPr lang="pt-BR"/>
          </a:p>
        </p:txBody>
      </p:sp>
    </p:spTree>
    <p:extLst>
      <p:ext uri="{BB962C8B-B14F-4D97-AF65-F5344CB8AC3E}">
        <p14:creationId xmlns:p14="http://schemas.microsoft.com/office/powerpoint/2010/main" val="19578953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5FEAA10-E5D8-4897-AE01-3443E9A5B6A0}"/>
              </a:ext>
            </a:extLst>
          </p:cNvPr>
          <p:cNvSpPr>
            <a:spLocks noChangeArrowheads="1"/>
          </p:cNvSpPr>
          <p:nvPr/>
        </p:nvSpPr>
        <p:spPr bwMode="auto">
          <a:xfrm>
            <a:off x="342900" y="1177682"/>
            <a:ext cx="8458200" cy="2667000"/>
          </a:xfrm>
          <a:prstGeom prst="rect">
            <a:avLst/>
          </a:prstGeom>
          <a:solidFill>
            <a:schemeClr val="bg1">
              <a:lumMod val="95000"/>
            </a:schemeClr>
          </a:solidFill>
          <a:ln w="28575">
            <a:solidFill>
              <a:schemeClr val="tx1"/>
            </a:solidFill>
            <a:miter lim="800000"/>
            <a:headEnd/>
            <a:tailEnd/>
          </a:ln>
        </p:spPr>
        <p:txBody>
          <a:bodyPr wrap="none" anchor="ctr"/>
          <a:lstStyle/>
          <a:p>
            <a:pPr algn="ctr" eaLnBrk="1" hangingPunct="1"/>
            <a:endParaRPr lang="pt-BR"/>
          </a:p>
        </p:txBody>
      </p:sp>
      <p:sp>
        <p:nvSpPr>
          <p:cNvPr id="5" name="Rectangle 6">
            <a:extLst>
              <a:ext uri="{FF2B5EF4-FFF2-40B4-BE49-F238E27FC236}">
                <a16:creationId xmlns:a16="http://schemas.microsoft.com/office/drawing/2014/main" id="{528FF9EA-1F6C-47F1-B0B1-2E05DB85C114}"/>
              </a:ext>
            </a:extLst>
          </p:cNvPr>
          <p:cNvSpPr>
            <a:spLocks noChangeArrowheads="1"/>
          </p:cNvSpPr>
          <p:nvPr/>
        </p:nvSpPr>
        <p:spPr bwMode="auto">
          <a:xfrm>
            <a:off x="552450" y="1406282"/>
            <a:ext cx="4476750" cy="488950"/>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spcBef>
                <a:spcPct val="50000"/>
              </a:spcBef>
            </a:pPr>
            <a:r>
              <a:rPr lang="pt-BR" sz="2600" b="1" dirty="0"/>
              <a:t>Competitiva     Q = 30  e  P = 0</a:t>
            </a:r>
          </a:p>
        </p:txBody>
      </p:sp>
      <p:sp>
        <p:nvSpPr>
          <p:cNvPr id="6" name="Text Box 7">
            <a:extLst>
              <a:ext uri="{FF2B5EF4-FFF2-40B4-BE49-F238E27FC236}">
                <a16:creationId xmlns:a16="http://schemas.microsoft.com/office/drawing/2014/main" id="{25197D49-A8AB-4EDC-BC93-8FA37AD43FBB}"/>
              </a:ext>
            </a:extLst>
          </p:cNvPr>
          <p:cNvSpPr txBox="1">
            <a:spLocks noChangeArrowheads="1"/>
          </p:cNvSpPr>
          <p:nvPr/>
        </p:nvSpPr>
        <p:spPr bwMode="auto">
          <a:xfrm>
            <a:off x="628650" y="2092082"/>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algn="ctr" eaLnBrk="1" hangingPunct="1"/>
            <a:r>
              <a:rPr lang="pt-BR" sz="2600"/>
              <a:t>Firma 1</a:t>
            </a:r>
          </a:p>
        </p:txBody>
      </p:sp>
      <p:sp>
        <p:nvSpPr>
          <p:cNvPr id="7" name="Text Box 8">
            <a:extLst>
              <a:ext uri="{FF2B5EF4-FFF2-40B4-BE49-F238E27FC236}">
                <a16:creationId xmlns:a16="http://schemas.microsoft.com/office/drawing/2014/main" id="{2C9653D8-8F2C-47ED-9ED0-06A9C3AFA23C}"/>
              </a:ext>
            </a:extLst>
          </p:cNvPr>
          <p:cNvSpPr txBox="1">
            <a:spLocks noChangeArrowheads="1"/>
          </p:cNvSpPr>
          <p:nvPr/>
        </p:nvSpPr>
        <p:spPr bwMode="auto">
          <a:xfrm>
            <a:off x="647700" y="2854082"/>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algn="ctr" eaLnBrk="1" hangingPunct="1"/>
            <a:r>
              <a:rPr lang="pt-BR" sz="2600"/>
              <a:t>Firma 2</a:t>
            </a:r>
          </a:p>
        </p:txBody>
      </p:sp>
      <p:sp>
        <p:nvSpPr>
          <p:cNvPr id="8" name="Text Box 9">
            <a:extLst>
              <a:ext uri="{FF2B5EF4-FFF2-40B4-BE49-F238E27FC236}">
                <a16:creationId xmlns:a16="http://schemas.microsoft.com/office/drawing/2014/main" id="{B3FB78EC-69EC-4B49-94EE-F5F8101A181E}"/>
              </a:ext>
            </a:extLst>
          </p:cNvPr>
          <p:cNvSpPr txBox="1">
            <a:spLocks noChangeArrowheads="1"/>
          </p:cNvSpPr>
          <p:nvPr/>
        </p:nvSpPr>
        <p:spPr bwMode="auto">
          <a:xfrm>
            <a:off x="2593975" y="2092082"/>
            <a:ext cx="2416175"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LT</a:t>
            </a:r>
            <a:r>
              <a:rPr lang="pt-BR" sz="2600" b="1" baseline="-25000"/>
              <a:t>1</a:t>
            </a:r>
            <a:r>
              <a:rPr lang="pt-BR" sz="2600"/>
              <a:t>  =  0 – 0 = 0</a:t>
            </a:r>
          </a:p>
        </p:txBody>
      </p:sp>
      <p:sp>
        <p:nvSpPr>
          <p:cNvPr id="9" name="Text Box 10">
            <a:extLst>
              <a:ext uri="{FF2B5EF4-FFF2-40B4-BE49-F238E27FC236}">
                <a16:creationId xmlns:a16="http://schemas.microsoft.com/office/drawing/2014/main" id="{21939D42-E1F4-4571-9B8F-DEEA2C44727B}"/>
              </a:ext>
            </a:extLst>
          </p:cNvPr>
          <p:cNvSpPr txBox="1">
            <a:spLocks noChangeArrowheads="1"/>
          </p:cNvSpPr>
          <p:nvPr/>
        </p:nvSpPr>
        <p:spPr bwMode="auto">
          <a:xfrm>
            <a:off x="2613025" y="2854082"/>
            <a:ext cx="2416175"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spcBef>
                <a:spcPct val="50000"/>
              </a:spcBef>
            </a:pPr>
            <a:r>
              <a:rPr lang="pt-BR" sz="2600"/>
              <a:t>LT</a:t>
            </a:r>
            <a:r>
              <a:rPr lang="pt-BR" sz="2600" b="1" baseline="-25000"/>
              <a:t>2</a:t>
            </a:r>
            <a:r>
              <a:rPr lang="pt-BR" sz="2600"/>
              <a:t>  =  0 – 0 = 0</a:t>
            </a:r>
          </a:p>
        </p:txBody>
      </p:sp>
      <p:sp>
        <p:nvSpPr>
          <p:cNvPr id="10" name="Text Box 11">
            <a:extLst>
              <a:ext uri="{FF2B5EF4-FFF2-40B4-BE49-F238E27FC236}">
                <a16:creationId xmlns:a16="http://schemas.microsoft.com/office/drawing/2014/main" id="{5C28268D-1992-4A6C-B49D-78574C02995D}"/>
              </a:ext>
            </a:extLst>
          </p:cNvPr>
          <p:cNvSpPr txBox="1">
            <a:spLocks noChangeArrowheads="1"/>
          </p:cNvSpPr>
          <p:nvPr/>
        </p:nvSpPr>
        <p:spPr bwMode="auto">
          <a:xfrm>
            <a:off x="5973763" y="2468320"/>
            <a:ext cx="2353273" cy="492443"/>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b="1" dirty="0" err="1"/>
              <a:t>LTconjunto</a:t>
            </a:r>
            <a:r>
              <a:rPr lang="pt-BR" sz="2600" b="1" dirty="0"/>
              <a:t> = 0</a:t>
            </a:r>
          </a:p>
        </p:txBody>
      </p:sp>
      <p:sp>
        <p:nvSpPr>
          <p:cNvPr id="11" name="Line 12">
            <a:extLst>
              <a:ext uri="{FF2B5EF4-FFF2-40B4-BE49-F238E27FC236}">
                <a16:creationId xmlns:a16="http://schemas.microsoft.com/office/drawing/2014/main" id="{66F8A619-B5BE-4F7B-8306-B570AF43C37E}"/>
              </a:ext>
            </a:extLst>
          </p:cNvPr>
          <p:cNvSpPr>
            <a:spLocks noChangeShapeType="1"/>
          </p:cNvSpPr>
          <p:nvPr/>
        </p:nvSpPr>
        <p:spPr bwMode="auto">
          <a:xfrm>
            <a:off x="1876425" y="2368307"/>
            <a:ext cx="628650" cy="1588"/>
          </a:xfrm>
          <a:prstGeom prst="line">
            <a:avLst/>
          </a:prstGeom>
          <a:noFill/>
          <a:ln w="28575">
            <a:solidFill>
              <a:schemeClr val="tx1"/>
            </a:solidFill>
            <a:round/>
            <a:headEnd/>
            <a:tailEnd type="triangle" w="med" len="med"/>
          </a:ln>
        </p:spPr>
        <p:txBody>
          <a:bodyPr/>
          <a:lstStyle/>
          <a:p>
            <a:endParaRPr lang="pt-BR"/>
          </a:p>
        </p:txBody>
      </p:sp>
      <p:sp>
        <p:nvSpPr>
          <p:cNvPr id="12" name="Line 13">
            <a:extLst>
              <a:ext uri="{FF2B5EF4-FFF2-40B4-BE49-F238E27FC236}">
                <a16:creationId xmlns:a16="http://schemas.microsoft.com/office/drawing/2014/main" id="{82324D15-8F31-4988-BFC1-5B14FBC4AC70}"/>
              </a:ext>
            </a:extLst>
          </p:cNvPr>
          <p:cNvSpPr>
            <a:spLocks noChangeShapeType="1"/>
          </p:cNvSpPr>
          <p:nvPr/>
        </p:nvSpPr>
        <p:spPr bwMode="auto">
          <a:xfrm>
            <a:off x="1895475" y="3117607"/>
            <a:ext cx="622300" cy="1588"/>
          </a:xfrm>
          <a:prstGeom prst="line">
            <a:avLst/>
          </a:prstGeom>
          <a:noFill/>
          <a:ln w="28575">
            <a:solidFill>
              <a:schemeClr val="tx1"/>
            </a:solidFill>
            <a:round/>
            <a:headEnd/>
            <a:tailEnd type="triangle" w="med" len="med"/>
          </a:ln>
        </p:spPr>
        <p:txBody>
          <a:bodyPr/>
          <a:lstStyle/>
          <a:p>
            <a:endParaRPr lang="pt-BR"/>
          </a:p>
        </p:txBody>
      </p:sp>
      <p:sp>
        <p:nvSpPr>
          <p:cNvPr id="13" name="Line 14">
            <a:extLst>
              <a:ext uri="{FF2B5EF4-FFF2-40B4-BE49-F238E27FC236}">
                <a16:creationId xmlns:a16="http://schemas.microsoft.com/office/drawing/2014/main" id="{4574B664-A89E-47E5-B653-B5EA530E3419}"/>
              </a:ext>
            </a:extLst>
          </p:cNvPr>
          <p:cNvSpPr>
            <a:spLocks noChangeShapeType="1"/>
          </p:cNvSpPr>
          <p:nvPr/>
        </p:nvSpPr>
        <p:spPr bwMode="auto">
          <a:xfrm flipV="1">
            <a:off x="5032375" y="2777882"/>
            <a:ext cx="876300" cy="346075"/>
          </a:xfrm>
          <a:prstGeom prst="line">
            <a:avLst/>
          </a:prstGeom>
          <a:noFill/>
          <a:ln w="28575">
            <a:solidFill>
              <a:schemeClr val="tx1"/>
            </a:solidFill>
            <a:round/>
            <a:headEnd/>
            <a:tailEnd type="triangle" w="med" len="med"/>
          </a:ln>
        </p:spPr>
        <p:txBody>
          <a:bodyPr wrap="none"/>
          <a:lstStyle/>
          <a:p>
            <a:endParaRPr lang="pt-BR"/>
          </a:p>
        </p:txBody>
      </p:sp>
      <p:sp>
        <p:nvSpPr>
          <p:cNvPr id="14" name="Line 15">
            <a:extLst>
              <a:ext uri="{FF2B5EF4-FFF2-40B4-BE49-F238E27FC236}">
                <a16:creationId xmlns:a16="http://schemas.microsoft.com/office/drawing/2014/main" id="{25562220-C90A-43AC-95E1-3677CF8D88E1}"/>
              </a:ext>
            </a:extLst>
          </p:cNvPr>
          <p:cNvSpPr>
            <a:spLocks noChangeShapeType="1"/>
          </p:cNvSpPr>
          <p:nvPr/>
        </p:nvSpPr>
        <p:spPr bwMode="auto">
          <a:xfrm>
            <a:off x="5010150" y="2355607"/>
            <a:ext cx="895350" cy="295275"/>
          </a:xfrm>
          <a:prstGeom prst="line">
            <a:avLst/>
          </a:prstGeom>
          <a:noFill/>
          <a:ln w="28575">
            <a:solidFill>
              <a:schemeClr val="tx1"/>
            </a:solidFill>
            <a:round/>
            <a:headEnd/>
            <a:tailEnd type="triangle" w="med" len="med"/>
          </a:ln>
        </p:spPr>
        <p:txBody>
          <a:bodyPr wrap="none"/>
          <a:lstStyle/>
          <a:p>
            <a:endParaRPr lang="pt-BR"/>
          </a:p>
        </p:txBody>
      </p:sp>
      <p:sp>
        <p:nvSpPr>
          <p:cNvPr id="15" name="Título 1">
            <a:extLst>
              <a:ext uri="{FF2B5EF4-FFF2-40B4-BE49-F238E27FC236}">
                <a16:creationId xmlns:a16="http://schemas.microsoft.com/office/drawing/2014/main" id="{7C38DC97-FFD4-4619-BC6D-56746D5F8F34}"/>
              </a:ext>
            </a:extLst>
          </p:cNvPr>
          <p:cNvSpPr>
            <a:spLocks noGrp="1"/>
          </p:cNvSpPr>
          <p:nvPr>
            <p:ph type="title"/>
          </p:nvPr>
        </p:nvSpPr>
        <p:spPr>
          <a:xfrm>
            <a:off x="628650" y="310535"/>
            <a:ext cx="7886700" cy="767638"/>
          </a:xfrm>
        </p:spPr>
        <p:txBody>
          <a:bodyPr/>
          <a:lstStyle/>
          <a:p>
            <a:pPr algn="ctr"/>
            <a:r>
              <a:rPr lang="pt-BR" b="1" dirty="0"/>
              <a:t>Modelos Comparados</a:t>
            </a:r>
            <a:endParaRPr lang="en-US" b="1" dirty="0"/>
          </a:p>
        </p:txBody>
      </p:sp>
      <p:sp>
        <p:nvSpPr>
          <p:cNvPr id="16" name="Rectangle 5">
            <a:extLst>
              <a:ext uri="{FF2B5EF4-FFF2-40B4-BE49-F238E27FC236}">
                <a16:creationId xmlns:a16="http://schemas.microsoft.com/office/drawing/2014/main" id="{1C1B5198-B0BE-47F6-84C1-D806CE4D815B}"/>
              </a:ext>
            </a:extLst>
          </p:cNvPr>
          <p:cNvSpPr>
            <a:spLocks noChangeArrowheads="1"/>
          </p:cNvSpPr>
          <p:nvPr/>
        </p:nvSpPr>
        <p:spPr bwMode="auto">
          <a:xfrm>
            <a:off x="304800" y="4007897"/>
            <a:ext cx="8534400" cy="2665858"/>
          </a:xfrm>
          <a:prstGeom prst="rect">
            <a:avLst/>
          </a:prstGeom>
          <a:solidFill>
            <a:schemeClr val="bg1">
              <a:lumMod val="95000"/>
            </a:schemeClr>
          </a:solidFill>
          <a:ln w="28575">
            <a:solidFill>
              <a:schemeClr val="tx1"/>
            </a:solidFill>
            <a:miter lim="800000"/>
            <a:headEnd/>
            <a:tailEnd/>
          </a:ln>
        </p:spPr>
        <p:txBody>
          <a:bodyPr wrap="none" anchor="ctr"/>
          <a:lstStyle/>
          <a:p>
            <a:endParaRPr lang="pt-BR"/>
          </a:p>
        </p:txBody>
      </p:sp>
      <p:sp>
        <p:nvSpPr>
          <p:cNvPr id="17" name="Rectangle 6">
            <a:extLst>
              <a:ext uri="{FF2B5EF4-FFF2-40B4-BE49-F238E27FC236}">
                <a16:creationId xmlns:a16="http://schemas.microsoft.com/office/drawing/2014/main" id="{58475AA0-A5F4-4D25-A65F-D83B88964A58}"/>
              </a:ext>
            </a:extLst>
          </p:cNvPr>
          <p:cNvSpPr>
            <a:spLocks noChangeArrowheads="1"/>
          </p:cNvSpPr>
          <p:nvPr/>
        </p:nvSpPr>
        <p:spPr bwMode="auto">
          <a:xfrm>
            <a:off x="413984" y="4195177"/>
            <a:ext cx="7950200" cy="488950"/>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spcBef>
                <a:spcPct val="50000"/>
              </a:spcBef>
            </a:pPr>
            <a:r>
              <a:rPr lang="pt-BR" sz="2600" b="1" dirty="0" err="1"/>
              <a:t>Stackelberg</a:t>
            </a:r>
            <a:r>
              <a:rPr lang="pt-BR" sz="2600" b="1" dirty="0"/>
              <a:t> ( Firma 1 como Líder )  Q = 22,5  e  P = 7,5</a:t>
            </a:r>
          </a:p>
        </p:txBody>
      </p:sp>
      <p:sp>
        <p:nvSpPr>
          <p:cNvPr id="18" name="Text Box 7">
            <a:extLst>
              <a:ext uri="{FF2B5EF4-FFF2-40B4-BE49-F238E27FC236}">
                <a16:creationId xmlns:a16="http://schemas.microsoft.com/office/drawing/2014/main" id="{09C6737E-D1F0-4113-ACC7-1BF13E673B9D}"/>
              </a:ext>
            </a:extLst>
          </p:cNvPr>
          <p:cNvSpPr txBox="1">
            <a:spLocks noChangeArrowheads="1"/>
          </p:cNvSpPr>
          <p:nvPr/>
        </p:nvSpPr>
        <p:spPr bwMode="auto">
          <a:xfrm>
            <a:off x="609600" y="4879081"/>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Firma 1</a:t>
            </a:r>
          </a:p>
        </p:txBody>
      </p:sp>
      <p:sp>
        <p:nvSpPr>
          <p:cNvPr id="19" name="Text Box 8">
            <a:extLst>
              <a:ext uri="{FF2B5EF4-FFF2-40B4-BE49-F238E27FC236}">
                <a16:creationId xmlns:a16="http://schemas.microsoft.com/office/drawing/2014/main" id="{CCDF0227-07E0-4919-AB89-8C3AF541D727}"/>
              </a:ext>
            </a:extLst>
          </p:cNvPr>
          <p:cNvSpPr txBox="1">
            <a:spLocks noChangeArrowheads="1"/>
          </p:cNvSpPr>
          <p:nvPr/>
        </p:nvSpPr>
        <p:spPr bwMode="auto">
          <a:xfrm>
            <a:off x="609600" y="5809356"/>
            <a:ext cx="1249363"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Firma 2</a:t>
            </a:r>
          </a:p>
        </p:txBody>
      </p:sp>
      <p:sp>
        <p:nvSpPr>
          <p:cNvPr id="20" name="Text Box 9">
            <a:extLst>
              <a:ext uri="{FF2B5EF4-FFF2-40B4-BE49-F238E27FC236}">
                <a16:creationId xmlns:a16="http://schemas.microsoft.com/office/drawing/2014/main" id="{EE3D9B52-2FCE-4682-8859-C426FF40A235}"/>
              </a:ext>
            </a:extLst>
          </p:cNvPr>
          <p:cNvSpPr txBox="1">
            <a:spLocks noChangeArrowheads="1"/>
          </p:cNvSpPr>
          <p:nvPr/>
        </p:nvSpPr>
        <p:spPr bwMode="auto">
          <a:xfrm>
            <a:off x="2301875" y="4879081"/>
            <a:ext cx="3489325"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LT</a:t>
            </a:r>
            <a:r>
              <a:rPr lang="pt-BR" sz="2600" b="1" baseline="-25000"/>
              <a:t>1</a:t>
            </a:r>
            <a:r>
              <a:rPr lang="pt-BR" sz="2600"/>
              <a:t>  = 112,5 – 0 = 112,5</a:t>
            </a:r>
          </a:p>
        </p:txBody>
      </p:sp>
      <p:sp>
        <p:nvSpPr>
          <p:cNvPr id="21" name="Text Box 10">
            <a:extLst>
              <a:ext uri="{FF2B5EF4-FFF2-40B4-BE49-F238E27FC236}">
                <a16:creationId xmlns:a16="http://schemas.microsoft.com/office/drawing/2014/main" id="{4CB920CB-2884-4708-82EA-D363E5E71B41}"/>
              </a:ext>
            </a:extLst>
          </p:cNvPr>
          <p:cNvSpPr txBox="1">
            <a:spLocks noChangeArrowheads="1"/>
          </p:cNvSpPr>
          <p:nvPr/>
        </p:nvSpPr>
        <p:spPr bwMode="auto">
          <a:xfrm>
            <a:off x="2286000" y="5793481"/>
            <a:ext cx="3489325"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2600"/>
              <a:t>LT</a:t>
            </a:r>
            <a:r>
              <a:rPr lang="pt-BR" sz="2600" b="1" baseline="-25000"/>
              <a:t>2</a:t>
            </a:r>
            <a:r>
              <a:rPr lang="pt-BR" sz="2600"/>
              <a:t>  = 56,25 – 0 = 56,25</a:t>
            </a:r>
          </a:p>
        </p:txBody>
      </p:sp>
      <p:sp>
        <p:nvSpPr>
          <p:cNvPr id="22" name="Rectangle 11">
            <a:extLst>
              <a:ext uri="{FF2B5EF4-FFF2-40B4-BE49-F238E27FC236}">
                <a16:creationId xmlns:a16="http://schemas.microsoft.com/office/drawing/2014/main" id="{D6EBB6C9-9A18-495F-AA3D-EAE4E7ADDFD8}"/>
              </a:ext>
            </a:extLst>
          </p:cNvPr>
          <p:cNvSpPr>
            <a:spLocks noChangeArrowheads="1"/>
          </p:cNvSpPr>
          <p:nvPr/>
        </p:nvSpPr>
        <p:spPr bwMode="auto">
          <a:xfrm>
            <a:off x="6096000" y="5304531"/>
            <a:ext cx="2665413" cy="517525"/>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spcBef>
                <a:spcPct val="50000"/>
              </a:spcBef>
            </a:pPr>
            <a:r>
              <a:rPr lang="pt-BR" sz="2600"/>
              <a:t>LT</a:t>
            </a:r>
            <a:r>
              <a:rPr lang="pt-BR" sz="2600" b="1" baseline="-25000"/>
              <a:t>conjunto </a:t>
            </a:r>
            <a:r>
              <a:rPr lang="pt-BR" sz="2600" b="1"/>
              <a:t>= 168,75</a:t>
            </a:r>
            <a:endParaRPr lang="en-US" sz="2600" b="1"/>
          </a:p>
        </p:txBody>
      </p:sp>
      <p:sp>
        <p:nvSpPr>
          <p:cNvPr id="23" name="Line 12">
            <a:extLst>
              <a:ext uri="{FF2B5EF4-FFF2-40B4-BE49-F238E27FC236}">
                <a16:creationId xmlns:a16="http://schemas.microsoft.com/office/drawing/2014/main" id="{C0307754-4F36-48F9-86FB-7FD6ED013D29}"/>
              </a:ext>
            </a:extLst>
          </p:cNvPr>
          <p:cNvSpPr>
            <a:spLocks noChangeShapeType="1"/>
          </p:cNvSpPr>
          <p:nvPr/>
        </p:nvSpPr>
        <p:spPr bwMode="auto">
          <a:xfrm flipV="1">
            <a:off x="1860550" y="6098281"/>
            <a:ext cx="349250" cy="0"/>
          </a:xfrm>
          <a:prstGeom prst="line">
            <a:avLst/>
          </a:prstGeom>
          <a:noFill/>
          <a:ln w="28575">
            <a:solidFill>
              <a:schemeClr val="tx1"/>
            </a:solidFill>
            <a:round/>
            <a:headEnd/>
            <a:tailEnd type="triangle" w="med" len="med"/>
          </a:ln>
        </p:spPr>
        <p:txBody>
          <a:bodyPr/>
          <a:lstStyle/>
          <a:p>
            <a:endParaRPr lang="pt-BR"/>
          </a:p>
        </p:txBody>
      </p:sp>
      <p:sp>
        <p:nvSpPr>
          <p:cNvPr id="24" name="Line 13">
            <a:extLst>
              <a:ext uri="{FF2B5EF4-FFF2-40B4-BE49-F238E27FC236}">
                <a16:creationId xmlns:a16="http://schemas.microsoft.com/office/drawing/2014/main" id="{2298C1E8-C594-4997-BE4F-43E1F7B3C877}"/>
              </a:ext>
            </a:extLst>
          </p:cNvPr>
          <p:cNvSpPr>
            <a:spLocks noChangeShapeType="1"/>
          </p:cNvSpPr>
          <p:nvPr/>
        </p:nvSpPr>
        <p:spPr bwMode="auto">
          <a:xfrm>
            <a:off x="5797550" y="5129906"/>
            <a:ext cx="222250" cy="358775"/>
          </a:xfrm>
          <a:prstGeom prst="line">
            <a:avLst/>
          </a:prstGeom>
          <a:noFill/>
          <a:ln w="28575">
            <a:solidFill>
              <a:schemeClr val="tx1"/>
            </a:solidFill>
            <a:round/>
            <a:headEnd/>
            <a:tailEnd type="triangle" w="med" len="med"/>
          </a:ln>
        </p:spPr>
        <p:txBody>
          <a:bodyPr/>
          <a:lstStyle/>
          <a:p>
            <a:endParaRPr lang="pt-BR"/>
          </a:p>
        </p:txBody>
      </p:sp>
      <p:sp>
        <p:nvSpPr>
          <p:cNvPr id="25" name="Line 14">
            <a:extLst>
              <a:ext uri="{FF2B5EF4-FFF2-40B4-BE49-F238E27FC236}">
                <a16:creationId xmlns:a16="http://schemas.microsoft.com/office/drawing/2014/main" id="{20B2660A-F3AF-4EC6-AF4D-860BD4E206BC}"/>
              </a:ext>
            </a:extLst>
          </p:cNvPr>
          <p:cNvSpPr>
            <a:spLocks noChangeShapeType="1"/>
          </p:cNvSpPr>
          <p:nvPr/>
        </p:nvSpPr>
        <p:spPr bwMode="auto">
          <a:xfrm flipV="1">
            <a:off x="5784850" y="5564881"/>
            <a:ext cx="234950" cy="517525"/>
          </a:xfrm>
          <a:prstGeom prst="line">
            <a:avLst/>
          </a:prstGeom>
          <a:noFill/>
          <a:ln w="28575">
            <a:solidFill>
              <a:schemeClr val="tx1"/>
            </a:solidFill>
            <a:round/>
            <a:headEnd/>
            <a:tailEnd type="triangle" w="med" len="med"/>
          </a:ln>
        </p:spPr>
        <p:txBody>
          <a:bodyPr/>
          <a:lstStyle/>
          <a:p>
            <a:endParaRPr lang="pt-BR"/>
          </a:p>
        </p:txBody>
      </p:sp>
      <p:sp>
        <p:nvSpPr>
          <p:cNvPr id="26" name="Line 15">
            <a:extLst>
              <a:ext uri="{FF2B5EF4-FFF2-40B4-BE49-F238E27FC236}">
                <a16:creationId xmlns:a16="http://schemas.microsoft.com/office/drawing/2014/main" id="{54333114-1982-40EE-8F06-84C344A89A7E}"/>
              </a:ext>
            </a:extLst>
          </p:cNvPr>
          <p:cNvSpPr>
            <a:spLocks noChangeShapeType="1"/>
          </p:cNvSpPr>
          <p:nvPr/>
        </p:nvSpPr>
        <p:spPr bwMode="auto">
          <a:xfrm flipV="1">
            <a:off x="1873250" y="5152131"/>
            <a:ext cx="349250" cy="0"/>
          </a:xfrm>
          <a:prstGeom prst="line">
            <a:avLst/>
          </a:prstGeom>
          <a:noFill/>
          <a:ln w="28575">
            <a:solidFill>
              <a:schemeClr val="tx1"/>
            </a:solidFill>
            <a:round/>
            <a:headEnd/>
            <a:tailEnd type="triangle" w="med" len="med"/>
          </a:ln>
        </p:spPr>
        <p:txBody>
          <a:bodyPr/>
          <a:lstStyle/>
          <a:p>
            <a:endParaRPr lang="pt-BR"/>
          </a:p>
        </p:txBody>
      </p:sp>
    </p:spTree>
    <p:extLst>
      <p:ext uri="{BB962C8B-B14F-4D97-AF65-F5344CB8AC3E}">
        <p14:creationId xmlns:p14="http://schemas.microsoft.com/office/powerpoint/2010/main" val="9070732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EC9023C-856D-42E6-9643-305D13C2EBA1}"/>
              </a:ext>
            </a:extLst>
          </p:cNvPr>
          <p:cNvSpPr/>
          <p:nvPr/>
        </p:nvSpPr>
        <p:spPr bwMode="auto">
          <a:xfrm>
            <a:off x="736981" y="2265534"/>
            <a:ext cx="3275462" cy="1635987"/>
          </a:xfrm>
          <a:prstGeom prst="rect">
            <a:avLst/>
          </a:prstGeom>
          <a:solidFill>
            <a:schemeClr val="bg1">
              <a:lumMod val="95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ítulo 1">
            <a:extLst>
              <a:ext uri="{FF2B5EF4-FFF2-40B4-BE49-F238E27FC236}">
                <a16:creationId xmlns:a16="http://schemas.microsoft.com/office/drawing/2014/main" id="{142DDA09-47EF-4828-8794-AAB274690854}"/>
              </a:ext>
            </a:extLst>
          </p:cNvPr>
          <p:cNvSpPr>
            <a:spLocks noGrp="1"/>
          </p:cNvSpPr>
          <p:nvPr>
            <p:ph type="title"/>
          </p:nvPr>
        </p:nvSpPr>
        <p:spPr>
          <a:xfrm>
            <a:off x="232012" y="474550"/>
            <a:ext cx="8584442" cy="785813"/>
          </a:xfrm>
        </p:spPr>
        <p:txBody>
          <a:bodyPr>
            <a:normAutofit/>
          </a:bodyPr>
          <a:lstStyle/>
          <a:p>
            <a:r>
              <a:rPr lang="pt-BR" sz="3400" b="1" dirty="0"/>
              <a:t>Observação: Solução de </a:t>
            </a:r>
            <a:r>
              <a:rPr lang="pt-BR" sz="3400" b="1" dirty="0" err="1"/>
              <a:t>Cournot</a:t>
            </a:r>
            <a:r>
              <a:rPr lang="pt-BR" sz="3400" b="1" dirty="0"/>
              <a:t> Para </a:t>
            </a:r>
            <a:r>
              <a:rPr lang="pt-BR" sz="3400" b="1" i="1" dirty="0"/>
              <a:t>n</a:t>
            </a:r>
            <a:r>
              <a:rPr lang="pt-BR" sz="3400" b="1" dirty="0"/>
              <a:t> Firmas</a:t>
            </a:r>
            <a:endParaRPr lang="en-US" sz="3400" b="1" dirty="0"/>
          </a:p>
        </p:txBody>
      </p:sp>
      <p:sp>
        <p:nvSpPr>
          <p:cNvPr id="6" name="Espaço Reservado para Conteúdo 2">
            <a:extLst>
              <a:ext uri="{FF2B5EF4-FFF2-40B4-BE49-F238E27FC236}">
                <a16:creationId xmlns:a16="http://schemas.microsoft.com/office/drawing/2014/main" id="{47E42279-C927-4A6A-9A82-D3B0EA5E63EB}"/>
              </a:ext>
            </a:extLst>
          </p:cNvPr>
          <p:cNvSpPr>
            <a:spLocks noGrp="1"/>
          </p:cNvSpPr>
          <p:nvPr>
            <p:ph idx="1"/>
          </p:nvPr>
        </p:nvSpPr>
        <p:spPr>
          <a:xfrm>
            <a:off x="285156" y="1382359"/>
            <a:ext cx="8507412" cy="4883150"/>
          </a:xfrm>
        </p:spPr>
        <p:txBody>
          <a:bodyPr/>
          <a:lstStyle/>
          <a:p>
            <a:pPr algn="just"/>
            <a:r>
              <a:rPr lang="pt-BR" sz="2400" dirty="0">
                <a:solidFill>
                  <a:schemeClr val="tx1"/>
                </a:solidFill>
              </a:rPr>
              <a:t>Caso tenhamos mais de 2 firmas, a solução de </a:t>
            </a:r>
            <a:r>
              <a:rPr lang="pt-BR" sz="2400" dirty="0" err="1">
                <a:solidFill>
                  <a:schemeClr val="tx1"/>
                </a:solidFill>
              </a:rPr>
              <a:t>Cournot</a:t>
            </a:r>
            <a:r>
              <a:rPr lang="pt-BR" sz="2400" dirty="0">
                <a:solidFill>
                  <a:schemeClr val="tx1"/>
                </a:solidFill>
              </a:rPr>
              <a:t> pode ser obtida da seguinte forma </a:t>
            </a:r>
            <a:r>
              <a:rPr lang="pt-BR" sz="2400" b="1" dirty="0">
                <a:solidFill>
                  <a:schemeClr val="tx1"/>
                </a:solidFill>
              </a:rPr>
              <a:t>(sem demonstração).</a:t>
            </a:r>
          </a:p>
          <a:p>
            <a:pPr algn="just"/>
            <a:endParaRPr lang="pt-BR" sz="2400" dirty="0">
              <a:solidFill>
                <a:schemeClr val="tx1"/>
              </a:solidFill>
            </a:endParaRPr>
          </a:p>
          <a:p>
            <a:pPr algn="just"/>
            <a:endParaRPr lang="pt-BR" sz="2400" dirty="0">
              <a:solidFill>
                <a:schemeClr val="tx1"/>
              </a:solidFill>
            </a:endParaRPr>
          </a:p>
          <a:p>
            <a:pPr algn="just"/>
            <a:endParaRPr lang="pt-BR" sz="2400" dirty="0">
              <a:solidFill>
                <a:schemeClr val="tx1"/>
              </a:solidFill>
            </a:endParaRPr>
          </a:p>
          <a:p>
            <a:pPr algn="just"/>
            <a:endParaRPr lang="pt-BR" sz="2400" dirty="0">
              <a:solidFill>
                <a:schemeClr val="tx1"/>
              </a:solidFill>
            </a:endParaRPr>
          </a:p>
          <a:p>
            <a:pPr algn="just"/>
            <a:r>
              <a:rPr lang="pt-BR" sz="2400" dirty="0">
                <a:solidFill>
                  <a:schemeClr val="tx1"/>
                </a:solidFill>
              </a:rPr>
              <a:t>Utilizando os dados do exemplo anterior, temos:</a:t>
            </a:r>
          </a:p>
          <a:p>
            <a:pPr algn="just"/>
            <a:endParaRPr lang="pt-BR" sz="2400" dirty="0">
              <a:solidFill>
                <a:schemeClr val="tx1"/>
              </a:solidFill>
            </a:endParaRPr>
          </a:p>
          <a:p>
            <a:pPr algn="just"/>
            <a:endParaRPr lang="pt-BR" sz="2400" dirty="0">
              <a:solidFill>
                <a:schemeClr val="tx1"/>
              </a:solidFill>
            </a:endParaRPr>
          </a:p>
          <a:p>
            <a:pPr algn="just"/>
            <a:endParaRPr lang="en-US" sz="2400" dirty="0">
              <a:solidFill>
                <a:schemeClr val="tx1"/>
              </a:solidFill>
            </a:endParaRPr>
          </a:p>
        </p:txBody>
      </p:sp>
      <p:graphicFrame>
        <p:nvGraphicFramePr>
          <p:cNvPr id="7" name="Objeto 6">
            <a:extLst>
              <a:ext uri="{FF2B5EF4-FFF2-40B4-BE49-F238E27FC236}">
                <a16:creationId xmlns:a16="http://schemas.microsoft.com/office/drawing/2014/main" id="{26A362BF-91BA-43B5-909B-DD17A54E6A9B}"/>
              </a:ext>
            </a:extLst>
          </p:cNvPr>
          <p:cNvGraphicFramePr>
            <a:graphicFrameLocks noChangeAspect="1"/>
          </p:cNvGraphicFramePr>
          <p:nvPr>
            <p:extLst>
              <p:ext uri="{D42A27DB-BD31-4B8C-83A1-F6EECF244321}">
                <p14:modId xmlns:p14="http://schemas.microsoft.com/office/powerpoint/2010/main" val="3135645658"/>
              </p:ext>
            </p:extLst>
          </p:nvPr>
        </p:nvGraphicFramePr>
        <p:xfrm>
          <a:off x="848034" y="2197294"/>
          <a:ext cx="3041578" cy="1635987"/>
        </p:xfrm>
        <a:graphic>
          <a:graphicData uri="http://schemas.openxmlformats.org/presentationml/2006/ole">
            <mc:AlternateContent xmlns:mc="http://schemas.openxmlformats.org/markup-compatibility/2006">
              <mc:Choice xmlns:v="urn:schemas-microsoft-com:vml" Requires="v">
                <p:oleObj name="Equation" r:id="rId2" imgW="1473120" imgH="761760" progId="Equation.DSMT4">
                  <p:embed/>
                </p:oleObj>
              </mc:Choice>
              <mc:Fallback>
                <p:oleObj name="Equation" r:id="rId2" imgW="1473120" imgH="761760" progId="Equation.DSMT4">
                  <p:embed/>
                  <p:pic>
                    <p:nvPicPr>
                      <p:cNvPr id="6" name="Objeto 5"/>
                      <p:cNvPicPr/>
                      <p:nvPr/>
                    </p:nvPicPr>
                    <p:blipFill>
                      <a:blip r:embed="rId3"/>
                      <a:stretch>
                        <a:fillRect/>
                      </a:stretch>
                    </p:blipFill>
                    <p:spPr>
                      <a:xfrm>
                        <a:off x="848034" y="2197294"/>
                        <a:ext cx="3041578" cy="1635987"/>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EEE6BBC-3B26-49CD-A9BD-5F7D8430CF2B}"/>
              </a:ext>
            </a:extLst>
          </p:cNvPr>
          <p:cNvGraphicFramePr>
            <a:graphicFrameLocks noChangeAspect="1"/>
          </p:cNvGraphicFramePr>
          <p:nvPr>
            <p:extLst>
              <p:ext uri="{D42A27DB-BD31-4B8C-83A1-F6EECF244321}">
                <p14:modId xmlns:p14="http://schemas.microsoft.com/office/powerpoint/2010/main" val="2528703389"/>
              </p:ext>
            </p:extLst>
          </p:nvPr>
        </p:nvGraphicFramePr>
        <p:xfrm>
          <a:off x="672041" y="4261046"/>
          <a:ext cx="7656513" cy="1635125"/>
        </p:xfrm>
        <a:graphic>
          <a:graphicData uri="http://schemas.openxmlformats.org/presentationml/2006/ole">
            <mc:AlternateContent xmlns:mc="http://schemas.openxmlformats.org/markup-compatibility/2006">
              <mc:Choice xmlns:v="urn:schemas-microsoft-com:vml" Requires="v">
                <p:oleObj name="Equation" r:id="rId4" imgW="3708360" imgH="761760" progId="Equation.DSMT4">
                  <p:embed/>
                </p:oleObj>
              </mc:Choice>
              <mc:Fallback>
                <p:oleObj name="Equation" r:id="rId4" imgW="3708360" imgH="761760" progId="Equation.DSMT4">
                  <p:embed/>
                  <p:pic>
                    <p:nvPicPr>
                      <p:cNvPr id="8" name="Objeto 7"/>
                      <p:cNvPicPr/>
                      <p:nvPr/>
                    </p:nvPicPr>
                    <p:blipFill>
                      <a:blip r:embed="rId5"/>
                      <a:stretch>
                        <a:fillRect/>
                      </a:stretch>
                    </p:blipFill>
                    <p:spPr>
                      <a:xfrm>
                        <a:off x="672041" y="4261046"/>
                        <a:ext cx="7656513" cy="1635125"/>
                      </a:xfrm>
                      <a:prstGeom prst="rect">
                        <a:avLst/>
                      </a:prstGeom>
                    </p:spPr>
                  </p:pic>
                </p:oleObj>
              </mc:Fallback>
            </mc:AlternateContent>
          </a:graphicData>
        </a:graphic>
      </p:graphicFrame>
      <p:cxnSp>
        <p:nvCxnSpPr>
          <p:cNvPr id="9" name="Conector de seta reta 8">
            <a:extLst>
              <a:ext uri="{FF2B5EF4-FFF2-40B4-BE49-F238E27FC236}">
                <a16:creationId xmlns:a16="http://schemas.microsoft.com/office/drawing/2014/main" id="{F706F279-000F-44C9-80A6-5D34564A322B}"/>
              </a:ext>
            </a:extLst>
          </p:cNvPr>
          <p:cNvCxnSpPr/>
          <p:nvPr/>
        </p:nvCxnSpPr>
        <p:spPr bwMode="auto">
          <a:xfrm>
            <a:off x="3766782" y="5554645"/>
            <a:ext cx="0" cy="341526"/>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sp>
        <p:nvSpPr>
          <p:cNvPr id="10" name="CaixaDeTexto 9">
            <a:extLst>
              <a:ext uri="{FF2B5EF4-FFF2-40B4-BE49-F238E27FC236}">
                <a16:creationId xmlns:a16="http://schemas.microsoft.com/office/drawing/2014/main" id="{3AE2AA7A-07AC-458F-8B21-D59089F719CA}"/>
              </a:ext>
            </a:extLst>
          </p:cNvPr>
          <p:cNvSpPr txBox="1"/>
          <p:nvPr/>
        </p:nvSpPr>
        <p:spPr>
          <a:xfrm>
            <a:off x="3753136" y="5909484"/>
            <a:ext cx="4844953" cy="461665"/>
          </a:xfrm>
          <a:prstGeom prst="rect">
            <a:avLst/>
          </a:prstGeom>
          <a:noFill/>
          <a:ln>
            <a:solidFill>
              <a:schemeClr val="tx1"/>
            </a:solidFill>
          </a:ln>
        </p:spPr>
        <p:txBody>
          <a:bodyPr wrap="square" rtlCol="0">
            <a:spAutoFit/>
          </a:bodyPr>
          <a:lstStyle/>
          <a:p>
            <a:r>
              <a:rPr lang="pt-BR" sz="2400" dirty="0"/>
              <a:t>Quantidade produzida por cada firma</a:t>
            </a:r>
            <a:endParaRPr lang="en-US" sz="2400" dirty="0"/>
          </a:p>
        </p:txBody>
      </p:sp>
    </p:spTree>
    <p:extLst>
      <p:ext uri="{BB962C8B-B14F-4D97-AF65-F5344CB8AC3E}">
        <p14:creationId xmlns:p14="http://schemas.microsoft.com/office/powerpoint/2010/main" val="2899525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06615" y="283478"/>
            <a:ext cx="7118350" cy="785813"/>
          </a:xfrm>
        </p:spPr>
        <p:txBody>
          <a:bodyPr/>
          <a:lstStyle/>
          <a:p>
            <a:pPr algn="ctr"/>
            <a:r>
              <a:rPr lang="pt-BR" b="1" dirty="0">
                <a:latin typeface="+mn-lt"/>
              </a:rPr>
              <a:t>Concorrência de Preços</a:t>
            </a:r>
          </a:p>
        </p:txBody>
      </p:sp>
      <p:sp>
        <p:nvSpPr>
          <p:cNvPr id="5" name="Espaço Reservado para Conteúdo 2"/>
          <p:cNvSpPr>
            <a:spLocks noGrp="1"/>
          </p:cNvSpPr>
          <p:nvPr>
            <p:ph idx="1"/>
          </p:nvPr>
        </p:nvSpPr>
        <p:spPr>
          <a:xfrm>
            <a:off x="136478" y="1273174"/>
            <a:ext cx="8830101" cy="5301347"/>
          </a:xfrm>
        </p:spPr>
        <p:txBody>
          <a:bodyPr>
            <a:normAutofit fontScale="92500" lnSpcReduction="20000"/>
          </a:bodyPr>
          <a:lstStyle/>
          <a:p>
            <a:pPr algn="just"/>
            <a:r>
              <a:rPr lang="pt-BR" sz="3200" b="1" dirty="0">
                <a:solidFill>
                  <a:schemeClr val="tx1"/>
                </a:solidFill>
              </a:rPr>
              <a:t>O Modelo de Bertrand (Produtos Homogêneos)</a:t>
            </a:r>
          </a:p>
          <a:p>
            <a:pPr algn="just"/>
            <a:endParaRPr lang="pt-BR" sz="600" b="1" dirty="0">
              <a:solidFill>
                <a:schemeClr val="tx1"/>
              </a:solidFill>
            </a:endParaRPr>
          </a:p>
          <a:p>
            <a:pPr algn="just"/>
            <a:r>
              <a:rPr lang="pt-BR" sz="3200" b="1" dirty="0">
                <a:solidFill>
                  <a:schemeClr val="tx1"/>
                </a:solidFill>
              </a:rPr>
              <a:t>Hipóteses</a:t>
            </a:r>
          </a:p>
          <a:p>
            <a:pPr lvl="1" algn="just"/>
            <a:r>
              <a:rPr lang="pt-BR" sz="3200" dirty="0">
                <a:solidFill>
                  <a:schemeClr val="tx1"/>
                </a:solidFill>
              </a:rPr>
              <a:t>Produtos homogêneos</a:t>
            </a:r>
          </a:p>
          <a:p>
            <a:pPr lvl="1" algn="just"/>
            <a:r>
              <a:rPr lang="pt-BR" sz="3200" dirty="0">
                <a:solidFill>
                  <a:schemeClr val="tx1"/>
                </a:solidFill>
              </a:rPr>
              <a:t>Decisões simultâneas de fixação de preços</a:t>
            </a:r>
          </a:p>
          <a:p>
            <a:pPr lvl="1" algn="just"/>
            <a:endParaRPr lang="pt-BR" sz="1300" dirty="0">
              <a:solidFill>
                <a:schemeClr val="tx1"/>
              </a:solidFill>
            </a:endParaRPr>
          </a:p>
          <a:p>
            <a:pPr lvl="1" algn="just"/>
            <a:endParaRPr lang="pt-BR" sz="600" dirty="0">
              <a:solidFill>
                <a:schemeClr val="tx1"/>
              </a:solidFill>
            </a:endParaRPr>
          </a:p>
          <a:p>
            <a:pPr algn="just"/>
            <a:r>
              <a:rPr lang="pt-BR" sz="3200" b="1" dirty="0"/>
              <a:t>Qual preço cada firma escolherá ?</a:t>
            </a:r>
          </a:p>
          <a:p>
            <a:pPr algn="just"/>
            <a:endParaRPr lang="pt-BR" sz="600" b="1" dirty="0"/>
          </a:p>
          <a:p>
            <a:pPr lvl="1" algn="just"/>
            <a:r>
              <a:rPr lang="pt-BR" sz="3200" dirty="0"/>
              <a:t>Como a mercadoria é homogênea, os consumidores irão adquiri-la somente da firma com o menor preço. Logo, a firma que cobrar o menor preço abastecerá todo o mercado.</a:t>
            </a:r>
          </a:p>
          <a:p>
            <a:pPr lvl="1" algn="just"/>
            <a:endParaRPr lang="pt-BR" sz="1300" dirty="0"/>
          </a:p>
          <a:p>
            <a:pPr lvl="1" algn="just"/>
            <a:r>
              <a:rPr lang="pt-BR" sz="3200" dirty="0"/>
              <a:t>Logo, o equilíbrio de Nash nesse caso corresponde ao da situação competitiva.</a:t>
            </a:r>
          </a:p>
          <a:p>
            <a:pPr algn="just">
              <a:buClr>
                <a:srgbClr val="1C4E35"/>
              </a:buClr>
            </a:pPr>
            <a:endParaRPr lang="pt-BR" sz="3200" dirty="0">
              <a:solidFill>
                <a:schemeClr val="tx1"/>
              </a:solidFill>
            </a:endParaRPr>
          </a:p>
          <a:p>
            <a:pPr algn="just"/>
            <a:endParaRPr lang="pt-BR" sz="3200" b="1" dirty="0">
              <a:solidFill>
                <a:schemeClr val="tx1"/>
              </a:solidFill>
            </a:endParaRPr>
          </a:p>
        </p:txBody>
      </p:sp>
    </p:spTree>
    <p:extLst>
      <p:ext uri="{BB962C8B-B14F-4D97-AF65-F5344CB8AC3E}">
        <p14:creationId xmlns:p14="http://schemas.microsoft.com/office/powerpoint/2010/main" val="36631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additive="base">
                                        <p:cTn id="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 calcmode="lin" valueType="num">
                                      <p:cBhvr additive="base">
                                        <p:cTn id="1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anim calcmode="lin" valueType="num">
                                      <p:cBhvr additive="base">
                                        <p:cTn id="1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159026" y="981630"/>
            <a:ext cx="8825948" cy="5445677"/>
          </a:xfrm>
        </p:spPr>
        <p:txBody>
          <a:bodyPr>
            <a:normAutofit lnSpcReduction="10000"/>
          </a:bodyPr>
          <a:lstStyle/>
          <a:p>
            <a:pPr algn="just"/>
            <a:r>
              <a:rPr lang="pt-BR" sz="3000" dirty="0">
                <a:solidFill>
                  <a:schemeClr val="tx1"/>
                </a:solidFill>
              </a:rPr>
              <a:t>Os mercados oligopolistas geralmente apresentam algum grau de diferenciação (design, desempenho, durabilidade,...). Nesse caso, é natural que as firmas concorram por meio da escolha de preços.</a:t>
            </a:r>
          </a:p>
          <a:p>
            <a:pPr algn="just"/>
            <a:r>
              <a:rPr lang="pt-BR" sz="3000" dirty="0"/>
              <a:t>A diferenciação do produto permite a existência de lucros extraordinários, quanto menor a elasticidade de substituição.</a:t>
            </a:r>
          </a:p>
          <a:p>
            <a:pPr algn="just"/>
            <a:endParaRPr lang="pt-BR" sz="3000" dirty="0">
              <a:solidFill>
                <a:schemeClr val="tx1"/>
              </a:solidFill>
            </a:endParaRPr>
          </a:p>
          <a:p>
            <a:pPr algn="just"/>
            <a:endParaRPr lang="pt-BR" sz="3200" dirty="0"/>
          </a:p>
          <a:p>
            <a:pPr algn="just"/>
            <a:endParaRPr lang="pt-BR" sz="2900" dirty="0"/>
          </a:p>
          <a:p>
            <a:pPr algn="just"/>
            <a:r>
              <a:rPr lang="pt-BR" sz="3200" dirty="0"/>
              <a:t>Observe que Q</a:t>
            </a:r>
            <a:r>
              <a:rPr lang="pt-BR" sz="2400" dirty="0"/>
              <a:t>1</a:t>
            </a:r>
            <a:r>
              <a:rPr lang="pt-BR" sz="3200" dirty="0"/>
              <a:t> aumenta se P</a:t>
            </a:r>
            <a:r>
              <a:rPr lang="pt-BR" sz="2400" dirty="0"/>
              <a:t>1</a:t>
            </a:r>
            <a:r>
              <a:rPr lang="pt-BR" sz="3200" dirty="0"/>
              <a:t> diminui ou se P</a:t>
            </a:r>
            <a:r>
              <a:rPr lang="pt-BR" sz="2400" dirty="0"/>
              <a:t>2</a:t>
            </a:r>
            <a:r>
              <a:rPr lang="pt-BR" sz="3200" dirty="0"/>
              <a:t> aumenta.</a:t>
            </a:r>
          </a:p>
          <a:p>
            <a:pPr algn="just"/>
            <a:endParaRPr lang="pt-BR" sz="3200" dirty="0">
              <a:solidFill>
                <a:schemeClr val="tx1"/>
              </a:solidFill>
            </a:endParaRPr>
          </a:p>
        </p:txBody>
      </p:sp>
      <p:sp>
        <p:nvSpPr>
          <p:cNvPr id="5" name="Título 1"/>
          <p:cNvSpPr>
            <a:spLocks noGrp="1"/>
          </p:cNvSpPr>
          <p:nvPr>
            <p:ph type="title"/>
          </p:nvPr>
        </p:nvSpPr>
        <p:spPr>
          <a:xfrm>
            <a:off x="26504" y="406284"/>
            <a:ext cx="9144000" cy="785813"/>
          </a:xfrm>
        </p:spPr>
        <p:txBody>
          <a:bodyPr>
            <a:noAutofit/>
          </a:bodyPr>
          <a:lstStyle/>
          <a:p>
            <a:pPr algn="r"/>
            <a:r>
              <a:rPr lang="pt-BR" sz="2800" b="1" dirty="0">
                <a:latin typeface="Arial" panose="020B0604020202020204" pitchFamily="34" charset="0"/>
                <a:cs typeface="Arial" panose="020B0604020202020204" pitchFamily="34" charset="0"/>
              </a:rPr>
              <a:t>Concorrência Via Preço com Produtos Diferenciados</a:t>
            </a:r>
          </a:p>
        </p:txBody>
      </p:sp>
      <p:graphicFrame>
        <p:nvGraphicFramePr>
          <p:cNvPr id="6" name="Objeto 5">
            <a:extLst>
              <a:ext uri="{FF2B5EF4-FFF2-40B4-BE49-F238E27FC236}">
                <a16:creationId xmlns:a16="http://schemas.microsoft.com/office/drawing/2014/main" id="{B4368E06-6B24-440F-A795-4831362DCCE7}"/>
              </a:ext>
            </a:extLst>
          </p:cNvPr>
          <p:cNvGraphicFramePr>
            <a:graphicFrameLocks noChangeAspect="1"/>
          </p:cNvGraphicFramePr>
          <p:nvPr>
            <p:extLst>
              <p:ext uri="{D42A27DB-BD31-4B8C-83A1-F6EECF244321}">
                <p14:modId xmlns:p14="http://schemas.microsoft.com/office/powerpoint/2010/main" val="3428934362"/>
              </p:ext>
            </p:extLst>
          </p:nvPr>
        </p:nvGraphicFramePr>
        <p:xfrm>
          <a:off x="512418" y="3927268"/>
          <a:ext cx="2759075" cy="1190625"/>
        </p:xfrm>
        <a:graphic>
          <a:graphicData uri="http://schemas.openxmlformats.org/presentationml/2006/ole">
            <mc:AlternateContent xmlns:mc="http://schemas.openxmlformats.org/markup-compatibility/2006">
              <mc:Choice xmlns:v="urn:schemas-microsoft-com:vml" Requires="v">
                <p:oleObj name="Equation" r:id="rId2" imgW="1117440" imgH="482400" progId="Equation.DSMT4">
                  <p:embed/>
                </p:oleObj>
              </mc:Choice>
              <mc:Fallback>
                <p:oleObj name="Equation" r:id="rId2" imgW="1117440" imgH="482400" progId="Equation.DSMT4">
                  <p:embed/>
                  <p:pic>
                    <p:nvPicPr>
                      <p:cNvPr id="6" name="Objeto 5"/>
                      <p:cNvPicPr>
                        <a:picLocks noChangeAspect="1" noChangeArrowheads="1"/>
                      </p:cNvPicPr>
                      <p:nvPr/>
                    </p:nvPicPr>
                    <p:blipFill>
                      <a:blip r:embed="rId3"/>
                      <a:srcRect/>
                      <a:stretch>
                        <a:fillRect/>
                      </a:stretch>
                    </p:blipFill>
                    <p:spPr bwMode="auto">
                      <a:xfrm>
                        <a:off x="512418" y="3927268"/>
                        <a:ext cx="2759075" cy="1190625"/>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22042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p:nvPr/>
        </p:nvCxnSpPr>
        <p:spPr bwMode="auto">
          <a:xfrm rot="5400000">
            <a:off x="2899106" y="4951179"/>
            <a:ext cx="1892300" cy="0"/>
          </a:xfrm>
          <a:prstGeom prst="line">
            <a:avLst/>
          </a:prstGeom>
          <a:solidFill>
            <a:srgbClr val="FFCC99"/>
          </a:solidFill>
          <a:ln w="12700" cap="flat" cmpd="sng" algn="ctr">
            <a:solidFill>
              <a:srgbClr val="002060"/>
            </a:solidFill>
            <a:prstDash val="dash"/>
            <a:round/>
            <a:headEnd type="none" w="med" len="med"/>
            <a:tailEnd type="none" w="med" len="med"/>
          </a:ln>
          <a:effectLst/>
        </p:spPr>
      </p:cxnSp>
      <p:sp>
        <p:nvSpPr>
          <p:cNvPr id="5" name="Título 1"/>
          <p:cNvSpPr>
            <a:spLocks noGrp="1"/>
          </p:cNvSpPr>
          <p:nvPr>
            <p:ph type="title"/>
          </p:nvPr>
        </p:nvSpPr>
        <p:spPr>
          <a:xfrm>
            <a:off x="367044" y="338067"/>
            <a:ext cx="7798864" cy="785813"/>
          </a:xfrm>
        </p:spPr>
        <p:txBody>
          <a:bodyPr/>
          <a:lstStyle/>
          <a:p>
            <a:pPr algn="r"/>
            <a:r>
              <a:rPr lang="pt-BR" b="1" dirty="0">
                <a:latin typeface="+mn-lt"/>
              </a:rPr>
              <a:t> Curva de Demanda Quebrada</a:t>
            </a:r>
          </a:p>
        </p:txBody>
      </p:sp>
      <p:sp>
        <p:nvSpPr>
          <p:cNvPr id="6" name="Espaço Reservado para Conteúdo 2"/>
          <p:cNvSpPr>
            <a:spLocks noGrp="1"/>
          </p:cNvSpPr>
          <p:nvPr>
            <p:ph idx="1"/>
          </p:nvPr>
        </p:nvSpPr>
        <p:spPr>
          <a:xfrm>
            <a:off x="367044" y="1097144"/>
            <a:ext cx="8507412" cy="1343025"/>
          </a:xfrm>
        </p:spPr>
        <p:txBody>
          <a:bodyPr/>
          <a:lstStyle/>
          <a:p>
            <a:pPr algn="just"/>
            <a:r>
              <a:rPr lang="pt-BR" sz="2800" dirty="0">
                <a:solidFill>
                  <a:schemeClr val="tx1"/>
                </a:solidFill>
              </a:rPr>
              <a:t>Tenta explicar porque os preços dos oligopólios são relativamente estáveis, mesmo quando os custos se alteram.</a:t>
            </a:r>
          </a:p>
        </p:txBody>
      </p:sp>
      <p:cxnSp>
        <p:nvCxnSpPr>
          <p:cNvPr id="7" name="Conector de seta reta 6"/>
          <p:cNvCxnSpPr/>
          <p:nvPr/>
        </p:nvCxnSpPr>
        <p:spPr bwMode="auto">
          <a:xfrm rot="5400000" flipH="1" flipV="1">
            <a:off x="244012" y="4265379"/>
            <a:ext cx="3213894" cy="794"/>
          </a:xfrm>
          <a:prstGeom prst="straightConnector1">
            <a:avLst/>
          </a:prstGeom>
          <a:solidFill>
            <a:srgbClr val="FFCC99"/>
          </a:solidFill>
          <a:ln w="57150" cap="flat" cmpd="sng" algn="ctr">
            <a:solidFill>
              <a:srgbClr val="000000"/>
            </a:solidFill>
            <a:prstDash val="solid"/>
            <a:round/>
            <a:headEnd type="none" w="med" len="med"/>
            <a:tailEnd type="triangle" w="med" len="med"/>
          </a:ln>
          <a:effectLst/>
        </p:spPr>
      </p:cxnSp>
      <p:cxnSp>
        <p:nvCxnSpPr>
          <p:cNvPr id="8" name="Conector de seta reta 7"/>
          <p:cNvCxnSpPr/>
          <p:nvPr/>
        </p:nvCxnSpPr>
        <p:spPr bwMode="auto">
          <a:xfrm>
            <a:off x="1838656" y="5884629"/>
            <a:ext cx="4457700" cy="1588"/>
          </a:xfrm>
          <a:prstGeom prst="straightConnector1">
            <a:avLst/>
          </a:prstGeom>
          <a:solidFill>
            <a:srgbClr val="FFCC99"/>
          </a:solidFill>
          <a:ln w="57150" cap="flat" cmpd="sng" algn="ctr">
            <a:solidFill>
              <a:srgbClr val="000000"/>
            </a:solidFill>
            <a:prstDash val="solid"/>
            <a:round/>
            <a:headEnd type="none" w="med" len="med"/>
            <a:tailEnd type="triangle" w="med" len="med"/>
          </a:ln>
          <a:effectLst/>
        </p:spPr>
      </p:cxnSp>
      <p:sp>
        <p:nvSpPr>
          <p:cNvPr id="9" name="CaixaDeTexto 8"/>
          <p:cNvSpPr txBox="1"/>
          <p:nvPr/>
        </p:nvSpPr>
        <p:spPr>
          <a:xfrm>
            <a:off x="1356056" y="2468329"/>
            <a:ext cx="698500" cy="646331"/>
          </a:xfrm>
          <a:prstGeom prst="rect">
            <a:avLst/>
          </a:prstGeom>
          <a:noFill/>
        </p:spPr>
        <p:txBody>
          <a:bodyPr wrap="square" rtlCol="0">
            <a:spAutoFit/>
          </a:bodyPr>
          <a:lstStyle/>
          <a:p>
            <a:r>
              <a:rPr lang="pt-BR" sz="3600" b="1" dirty="0"/>
              <a:t>P</a:t>
            </a:r>
            <a:endParaRPr lang="pt-BR" sz="2200" b="1" dirty="0"/>
          </a:p>
        </p:txBody>
      </p:sp>
      <p:sp>
        <p:nvSpPr>
          <p:cNvPr id="10" name="CaixaDeTexto 9"/>
          <p:cNvSpPr txBox="1"/>
          <p:nvPr/>
        </p:nvSpPr>
        <p:spPr>
          <a:xfrm>
            <a:off x="6245556" y="5643329"/>
            <a:ext cx="698500" cy="584775"/>
          </a:xfrm>
          <a:prstGeom prst="rect">
            <a:avLst/>
          </a:prstGeom>
          <a:noFill/>
        </p:spPr>
        <p:txBody>
          <a:bodyPr wrap="square" rtlCol="0">
            <a:spAutoFit/>
          </a:bodyPr>
          <a:lstStyle/>
          <a:p>
            <a:r>
              <a:rPr lang="pt-BR" sz="3200" b="1" dirty="0"/>
              <a:t>Q</a:t>
            </a:r>
          </a:p>
        </p:txBody>
      </p:sp>
      <p:cxnSp>
        <p:nvCxnSpPr>
          <p:cNvPr id="11" name="Conector reto 10"/>
          <p:cNvCxnSpPr/>
          <p:nvPr/>
        </p:nvCxnSpPr>
        <p:spPr bwMode="auto">
          <a:xfrm>
            <a:off x="1864056" y="3065229"/>
            <a:ext cx="1993900" cy="927100"/>
          </a:xfrm>
          <a:prstGeom prst="line">
            <a:avLst/>
          </a:prstGeom>
          <a:solidFill>
            <a:srgbClr val="FFCC99"/>
          </a:solidFill>
          <a:ln w="38100" cap="flat" cmpd="sng" algn="ctr">
            <a:solidFill>
              <a:srgbClr val="002060"/>
            </a:solidFill>
            <a:prstDash val="solid"/>
            <a:round/>
            <a:headEnd type="none" w="med" len="med"/>
            <a:tailEnd type="none" w="med" len="med"/>
          </a:ln>
          <a:effectLst/>
        </p:spPr>
      </p:cxnSp>
      <p:cxnSp>
        <p:nvCxnSpPr>
          <p:cNvPr id="12" name="Conector reto 11"/>
          <p:cNvCxnSpPr/>
          <p:nvPr/>
        </p:nvCxnSpPr>
        <p:spPr bwMode="auto">
          <a:xfrm rot="16200000" flipH="1">
            <a:off x="3711906" y="4138379"/>
            <a:ext cx="1409700" cy="1117600"/>
          </a:xfrm>
          <a:prstGeom prst="line">
            <a:avLst/>
          </a:prstGeom>
          <a:solidFill>
            <a:srgbClr val="FFCC99"/>
          </a:solidFill>
          <a:ln w="38100" cap="flat" cmpd="sng" algn="ctr">
            <a:solidFill>
              <a:srgbClr val="002060"/>
            </a:solidFill>
            <a:prstDash val="solid"/>
            <a:round/>
            <a:headEnd type="none" w="med" len="med"/>
            <a:tailEnd type="none" w="med" len="med"/>
          </a:ln>
          <a:effectLst/>
        </p:spPr>
      </p:cxnSp>
      <p:cxnSp>
        <p:nvCxnSpPr>
          <p:cNvPr id="13" name="Conector reto 12"/>
          <p:cNvCxnSpPr/>
          <p:nvPr/>
        </p:nvCxnSpPr>
        <p:spPr bwMode="auto">
          <a:xfrm>
            <a:off x="1864056" y="3065229"/>
            <a:ext cx="1981200" cy="1638300"/>
          </a:xfrm>
          <a:prstGeom prst="line">
            <a:avLst/>
          </a:prstGeom>
          <a:solidFill>
            <a:srgbClr val="FFCC99"/>
          </a:solidFill>
          <a:ln w="38100" cap="flat" cmpd="sng" algn="ctr">
            <a:solidFill>
              <a:srgbClr val="002060"/>
            </a:solidFill>
            <a:prstDash val="solid"/>
            <a:round/>
            <a:headEnd type="none" w="med" len="med"/>
            <a:tailEnd type="none" w="med" len="med"/>
          </a:ln>
          <a:effectLst/>
        </p:spPr>
      </p:cxnSp>
      <p:cxnSp>
        <p:nvCxnSpPr>
          <p:cNvPr id="14" name="Conector reto 13"/>
          <p:cNvCxnSpPr/>
          <p:nvPr/>
        </p:nvCxnSpPr>
        <p:spPr bwMode="auto">
          <a:xfrm rot="16200000" flipH="1">
            <a:off x="3553156" y="4944829"/>
            <a:ext cx="584200" cy="25400"/>
          </a:xfrm>
          <a:prstGeom prst="line">
            <a:avLst/>
          </a:prstGeom>
          <a:solidFill>
            <a:srgbClr val="FFCC99"/>
          </a:solidFill>
          <a:ln w="38100" cap="flat" cmpd="sng" algn="ctr">
            <a:solidFill>
              <a:srgbClr val="002060"/>
            </a:solidFill>
            <a:prstDash val="solid"/>
            <a:round/>
            <a:headEnd type="none" w="med" len="med"/>
            <a:tailEnd type="none" w="med" len="med"/>
          </a:ln>
          <a:effectLst/>
        </p:spPr>
      </p:cxnSp>
      <p:cxnSp>
        <p:nvCxnSpPr>
          <p:cNvPr id="15" name="Conector reto 14"/>
          <p:cNvCxnSpPr/>
          <p:nvPr/>
        </p:nvCxnSpPr>
        <p:spPr bwMode="auto">
          <a:xfrm rot="16200000" flipH="1">
            <a:off x="3762706" y="5332179"/>
            <a:ext cx="965200" cy="774700"/>
          </a:xfrm>
          <a:prstGeom prst="line">
            <a:avLst/>
          </a:prstGeom>
          <a:solidFill>
            <a:srgbClr val="FFCC99"/>
          </a:solidFill>
          <a:ln w="38100" cap="flat" cmpd="sng" algn="ctr">
            <a:solidFill>
              <a:srgbClr val="002060"/>
            </a:solidFill>
            <a:prstDash val="solid"/>
            <a:round/>
            <a:headEnd type="none" w="med" len="med"/>
            <a:tailEnd type="none" w="med" len="med"/>
          </a:ln>
          <a:effectLst/>
        </p:spPr>
      </p:cxnSp>
      <p:sp>
        <p:nvSpPr>
          <p:cNvPr id="16" name="CaixaDeTexto 15"/>
          <p:cNvSpPr txBox="1"/>
          <p:nvPr/>
        </p:nvSpPr>
        <p:spPr>
          <a:xfrm>
            <a:off x="4937456" y="5203569"/>
            <a:ext cx="482600" cy="461665"/>
          </a:xfrm>
          <a:prstGeom prst="rect">
            <a:avLst/>
          </a:prstGeom>
          <a:noFill/>
        </p:spPr>
        <p:txBody>
          <a:bodyPr wrap="square" rtlCol="0">
            <a:spAutoFit/>
          </a:bodyPr>
          <a:lstStyle/>
          <a:p>
            <a:r>
              <a:rPr lang="pt-BR" sz="2400" b="1" dirty="0">
                <a:solidFill>
                  <a:srgbClr val="002060"/>
                </a:solidFill>
              </a:rPr>
              <a:t>D</a:t>
            </a:r>
          </a:p>
        </p:txBody>
      </p:sp>
      <p:sp>
        <p:nvSpPr>
          <p:cNvPr id="17" name="CaixaDeTexto 16"/>
          <p:cNvSpPr txBox="1"/>
          <p:nvPr/>
        </p:nvSpPr>
        <p:spPr>
          <a:xfrm>
            <a:off x="4594556" y="5973529"/>
            <a:ext cx="889000" cy="461665"/>
          </a:xfrm>
          <a:prstGeom prst="rect">
            <a:avLst/>
          </a:prstGeom>
          <a:noFill/>
        </p:spPr>
        <p:txBody>
          <a:bodyPr wrap="square" rtlCol="0">
            <a:spAutoFit/>
          </a:bodyPr>
          <a:lstStyle/>
          <a:p>
            <a:r>
              <a:rPr lang="pt-BR" sz="2400" dirty="0" err="1">
                <a:solidFill>
                  <a:srgbClr val="002060"/>
                </a:solidFill>
              </a:rPr>
              <a:t>RMg</a:t>
            </a:r>
            <a:endParaRPr lang="pt-BR" sz="2400" dirty="0">
              <a:solidFill>
                <a:srgbClr val="002060"/>
              </a:solidFill>
            </a:endParaRPr>
          </a:p>
        </p:txBody>
      </p:sp>
      <p:cxnSp>
        <p:nvCxnSpPr>
          <p:cNvPr id="18" name="Conector reto 17"/>
          <p:cNvCxnSpPr/>
          <p:nvPr/>
        </p:nvCxnSpPr>
        <p:spPr bwMode="auto">
          <a:xfrm rot="10800000">
            <a:off x="1864056" y="3992329"/>
            <a:ext cx="1993900" cy="0"/>
          </a:xfrm>
          <a:prstGeom prst="line">
            <a:avLst/>
          </a:prstGeom>
          <a:solidFill>
            <a:srgbClr val="FFCC99"/>
          </a:solidFill>
          <a:ln w="12700" cap="flat" cmpd="sng" algn="ctr">
            <a:solidFill>
              <a:srgbClr val="002060"/>
            </a:solidFill>
            <a:prstDash val="dash"/>
            <a:round/>
            <a:headEnd type="none" w="med" len="med"/>
            <a:tailEnd type="none" w="med" len="med"/>
          </a:ln>
          <a:effectLst/>
        </p:spPr>
      </p:cxnSp>
      <p:sp>
        <p:nvSpPr>
          <p:cNvPr id="19" name="CaixaDeTexto 18"/>
          <p:cNvSpPr txBox="1"/>
          <p:nvPr/>
        </p:nvSpPr>
        <p:spPr>
          <a:xfrm>
            <a:off x="3629356" y="5846529"/>
            <a:ext cx="711200" cy="461665"/>
          </a:xfrm>
          <a:prstGeom prst="rect">
            <a:avLst/>
          </a:prstGeom>
          <a:noFill/>
          <a:ln>
            <a:noFill/>
          </a:ln>
        </p:spPr>
        <p:txBody>
          <a:bodyPr wrap="square" rtlCol="0">
            <a:spAutoFit/>
          </a:bodyPr>
          <a:lstStyle/>
          <a:p>
            <a:r>
              <a:rPr lang="pt-BR" sz="2400" b="1" dirty="0">
                <a:solidFill>
                  <a:srgbClr val="002060"/>
                </a:solidFill>
              </a:rPr>
              <a:t>Q*</a:t>
            </a:r>
          </a:p>
        </p:txBody>
      </p:sp>
      <p:sp>
        <p:nvSpPr>
          <p:cNvPr id="20" name="CaixaDeTexto 19"/>
          <p:cNvSpPr txBox="1"/>
          <p:nvPr/>
        </p:nvSpPr>
        <p:spPr>
          <a:xfrm>
            <a:off x="1368756" y="3712929"/>
            <a:ext cx="571500" cy="523220"/>
          </a:xfrm>
          <a:prstGeom prst="rect">
            <a:avLst/>
          </a:prstGeom>
          <a:noFill/>
        </p:spPr>
        <p:txBody>
          <a:bodyPr wrap="square" rtlCol="0">
            <a:spAutoFit/>
          </a:bodyPr>
          <a:lstStyle/>
          <a:p>
            <a:r>
              <a:rPr lang="pt-BR" sz="2800" b="1" dirty="0">
                <a:solidFill>
                  <a:srgbClr val="002060"/>
                </a:solidFill>
              </a:rPr>
              <a:t>P</a:t>
            </a:r>
            <a:r>
              <a:rPr lang="pt-BR" b="1" dirty="0">
                <a:solidFill>
                  <a:srgbClr val="002060"/>
                </a:solidFill>
              </a:rPr>
              <a:t>*</a:t>
            </a:r>
          </a:p>
        </p:txBody>
      </p:sp>
      <p:sp>
        <p:nvSpPr>
          <p:cNvPr id="21" name="Arco 20"/>
          <p:cNvSpPr/>
          <p:nvPr/>
        </p:nvSpPr>
        <p:spPr bwMode="auto">
          <a:xfrm rot="5400000">
            <a:off x="1797717" y="1584919"/>
            <a:ext cx="2113878" cy="5074503"/>
          </a:xfrm>
          <a:prstGeom prst="arc">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6000" b="0" i="0" u="none" strike="noStrike" cap="none" normalizeH="0" baseline="0" dirty="0">
              <a:ln>
                <a:noFill/>
              </a:ln>
              <a:solidFill>
                <a:schemeClr val="tx1"/>
              </a:solidFill>
              <a:effectLst/>
              <a:latin typeface="Times New Roman" pitchFamily="18" charset="0"/>
            </a:endParaRPr>
          </a:p>
        </p:txBody>
      </p:sp>
      <p:sp>
        <p:nvSpPr>
          <p:cNvPr id="22" name="Arco 21"/>
          <p:cNvSpPr/>
          <p:nvPr/>
        </p:nvSpPr>
        <p:spPr bwMode="auto">
          <a:xfrm rot="5400000">
            <a:off x="1696117" y="1292819"/>
            <a:ext cx="2113878" cy="5074503"/>
          </a:xfrm>
          <a:prstGeom prst="arc">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6000" b="0" i="0" u="none" strike="noStrike" cap="none" normalizeH="0" baseline="0" dirty="0">
              <a:ln>
                <a:noFill/>
              </a:ln>
              <a:solidFill>
                <a:schemeClr val="tx1"/>
              </a:solidFill>
              <a:effectLst/>
              <a:latin typeface="Times New Roman" pitchFamily="18" charset="0"/>
            </a:endParaRPr>
          </a:p>
        </p:txBody>
      </p:sp>
      <p:sp>
        <p:nvSpPr>
          <p:cNvPr id="23" name="CaixaDeTexto 22"/>
          <p:cNvSpPr txBox="1"/>
          <p:nvPr/>
        </p:nvSpPr>
        <p:spPr>
          <a:xfrm>
            <a:off x="5356556" y="3878029"/>
            <a:ext cx="1117600" cy="461665"/>
          </a:xfrm>
          <a:prstGeom prst="rect">
            <a:avLst/>
          </a:prstGeom>
          <a:noFill/>
        </p:spPr>
        <p:txBody>
          <a:bodyPr wrap="square" rtlCol="0">
            <a:spAutoFit/>
          </a:bodyPr>
          <a:lstStyle/>
          <a:p>
            <a:r>
              <a:rPr lang="pt-BR" sz="2400" dirty="0">
                <a:solidFill>
                  <a:srgbClr val="C00000"/>
                </a:solidFill>
              </a:rPr>
              <a:t>CMg</a:t>
            </a:r>
            <a:r>
              <a:rPr lang="pt-BR" dirty="0">
                <a:solidFill>
                  <a:srgbClr val="C00000"/>
                </a:solidFill>
              </a:rPr>
              <a:t>0</a:t>
            </a:r>
          </a:p>
        </p:txBody>
      </p:sp>
      <p:sp>
        <p:nvSpPr>
          <p:cNvPr id="24" name="CaixaDeTexto 23"/>
          <p:cNvSpPr txBox="1"/>
          <p:nvPr/>
        </p:nvSpPr>
        <p:spPr>
          <a:xfrm>
            <a:off x="5242256" y="3509729"/>
            <a:ext cx="1117600" cy="461665"/>
          </a:xfrm>
          <a:prstGeom prst="rect">
            <a:avLst/>
          </a:prstGeom>
          <a:noFill/>
        </p:spPr>
        <p:txBody>
          <a:bodyPr wrap="square" rtlCol="0">
            <a:spAutoFit/>
          </a:bodyPr>
          <a:lstStyle/>
          <a:p>
            <a:r>
              <a:rPr lang="pt-BR" sz="2400" dirty="0">
                <a:solidFill>
                  <a:srgbClr val="C00000"/>
                </a:solidFill>
              </a:rPr>
              <a:t>CMg</a:t>
            </a:r>
            <a:r>
              <a:rPr lang="pt-BR" dirty="0">
                <a:solidFill>
                  <a:srgbClr val="C00000"/>
                </a:solidFill>
              </a:rPr>
              <a:t>1</a:t>
            </a:r>
          </a:p>
        </p:txBody>
      </p:sp>
    </p:spTree>
    <p:extLst>
      <p:ext uri="{BB962C8B-B14F-4D97-AF65-F5344CB8AC3E}">
        <p14:creationId xmlns:p14="http://schemas.microsoft.com/office/powerpoint/2010/main" val="42109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92100" y="1423871"/>
            <a:ext cx="8623300" cy="4883150"/>
          </a:xfrm>
        </p:spPr>
        <p:txBody>
          <a:bodyPr>
            <a:normAutofit/>
          </a:bodyPr>
          <a:lstStyle/>
          <a:p>
            <a:pPr algn="just"/>
            <a:r>
              <a:rPr lang="pt-BR" sz="3200" b="1" dirty="0">
                <a:solidFill>
                  <a:schemeClr val="tx1"/>
                </a:solidFill>
              </a:rPr>
              <a:t>Preços elásticos acima de P*</a:t>
            </a:r>
          </a:p>
          <a:p>
            <a:pPr lvl="1" algn="just"/>
            <a:r>
              <a:rPr lang="pt-BR" sz="2800" dirty="0">
                <a:solidFill>
                  <a:schemeClr val="tx1"/>
                </a:solidFill>
              </a:rPr>
              <a:t>Se o </a:t>
            </a:r>
            <a:r>
              <a:rPr lang="pt-BR" sz="2800" dirty="0" err="1">
                <a:solidFill>
                  <a:schemeClr val="tx1"/>
                </a:solidFill>
              </a:rPr>
              <a:t>CMg</a:t>
            </a:r>
            <a:r>
              <a:rPr lang="pt-BR" sz="2800" dirty="0">
                <a:solidFill>
                  <a:schemeClr val="tx1"/>
                </a:solidFill>
              </a:rPr>
              <a:t> aumenta e a firma eleva seu preço a quantidade demandada cai muito, pois as outras firmas (concorrentes) não acompanharão o aumento de preço.</a:t>
            </a:r>
          </a:p>
          <a:p>
            <a:pPr algn="just"/>
            <a:r>
              <a:rPr lang="pt-BR" sz="3200" b="1" dirty="0">
                <a:solidFill>
                  <a:schemeClr val="tx1"/>
                </a:solidFill>
              </a:rPr>
              <a:t>Preços inelásticos abaixo de P*</a:t>
            </a:r>
          </a:p>
          <a:p>
            <a:pPr lvl="1" algn="just"/>
            <a:r>
              <a:rPr lang="pt-BR" sz="2800" dirty="0">
                <a:solidFill>
                  <a:schemeClr val="tx1"/>
                </a:solidFill>
              </a:rPr>
              <a:t>Se o </a:t>
            </a:r>
            <a:r>
              <a:rPr lang="pt-BR" sz="2800" dirty="0" err="1">
                <a:solidFill>
                  <a:schemeClr val="tx1"/>
                </a:solidFill>
              </a:rPr>
              <a:t>CMg</a:t>
            </a:r>
            <a:r>
              <a:rPr lang="pt-BR" sz="2800" dirty="0">
                <a:solidFill>
                  <a:schemeClr val="tx1"/>
                </a:solidFill>
              </a:rPr>
              <a:t> diminui e a firma reduz seu preço a quantidade demandada aumenta pouco, pois as outras firmas (concorrentes) acompanharão a queda no preço.</a:t>
            </a:r>
          </a:p>
        </p:txBody>
      </p:sp>
      <p:sp>
        <p:nvSpPr>
          <p:cNvPr id="5" name="Título 1"/>
          <p:cNvSpPr>
            <a:spLocks noGrp="1"/>
          </p:cNvSpPr>
          <p:nvPr>
            <p:ph type="title"/>
          </p:nvPr>
        </p:nvSpPr>
        <p:spPr>
          <a:xfrm>
            <a:off x="781878" y="338067"/>
            <a:ext cx="7384030" cy="785813"/>
          </a:xfrm>
        </p:spPr>
        <p:txBody>
          <a:bodyPr/>
          <a:lstStyle/>
          <a:p>
            <a:pPr algn="r"/>
            <a:r>
              <a:rPr lang="pt-BR" b="1" dirty="0">
                <a:latin typeface="+mn-lt"/>
              </a:rPr>
              <a:t> Curva de Demanda Quebrada</a:t>
            </a:r>
          </a:p>
        </p:txBody>
      </p:sp>
    </p:spTree>
    <p:extLst>
      <p:ext uri="{BB962C8B-B14F-4D97-AF65-F5344CB8AC3E}">
        <p14:creationId xmlns:p14="http://schemas.microsoft.com/office/powerpoint/2010/main" val="1902639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
        <p:nvSpPr>
          <p:cNvPr id="5" name="Rectangle 5"/>
          <p:cNvSpPr>
            <a:spLocks noChangeArrowheads="1"/>
          </p:cNvSpPr>
          <p:nvPr/>
        </p:nvSpPr>
        <p:spPr bwMode="auto">
          <a:xfrm>
            <a:off x="304800" y="1375370"/>
            <a:ext cx="8467725" cy="4343400"/>
          </a:xfrm>
          <a:prstGeom prst="rect">
            <a:avLst/>
          </a:prstGeom>
          <a:noFill/>
          <a:ln w="9525">
            <a:noFill/>
            <a:miter lim="800000"/>
            <a:headEnd/>
            <a:tailEnd/>
          </a:ln>
        </p:spPr>
        <p:txBody>
          <a:bodyPr/>
          <a:lstStyle/>
          <a:p>
            <a:pPr marL="342900" indent="-342900" algn="just">
              <a:spcBef>
                <a:spcPct val="50000"/>
              </a:spcBef>
              <a:buSzPct val="75000"/>
              <a:buFont typeface="Wingdings" pitchFamily="2" charset="2"/>
              <a:buChar char="n"/>
            </a:pPr>
            <a:r>
              <a:rPr lang="pt-BR" sz="2800" dirty="0">
                <a:latin typeface="Arial" charset="0"/>
              </a:rPr>
              <a:t>É uma  coalizão  imperfeita,  onde as empresas de  um  setor  oligopolista  decidem  tacitamente  (sem  um acordo formal)  estabelecer o  mesmo   preço,   aceitando  a   liderança  de  uma   empresa  (geralmente a maior  ou a de custos mais baixos). </a:t>
            </a:r>
          </a:p>
          <a:p>
            <a:pPr marL="342900" indent="-342900" algn="just">
              <a:spcBef>
                <a:spcPct val="50000"/>
              </a:spcBef>
              <a:buSzPct val="75000"/>
              <a:buFont typeface="Wingdings" pitchFamily="2" charset="2"/>
              <a:buChar char="n"/>
            </a:pPr>
            <a:r>
              <a:rPr lang="pt-BR" sz="2800" dirty="0">
                <a:latin typeface="Arial" charset="0"/>
              </a:rPr>
              <a:t>Dessa forma,  as  empresas  não  brigam por  preço,  pois  quando  a   líder  altera   seus  preços,   as  demais firmas   acompanham,   deixando   inalterados  os preços relativos.</a:t>
            </a:r>
          </a:p>
        </p:txBody>
      </p:sp>
    </p:spTree>
    <p:extLst>
      <p:ext uri="{BB962C8B-B14F-4D97-AF65-F5344CB8AC3E}">
        <p14:creationId xmlns:p14="http://schemas.microsoft.com/office/powerpoint/2010/main" val="213934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884F6AF-84B8-4AC9-9326-9A1D87C64032}"/>
              </a:ext>
            </a:extLst>
          </p:cNvPr>
          <p:cNvSpPr>
            <a:spLocks noChangeArrowheads="1"/>
          </p:cNvSpPr>
          <p:nvPr/>
        </p:nvSpPr>
        <p:spPr bwMode="auto">
          <a:xfrm>
            <a:off x="762000" y="6248400"/>
            <a:ext cx="1905000" cy="457200"/>
          </a:xfrm>
          <a:prstGeom prst="rect">
            <a:avLst/>
          </a:prstGeom>
          <a:noFill/>
          <a:ln w="12700">
            <a:noFill/>
            <a:miter lim="800000"/>
            <a:headEnd/>
            <a:tailEnd/>
          </a:ln>
        </p:spPr>
        <p:txBody>
          <a:bodyPr wrap="none" anchor="ctr"/>
          <a:lstStyle/>
          <a:p>
            <a:endParaRPr lang="pt-BR"/>
          </a:p>
        </p:txBody>
      </p:sp>
      <p:sp>
        <p:nvSpPr>
          <p:cNvPr id="6" name="Rectangle 3">
            <a:extLst>
              <a:ext uri="{FF2B5EF4-FFF2-40B4-BE49-F238E27FC236}">
                <a16:creationId xmlns:a16="http://schemas.microsoft.com/office/drawing/2014/main" id="{75BA3BA6-1EF7-480D-B81B-6CF03E713344}"/>
              </a:ext>
            </a:extLst>
          </p:cNvPr>
          <p:cNvSpPr>
            <a:spLocks noChangeArrowheads="1"/>
          </p:cNvSpPr>
          <p:nvPr/>
        </p:nvSpPr>
        <p:spPr bwMode="auto">
          <a:xfrm>
            <a:off x="3276600" y="6248400"/>
            <a:ext cx="2895600" cy="457200"/>
          </a:xfrm>
          <a:prstGeom prst="rect">
            <a:avLst/>
          </a:prstGeom>
          <a:noFill/>
          <a:ln w="12700">
            <a:noFill/>
            <a:miter lim="800000"/>
            <a:headEnd/>
            <a:tailEnd/>
          </a:ln>
        </p:spPr>
        <p:txBody>
          <a:bodyPr wrap="none" anchor="ctr"/>
          <a:lstStyle/>
          <a:p>
            <a:endParaRPr lang="pt-BR"/>
          </a:p>
        </p:txBody>
      </p:sp>
      <p:sp>
        <p:nvSpPr>
          <p:cNvPr id="7" name="Rectangle 5">
            <a:extLst>
              <a:ext uri="{FF2B5EF4-FFF2-40B4-BE49-F238E27FC236}">
                <a16:creationId xmlns:a16="http://schemas.microsoft.com/office/drawing/2014/main" id="{37CC3CA7-46C6-42EA-BAD0-9E5CBA767582}"/>
              </a:ext>
            </a:extLst>
          </p:cNvPr>
          <p:cNvSpPr txBox="1">
            <a:spLocks noChangeArrowheads="1"/>
          </p:cNvSpPr>
          <p:nvPr/>
        </p:nvSpPr>
        <p:spPr>
          <a:xfrm>
            <a:off x="235711" y="845795"/>
            <a:ext cx="8656497"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sz="3000" b="1" dirty="0" err="1"/>
              <a:t>Observações</a:t>
            </a:r>
            <a:r>
              <a:rPr lang="en-US" sz="3000" b="1" dirty="0"/>
              <a:t>:</a:t>
            </a:r>
          </a:p>
          <a:p>
            <a:pPr lvl="1" algn="just">
              <a:spcBef>
                <a:spcPct val="70000"/>
              </a:spcBef>
            </a:pPr>
            <a:r>
              <a:rPr lang="en-US" sz="3000" i="1" dirty="0" err="1"/>
              <a:t>TMgS</a:t>
            </a:r>
            <a:r>
              <a:rPr lang="en-US" sz="3000" i="1" dirty="0"/>
              <a:t> </a:t>
            </a:r>
            <a:r>
              <a:rPr lang="en-US" sz="3000" dirty="0"/>
              <a:t>e </a:t>
            </a:r>
            <a:r>
              <a:rPr lang="en-US" sz="3000" dirty="0" err="1"/>
              <a:t>Produtividade</a:t>
            </a:r>
            <a:r>
              <a:rPr lang="en-US" sz="3000" dirty="0"/>
              <a:t> Marginal</a:t>
            </a:r>
          </a:p>
          <a:p>
            <a:pPr lvl="2" algn="just">
              <a:spcBef>
                <a:spcPct val="35000"/>
              </a:spcBef>
              <a:buSzPct val="75000"/>
            </a:pPr>
            <a:r>
              <a:rPr lang="en-US" sz="3000" dirty="0"/>
              <a:t>A </a:t>
            </a:r>
            <a:r>
              <a:rPr lang="en-US" sz="3000" dirty="0" err="1"/>
              <a:t>variação</a:t>
            </a:r>
            <a:r>
              <a:rPr lang="en-US" sz="3000" dirty="0"/>
              <a:t> no </a:t>
            </a:r>
            <a:r>
              <a:rPr lang="en-US" sz="3000" dirty="0" err="1"/>
              <a:t>produto</a:t>
            </a:r>
            <a:r>
              <a:rPr lang="en-US" sz="3000" dirty="0"/>
              <a:t>, dada </a:t>
            </a:r>
            <a:r>
              <a:rPr lang="en-US" sz="3000" dirty="0" err="1"/>
              <a:t>uma</a:t>
            </a:r>
            <a:r>
              <a:rPr lang="en-US" sz="3000" dirty="0"/>
              <a:t> </a:t>
            </a:r>
            <a:r>
              <a:rPr lang="en-US" sz="3000" dirty="0" err="1"/>
              <a:t>variação</a:t>
            </a:r>
            <a:r>
              <a:rPr lang="en-US" sz="3000" dirty="0"/>
              <a:t> no </a:t>
            </a:r>
            <a:r>
              <a:rPr lang="en-US" sz="3000" dirty="0" err="1"/>
              <a:t>fator</a:t>
            </a:r>
            <a:r>
              <a:rPr lang="en-US" sz="3000" dirty="0"/>
              <a:t> </a:t>
            </a:r>
            <a:r>
              <a:rPr lang="en-US" sz="3000" dirty="0" err="1"/>
              <a:t>trabalho</a:t>
            </a:r>
            <a:r>
              <a:rPr lang="en-US" sz="3000" dirty="0"/>
              <a:t> é </a:t>
            </a:r>
            <a:r>
              <a:rPr lang="en-US" sz="3000" dirty="0" err="1"/>
              <a:t>igual</a:t>
            </a:r>
            <a:r>
              <a:rPr lang="en-US" sz="3000" dirty="0"/>
              <a:t> a:</a:t>
            </a:r>
          </a:p>
          <a:p>
            <a:pPr lvl="2" algn="just">
              <a:spcBef>
                <a:spcPct val="35000"/>
              </a:spcBef>
              <a:buSzPct val="75000"/>
            </a:pPr>
            <a:endParaRPr lang="en-US" sz="3000" dirty="0"/>
          </a:p>
          <a:p>
            <a:pPr lvl="2" algn="just">
              <a:spcBef>
                <a:spcPct val="35000"/>
              </a:spcBef>
              <a:buSzPct val="75000"/>
            </a:pPr>
            <a:endParaRPr lang="en-US" sz="3000" dirty="0"/>
          </a:p>
          <a:p>
            <a:pPr lvl="2" algn="just">
              <a:spcBef>
                <a:spcPct val="35000"/>
              </a:spcBef>
              <a:buSzPct val="75000"/>
            </a:pPr>
            <a:r>
              <a:rPr lang="en-US" sz="3000" dirty="0"/>
              <a:t>A </a:t>
            </a:r>
            <a:r>
              <a:rPr lang="en-US" sz="3000" dirty="0" err="1"/>
              <a:t>variação</a:t>
            </a:r>
            <a:r>
              <a:rPr lang="en-US" sz="3000" dirty="0"/>
              <a:t> no </a:t>
            </a:r>
            <a:r>
              <a:rPr lang="en-US" sz="3000" dirty="0" err="1"/>
              <a:t>produto</a:t>
            </a:r>
            <a:r>
              <a:rPr lang="en-US" sz="3000" dirty="0"/>
              <a:t>, dada </a:t>
            </a:r>
            <a:r>
              <a:rPr lang="en-US" sz="3000" dirty="0" err="1"/>
              <a:t>uma</a:t>
            </a:r>
            <a:r>
              <a:rPr lang="en-US" sz="3000" dirty="0"/>
              <a:t> </a:t>
            </a:r>
            <a:r>
              <a:rPr lang="en-US" sz="3000" dirty="0" err="1"/>
              <a:t>variação</a:t>
            </a:r>
            <a:r>
              <a:rPr lang="en-US" sz="3000" dirty="0"/>
              <a:t> do estoque de capital é </a:t>
            </a:r>
            <a:r>
              <a:rPr lang="en-US" sz="3000" dirty="0" err="1"/>
              <a:t>igual</a:t>
            </a:r>
            <a:r>
              <a:rPr lang="en-US" sz="3000" dirty="0"/>
              <a:t> a:</a:t>
            </a:r>
          </a:p>
          <a:p>
            <a:pPr lvl="2" algn="just">
              <a:spcBef>
                <a:spcPct val="35000"/>
              </a:spcBef>
              <a:buSzPct val="75000"/>
            </a:pPr>
            <a:endParaRPr lang="en-US" dirty="0"/>
          </a:p>
        </p:txBody>
      </p:sp>
      <p:graphicFrame>
        <p:nvGraphicFramePr>
          <p:cNvPr id="9" name="Object 6">
            <a:hlinkClick r:id="" action="ppaction://ole?verb=0"/>
            <a:extLst>
              <a:ext uri="{FF2B5EF4-FFF2-40B4-BE49-F238E27FC236}">
                <a16:creationId xmlns:a16="http://schemas.microsoft.com/office/drawing/2014/main" id="{367C18BF-6D8A-4F27-A4E7-EF10881A8106}"/>
              </a:ext>
            </a:extLst>
          </p:cNvPr>
          <p:cNvGraphicFramePr>
            <a:graphicFrameLocks/>
          </p:cNvGraphicFramePr>
          <p:nvPr>
            <p:extLst>
              <p:ext uri="{D42A27DB-BD31-4B8C-83A1-F6EECF244321}">
                <p14:modId xmlns:p14="http://schemas.microsoft.com/office/powerpoint/2010/main" val="2326234128"/>
              </p:ext>
            </p:extLst>
          </p:nvPr>
        </p:nvGraphicFramePr>
        <p:xfrm>
          <a:off x="1349375" y="3145114"/>
          <a:ext cx="3375025" cy="865187"/>
        </p:xfrm>
        <a:graphic>
          <a:graphicData uri="http://schemas.openxmlformats.org/presentationml/2006/ole">
            <mc:AlternateContent xmlns:mc="http://schemas.openxmlformats.org/markup-compatibility/2006">
              <mc:Choice xmlns:v="urn:schemas-microsoft-com:vml" Requires="v">
                <p:oleObj name="Equation" r:id="rId2" imgW="876240" imgH="253800" progId="Equation.DSMT4">
                  <p:embed/>
                </p:oleObj>
              </mc:Choice>
              <mc:Fallback>
                <p:oleObj name="Equation" r:id="rId2" imgW="876240" imgH="253800" progId="Equation.DSMT4">
                  <p:embed/>
                  <p:pic>
                    <p:nvPicPr>
                      <p:cNvPr id="13314" name="Object 6">
                        <a:hlinkClick r:id="" action="ppaction://ole?verb=0"/>
                      </p:cNvPr>
                      <p:cNvPicPr>
                        <a:picLocks noChangeArrowheads="1"/>
                      </p:cNvPicPr>
                      <p:nvPr/>
                    </p:nvPicPr>
                    <p:blipFill>
                      <a:blip r:embed="rId3"/>
                      <a:srcRect/>
                      <a:stretch>
                        <a:fillRect/>
                      </a:stretch>
                    </p:blipFill>
                    <p:spPr bwMode="auto">
                      <a:xfrm>
                        <a:off x="1349375" y="3145114"/>
                        <a:ext cx="3375025" cy="865187"/>
                      </a:xfrm>
                      <a:prstGeom prst="rect">
                        <a:avLst/>
                      </a:prstGeom>
                      <a:noFill/>
                      <a:ln>
                        <a:solidFill>
                          <a:schemeClr val="tx1"/>
                        </a:solidFill>
                      </a:ln>
                      <a:effectLst/>
                    </p:spPr>
                  </p:pic>
                </p:oleObj>
              </mc:Fallback>
            </mc:AlternateContent>
          </a:graphicData>
        </a:graphic>
      </p:graphicFrame>
      <p:graphicFrame>
        <p:nvGraphicFramePr>
          <p:cNvPr id="10" name="Object 13">
            <a:hlinkClick r:id="" action="ppaction://ole?verb=0"/>
            <a:extLst>
              <a:ext uri="{FF2B5EF4-FFF2-40B4-BE49-F238E27FC236}">
                <a16:creationId xmlns:a16="http://schemas.microsoft.com/office/drawing/2014/main" id="{75C655AF-7D8F-41E0-9295-30F3183EDD0E}"/>
              </a:ext>
            </a:extLst>
          </p:cNvPr>
          <p:cNvGraphicFramePr>
            <a:graphicFrameLocks/>
          </p:cNvGraphicFramePr>
          <p:nvPr>
            <p:extLst>
              <p:ext uri="{D42A27DB-BD31-4B8C-83A1-F6EECF244321}">
                <p14:modId xmlns:p14="http://schemas.microsoft.com/office/powerpoint/2010/main" val="4225049447"/>
              </p:ext>
            </p:extLst>
          </p:nvPr>
        </p:nvGraphicFramePr>
        <p:xfrm>
          <a:off x="1495149" y="5269847"/>
          <a:ext cx="3375025" cy="865187"/>
        </p:xfrm>
        <a:graphic>
          <a:graphicData uri="http://schemas.openxmlformats.org/presentationml/2006/ole">
            <mc:AlternateContent xmlns:mc="http://schemas.openxmlformats.org/markup-compatibility/2006">
              <mc:Choice xmlns:v="urn:schemas-microsoft-com:vml" Requires="v">
                <p:oleObj name="Equation" r:id="rId4" imgW="939600" imgH="253800" progId="Equation.DSMT4">
                  <p:embed/>
                </p:oleObj>
              </mc:Choice>
              <mc:Fallback>
                <p:oleObj name="Equation" r:id="rId4" imgW="939600" imgH="253800" progId="Equation.DSMT4">
                  <p:embed/>
                  <p:pic>
                    <p:nvPicPr>
                      <p:cNvPr id="13315" name="Object 13">
                        <a:hlinkClick r:id="" action="ppaction://ole?verb=0"/>
                      </p:cNvPr>
                      <p:cNvPicPr>
                        <a:picLocks noChangeArrowheads="1"/>
                      </p:cNvPicPr>
                      <p:nvPr/>
                    </p:nvPicPr>
                    <p:blipFill>
                      <a:blip r:embed="rId5"/>
                      <a:srcRect/>
                      <a:stretch>
                        <a:fillRect/>
                      </a:stretch>
                    </p:blipFill>
                    <p:spPr bwMode="auto">
                      <a:xfrm>
                        <a:off x="1495149" y="5269847"/>
                        <a:ext cx="3375025" cy="865187"/>
                      </a:xfrm>
                      <a:prstGeom prst="rect">
                        <a:avLst/>
                      </a:prstGeom>
                      <a:noFill/>
                      <a:ln>
                        <a:solidFill>
                          <a:schemeClr val="tx1"/>
                        </a:solidFill>
                      </a:ln>
                      <a:effectLst/>
                    </p:spPr>
                  </p:pic>
                </p:oleObj>
              </mc:Fallback>
            </mc:AlternateContent>
          </a:graphicData>
        </a:graphic>
      </p:graphicFrame>
      <p:sp>
        <p:nvSpPr>
          <p:cNvPr id="11" name="Rectangle 7">
            <a:extLst>
              <a:ext uri="{FF2B5EF4-FFF2-40B4-BE49-F238E27FC236}">
                <a16:creationId xmlns:a16="http://schemas.microsoft.com/office/drawing/2014/main" id="{A5E4B39D-5AF6-490B-A77E-2DEADB44FBB4}"/>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394235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8D2D61F-714E-44D6-92A6-841E1211BE30}"/>
              </a:ext>
            </a:extLst>
          </p:cNvPr>
          <p:cNvSpPr txBox="1"/>
          <p:nvPr/>
        </p:nvSpPr>
        <p:spPr>
          <a:xfrm>
            <a:off x="0" y="1013606"/>
            <a:ext cx="8892480" cy="4093428"/>
          </a:xfrm>
          <a:prstGeom prst="rect">
            <a:avLst/>
          </a:prstGeom>
          <a:noFill/>
        </p:spPr>
        <p:txBody>
          <a:bodyPr wrap="square" rtlCol="0">
            <a:spAutoFit/>
          </a:bodyPr>
          <a:lstStyle/>
          <a:p>
            <a:pPr marL="342900" indent="-342900" algn="just">
              <a:buFont typeface="Wingdings" panose="05000000000000000000" pitchFamily="2" charset="2"/>
              <a:buChar char="§"/>
            </a:pPr>
            <a:r>
              <a:rPr lang="pt-BR" sz="2600" b="1" dirty="0">
                <a:latin typeface="Arial" panose="020B0604020202020204" pitchFamily="34" charset="0"/>
                <a:cs typeface="Arial" panose="020B0604020202020204" pitchFamily="34" charset="0"/>
              </a:rPr>
              <a:t>EXEMPLO</a:t>
            </a:r>
          </a:p>
          <a:p>
            <a:pPr marL="342900" indent="-3429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No Modelo de Liderança-Preço, a firma líder escolhe o preço que deseja cobrar, levando em conta em sua decisão o fato de que a empresa seguidora agirá como tomadora de preços ao maximizar seu próprio lucro. A demanda inversa enfrentada pelas firmas é </a:t>
            </a:r>
            <a:r>
              <a:rPr lang="pt-BR" sz="2600" dirty="0">
                <a:latin typeface="Times New Roman" panose="02020603050405020304" pitchFamily="18" charset="0"/>
                <a:cs typeface="Times New Roman" panose="02020603050405020304" pitchFamily="18" charset="0"/>
              </a:rPr>
              <a:t>𝑃 = 100 − 𝑄𝑡</a:t>
            </a:r>
            <a:r>
              <a:rPr lang="pt-BR" sz="2600" dirty="0">
                <a:latin typeface="Arial" panose="020B0604020202020204" pitchFamily="34" charset="0"/>
                <a:cs typeface="Arial" panose="020B0604020202020204" pitchFamily="34" charset="0"/>
              </a:rPr>
              <a:t>, sendo </a:t>
            </a:r>
            <a:r>
              <a:rPr lang="pt-BR" sz="2600" dirty="0">
                <a:latin typeface="Times New Roman" panose="02020603050405020304" pitchFamily="18" charset="0"/>
                <a:cs typeface="Times New Roman" panose="02020603050405020304" pitchFamily="18" charset="0"/>
              </a:rPr>
              <a:t>𝑄𝑡</a:t>
            </a:r>
            <a:r>
              <a:rPr lang="pt-BR" sz="2600" dirty="0">
                <a:latin typeface="Arial" panose="020B0604020202020204" pitchFamily="34" charset="0"/>
                <a:cs typeface="Arial" panose="020B0604020202020204" pitchFamily="34" charset="0"/>
              </a:rPr>
              <a:t> a produção conjunta das duas firmas. Se as funções custo marginal da seguidora e da líder forem representadas respectivamente por </a:t>
            </a:r>
            <a:r>
              <a:rPr lang="pt-BR" sz="2600" i="1" dirty="0" err="1">
                <a:latin typeface="Times New Roman" panose="02020603050405020304" pitchFamily="18" charset="0"/>
                <a:cs typeface="Times New Roman" panose="02020603050405020304" pitchFamily="18" charset="0"/>
              </a:rPr>
              <a:t>CMg</a:t>
            </a:r>
            <a:r>
              <a:rPr lang="pt-BR" sz="2600" dirty="0">
                <a:latin typeface="Times New Roman" panose="02020603050405020304" pitchFamily="18" charset="0"/>
                <a:cs typeface="Times New Roman" panose="02020603050405020304" pitchFamily="18" charset="0"/>
              </a:rPr>
              <a:t>𝑆 = 4𝑄 e       </a:t>
            </a:r>
            <a:r>
              <a:rPr lang="pt-BR" sz="2600" i="1" dirty="0" err="1">
                <a:latin typeface="Times New Roman" panose="02020603050405020304" pitchFamily="18" charset="0"/>
                <a:cs typeface="Times New Roman" panose="02020603050405020304" pitchFamily="18" charset="0"/>
              </a:rPr>
              <a:t>CMg</a:t>
            </a:r>
            <a:r>
              <a:rPr lang="pt-BR" sz="2600" dirty="0">
                <a:latin typeface="Times New Roman" panose="02020603050405020304" pitchFamily="18" charset="0"/>
                <a:cs typeface="Times New Roman" panose="02020603050405020304" pitchFamily="18" charset="0"/>
              </a:rPr>
              <a:t>𝐿 = 0,4𝑄</a:t>
            </a:r>
            <a:r>
              <a:rPr lang="pt-BR" sz="2600" dirty="0">
                <a:latin typeface="Arial" panose="020B0604020202020204" pitchFamily="34" charset="0"/>
                <a:cs typeface="Arial" panose="020B0604020202020204" pitchFamily="34" charset="0"/>
              </a:rPr>
              <a:t>, então:</a:t>
            </a:r>
          </a:p>
        </p:txBody>
      </p:sp>
      <p:sp>
        <p:nvSpPr>
          <p:cNvPr id="6" name="Rectangle 4">
            <a:extLst>
              <a:ext uri="{FF2B5EF4-FFF2-40B4-BE49-F238E27FC236}">
                <a16:creationId xmlns:a16="http://schemas.microsoft.com/office/drawing/2014/main" id="{6E06762D-3473-4816-A314-0A7B66654787}"/>
              </a:ext>
            </a:extLst>
          </p:cNvPr>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Tree>
    <p:extLst>
      <p:ext uri="{BB962C8B-B14F-4D97-AF65-F5344CB8AC3E}">
        <p14:creationId xmlns:p14="http://schemas.microsoft.com/office/powerpoint/2010/main" val="11524718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5F44DB4-E711-4390-B20E-402E4423A23D}"/>
              </a:ext>
            </a:extLst>
          </p:cNvPr>
          <p:cNvSpPr/>
          <p:nvPr/>
        </p:nvSpPr>
        <p:spPr>
          <a:xfrm>
            <a:off x="2195736" y="3124353"/>
            <a:ext cx="1477541" cy="8905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BD3FB88E-3839-46C1-94B2-594D1BFFA09B}"/>
              </a:ext>
            </a:extLst>
          </p:cNvPr>
          <p:cNvSpPr/>
          <p:nvPr/>
        </p:nvSpPr>
        <p:spPr>
          <a:xfrm>
            <a:off x="2732682" y="1525238"/>
            <a:ext cx="1980953" cy="51899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Object 5">
            <a:extLst>
              <a:ext uri="{FF2B5EF4-FFF2-40B4-BE49-F238E27FC236}">
                <a16:creationId xmlns:a16="http://schemas.microsoft.com/office/drawing/2014/main" id="{13E8AE79-1E7F-4CE6-B55E-D262ED18428F}"/>
              </a:ext>
            </a:extLst>
          </p:cNvPr>
          <p:cNvGraphicFramePr>
            <a:graphicFrameLocks noChangeAspect="1"/>
          </p:cNvGraphicFramePr>
          <p:nvPr>
            <p:extLst>
              <p:ext uri="{D42A27DB-BD31-4B8C-83A1-F6EECF244321}">
                <p14:modId xmlns:p14="http://schemas.microsoft.com/office/powerpoint/2010/main" val="3055877239"/>
              </p:ext>
            </p:extLst>
          </p:nvPr>
        </p:nvGraphicFramePr>
        <p:xfrm>
          <a:off x="467544" y="1527613"/>
          <a:ext cx="4209355" cy="516620"/>
        </p:xfrm>
        <a:graphic>
          <a:graphicData uri="http://schemas.openxmlformats.org/presentationml/2006/ole">
            <mc:AlternateContent xmlns:mc="http://schemas.openxmlformats.org/markup-compatibility/2006">
              <mc:Choice xmlns:v="urn:schemas-microsoft-com:vml" Requires="v">
                <p:oleObj name="Equation" r:id="rId2" imgW="1739880" imgH="228600" progId="Equation.DSMT4">
                  <p:embed/>
                </p:oleObj>
              </mc:Choice>
              <mc:Fallback>
                <p:oleObj name="Equation" r:id="rId2" imgW="1739880" imgH="228600" progId="Equation.DSMT4">
                  <p:embed/>
                  <p:pic>
                    <p:nvPicPr>
                      <p:cNvPr id="2" name="Object 5"/>
                      <p:cNvPicPr>
                        <a:picLocks noChangeAspect="1" noChangeArrowheads="1"/>
                      </p:cNvPicPr>
                      <p:nvPr/>
                    </p:nvPicPr>
                    <p:blipFill>
                      <a:blip r:embed="rId3"/>
                      <a:srcRect/>
                      <a:stretch>
                        <a:fillRect/>
                      </a:stretch>
                    </p:blipFill>
                    <p:spPr bwMode="auto">
                      <a:xfrm>
                        <a:off x="467544" y="1527613"/>
                        <a:ext cx="4209355" cy="516620"/>
                      </a:xfrm>
                      <a:prstGeom prst="rect">
                        <a:avLst/>
                      </a:prstGeom>
                      <a:noFill/>
                      <a:ln>
                        <a:noFill/>
                      </a:ln>
                    </p:spPr>
                  </p:pic>
                </p:oleObj>
              </mc:Fallback>
            </mc:AlternateContent>
          </a:graphicData>
        </a:graphic>
      </p:graphicFrame>
      <p:sp>
        <p:nvSpPr>
          <p:cNvPr id="7" name="CaixaDeTexto 6">
            <a:extLst>
              <a:ext uri="{FF2B5EF4-FFF2-40B4-BE49-F238E27FC236}">
                <a16:creationId xmlns:a16="http://schemas.microsoft.com/office/drawing/2014/main" id="{C813915D-013A-44E3-9C7D-764F1F819CE2}"/>
              </a:ext>
            </a:extLst>
          </p:cNvPr>
          <p:cNvSpPr txBox="1"/>
          <p:nvPr/>
        </p:nvSpPr>
        <p:spPr>
          <a:xfrm>
            <a:off x="74613" y="1036121"/>
            <a:ext cx="8817867" cy="461665"/>
          </a:xfrm>
          <a:prstGeom prst="rect">
            <a:avLst/>
          </a:prstGeom>
          <a:noFill/>
        </p:spPr>
        <p:txBody>
          <a:bodyPr wrap="square" rtlCol="0">
            <a:spAutoFit/>
          </a:bodyPr>
          <a:lstStyle/>
          <a:p>
            <a:pPr marL="342900" indent="-342900">
              <a:buFont typeface="Arial" panose="020B0604020202020204" pitchFamily="34" charset="0"/>
              <a:buChar char="•"/>
            </a:pPr>
            <a:r>
              <a:rPr lang="pt-BR" sz="2400" dirty="0">
                <a:latin typeface="Arial" panose="020B0604020202020204" pitchFamily="34" charset="0"/>
                <a:cs typeface="Arial" panose="020B0604020202020204" pitchFamily="34" charset="0"/>
              </a:rPr>
              <a:t>Resolvendo o problema:</a:t>
            </a:r>
          </a:p>
        </p:txBody>
      </p:sp>
      <p:sp>
        <p:nvSpPr>
          <p:cNvPr id="8" name="CaixaDeTexto 7">
            <a:extLst>
              <a:ext uri="{FF2B5EF4-FFF2-40B4-BE49-F238E27FC236}">
                <a16:creationId xmlns:a16="http://schemas.microsoft.com/office/drawing/2014/main" id="{5C9A3B9D-E2F7-4C6B-A828-E472D4078508}"/>
              </a:ext>
            </a:extLst>
          </p:cNvPr>
          <p:cNvSpPr txBox="1"/>
          <p:nvPr/>
        </p:nvSpPr>
        <p:spPr>
          <a:xfrm>
            <a:off x="74613" y="2230640"/>
            <a:ext cx="8961883" cy="830997"/>
          </a:xfrm>
          <a:prstGeom prst="rect">
            <a:avLst/>
          </a:prstGeom>
          <a:noFill/>
        </p:spPr>
        <p:txBody>
          <a:bodyPr wrap="square" rtlCol="0">
            <a:spAutoFit/>
          </a:bodyPr>
          <a:lstStyle/>
          <a:p>
            <a:pPr marL="342900" indent="-342900">
              <a:buFont typeface="Arial" panose="020B0604020202020204" pitchFamily="34" charset="0"/>
              <a:buChar char="•"/>
            </a:pPr>
            <a:r>
              <a:rPr lang="pt-BR" sz="2400" dirty="0">
                <a:latin typeface="Arial" panose="020B0604020202020204" pitchFamily="34" charset="0"/>
                <a:cs typeface="Arial" panose="020B0604020202020204" pitchFamily="34" charset="0"/>
              </a:rPr>
              <a:t>A função de oferta da seguidora é encontrada igualando o seu custo marginal ao preço do produto (tomadora de preço):</a:t>
            </a:r>
          </a:p>
        </p:txBody>
      </p:sp>
      <p:graphicFrame>
        <p:nvGraphicFramePr>
          <p:cNvPr id="9" name="Object 5">
            <a:extLst>
              <a:ext uri="{FF2B5EF4-FFF2-40B4-BE49-F238E27FC236}">
                <a16:creationId xmlns:a16="http://schemas.microsoft.com/office/drawing/2014/main" id="{C42E80CB-3970-42F4-B7F7-6F7A6AF0E9E5}"/>
              </a:ext>
            </a:extLst>
          </p:cNvPr>
          <p:cNvGraphicFramePr>
            <a:graphicFrameLocks noChangeAspect="1"/>
          </p:cNvGraphicFramePr>
          <p:nvPr>
            <p:extLst>
              <p:ext uri="{D42A27DB-BD31-4B8C-83A1-F6EECF244321}">
                <p14:modId xmlns:p14="http://schemas.microsoft.com/office/powerpoint/2010/main" val="3329322045"/>
              </p:ext>
            </p:extLst>
          </p:nvPr>
        </p:nvGraphicFramePr>
        <p:xfrm>
          <a:off x="539552" y="3124353"/>
          <a:ext cx="3133725" cy="890588"/>
        </p:xfrm>
        <a:graphic>
          <a:graphicData uri="http://schemas.openxmlformats.org/presentationml/2006/ole">
            <mc:AlternateContent xmlns:mc="http://schemas.openxmlformats.org/markup-compatibility/2006">
              <mc:Choice xmlns:v="urn:schemas-microsoft-com:vml" Requires="v">
                <p:oleObj name="Equation" r:id="rId4" imgW="1295280" imgH="393480" progId="Equation.DSMT4">
                  <p:embed/>
                </p:oleObj>
              </mc:Choice>
              <mc:Fallback>
                <p:oleObj name="Equation" r:id="rId4" imgW="1295280" imgH="393480" progId="Equation.DSMT4">
                  <p:embed/>
                  <p:pic>
                    <p:nvPicPr>
                      <p:cNvPr id="6" name="Object 5"/>
                      <p:cNvPicPr>
                        <a:picLocks noChangeAspect="1" noChangeArrowheads="1"/>
                      </p:cNvPicPr>
                      <p:nvPr/>
                    </p:nvPicPr>
                    <p:blipFill>
                      <a:blip r:embed="rId5"/>
                      <a:srcRect/>
                      <a:stretch>
                        <a:fillRect/>
                      </a:stretch>
                    </p:blipFill>
                    <p:spPr bwMode="auto">
                      <a:xfrm>
                        <a:off x="539552" y="3124353"/>
                        <a:ext cx="3133725" cy="890588"/>
                      </a:xfrm>
                      <a:prstGeom prst="rect">
                        <a:avLst/>
                      </a:prstGeom>
                      <a:noFill/>
                      <a:ln>
                        <a:noFill/>
                      </a:ln>
                    </p:spPr>
                  </p:pic>
                </p:oleObj>
              </mc:Fallback>
            </mc:AlternateContent>
          </a:graphicData>
        </a:graphic>
      </p:graphicFrame>
      <p:cxnSp>
        <p:nvCxnSpPr>
          <p:cNvPr id="10" name="Conector de Seta Reta 9">
            <a:extLst>
              <a:ext uri="{FF2B5EF4-FFF2-40B4-BE49-F238E27FC236}">
                <a16:creationId xmlns:a16="http://schemas.microsoft.com/office/drawing/2014/main" id="{2B981A2F-7579-4ACE-8EAC-C4ABC0C3E44F}"/>
              </a:ext>
            </a:extLst>
          </p:cNvPr>
          <p:cNvCxnSpPr/>
          <p:nvPr/>
        </p:nvCxnSpPr>
        <p:spPr>
          <a:xfrm>
            <a:off x="755576" y="3772425"/>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5">
            <a:extLst>
              <a:ext uri="{FF2B5EF4-FFF2-40B4-BE49-F238E27FC236}">
                <a16:creationId xmlns:a16="http://schemas.microsoft.com/office/drawing/2014/main" id="{A0128944-7E95-4512-8B75-4CA9F8BA3CFD}"/>
              </a:ext>
            </a:extLst>
          </p:cNvPr>
          <p:cNvGraphicFramePr>
            <a:graphicFrameLocks noChangeAspect="1"/>
          </p:cNvGraphicFramePr>
          <p:nvPr>
            <p:extLst>
              <p:ext uri="{D42A27DB-BD31-4B8C-83A1-F6EECF244321}">
                <p14:modId xmlns:p14="http://schemas.microsoft.com/office/powerpoint/2010/main" val="1102874447"/>
              </p:ext>
            </p:extLst>
          </p:nvPr>
        </p:nvGraphicFramePr>
        <p:xfrm>
          <a:off x="323528" y="4060457"/>
          <a:ext cx="984250" cy="517525"/>
        </p:xfrm>
        <a:graphic>
          <a:graphicData uri="http://schemas.openxmlformats.org/presentationml/2006/ole">
            <mc:AlternateContent xmlns:mc="http://schemas.openxmlformats.org/markup-compatibility/2006">
              <mc:Choice xmlns:v="urn:schemas-microsoft-com:vml" Requires="v">
                <p:oleObj name="Equation" r:id="rId6" imgW="406080" imgH="228600" progId="Equation.DSMT4">
                  <p:embed/>
                </p:oleObj>
              </mc:Choice>
              <mc:Fallback>
                <p:oleObj name="Equation" r:id="rId6" imgW="406080" imgH="228600" progId="Equation.DSMT4">
                  <p:embed/>
                  <p:pic>
                    <p:nvPicPr>
                      <p:cNvPr id="10" name="Object 5"/>
                      <p:cNvPicPr>
                        <a:picLocks noChangeAspect="1" noChangeArrowheads="1"/>
                      </p:cNvPicPr>
                      <p:nvPr/>
                    </p:nvPicPr>
                    <p:blipFill>
                      <a:blip r:embed="rId7"/>
                      <a:srcRect/>
                      <a:stretch>
                        <a:fillRect/>
                      </a:stretch>
                    </p:blipFill>
                    <p:spPr bwMode="auto">
                      <a:xfrm>
                        <a:off x="323528" y="4060457"/>
                        <a:ext cx="984250" cy="517525"/>
                      </a:xfrm>
                      <a:prstGeom prst="rect">
                        <a:avLst/>
                      </a:prstGeom>
                      <a:noFill/>
                      <a:ln>
                        <a:solidFill>
                          <a:schemeClr val="tx1"/>
                        </a:solidFill>
                      </a:ln>
                    </p:spPr>
                  </p:pic>
                </p:oleObj>
              </mc:Fallback>
            </mc:AlternateContent>
          </a:graphicData>
        </a:graphic>
      </p:graphicFrame>
      <p:sp>
        <p:nvSpPr>
          <p:cNvPr id="12" name="CaixaDeTexto 11">
            <a:extLst>
              <a:ext uri="{FF2B5EF4-FFF2-40B4-BE49-F238E27FC236}">
                <a16:creationId xmlns:a16="http://schemas.microsoft.com/office/drawing/2014/main" id="{5608B03A-371D-4E5A-96CF-66A76C723ADB}"/>
              </a:ext>
            </a:extLst>
          </p:cNvPr>
          <p:cNvSpPr txBox="1"/>
          <p:nvPr/>
        </p:nvSpPr>
        <p:spPr>
          <a:xfrm>
            <a:off x="3923928" y="3340377"/>
            <a:ext cx="4896544" cy="430887"/>
          </a:xfrm>
          <a:prstGeom prst="rect">
            <a:avLst/>
          </a:prstGeom>
          <a:noFill/>
          <a:ln>
            <a:solidFill>
              <a:schemeClr val="tx1"/>
            </a:solidFill>
          </a:ln>
        </p:spPr>
        <p:txBody>
          <a:bodyPr wrap="square" rtlCol="0">
            <a:spAutoFit/>
          </a:bodyPr>
          <a:lstStyle/>
          <a:p>
            <a:r>
              <a:rPr lang="pt-BR" sz="2200" dirty="0">
                <a:latin typeface="Arial" panose="020B0604020202020204" pitchFamily="34" charset="0"/>
                <a:cs typeface="Arial" panose="020B0604020202020204" pitchFamily="34" charset="0"/>
              </a:rPr>
              <a:t>Quantidade produzida pela seguidora</a:t>
            </a:r>
          </a:p>
        </p:txBody>
      </p:sp>
      <p:cxnSp>
        <p:nvCxnSpPr>
          <p:cNvPr id="13" name="Conector de Seta Reta 12">
            <a:extLst>
              <a:ext uri="{FF2B5EF4-FFF2-40B4-BE49-F238E27FC236}">
                <a16:creationId xmlns:a16="http://schemas.microsoft.com/office/drawing/2014/main" id="{B5CD8A20-86B8-43DA-A347-D623CD3FA13E}"/>
              </a:ext>
            </a:extLst>
          </p:cNvPr>
          <p:cNvCxnSpPr/>
          <p:nvPr/>
        </p:nvCxnSpPr>
        <p:spPr>
          <a:xfrm>
            <a:off x="3635896" y="3556401"/>
            <a:ext cx="2880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4">
            <a:extLst>
              <a:ext uri="{FF2B5EF4-FFF2-40B4-BE49-F238E27FC236}">
                <a16:creationId xmlns:a16="http://schemas.microsoft.com/office/drawing/2014/main" id="{1C3FE875-858B-4B47-AB51-942467AFF3E9}"/>
              </a:ext>
            </a:extLst>
          </p:cNvPr>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Tree>
    <p:extLst>
      <p:ext uri="{BB962C8B-B14F-4D97-AF65-F5344CB8AC3E}">
        <p14:creationId xmlns:p14="http://schemas.microsoft.com/office/powerpoint/2010/main" val="16768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1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C7B2D33-096E-49C9-9AB7-DA18BCB3153C}"/>
              </a:ext>
            </a:extLst>
          </p:cNvPr>
          <p:cNvSpPr/>
          <p:nvPr/>
        </p:nvSpPr>
        <p:spPr>
          <a:xfrm>
            <a:off x="3491880" y="3501190"/>
            <a:ext cx="2448272" cy="56677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4C407B66-A4F9-4421-B858-7FBE1873EB48}"/>
              </a:ext>
            </a:extLst>
          </p:cNvPr>
          <p:cNvSpPr/>
          <p:nvPr/>
        </p:nvSpPr>
        <p:spPr>
          <a:xfrm>
            <a:off x="6372200" y="1619690"/>
            <a:ext cx="2592288" cy="6387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58406F18-091C-489F-9EA5-6C879C295B71}"/>
              </a:ext>
            </a:extLst>
          </p:cNvPr>
          <p:cNvSpPr txBox="1"/>
          <p:nvPr/>
        </p:nvSpPr>
        <p:spPr>
          <a:xfrm>
            <a:off x="107504" y="1043626"/>
            <a:ext cx="8712968" cy="461665"/>
          </a:xfrm>
          <a:prstGeom prst="rect">
            <a:avLst/>
          </a:prstGeom>
          <a:noFill/>
        </p:spPr>
        <p:txBody>
          <a:bodyPr wrap="square" rtlCol="0">
            <a:spAutoFit/>
          </a:bodyPr>
          <a:lstStyle/>
          <a:p>
            <a:pPr marL="342900" indent="-342900">
              <a:buFont typeface="Arial" panose="020B0604020202020204" pitchFamily="34" charset="0"/>
              <a:buChar char="•"/>
            </a:pPr>
            <a:r>
              <a:rPr lang="pt-BR" sz="2400" dirty="0">
                <a:latin typeface="Arial" panose="020B0604020202020204" pitchFamily="34" charset="0"/>
                <a:cs typeface="Arial" panose="020B0604020202020204" pitchFamily="34" charset="0"/>
              </a:rPr>
              <a:t>Logo, a demanda residual da empresa líder é dada por:</a:t>
            </a:r>
          </a:p>
        </p:txBody>
      </p:sp>
      <p:graphicFrame>
        <p:nvGraphicFramePr>
          <p:cNvPr id="7" name="Object 5">
            <a:extLst>
              <a:ext uri="{FF2B5EF4-FFF2-40B4-BE49-F238E27FC236}">
                <a16:creationId xmlns:a16="http://schemas.microsoft.com/office/drawing/2014/main" id="{CCD20340-C436-40A1-8F6A-DEAA0AEDEF5D}"/>
              </a:ext>
            </a:extLst>
          </p:cNvPr>
          <p:cNvGraphicFramePr>
            <a:graphicFrameLocks noChangeAspect="1"/>
          </p:cNvGraphicFramePr>
          <p:nvPr>
            <p:extLst>
              <p:ext uri="{D42A27DB-BD31-4B8C-83A1-F6EECF244321}">
                <p14:modId xmlns:p14="http://schemas.microsoft.com/office/powerpoint/2010/main" val="2574240640"/>
              </p:ext>
            </p:extLst>
          </p:nvPr>
        </p:nvGraphicFramePr>
        <p:xfrm>
          <a:off x="509016" y="1505365"/>
          <a:ext cx="8455472" cy="890588"/>
        </p:xfrm>
        <a:graphic>
          <a:graphicData uri="http://schemas.openxmlformats.org/presentationml/2006/ole">
            <mc:AlternateContent xmlns:mc="http://schemas.openxmlformats.org/markup-compatibility/2006">
              <mc:Choice xmlns:v="urn:schemas-microsoft-com:vml" Requires="v">
                <p:oleObj name="Equation" r:id="rId2" imgW="3555720" imgH="393480" progId="Equation.DSMT4">
                  <p:embed/>
                </p:oleObj>
              </mc:Choice>
              <mc:Fallback>
                <p:oleObj name="Equation" r:id="rId2" imgW="3555720" imgH="393480" progId="Equation.DSMT4">
                  <p:embed/>
                  <p:pic>
                    <p:nvPicPr>
                      <p:cNvPr id="3" name="Object 5"/>
                      <p:cNvPicPr>
                        <a:picLocks noChangeAspect="1" noChangeArrowheads="1"/>
                      </p:cNvPicPr>
                      <p:nvPr/>
                    </p:nvPicPr>
                    <p:blipFill>
                      <a:blip r:embed="rId3"/>
                      <a:srcRect/>
                      <a:stretch>
                        <a:fillRect/>
                      </a:stretch>
                    </p:blipFill>
                    <p:spPr bwMode="auto">
                      <a:xfrm>
                        <a:off x="509016" y="1505365"/>
                        <a:ext cx="8455472" cy="890588"/>
                      </a:xfrm>
                      <a:prstGeom prst="rect">
                        <a:avLst/>
                      </a:prstGeom>
                      <a:noFill/>
                      <a:ln>
                        <a:noFill/>
                      </a:ln>
                    </p:spPr>
                  </p:pic>
                </p:oleObj>
              </mc:Fallback>
            </mc:AlternateContent>
          </a:graphicData>
        </a:graphic>
      </p:graphicFrame>
      <p:graphicFrame>
        <p:nvGraphicFramePr>
          <p:cNvPr id="8" name="Object 5">
            <a:extLst>
              <a:ext uri="{FF2B5EF4-FFF2-40B4-BE49-F238E27FC236}">
                <a16:creationId xmlns:a16="http://schemas.microsoft.com/office/drawing/2014/main" id="{18128D23-AE51-4BED-9BB4-FEA5DA32B5E5}"/>
              </a:ext>
            </a:extLst>
          </p:cNvPr>
          <p:cNvGraphicFramePr>
            <a:graphicFrameLocks noChangeAspect="1"/>
          </p:cNvGraphicFramePr>
          <p:nvPr>
            <p:extLst>
              <p:ext uri="{D42A27DB-BD31-4B8C-83A1-F6EECF244321}">
                <p14:modId xmlns:p14="http://schemas.microsoft.com/office/powerpoint/2010/main" val="239415503"/>
              </p:ext>
            </p:extLst>
          </p:nvPr>
        </p:nvGraphicFramePr>
        <p:xfrm>
          <a:off x="539552" y="3520274"/>
          <a:ext cx="5249863" cy="547688"/>
        </p:xfrm>
        <a:graphic>
          <a:graphicData uri="http://schemas.openxmlformats.org/presentationml/2006/ole">
            <mc:AlternateContent xmlns:mc="http://schemas.openxmlformats.org/markup-compatibility/2006">
              <mc:Choice xmlns:v="urn:schemas-microsoft-com:vml" Requires="v">
                <p:oleObj name="Equation" r:id="rId4" imgW="2171520" imgH="241200" progId="Equation.DSMT4">
                  <p:embed/>
                </p:oleObj>
              </mc:Choice>
              <mc:Fallback>
                <p:oleObj name="Equation" r:id="rId4" imgW="2171520" imgH="241200" progId="Equation.DSMT4">
                  <p:embed/>
                  <p:pic>
                    <p:nvPicPr>
                      <p:cNvPr id="4" name="Object 5"/>
                      <p:cNvPicPr>
                        <a:picLocks noChangeAspect="1" noChangeArrowheads="1"/>
                      </p:cNvPicPr>
                      <p:nvPr/>
                    </p:nvPicPr>
                    <p:blipFill>
                      <a:blip r:embed="rId5"/>
                      <a:srcRect/>
                      <a:stretch>
                        <a:fillRect/>
                      </a:stretch>
                    </p:blipFill>
                    <p:spPr bwMode="auto">
                      <a:xfrm>
                        <a:off x="539552" y="3520274"/>
                        <a:ext cx="5249863" cy="547688"/>
                      </a:xfrm>
                      <a:prstGeom prst="rect">
                        <a:avLst/>
                      </a:prstGeom>
                      <a:noFill/>
                      <a:ln>
                        <a:noFill/>
                      </a:ln>
                    </p:spPr>
                  </p:pic>
                </p:oleObj>
              </mc:Fallback>
            </mc:AlternateContent>
          </a:graphicData>
        </a:graphic>
      </p:graphicFrame>
      <p:sp>
        <p:nvSpPr>
          <p:cNvPr id="9" name="CaixaDeTexto 8">
            <a:extLst>
              <a:ext uri="{FF2B5EF4-FFF2-40B4-BE49-F238E27FC236}">
                <a16:creationId xmlns:a16="http://schemas.microsoft.com/office/drawing/2014/main" id="{44D11DFF-9CD2-4FD6-ABD2-4DC84282E44E}"/>
              </a:ext>
            </a:extLst>
          </p:cNvPr>
          <p:cNvSpPr txBox="1"/>
          <p:nvPr/>
        </p:nvSpPr>
        <p:spPr>
          <a:xfrm>
            <a:off x="107504" y="2627802"/>
            <a:ext cx="8712968" cy="461665"/>
          </a:xfrm>
          <a:prstGeom prst="rect">
            <a:avLst/>
          </a:prstGeom>
          <a:noFill/>
        </p:spPr>
        <p:txBody>
          <a:bodyPr wrap="square" rtlCol="0">
            <a:spAutoFit/>
          </a:bodyPr>
          <a:lstStyle/>
          <a:p>
            <a:pPr marL="342900" indent="-342900">
              <a:buFont typeface="Arial" panose="020B0604020202020204" pitchFamily="34" charset="0"/>
              <a:buChar char="•"/>
            </a:pPr>
            <a:endParaRPr lang="pt-BR" sz="2400"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C1294052-B3D7-447D-B5D5-4F9D060021C5}"/>
              </a:ext>
            </a:extLst>
          </p:cNvPr>
          <p:cNvSpPr txBox="1"/>
          <p:nvPr/>
        </p:nvSpPr>
        <p:spPr>
          <a:xfrm>
            <a:off x="107504" y="2598185"/>
            <a:ext cx="8712968" cy="830997"/>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a:latin typeface="Arial" panose="020B0604020202020204" pitchFamily="34" charset="0"/>
                <a:cs typeface="Arial" panose="020B0604020202020204" pitchFamily="34" charset="0"/>
              </a:rPr>
              <a:t>Para determinar a receita marginal da líder, inicialmente invertemos a função de demanda líquida:</a:t>
            </a:r>
          </a:p>
        </p:txBody>
      </p:sp>
      <p:sp>
        <p:nvSpPr>
          <p:cNvPr id="11" name="CaixaDeTexto 10">
            <a:extLst>
              <a:ext uri="{FF2B5EF4-FFF2-40B4-BE49-F238E27FC236}">
                <a16:creationId xmlns:a16="http://schemas.microsoft.com/office/drawing/2014/main" id="{60B2D720-4CF7-4516-8DD0-E9D2D1BD7EF5}"/>
              </a:ext>
            </a:extLst>
          </p:cNvPr>
          <p:cNvSpPr txBox="1"/>
          <p:nvPr/>
        </p:nvSpPr>
        <p:spPr>
          <a:xfrm>
            <a:off x="107504" y="4317085"/>
            <a:ext cx="8712968" cy="461665"/>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a:latin typeface="Arial" panose="020B0604020202020204" pitchFamily="34" charset="0"/>
                <a:cs typeface="Arial" panose="020B0604020202020204" pitchFamily="34" charset="0"/>
              </a:rPr>
              <a:t>Portanto, a Receita Total da firma líder é dada por:</a:t>
            </a:r>
          </a:p>
        </p:txBody>
      </p:sp>
      <p:graphicFrame>
        <p:nvGraphicFramePr>
          <p:cNvPr id="12" name="Object 5">
            <a:extLst>
              <a:ext uri="{FF2B5EF4-FFF2-40B4-BE49-F238E27FC236}">
                <a16:creationId xmlns:a16="http://schemas.microsoft.com/office/drawing/2014/main" id="{3156856E-61A5-48FE-B487-FA8CD13DFE45}"/>
              </a:ext>
            </a:extLst>
          </p:cNvPr>
          <p:cNvGraphicFramePr>
            <a:graphicFrameLocks noChangeAspect="1"/>
          </p:cNvGraphicFramePr>
          <p:nvPr>
            <p:extLst>
              <p:ext uri="{D42A27DB-BD31-4B8C-83A1-F6EECF244321}">
                <p14:modId xmlns:p14="http://schemas.microsoft.com/office/powerpoint/2010/main" val="457216225"/>
              </p:ext>
            </p:extLst>
          </p:nvPr>
        </p:nvGraphicFramePr>
        <p:xfrm>
          <a:off x="529605" y="4788042"/>
          <a:ext cx="5924550" cy="576262"/>
        </p:xfrm>
        <a:graphic>
          <a:graphicData uri="http://schemas.openxmlformats.org/presentationml/2006/ole">
            <mc:AlternateContent xmlns:mc="http://schemas.openxmlformats.org/markup-compatibility/2006">
              <mc:Choice xmlns:v="urn:schemas-microsoft-com:vml" Requires="v">
                <p:oleObj name="Equation" r:id="rId6" imgW="2450880" imgH="253800" progId="Equation.DSMT4">
                  <p:embed/>
                </p:oleObj>
              </mc:Choice>
              <mc:Fallback>
                <p:oleObj name="Equation" r:id="rId6" imgW="2450880" imgH="253800" progId="Equation.DSMT4">
                  <p:embed/>
                  <p:pic>
                    <p:nvPicPr>
                      <p:cNvPr id="10" name="Object 5"/>
                      <p:cNvPicPr>
                        <a:picLocks noChangeAspect="1" noChangeArrowheads="1"/>
                      </p:cNvPicPr>
                      <p:nvPr/>
                    </p:nvPicPr>
                    <p:blipFill>
                      <a:blip r:embed="rId7"/>
                      <a:srcRect/>
                      <a:stretch>
                        <a:fillRect/>
                      </a:stretch>
                    </p:blipFill>
                    <p:spPr bwMode="auto">
                      <a:xfrm>
                        <a:off x="529605" y="4788042"/>
                        <a:ext cx="5924550" cy="576262"/>
                      </a:xfrm>
                      <a:prstGeom prst="rect">
                        <a:avLst/>
                      </a:prstGeom>
                      <a:noFill/>
                      <a:ln>
                        <a:noFill/>
                      </a:ln>
                    </p:spPr>
                  </p:pic>
                </p:oleObj>
              </mc:Fallback>
            </mc:AlternateContent>
          </a:graphicData>
        </a:graphic>
      </p:graphicFrame>
      <p:graphicFrame>
        <p:nvGraphicFramePr>
          <p:cNvPr id="13" name="Object 5">
            <a:extLst>
              <a:ext uri="{FF2B5EF4-FFF2-40B4-BE49-F238E27FC236}">
                <a16:creationId xmlns:a16="http://schemas.microsoft.com/office/drawing/2014/main" id="{198A09AA-0806-439C-8BC9-4A7AADFF42BA}"/>
              </a:ext>
            </a:extLst>
          </p:cNvPr>
          <p:cNvGraphicFramePr>
            <a:graphicFrameLocks noChangeAspect="1"/>
          </p:cNvGraphicFramePr>
          <p:nvPr>
            <p:extLst>
              <p:ext uri="{D42A27DB-BD31-4B8C-83A1-F6EECF244321}">
                <p14:modId xmlns:p14="http://schemas.microsoft.com/office/powerpoint/2010/main" val="4023444634"/>
              </p:ext>
            </p:extLst>
          </p:nvPr>
        </p:nvGraphicFramePr>
        <p:xfrm>
          <a:off x="611560" y="5367753"/>
          <a:ext cx="3008313" cy="547687"/>
        </p:xfrm>
        <a:graphic>
          <a:graphicData uri="http://schemas.openxmlformats.org/presentationml/2006/ole">
            <mc:AlternateContent xmlns:mc="http://schemas.openxmlformats.org/markup-compatibility/2006">
              <mc:Choice xmlns:v="urn:schemas-microsoft-com:vml" Requires="v">
                <p:oleObj name="Equation" r:id="rId8" imgW="1244520" imgH="241200" progId="Equation.DSMT4">
                  <p:embed/>
                </p:oleObj>
              </mc:Choice>
              <mc:Fallback>
                <p:oleObj name="Equation" r:id="rId8" imgW="1244520" imgH="241200" progId="Equation.DSMT4">
                  <p:embed/>
                  <p:pic>
                    <p:nvPicPr>
                      <p:cNvPr id="12" name="Object 5"/>
                      <p:cNvPicPr>
                        <a:picLocks noChangeAspect="1" noChangeArrowheads="1"/>
                      </p:cNvPicPr>
                      <p:nvPr/>
                    </p:nvPicPr>
                    <p:blipFill>
                      <a:blip r:embed="rId9"/>
                      <a:srcRect/>
                      <a:stretch>
                        <a:fillRect/>
                      </a:stretch>
                    </p:blipFill>
                    <p:spPr bwMode="auto">
                      <a:xfrm>
                        <a:off x="611560" y="5367753"/>
                        <a:ext cx="3008313" cy="547687"/>
                      </a:xfrm>
                      <a:prstGeom prst="rect">
                        <a:avLst/>
                      </a:prstGeom>
                      <a:solidFill>
                        <a:schemeClr val="bg1">
                          <a:lumMod val="95000"/>
                        </a:schemeClr>
                      </a:solidFill>
                      <a:ln>
                        <a:solidFill>
                          <a:schemeClr val="tx1"/>
                        </a:solidFill>
                      </a:ln>
                    </p:spPr>
                  </p:pic>
                </p:oleObj>
              </mc:Fallback>
            </mc:AlternateContent>
          </a:graphicData>
        </a:graphic>
      </p:graphicFrame>
      <p:sp>
        <p:nvSpPr>
          <p:cNvPr id="14" name="Rectangle 4">
            <a:extLst>
              <a:ext uri="{FF2B5EF4-FFF2-40B4-BE49-F238E27FC236}">
                <a16:creationId xmlns:a16="http://schemas.microsoft.com/office/drawing/2014/main" id="{93709342-62ED-4257-B556-A84F5EFA0A58}"/>
              </a:ext>
            </a:extLst>
          </p:cNvPr>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Tree>
    <p:extLst>
      <p:ext uri="{BB962C8B-B14F-4D97-AF65-F5344CB8AC3E}">
        <p14:creationId xmlns:p14="http://schemas.microsoft.com/office/powerpoint/2010/main" val="23508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1"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8C908A-B420-44DA-91F4-E47EBFA67DB1}"/>
              </a:ext>
            </a:extLst>
          </p:cNvPr>
          <p:cNvSpPr/>
          <p:nvPr/>
        </p:nvSpPr>
        <p:spPr>
          <a:xfrm>
            <a:off x="6156176" y="5277041"/>
            <a:ext cx="1287711" cy="51911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0DDC18BE-75CB-4030-8509-24833205CF1E}"/>
              </a:ext>
            </a:extLst>
          </p:cNvPr>
          <p:cNvSpPr/>
          <p:nvPr/>
        </p:nvSpPr>
        <p:spPr>
          <a:xfrm>
            <a:off x="6452641" y="3620856"/>
            <a:ext cx="1287711" cy="51911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8D850F35-D1E9-437E-8835-EE25F6388F1E}"/>
              </a:ext>
            </a:extLst>
          </p:cNvPr>
          <p:cNvSpPr/>
          <p:nvPr/>
        </p:nvSpPr>
        <p:spPr>
          <a:xfrm>
            <a:off x="3059832" y="1619690"/>
            <a:ext cx="2943895" cy="72008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FC93973E-EA48-4604-A2C3-059157AD769B}"/>
              </a:ext>
            </a:extLst>
          </p:cNvPr>
          <p:cNvSpPr txBox="1"/>
          <p:nvPr/>
        </p:nvSpPr>
        <p:spPr>
          <a:xfrm>
            <a:off x="107504" y="1043626"/>
            <a:ext cx="8712968" cy="461665"/>
          </a:xfrm>
          <a:prstGeom prst="rect">
            <a:avLst/>
          </a:prstGeom>
          <a:noFill/>
        </p:spPr>
        <p:txBody>
          <a:bodyPr wrap="square" rtlCol="0">
            <a:spAutoFit/>
          </a:bodyPr>
          <a:lstStyle/>
          <a:p>
            <a:pPr marL="342900" indent="-342900">
              <a:buFont typeface="Arial" panose="020B0604020202020204" pitchFamily="34" charset="0"/>
              <a:buChar char="•"/>
            </a:pPr>
            <a:r>
              <a:rPr lang="pt-BR" sz="2400" dirty="0">
                <a:latin typeface="Arial" panose="020B0604020202020204" pitchFamily="34" charset="0"/>
                <a:cs typeface="Arial" panose="020B0604020202020204" pitchFamily="34" charset="0"/>
              </a:rPr>
              <a:t>Logo, a receita marginal da firma líder é dada por:</a:t>
            </a:r>
          </a:p>
        </p:txBody>
      </p:sp>
      <p:graphicFrame>
        <p:nvGraphicFramePr>
          <p:cNvPr id="8" name="Object 5">
            <a:extLst>
              <a:ext uri="{FF2B5EF4-FFF2-40B4-BE49-F238E27FC236}">
                <a16:creationId xmlns:a16="http://schemas.microsoft.com/office/drawing/2014/main" id="{9082BE3B-C4FE-41E8-BA69-630D282B0318}"/>
              </a:ext>
            </a:extLst>
          </p:cNvPr>
          <p:cNvGraphicFramePr>
            <a:graphicFrameLocks noChangeAspect="1"/>
          </p:cNvGraphicFramePr>
          <p:nvPr>
            <p:extLst>
              <p:ext uri="{D42A27DB-BD31-4B8C-83A1-F6EECF244321}">
                <p14:modId xmlns:p14="http://schemas.microsoft.com/office/powerpoint/2010/main" val="2940094506"/>
              </p:ext>
            </p:extLst>
          </p:nvPr>
        </p:nvGraphicFramePr>
        <p:xfrm>
          <a:off x="539552" y="1547682"/>
          <a:ext cx="5464175" cy="979487"/>
        </p:xfrm>
        <a:graphic>
          <a:graphicData uri="http://schemas.openxmlformats.org/presentationml/2006/ole">
            <mc:AlternateContent xmlns:mc="http://schemas.openxmlformats.org/markup-compatibility/2006">
              <mc:Choice xmlns:v="urn:schemas-microsoft-com:vml" Requires="v">
                <p:oleObj name="Equation" r:id="rId2" imgW="2260440" imgH="431640" progId="Equation.DSMT4">
                  <p:embed/>
                </p:oleObj>
              </mc:Choice>
              <mc:Fallback>
                <p:oleObj name="Equation" r:id="rId2" imgW="2260440" imgH="431640" progId="Equation.DSMT4">
                  <p:embed/>
                  <p:pic>
                    <p:nvPicPr>
                      <p:cNvPr id="3" name="Object 5"/>
                      <p:cNvPicPr>
                        <a:picLocks noChangeAspect="1" noChangeArrowheads="1"/>
                      </p:cNvPicPr>
                      <p:nvPr/>
                    </p:nvPicPr>
                    <p:blipFill>
                      <a:blip r:embed="rId3"/>
                      <a:srcRect/>
                      <a:stretch>
                        <a:fillRect/>
                      </a:stretch>
                    </p:blipFill>
                    <p:spPr bwMode="auto">
                      <a:xfrm>
                        <a:off x="539552" y="1547682"/>
                        <a:ext cx="5464175" cy="979487"/>
                      </a:xfrm>
                      <a:prstGeom prst="rect">
                        <a:avLst/>
                      </a:prstGeom>
                      <a:noFill/>
                      <a:ln>
                        <a:noFill/>
                      </a:ln>
                    </p:spPr>
                  </p:pic>
                </p:oleObj>
              </mc:Fallback>
            </mc:AlternateContent>
          </a:graphicData>
        </a:graphic>
      </p:graphicFrame>
      <p:sp>
        <p:nvSpPr>
          <p:cNvPr id="9" name="CaixaDeTexto 8">
            <a:extLst>
              <a:ext uri="{FF2B5EF4-FFF2-40B4-BE49-F238E27FC236}">
                <a16:creationId xmlns:a16="http://schemas.microsoft.com/office/drawing/2014/main" id="{8EFF9EF1-6FAF-42C7-97AA-B97E50C3F7CB}"/>
              </a:ext>
            </a:extLst>
          </p:cNvPr>
          <p:cNvSpPr txBox="1"/>
          <p:nvPr/>
        </p:nvSpPr>
        <p:spPr>
          <a:xfrm>
            <a:off x="107504" y="2699810"/>
            <a:ext cx="8712968" cy="830997"/>
          </a:xfrm>
          <a:prstGeom prst="rect">
            <a:avLst/>
          </a:prstGeom>
          <a:noFill/>
        </p:spPr>
        <p:txBody>
          <a:bodyPr wrap="square" rtlCol="0">
            <a:spAutoFit/>
          </a:bodyPr>
          <a:lstStyle/>
          <a:p>
            <a:pPr marL="342900" indent="-342900" algn="just">
              <a:buFont typeface="Arial" panose="020B0604020202020204" pitchFamily="34" charset="0"/>
              <a:buChar char="•"/>
            </a:pPr>
            <a:r>
              <a:rPr lang="pt-BR" sz="2400" dirty="0">
                <a:latin typeface="Arial" panose="020B0604020202020204" pitchFamily="34" charset="0"/>
                <a:cs typeface="Arial" panose="020B0604020202020204" pitchFamily="34" charset="0"/>
              </a:rPr>
              <a:t>Podemos obter a produção ótima da firma líder igualando seu custo marginal à sua receita marginal.</a:t>
            </a:r>
          </a:p>
        </p:txBody>
      </p:sp>
      <p:graphicFrame>
        <p:nvGraphicFramePr>
          <p:cNvPr id="10" name="Object 5">
            <a:extLst>
              <a:ext uri="{FF2B5EF4-FFF2-40B4-BE49-F238E27FC236}">
                <a16:creationId xmlns:a16="http://schemas.microsoft.com/office/drawing/2014/main" id="{BF3AEB31-F438-4713-AB8C-E3A9DED2FC10}"/>
              </a:ext>
            </a:extLst>
          </p:cNvPr>
          <p:cNvGraphicFramePr>
            <a:graphicFrameLocks noChangeAspect="1"/>
          </p:cNvGraphicFramePr>
          <p:nvPr>
            <p:extLst>
              <p:ext uri="{D42A27DB-BD31-4B8C-83A1-F6EECF244321}">
                <p14:modId xmlns:p14="http://schemas.microsoft.com/office/powerpoint/2010/main" val="2447331370"/>
              </p:ext>
            </p:extLst>
          </p:nvPr>
        </p:nvGraphicFramePr>
        <p:xfrm>
          <a:off x="528339" y="3620857"/>
          <a:ext cx="7212013" cy="519113"/>
        </p:xfrm>
        <a:graphic>
          <a:graphicData uri="http://schemas.openxmlformats.org/presentationml/2006/ole">
            <mc:AlternateContent xmlns:mc="http://schemas.openxmlformats.org/markup-compatibility/2006">
              <mc:Choice xmlns:v="urn:schemas-microsoft-com:vml" Requires="v">
                <p:oleObj name="Equation" r:id="rId4" imgW="2984400" imgH="228600" progId="Equation.DSMT4">
                  <p:embed/>
                </p:oleObj>
              </mc:Choice>
              <mc:Fallback>
                <p:oleObj name="Equation" r:id="rId4" imgW="2984400" imgH="228600" progId="Equation.DSMT4">
                  <p:embed/>
                  <p:pic>
                    <p:nvPicPr>
                      <p:cNvPr id="6" name="Object 5"/>
                      <p:cNvPicPr>
                        <a:picLocks noChangeAspect="1" noChangeArrowheads="1"/>
                      </p:cNvPicPr>
                      <p:nvPr/>
                    </p:nvPicPr>
                    <p:blipFill>
                      <a:blip r:embed="rId5"/>
                      <a:srcRect/>
                      <a:stretch>
                        <a:fillRect/>
                      </a:stretch>
                    </p:blipFill>
                    <p:spPr bwMode="auto">
                      <a:xfrm>
                        <a:off x="528339" y="3620857"/>
                        <a:ext cx="7212013" cy="519113"/>
                      </a:xfrm>
                      <a:prstGeom prst="rect">
                        <a:avLst/>
                      </a:prstGeom>
                      <a:noFill/>
                      <a:ln>
                        <a:noFill/>
                      </a:ln>
                    </p:spPr>
                  </p:pic>
                </p:oleObj>
              </mc:Fallback>
            </mc:AlternateContent>
          </a:graphicData>
        </a:graphic>
      </p:graphicFrame>
      <p:sp>
        <p:nvSpPr>
          <p:cNvPr id="11" name="CaixaDeTexto 10">
            <a:extLst>
              <a:ext uri="{FF2B5EF4-FFF2-40B4-BE49-F238E27FC236}">
                <a16:creationId xmlns:a16="http://schemas.microsoft.com/office/drawing/2014/main" id="{F50C6274-DD7A-417F-88AB-8AB140D8C62F}"/>
              </a:ext>
            </a:extLst>
          </p:cNvPr>
          <p:cNvSpPr txBox="1"/>
          <p:nvPr/>
        </p:nvSpPr>
        <p:spPr>
          <a:xfrm>
            <a:off x="179512" y="4428002"/>
            <a:ext cx="8640960" cy="830997"/>
          </a:xfrm>
          <a:prstGeom prst="rect">
            <a:avLst/>
          </a:prstGeom>
          <a:noFill/>
        </p:spPr>
        <p:txBody>
          <a:bodyPr wrap="square" rtlCol="0">
            <a:spAutoFit/>
          </a:bodyPr>
          <a:lstStyle/>
          <a:p>
            <a:pPr marL="342900" indent="-342900">
              <a:buFont typeface="Arial" panose="020B0604020202020204" pitchFamily="34" charset="0"/>
              <a:buChar char="•"/>
            </a:pPr>
            <a:r>
              <a:rPr lang="pt-BR" sz="2400" dirty="0">
                <a:latin typeface="Arial" panose="020B0604020202020204" pitchFamily="34" charset="0"/>
                <a:cs typeface="Arial" panose="020B0604020202020204" pitchFamily="34" charset="0"/>
              </a:rPr>
              <a:t>Substituindo na função de demanda da firma líder, obtemos o preço.</a:t>
            </a:r>
          </a:p>
        </p:txBody>
      </p:sp>
      <p:graphicFrame>
        <p:nvGraphicFramePr>
          <p:cNvPr id="12" name="Object 5">
            <a:extLst>
              <a:ext uri="{FF2B5EF4-FFF2-40B4-BE49-F238E27FC236}">
                <a16:creationId xmlns:a16="http://schemas.microsoft.com/office/drawing/2014/main" id="{F1C03018-497D-43A7-B770-981FF6A4CCB8}"/>
              </a:ext>
            </a:extLst>
          </p:cNvPr>
          <p:cNvGraphicFramePr>
            <a:graphicFrameLocks noChangeAspect="1"/>
          </p:cNvGraphicFramePr>
          <p:nvPr>
            <p:extLst>
              <p:ext uri="{D42A27DB-BD31-4B8C-83A1-F6EECF244321}">
                <p14:modId xmlns:p14="http://schemas.microsoft.com/office/powerpoint/2010/main" val="1986720708"/>
              </p:ext>
            </p:extLst>
          </p:nvPr>
        </p:nvGraphicFramePr>
        <p:xfrm>
          <a:off x="615403" y="5277265"/>
          <a:ext cx="6692901" cy="576263"/>
        </p:xfrm>
        <a:graphic>
          <a:graphicData uri="http://schemas.openxmlformats.org/presentationml/2006/ole">
            <mc:AlternateContent xmlns:mc="http://schemas.openxmlformats.org/markup-compatibility/2006">
              <mc:Choice xmlns:v="urn:schemas-microsoft-com:vml" Requires="v">
                <p:oleObj name="Equation" r:id="rId6" imgW="2768400" imgH="253800" progId="Equation.DSMT4">
                  <p:embed/>
                </p:oleObj>
              </mc:Choice>
              <mc:Fallback>
                <p:oleObj name="Equation" r:id="rId6" imgW="2768400" imgH="253800" progId="Equation.DSMT4">
                  <p:embed/>
                  <p:pic>
                    <p:nvPicPr>
                      <p:cNvPr id="9" name="Object 5"/>
                      <p:cNvPicPr>
                        <a:picLocks noChangeAspect="1" noChangeArrowheads="1"/>
                      </p:cNvPicPr>
                      <p:nvPr/>
                    </p:nvPicPr>
                    <p:blipFill>
                      <a:blip r:embed="rId7"/>
                      <a:srcRect/>
                      <a:stretch>
                        <a:fillRect/>
                      </a:stretch>
                    </p:blipFill>
                    <p:spPr bwMode="auto">
                      <a:xfrm>
                        <a:off x="615403" y="5277265"/>
                        <a:ext cx="6692901" cy="576263"/>
                      </a:xfrm>
                      <a:prstGeom prst="rect">
                        <a:avLst/>
                      </a:prstGeom>
                      <a:noFill/>
                      <a:ln>
                        <a:noFill/>
                      </a:ln>
                    </p:spPr>
                  </p:pic>
                </p:oleObj>
              </mc:Fallback>
            </mc:AlternateContent>
          </a:graphicData>
        </a:graphic>
      </p:graphicFrame>
      <p:sp>
        <p:nvSpPr>
          <p:cNvPr id="13" name="Rectangle 4">
            <a:extLst>
              <a:ext uri="{FF2B5EF4-FFF2-40B4-BE49-F238E27FC236}">
                <a16:creationId xmlns:a16="http://schemas.microsoft.com/office/drawing/2014/main" id="{04ED8486-C6A8-4FA6-8C58-CDA8F4F69EBC}"/>
              </a:ext>
            </a:extLst>
          </p:cNvPr>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Tree>
    <p:extLst>
      <p:ext uri="{BB962C8B-B14F-4D97-AF65-F5344CB8AC3E}">
        <p14:creationId xmlns:p14="http://schemas.microsoft.com/office/powerpoint/2010/main" val="4275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P spid="11"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9C94BE7-38F5-491F-9846-F78A671167FD}"/>
              </a:ext>
            </a:extLst>
          </p:cNvPr>
          <p:cNvSpPr/>
          <p:nvPr/>
        </p:nvSpPr>
        <p:spPr>
          <a:xfrm>
            <a:off x="4652441" y="2222257"/>
            <a:ext cx="1287711" cy="57606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2EF28658-76E1-446F-B3BF-018021A5BCEB}"/>
              </a:ext>
            </a:extLst>
          </p:cNvPr>
          <p:cNvSpPr txBox="1"/>
          <p:nvPr/>
        </p:nvSpPr>
        <p:spPr>
          <a:xfrm>
            <a:off x="251520" y="1142137"/>
            <a:ext cx="8568952" cy="830997"/>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latin typeface="Arial" panose="020B0604020202020204" pitchFamily="34" charset="0"/>
                <a:cs typeface="Arial" panose="020B0604020202020204" pitchFamily="34" charset="0"/>
              </a:rPr>
              <a:t>A firma seguidora toma esse preço como dado e, com isso, produz a seguinte quantidade: </a:t>
            </a:r>
          </a:p>
        </p:txBody>
      </p:sp>
      <p:graphicFrame>
        <p:nvGraphicFramePr>
          <p:cNvPr id="6" name="Object 5">
            <a:extLst>
              <a:ext uri="{FF2B5EF4-FFF2-40B4-BE49-F238E27FC236}">
                <a16:creationId xmlns:a16="http://schemas.microsoft.com/office/drawing/2014/main" id="{3707814B-F4BB-4B88-82C9-EEC1EC1E10F1}"/>
              </a:ext>
            </a:extLst>
          </p:cNvPr>
          <p:cNvGraphicFramePr>
            <a:graphicFrameLocks noChangeAspect="1"/>
          </p:cNvGraphicFramePr>
          <p:nvPr>
            <p:extLst>
              <p:ext uri="{D42A27DB-BD31-4B8C-83A1-F6EECF244321}">
                <p14:modId xmlns:p14="http://schemas.microsoft.com/office/powerpoint/2010/main" val="4215113465"/>
              </p:ext>
            </p:extLst>
          </p:nvPr>
        </p:nvGraphicFramePr>
        <p:xfrm>
          <a:off x="645268" y="2077968"/>
          <a:ext cx="5222876" cy="890588"/>
        </p:xfrm>
        <a:graphic>
          <a:graphicData uri="http://schemas.openxmlformats.org/presentationml/2006/ole">
            <mc:AlternateContent xmlns:mc="http://schemas.openxmlformats.org/markup-compatibility/2006">
              <mc:Choice xmlns:v="urn:schemas-microsoft-com:vml" Requires="v">
                <p:oleObj name="Equation" r:id="rId2" imgW="2158920" imgH="393480" progId="Equation.DSMT4">
                  <p:embed/>
                </p:oleObj>
              </mc:Choice>
              <mc:Fallback>
                <p:oleObj name="Equation" r:id="rId2" imgW="2158920" imgH="393480" progId="Equation.DSMT4">
                  <p:embed/>
                  <p:pic>
                    <p:nvPicPr>
                      <p:cNvPr id="3" name="Object 5"/>
                      <p:cNvPicPr>
                        <a:picLocks noChangeAspect="1" noChangeArrowheads="1"/>
                      </p:cNvPicPr>
                      <p:nvPr/>
                    </p:nvPicPr>
                    <p:blipFill>
                      <a:blip r:embed="rId3"/>
                      <a:srcRect/>
                      <a:stretch>
                        <a:fillRect/>
                      </a:stretch>
                    </p:blipFill>
                    <p:spPr bwMode="auto">
                      <a:xfrm>
                        <a:off x="645268" y="2077968"/>
                        <a:ext cx="5222876" cy="890588"/>
                      </a:xfrm>
                      <a:prstGeom prst="rect">
                        <a:avLst/>
                      </a:prstGeom>
                      <a:noFill/>
                      <a:ln>
                        <a:noFill/>
                      </a:ln>
                    </p:spPr>
                  </p:pic>
                </p:oleObj>
              </mc:Fallback>
            </mc:AlternateContent>
          </a:graphicData>
        </a:graphic>
      </p:graphicFrame>
      <p:sp>
        <p:nvSpPr>
          <p:cNvPr id="7" name="Rectangle 4">
            <a:extLst>
              <a:ext uri="{FF2B5EF4-FFF2-40B4-BE49-F238E27FC236}">
                <a16:creationId xmlns:a16="http://schemas.microsoft.com/office/drawing/2014/main" id="{6795315F-EF9F-4788-B0A9-2B1B2014A4C2}"/>
              </a:ext>
            </a:extLst>
          </p:cNvPr>
          <p:cNvSpPr>
            <a:spLocks noChangeArrowheads="1"/>
          </p:cNvSpPr>
          <p:nvPr/>
        </p:nvSpPr>
        <p:spPr bwMode="auto">
          <a:xfrm>
            <a:off x="951050" y="79375"/>
            <a:ext cx="7373937" cy="1066800"/>
          </a:xfrm>
          <a:prstGeom prst="rect">
            <a:avLst/>
          </a:prstGeom>
          <a:noFill/>
          <a:ln w="9525">
            <a:noFill/>
            <a:miter lim="800000"/>
            <a:headEnd/>
            <a:tailEnd/>
          </a:ln>
        </p:spPr>
        <p:txBody>
          <a:bodyPr anchor="ctr"/>
          <a:lstStyle/>
          <a:p>
            <a:pPr algn="ctr"/>
            <a:r>
              <a:rPr lang="pt-BR" sz="3600" b="1" dirty="0">
                <a:latin typeface="Arial" charset="0"/>
              </a:rPr>
              <a:t>Modelo de Liderança-Preço</a:t>
            </a:r>
          </a:p>
        </p:txBody>
      </p:sp>
    </p:spTree>
    <p:extLst>
      <p:ext uri="{BB962C8B-B14F-4D97-AF65-F5344CB8AC3E}">
        <p14:creationId xmlns:p14="http://schemas.microsoft.com/office/powerpoint/2010/main" val="29391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A21037C-70BC-46EB-80F3-99E34A5F8D15}"/>
              </a:ext>
            </a:extLst>
          </p:cNvPr>
          <p:cNvSpPr txBox="1"/>
          <p:nvPr/>
        </p:nvSpPr>
        <p:spPr>
          <a:xfrm>
            <a:off x="198512" y="375269"/>
            <a:ext cx="8640960" cy="769441"/>
          </a:xfrm>
          <a:prstGeom prst="rect">
            <a:avLst/>
          </a:prstGeom>
          <a:noFill/>
        </p:spPr>
        <p:txBody>
          <a:bodyPr wrap="square" rtlCol="0">
            <a:spAutoFit/>
          </a:bodyPr>
          <a:lstStyle/>
          <a:p>
            <a:pPr algn="just"/>
            <a:r>
              <a:rPr lang="pt-BR" sz="2200" b="1" dirty="0">
                <a:latin typeface="Arial" panose="020B0604020202020204" pitchFamily="34" charset="0"/>
                <a:cs typeface="Arial" panose="020B0604020202020204" pitchFamily="34" charset="0"/>
              </a:rPr>
              <a:t>(0)</a:t>
            </a:r>
            <a:r>
              <a:rPr lang="pt-BR" sz="2200" dirty="0">
                <a:latin typeface="Arial" panose="020B0604020202020204" pitchFamily="34" charset="0"/>
                <a:cs typeface="Arial" panose="020B0604020202020204" pitchFamily="34" charset="0"/>
              </a:rPr>
              <a:t> A firma líder, ao cobrar mais caro, além de reduzir a demanda total, observa parcela maior da demanda atendida pela rival;</a:t>
            </a:r>
          </a:p>
        </p:txBody>
      </p:sp>
      <p:sp>
        <p:nvSpPr>
          <p:cNvPr id="5" name="CaixaDeTexto 4">
            <a:extLst>
              <a:ext uri="{FF2B5EF4-FFF2-40B4-BE49-F238E27FC236}">
                <a16:creationId xmlns:a16="http://schemas.microsoft.com/office/drawing/2014/main" id="{6D32405D-CDA7-4ED3-99F1-A60C89BECBB6}"/>
              </a:ext>
            </a:extLst>
          </p:cNvPr>
          <p:cNvSpPr txBox="1"/>
          <p:nvPr/>
        </p:nvSpPr>
        <p:spPr>
          <a:xfrm>
            <a:off x="7831360" y="735309"/>
            <a:ext cx="432048" cy="430887"/>
          </a:xfrm>
          <a:prstGeom prst="rect">
            <a:avLst/>
          </a:prstGeom>
          <a:noFill/>
        </p:spPr>
        <p:txBody>
          <a:bodyPr wrap="square" rtlCol="0">
            <a:spAutoFit/>
          </a:bodyPr>
          <a:lstStyle/>
          <a:p>
            <a:r>
              <a:rPr lang="pt-BR" sz="2200" b="1" dirty="0">
                <a:solidFill>
                  <a:srgbClr val="FF0000"/>
                </a:solidFill>
                <a:latin typeface="Arial" panose="020B0604020202020204" pitchFamily="34" charset="0"/>
                <a:cs typeface="Arial" panose="020B0604020202020204" pitchFamily="34" charset="0"/>
              </a:rPr>
              <a:t>F</a:t>
            </a:r>
          </a:p>
        </p:txBody>
      </p:sp>
      <p:sp>
        <p:nvSpPr>
          <p:cNvPr id="6" name="CaixaDeTexto 5">
            <a:extLst>
              <a:ext uri="{FF2B5EF4-FFF2-40B4-BE49-F238E27FC236}">
                <a16:creationId xmlns:a16="http://schemas.microsoft.com/office/drawing/2014/main" id="{9B098FB4-1461-48BA-9956-83F8555E7E95}"/>
              </a:ext>
            </a:extLst>
          </p:cNvPr>
          <p:cNvSpPr txBox="1"/>
          <p:nvPr/>
        </p:nvSpPr>
        <p:spPr>
          <a:xfrm>
            <a:off x="198512" y="1311373"/>
            <a:ext cx="8640960" cy="769441"/>
          </a:xfrm>
          <a:prstGeom prst="rect">
            <a:avLst/>
          </a:prstGeom>
          <a:noFill/>
        </p:spPr>
        <p:txBody>
          <a:bodyPr wrap="square" rtlCol="0">
            <a:spAutoFit/>
          </a:bodyPr>
          <a:lstStyle/>
          <a:p>
            <a:pPr marL="342900" indent="-342900" algn="just">
              <a:buFont typeface="Arial" panose="020B0604020202020204" pitchFamily="34" charset="0"/>
              <a:buChar char="•"/>
            </a:pPr>
            <a:r>
              <a:rPr lang="pt-BR" sz="2200" dirty="0">
                <a:latin typeface="Arial" panose="020B0604020202020204" pitchFamily="34" charset="0"/>
                <a:cs typeface="Arial" panose="020B0604020202020204" pitchFamily="34" charset="0"/>
              </a:rPr>
              <a:t>A firma líder e a seguidora cobram o mesmo preço e a líder atende 77% do mercado. </a:t>
            </a:r>
          </a:p>
        </p:txBody>
      </p:sp>
      <p:graphicFrame>
        <p:nvGraphicFramePr>
          <p:cNvPr id="7" name="Object 5">
            <a:extLst>
              <a:ext uri="{FF2B5EF4-FFF2-40B4-BE49-F238E27FC236}">
                <a16:creationId xmlns:a16="http://schemas.microsoft.com/office/drawing/2014/main" id="{B35D3847-6C11-4B3C-8624-4780949A8854}"/>
              </a:ext>
            </a:extLst>
          </p:cNvPr>
          <p:cNvGraphicFramePr>
            <a:graphicFrameLocks noChangeAspect="1"/>
          </p:cNvGraphicFramePr>
          <p:nvPr>
            <p:extLst>
              <p:ext uri="{D42A27DB-BD31-4B8C-83A1-F6EECF244321}">
                <p14:modId xmlns:p14="http://schemas.microsoft.com/office/powerpoint/2010/main" val="2561513993"/>
              </p:ext>
            </p:extLst>
          </p:nvPr>
        </p:nvGraphicFramePr>
        <p:xfrm>
          <a:off x="630560" y="2115450"/>
          <a:ext cx="5400600" cy="519113"/>
        </p:xfrm>
        <a:graphic>
          <a:graphicData uri="http://schemas.openxmlformats.org/presentationml/2006/ole">
            <mc:AlternateContent xmlns:mc="http://schemas.openxmlformats.org/markup-compatibility/2006">
              <mc:Choice xmlns:v="urn:schemas-microsoft-com:vml" Requires="v">
                <p:oleObj name="Equation" r:id="rId2" imgW="2082600" imgH="228600" progId="Equation.DSMT4">
                  <p:embed/>
                </p:oleObj>
              </mc:Choice>
              <mc:Fallback>
                <p:oleObj name="Equation" r:id="rId2" imgW="2082600" imgH="228600" progId="Equation.DSMT4">
                  <p:embed/>
                  <p:pic>
                    <p:nvPicPr>
                      <p:cNvPr id="9" name="Object 5"/>
                      <p:cNvPicPr>
                        <a:picLocks noChangeAspect="1" noChangeArrowheads="1"/>
                      </p:cNvPicPr>
                      <p:nvPr/>
                    </p:nvPicPr>
                    <p:blipFill>
                      <a:blip r:embed="rId3"/>
                      <a:srcRect/>
                      <a:stretch>
                        <a:fillRect/>
                      </a:stretch>
                    </p:blipFill>
                    <p:spPr bwMode="auto">
                      <a:xfrm>
                        <a:off x="630560" y="2115450"/>
                        <a:ext cx="5400600" cy="519113"/>
                      </a:xfrm>
                      <a:prstGeom prst="rect">
                        <a:avLst/>
                      </a:prstGeom>
                      <a:noFill/>
                      <a:ln>
                        <a:noFill/>
                      </a:ln>
                    </p:spPr>
                  </p:pic>
                </p:oleObj>
              </mc:Fallback>
            </mc:AlternateContent>
          </a:graphicData>
        </a:graphic>
      </p:graphicFrame>
      <p:cxnSp>
        <p:nvCxnSpPr>
          <p:cNvPr id="8" name="Conector de Seta Reta 7">
            <a:extLst>
              <a:ext uri="{FF2B5EF4-FFF2-40B4-BE49-F238E27FC236}">
                <a16:creationId xmlns:a16="http://schemas.microsoft.com/office/drawing/2014/main" id="{0D12BDB0-A493-4176-9FC0-FEFF8D8F1CE3}"/>
              </a:ext>
            </a:extLst>
          </p:cNvPr>
          <p:cNvCxnSpPr/>
          <p:nvPr/>
        </p:nvCxnSpPr>
        <p:spPr>
          <a:xfrm>
            <a:off x="4230960" y="2562555"/>
            <a:ext cx="0" cy="260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918C71BE-B740-48CD-ADB8-088993CF6257}"/>
              </a:ext>
            </a:extLst>
          </p:cNvPr>
          <p:cNvCxnSpPr/>
          <p:nvPr/>
        </p:nvCxnSpPr>
        <p:spPr>
          <a:xfrm>
            <a:off x="4951040" y="2562555"/>
            <a:ext cx="0" cy="260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C638644D-D2B4-4307-8B92-1BA8B18B1B86}"/>
              </a:ext>
            </a:extLst>
          </p:cNvPr>
          <p:cNvSpPr txBox="1"/>
          <p:nvPr/>
        </p:nvSpPr>
        <p:spPr>
          <a:xfrm>
            <a:off x="4014936" y="2823541"/>
            <a:ext cx="1584176" cy="430887"/>
          </a:xfrm>
          <a:prstGeom prst="rect">
            <a:avLst/>
          </a:prstGeom>
          <a:noFill/>
        </p:spPr>
        <p:txBody>
          <a:bodyPr wrap="square" rtlCol="0">
            <a:spAutoFit/>
          </a:bodyPr>
          <a:lstStyle/>
          <a:p>
            <a:r>
              <a:rPr lang="pt-BR" sz="2200" dirty="0">
                <a:latin typeface="Arial" panose="020B0604020202020204" pitchFamily="34" charset="0"/>
                <a:cs typeface="Arial" panose="020B0604020202020204" pitchFamily="34" charset="0"/>
              </a:rPr>
              <a:t>77%  33%</a:t>
            </a:r>
          </a:p>
        </p:txBody>
      </p:sp>
      <p:sp>
        <p:nvSpPr>
          <p:cNvPr id="11" name="CaixaDeTexto 10">
            <a:extLst>
              <a:ext uri="{FF2B5EF4-FFF2-40B4-BE49-F238E27FC236}">
                <a16:creationId xmlns:a16="http://schemas.microsoft.com/office/drawing/2014/main" id="{EE98D0A3-4354-46FE-A01F-47076440C027}"/>
              </a:ext>
            </a:extLst>
          </p:cNvPr>
          <p:cNvSpPr txBox="1"/>
          <p:nvPr/>
        </p:nvSpPr>
        <p:spPr>
          <a:xfrm>
            <a:off x="198512" y="3350244"/>
            <a:ext cx="8640960" cy="769441"/>
          </a:xfrm>
          <a:prstGeom prst="rect">
            <a:avLst/>
          </a:prstGeom>
          <a:noFill/>
        </p:spPr>
        <p:txBody>
          <a:bodyPr wrap="square" rtlCol="0">
            <a:spAutoFit/>
          </a:bodyPr>
          <a:lstStyle/>
          <a:p>
            <a:pPr algn="just"/>
            <a:r>
              <a:rPr lang="pt-BR" sz="2200" b="1" dirty="0">
                <a:latin typeface="Arial" panose="020B0604020202020204" pitchFamily="34" charset="0"/>
                <a:cs typeface="Arial" panose="020B0604020202020204" pitchFamily="34" charset="0"/>
              </a:rPr>
              <a:t>(1)</a:t>
            </a:r>
            <a:r>
              <a:rPr lang="pt-BR" sz="2200" dirty="0">
                <a:latin typeface="Arial" panose="020B0604020202020204" pitchFamily="34" charset="0"/>
                <a:cs typeface="Arial" panose="020B0604020202020204" pitchFamily="34" charset="0"/>
              </a:rPr>
              <a:t> A firma seguidora age como monopolista, levando em conta a função de demanda residual para o cálculo da sua receita marginal;</a:t>
            </a:r>
          </a:p>
        </p:txBody>
      </p:sp>
      <p:sp>
        <p:nvSpPr>
          <p:cNvPr id="12" name="CaixaDeTexto 11">
            <a:extLst>
              <a:ext uri="{FF2B5EF4-FFF2-40B4-BE49-F238E27FC236}">
                <a16:creationId xmlns:a16="http://schemas.microsoft.com/office/drawing/2014/main" id="{51FD49F4-522F-4E4B-BBD8-F93A9B70ECFD}"/>
              </a:ext>
            </a:extLst>
          </p:cNvPr>
          <p:cNvSpPr txBox="1"/>
          <p:nvPr/>
        </p:nvSpPr>
        <p:spPr>
          <a:xfrm>
            <a:off x="8695456" y="3688798"/>
            <a:ext cx="432048" cy="430887"/>
          </a:xfrm>
          <a:prstGeom prst="rect">
            <a:avLst/>
          </a:prstGeom>
          <a:noFill/>
        </p:spPr>
        <p:txBody>
          <a:bodyPr wrap="square" rtlCol="0">
            <a:spAutoFit/>
          </a:bodyPr>
          <a:lstStyle/>
          <a:p>
            <a:r>
              <a:rPr lang="pt-BR" sz="2200" b="1" dirty="0">
                <a:solidFill>
                  <a:srgbClr val="FF0000"/>
                </a:solidFill>
                <a:latin typeface="Arial" panose="020B0604020202020204" pitchFamily="34" charset="0"/>
                <a:cs typeface="Arial" panose="020B0604020202020204" pitchFamily="34" charset="0"/>
              </a:rPr>
              <a:t>F</a:t>
            </a:r>
          </a:p>
        </p:txBody>
      </p:sp>
      <p:sp>
        <p:nvSpPr>
          <p:cNvPr id="13" name="CaixaDeTexto 12">
            <a:extLst>
              <a:ext uri="{FF2B5EF4-FFF2-40B4-BE49-F238E27FC236}">
                <a16:creationId xmlns:a16="http://schemas.microsoft.com/office/drawing/2014/main" id="{D30F4837-0007-4237-964B-76FCABD75132}"/>
              </a:ext>
            </a:extLst>
          </p:cNvPr>
          <p:cNvSpPr txBox="1"/>
          <p:nvPr/>
        </p:nvSpPr>
        <p:spPr>
          <a:xfrm>
            <a:off x="270520" y="4191693"/>
            <a:ext cx="8568952" cy="1107996"/>
          </a:xfrm>
          <a:prstGeom prst="rect">
            <a:avLst/>
          </a:prstGeom>
          <a:noFill/>
        </p:spPr>
        <p:txBody>
          <a:bodyPr wrap="square" rtlCol="0">
            <a:spAutoFit/>
          </a:bodyPr>
          <a:lstStyle/>
          <a:p>
            <a:pPr marL="342900" indent="-342900" algn="just">
              <a:buFont typeface="Arial" panose="020B0604020202020204" pitchFamily="34" charset="0"/>
              <a:buChar char="•"/>
            </a:pPr>
            <a:r>
              <a:rPr lang="pt-BR" sz="2200" dirty="0">
                <a:latin typeface="Arial" panose="020B0604020202020204" pitchFamily="34" charset="0"/>
                <a:cs typeface="Arial" panose="020B0604020202020204" pitchFamily="34" charset="0"/>
              </a:rPr>
              <a:t>A empresa </a:t>
            </a:r>
            <a:r>
              <a:rPr lang="pt-BR" sz="2200" b="1" dirty="0">
                <a:latin typeface="Arial" panose="020B0604020202020204" pitchFamily="34" charset="0"/>
                <a:cs typeface="Arial" panose="020B0604020202020204" pitchFamily="34" charset="0"/>
              </a:rPr>
              <a:t>líder</a:t>
            </a:r>
            <a:r>
              <a:rPr lang="pt-BR" sz="2200" i="1"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age como monopolista, levando em conta a função de demanda residual para o cálculo de sua </a:t>
            </a:r>
            <a:r>
              <a:rPr lang="pt-BR" sz="2200" dirty="0" err="1">
                <a:latin typeface="Arial" panose="020B0604020202020204" pitchFamily="34" charset="0"/>
                <a:cs typeface="Arial" panose="020B0604020202020204" pitchFamily="34" charset="0"/>
              </a:rPr>
              <a:t>RMg</a:t>
            </a:r>
            <a:r>
              <a:rPr lang="pt-BR" sz="22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pt-BR" sz="2200" dirty="0">
                <a:latin typeface="Arial" panose="020B0604020202020204" pitchFamily="34" charset="0"/>
                <a:cs typeface="Arial" panose="020B0604020202020204" pitchFamily="34" charset="0"/>
              </a:rPr>
              <a:t>A empresa seguidora se comporta como tomadora de preço.</a:t>
            </a:r>
          </a:p>
        </p:txBody>
      </p:sp>
    </p:spTree>
    <p:extLst>
      <p:ext uri="{BB962C8B-B14F-4D97-AF65-F5344CB8AC3E}">
        <p14:creationId xmlns:p14="http://schemas.microsoft.com/office/powerpoint/2010/main" val="32521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P spid="13"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BA1C386-6055-4649-B0CA-D14E983FF2B4}"/>
              </a:ext>
            </a:extLst>
          </p:cNvPr>
          <p:cNvSpPr txBox="1"/>
          <p:nvPr/>
        </p:nvSpPr>
        <p:spPr>
          <a:xfrm>
            <a:off x="198512" y="1615291"/>
            <a:ext cx="8640960" cy="461665"/>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(3)</a:t>
            </a:r>
            <a:r>
              <a:rPr lang="pt-BR" sz="2200" dirty="0">
                <a:latin typeface="Arial" panose="020B0604020202020204" pitchFamily="34" charset="0"/>
                <a:cs typeface="Arial" panose="020B0604020202020204" pitchFamily="34" charset="0"/>
              </a:rPr>
              <a:t> O preço escolhido pela líder será </a:t>
            </a:r>
            <a:r>
              <a:rPr lang="pt-BR" sz="2400" dirty="0">
                <a:latin typeface="Times New Roman" panose="02020603050405020304" pitchFamily="18" charset="0"/>
                <a:cs typeface="Times New Roman" panose="02020603050405020304" pitchFamily="18" charset="0"/>
              </a:rPr>
              <a:t>𝑃 = $48</a:t>
            </a:r>
            <a:r>
              <a:rPr lang="pt-BR" sz="2200" dirty="0">
                <a:latin typeface="Arial" panose="020B0604020202020204" pitchFamily="34" charset="0"/>
                <a:cs typeface="Arial" panose="020B0604020202020204" pitchFamily="34" charset="0"/>
              </a:rPr>
              <a:t>;</a:t>
            </a:r>
          </a:p>
        </p:txBody>
      </p:sp>
      <p:sp>
        <p:nvSpPr>
          <p:cNvPr id="5" name="CaixaDeTexto 4">
            <a:extLst>
              <a:ext uri="{FF2B5EF4-FFF2-40B4-BE49-F238E27FC236}">
                <a16:creationId xmlns:a16="http://schemas.microsoft.com/office/drawing/2014/main" id="{F3123A41-A6A0-47E5-9A74-210B8B36DF18}"/>
              </a:ext>
            </a:extLst>
          </p:cNvPr>
          <p:cNvSpPr txBox="1"/>
          <p:nvPr/>
        </p:nvSpPr>
        <p:spPr>
          <a:xfrm>
            <a:off x="198512" y="348764"/>
            <a:ext cx="8640960" cy="461665"/>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(2)</a:t>
            </a:r>
            <a:r>
              <a:rPr lang="pt-BR" sz="2200" dirty="0">
                <a:latin typeface="Arial" panose="020B0604020202020204" pitchFamily="34" charset="0"/>
                <a:cs typeface="Arial" panose="020B0604020202020204" pitchFamily="34" charset="0"/>
              </a:rPr>
              <a:t> A função demanda residual inversa é dada por </a:t>
            </a:r>
            <a:r>
              <a:rPr lang="pt-BR" sz="2400" dirty="0">
                <a:latin typeface="Times New Roman" panose="02020603050405020304" pitchFamily="18" charset="0"/>
                <a:cs typeface="Times New Roman" panose="02020603050405020304" pitchFamily="18" charset="0"/>
              </a:rPr>
              <a:t>𝑃(𝑞) = 80 - 0,8𝑄</a:t>
            </a:r>
            <a:r>
              <a:rPr lang="pt-BR" sz="2200" dirty="0">
                <a:latin typeface="Arial" panose="020B0604020202020204" pitchFamily="34" charset="0"/>
                <a:cs typeface="Arial" panose="020B0604020202020204" pitchFamily="34" charset="0"/>
              </a:rPr>
              <a:t>;</a:t>
            </a:r>
          </a:p>
        </p:txBody>
      </p:sp>
      <p:sp>
        <p:nvSpPr>
          <p:cNvPr id="6" name="CaixaDeTexto 5">
            <a:extLst>
              <a:ext uri="{FF2B5EF4-FFF2-40B4-BE49-F238E27FC236}">
                <a16:creationId xmlns:a16="http://schemas.microsoft.com/office/drawing/2014/main" id="{5CC76100-777A-4A79-813E-7D8AB9AD5A82}"/>
              </a:ext>
            </a:extLst>
          </p:cNvPr>
          <p:cNvSpPr txBox="1"/>
          <p:nvPr/>
        </p:nvSpPr>
        <p:spPr>
          <a:xfrm>
            <a:off x="198512" y="2581012"/>
            <a:ext cx="5256584" cy="461665"/>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(4)</a:t>
            </a:r>
            <a:r>
              <a:rPr lang="pt-BR" sz="2200" dirty="0">
                <a:latin typeface="Arial" panose="020B0604020202020204" pitchFamily="34" charset="0"/>
                <a:cs typeface="Arial" panose="020B0604020202020204" pitchFamily="34" charset="0"/>
              </a:rPr>
              <a:t> A firma seguidora produzirá </a:t>
            </a:r>
            <a:r>
              <a:rPr lang="pt-BR" sz="2400" dirty="0">
                <a:latin typeface="Times New Roman" panose="02020603050405020304" pitchFamily="18" charset="0"/>
                <a:cs typeface="Times New Roman" panose="02020603050405020304" pitchFamily="18" charset="0"/>
              </a:rPr>
              <a:t>𝑄 = 16</a:t>
            </a:r>
            <a:r>
              <a:rPr lang="pt-BR" sz="2200" dirty="0">
                <a:latin typeface="Arial" panose="020B0604020202020204" pitchFamily="34" charset="0"/>
                <a:cs typeface="Arial" panose="020B0604020202020204" pitchFamily="34" charset="0"/>
              </a:rPr>
              <a:t>.</a:t>
            </a:r>
          </a:p>
        </p:txBody>
      </p:sp>
      <p:sp>
        <p:nvSpPr>
          <p:cNvPr id="7" name="CaixaDeTexto 6">
            <a:extLst>
              <a:ext uri="{FF2B5EF4-FFF2-40B4-BE49-F238E27FC236}">
                <a16:creationId xmlns:a16="http://schemas.microsoft.com/office/drawing/2014/main" id="{2289CCCF-4495-4B81-AF64-74F7F60B6CD6}"/>
              </a:ext>
            </a:extLst>
          </p:cNvPr>
          <p:cNvSpPr txBox="1"/>
          <p:nvPr/>
        </p:nvSpPr>
        <p:spPr>
          <a:xfrm>
            <a:off x="8623448" y="421933"/>
            <a:ext cx="576064" cy="430887"/>
          </a:xfrm>
          <a:prstGeom prst="rect">
            <a:avLst/>
          </a:prstGeom>
          <a:noFill/>
        </p:spPr>
        <p:txBody>
          <a:bodyPr wrap="square" rtlCol="0">
            <a:spAutoFit/>
          </a:bodyPr>
          <a:lstStyle/>
          <a:p>
            <a:r>
              <a:rPr lang="pt-BR" sz="2200" b="1" dirty="0">
                <a:solidFill>
                  <a:srgbClr val="FF0000"/>
                </a:solidFill>
                <a:latin typeface="Arial" panose="020B0604020202020204" pitchFamily="34" charset="0"/>
                <a:cs typeface="Arial" panose="020B0604020202020204" pitchFamily="34" charset="0"/>
              </a:rPr>
              <a:t>V</a:t>
            </a:r>
          </a:p>
        </p:txBody>
      </p:sp>
      <p:sp>
        <p:nvSpPr>
          <p:cNvPr id="8" name="CaixaDeTexto 7">
            <a:extLst>
              <a:ext uri="{FF2B5EF4-FFF2-40B4-BE49-F238E27FC236}">
                <a16:creationId xmlns:a16="http://schemas.microsoft.com/office/drawing/2014/main" id="{17B40FAA-D9E4-416D-96AA-0C72E9BB080D}"/>
              </a:ext>
            </a:extLst>
          </p:cNvPr>
          <p:cNvSpPr txBox="1"/>
          <p:nvPr/>
        </p:nvSpPr>
        <p:spPr>
          <a:xfrm>
            <a:off x="270520" y="895211"/>
            <a:ext cx="8208912" cy="430887"/>
          </a:xfrm>
          <a:prstGeom prst="rect">
            <a:avLst/>
          </a:prstGeom>
          <a:noFill/>
        </p:spPr>
        <p:txBody>
          <a:bodyPr wrap="square" rtlCol="0">
            <a:spAutoFit/>
          </a:bodyPr>
          <a:lstStyle/>
          <a:p>
            <a:pPr marL="342900" indent="-342900">
              <a:buFont typeface="Arial" panose="020B0604020202020204" pitchFamily="34" charset="0"/>
              <a:buChar char="•"/>
            </a:pPr>
            <a:r>
              <a:rPr lang="pt-BR" sz="2200" dirty="0">
                <a:latin typeface="Arial" panose="020B0604020202020204" pitchFamily="34" charset="0"/>
                <a:cs typeface="Arial" panose="020B0604020202020204" pitchFamily="34" charset="0"/>
              </a:rPr>
              <a:t>Exatamente como calculamos.</a:t>
            </a:r>
          </a:p>
        </p:txBody>
      </p:sp>
      <p:sp>
        <p:nvSpPr>
          <p:cNvPr id="9" name="CaixaDeTexto 8">
            <a:extLst>
              <a:ext uri="{FF2B5EF4-FFF2-40B4-BE49-F238E27FC236}">
                <a16:creationId xmlns:a16="http://schemas.microsoft.com/office/drawing/2014/main" id="{901CE157-3A45-4BCC-9A52-FE811BFB99B4}"/>
              </a:ext>
            </a:extLst>
          </p:cNvPr>
          <p:cNvSpPr txBox="1"/>
          <p:nvPr/>
        </p:nvSpPr>
        <p:spPr>
          <a:xfrm>
            <a:off x="5959152" y="1646069"/>
            <a:ext cx="576064" cy="430887"/>
          </a:xfrm>
          <a:prstGeom prst="rect">
            <a:avLst/>
          </a:prstGeom>
          <a:noFill/>
        </p:spPr>
        <p:txBody>
          <a:bodyPr wrap="square" rtlCol="0">
            <a:spAutoFit/>
          </a:bodyPr>
          <a:lstStyle/>
          <a:p>
            <a:r>
              <a:rPr lang="pt-BR" sz="2200" b="1" dirty="0">
                <a:solidFill>
                  <a:srgbClr val="FF0000"/>
                </a:solidFill>
                <a:latin typeface="Arial" panose="020B0604020202020204" pitchFamily="34" charset="0"/>
                <a:cs typeface="Arial" panose="020B0604020202020204" pitchFamily="34" charset="0"/>
              </a:rPr>
              <a:t>V</a:t>
            </a:r>
          </a:p>
        </p:txBody>
      </p:sp>
      <p:sp>
        <p:nvSpPr>
          <p:cNvPr id="10" name="CaixaDeTexto 9">
            <a:extLst>
              <a:ext uri="{FF2B5EF4-FFF2-40B4-BE49-F238E27FC236}">
                <a16:creationId xmlns:a16="http://schemas.microsoft.com/office/drawing/2014/main" id="{69A396AB-B6F0-4BAB-9AA7-CC895E1D425D}"/>
              </a:ext>
            </a:extLst>
          </p:cNvPr>
          <p:cNvSpPr txBox="1"/>
          <p:nvPr/>
        </p:nvSpPr>
        <p:spPr>
          <a:xfrm>
            <a:off x="5239072" y="2581012"/>
            <a:ext cx="576064" cy="430887"/>
          </a:xfrm>
          <a:prstGeom prst="rect">
            <a:avLst/>
          </a:prstGeom>
          <a:noFill/>
        </p:spPr>
        <p:txBody>
          <a:bodyPr wrap="square" rtlCol="0">
            <a:spAutoFit/>
          </a:bodyPr>
          <a:lstStyle/>
          <a:p>
            <a:r>
              <a:rPr lang="pt-BR" sz="2200" b="1" dirty="0">
                <a:solidFill>
                  <a:srgbClr val="FF0000"/>
                </a:solidFill>
                <a:latin typeface="Arial" panose="020B0604020202020204" pitchFamily="34" charset="0"/>
                <a:cs typeface="Arial" panose="020B0604020202020204" pitchFamily="34" charset="0"/>
              </a:rPr>
              <a:t>F</a:t>
            </a:r>
          </a:p>
        </p:txBody>
      </p:sp>
      <p:sp>
        <p:nvSpPr>
          <p:cNvPr id="11" name="CaixaDeTexto 10">
            <a:extLst>
              <a:ext uri="{FF2B5EF4-FFF2-40B4-BE49-F238E27FC236}">
                <a16:creationId xmlns:a16="http://schemas.microsoft.com/office/drawing/2014/main" id="{6DAFD7F9-A0D4-453D-A99D-CC1739DE67B4}"/>
              </a:ext>
            </a:extLst>
          </p:cNvPr>
          <p:cNvSpPr txBox="1"/>
          <p:nvPr/>
        </p:nvSpPr>
        <p:spPr>
          <a:xfrm>
            <a:off x="270520" y="3086229"/>
            <a:ext cx="8568952" cy="769441"/>
          </a:xfrm>
          <a:prstGeom prst="rect">
            <a:avLst/>
          </a:prstGeom>
          <a:noFill/>
        </p:spPr>
        <p:txBody>
          <a:bodyPr wrap="square" rtlCol="0">
            <a:spAutoFit/>
          </a:bodyPr>
          <a:lstStyle/>
          <a:p>
            <a:pPr marL="342900" indent="-342900" algn="just">
              <a:buFont typeface="Arial" panose="020B0604020202020204" pitchFamily="34" charset="0"/>
              <a:buChar char="•"/>
            </a:pPr>
            <a:r>
              <a:rPr lang="pt-BR" sz="2200" dirty="0">
                <a:latin typeface="Arial" panose="020B0604020202020204" pitchFamily="34" charset="0"/>
                <a:cs typeface="Arial" panose="020B0604020202020204" pitchFamily="34" charset="0"/>
              </a:rPr>
              <a:t>Conforme calculamos, a quantidade produzida pela firma seguidora é 12.</a:t>
            </a:r>
          </a:p>
        </p:txBody>
      </p:sp>
    </p:spTree>
    <p:extLst>
      <p:ext uri="{BB962C8B-B14F-4D97-AF65-F5344CB8AC3E}">
        <p14:creationId xmlns:p14="http://schemas.microsoft.com/office/powerpoint/2010/main" val="336215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9F8E6-726A-4DE2-ACD9-AF7562EA8514}"/>
              </a:ext>
            </a:extLst>
          </p:cNvPr>
          <p:cNvSpPr>
            <a:spLocks noGrp="1"/>
          </p:cNvSpPr>
          <p:nvPr>
            <p:ph type="title"/>
          </p:nvPr>
        </p:nvSpPr>
        <p:spPr>
          <a:xfrm>
            <a:off x="323850" y="365126"/>
            <a:ext cx="8263559" cy="774561"/>
          </a:xfrm>
        </p:spPr>
        <p:txBody>
          <a:bodyPr/>
          <a:lstStyle/>
          <a:p>
            <a:pPr algn="ctr"/>
            <a:r>
              <a:rPr lang="pt-BR" b="1" dirty="0">
                <a:latin typeface="Arial" panose="020B0604020202020204" pitchFamily="34" charset="0"/>
                <a:cs typeface="Arial" panose="020B0604020202020204" pitchFamily="34" charset="0"/>
              </a:rPr>
              <a:t>Teoria dos Jogos e Oligopólio</a:t>
            </a:r>
          </a:p>
        </p:txBody>
      </p:sp>
      <p:sp>
        <p:nvSpPr>
          <p:cNvPr id="3" name="Espaço Reservado para Conteúdo 2">
            <a:extLst>
              <a:ext uri="{FF2B5EF4-FFF2-40B4-BE49-F238E27FC236}">
                <a16:creationId xmlns:a16="http://schemas.microsoft.com/office/drawing/2014/main" id="{3E0DA2BE-8C17-4D9D-AB28-13C48BBECB9F}"/>
              </a:ext>
            </a:extLst>
          </p:cNvPr>
          <p:cNvSpPr>
            <a:spLocks noGrp="1"/>
          </p:cNvSpPr>
          <p:nvPr>
            <p:ph idx="1"/>
          </p:nvPr>
        </p:nvSpPr>
        <p:spPr>
          <a:xfrm>
            <a:off x="238539" y="1295538"/>
            <a:ext cx="8653670" cy="4351338"/>
          </a:xfrm>
        </p:spPr>
        <p:txBody>
          <a:bodyPr/>
          <a:lstStyle/>
          <a:p>
            <a:pPr algn="just"/>
            <a:r>
              <a:rPr lang="pt-BR" sz="3200" dirty="0"/>
              <a:t>Como você deve ter notado, as decisões das firmas em uma estrutura de mercado como o oligopólio, na ausência da formação de um cartel, é uma decisão estratégica, que deriva da ideia de equilíbrio de Nash:</a:t>
            </a:r>
          </a:p>
          <a:p>
            <a:pPr lvl="1" algn="just"/>
            <a:r>
              <a:rPr lang="pt-BR" sz="2800" dirty="0"/>
              <a:t>Cada empresa  está fazendo o melhor  que  pode  em   função  daquilo  que  estão fazendo suas concorrentes.</a:t>
            </a:r>
          </a:p>
          <a:p>
            <a:pPr algn="just"/>
            <a:r>
              <a:rPr lang="pt-BR" sz="3200" dirty="0"/>
              <a:t>Vamos ver como um pouco dessas decisões interdependentes das firmas utilizando a Teoria dos Jogos</a:t>
            </a:r>
          </a:p>
        </p:txBody>
      </p:sp>
    </p:spTree>
    <p:extLst>
      <p:ext uri="{BB962C8B-B14F-4D97-AF65-F5344CB8AC3E}">
        <p14:creationId xmlns:p14="http://schemas.microsoft.com/office/powerpoint/2010/main" val="2682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C265C2-3B2B-4A5E-AE1C-557FC86499E2}"/>
              </a:ext>
            </a:extLst>
          </p:cNvPr>
          <p:cNvSpPr txBox="1">
            <a:spLocks noChangeArrowheads="1"/>
          </p:cNvSpPr>
          <p:nvPr/>
        </p:nvSpPr>
        <p:spPr>
          <a:xfrm>
            <a:off x="310598" y="1317778"/>
            <a:ext cx="8555106" cy="5328592"/>
          </a:xfrm>
          <a:prstGeom prst="rect">
            <a:avLst/>
          </a:prstGeom>
          <a:noFill/>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en-US" altLang="pt-BR" sz="3200" dirty="0">
                <a:cs typeface="Arial" panose="020B0604020202020204" pitchFamily="34" charset="0"/>
              </a:rPr>
              <a:t>A </a:t>
            </a:r>
            <a:r>
              <a:rPr lang="en-US" altLang="pt-BR" sz="3200" dirty="0" err="1">
                <a:cs typeface="Arial" panose="020B0604020202020204" pitchFamily="34" charset="0"/>
              </a:rPr>
              <a:t>teoria</a:t>
            </a:r>
            <a:r>
              <a:rPr lang="en-US" altLang="pt-BR" sz="3200" dirty="0">
                <a:cs typeface="Arial" panose="020B0604020202020204" pitchFamily="34" charset="0"/>
              </a:rPr>
              <a:t> dos </a:t>
            </a:r>
            <a:r>
              <a:rPr lang="en-US" altLang="pt-BR" sz="3200" dirty="0" err="1">
                <a:cs typeface="Arial" panose="020B0604020202020204" pitchFamily="34" charset="0"/>
              </a:rPr>
              <a:t>jogos</a:t>
            </a:r>
            <a:r>
              <a:rPr lang="en-US" altLang="pt-BR" sz="3200" dirty="0">
                <a:cs typeface="Arial" panose="020B0604020202020204" pitchFamily="34" charset="0"/>
              </a:rPr>
              <a:t> </a:t>
            </a:r>
            <a:r>
              <a:rPr lang="en-US" altLang="pt-BR" sz="3200" dirty="0" err="1">
                <a:cs typeface="Arial" panose="020B0604020202020204" pitchFamily="34" charset="0"/>
              </a:rPr>
              <a:t>modela</a:t>
            </a:r>
            <a:r>
              <a:rPr lang="en-US" altLang="pt-BR" sz="3200" dirty="0">
                <a:cs typeface="Arial" panose="020B0604020202020204" pitchFamily="34" charset="0"/>
              </a:rPr>
              <a:t> o </a:t>
            </a:r>
            <a:r>
              <a:rPr lang="en-US" altLang="pt-BR" sz="3200" dirty="0" err="1">
                <a:cs typeface="Arial" panose="020B0604020202020204" pitchFamily="34" charset="0"/>
              </a:rPr>
              <a:t>comportamento</a:t>
            </a:r>
            <a:r>
              <a:rPr lang="en-US" altLang="pt-BR" sz="3200" dirty="0">
                <a:cs typeface="Arial" panose="020B0604020202020204" pitchFamily="34" charset="0"/>
              </a:rPr>
              <a:t> </a:t>
            </a:r>
            <a:r>
              <a:rPr lang="en-US" altLang="pt-BR" sz="3200" dirty="0" err="1">
                <a:cs typeface="Arial" panose="020B0604020202020204" pitchFamily="34" charset="0"/>
              </a:rPr>
              <a:t>estratégico</a:t>
            </a:r>
            <a:r>
              <a:rPr lang="en-US" altLang="pt-BR" sz="3200" dirty="0">
                <a:cs typeface="Arial" panose="020B0604020202020204" pitchFamily="34" charset="0"/>
              </a:rPr>
              <a:t> de </a:t>
            </a:r>
            <a:r>
              <a:rPr lang="en-US" altLang="pt-BR" sz="3200" dirty="0" err="1">
                <a:cs typeface="Arial" panose="020B0604020202020204" pitchFamily="34" charset="0"/>
              </a:rPr>
              <a:t>agentes</a:t>
            </a:r>
            <a:r>
              <a:rPr lang="en-US" altLang="pt-BR" sz="3200" dirty="0">
                <a:cs typeface="Arial" panose="020B0604020202020204" pitchFamily="34" charset="0"/>
              </a:rPr>
              <a:t> que </a:t>
            </a:r>
            <a:r>
              <a:rPr lang="en-US" altLang="pt-BR" sz="3200" dirty="0" err="1">
                <a:cs typeface="Arial" panose="020B0604020202020204" pitchFamily="34" charset="0"/>
              </a:rPr>
              <a:t>entendem</a:t>
            </a:r>
            <a:r>
              <a:rPr lang="en-US" altLang="pt-BR" sz="3200" dirty="0">
                <a:cs typeface="Arial" panose="020B0604020202020204" pitchFamily="34" charset="0"/>
              </a:rPr>
              <a:t> que </a:t>
            </a:r>
            <a:r>
              <a:rPr lang="en-US" altLang="pt-BR" sz="3200" dirty="0" err="1">
                <a:cs typeface="Arial" panose="020B0604020202020204" pitchFamily="34" charset="0"/>
              </a:rPr>
              <a:t>suas</a:t>
            </a:r>
            <a:r>
              <a:rPr lang="en-US" altLang="pt-BR" sz="3200" dirty="0">
                <a:cs typeface="Arial" panose="020B0604020202020204" pitchFamily="34" charset="0"/>
              </a:rPr>
              <a:t> </a:t>
            </a:r>
            <a:r>
              <a:rPr lang="en-US" altLang="pt-BR" sz="3200" dirty="0" err="1">
                <a:cs typeface="Arial" panose="020B0604020202020204" pitchFamily="34" charset="0"/>
              </a:rPr>
              <a:t>ações</a:t>
            </a:r>
            <a:r>
              <a:rPr lang="en-US" altLang="pt-BR" sz="3200" dirty="0">
                <a:cs typeface="Arial" panose="020B0604020202020204" pitchFamily="34" charset="0"/>
              </a:rPr>
              <a:t> </a:t>
            </a:r>
            <a:r>
              <a:rPr lang="en-US" altLang="pt-BR" sz="3200" dirty="0" err="1">
                <a:cs typeface="Arial" panose="020B0604020202020204" pitchFamily="34" charset="0"/>
              </a:rPr>
              <a:t>afetam</a:t>
            </a:r>
            <a:r>
              <a:rPr lang="en-US" altLang="pt-BR" sz="3200" dirty="0">
                <a:cs typeface="Arial" panose="020B0604020202020204" pitchFamily="34" charset="0"/>
              </a:rPr>
              <a:t> as </a:t>
            </a:r>
            <a:r>
              <a:rPr lang="en-US" altLang="pt-BR" sz="3200" dirty="0" err="1">
                <a:cs typeface="Arial" panose="020B0604020202020204" pitchFamily="34" charset="0"/>
              </a:rPr>
              <a:t>ações</a:t>
            </a:r>
            <a:r>
              <a:rPr lang="en-US" altLang="pt-BR" sz="3200" dirty="0">
                <a:cs typeface="Arial" panose="020B0604020202020204" pitchFamily="34" charset="0"/>
              </a:rPr>
              <a:t> de outros </a:t>
            </a:r>
            <a:r>
              <a:rPr lang="en-US" altLang="pt-BR" sz="3200" dirty="0" err="1">
                <a:cs typeface="Arial" panose="020B0604020202020204" pitchFamily="34" charset="0"/>
              </a:rPr>
              <a:t>agentes</a:t>
            </a:r>
            <a:r>
              <a:rPr lang="en-US" altLang="pt-BR" sz="3200" dirty="0">
                <a:cs typeface="Arial" panose="020B0604020202020204" pitchFamily="34" charset="0"/>
              </a:rPr>
              <a:t>.</a:t>
            </a:r>
          </a:p>
          <a:p>
            <a:pPr algn="just">
              <a:buClrTx/>
              <a:buFont typeface="Wingdings" panose="05000000000000000000" pitchFamily="2" charset="2"/>
              <a:buChar char="§"/>
            </a:pPr>
            <a:endParaRPr lang="en-US" altLang="pt-BR" sz="3200" dirty="0">
              <a:cs typeface="Arial" panose="020B0604020202020204" pitchFamily="34" charset="0"/>
            </a:endParaRPr>
          </a:p>
          <a:p>
            <a:pPr algn="just">
              <a:spcBef>
                <a:spcPts val="0"/>
              </a:spcBef>
              <a:buClrTx/>
              <a:buFont typeface="Wingdings" panose="05000000000000000000" pitchFamily="2" charset="2"/>
              <a:buChar char="§"/>
            </a:pPr>
            <a:r>
              <a:rPr lang="en-US" altLang="pt-BR" sz="3200" b="1" dirty="0">
                <a:cs typeface="Arial" panose="020B0604020202020204" pitchFamily="34" charset="0"/>
              </a:rPr>
              <a:t>Um </a:t>
            </a:r>
            <a:r>
              <a:rPr lang="en-US" altLang="pt-BR" sz="3200" b="1" dirty="0" err="1">
                <a:cs typeface="Arial" panose="020B0604020202020204" pitchFamily="34" charset="0"/>
              </a:rPr>
              <a:t>jogo</a:t>
            </a:r>
            <a:r>
              <a:rPr lang="en-US" altLang="pt-BR" sz="3200" b="1" dirty="0">
                <a:cs typeface="Arial" panose="020B0604020202020204" pitchFamily="34" charset="0"/>
              </a:rPr>
              <a:t> </a:t>
            </a:r>
            <a:r>
              <a:rPr lang="en-US" altLang="pt-BR" sz="3200" b="1" dirty="0" err="1">
                <a:cs typeface="Arial" panose="020B0604020202020204" pitchFamily="34" charset="0"/>
              </a:rPr>
              <a:t>consiste</a:t>
            </a:r>
            <a:r>
              <a:rPr lang="en-US" altLang="pt-BR" sz="3200" b="1" dirty="0">
                <a:cs typeface="Arial" panose="020B0604020202020204" pitchFamily="34" charset="0"/>
              </a:rPr>
              <a:t> de:</a:t>
            </a:r>
          </a:p>
          <a:p>
            <a:pPr algn="just">
              <a:spcBef>
                <a:spcPts val="0"/>
              </a:spcBef>
              <a:buClrTx/>
              <a:buFont typeface="Wingdings" panose="05000000000000000000" pitchFamily="2" charset="2"/>
              <a:buChar char="§"/>
            </a:pPr>
            <a:endParaRPr lang="en-US" altLang="pt-BR" sz="1200" dirty="0">
              <a:cs typeface="Arial" panose="020B0604020202020204" pitchFamily="34" charset="0"/>
            </a:endParaRPr>
          </a:p>
          <a:p>
            <a:pPr lvl="1" algn="just">
              <a:lnSpc>
                <a:spcPct val="150000"/>
              </a:lnSpc>
              <a:spcBef>
                <a:spcPts val="0"/>
              </a:spcBef>
              <a:buClrTx/>
              <a:buFont typeface="Wingdings" panose="05000000000000000000" pitchFamily="2" charset="2"/>
              <a:buChar char="§"/>
            </a:pPr>
            <a:r>
              <a:rPr lang="en-US" altLang="pt-BR" sz="3000" dirty="0">
                <a:solidFill>
                  <a:schemeClr val="tx1"/>
                </a:solidFill>
                <a:cs typeface="Arial" panose="020B0604020202020204" pitchFamily="34" charset="0"/>
              </a:rPr>
              <a:t>Um </a:t>
            </a:r>
            <a:r>
              <a:rPr lang="en-US" altLang="pt-BR" sz="3000" dirty="0" err="1">
                <a:solidFill>
                  <a:schemeClr val="tx1"/>
                </a:solidFill>
                <a:cs typeface="Arial" panose="020B0604020202020204" pitchFamily="34" charset="0"/>
              </a:rPr>
              <a:t>conjunto</a:t>
            </a:r>
            <a:r>
              <a:rPr lang="en-US" altLang="pt-BR" sz="3000" dirty="0">
                <a:solidFill>
                  <a:schemeClr val="tx1"/>
                </a:solidFill>
                <a:cs typeface="Arial" panose="020B0604020202020204" pitchFamily="34" charset="0"/>
              </a:rPr>
              <a:t> de </a:t>
            </a:r>
            <a:r>
              <a:rPr lang="en-US" altLang="pt-BR" sz="3000" dirty="0" err="1">
                <a:solidFill>
                  <a:schemeClr val="tx1"/>
                </a:solidFill>
                <a:cs typeface="Arial" panose="020B0604020202020204" pitchFamily="34" charset="0"/>
              </a:rPr>
              <a:t>jogadores</a:t>
            </a:r>
            <a:r>
              <a:rPr lang="en-US" altLang="pt-BR" sz="3000" dirty="0">
                <a:solidFill>
                  <a:schemeClr val="tx1"/>
                </a:solidFill>
                <a:cs typeface="Arial" panose="020B0604020202020204" pitchFamily="34" charset="0"/>
              </a:rPr>
              <a:t>.</a:t>
            </a:r>
          </a:p>
          <a:p>
            <a:pPr lvl="1" algn="just">
              <a:lnSpc>
                <a:spcPct val="150000"/>
              </a:lnSpc>
              <a:spcBef>
                <a:spcPts val="0"/>
              </a:spcBef>
              <a:buClrTx/>
              <a:buFont typeface="Wingdings" panose="05000000000000000000" pitchFamily="2" charset="2"/>
              <a:buChar char="§"/>
            </a:pPr>
            <a:r>
              <a:rPr lang="en-US" altLang="pt-BR" sz="3000" dirty="0">
                <a:solidFill>
                  <a:schemeClr val="tx1"/>
                </a:solidFill>
                <a:cs typeface="Arial" panose="020B0604020202020204" pitchFamily="34" charset="0"/>
              </a:rPr>
              <a:t>Um </a:t>
            </a:r>
            <a:r>
              <a:rPr lang="en-US" altLang="pt-BR" sz="3000" dirty="0" err="1">
                <a:solidFill>
                  <a:schemeClr val="tx1"/>
                </a:solidFill>
                <a:cs typeface="Arial" panose="020B0604020202020204" pitchFamily="34" charset="0"/>
              </a:rPr>
              <a:t>conjunto</a:t>
            </a:r>
            <a:r>
              <a:rPr lang="en-US" altLang="pt-BR" sz="3000" dirty="0">
                <a:solidFill>
                  <a:schemeClr val="tx1"/>
                </a:solidFill>
                <a:cs typeface="Arial" panose="020B0604020202020204" pitchFamily="34" charset="0"/>
              </a:rPr>
              <a:t> de </a:t>
            </a:r>
            <a:r>
              <a:rPr lang="en-US" altLang="pt-BR" sz="3000" dirty="0" err="1">
                <a:solidFill>
                  <a:schemeClr val="tx1"/>
                </a:solidFill>
                <a:cs typeface="Arial" panose="020B0604020202020204" pitchFamily="34" charset="0"/>
              </a:rPr>
              <a:t>estratégias</a:t>
            </a:r>
            <a:r>
              <a:rPr lang="en-US" altLang="pt-BR" sz="3000" dirty="0">
                <a:solidFill>
                  <a:schemeClr val="tx1"/>
                </a:solidFill>
                <a:cs typeface="Arial" panose="020B0604020202020204" pitchFamily="34" charset="0"/>
              </a:rPr>
              <a:t> para </a:t>
            </a:r>
            <a:r>
              <a:rPr lang="en-US" altLang="pt-BR" sz="3000" dirty="0" err="1">
                <a:solidFill>
                  <a:schemeClr val="tx1"/>
                </a:solidFill>
                <a:cs typeface="Arial" panose="020B0604020202020204" pitchFamily="34" charset="0"/>
              </a:rPr>
              <a:t>cada</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jogador</a:t>
            </a:r>
            <a:r>
              <a:rPr lang="en-US" altLang="pt-BR" sz="3000" dirty="0">
                <a:solidFill>
                  <a:schemeClr val="tx1"/>
                </a:solidFill>
                <a:cs typeface="Arial" panose="020B0604020202020204" pitchFamily="34" charset="0"/>
              </a:rPr>
              <a:t>.</a:t>
            </a:r>
          </a:p>
          <a:p>
            <a:pPr lvl="1" algn="just">
              <a:lnSpc>
                <a:spcPct val="150000"/>
              </a:lnSpc>
              <a:spcBef>
                <a:spcPts val="0"/>
              </a:spcBef>
              <a:buClrTx/>
              <a:buFont typeface="Wingdings" panose="05000000000000000000" pitchFamily="2" charset="2"/>
              <a:buChar char="§"/>
            </a:pPr>
            <a:r>
              <a:rPr lang="en-US" altLang="pt-BR" sz="3000" i="1" dirty="0">
                <a:solidFill>
                  <a:schemeClr val="tx1"/>
                </a:solidFill>
                <a:cs typeface="Arial" panose="020B0604020202020204" pitchFamily="34" charset="0"/>
              </a:rPr>
              <a:t>Payoffs</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recompensas</a:t>
            </a:r>
            <a:r>
              <a:rPr lang="en-US" altLang="pt-BR" sz="3000" dirty="0">
                <a:solidFill>
                  <a:schemeClr val="tx1"/>
                </a:solidFill>
                <a:cs typeface="Arial" panose="020B0604020202020204" pitchFamily="34" charset="0"/>
              </a:rPr>
              <a:t>), para </a:t>
            </a:r>
            <a:r>
              <a:rPr lang="en-US" altLang="pt-BR" sz="3000" dirty="0" err="1">
                <a:solidFill>
                  <a:schemeClr val="tx1"/>
                </a:solidFill>
                <a:cs typeface="Arial" panose="020B0604020202020204" pitchFamily="34" charset="0"/>
              </a:rPr>
              <a:t>cada</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jogador</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resultantes</a:t>
            </a:r>
            <a:r>
              <a:rPr lang="en-US" altLang="pt-BR" sz="3000" dirty="0">
                <a:solidFill>
                  <a:schemeClr val="tx1"/>
                </a:solidFill>
                <a:cs typeface="Arial" panose="020B0604020202020204" pitchFamily="34" charset="0"/>
              </a:rPr>
              <a:t> das </a:t>
            </a:r>
            <a:r>
              <a:rPr lang="en-US" altLang="pt-BR" sz="3000" dirty="0" err="1">
                <a:solidFill>
                  <a:schemeClr val="tx1"/>
                </a:solidFill>
                <a:cs typeface="Arial" panose="020B0604020202020204" pitchFamily="34" charset="0"/>
              </a:rPr>
              <a:t>escolhas</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estratégicas</a:t>
            </a:r>
            <a:r>
              <a:rPr lang="en-US" altLang="pt-BR" sz="3000" dirty="0">
                <a:solidFill>
                  <a:schemeClr val="tx1"/>
                </a:solidFill>
                <a:cs typeface="Arial" panose="020B0604020202020204" pitchFamily="34" charset="0"/>
              </a:rPr>
              <a:t> </a:t>
            </a:r>
            <a:r>
              <a:rPr lang="en-US" altLang="pt-BR" sz="3000" dirty="0" err="1">
                <a:solidFill>
                  <a:schemeClr val="tx1"/>
                </a:solidFill>
                <a:cs typeface="Arial" panose="020B0604020202020204" pitchFamily="34" charset="0"/>
              </a:rPr>
              <a:t>possíveis</a:t>
            </a:r>
            <a:r>
              <a:rPr lang="en-US" altLang="pt-BR" sz="3000" dirty="0">
                <a:solidFill>
                  <a:schemeClr val="tx1"/>
                </a:solidFill>
                <a:cs typeface="Arial" panose="020B0604020202020204" pitchFamily="34" charset="0"/>
              </a:rPr>
              <a:t>.</a:t>
            </a:r>
          </a:p>
          <a:p>
            <a:pPr algn="just">
              <a:buClrTx/>
              <a:buFont typeface="Wingdings" panose="05000000000000000000" pitchFamily="2" charset="2"/>
              <a:buChar char="§"/>
            </a:pPr>
            <a:endParaRPr lang="en-US" altLang="pt-BR" sz="3200" dirty="0">
              <a:cs typeface="Arial" panose="020B0604020202020204" pitchFamily="34" charset="0"/>
            </a:endParaRPr>
          </a:p>
        </p:txBody>
      </p:sp>
      <p:sp>
        <p:nvSpPr>
          <p:cNvPr id="5" name="Título 1">
            <a:extLst>
              <a:ext uri="{FF2B5EF4-FFF2-40B4-BE49-F238E27FC236}">
                <a16:creationId xmlns:a16="http://schemas.microsoft.com/office/drawing/2014/main" id="{9D3BAA4B-AF26-4237-A57C-D3D5BEE5FFFF}"/>
              </a:ext>
            </a:extLst>
          </p:cNvPr>
          <p:cNvSpPr>
            <a:spLocks noGrp="1"/>
          </p:cNvSpPr>
          <p:nvPr>
            <p:ph type="title"/>
          </p:nvPr>
        </p:nvSpPr>
        <p:spPr>
          <a:xfrm>
            <a:off x="323850" y="365126"/>
            <a:ext cx="8263559" cy="774561"/>
          </a:xfrm>
        </p:spPr>
        <p:txBody>
          <a:bodyPr/>
          <a:lstStyle/>
          <a:p>
            <a:pPr algn="ctr"/>
            <a:r>
              <a:rPr lang="pt-BR" b="1" dirty="0">
                <a:latin typeface="Arial" panose="020B0604020202020204" pitchFamily="34" charset="0"/>
                <a:cs typeface="Arial" panose="020B0604020202020204" pitchFamily="34" charset="0"/>
              </a:rPr>
              <a:t>Teoria dos Jogos e Oligopólio</a:t>
            </a:r>
          </a:p>
        </p:txBody>
      </p:sp>
    </p:spTree>
    <p:extLst>
      <p:ext uri="{BB962C8B-B14F-4D97-AF65-F5344CB8AC3E}">
        <p14:creationId xmlns:p14="http://schemas.microsoft.com/office/powerpoint/2010/main" val="18955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A79A3BE-7AEF-4C5E-90C6-BAD3692770C3}"/>
              </a:ext>
            </a:extLst>
          </p:cNvPr>
          <p:cNvSpPr>
            <a:spLocks noGrp="1"/>
          </p:cNvSpPr>
          <p:nvPr>
            <p:ph idx="1"/>
          </p:nvPr>
        </p:nvSpPr>
        <p:spPr>
          <a:xfrm>
            <a:off x="182083" y="461191"/>
            <a:ext cx="8802891" cy="6597352"/>
          </a:xfrm>
        </p:spPr>
        <p:txBody>
          <a:bodyPr>
            <a:normAutofit fontScale="92500"/>
          </a:bodyPr>
          <a:lstStyle/>
          <a:p>
            <a:pPr algn="just">
              <a:lnSpc>
                <a:spcPct val="90000"/>
              </a:lnSpc>
              <a:spcBef>
                <a:spcPct val="70000"/>
              </a:spcBef>
              <a:buClrTx/>
              <a:buFont typeface="Wingdings" panose="05000000000000000000" pitchFamily="2" charset="2"/>
              <a:buChar char="§"/>
            </a:pPr>
            <a:endParaRPr lang="en-US" sz="1200" b="1" dirty="0">
              <a:cs typeface="Arial" panose="020B0604020202020204" pitchFamily="34" charset="0"/>
            </a:endParaRPr>
          </a:p>
          <a:p>
            <a:pPr algn="just">
              <a:lnSpc>
                <a:spcPct val="90000"/>
              </a:lnSpc>
              <a:spcBef>
                <a:spcPct val="70000"/>
              </a:spcBef>
              <a:buClrTx/>
              <a:buFont typeface="Wingdings" panose="05000000000000000000" pitchFamily="2" charset="2"/>
              <a:buChar char="§"/>
            </a:pPr>
            <a:endParaRPr lang="en-US" sz="1200" b="1" dirty="0">
              <a:cs typeface="Arial" panose="020B0604020202020204" pitchFamily="34" charset="0"/>
            </a:endParaRPr>
          </a:p>
          <a:p>
            <a:pPr algn="just">
              <a:buSzPct val="99000"/>
              <a:buFont typeface="Wingdings" panose="05000000000000000000" pitchFamily="2" charset="2"/>
              <a:buChar char="§"/>
            </a:pPr>
            <a:r>
              <a:rPr lang="en-US" sz="3000" b="1" dirty="0">
                <a:solidFill>
                  <a:schemeClr val="tx1"/>
                </a:solidFill>
                <a:cs typeface="Arial" panose="020B0604020202020204" pitchFamily="34" charset="0"/>
              </a:rPr>
              <a:t>Jogo </a:t>
            </a:r>
            <a:r>
              <a:rPr lang="en-US" sz="3000" b="1" dirty="0" err="1">
                <a:solidFill>
                  <a:schemeClr val="tx1"/>
                </a:solidFill>
                <a:cs typeface="Arial" panose="020B0604020202020204" pitchFamily="34" charset="0"/>
              </a:rPr>
              <a:t>Cooperativo</a:t>
            </a:r>
            <a:endParaRPr lang="en-US" sz="3000" b="1" dirty="0">
              <a:solidFill>
                <a:schemeClr val="tx1"/>
              </a:solidFill>
              <a:cs typeface="Arial" panose="020B0604020202020204" pitchFamily="34" charset="0"/>
            </a:endParaRPr>
          </a:p>
          <a:p>
            <a:pPr algn="just">
              <a:lnSpc>
                <a:spcPct val="110000"/>
              </a:lnSpc>
              <a:spcBef>
                <a:spcPct val="35000"/>
              </a:spcBef>
              <a:buFont typeface="Wingdings" panose="05000000000000000000" pitchFamily="2" charset="2"/>
              <a:buChar char="§"/>
            </a:pPr>
            <a:r>
              <a:rPr lang="en-US" dirty="0" err="1">
                <a:solidFill>
                  <a:schemeClr val="tx1"/>
                </a:solidFill>
                <a:cs typeface="Arial" panose="020B0604020202020204" pitchFamily="34" charset="0"/>
              </a:rPr>
              <a:t>Os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jogadores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negociam</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contratos</a:t>
            </a:r>
            <a:r>
              <a:rPr lang="en-US" dirty="0">
                <a:solidFill>
                  <a:schemeClr val="tx1"/>
                </a:solidFill>
                <a:cs typeface="Arial" panose="020B0604020202020204" pitchFamily="34" charset="0"/>
              </a:rPr>
              <a:t> que </a:t>
            </a:r>
            <a:r>
              <a:rPr lang="en-US" dirty="0" err="1">
                <a:solidFill>
                  <a:schemeClr val="tx1"/>
                </a:solidFill>
                <a:cs typeface="Arial" panose="020B0604020202020204" pitchFamily="34" charset="0"/>
              </a:rPr>
              <a:t>sejam</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obrigados</a:t>
            </a:r>
            <a:r>
              <a:rPr lang="en-US" dirty="0">
                <a:solidFill>
                  <a:schemeClr val="tx1"/>
                </a:solidFill>
                <a:cs typeface="Arial" panose="020B0604020202020204" pitchFamily="34" charset="0"/>
              </a:rPr>
              <a:t> a </a:t>
            </a:r>
            <a:r>
              <a:rPr lang="en-US" dirty="0" err="1">
                <a:solidFill>
                  <a:schemeClr val="tx1"/>
                </a:solidFill>
                <a:cs typeface="Arial" panose="020B0604020202020204" pitchFamily="34" charset="0"/>
              </a:rPr>
              <a:t>cumprir</a:t>
            </a:r>
            <a:r>
              <a:rPr lang="en-US" dirty="0">
                <a:solidFill>
                  <a:schemeClr val="tx1"/>
                </a:solidFill>
                <a:cs typeface="Arial" panose="020B0604020202020204" pitchFamily="34" charset="0"/>
              </a:rPr>
              <a:t> e que </a:t>
            </a:r>
            <a:r>
              <a:rPr lang="en-US" dirty="0" err="1">
                <a:solidFill>
                  <a:schemeClr val="tx1"/>
                </a:solidFill>
                <a:cs typeface="Arial" panose="020B0604020202020204" pitchFamily="34" charset="0"/>
              </a:rPr>
              <a:t>lhes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permitam</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planejar</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estratégias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conjuntas</a:t>
            </a:r>
            <a:r>
              <a:rPr lang="en-US" dirty="0">
                <a:solidFill>
                  <a:schemeClr val="tx1"/>
                </a:solidFill>
                <a:cs typeface="Arial" panose="020B0604020202020204" pitchFamily="34" charset="0"/>
              </a:rPr>
              <a:t>.</a:t>
            </a:r>
          </a:p>
          <a:p>
            <a:pPr lvl="1" algn="just">
              <a:lnSpc>
                <a:spcPct val="110000"/>
              </a:lnSpc>
              <a:buSzPct val="75000"/>
              <a:buFont typeface="Wingdings" panose="05000000000000000000" pitchFamily="2" charset="2"/>
              <a:buChar char="§"/>
            </a:pPr>
            <a:r>
              <a:rPr lang="en-US" sz="2600" b="1" dirty="0" err="1">
                <a:solidFill>
                  <a:schemeClr val="tx1"/>
                </a:solidFill>
                <a:cs typeface="Arial" panose="020B0604020202020204" pitchFamily="34" charset="0"/>
              </a:rPr>
              <a:t>Exemplos</a:t>
            </a:r>
            <a:r>
              <a:rPr lang="en-US" sz="2600" b="1" dirty="0">
                <a:solidFill>
                  <a:schemeClr val="tx1"/>
                </a:solidFill>
                <a:cs typeface="Arial" panose="020B0604020202020204" pitchFamily="34" charset="0"/>
              </a:rPr>
              <a:t>:</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negociação</a:t>
            </a:r>
            <a:r>
              <a:rPr lang="en-US" sz="2600" dirty="0">
                <a:solidFill>
                  <a:schemeClr val="tx1"/>
                </a:solidFill>
                <a:cs typeface="Arial" panose="020B0604020202020204" pitchFamily="34" charset="0"/>
              </a:rPr>
              <a:t> entre um comprador e um </a:t>
            </a:r>
            <a:r>
              <a:rPr lang="en-US" sz="2600" dirty="0" err="1">
                <a:solidFill>
                  <a:schemeClr val="tx1"/>
                </a:solidFill>
                <a:cs typeface="Arial" panose="020B0604020202020204" pitchFamily="34" charset="0"/>
              </a:rPr>
              <a:t>vendedor</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em</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torno</a:t>
            </a:r>
            <a:r>
              <a:rPr lang="en-US" sz="2600" dirty="0">
                <a:solidFill>
                  <a:schemeClr val="tx1"/>
                </a:solidFill>
                <a:cs typeface="Arial" panose="020B0604020202020204" pitchFamily="34" charset="0"/>
              </a:rPr>
              <a:t> do </a:t>
            </a:r>
            <a:r>
              <a:rPr lang="en-US" sz="2600" dirty="0" err="1">
                <a:solidFill>
                  <a:schemeClr val="tx1"/>
                </a:solidFill>
                <a:cs typeface="Arial" panose="020B0604020202020204" pitchFamily="34" charset="0"/>
              </a:rPr>
              <a:t>preço</a:t>
            </a:r>
            <a:r>
              <a:rPr lang="en-US" sz="2600" dirty="0">
                <a:solidFill>
                  <a:schemeClr val="tx1"/>
                </a:solidFill>
                <a:cs typeface="Arial" panose="020B0604020202020204" pitchFamily="34" charset="0"/>
              </a:rPr>
              <a:t> do </a:t>
            </a:r>
            <a:r>
              <a:rPr lang="en-US" sz="2600" dirty="0" err="1">
                <a:solidFill>
                  <a:schemeClr val="tx1"/>
                </a:solidFill>
                <a:cs typeface="Arial" panose="020B0604020202020204" pitchFamily="34" charset="0"/>
              </a:rPr>
              <a:t>bem</a:t>
            </a:r>
            <a:r>
              <a:rPr lang="en-US" sz="2600" dirty="0">
                <a:solidFill>
                  <a:schemeClr val="tx1"/>
                </a:solidFill>
                <a:cs typeface="Arial" panose="020B0604020202020204" pitchFamily="34" charset="0"/>
              </a:rPr>
              <a:t>, a </a:t>
            </a:r>
            <a:r>
              <a:rPr lang="en-US" sz="2600" dirty="0" err="1">
                <a:solidFill>
                  <a:schemeClr val="tx1"/>
                </a:solidFill>
                <a:cs typeface="Arial" panose="020B0604020202020204" pitchFamily="34" charset="0"/>
              </a:rPr>
              <a:t>formação</a:t>
            </a:r>
            <a:r>
              <a:rPr lang="en-US" sz="2600" dirty="0">
                <a:solidFill>
                  <a:schemeClr val="tx1"/>
                </a:solidFill>
                <a:cs typeface="Arial" panose="020B0604020202020204" pitchFamily="34" charset="0"/>
              </a:rPr>
              <a:t> de um cartel, </a:t>
            </a:r>
            <a:r>
              <a:rPr lang="en-US" sz="2600" dirty="0" err="1">
                <a:solidFill>
                  <a:schemeClr val="tx1"/>
                </a:solidFill>
                <a:cs typeface="Arial" panose="020B0604020202020204" pitchFamily="34" charset="0"/>
              </a:rPr>
              <a:t>uma</a:t>
            </a:r>
            <a:r>
              <a:rPr lang="en-US" sz="2600" dirty="0">
                <a:solidFill>
                  <a:schemeClr val="tx1"/>
                </a:solidFill>
                <a:cs typeface="Arial" panose="020B0604020202020204" pitchFamily="34" charset="0"/>
              </a:rPr>
              <a:t> </a:t>
            </a:r>
            <a:r>
              <a:rPr lang="en-US" sz="2600" i="1" dirty="0">
                <a:solidFill>
                  <a:schemeClr val="tx1"/>
                </a:solidFill>
                <a:cs typeface="Arial" panose="020B0604020202020204" pitchFamily="34" charset="0"/>
              </a:rPr>
              <a:t>joint venture </a:t>
            </a:r>
            <a:r>
              <a:rPr lang="en-US" sz="2600" dirty="0">
                <a:solidFill>
                  <a:schemeClr val="tx1"/>
                </a:solidFill>
                <a:cs typeface="Arial" panose="020B0604020202020204" pitchFamily="34" charset="0"/>
              </a:rPr>
              <a:t>entre </a:t>
            </a:r>
            <a:r>
              <a:rPr lang="en-US" sz="2600" dirty="0" err="1">
                <a:solidFill>
                  <a:schemeClr val="tx1"/>
                </a:solidFill>
                <a:cs typeface="Arial" panose="020B0604020202020204" pitchFamily="34" charset="0"/>
              </a:rPr>
              <a:t>duas</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empresas</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por</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exemplo</a:t>
            </a:r>
            <a:r>
              <a:rPr lang="en-US" sz="2600" dirty="0">
                <a:solidFill>
                  <a:schemeClr val="tx1"/>
                </a:solidFill>
                <a:cs typeface="Arial" panose="020B0604020202020204" pitchFamily="34" charset="0"/>
              </a:rPr>
              <a:t>,  Microsoft e Apple)</a:t>
            </a:r>
            <a:r>
              <a:rPr lang="en-US" sz="3200" dirty="0">
                <a:solidFill>
                  <a:schemeClr val="tx1"/>
                </a:solidFill>
                <a:cs typeface="Arial" panose="020B0604020202020204" pitchFamily="34" charset="0"/>
              </a:rPr>
              <a:t>…</a:t>
            </a:r>
          </a:p>
          <a:p>
            <a:pPr algn="just">
              <a:buSzPct val="99000"/>
              <a:buFont typeface="Wingdings" panose="05000000000000000000" pitchFamily="2" charset="2"/>
              <a:buChar char="§"/>
            </a:pPr>
            <a:r>
              <a:rPr lang="en-US" sz="3000" b="1" dirty="0">
                <a:cs typeface="Arial" panose="020B0604020202020204" pitchFamily="34" charset="0"/>
              </a:rPr>
              <a:t>Jogo </a:t>
            </a:r>
            <a:r>
              <a:rPr lang="en-US" sz="3000" b="1" dirty="0" err="1">
                <a:cs typeface="Arial" panose="020B0604020202020204" pitchFamily="34" charset="0"/>
              </a:rPr>
              <a:t>Não-Cooperativo</a:t>
            </a:r>
            <a:endParaRPr lang="en-US" sz="3000" b="1" dirty="0">
              <a:cs typeface="Arial" panose="020B0604020202020204" pitchFamily="34" charset="0"/>
            </a:endParaRPr>
          </a:p>
          <a:p>
            <a:pPr algn="just">
              <a:spcBef>
                <a:spcPct val="35000"/>
              </a:spcBef>
              <a:buFont typeface="Wingdings" panose="05000000000000000000" pitchFamily="2" charset="2"/>
              <a:buChar char="§"/>
            </a:pPr>
            <a:r>
              <a:rPr lang="en-US" dirty="0" err="1">
                <a:cs typeface="Arial" panose="020B0604020202020204" pitchFamily="34" charset="0"/>
              </a:rPr>
              <a:t>Não</a:t>
            </a:r>
            <a:r>
              <a:rPr lang="en-US" dirty="0">
                <a:cs typeface="Arial" panose="020B0604020202020204" pitchFamily="34" charset="0"/>
              </a:rPr>
              <a:t> é </a:t>
            </a:r>
            <a:r>
              <a:rPr lang="en-US" dirty="0" err="1">
                <a:cs typeface="Arial" panose="020B0604020202020204" pitchFamily="34" charset="0"/>
              </a:rPr>
              <a:t>possível</a:t>
            </a:r>
            <a:r>
              <a:rPr lang="en-US" dirty="0">
                <a:cs typeface="Arial" panose="020B0604020202020204" pitchFamily="34" charset="0"/>
              </a:rPr>
              <a:t> </a:t>
            </a:r>
            <a:r>
              <a:rPr lang="en-US" dirty="0" err="1">
                <a:cs typeface="Arial" panose="020B0604020202020204" pitchFamily="34" charset="0"/>
              </a:rPr>
              <a:t>negociar</a:t>
            </a:r>
            <a:r>
              <a:rPr lang="en-US" dirty="0">
                <a:cs typeface="Arial" panose="020B0604020202020204" pitchFamily="34" charset="0"/>
              </a:rPr>
              <a:t> e </a:t>
            </a:r>
            <a:r>
              <a:rPr lang="en-US" dirty="0" err="1">
                <a:cs typeface="Arial" panose="020B0604020202020204" pitchFamily="34" charset="0"/>
              </a:rPr>
              <a:t>implementar</a:t>
            </a:r>
            <a:r>
              <a:rPr lang="en-US" dirty="0">
                <a:cs typeface="Arial" panose="020B0604020202020204" pitchFamily="34" charset="0"/>
              </a:rPr>
              <a:t> </a:t>
            </a:r>
            <a:r>
              <a:rPr lang="en-US" dirty="0" err="1">
                <a:cs typeface="Arial" panose="020B0604020202020204" pitchFamily="34" charset="0"/>
              </a:rPr>
              <a:t>contratos</a:t>
            </a:r>
            <a:r>
              <a:rPr lang="en-US" dirty="0">
                <a:cs typeface="Arial" panose="020B0604020202020204" pitchFamily="34" charset="0"/>
              </a:rPr>
              <a:t> que </a:t>
            </a:r>
            <a:r>
              <a:rPr lang="en-US" dirty="0" err="1">
                <a:cs typeface="Arial" panose="020B0604020202020204" pitchFamily="34" charset="0"/>
              </a:rPr>
              <a:t>os</a:t>
            </a:r>
            <a:r>
              <a:rPr lang="en-US" dirty="0">
                <a:cs typeface="Arial" panose="020B0604020202020204" pitchFamily="34" charset="0"/>
              </a:rPr>
              <a:t> </a:t>
            </a:r>
            <a:r>
              <a:rPr lang="en-US" dirty="0" err="1">
                <a:cs typeface="Arial" panose="020B0604020202020204" pitchFamily="34" charset="0"/>
              </a:rPr>
              <a:t>jogadores</a:t>
            </a:r>
            <a:r>
              <a:rPr lang="en-US" dirty="0">
                <a:cs typeface="Arial" panose="020B0604020202020204" pitchFamily="34" charset="0"/>
              </a:rPr>
              <a:t> </a:t>
            </a:r>
            <a:r>
              <a:rPr lang="en-US" dirty="0" err="1">
                <a:cs typeface="Arial" panose="020B0604020202020204" pitchFamily="34" charset="0"/>
              </a:rPr>
              <a:t>sejam</a:t>
            </a:r>
            <a:r>
              <a:rPr lang="en-US" dirty="0">
                <a:cs typeface="Arial" panose="020B0604020202020204" pitchFamily="34" charset="0"/>
              </a:rPr>
              <a:t> </a:t>
            </a:r>
            <a:r>
              <a:rPr lang="en-US" dirty="0" err="1">
                <a:cs typeface="Arial" panose="020B0604020202020204" pitchFamily="34" charset="0"/>
              </a:rPr>
              <a:t>obrigados</a:t>
            </a:r>
            <a:r>
              <a:rPr lang="en-US" dirty="0">
                <a:cs typeface="Arial" panose="020B0604020202020204" pitchFamily="34" charset="0"/>
              </a:rPr>
              <a:t> a </a:t>
            </a:r>
            <a:r>
              <a:rPr lang="en-US" dirty="0" err="1">
                <a:cs typeface="Arial" panose="020B0604020202020204" pitchFamily="34" charset="0"/>
              </a:rPr>
              <a:t>cumprir</a:t>
            </a:r>
            <a:r>
              <a:rPr lang="en-US" dirty="0">
                <a:cs typeface="Arial" panose="020B0604020202020204" pitchFamily="34" charset="0"/>
              </a:rPr>
              <a:t>.</a:t>
            </a:r>
          </a:p>
          <a:p>
            <a:pPr lvl="1" algn="just">
              <a:buSzPct val="75000"/>
              <a:buFont typeface="Wingdings" panose="05000000000000000000" pitchFamily="2" charset="2"/>
              <a:buChar char="§"/>
            </a:pPr>
            <a:r>
              <a:rPr lang="en-US" sz="2600" b="1" dirty="0" err="1">
                <a:cs typeface="Arial" panose="020B0604020202020204" pitchFamily="34" charset="0"/>
              </a:rPr>
              <a:t>Exemplo</a:t>
            </a:r>
            <a:r>
              <a:rPr lang="en-US" sz="2600" b="1" dirty="0">
                <a:cs typeface="Arial" panose="020B0604020202020204" pitchFamily="34" charset="0"/>
              </a:rPr>
              <a:t>:</a:t>
            </a:r>
            <a:r>
              <a:rPr lang="en-US" sz="2600" dirty="0">
                <a:cs typeface="Arial" panose="020B0604020202020204" pitchFamily="34" charset="0"/>
              </a:rPr>
              <a:t> </a:t>
            </a:r>
            <a:r>
              <a:rPr lang="en-US" sz="2600" dirty="0" err="1">
                <a:cs typeface="Arial" panose="020B0604020202020204" pitchFamily="34" charset="0"/>
              </a:rPr>
              <a:t>duas</a:t>
            </a:r>
            <a:r>
              <a:rPr lang="en-US" sz="2600" dirty="0">
                <a:cs typeface="Arial" panose="020B0604020202020204" pitchFamily="34" charset="0"/>
              </a:rPr>
              <a:t> </a:t>
            </a:r>
            <a:r>
              <a:rPr lang="en-US" sz="2600" dirty="0" err="1">
                <a:cs typeface="Arial" panose="020B0604020202020204" pitchFamily="34" charset="0"/>
              </a:rPr>
              <a:t>empresas</a:t>
            </a:r>
            <a:r>
              <a:rPr lang="en-US" sz="2600" dirty="0">
                <a:cs typeface="Arial" panose="020B0604020202020204" pitchFamily="34" charset="0"/>
              </a:rPr>
              <a:t> </a:t>
            </a:r>
            <a:r>
              <a:rPr lang="en-US" sz="2600" dirty="0" err="1">
                <a:cs typeface="Arial" panose="020B0604020202020204" pitchFamily="34" charset="0"/>
              </a:rPr>
              <a:t>concorrentes</a:t>
            </a:r>
            <a:r>
              <a:rPr lang="en-US" sz="2600" dirty="0">
                <a:cs typeface="Arial" panose="020B0604020202020204" pitchFamily="34" charset="0"/>
              </a:rPr>
              <a:t> </a:t>
            </a:r>
            <a:r>
              <a:rPr lang="en-US" sz="2600" dirty="0" err="1">
                <a:cs typeface="Arial" panose="020B0604020202020204" pitchFamily="34" charset="0"/>
              </a:rPr>
              <a:t>tomam</a:t>
            </a:r>
            <a:r>
              <a:rPr lang="en-US" sz="2600" dirty="0">
                <a:cs typeface="Arial" panose="020B0604020202020204" pitchFamily="34" charset="0"/>
              </a:rPr>
              <a:t> </a:t>
            </a:r>
            <a:r>
              <a:rPr lang="en-US" sz="2600" dirty="0" err="1">
                <a:cs typeface="Arial" panose="020B0604020202020204" pitchFamily="34" charset="0"/>
              </a:rPr>
              <a:t>suas</a:t>
            </a:r>
            <a:r>
              <a:rPr lang="en-US" sz="2600" dirty="0">
                <a:cs typeface="Arial" panose="020B0604020202020204" pitchFamily="34" charset="0"/>
              </a:rPr>
              <a:t> </a:t>
            </a:r>
            <a:r>
              <a:rPr lang="en-US" sz="2600" dirty="0" err="1">
                <a:cs typeface="Arial" panose="020B0604020202020204" pitchFamily="34" charset="0"/>
              </a:rPr>
              <a:t>decisões</a:t>
            </a:r>
            <a:r>
              <a:rPr lang="en-US" sz="2600" dirty="0">
                <a:cs typeface="Arial" panose="020B0604020202020204" pitchFamily="34" charset="0"/>
              </a:rPr>
              <a:t> de </a:t>
            </a:r>
            <a:r>
              <a:rPr lang="en-US" sz="2600" dirty="0" err="1">
                <a:cs typeface="Arial" panose="020B0604020202020204" pitchFamily="34" charset="0"/>
              </a:rPr>
              <a:t>preço</a:t>
            </a:r>
            <a:r>
              <a:rPr lang="en-US" sz="2600" dirty="0">
                <a:cs typeface="Arial" panose="020B0604020202020204" pitchFamily="34" charset="0"/>
              </a:rPr>
              <a:t> e propaganda </a:t>
            </a:r>
            <a:r>
              <a:rPr lang="en-US" sz="2600" dirty="0" err="1">
                <a:cs typeface="Arial" panose="020B0604020202020204" pitchFamily="34" charset="0"/>
              </a:rPr>
              <a:t>independentemente</a:t>
            </a:r>
            <a:r>
              <a:rPr lang="en-US" sz="2600" dirty="0">
                <a:cs typeface="Arial" panose="020B0604020202020204" pitchFamily="34" charset="0"/>
              </a:rPr>
              <a:t>, </a:t>
            </a:r>
            <a:r>
              <a:rPr lang="en-US" sz="2600" dirty="0" err="1">
                <a:cs typeface="Arial" panose="020B0604020202020204" pitchFamily="34" charset="0"/>
              </a:rPr>
              <a:t>levando</a:t>
            </a:r>
            <a:r>
              <a:rPr lang="en-US" sz="2600" dirty="0">
                <a:cs typeface="Arial" panose="020B0604020202020204" pitchFamily="34" charset="0"/>
              </a:rPr>
              <a:t> </a:t>
            </a:r>
            <a:r>
              <a:rPr lang="en-US" sz="2600" dirty="0" err="1">
                <a:cs typeface="Arial" panose="020B0604020202020204" pitchFamily="34" charset="0"/>
              </a:rPr>
              <a:t>em</a:t>
            </a:r>
            <a:r>
              <a:rPr lang="en-US" sz="2600" dirty="0">
                <a:cs typeface="Arial" panose="020B0604020202020204" pitchFamily="34" charset="0"/>
              </a:rPr>
              <a:t> </a:t>
            </a:r>
            <a:r>
              <a:rPr lang="en-US" sz="2600" dirty="0" err="1">
                <a:cs typeface="Arial" panose="020B0604020202020204" pitchFamily="34" charset="0"/>
              </a:rPr>
              <a:t>consideração</a:t>
            </a:r>
            <a:r>
              <a:rPr lang="en-US" sz="2600" dirty="0">
                <a:cs typeface="Arial" panose="020B0604020202020204" pitchFamily="34" charset="0"/>
              </a:rPr>
              <a:t> o </a:t>
            </a:r>
            <a:r>
              <a:rPr lang="en-US" sz="2600" dirty="0" err="1">
                <a:cs typeface="Arial" panose="020B0604020202020204" pitchFamily="34" charset="0"/>
              </a:rPr>
              <a:t>provável</a:t>
            </a:r>
            <a:r>
              <a:rPr lang="en-US" sz="2600" dirty="0">
                <a:cs typeface="Arial" panose="020B0604020202020204" pitchFamily="34" charset="0"/>
              </a:rPr>
              <a:t> </a:t>
            </a:r>
            <a:r>
              <a:rPr lang="en-US" sz="2600" dirty="0" err="1">
                <a:cs typeface="Arial" panose="020B0604020202020204" pitchFamily="34" charset="0"/>
              </a:rPr>
              <a:t>comportamento</a:t>
            </a:r>
            <a:r>
              <a:rPr lang="en-US" sz="2600" dirty="0">
                <a:cs typeface="Arial" panose="020B0604020202020204" pitchFamily="34" charset="0"/>
              </a:rPr>
              <a:t> da rival.</a:t>
            </a:r>
          </a:p>
          <a:p>
            <a:pPr lvl="1" algn="just">
              <a:lnSpc>
                <a:spcPct val="110000"/>
              </a:lnSpc>
              <a:buSzPct val="75000"/>
              <a:buFont typeface="Wingdings" panose="05000000000000000000" pitchFamily="2" charset="2"/>
              <a:buChar char="§"/>
            </a:pPr>
            <a:endParaRPr lang="en-US" sz="2800" dirty="0">
              <a:solidFill>
                <a:schemeClr val="tx1"/>
              </a:solidFill>
              <a:cs typeface="Arial" panose="020B0604020202020204" pitchFamily="34" charset="0"/>
            </a:endParaRPr>
          </a:p>
          <a:p>
            <a:pPr marL="978408" lvl="3" indent="0" algn="just">
              <a:lnSpc>
                <a:spcPct val="90000"/>
              </a:lnSpc>
              <a:buClrTx/>
              <a:buSzPct val="75000"/>
              <a:buNone/>
            </a:pPr>
            <a:endParaRPr lang="en-US" sz="2800" dirty="0">
              <a:solidFill>
                <a:schemeClr val="tx1"/>
              </a:solidFill>
              <a:cs typeface="Arial" panose="020B0604020202020204" pitchFamily="34" charset="0"/>
            </a:endParaRPr>
          </a:p>
          <a:p>
            <a:endParaRPr lang="pt-BR" dirty="0"/>
          </a:p>
        </p:txBody>
      </p:sp>
      <p:sp>
        <p:nvSpPr>
          <p:cNvPr id="5" name="CaixaDeTexto 4">
            <a:extLst>
              <a:ext uri="{FF2B5EF4-FFF2-40B4-BE49-F238E27FC236}">
                <a16:creationId xmlns:a16="http://schemas.microsoft.com/office/drawing/2014/main" id="{FFEECE03-E130-4EB6-A708-3053BFA8CAA5}"/>
              </a:ext>
            </a:extLst>
          </p:cNvPr>
          <p:cNvSpPr txBox="1"/>
          <p:nvPr/>
        </p:nvSpPr>
        <p:spPr>
          <a:xfrm>
            <a:off x="357810" y="278296"/>
            <a:ext cx="8587408" cy="892552"/>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Jogos</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Não-Cooperativos</a:t>
            </a:r>
            <a:r>
              <a:rPr lang="en-US" sz="26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versus </a:t>
            </a:r>
            <a:r>
              <a:rPr lang="en-US" sz="2600" b="1" dirty="0" err="1">
                <a:latin typeface="Arial" panose="020B0604020202020204" pitchFamily="34" charset="0"/>
                <a:cs typeface="Arial" panose="020B0604020202020204" pitchFamily="34" charset="0"/>
              </a:rPr>
              <a:t>Jogos</a:t>
            </a:r>
            <a:r>
              <a:rPr lang="en-US" sz="2600" b="1" i="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Cooperativos</a:t>
            </a:r>
            <a:endParaRPr lang="en-US" sz="2600" b="1" dirty="0">
              <a:latin typeface="Arial" panose="020B0604020202020204" pitchFamily="34" charset="0"/>
              <a:cs typeface="Arial" panose="020B0604020202020204" pitchFamily="34" charset="0"/>
            </a:endParaRPr>
          </a:p>
          <a:p>
            <a:endParaRPr lang="pt-BR" sz="2600" dirty="0"/>
          </a:p>
        </p:txBody>
      </p:sp>
    </p:spTree>
    <p:extLst>
      <p:ext uri="{BB962C8B-B14F-4D97-AF65-F5344CB8AC3E}">
        <p14:creationId xmlns:p14="http://schemas.microsoft.com/office/powerpoint/2010/main" val="258047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4B1ABCD-1B0C-475C-BA8D-40243CA8A264}"/>
              </a:ext>
            </a:extLst>
          </p:cNvPr>
          <p:cNvSpPr txBox="1">
            <a:spLocks noChangeArrowheads="1"/>
          </p:cNvSpPr>
          <p:nvPr/>
        </p:nvSpPr>
        <p:spPr>
          <a:xfrm>
            <a:off x="194646" y="895352"/>
            <a:ext cx="8717270" cy="41148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sz="3000" b="1" dirty="0" err="1"/>
              <a:t>Observações</a:t>
            </a:r>
            <a:r>
              <a:rPr lang="en-US" sz="3000" b="1" dirty="0"/>
              <a:t>:</a:t>
            </a:r>
          </a:p>
          <a:p>
            <a:pPr lvl="1" algn="just">
              <a:spcBef>
                <a:spcPct val="70000"/>
              </a:spcBef>
            </a:pPr>
            <a:r>
              <a:rPr lang="en-US" sz="3000" i="1" dirty="0" err="1"/>
              <a:t>TMgS</a:t>
            </a:r>
            <a:r>
              <a:rPr lang="en-US" sz="3000" i="1" dirty="0"/>
              <a:t> </a:t>
            </a:r>
            <a:r>
              <a:rPr lang="en-US" sz="3000" dirty="0"/>
              <a:t>e </a:t>
            </a:r>
            <a:r>
              <a:rPr lang="en-US" sz="3000" dirty="0" err="1"/>
              <a:t>Produtividade</a:t>
            </a:r>
            <a:r>
              <a:rPr lang="en-US" sz="3000" dirty="0"/>
              <a:t> Marginal</a:t>
            </a:r>
          </a:p>
          <a:p>
            <a:pPr lvl="2" algn="just">
              <a:spcBef>
                <a:spcPct val="70000"/>
              </a:spcBef>
            </a:pPr>
            <a:r>
              <a:rPr lang="en-US" sz="3000" dirty="0"/>
              <a:t>Como, ao </a:t>
            </a:r>
            <a:r>
              <a:rPr lang="en-US" sz="3000" dirty="0" err="1"/>
              <a:t>longo</a:t>
            </a:r>
            <a:r>
              <a:rPr lang="en-US" sz="3000" dirty="0"/>
              <a:t> de </a:t>
            </a:r>
            <a:r>
              <a:rPr lang="en-US" sz="3000" dirty="0" err="1"/>
              <a:t>uma</a:t>
            </a:r>
            <a:r>
              <a:rPr lang="en-US" sz="3000" dirty="0"/>
              <a:t> </a:t>
            </a:r>
            <a:r>
              <a:rPr lang="en-US" sz="3000" dirty="0" err="1"/>
              <a:t>isoquanta</a:t>
            </a:r>
            <a:r>
              <a:rPr lang="en-US" sz="3000" dirty="0"/>
              <a:t>, o </a:t>
            </a:r>
            <a:r>
              <a:rPr lang="en-US" sz="3000" dirty="0" err="1"/>
              <a:t>nível</a:t>
            </a:r>
            <a:r>
              <a:rPr lang="en-US" sz="3000" dirty="0"/>
              <a:t>  de </a:t>
            </a:r>
            <a:r>
              <a:rPr lang="en-US" sz="3000" dirty="0" err="1"/>
              <a:t>produção</a:t>
            </a:r>
            <a:r>
              <a:rPr lang="en-US" sz="3000" dirty="0"/>
              <a:t> é </a:t>
            </a:r>
            <a:r>
              <a:rPr lang="en-US" sz="3000" dirty="0" err="1"/>
              <a:t>constante</a:t>
            </a:r>
            <a:r>
              <a:rPr lang="en-US" sz="3000" dirty="0"/>
              <a:t>:</a:t>
            </a:r>
          </a:p>
        </p:txBody>
      </p:sp>
      <p:sp>
        <p:nvSpPr>
          <p:cNvPr id="6" name="Rectangle 10">
            <a:extLst>
              <a:ext uri="{FF2B5EF4-FFF2-40B4-BE49-F238E27FC236}">
                <a16:creationId xmlns:a16="http://schemas.microsoft.com/office/drawing/2014/main" id="{21259FBC-0D41-4F4C-B707-DCE31972C33D}"/>
              </a:ext>
            </a:extLst>
          </p:cNvPr>
          <p:cNvSpPr>
            <a:spLocks noChangeArrowheads="1"/>
          </p:cNvSpPr>
          <p:nvPr/>
        </p:nvSpPr>
        <p:spPr bwMode="auto">
          <a:xfrm>
            <a:off x="2171700" y="3860800"/>
            <a:ext cx="5816600" cy="2284413"/>
          </a:xfrm>
          <a:prstGeom prst="rect">
            <a:avLst/>
          </a:prstGeom>
          <a:solidFill>
            <a:schemeClr val="bg1"/>
          </a:solidFill>
          <a:ln w="12700">
            <a:solidFill>
              <a:schemeClr val="tx1"/>
            </a:solidFill>
            <a:miter lim="800000"/>
            <a:headEnd/>
            <a:tailEnd/>
          </a:ln>
        </p:spPr>
        <p:txBody>
          <a:bodyPr anchor="ctr">
            <a:spAutoFit/>
          </a:bodyPr>
          <a:lstStyle/>
          <a:p>
            <a:endParaRPr lang="pt-BR"/>
          </a:p>
        </p:txBody>
      </p:sp>
      <p:graphicFrame>
        <p:nvGraphicFramePr>
          <p:cNvPr id="7" name="Object 6">
            <a:hlinkClick r:id="" action="ppaction://ole?verb=0"/>
            <a:extLst>
              <a:ext uri="{FF2B5EF4-FFF2-40B4-BE49-F238E27FC236}">
                <a16:creationId xmlns:a16="http://schemas.microsoft.com/office/drawing/2014/main" id="{8E30009E-3E96-4868-A1A8-4DBFC046D1D0}"/>
              </a:ext>
            </a:extLst>
          </p:cNvPr>
          <p:cNvGraphicFramePr>
            <a:graphicFrameLocks/>
          </p:cNvGraphicFramePr>
          <p:nvPr/>
        </p:nvGraphicFramePr>
        <p:xfrm>
          <a:off x="2270125" y="4003675"/>
          <a:ext cx="5437188" cy="592138"/>
        </p:xfrm>
        <a:graphic>
          <a:graphicData uri="http://schemas.openxmlformats.org/presentationml/2006/ole">
            <mc:AlternateContent xmlns:mc="http://schemas.openxmlformats.org/markup-compatibility/2006">
              <mc:Choice xmlns:v="urn:schemas-microsoft-com:vml" Requires="v">
                <p:oleObj name="Equation" r:id="rId2" imgW="1981080" imgH="203040" progId="Equation.3">
                  <p:embed/>
                </p:oleObj>
              </mc:Choice>
              <mc:Fallback>
                <p:oleObj name="Equation" r:id="rId2" imgW="1981080" imgH="203040" progId="Equation.3">
                  <p:embed/>
                  <p:pic>
                    <p:nvPicPr>
                      <p:cNvPr id="14338" name="Object 6">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5" y="4003675"/>
                        <a:ext cx="543718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a:hlinkClick r:id="" action="ppaction://ole?verb=0"/>
            <a:extLst>
              <a:ext uri="{FF2B5EF4-FFF2-40B4-BE49-F238E27FC236}">
                <a16:creationId xmlns:a16="http://schemas.microsoft.com/office/drawing/2014/main" id="{B5751641-AAA1-4978-9368-DEE80DE7BAEA}"/>
              </a:ext>
            </a:extLst>
          </p:cNvPr>
          <p:cNvGraphicFramePr>
            <a:graphicFrameLocks/>
          </p:cNvGraphicFramePr>
          <p:nvPr/>
        </p:nvGraphicFramePr>
        <p:xfrm>
          <a:off x="2403475" y="4938713"/>
          <a:ext cx="5432425" cy="1185862"/>
        </p:xfrm>
        <a:graphic>
          <a:graphicData uri="http://schemas.openxmlformats.org/presentationml/2006/ole">
            <mc:AlternateContent xmlns:mc="http://schemas.openxmlformats.org/markup-compatibility/2006">
              <mc:Choice xmlns:v="urn:schemas-microsoft-com:vml" Requires="v">
                <p:oleObj name="Equation" r:id="rId4" imgW="1904760" imgH="419040" progId="Equation.3">
                  <p:embed/>
                </p:oleObj>
              </mc:Choice>
              <mc:Fallback>
                <p:oleObj name="Equation" r:id="rId4" imgW="1904760" imgH="419040" progId="Equation.3">
                  <p:embed/>
                  <p:pic>
                    <p:nvPicPr>
                      <p:cNvPr id="14339" name="Object 7">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475" y="4938713"/>
                        <a:ext cx="5432425"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3">
            <a:extLst>
              <a:ext uri="{FF2B5EF4-FFF2-40B4-BE49-F238E27FC236}">
                <a16:creationId xmlns:a16="http://schemas.microsoft.com/office/drawing/2014/main" id="{DD798D4A-CF43-4627-8F4D-5155EC937D57}"/>
              </a:ext>
            </a:extLst>
          </p:cNvPr>
          <p:cNvSpPr txBox="1">
            <a:spLocks noChangeArrowheads="1"/>
          </p:cNvSpPr>
          <p:nvPr/>
        </p:nvSpPr>
        <p:spPr bwMode="auto">
          <a:xfrm>
            <a:off x="232084" y="3874607"/>
            <a:ext cx="1658629" cy="769441"/>
          </a:xfrm>
          <a:prstGeom prst="rect">
            <a:avLst/>
          </a:prstGeom>
          <a:noFill/>
          <a:ln w="12700">
            <a:solidFill>
              <a:schemeClr val="tx1"/>
            </a:solidFill>
            <a:miter lim="800000"/>
            <a:headEnd/>
            <a:tailEnd/>
          </a:ln>
        </p:spPr>
        <p:txBody>
          <a:bodyPr wrap="square">
            <a:spAutoFit/>
          </a:bodyPr>
          <a:lstStyle/>
          <a:p>
            <a:pPr algn="ctr">
              <a:spcBef>
                <a:spcPct val="50000"/>
              </a:spcBef>
            </a:pPr>
            <a:r>
              <a:rPr lang="pt-BR" sz="2200" b="1" dirty="0"/>
              <a:t>Equação da </a:t>
            </a:r>
            <a:r>
              <a:rPr lang="pt-BR" sz="2200" b="1" dirty="0" err="1"/>
              <a:t>isoquanta</a:t>
            </a:r>
            <a:endParaRPr lang="pt-BR" sz="2200" b="1" dirty="0"/>
          </a:p>
        </p:txBody>
      </p:sp>
      <p:cxnSp>
        <p:nvCxnSpPr>
          <p:cNvPr id="10" name="Conector de seta reta 3">
            <a:extLst>
              <a:ext uri="{FF2B5EF4-FFF2-40B4-BE49-F238E27FC236}">
                <a16:creationId xmlns:a16="http://schemas.microsoft.com/office/drawing/2014/main" id="{E3A31949-03C6-4A57-891B-151F2DF40307}"/>
              </a:ext>
            </a:extLst>
          </p:cNvPr>
          <p:cNvCxnSpPr/>
          <p:nvPr/>
        </p:nvCxnSpPr>
        <p:spPr bwMode="auto">
          <a:xfrm>
            <a:off x="1903584" y="4318659"/>
            <a:ext cx="402893" cy="0"/>
          </a:xfrm>
          <a:prstGeom prst="straightConnector1">
            <a:avLst/>
          </a:prstGeom>
          <a:solidFill>
            <a:srgbClr val="FFCC99"/>
          </a:solidFill>
          <a:ln w="28575" cap="flat" cmpd="sng" algn="ctr">
            <a:solidFill>
              <a:srgbClr val="000000"/>
            </a:solidFill>
            <a:prstDash val="solid"/>
            <a:round/>
            <a:headEnd type="none" w="med" len="med"/>
            <a:tailEnd type="triangle"/>
          </a:ln>
          <a:effectLst/>
        </p:spPr>
      </p:cxnSp>
      <p:sp>
        <p:nvSpPr>
          <p:cNvPr id="11" name="Rectangle 7">
            <a:extLst>
              <a:ext uri="{FF2B5EF4-FFF2-40B4-BE49-F238E27FC236}">
                <a16:creationId xmlns:a16="http://schemas.microsoft.com/office/drawing/2014/main" id="{AB64859E-9A6E-4F45-8F81-33AD7ECDA3DA}"/>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65895913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ACCAD-5740-467D-9ECD-11534A2205B5}"/>
              </a:ext>
            </a:extLst>
          </p:cNvPr>
          <p:cNvSpPr>
            <a:spLocks noGrp="1"/>
          </p:cNvSpPr>
          <p:nvPr>
            <p:ph type="title"/>
          </p:nvPr>
        </p:nvSpPr>
        <p:spPr/>
        <p:txBody>
          <a:bodyPr/>
          <a:lstStyle/>
          <a:p>
            <a:r>
              <a:rPr lang="pt-BR" b="1" dirty="0">
                <a:latin typeface="+mn-lt"/>
              </a:rPr>
              <a:t>Jogos Simultâneos x Sequenciais</a:t>
            </a:r>
          </a:p>
        </p:txBody>
      </p:sp>
      <p:sp>
        <p:nvSpPr>
          <p:cNvPr id="7" name="Espaço Reservado para Conteúdo 2">
            <a:extLst>
              <a:ext uri="{FF2B5EF4-FFF2-40B4-BE49-F238E27FC236}">
                <a16:creationId xmlns:a16="http://schemas.microsoft.com/office/drawing/2014/main" id="{2EEACE53-021C-474C-9DE2-960F17F5C818}"/>
              </a:ext>
            </a:extLst>
          </p:cNvPr>
          <p:cNvSpPr>
            <a:spLocks noGrp="1"/>
          </p:cNvSpPr>
          <p:nvPr>
            <p:ph idx="1"/>
          </p:nvPr>
        </p:nvSpPr>
        <p:spPr>
          <a:xfrm>
            <a:off x="182083" y="580459"/>
            <a:ext cx="8802891" cy="6597352"/>
          </a:xfrm>
        </p:spPr>
        <p:txBody>
          <a:bodyPr>
            <a:normAutofit/>
          </a:bodyPr>
          <a:lstStyle/>
          <a:p>
            <a:pPr algn="just">
              <a:lnSpc>
                <a:spcPct val="90000"/>
              </a:lnSpc>
              <a:spcBef>
                <a:spcPct val="70000"/>
              </a:spcBef>
              <a:buClrTx/>
              <a:buFont typeface="Wingdings" panose="05000000000000000000" pitchFamily="2" charset="2"/>
              <a:buChar char="§"/>
            </a:pPr>
            <a:endParaRPr lang="en-US" sz="1200" b="1" dirty="0">
              <a:cs typeface="Arial" panose="020B0604020202020204" pitchFamily="34" charset="0"/>
            </a:endParaRPr>
          </a:p>
          <a:p>
            <a:pPr algn="just">
              <a:lnSpc>
                <a:spcPct val="90000"/>
              </a:lnSpc>
              <a:spcBef>
                <a:spcPct val="70000"/>
              </a:spcBef>
              <a:buClrTx/>
              <a:buFont typeface="Wingdings" panose="05000000000000000000" pitchFamily="2" charset="2"/>
              <a:buChar char="§"/>
            </a:pPr>
            <a:endParaRPr lang="en-US" sz="1200" b="1" dirty="0">
              <a:cs typeface="Arial" panose="020B0604020202020204" pitchFamily="34" charset="0"/>
            </a:endParaRPr>
          </a:p>
          <a:p>
            <a:pPr algn="just">
              <a:buSzPct val="99000"/>
              <a:buFont typeface="Wingdings" panose="05000000000000000000" pitchFamily="2" charset="2"/>
              <a:buChar char="§"/>
            </a:pPr>
            <a:r>
              <a:rPr lang="en-US" sz="3000" b="1" dirty="0" err="1">
                <a:solidFill>
                  <a:schemeClr val="tx1"/>
                </a:solidFill>
                <a:cs typeface="Arial" panose="020B0604020202020204" pitchFamily="34" charset="0"/>
              </a:rPr>
              <a:t>Jogos</a:t>
            </a:r>
            <a:r>
              <a:rPr lang="en-US" sz="3000" b="1" dirty="0">
                <a:solidFill>
                  <a:schemeClr val="tx1"/>
                </a:solidFill>
                <a:cs typeface="Arial" panose="020B0604020202020204" pitchFamily="34" charset="0"/>
              </a:rPr>
              <a:t> </a:t>
            </a:r>
            <a:r>
              <a:rPr lang="en-US" sz="3000" b="1" dirty="0" err="1">
                <a:solidFill>
                  <a:schemeClr val="tx1"/>
                </a:solidFill>
                <a:cs typeface="Arial" panose="020B0604020202020204" pitchFamily="34" charset="0"/>
              </a:rPr>
              <a:t>Simultâneos</a:t>
            </a:r>
            <a:endParaRPr lang="en-US" sz="3000" b="1" dirty="0">
              <a:solidFill>
                <a:schemeClr val="tx1"/>
              </a:solidFill>
              <a:cs typeface="Arial" panose="020B0604020202020204" pitchFamily="34" charset="0"/>
            </a:endParaRPr>
          </a:p>
          <a:p>
            <a:pPr algn="just">
              <a:buSzPct val="99000"/>
              <a:buFont typeface="Wingdings" panose="05000000000000000000" pitchFamily="2" charset="2"/>
              <a:buChar char="§"/>
            </a:pPr>
            <a:r>
              <a:rPr lang="en-US" dirty="0" err="1">
                <a:solidFill>
                  <a:schemeClr val="tx1"/>
                </a:solidFill>
                <a:cs typeface="Arial" panose="020B0604020202020204" pitchFamily="34" charset="0"/>
              </a:rPr>
              <a:t>Os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jogadores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tomam</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suas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decisões</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simultaneamente</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levando</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em</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consideração</a:t>
            </a:r>
            <a:r>
              <a:rPr lang="en-US" dirty="0">
                <a:solidFill>
                  <a:schemeClr val="tx1"/>
                </a:solidFill>
                <a:cs typeface="Arial" panose="020B0604020202020204" pitchFamily="34" charset="0"/>
              </a:rPr>
              <a:t> o que </a:t>
            </a:r>
            <a:r>
              <a:rPr lang="en-US" dirty="0" err="1">
                <a:solidFill>
                  <a:schemeClr val="tx1"/>
                </a:solidFill>
                <a:cs typeface="Arial" panose="020B0604020202020204" pitchFamily="34" charset="0"/>
              </a:rPr>
              <a:t>esperam</a:t>
            </a:r>
            <a:r>
              <a:rPr lang="en-US" dirty="0">
                <a:solidFill>
                  <a:schemeClr val="tx1"/>
                </a:solidFill>
                <a:cs typeface="Arial" panose="020B0604020202020204" pitchFamily="34" charset="0"/>
              </a:rPr>
              <a:t> que </a:t>
            </a:r>
            <a:r>
              <a:rPr lang="en-US" dirty="0" err="1">
                <a:solidFill>
                  <a:schemeClr val="tx1"/>
                </a:solidFill>
                <a:cs typeface="Arial" panose="020B0604020202020204" pitchFamily="34" charset="0"/>
              </a:rPr>
              <a:t>seja</a:t>
            </a:r>
            <a:r>
              <a:rPr lang="en-US" dirty="0">
                <a:solidFill>
                  <a:schemeClr val="tx1"/>
                </a:solidFill>
                <a:cs typeface="Arial" panose="020B0604020202020204" pitchFamily="34" charset="0"/>
              </a:rPr>
              <a:t> o </a:t>
            </a:r>
            <a:r>
              <a:rPr lang="en-US" dirty="0" err="1">
                <a:solidFill>
                  <a:schemeClr val="tx1"/>
                </a:solidFill>
                <a:cs typeface="Arial" panose="020B0604020202020204" pitchFamily="34" charset="0"/>
              </a:rPr>
              <a:t>comportamento</a:t>
            </a:r>
            <a:r>
              <a:rPr lang="en-US" dirty="0">
                <a:solidFill>
                  <a:schemeClr val="tx1"/>
                </a:solidFill>
                <a:cs typeface="Arial" panose="020B0604020202020204" pitchFamily="34" charset="0"/>
              </a:rPr>
              <a:t> do </a:t>
            </a:r>
            <a:r>
              <a:rPr lang="en-US" dirty="0" err="1">
                <a:solidFill>
                  <a:schemeClr val="tx1"/>
                </a:solidFill>
                <a:cs typeface="Arial" panose="020B0604020202020204" pitchFamily="34" charset="0"/>
              </a:rPr>
              <a:t>outo</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jogador</a:t>
            </a:r>
            <a:r>
              <a:rPr lang="en-US" dirty="0">
                <a:solidFill>
                  <a:schemeClr val="tx1"/>
                </a:solidFill>
                <a:cs typeface="Arial" panose="020B0604020202020204" pitchFamily="34" charset="0"/>
              </a:rPr>
              <a:t>.</a:t>
            </a:r>
          </a:p>
          <a:p>
            <a:pPr lvl="1" algn="just">
              <a:buSzPct val="99000"/>
              <a:buFont typeface="Wingdings" panose="05000000000000000000" pitchFamily="2" charset="2"/>
              <a:buChar char="§"/>
            </a:pPr>
            <a:r>
              <a:rPr lang="en-US" sz="2600" dirty="0">
                <a:solidFill>
                  <a:schemeClr val="tx1"/>
                </a:solidFill>
                <a:cs typeface="Arial" panose="020B0604020202020204" pitchFamily="34" charset="0"/>
              </a:rPr>
              <a:t>São </a:t>
            </a:r>
            <a:r>
              <a:rPr lang="en-US" sz="2600" dirty="0" err="1">
                <a:solidFill>
                  <a:schemeClr val="tx1"/>
                </a:solidFill>
                <a:cs typeface="Arial" panose="020B0604020202020204" pitchFamily="34" charset="0"/>
              </a:rPr>
              <a:t>representados</a:t>
            </a:r>
            <a:r>
              <a:rPr lang="en-US" sz="2600" dirty="0">
                <a:solidFill>
                  <a:schemeClr val="tx1"/>
                </a:solidFill>
                <a:cs typeface="Arial" panose="020B0604020202020204" pitchFamily="34" charset="0"/>
              </a:rPr>
              <a:t> com </a:t>
            </a:r>
            <a:r>
              <a:rPr lang="en-US" sz="2600" dirty="0" err="1">
                <a:solidFill>
                  <a:schemeClr val="tx1"/>
                </a:solidFill>
                <a:cs typeface="Arial" panose="020B0604020202020204" pitchFamily="34" charset="0"/>
              </a:rPr>
              <a:t>uma</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matriz</a:t>
            </a:r>
            <a:r>
              <a:rPr lang="en-US" sz="2600" dirty="0">
                <a:solidFill>
                  <a:schemeClr val="tx1"/>
                </a:solidFill>
                <a:cs typeface="Arial" panose="020B0604020202020204" pitchFamily="34" charset="0"/>
              </a:rPr>
              <a:t> de </a:t>
            </a:r>
            <a:r>
              <a:rPr lang="en-US" sz="2600" i="1" dirty="0">
                <a:solidFill>
                  <a:schemeClr val="tx1"/>
                </a:solidFill>
                <a:cs typeface="Arial" panose="020B0604020202020204" pitchFamily="34" charset="0"/>
              </a:rPr>
              <a:t>payoffs.</a:t>
            </a:r>
          </a:p>
          <a:p>
            <a:pPr algn="just">
              <a:buSzPct val="99000"/>
              <a:buFont typeface="Wingdings" panose="05000000000000000000" pitchFamily="2" charset="2"/>
              <a:buChar char="§"/>
            </a:pPr>
            <a:endParaRPr lang="en-US" sz="1200" b="1" dirty="0">
              <a:cs typeface="Arial" panose="020B0604020202020204" pitchFamily="34" charset="0"/>
            </a:endParaRPr>
          </a:p>
          <a:p>
            <a:pPr algn="just">
              <a:buSzPct val="99000"/>
              <a:buFont typeface="Wingdings" panose="05000000000000000000" pitchFamily="2" charset="2"/>
              <a:buChar char="§"/>
            </a:pPr>
            <a:r>
              <a:rPr lang="en-US" sz="3000" b="1" dirty="0" err="1">
                <a:cs typeface="Arial" panose="020B0604020202020204" pitchFamily="34" charset="0"/>
              </a:rPr>
              <a:t>Jogos</a:t>
            </a:r>
            <a:r>
              <a:rPr lang="en-US" sz="3000" b="1" dirty="0">
                <a:cs typeface="Arial" panose="020B0604020202020204" pitchFamily="34" charset="0"/>
              </a:rPr>
              <a:t> </a:t>
            </a:r>
            <a:r>
              <a:rPr lang="en-US" sz="3000" b="1" dirty="0" err="1">
                <a:cs typeface="Arial" panose="020B0604020202020204" pitchFamily="34" charset="0"/>
              </a:rPr>
              <a:t>Sequenciais</a:t>
            </a:r>
            <a:endParaRPr lang="en-US" sz="3000" b="1" dirty="0">
              <a:cs typeface="Arial" panose="020B0604020202020204" pitchFamily="34" charset="0"/>
            </a:endParaRPr>
          </a:p>
          <a:p>
            <a:pPr algn="just">
              <a:spcBef>
                <a:spcPct val="35000"/>
              </a:spcBef>
              <a:buFont typeface="Wingdings" panose="05000000000000000000" pitchFamily="2" charset="2"/>
              <a:buChar char="§"/>
            </a:pPr>
            <a:r>
              <a:rPr lang="en-US" dirty="0" err="1">
                <a:cs typeface="Arial" panose="020B0604020202020204" pitchFamily="34" charset="0"/>
              </a:rPr>
              <a:t>Existe</a:t>
            </a:r>
            <a:r>
              <a:rPr lang="en-US" dirty="0">
                <a:cs typeface="Arial" panose="020B0604020202020204" pitchFamily="34" charset="0"/>
              </a:rPr>
              <a:t> </a:t>
            </a:r>
            <a:r>
              <a:rPr lang="en-US" dirty="0" err="1">
                <a:cs typeface="Arial" panose="020B0604020202020204" pitchFamily="34" charset="0"/>
              </a:rPr>
              <a:t>uma</a:t>
            </a:r>
            <a:r>
              <a:rPr lang="en-US" dirty="0">
                <a:cs typeface="Arial" panose="020B0604020202020204" pitchFamily="34" charset="0"/>
              </a:rPr>
              <a:t> </a:t>
            </a:r>
            <a:r>
              <a:rPr lang="en-US" dirty="0" err="1">
                <a:cs typeface="Arial" panose="020B0604020202020204" pitchFamily="34" charset="0"/>
              </a:rPr>
              <a:t>sequência</a:t>
            </a:r>
            <a:r>
              <a:rPr lang="en-US" dirty="0">
                <a:cs typeface="Arial" panose="020B0604020202020204" pitchFamily="34" charset="0"/>
              </a:rPr>
              <a:t> </a:t>
            </a:r>
            <a:r>
              <a:rPr lang="en-US" dirty="0" err="1">
                <a:cs typeface="Arial" panose="020B0604020202020204" pitchFamily="34" charset="0"/>
              </a:rPr>
              <a:t>predeterminada</a:t>
            </a:r>
            <a:r>
              <a:rPr lang="en-US" dirty="0">
                <a:cs typeface="Arial" panose="020B0604020202020204" pitchFamily="34" charset="0"/>
              </a:rPr>
              <a:t>. </a:t>
            </a:r>
            <a:r>
              <a:rPr lang="en-US" dirty="0" err="1">
                <a:cs typeface="Arial" panose="020B0604020202020204" pitchFamily="34" charset="0"/>
              </a:rPr>
              <a:t>Portanto</a:t>
            </a:r>
            <a:r>
              <a:rPr lang="en-US" dirty="0">
                <a:cs typeface="Arial" panose="020B0604020202020204" pitchFamily="34" charset="0"/>
              </a:rPr>
              <a:t>, o Segundo </a:t>
            </a:r>
            <a:r>
              <a:rPr lang="en-US" dirty="0" err="1">
                <a:cs typeface="Arial" panose="020B0604020202020204" pitchFamily="34" charset="0"/>
              </a:rPr>
              <a:t>jogador</a:t>
            </a:r>
            <a:r>
              <a:rPr lang="en-US" dirty="0">
                <a:cs typeface="Arial" panose="020B0604020202020204" pitchFamily="34" charset="0"/>
              </a:rPr>
              <a:t> </a:t>
            </a:r>
            <a:r>
              <a:rPr lang="en-US" dirty="0" err="1">
                <a:cs typeface="Arial" panose="020B0604020202020204" pitchFamily="34" charset="0"/>
              </a:rPr>
              <a:t>faz</a:t>
            </a:r>
            <a:r>
              <a:rPr lang="en-US" dirty="0">
                <a:cs typeface="Arial" panose="020B0604020202020204" pitchFamily="34" charset="0"/>
              </a:rPr>
              <a:t> a </a:t>
            </a:r>
            <a:r>
              <a:rPr lang="en-US" dirty="0" err="1">
                <a:cs typeface="Arial" panose="020B0604020202020204" pitchFamily="34" charset="0"/>
              </a:rPr>
              <a:t>sua</a:t>
            </a:r>
            <a:r>
              <a:rPr lang="en-US" dirty="0">
                <a:cs typeface="Arial" panose="020B0604020202020204" pitchFamily="34" charset="0"/>
              </a:rPr>
              <a:t> </a:t>
            </a:r>
            <a:r>
              <a:rPr lang="en-US" dirty="0" err="1">
                <a:cs typeface="Arial" panose="020B0604020202020204" pitchFamily="34" charset="0"/>
              </a:rPr>
              <a:t>escolha</a:t>
            </a:r>
            <a:r>
              <a:rPr lang="en-US" dirty="0">
                <a:cs typeface="Arial" panose="020B0604020202020204" pitchFamily="34" charset="0"/>
              </a:rPr>
              <a:t> </a:t>
            </a:r>
            <a:r>
              <a:rPr lang="en-US" dirty="0" err="1">
                <a:cs typeface="Arial" panose="020B0604020202020204" pitchFamily="34" charset="0"/>
              </a:rPr>
              <a:t>conhecendo</a:t>
            </a:r>
            <a:r>
              <a:rPr lang="en-US" dirty="0">
                <a:cs typeface="Arial" panose="020B0604020202020204" pitchFamily="34" charset="0"/>
              </a:rPr>
              <a:t> a </a:t>
            </a:r>
            <a:r>
              <a:rPr lang="en-US" dirty="0" err="1">
                <a:cs typeface="Arial" panose="020B0604020202020204" pitchFamily="34" charset="0"/>
              </a:rPr>
              <a:t>escolha</a:t>
            </a:r>
            <a:r>
              <a:rPr lang="en-US" dirty="0">
                <a:cs typeface="Arial" panose="020B0604020202020204" pitchFamily="34" charset="0"/>
              </a:rPr>
              <a:t> do </a:t>
            </a:r>
            <a:r>
              <a:rPr lang="en-US" dirty="0" err="1">
                <a:cs typeface="Arial" panose="020B0604020202020204" pitchFamily="34" charset="0"/>
              </a:rPr>
              <a:t>primeiro</a:t>
            </a:r>
            <a:r>
              <a:rPr lang="en-US" dirty="0">
                <a:cs typeface="Arial" panose="020B0604020202020204" pitchFamily="34" charset="0"/>
              </a:rPr>
              <a:t> </a:t>
            </a:r>
            <a:r>
              <a:rPr lang="en-US" dirty="0" err="1">
                <a:cs typeface="Arial" panose="020B0604020202020204" pitchFamily="34" charset="0"/>
              </a:rPr>
              <a:t>jogador</a:t>
            </a:r>
            <a:r>
              <a:rPr lang="en-US" dirty="0">
                <a:cs typeface="Arial" panose="020B0604020202020204" pitchFamily="34" charset="0"/>
              </a:rPr>
              <a:t>.</a:t>
            </a:r>
          </a:p>
          <a:p>
            <a:pPr lvl="1" algn="just">
              <a:spcBef>
                <a:spcPct val="35000"/>
              </a:spcBef>
              <a:buFont typeface="Wingdings" panose="05000000000000000000" pitchFamily="2" charset="2"/>
              <a:buChar char="§"/>
            </a:pPr>
            <a:r>
              <a:rPr lang="en-US" sz="2600" dirty="0">
                <a:cs typeface="Arial" panose="020B0604020202020204" pitchFamily="34" charset="0"/>
              </a:rPr>
              <a:t>São </a:t>
            </a:r>
            <a:r>
              <a:rPr lang="en-US" sz="2600" dirty="0" err="1">
                <a:cs typeface="Arial" panose="020B0604020202020204" pitchFamily="34" charset="0"/>
              </a:rPr>
              <a:t>representados</a:t>
            </a:r>
            <a:r>
              <a:rPr lang="en-US" sz="2600" dirty="0">
                <a:cs typeface="Arial" panose="020B0604020202020204" pitchFamily="34" charset="0"/>
              </a:rPr>
              <a:t>, </a:t>
            </a:r>
            <a:r>
              <a:rPr lang="en-US" sz="2600" dirty="0" err="1">
                <a:cs typeface="Arial" panose="020B0604020202020204" pitchFamily="34" charset="0"/>
              </a:rPr>
              <a:t>preferencialmente</a:t>
            </a:r>
            <a:r>
              <a:rPr lang="en-US" sz="2600" dirty="0">
                <a:cs typeface="Arial" panose="020B0604020202020204" pitchFamily="34" charset="0"/>
              </a:rPr>
              <a:t>, </a:t>
            </a:r>
            <a:r>
              <a:rPr lang="en-US" sz="2600" dirty="0" err="1">
                <a:cs typeface="Arial" panose="020B0604020202020204" pitchFamily="34" charset="0"/>
              </a:rPr>
              <a:t>na</a:t>
            </a:r>
            <a:r>
              <a:rPr lang="en-US" sz="2600" dirty="0">
                <a:cs typeface="Arial" panose="020B0604020202020204" pitchFamily="34" charset="0"/>
              </a:rPr>
              <a:t> forma </a:t>
            </a:r>
            <a:r>
              <a:rPr lang="en-US" sz="2600" dirty="0" err="1">
                <a:cs typeface="Arial" panose="020B0604020202020204" pitchFamily="34" charset="0"/>
              </a:rPr>
              <a:t>extensiva</a:t>
            </a:r>
            <a:r>
              <a:rPr lang="en-US" sz="2600" dirty="0">
                <a:cs typeface="Arial" panose="020B0604020202020204" pitchFamily="34" charset="0"/>
              </a:rPr>
              <a:t> (</a:t>
            </a:r>
            <a:r>
              <a:rPr lang="en-US" sz="2600" dirty="0" err="1">
                <a:cs typeface="Arial" panose="020B0604020202020204" pitchFamily="34" charset="0"/>
              </a:rPr>
              <a:t>árvore</a:t>
            </a:r>
            <a:r>
              <a:rPr lang="en-US" sz="2600" dirty="0">
                <a:cs typeface="Arial" panose="020B0604020202020204" pitchFamily="34" charset="0"/>
              </a:rPr>
              <a:t> de </a:t>
            </a:r>
            <a:r>
              <a:rPr lang="en-US" sz="2600" dirty="0" err="1">
                <a:cs typeface="Arial" panose="020B0604020202020204" pitchFamily="34" charset="0"/>
              </a:rPr>
              <a:t>decisão</a:t>
            </a:r>
            <a:r>
              <a:rPr lang="en-US" sz="2600" dirty="0">
                <a:cs typeface="Arial" panose="020B0604020202020204" pitchFamily="34" charset="0"/>
              </a:rPr>
              <a:t>). </a:t>
            </a:r>
            <a:endParaRPr lang="en-US" sz="2600" dirty="0">
              <a:solidFill>
                <a:schemeClr val="tx1"/>
              </a:solidFill>
              <a:cs typeface="Arial" panose="020B0604020202020204" pitchFamily="34" charset="0"/>
            </a:endParaRPr>
          </a:p>
          <a:p>
            <a:pPr marL="978408" lvl="3" indent="0" algn="just">
              <a:lnSpc>
                <a:spcPct val="90000"/>
              </a:lnSpc>
              <a:buClrTx/>
              <a:buSzPct val="75000"/>
              <a:buNone/>
            </a:pPr>
            <a:endParaRPr lang="en-US" sz="2800" dirty="0">
              <a:solidFill>
                <a:schemeClr val="tx1"/>
              </a:solidFill>
              <a:cs typeface="Arial" panose="020B0604020202020204" pitchFamily="34" charset="0"/>
            </a:endParaRPr>
          </a:p>
          <a:p>
            <a:endParaRPr lang="pt-BR" dirty="0"/>
          </a:p>
        </p:txBody>
      </p:sp>
    </p:spTree>
    <p:extLst>
      <p:ext uri="{BB962C8B-B14F-4D97-AF65-F5344CB8AC3E}">
        <p14:creationId xmlns:p14="http://schemas.microsoft.com/office/powerpoint/2010/main" val="33221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26F162AD-08CD-4E72-BBB4-AB1E1A73C06D}"/>
              </a:ext>
            </a:extLst>
          </p:cNvPr>
          <p:cNvSpPr>
            <a:spLocks noGrp="1" noChangeArrowheads="1"/>
          </p:cNvSpPr>
          <p:nvPr>
            <p:ph idx="1"/>
          </p:nvPr>
        </p:nvSpPr>
        <p:spPr>
          <a:xfrm>
            <a:off x="157336" y="1011389"/>
            <a:ext cx="8801130" cy="4325112"/>
          </a:xfrm>
          <a:noFill/>
        </p:spPr>
        <p:txBody>
          <a:bodyPr>
            <a:normAutofit/>
          </a:bodyPr>
          <a:lstStyle/>
          <a:p>
            <a:pPr algn="just">
              <a:buSzPct val="75000"/>
              <a:buFont typeface="Wingdings" panose="05000000000000000000" pitchFamily="2" charset="2"/>
              <a:buChar char="§"/>
            </a:pPr>
            <a:r>
              <a:rPr lang="en-US" dirty="0" err="1">
                <a:solidFill>
                  <a:schemeClr val="tx1"/>
                </a:solidFill>
                <a:latin typeface="Arial" panose="020B0604020202020204" pitchFamily="34" charset="0"/>
                <a:cs typeface="Arial" panose="020B0604020202020204" pitchFamily="34" charset="0"/>
              </a:rPr>
              <a:t>Os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jogos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Cooperativos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a:t>
            </a:r>
            <a:r>
              <a:rPr lang="en-US" dirty="0">
                <a:latin typeface="Arial" panose="020B0604020202020204" pitchFamily="34" charset="0"/>
                <a:cs typeface="Arial" panose="020B0604020202020204" pitchFamily="34" charset="0"/>
              </a:rPr>
              <a:t> que </a:t>
            </a:r>
            <a:r>
              <a:rPr lang="en-US" dirty="0" err="1">
                <a:latin typeface="Arial" panose="020B0604020202020204" pitchFamily="34" charset="0"/>
                <a:cs typeface="Arial" panose="020B0604020202020204" pitchFamily="34" charset="0"/>
              </a:rPr>
              <a:t>nos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interessam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nesse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momento</a:t>
            </a:r>
            <a:r>
              <a:rPr lang="en-US" dirty="0">
                <a:latin typeface="Arial" panose="020B0604020202020204" pitchFamily="34" charset="0"/>
                <a:cs typeface="Arial" panose="020B0604020202020204" pitchFamily="34" charset="0"/>
              </a:rPr>
              <a:t>.</a:t>
            </a:r>
          </a:p>
          <a:p>
            <a:pPr algn="just">
              <a:buSzPct val="75000"/>
              <a:buFont typeface="Wingdings" panose="05000000000000000000" pitchFamily="2" charset="2"/>
              <a:buChar char="§"/>
            </a:pPr>
            <a:endParaRPr lang="en-US" sz="600" dirty="0">
              <a:latin typeface="Arial" panose="020B0604020202020204" pitchFamily="34" charset="0"/>
              <a:cs typeface="Arial" panose="020B0604020202020204" pitchFamily="34" charset="0"/>
            </a:endParaRPr>
          </a:p>
          <a:p>
            <a:pPr algn="just">
              <a:buSzPct val="7500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São </a:t>
            </a:r>
            <a:r>
              <a:rPr lang="en-US" dirty="0" err="1">
                <a:solidFill>
                  <a:schemeClr val="tx1"/>
                </a:solidFill>
                <a:latin typeface="Arial" panose="020B0604020202020204" pitchFamily="34" charset="0"/>
                <a:cs typeface="Arial" panose="020B0604020202020204" pitchFamily="34" charset="0"/>
              </a:rPr>
              <a:t>jogos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onde</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formulação</a:t>
            </a:r>
            <a:r>
              <a:rPr lang="en-US" dirty="0">
                <a:solidFill>
                  <a:schemeClr val="tx1"/>
                </a:solidFill>
                <a:latin typeface="Arial" panose="020B0604020202020204" pitchFamily="34" charset="0"/>
                <a:cs typeface="Arial" panose="020B0604020202020204" pitchFamily="34" charset="0"/>
              </a:rPr>
              <a:t> da </a:t>
            </a:r>
            <a:r>
              <a:rPr lang="en-US" dirty="0" err="1">
                <a:solidFill>
                  <a:schemeClr val="tx1"/>
                </a:solidFill>
                <a:latin typeface="Arial" panose="020B0604020202020204" pitchFamily="34" charset="0"/>
                <a:cs typeface="Arial" panose="020B0604020202020204" pitchFamily="34" charset="0"/>
              </a:rPr>
              <a:t>estratégia</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ser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adotada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deve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basear</a:t>
            </a:r>
            <a:r>
              <a:rPr lang="en-US" dirty="0">
                <a:solidFill>
                  <a:schemeClr val="tx1"/>
                </a:solidFill>
                <a:latin typeface="Arial" panose="020B0604020202020204" pitchFamily="34" charset="0"/>
                <a:cs typeface="Arial" panose="020B0604020202020204" pitchFamily="34" charset="0"/>
              </a:rPr>
              <a:t>-se </a:t>
            </a:r>
            <a:r>
              <a:rPr lang="en-US" dirty="0" err="1">
                <a:solidFill>
                  <a:schemeClr val="tx1"/>
                </a:solidFill>
                <a:latin typeface="Arial" panose="020B0604020202020204" pitchFamily="34" charset="0"/>
                <a:cs typeface="Arial" panose="020B0604020202020204" pitchFamily="34" charset="0"/>
              </a:rPr>
              <a:t>na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compreensão</a:t>
            </a:r>
            <a:r>
              <a:rPr lang="en-US" dirty="0">
                <a:solidFill>
                  <a:schemeClr val="tx1"/>
                </a:solidFill>
                <a:latin typeface="Arial" panose="020B0604020202020204" pitchFamily="34" charset="0"/>
                <a:cs typeface="Arial" panose="020B0604020202020204" pitchFamily="34" charset="0"/>
              </a:rPr>
              <a:t> do </a:t>
            </a:r>
            <a:r>
              <a:rPr lang="en-US" dirty="0" err="1">
                <a:solidFill>
                  <a:schemeClr val="tx1"/>
                </a:solidFill>
                <a:latin typeface="Arial" panose="020B0604020202020204" pitchFamily="34" charset="0"/>
                <a:cs typeface="Arial" panose="020B0604020202020204" pitchFamily="34" charset="0"/>
              </a:rPr>
              <a:t>ponto</a:t>
            </a:r>
            <a:r>
              <a:rPr lang="en-US" dirty="0">
                <a:solidFill>
                  <a:schemeClr val="tx1"/>
                </a:solidFill>
                <a:latin typeface="Arial" panose="020B0604020202020204" pitchFamily="34" charset="0"/>
                <a:cs typeface="Arial" panose="020B0604020202020204" pitchFamily="34" charset="0"/>
              </a:rPr>
              <a:t> de vista do </a:t>
            </a:r>
            <a:r>
              <a:rPr lang="en-US" dirty="0" err="1">
                <a:solidFill>
                  <a:schemeClr val="tx1"/>
                </a:solidFill>
                <a:latin typeface="Arial" panose="020B0604020202020204" pitchFamily="34" charset="0"/>
                <a:cs typeface="Arial" panose="020B0604020202020204" pitchFamily="34" charset="0"/>
              </a:rPr>
              <a:t>oponente</a:t>
            </a:r>
            <a:r>
              <a:rPr lang="en-US" dirty="0">
                <a:solidFill>
                  <a:schemeClr val="tx1"/>
                </a:solidFill>
                <a:latin typeface="Arial" panose="020B0604020202020204" pitchFamily="34" charset="0"/>
                <a:cs typeface="Arial" panose="020B0604020202020204" pitchFamily="34" charset="0"/>
              </a:rPr>
              <a:t>, a </a:t>
            </a:r>
            <a:r>
              <a:rPr lang="en-US" dirty="0" err="1">
                <a:solidFill>
                  <a:schemeClr val="tx1"/>
                </a:solidFill>
                <a:latin typeface="Arial" panose="020B0604020202020204" pitchFamily="34" charset="0"/>
                <a:cs typeface="Arial" panose="020B0604020202020204" pitchFamily="34" charset="0"/>
              </a:rPr>
              <a:t>partir</a:t>
            </a:r>
            <a:r>
              <a:rPr lang="en-US" dirty="0">
                <a:solidFill>
                  <a:schemeClr val="tx1"/>
                </a:solidFill>
                <a:latin typeface="Arial" panose="020B0604020202020204" pitchFamily="34" charset="0"/>
                <a:cs typeface="Arial" panose="020B0604020202020204" pitchFamily="34" charset="0"/>
              </a:rPr>
              <a:t> da </a:t>
            </a:r>
            <a:r>
              <a:rPr lang="en-US" dirty="0" err="1">
                <a:solidFill>
                  <a:schemeClr val="tx1"/>
                </a:solidFill>
                <a:latin typeface="Arial" panose="020B0604020202020204" pitchFamily="34" charset="0"/>
                <a:cs typeface="Arial" panose="020B0604020202020204" pitchFamily="34" charset="0"/>
              </a:rPr>
              <a:t>qual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pode</a:t>
            </a:r>
            <a:r>
              <a:rPr lang="en-US" dirty="0">
                <a:solidFill>
                  <a:schemeClr val="tx1"/>
                </a:solidFill>
                <a:latin typeface="Arial" panose="020B0604020202020204" pitchFamily="34" charset="0"/>
                <a:cs typeface="Arial" panose="020B0604020202020204" pitchFamily="34" charset="0"/>
              </a:rPr>
              <a:t>-se </a:t>
            </a:r>
            <a:r>
              <a:rPr lang="en-US" dirty="0" err="1">
                <a:solidFill>
                  <a:schemeClr val="tx1"/>
                </a:solidFill>
                <a:latin typeface="Arial" panose="020B0604020202020204" pitchFamily="34" charset="0"/>
                <a:cs typeface="Arial" panose="020B0604020202020204" pitchFamily="34" charset="0"/>
              </a:rPr>
              <a:t>deduzir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supondo</a:t>
            </a:r>
            <a:r>
              <a:rPr lang="en-US" dirty="0">
                <a:solidFill>
                  <a:schemeClr val="tx1"/>
                </a:solidFill>
                <a:latin typeface="Arial" panose="020B0604020202020204" pitchFamily="34" charset="0"/>
                <a:cs typeface="Arial" panose="020B0604020202020204" pitchFamily="34" charset="0"/>
              </a:rPr>
              <a:t> que o </a:t>
            </a:r>
            <a:r>
              <a:rPr lang="en-US" dirty="0" err="1">
                <a:solidFill>
                  <a:schemeClr val="tx1"/>
                </a:solidFill>
                <a:latin typeface="Arial" panose="020B0604020202020204" pitchFamily="34" charset="0"/>
                <a:cs typeface="Arial" panose="020B0604020202020204" pitchFamily="34" charset="0"/>
              </a:rPr>
              <a:t>oponente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seja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racional</a:t>
            </a:r>
            <a:r>
              <a:rPr lang="en-US" dirty="0">
                <a:solidFill>
                  <a:schemeClr val="tx1"/>
                </a:solidFill>
                <a:latin typeface="Arial" panose="020B0604020202020204" pitchFamily="34" charset="0"/>
                <a:cs typeface="Arial" panose="020B0604020202020204" pitchFamily="34" charset="0"/>
              </a:rPr>
              <a:t>) de que forma </a:t>
            </a:r>
            <a:r>
              <a:rPr lang="en-US" dirty="0" err="1">
                <a:solidFill>
                  <a:schemeClr val="tx1"/>
                </a:solidFill>
                <a:latin typeface="Arial" panose="020B0604020202020204" pitchFamily="34" charset="0"/>
                <a:cs typeface="Arial" panose="020B0604020202020204" pitchFamily="34" charset="0"/>
              </a:rPr>
              <a:t>ele</a:t>
            </a:r>
            <a:r>
              <a:rPr lang="en-US" dirty="0">
                <a:solidFill>
                  <a:schemeClr val="tx1"/>
                </a:solidFill>
                <a:latin typeface="Arial" panose="020B0604020202020204" pitchFamily="34" charset="0"/>
                <a:cs typeface="Arial" panose="020B0604020202020204" pitchFamily="34" charset="0"/>
              </a:rPr>
              <a:t>(a) </a:t>
            </a:r>
            <a:r>
              <a:rPr lang="en-US" dirty="0" err="1">
                <a:solidFill>
                  <a:schemeClr val="tx1"/>
                </a:solidFill>
                <a:latin typeface="Arial" panose="020B0604020202020204" pitchFamily="34" charset="0"/>
                <a:cs typeface="Arial" panose="020B0604020202020204" pitchFamily="34" charset="0"/>
              </a:rPr>
              <a:t>provavelmente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reagirá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às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nossas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ações</a:t>
            </a:r>
            <a:r>
              <a:rPr lang="en-US" dirty="0">
                <a:solidFill>
                  <a:schemeClr val="tx1"/>
                </a:solidFill>
                <a:latin typeface="Arial" panose="020B0604020202020204" pitchFamily="34" charset="0"/>
                <a:cs typeface="Arial" panose="020B0604020202020204" pitchFamily="34" charset="0"/>
              </a:rPr>
              <a:t>”.</a:t>
            </a:r>
          </a:p>
        </p:txBody>
      </p:sp>
      <p:sp>
        <p:nvSpPr>
          <p:cNvPr id="8" name="CaixaDeTexto 7">
            <a:extLst>
              <a:ext uri="{FF2B5EF4-FFF2-40B4-BE49-F238E27FC236}">
                <a16:creationId xmlns:a16="http://schemas.microsoft.com/office/drawing/2014/main" id="{A9C742DD-569F-42E9-B830-49DD767FAB0E}"/>
              </a:ext>
            </a:extLst>
          </p:cNvPr>
          <p:cNvSpPr txBox="1"/>
          <p:nvPr/>
        </p:nvSpPr>
        <p:spPr>
          <a:xfrm>
            <a:off x="199321" y="4705746"/>
            <a:ext cx="8745897" cy="1908215"/>
          </a:xfrm>
          <a:prstGeom prst="rect">
            <a:avLst/>
          </a:prstGeom>
          <a:noFill/>
        </p:spPr>
        <p:txBody>
          <a:bodyPr wrap="square" rtlCol="0">
            <a:spAutoFit/>
          </a:bodyPr>
          <a:lstStyle/>
          <a:p>
            <a:pPr marL="457200" indent="-457200" algn="just">
              <a:buFont typeface="Wingdings" panose="05000000000000000000" pitchFamily="2" charset="2"/>
              <a:buChar char="§"/>
            </a:pPr>
            <a:r>
              <a:rPr lang="pt-BR" sz="2800" b="1" dirty="0">
                <a:latin typeface="Arial" panose="020B0604020202020204" pitchFamily="34" charset="0"/>
                <a:cs typeface="Arial" panose="020B0604020202020204" pitchFamily="34" charset="0"/>
              </a:rPr>
              <a:t>Definição</a:t>
            </a:r>
          </a:p>
          <a:p>
            <a:pPr marL="457200" indent="-457200" algn="just">
              <a:buFont typeface="Wingdings" panose="05000000000000000000" pitchFamily="2" charset="2"/>
              <a:buChar char="§"/>
            </a:pPr>
            <a:endParaRPr lang="pt-BR" sz="1200" dirty="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
            </a:pPr>
            <a:r>
              <a:rPr lang="pt-BR" sz="2600" dirty="0">
                <a:latin typeface="Arial" panose="020B0604020202020204" pitchFamily="34" charset="0"/>
                <a:cs typeface="Arial" panose="020B0604020202020204" pitchFamily="34" charset="0"/>
              </a:rPr>
              <a:t>Dizemos que ocorre um </a:t>
            </a:r>
            <a:r>
              <a:rPr lang="pt-BR" sz="2600" b="1" dirty="0">
                <a:latin typeface="Arial" panose="020B0604020202020204" pitchFamily="34" charset="0"/>
                <a:cs typeface="Arial" panose="020B0604020202020204" pitchFamily="34" charset="0"/>
              </a:rPr>
              <a:t>equilíbrio de Nash </a:t>
            </a:r>
            <a:r>
              <a:rPr lang="pt-BR" sz="2600" dirty="0">
                <a:latin typeface="Arial" panose="020B0604020202020204" pitchFamily="34" charset="0"/>
                <a:cs typeface="Arial" panose="020B0604020202020204" pitchFamily="34" charset="0"/>
              </a:rPr>
              <a:t>quando cada jogador dá a melhor resposta à estratégia adotada pelo outro jogador.</a:t>
            </a:r>
          </a:p>
        </p:txBody>
      </p:sp>
      <p:sp>
        <p:nvSpPr>
          <p:cNvPr id="9" name="CaixaDeTexto 8">
            <a:extLst>
              <a:ext uri="{FF2B5EF4-FFF2-40B4-BE49-F238E27FC236}">
                <a16:creationId xmlns:a16="http://schemas.microsoft.com/office/drawing/2014/main" id="{FFB921BE-5763-46A5-9128-B00301CEC024}"/>
              </a:ext>
            </a:extLst>
          </p:cNvPr>
          <p:cNvSpPr txBox="1"/>
          <p:nvPr/>
        </p:nvSpPr>
        <p:spPr>
          <a:xfrm>
            <a:off x="357810" y="278296"/>
            <a:ext cx="8587408" cy="1015663"/>
          </a:xfrm>
          <a:prstGeom prst="rect">
            <a:avLst/>
          </a:prstGeom>
          <a:noFill/>
        </p:spPr>
        <p:txBody>
          <a:bodyPr wrap="square" rtlCol="0">
            <a:spAutoFit/>
          </a:bodyPr>
          <a:lstStyle/>
          <a:p>
            <a:pPr algn="ctr"/>
            <a:r>
              <a:rPr lang="en-US" sz="3000" b="1" dirty="0" err="1">
                <a:latin typeface="Arial" panose="020B0604020202020204" pitchFamily="34" charset="0"/>
                <a:cs typeface="Arial" panose="020B0604020202020204" pitchFamily="34" charset="0"/>
              </a:rPr>
              <a:t>Jogos</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Não</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Cooperativos</a:t>
            </a:r>
            <a:r>
              <a:rPr lang="en-US" sz="3000" b="1" dirty="0">
                <a:latin typeface="Arial" panose="020B0604020202020204" pitchFamily="34" charset="0"/>
                <a:cs typeface="Arial" panose="020B0604020202020204" pitchFamily="34" charset="0"/>
              </a:rPr>
              <a:t> e </a:t>
            </a:r>
            <a:r>
              <a:rPr lang="en-US" sz="3000" b="1" dirty="0" err="1">
                <a:latin typeface="Arial" panose="020B0604020202020204" pitchFamily="34" charset="0"/>
                <a:cs typeface="Arial" panose="020B0604020202020204" pitchFamily="34" charset="0"/>
              </a:rPr>
              <a:t>Equilíbrio</a:t>
            </a:r>
            <a:r>
              <a:rPr lang="en-US" sz="3000" b="1" dirty="0">
                <a:latin typeface="Arial" panose="020B0604020202020204" pitchFamily="34" charset="0"/>
                <a:cs typeface="Arial" panose="020B0604020202020204" pitchFamily="34" charset="0"/>
              </a:rPr>
              <a:t> de Nash</a:t>
            </a:r>
          </a:p>
          <a:p>
            <a:pPr algn="ctr"/>
            <a:endParaRPr lang="pt-BR" sz="3000" dirty="0"/>
          </a:p>
        </p:txBody>
      </p:sp>
    </p:spTree>
    <p:extLst>
      <p:ext uri="{BB962C8B-B14F-4D97-AF65-F5344CB8AC3E}">
        <p14:creationId xmlns:p14="http://schemas.microsoft.com/office/powerpoint/2010/main" val="23611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8683A21-A1F5-4355-89BD-37DC2BA99A50}"/>
              </a:ext>
            </a:extLst>
          </p:cNvPr>
          <p:cNvSpPr>
            <a:spLocks noGrp="1" noChangeArrowheads="1"/>
          </p:cNvSpPr>
          <p:nvPr>
            <p:ph idx="1"/>
          </p:nvPr>
        </p:nvSpPr>
        <p:spPr>
          <a:xfrm>
            <a:off x="168829" y="368423"/>
            <a:ext cx="8855901" cy="4392488"/>
          </a:xfrm>
          <a:noFill/>
        </p:spPr>
        <p:txBody>
          <a:bodyPr>
            <a:noAutofit/>
          </a:bodyPr>
          <a:lstStyle/>
          <a:p>
            <a:pPr marL="109728" indent="0">
              <a:lnSpc>
                <a:spcPct val="80000"/>
              </a:lnSpc>
              <a:spcBef>
                <a:spcPct val="70000"/>
              </a:spcBef>
              <a:buClrTx/>
              <a:buNone/>
            </a:pPr>
            <a:r>
              <a:rPr lang="en-US" sz="3000" b="1" dirty="0">
                <a:cs typeface="Arial" panose="020B0604020202020204" pitchFamily="34" charset="0"/>
              </a:rPr>
              <a:t>Um </a:t>
            </a:r>
            <a:r>
              <a:rPr lang="en-US" sz="3000" b="1" dirty="0" err="1">
                <a:cs typeface="Arial" panose="020B0604020202020204" pitchFamily="34" charset="0"/>
              </a:rPr>
              <a:t>Exemplo</a:t>
            </a:r>
            <a:r>
              <a:rPr lang="en-US" sz="3000" b="1" dirty="0">
                <a:cs typeface="Arial" panose="020B0604020202020204" pitchFamily="34" charset="0"/>
              </a:rPr>
              <a:t>: A </a:t>
            </a:r>
            <a:r>
              <a:rPr lang="en-US" sz="3000" b="1" dirty="0" err="1">
                <a:cs typeface="Arial" panose="020B0604020202020204" pitchFamily="34" charset="0"/>
              </a:rPr>
              <a:t>Compra</a:t>
            </a:r>
            <a:r>
              <a:rPr lang="en-US" sz="3000" b="1" dirty="0">
                <a:cs typeface="Arial" panose="020B0604020202020204" pitchFamily="34" charset="0"/>
              </a:rPr>
              <a:t> de Uma Nota de Um </a:t>
            </a:r>
            <a:r>
              <a:rPr lang="en-US" sz="3000" b="1" dirty="0" err="1">
                <a:cs typeface="Arial" panose="020B0604020202020204" pitchFamily="34" charset="0"/>
              </a:rPr>
              <a:t>Dólar</a:t>
            </a:r>
            <a:r>
              <a:rPr lang="en-US" sz="3000" b="1" dirty="0">
                <a:cs typeface="Arial" panose="020B0604020202020204" pitchFamily="34" charset="0"/>
              </a:rPr>
              <a:t>*</a:t>
            </a:r>
          </a:p>
          <a:p>
            <a:pPr marL="109728" indent="0" algn="ctr">
              <a:lnSpc>
                <a:spcPct val="80000"/>
              </a:lnSpc>
              <a:spcBef>
                <a:spcPct val="70000"/>
              </a:spcBef>
              <a:buClrTx/>
              <a:buNone/>
            </a:pPr>
            <a:endParaRPr lang="en-US" sz="1200" b="1" dirty="0">
              <a:cs typeface="Arial" panose="020B0604020202020204" pitchFamily="34" charset="0"/>
            </a:endParaRPr>
          </a:p>
          <a:p>
            <a:pPr algn="just">
              <a:spcBef>
                <a:spcPct val="70000"/>
              </a:spcBef>
              <a:buClrTx/>
              <a:buFont typeface="Wingdings" panose="05000000000000000000" pitchFamily="2" charset="2"/>
              <a:buChar char="§"/>
            </a:pPr>
            <a:r>
              <a:rPr lang="en-US" dirty="0" err="1">
                <a:cs typeface="Arial" panose="020B0604020202020204" pitchFamily="34" charset="0"/>
              </a:rPr>
              <a:t>Leiloa</a:t>
            </a:r>
            <a:r>
              <a:rPr lang="en-US" dirty="0">
                <a:cs typeface="Arial" panose="020B0604020202020204" pitchFamily="34" charset="0"/>
              </a:rPr>
              <a:t>-se </a:t>
            </a:r>
            <a:r>
              <a:rPr lang="en-US" dirty="0" err="1">
                <a:cs typeface="Arial" panose="020B0604020202020204" pitchFamily="34" charset="0"/>
              </a:rPr>
              <a:t>uma</a:t>
            </a:r>
            <a:r>
              <a:rPr lang="en-US" dirty="0">
                <a:cs typeface="Arial" panose="020B0604020202020204" pitchFamily="34" charset="0"/>
              </a:rPr>
              <a:t> nota de um </a:t>
            </a:r>
            <a:r>
              <a:rPr lang="en-US" dirty="0" err="1">
                <a:cs typeface="Arial" panose="020B0604020202020204" pitchFamily="34" charset="0"/>
              </a:rPr>
              <a:t>dólar</a:t>
            </a:r>
            <a:r>
              <a:rPr lang="en-US" dirty="0">
                <a:cs typeface="Arial" panose="020B0604020202020204" pitchFamily="34" charset="0"/>
              </a:rPr>
              <a:t>.</a:t>
            </a:r>
          </a:p>
          <a:p>
            <a:pPr algn="just">
              <a:spcBef>
                <a:spcPct val="70000"/>
              </a:spcBef>
              <a:buClrTx/>
              <a:buFont typeface="Wingdings" panose="05000000000000000000" pitchFamily="2" charset="2"/>
              <a:buChar char="§"/>
            </a:pPr>
            <a:r>
              <a:rPr lang="en-US" dirty="0">
                <a:cs typeface="Arial" panose="020B0604020202020204" pitchFamily="34" charset="0"/>
              </a:rPr>
              <a:t>O </a:t>
            </a:r>
            <a:r>
              <a:rPr lang="en-US" dirty="0" err="1">
                <a:cs typeface="Arial" panose="020B0604020202020204" pitchFamily="34" charset="0"/>
              </a:rPr>
              <a:t>ofertante</a:t>
            </a:r>
            <a:r>
              <a:rPr lang="en-US" dirty="0">
                <a:cs typeface="Arial" panose="020B0604020202020204" pitchFamily="34" charset="0"/>
              </a:rPr>
              <a:t> do </a:t>
            </a:r>
            <a:r>
              <a:rPr lang="en-US" dirty="0" err="1">
                <a:cs typeface="Arial" panose="020B0604020202020204" pitchFamily="34" charset="0"/>
              </a:rPr>
              <a:t>maior</a:t>
            </a:r>
            <a:r>
              <a:rPr lang="en-US" dirty="0">
                <a:cs typeface="Arial" panose="020B0604020202020204" pitchFamily="34" charset="0"/>
              </a:rPr>
              <a:t> lance </a:t>
            </a:r>
            <a:r>
              <a:rPr lang="en-US" dirty="0" err="1">
                <a:cs typeface="Arial" panose="020B0604020202020204" pitchFamily="34" charset="0"/>
              </a:rPr>
              <a:t>recebe</a:t>
            </a:r>
            <a:r>
              <a:rPr lang="en-US" dirty="0">
                <a:cs typeface="Arial" panose="020B0604020202020204" pitchFamily="34" charset="0"/>
              </a:rPr>
              <a:t> o </a:t>
            </a:r>
            <a:r>
              <a:rPr lang="en-US" dirty="0" err="1">
                <a:cs typeface="Arial" panose="020B0604020202020204" pitchFamily="34" charset="0"/>
              </a:rPr>
              <a:t>dólar</a:t>
            </a:r>
            <a:r>
              <a:rPr lang="en-US" dirty="0">
                <a:cs typeface="Arial" panose="020B0604020202020204" pitchFamily="34" charset="0"/>
              </a:rPr>
              <a:t> </a:t>
            </a:r>
            <a:r>
              <a:rPr lang="en-US" dirty="0" err="1">
                <a:cs typeface="Arial" panose="020B0604020202020204" pitchFamily="34" charset="0"/>
              </a:rPr>
              <a:t>em</a:t>
            </a:r>
            <a:r>
              <a:rPr lang="en-US" dirty="0">
                <a:cs typeface="Arial" panose="020B0604020202020204" pitchFamily="34" charset="0"/>
              </a:rPr>
              <a:t> </a:t>
            </a:r>
            <a:r>
              <a:rPr lang="en-US" dirty="0" err="1">
                <a:cs typeface="Arial" panose="020B0604020202020204" pitchFamily="34" charset="0"/>
              </a:rPr>
              <a:t>troca</a:t>
            </a:r>
            <a:r>
              <a:rPr lang="en-US" dirty="0">
                <a:cs typeface="Arial" panose="020B0604020202020204" pitchFamily="34" charset="0"/>
              </a:rPr>
              <a:t> do valor de </a:t>
            </a:r>
            <a:r>
              <a:rPr lang="en-US" dirty="0" err="1">
                <a:cs typeface="Arial" panose="020B0604020202020204" pitchFamily="34" charset="0"/>
              </a:rPr>
              <a:t>seu</a:t>
            </a:r>
            <a:r>
              <a:rPr lang="en-US" dirty="0">
                <a:cs typeface="Arial" panose="020B0604020202020204" pitchFamily="34" charset="0"/>
              </a:rPr>
              <a:t> lance.</a:t>
            </a:r>
          </a:p>
          <a:p>
            <a:pPr algn="just">
              <a:spcBef>
                <a:spcPct val="70000"/>
              </a:spcBef>
              <a:buClrTx/>
              <a:buFont typeface="Wingdings" panose="05000000000000000000" pitchFamily="2" charset="2"/>
              <a:buChar char="§"/>
            </a:pPr>
            <a:r>
              <a:rPr lang="en-US" dirty="0">
                <a:cs typeface="Arial" panose="020B0604020202020204" pitchFamily="34" charset="0"/>
              </a:rPr>
              <a:t>O  </a:t>
            </a:r>
            <a:r>
              <a:rPr lang="en-US" dirty="0" err="1">
                <a:cs typeface="Arial" panose="020B0604020202020204" pitchFamily="34" charset="0"/>
              </a:rPr>
              <a:t>ofertante</a:t>
            </a:r>
            <a:r>
              <a:rPr lang="en-US" dirty="0">
                <a:cs typeface="Arial" panose="020B0604020202020204" pitchFamily="34" charset="0"/>
              </a:rPr>
              <a:t>  do  </a:t>
            </a:r>
            <a:r>
              <a:rPr lang="en-US" dirty="0" err="1">
                <a:cs typeface="Arial" panose="020B0604020202020204" pitchFamily="34" charset="0"/>
              </a:rPr>
              <a:t>segundo</a:t>
            </a:r>
            <a:r>
              <a:rPr lang="en-US" dirty="0">
                <a:cs typeface="Arial" panose="020B0604020202020204" pitchFamily="34" charset="0"/>
              </a:rPr>
              <a:t>  </a:t>
            </a:r>
            <a:r>
              <a:rPr lang="en-US" dirty="0" err="1">
                <a:cs typeface="Arial" panose="020B0604020202020204" pitchFamily="34" charset="0"/>
              </a:rPr>
              <a:t>maior</a:t>
            </a:r>
            <a:r>
              <a:rPr lang="en-US" dirty="0">
                <a:cs typeface="Arial" panose="020B0604020202020204" pitchFamily="34" charset="0"/>
              </a:rPr>
              <a:t> lance </a:t>
            </a:r>
            <a:r>
              <a:rPr lang="en-US" dirty="0" err="1">
                <a:cs typeface="Arial" panose="020B0604020202020204" pitchFamily="34" charset="0"/>
              </a:rPr>
              <a:t>também</a:t>
            </a:r>
            <a:r>
              <a:rPr lang="en-US" dirty="0">
                <a:cs typeface="Arial" panose="020B0604020202020204" pitchFamily="34" charset="0"/>
              </a:rPr>
              <a:t> </a:t>
            </a:r>
            <a:r>
              <a:rPr lang="en-US" dirty="0" err="1">
                <a:cs typeface="Arial" panose="020B0604020202020204" pitchFamily="34" charset="0"/>
              </a:rPr>
              <a:t>deve</a:t>
            </a:r>
            <a:r>
              <a:rPr lang="en-US" dirty="0">
                <a:cs typeface="Arial" panose="020B0604020202020204" pitchFamily="34" charset="0"/>
              </a:rPr>
              <a:t> </a:t>
            </a:r>
            <a:r>
              <a:rPr lang="en-US" dirty="0" err="1">
                <a:cs typeface="Arial" panose="020B0604020202020204" pitchFamily="34" charset="0"/>
              </a:rPr>
              <a:t>pagar</a:t>
            </a:r>
            <a:r>
              <a:rPr lang="en-US" dirty="0">
                <a:cs typeface="Arial" panose="020B0604020202020204" pitchFamily="34" charset="0"/>
              </a:rPr>
              <a:t> o valor de </a:t>
            </a:r>
            <a:r>
              <a:rPr lang="en-US" dirty="0" err="1">
                <a:cs typeface="Arial" panose="020B0604020202020204" pitchFamily="34" charset="0"/>
              </a:rPr>
              <a:t>seu</a:t>
            </a:r>
            <a:r>
              <a:rPr lang="en-US" dirty="0">
                <a:cs typeface="Arial" panose="020B0604020202020204" pitchFamily="34" charset="0"/>
              </a:rPr>
              <a:t> lance, mas </a:t>
            </a:r>
            <a:r>
              <a:rPr lang="en-US" dirty="0" err="1">
                <a:cs typeface="Arial" panose="020B0604020202020204" pitchFamily="34" charset="0"/>
              </a:rPr>
              <a:t>sem</a:t>
            </a:r>
            <a:r>
              <a:rPr lang="en-US" dirty="0">
                <a:cs typeface="Arial" panose="020B0604020202020204" pitchFamily="34" charset="0"/>
              </a:rPr>
              <a:t> </a:t>
            </a:r>
            <a:r>
              <a:rPr lang="en-US" dirty="0" err="1">
                <a:cs typeface="Arial" panose="020B0604020202020204" pitchFamily="34" charset="0"/>
              </a:rPr>
              <a:t>receber</a:t>
            </a:r>
            <a:r>
              <a:rPr lang="en-US" dirty="0">
                <a:cs typeface="Arial" panose="020B0604020202020204" pitchFamily="34" charset="0"/>
              </a:rPr>
              <a:t> nada </a:t>
            </a:r>
            <a:r>
              <a:rPr lang="en-US" dirty="0" err="1">
                <a:cs typeface="Arial" panose="020B0604020202020204" pitchFamily="34" charset="0"/>
              </a:rPr>
              <a:t>em</a:t>
            </a:r>
            <a:r>
              <a:rPr lang="en-US" dirty="0">
                <a:cs typeface="Arial" panose="020B0604020202020204" pitchFamily="34" charset="0"/>
              </a:rPr>
              <a:t> </a:t>
            </a:r>
            <a:r>
              <a:rPr lang="en-US" dirty="0" err="1">
                <a:cs typeface="Arial" panose="020B0604020202020204" pitchFamily="34" charset="0"/>
              </a:rPr>
              <a:t>troca</a:t>
            </a:r>
            <a:r>
              <a:rPr lang="en-US" dirty="0">
                <a:cs typeface="Arial" panose="020B0604020202020204" pitchFamily="34" charset="0"/>
              </a:rPr>
              <a:t>.</a:t>
            </a:r>
          </a:p>
          <a:p>
            <a:pPr algn="just">
              <a:spcBef>
                <a:spcPct val="70000"/>
              </a:spcBef>
              <a:buClrTx/>
              <a:buFont typeface="Wingdings" panose="05000000000000000000" pitchFamily="2" charset="2"/>
              <a:buChar char="§"/>
            </a:pPr>
            <a:r>
              <a:rPr lang="en-US" b="1" dirty="0" err="1">
                <a:cs typeface="Arial" panose="020B0604020202020204" pitchFamily="34" charset="0"/>
              </a:rPr>
              <a:t>Qual</a:t>
            </a:r>
            <a:r>
              <a:rPr lang="en-US" b="1" dirty="0">
                <a:cs typeface="Arial" panose="020B0604020202020204" pitchFamily="34" charset="0"/>
              </a:rPr>
              <a:t> </a:t>
            </a:r>
            <a:r>
              <a:rPr lang="en-US" b="1" dirty="0" err="1">
                <a:cs typeface="Arial" panose="020B0604020202020204" pitchFamily="34" charset="0"/>
              </a:rPr>
              <a:t>seria</a:t>
            </a:r>
            <a:r>
              <a:rPr lang="en-US" b="1" dirty="0">
                <a:cs typeface="Arial" panose="020B0604020202020204" pitchFamily="34" charset="0"/>
              </a:rPr>
              <a:t> o </a:t>
            </a:r>
            <a:r>
              <a:rPr lang="en-US" b="1" dirty="0" err="1">
                <a:cs typeface="Arial" panose="020B0604020202020204" pitchFamily="34" charset="0"/>
              </a:rPr>
              <a:t>seu</a:t>
            </a:r>
            <a:r>
              <a:rPr lang="en-US" b="1" dirty="0">
                <a:cs typeface="Arial" panose="020B0604020202020204" pitchFamily="34" charset="0"/>
              </a:rPr>
              <a:t> lance ?</a:t>
            </a:r>
          </a:p>
          <a:p>
            <a:pPr algn="just">
              <a:lnSpc>
                <a:spcPct val="80000"/>
              </a:lnSpc>
              <a:spcBef>
                <a:spcPct val="70000"/>
              </a:spcBef>
              <a:buFont typeface="Wingdings" panose="05000000000000000000" pitchFamily="2" charset="2"/>
              <a:buNone/>
            </a:pPr>
            <a:endParaRPr lang="en-US" dirty="0"/>
          </a:p>
        </p:txBody>
      </p:sp>
      <p:sp>
        <p:nvSpPr>
          <p:cNvPr id="5" name="CaixaDeTexto 4">
            <a:extLst>
              <a:ext uri="{FF2B5EF4-FFF2-40B4-BE49-F238E27FC236}">
                <a16:creationId xmlns:a16="http://schemas.microsoft.com/office/drawing/2014/main" id="{4A6E6EFB-FA38-4949-A9F2-AD9224E261E9}"/>
              </a:ext>
            </a:extLst>
          </p:cNvPr>
          <p:cNvSpPr txBox="1"/>
          <p:nvPr/>
        </p:nvSpPr>
        <p:spPr>
          <a:xfrm>
            <a:off x="208585" y="5521222"/>
            <a:ext cx="8776387" cy="1107996"/>
          </a:xfrm>
          <a:prstGeom prst="rect">
            <a:avLst/>
          </a:prstGeom>
          <a:solidFill>
            <a:schemeClr val="bg1">
              <a:lumMod val="95000"/>
            </a:schemeClr>
          </a:solidFill>
          <a:ln>
            <a:solidFill>
              <a:schemeClr val="tx1"/>
            </a:solidFill>
          </a:ln>
        </p:spPr>
        <p:txBody>
          <a:bodyPr wrap="square" rtlCol="0">
            <a:spAutoFit/>
          </a:bodyPr>
          <a:lstStyle/>
          <a:p>
            <a:pPr algn="just"/>
            <a:r>
              <a:rPr lang="pt-BR" sz="2200" dirty="0">
                <a:latin typeface="Arial" panose="020B0604020202020204" pitchFamily="34" charset="0"/>
                <a:cs typeface="Arial" panose="020B0604020202020204" pitchFamily="34" charset="0"/>
              </a:rPr>
              <a:t>*</a:t>
            </a:r>
            <a:r>
              <a:rPr lang="pt-BR" sz="2200" b="1" dirty="0" err="1">
                <a:latin typeface="Arial" panose="020B0604020202020204" pitchFamily="34" charset="0"/>
                <a:cs typeface="Arial" panose="020B0604020202020204" pitchFamily="34" charset="0"/>
              </a:rPr>
              <a:t>Shubik</a:t>
            </a:r>
            <a:r>
              <a:rPr lang="pt-BR" sz="2200" b="1" dirty="0">
                <a:latin typeface="Arial" panose="020B0604020202020204" pitchFamily="34" charset="0"/>
                <a:cs typeface="Arial" panose="020B0604020202020204" pitchFamily="34" charset="0"/>
              </a:rPr>
              <a:t>, Martin (1971). </a:t>
            </a:r>
            <a:r>
              <a:rPr lang="pt-BR" sz="2200" dirty="0">
                <a:latin typeface="Arial" panose="020B0604020202020204" pitchFamily="34" charset="0"/>
                <a:cs typeface="Arial" panose="020B0604020202020204" pitchFamily="34" charset="0"/>
              </a:rPr>
              <a:t>The </a:t>
            </a:r>
            <a:r>
              <a:rPr lang="pt-BR" sz="2200" dirty="0" err="1">
                <a:latin typeface="Arial" panose="020B0604020202020204" pitchFamily="34" charset="0"/>
                <a:cs typeface="Arial" panose="020B0604020202020204" pitchFamily="34" charset="0"/>
              </a:rPr>
              <a:t>Dollar</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Auction</a:t>
            </a:r>
            <a:r>
              <a:rPr lang="pt-BR" sz="2200" dirty="0">
                <a:latin typeface="Arial" panose="020B0604020202020204" pitchFamily="34" charset="0"/>
                <a:cs typeface="Arial" panose="020B0604020202020204" pitchFamily="34" charset="0"/>
              </a:rPr>
              <a:t> Game: A </a:t>
            </a:r>
            <a:r>
              <a:rPr lang="pt-BR" sz="2200" dirty="0" err="1">
                <a:latin typeface="Arial" panose="020B0604020202020204" pitchFamily="34" charset="0"/>
                <a:cs typeface="Arial" panose="020B0604020202020204" pitchFamily="34" charset="0"/>
              </a:rPr>
              <a:t>Paradox</a:t>
            </a:r>
            <a:r>
              <a:rPr lang="pt-BR" sz="2200" dirty="0">
                <a:latin typeface="Arial" panose="020B0604020202020204" pitchFamily="34" charset="0"/>
                <a:cs typeface="Arial" panose="020B0604020202020204" pitchFamily="34" charset="0"/>
              </a:rPr>
              <a:t> in </a:t>
            </a:r>
            <a:r>
              <a:rPr lang="pt-BR" sz="2200" dirty="0" err="1">
                <a:latin typeface="Arial" panose="020B0604020202020204" pitchFamily="34" charset="0"/>
                <a:cs typeface="Arial" panose="020B0604020202020204" pitchFamily="34" charset="0"/>
              </a:rPr>
              <a:t>Noncooperative</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Behavior</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and</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Escalation</a:t>
            </a:r>
            <a:r>
              <a:rPr lang="pt-BR" sz="2200" dirty="0">
                <a:latin typeface="Arial" panose="020B0604020202020204" pitchFamily="34" charset="0"/>
                <a:cs typeface="Arial" panose="020B0604020202020204" pitchFamily="34" charset="0"/>
              </a:rPr>
              <a:t>. The </a:t>
            </a:r>
            <a:r>
              <a:rPr lang="pt-BR" sz="2200" dirty="0" err="1">
                <a:latin typeface="Arial" panose="020B0604020202020204" pitchFamily="34" charset="0"/>
                <a:cs typeface="Arial" panose="020B0604020202020204" pitchFamily="34" charset="0"/>
              </a:rPr>
              <a:t>Journal</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of</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Conflict</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Resulution</a:t>
            </a:r>
            <a:r>
              <a:rPr lang="pt-BR" sz="2200" dirty="0">
                <a:latin typeface="Arial" panose="020B0604020202020204" pitchFamily="34" charset="0"/>
                <a:cs typeface="Arial" panose="020B0604020202020204" pitchFamily="34" charset="0"/>
              </a:rPr>
              <a:t>. Volume 15, </a:t>
            </a:r>
            <a:r>
              <a:rPr lang="pt-BR" sz="2200" dirty="0" err="1">
                <a:latin typeface="Arial" panose="020B0604020202020204" pitchFamily="34" charset="0"/>
                <a:cs typeface="Arial" panose="020B0604020202020204" pitchFamily="34" charset="0"/>
              </a:rPr>
              <a:t>Issue</a:t>
            </a:r>
            <a:r>
              <a:rPr lang="pt-BR" sz="2200" dirty="0">
                <a:latin typeface="Arial" panose="020B0604020202020204" pitchFamily="34" charset="0"/>
                <a:cs typeface="Arial" panose="020B0604020202020204" pitchFamily="34" charset="0"/>
              </a:rPr>
              <a:t> 1, mar. 1971.</a:t>
            </a:r>
          </a:p>
        </p:txBody>
      </p:sp>
    </p:spTree>
    <p:extLst>
      <p:ext uri="{BB962C8B-B14F-4D97-AF65-F5344CB8AC3E}">
        <p14:creationId xmlns:p14="http://schemas.microsoft.com/office/powerpoint/2010/main" val="21400201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5A20966-EF40-4522-B93D-C24F62898CD1}"/>
              </a:ext>
            </a:extLst>
          </p:cNvPr>
          <p:cNvSpPr>
            <a:spLocks noGrp="1" noChangeArrowheads="1"/>
          </p:cNvSpPr>
          <p:nvPr>
            <p:ph idx="1"/>
          </p:nvPr>
        </p:nvSpPr>
        <p:spPr>
          <a:xfrm>
            <a:off x="132522" y="302160"/>
            <a:ext cx="8892209" cy="3672408"/>
          </a:xfrm>
          <a:noFill/>
        </p:spPr>
        <p:txBody>
          <a:bodyPr>
            <a:noAutofit/>
          </a:bodyPr>
          <a:lstStyle/>
          <a:p>
            <a:pPr marL="109728" indent="0" algn="ctr">
              <a:lnSpc>
                <a:spcPct val="80000"/>
              </a:lnSpc>
              <a:spcBef>
                <a:spcPct val="70000"/>
              </a:spcBef>
              <a:buClrTx/>
              <a:buNone/>
            </a:pPr>
            <a:r>
              <a:rPr lang="en-US" sz="3000" b="1" dirty="0">
                <a:cs typeface="Arial" panose="020B0604020202020204" pitchFamily="34" charset="0"/>
              </a:rPr>
              <a:t>Um </a:t>
            </a:r>
            <a:r>
              <a:rPr lang="en-US" sz="3000" b="1" dirty="0" err="1">
                <a:cs typeface="Arial" panose="020B0604020202020204" pitchFamily="34" charset="0"/>
              </a:rPr>
              <a:t>Exemplo</a:t>
            </a:r>
            <a:r>
              <a:rPr lang="en-US" sz="3000" b="1" dirty="0">
                <a:cs typeface="Arial" panose="020B0604020202020204" pitchFamily="34" charset="0"/>
              </a:rPr>
              <a:t>: A </a:t>
            </a:r>
            <a:r>
              <a:rPr lang="en-US" sz="3000" b="1" dirty="0" err="1">
                <a:cs typeface="Arial" panose="020B0604020202020204" pitchFamily="34" charset="0"/>
              </a:rPr>
              <a:t>Compra</a:t>
            </a:r>
            <a:r>
              <a:rPr lang="en-US" sz="3000" b="1" dirty="0">
                <a:cs typeface="Arial" panose="020B0604020202020204" pitchFamily="34" charset="0"/>
              </a:rPr>
              <a:t> de Uma Nota de Um </a:t>
            </a:r>
            <a:r>
              <a:rPr lang="en-US" sz="3000" b="1" dirty="0" err="1">
                <a:cs typeface="Arial" panose="020B0604020202020204" pitchFamily="34" charset="0"/>
              </a:rPr>
              <a:t>Dólar</a:t>
            </a:r>
            <a:endParaRPr lang="en-US" sz="3000" b="1" dirty="0">
              <a:cs typeface="Arial" panose="020B0604020202020204" pitchFamily="34" charset="0"/>
            </a:endParaRPr>
          </a:p>
          <a:p>
            <a:pPr marL="109728" indent="0" algn="ctr">
              <a:lnSpc>
                <a:spcPct val="80000"/>
              </a:lnSpc>
              <a:spcBef>
                <a:spcPct val="70000"/>
              </a:spcBef>
              <a:buClrTx/>
              <a:buNone/>
            </a:pPr>
            <a:endParaRPr lang="en-US" sz="200" b="1" dirty="0">
              <a:cs typeface="Arial" panose="020B0604020202020204" pitchFamily="34" charset="0"/>
            </a:endParaRPr>
          </a:p>
          <a:p>
            <a:pPr algn="just">
              <a:spcBef>
                <a:spcPct val="70000"/>
              </a:spcBef>
              <a:buClrTx/>
              <a:buFont typeface="Wingdings" panose="05000000000000000000" pitchFamily="2" charset="2"/>
              <a:buChar char="§"/>
            </a:pPr>
            <a:r>
              <a:rPr lang="en-US" sz="2600" b="1" dirty="0">
                <a:cs typeface="Arial" panose="020B0604020202020204" pitchFamily="34" charset="0"/>
              </a:rPr>
              <a:t>Se </a:t>
            </a:r>
            <a:r>
              <a:rPr lang="en-US" sz="2600" b="1" dirty="0" err="1">
                <a:cs typeface="Arial" panose="020B0604020202020204" pitchFamily="34" charset="0"/>
              </a:rPr>
              <a:t>os</a:t>
            </a:r>
            <a:r>
              <a:rPr lang="en-US" sz="2600" b="1" dirty="0">
                <a:cs typeface="Arial" panose="020B0604020202020204" pitchFamily="34" charset="0"/>
              </a:rPr>
              <a:t> </a:t>
            </a:r>
            <a:r>
              <a:rPr lang="en-US" sz="2600" b="1" dirty="0" err="1">
                <a:cs typeface="Arial" panose="020B0604020202020204" pitchFamily="34" charset="0"/>
              </a:rPr>
              <a:t>agentes</a:t>
            </a:r>
            <a:r>
              <a:rPr lang="en-US" sz="2600" b="1" dirty="0">
                <a:cs typeface="Arial" panose="020B0604020202020204" pitchFamily="34" charset="0"/>
              </a:rPr>
              <a:t> </a:t>
            </a:r>
            <a:r>
              <a:rPr lang="en-US" sz="2600" b="1" dirty="0" err="1">
                <a:cs typeface="Arial" panose="020B0604020202020204" pitchFamily="34" charset="0"/>
              </a:rPr>
              <a:t>são</a:t>
            </a:r>
            <a:r>
              <a:rPr lang="en-US" sz="2600" b="1" dirty="0">
                <a:cs typeface="Arial" panose="020B0604020202020204" pitchFamily="34" charset="0"/>
              </a:rPr>
              <a:t> </a:t>
            </a:r>
            <a:r>
              <a:rPr lang="en-US" sz="2600" b="1" dirty="0" err="1">
                <a:cs typeface="Arial" panose="020B0604020202020204" pitchFamily="34" charset="0"/>
              </a:rPr>
              <a:t>racionais</a:t>
            </a:r>
            <a:r>
              <a:rPr lang="en-US" sz="2600" b="1" dirty="0">
                <a:cs typeface="Arial" panose="020B0604020202020204" pitchFamily="34" charset="0"/>
              </a:rPr>
              <a:t> e </a:t>
            </a:r>
            <a:r>
              <a:rPr lang="en-US" sz="2600" b="1" dirty="0" err="1">
                <a:cs typeface="Arial" panose="020B0604020202020204" pitchFamily="34" charset="0"/>
              </a:rPr>
              <a:t>bem</a:t>
            </a:r>
            <a:r>
              <a:rPr lang="en-US" sz="2600" b="1" dirty="0">
                <a:cs typeface="Arial" panose="020B0604020202020204" pitchFamily="34" charset="0"/>
              </a:rPr>
              <a:t> </a:t>
            </a:r>
            <a:r>
              <a:rPr lang="en-US" sz="2600" b="1" dirty="0" err="1">
                <a:cs typeface="Arial" panose="020B0604020202020204" pitchFamily="34" charset="0"/>
              </a:rPr>
              <a:t>informados</a:t>
            </a:r>
            <a:r>
              <a:rPr lang="en-US" sz="2600" b="1" dirty="0">
                <a:cs typeface="Arial" panose="020B0604020202020204" pitchFamily="34" charset="0"/>
              </a:rPr>
              <a:t>, </a:t>
            </a:r>
            <a:r>
              <a:rPr lang="en-US" sz="2600" b="1" dirty="0" err="1">
                <a:cs typeface="Arial" panose="020B0604020202020204" pitchFamily="34" charset="0"/>
              </a:rPr>
              <a:t>espera</a:t>
            </a:r>
            <a:r>
              <a:rPr lang="en-US" sz="2600" b="1" dirty="0">
                <a:cs typeface="Arial" panose="020B0604020202020204" pitchFamily="34" charset="0"/>
              </a:rPr>
              <a:t>-se que </a:t>
            </a:r>
            <a:r>
              <a:rPr lang="en-US" sz="2600" b="1" dirty="0" err="1">
                <a:cs typeface="Arial" panose="020B0604020202020204" pitchFamily="34" charset="0"/>
              </a:rPr>
              <a:t>eles</a:t>
            </a:r>
            <a:r>
              <a:rPr lang="en-US" sz="2600" b="1" dirty="0">
                <a:cs typeface="Arial" panose="020B0604020202020204" pitchFamily="34" charset="0"/>
              </a:rPr>
              <a:t> </a:t>
            </a:r>
            <a:r>
              <a:rPr lang="en-US" sz="2600" b="1" dirty="0" err="1">
                <a:cs typeface="Arial" panose="020B0604020202020204" pitchFamily="34" charset="0"/>
              </a:rPr>
              <a:t>não</a:t>
            </a:r>
            <a:r>
              <a:rPr lang="en-US" sz="2600" b="1" dirty="0">
                <a:cs typeface="Arial" panose="020B0604020202020204" pitchFamily="34" charset="0"/>
              </a:rPr>
              <a:t> </a:t>
            </a:r>
            <a:r>
              <a:rPr lang="en-US" sz="2600" b="1" dirty="0" err="1">
                <a:cs typeface="Arial" panose="020B0604020202020204" pitchFamily="34" charset="0"/>
              </a:rPr>
              <a:t>entrem</a:t>
            </a:r>
            <a:r>
              <a:rPr lang="en-US" sz="2600" b="1" dirty="0">
                <a:cs typeface="Arial" panose="020B0604020202020204" pitchFamily="34" charset="0"/>
              </a:rPr>
              <a:t> </a:t>
            </a:r>
            <a:r>
              <a:rPr lang="en-US" sz="2600" b="1" dirty="0" err="1">
                <a:cs typeface="Arial" panose="020B0604020202020204" pitchFamily="34" charset="0"/>
              </a:rPr>
              <a:t>nesse</a:t>
            </a:r>
            <a:r>
              <a:rPr lang="en-US" sz="2600" b="1" dirty="0">
                <a:cs typeface="Arial" panose="020B0604020202020204" pitchFamily="34" charset="0"/>
              </a:rPr>
              <a:t> </a:t>
            </a:r>
            <a:r>
              <a:rPr lang="en-US" sz="2600" b="1" dirty="0" err="1">
                <a:cs typeface="Arial" panose="020B0604020202020204" pitchFamily="34" charset="0"/>
              </a:rPr>
              <a:t>jogo</a:t>
            </a:r>
            <a:r>
              <a:rPr lang="en-US" sz="2600" b="1" dirty="0">
                <a:cs typeface="Arial" panose="020B0604020202020204" pitchFamily="34" charset="0"/>
              </a:rPr>
              <a:t>.</a:t>
            </a:r>
            <a:endParaRPr lang="en-US" sz="2600" dirty="0">
              <a:cs typeface="Arial" panose="020B0604020202020204" pitchFamily="34" charset="0"/>
            </a:endParaRPr>
          </a:p>
          <a:p>
            <a:pPr algn="just">
              <a:spcBef>
                <a:spcPct val="70000"/>
              </a:spcBef>
              <a:buClrTx/>
              <a:buFont typeface="Wingdings" panose="05000000000000000000" pitchFamily="2" charset="2"/>
              <a:buChar char="§"/>
            </a:pPr>
            <a:endParaRPr lang="en-US" sz="800" dirty="0">
              <a:cs typeface="Arial" panose="020B0604020202020204" pitchFamily="34" charset="0"/>
            </a:endParaRPr>
          </a:p>
          <a:p>
            <a:pPr lvl="1" algn="just">
              <a:spcBef>
                <a:spcPts val="0"/>
              </a:spcBef>
              <a:buClrTx/>
              <a:buFont typeface="Wingdings" panose="05000000000000000000" pitchFamily="2" charset="2"/>
              <a:buChar char="§"/>
            </a:pPr>
            <a:r>
              <a:rPr lang="en-US" sz="2600" dirty="0">
                <a:solidFill>
                  <a:schemeClr val="tx1"/>
                </a:solidFill>
                <a:cs typeface="Arial" panose="020B0604020202020204" pitchFamily="34" charset="0"/>
              </a:rPr>
              <a:t>Se A </a:t>
            </a:r>
            <a:r>
              <a:rPr lang="en-US" sz="2600" dirty="0" err="1">
                <a:solidFill>
                  <a:schemeClr val="tx1"/>
                </a:solidFill>
                <a:cs typeface="Arial" panose="020B0604020202020204" pitchFamily="34" charset="0"/>
              </a:rPr>
              <a:t>apresenta</a:t>
            </a:r>
            <a:r>
              <a:rPr lang="en-US" sz="2600" dirty="0">
                <a:solidFill>
                  <a:schemeClr val="tx1"/>
                </a:solidFill>
                <a:cs typeface="Arial" panose="020B0604020202020204" pitchFamily="34" charset="0"/>
              </a:rPr>
              <a:t> um lance de $ 0,90, </a:t>
            </a:r>
            <a:r>
              <a:rPr lang="en-US" sz="2600" dirty="0" err="1">
                <a:solidFill>
                  <a:schemeClr val="tx1"/>
                </a:solidFill>
                <a:cs typeface="Arial" panose="020B0604020202020204" pitchFamily="34" charset="0"/>
              </a:rPr>
              <a:t>após</a:t>
            </a:r>
            <a:r>
              <a:rPr lang="en-US" sz="2600" dirty="0">
                <a:solidFill>
                  <a:schemeClr val="tx1"/>
                </a:solidFill>
                <a:cs typeface="Arial" panose="020B0604020202020204" pitchFamily="34" charset="0"/>
              </a:rPr>
              <a:t> B </a:t>
            </a:r>
            <a:r>
              <a:rPr lang="en-US" sz="2600" dirty="0" err="1">
                <a:solidFill>
                  <a:schemeClr val="tx1"/>
                </a:solidFill>
                <a:cs typeface="Arial" panose="020B0604020202020204" pitchFamily="34" charset="0"/>
              </a:rPr>
              <a:t>apresentar</a:t>
            </a:r>
            <a:r>
              <a:rPr lang="en-US" sz="2600" dirty="0">
                <a:solidFill>
                  <a:schemeClr val="tx1"/>
                </a:solidFill>
                <a:cs typeface="Arial" panose="020B0604020202020204" pitchFamily="34" charset="0"/>
              </a:rPr>
              <a:t> um lance de  $ 0,80, B </a:t>
            </a:r>
            <a:r>
              <a:rPr lang="en-US" sz="2600" dirty="0" err="1">
                <a:solidFill>
                  <a:schemeClr val="tx1"/>
                </a:solidFill>
                <a:cs typeface="Arial" panose="020B0604020202020204" pitchFamily="34" charset="0"/>
              </a:rPr>
              <a:t>perderia</a:t>
            </a:r>
            <a:r>
              <a:rPr lang="en-US" sz="2600" dirty="0">
                <a:solidFill>
                  <a:schemeClr val="tx1"/>
                </a:solidFill>
                <a:cs typeface="Arial" panose="020B0604020202020204" pitchFamily="34" charset="0"/>
              </a:rPr>
              <a:t> $ 0,80. </a:t>
            </a:r>
          </a:p>
          <a:p>
            <a:pPr lvl="1" algn="just">
              <a:spcBef>
                <a:spcPts val="0"/>
              </a:spcBef>
              <a:buClrTx/>
              <a:buFont typeface="Wingdings" panose="05000000000000000000" pitchFamily="2" charset="2"/>
              <a:buChar char="§"/>
            </a:pPr>
            <a:endParaRPr lang="en-US" sz="800" dirty="0">
              <a:solidFill>
                <a:schemeClr val="tx1"/>
              </a:solidFill>
              <a:cs typeface="Arial" panose="020B0604020202020204" pitchFamily="34" charset="0"/>
            </a:endParaRPr>
          </a:p>
          <a:p>
            <a:pPr lvl="1" algn="just">
              <a:spcBef>
                <a:spcPts val="0"/>
              </a:spcBef>
              <a:buClrTx/>
              <a:buFont typeface="Wingdings" panose="05000000000000000000" pitchFamily="2" charset="2"/>
              <a:buChar char="§"/>
            </a:pPr>
            <a:r>
              <a:rPr lang="en-US" sz="2600" dirty="0">
                <a:solidFill>
                  <a:schemeClr val="tx1"/>
                </a:solidFill>
                <a:cs typeface="Arial" panose="020B0604020202020204" pitchFamily="34" charset="0"/>
              </a:rPr>
              <a:t>Para </a:t>
            </a:r>
            <a:r>
              <a:rPr lang="en-US" sz="2600" dirty="0" err="1">
                <a:solidFill>
                  <a:schemeClr val="tx1"/>
                </a:solidFill>
                <a:cs typeface="Arial" panose="020B0604020202020204" pitchFamily="34" charset="0"/>
              </a:rPr>
              <a:t>isso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não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ocorrer</a:t>
            </a:r>
            <a:r>
              <a:rPr lang="en-US" sz="2600" dirty="0">
                <a:solidFill>
                  <a:schemeClr val="tx1"/>
                </a:solidFill>
                <a:cs typeface="Arial" panose="020B0604020202020204" pitchFamily="34" charset="0"/>
              </a:rPr>
              <a:t>, B </a:t>
            </a:r>
            <a:r>
              <a:rPr lang="en-US" sz="2600" dirty="0" err="1">
                <a:solidFill>
                  <a:schemeClr val="tx1"/>
                </a:solidFill>
                <a:cs typeface="Arial" panose="020B0604020202020204" pitchFamily="34" charset="0"/>
              </a:rPr>
              <a:t>apresenta</a:t>
            </a:r>
            <a:r>
              <a:rPr lang="en-US" sz="2600" dirty="0">
                <a:solidFill>
                  <a:schemeClr val="tx1"/>
                </a:solidFill>
                <a:cs typeface="Arial" panose="020B0604020202020204" pitchFamily="34" charset="0"/>
              </a:rPr>
              <a:t> um lance de $1,00. Com </a:t>
            </a:r>
            <a:r>
              <a:rPr lang="en-US" sz="2600" dirty="0" err="1">
                <a:solidFill>
                  <a:schemeClr val="tx1"/>
                </a:solidFill>
                <a:cs typeface="Arial" panose="020B0604020202020204" pitchFamily="34" charset="0"/>
              </a:rPr>
              <a:t>isso</a:t>
            </a:r>
            <a:r>
              <a:rPr lang="en-US" sz="2600" dirty="0">
                <a:solidFill>
                  <a:schemeClr val="tx1"/>
                </a:solidFill>
                <a:cs typeface="Arial" panose="020B0604020202020204" pitchFamily="34" charset="0"/>
              </a:rPr>
              <a:t>, A </a:t>
            </a:r>
            <a:r>
              <a:rPr lang="en-US" sz="2600" dirty="0" err="1">
                <a:solidFill>
                  <a:schemeClr val="tx1"/>
                </a:solidFill>
                <a:cs typeface="Arial" panose="020B0604020202020204" pitchFamily="34" charset="0"/>
              </a:rPr>
              <a:t>deveria</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pagar</a:t>
            </a:r>
            <a:r>
              <a:rPr lang="en-US" sz="2600" dirty="0">
                <a:solidFill>
                  <a:schemeClr val="tx1"/>
                </a:solidFill>
                <a:cs typeface="Arial" panose="020B0604020202020204" pitchFamily="34" charset="0"/>
              </a:rPr>
              <a:t> $0,90 </a:t>
            </a:r>
            <a:r>
              <a:rPr lang="en-US" sz="2600" dirty="0" err="1">
                <a:solidFill>
                  <a:schemeClr val="tx1"/>
                </a:solidFill>
                <a:cs typeface="Arial" panose="020B0604020202020204" pitchFamily="34" charset="0"/>
              </a:rPr>
              <a:t>sem</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ficar</a:t>
            </a:r>
            <a:r>
              <a:rPr lang="en-US" sz="2600" dirty="0">
                <a:solidFill>
                  <a:schemeClr val="tx1"/>
                </a:solidFill>
                <a:cs typeface="Arial" panose="020B0604020202020204" pitchFamily="34" charset="0"/>
              </a:rPr>
              <a:t> com a nota de um </a:t>
            </a:r>
            <a:r>
              <a:rPr lang="en-US" sz="2600" dirty="0" err="1">
                <a:solidFill>
                  <a:schemeClr val="tx1"/>
                </a:solidFill>
                <a:cs typeface="Arial" panose="020B0604020202020204" pitchFamily="34" charset="0"/>
              </a:rPr>
              <a:t>dólar</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perdendo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seus</a:t>
            </a:r>
            <a:r>
              <a:rPr lang="en-US" sz="2600" dirty="0">
                <a:solidFill>
                  <a:schemeClr val="tx1"/>
                </a:solidFill>
                <a:cs typeface="Arial" panose="020B0604020202020204" pitchFamily="34" charset="0"/>
              </a:rPr>
              <a:t>    $ 0,90.</a:t>
            </a:r>
          </a:p>
          <a:p>
            <a:pPr lvl="1" algn="just">
              <a:spcBef>
                <a:spcPts val="0"/>
              </a:spcBef>
              <a:buClrTx/>
              <a:buFont typeface="Wingdings" panose="05000000000000000000" pitchFamily="2" charset="2"/>
              <a:buChar char="§"/>
            </a:pPr>
            <a:endParaRPr lang="en-US" sz="800" dirty="0">
              <a:solidFill>
                <a:schemeClr val="tx1"/>
              </a:solidFill>
              <a:cs typeface="Arial" panose="020B0604020202020204" pitchFamily="34" charset="0"/>
            </a:endParaRPr>
          </a:p>
          <a:p>
            <a:pPr lvl="1" algn="just">
              <a:spcBef>
                <a:spcPts val="0"/>
              </a:spcBef>
              <a:buClrTx/>
              <a:buFont typeface="Wingdings" panose="05000000000000000000" pitchFamily="2" charset="2"/>
              <a:buChar char="§"/>
            </a:pPr>
            <a:r>
              <a:rPr lang="en-US" sz="2600" dirty="0">
                <a:solidFill>
                  <a:schemeClr val="tx1"/>
                </a:solidFill>
                <a:cs typeface="Arial" panose="020B0604020202020204" pitchFamily="34" charset="0"/>
              </a:rPr>
              <a:t>Para </a:t>
            </a:r>
            <a:r>
              <a:rPr lang="en-US" sz="2600" dirty="0" err="1">
                <a:solidFill>
                  <a:schemeClr val="tx1"/>
                </a:solidFill>
                <a:cs typeface="Arial" panose="020B0604020202020204" pitchFamily="34" charset="0"/>
              </a:rPr>
              <a:t>não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perder</a:t>
            </a:r>
            <a:r>
              <a:rPr lang="en-US" sz="2600" dirty="0">
                <a:solidFill>
                  <a:schemeClr val="tx1"/>
                </a:solidFill>
                <a:cs typeface="Arial" panose="020B0604020202020204" pitchFamily="34" charset="0"/>
              </a:rPr>
              <a:t> $ 0,90, A </a:t>
            </a:r>
            <a:r>
              <a:rPr lang="en-US" sz="2600" dirty="0" err="1">
                <a:solidFill>
                  <a:schemeClr val="tx1"/>
                </a:solidFill>
                <a:cs typeface="Arial" panose="020B0604020202020204" pitchFamily="34" charset="0"/>
              </a:rPr>
              <a:t>apresenta</a:t>
            </a:r>
            <a:r>
              <a:rPr lang="en-US" sz="2600" dirty="0">
                <a:solidFill>
                  <a:schemeClr val="tx1"/>
                </a:solidFill>
                <a:cs typeface="Arial" panose="020B0604020202020204" pitchFamily="34" charset="0"/>
              </a:rPr>
              <a:t> um lance de $ 1,10 (</a:t>
            </a:r>
            <a:r>
              <a:rPr lang="en-US" sz="2600" dirty="0" err="1">
                <a:solidFill>
                  <a:schemeClr val="tx1"/>
                </a:solidFill>
                <a:cs typeface="Arial" panose="020B0604020202020204" pitchFamily="34" charset="0"/>
              </a:rPr>
              <a:t>nesse</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caso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ele</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perderia</a:t>
            </a:r>
            <a:r>
              <a:rPr lang="en-US" sz="2600" dirty="0">
                <a:solidFill>
                  <a:schemeClr val="tx1"/>
                </a:solidFill>
                <a:cs typeface="Arial" panose="020B0604020202020204" pitchFamily="34" charset="0"/>
              </a:rPr>
              <a:t> $ 0,10; </a:t>
            </a:r>
            <a:r>
              <a:rPr lang="en-US" sz="2600" dirty="0" err="1">
                <a:solidFill>
                  <a:schemeClr val="tx1"/>
                </a:solidFill>
                <a:cs typeface="Arial" panose="020B0604020202020204" pitchFamily="34" charset="0"/>
              </a:rPr>
              <a:t>menos</a:t>
            </a:r>
            <a:r>
              <a:rPr lang="en-US" sz="2600" dirty="0">
                <a:solidFill>
                  <a:schemeClr val="tx1"/>
                </a:solidFill>
                <a:cs typeface="Arial" panose="020B0604020202020204" pitchFamily="34" charset="0"/>
              </a:rPr>
              <a:t> que </a:t>
            </a:r>
            <a:r>
              <a:rPr lang="en-US" sz="2600" dirty="0" err="1">
                <a:solidFill>
                  <a:schemeClr val="tx1"/>
                </a:solidFill>
                <a:cs typeface="Arial" panose="020B0604020202020204" pitchFamily="34" charset="0"/>
              </a:rPr>
              <a:t>os</a:t>
            </a:r>
            <a:r>
              <a:rPr lang="en-US" sz="2600" dirty="0">
                <a:solidFill>
                  <a:schemeClr val="tx1"/>
                </a:solidFill>
                <a:cs typeface="Arial" panose="020B0604020202020204" pitchFamily="34" charset="0"/>
              </a:rPr>
              <a:t> $0,90), mas com </a:t>
            </a:r>
            <a:r>
              <a:rPr lang="en-US" sz="2600" dirty="0" err="1">
                <a:solidFill>
                  <a:schemeClr val="tx1"/>
                </a:solidFill>
                <a:cs typeface="Arial" panose="020B0604020202020204" pitchFamily="34" charset="0"/>
              </a:rPr>
              <a:t>isso</a:t>
            </a:r>
            <a:r>
              <a:rPr lang="en-US" sz="2600" dirty="0">
                <a:solidFill>
                  <a:schemeClr val="tx1"/>
                </a:solidFill>
                <a:cs typeface="Arial" panose="020B0604020202020204" pitchFamily="34" charset="0"/>
              </a:rPr>
              <a:t>, B </a:t>
            </a:r>
            <a:r>
              <a:rPr lang="en-US" sz="2600" dirty="0" err="1">
                <a:solidFill>
                  <a:schemeClr val="tx1"/>
                </a:solidFill>
                <a:cs typeface="Arial" panose="020B0604020202020204" pitchFamily="34" charset="0"/>
              </a:rPr>
              <a:t>perderia</a:t>
            </a:r>
            <a:r>
              <a:rPr lang="en-US" sz="2600" dirty="0">
                <a:solidFill>
                  <a:schemeClr val="tx1"/>
                </a:solidFill>
                <a:cs typeface="Arial" panose="020B0604020202020204" pitchFamily="34" charset="0"/>
              </a:rPr>
              <a:t> $1,00.</a:t>
            </a:r>
          </a:p>
          <a:p>
            <a:pPr lvl="1" algn="just">
              <a:spcBef>
                <a:spcPts val="0"/>
              </a:spcBef>
              <a:buClrTx/>
              <a:buFont typeface="Wingdings" panose="05000000000000000000" pitchFamily="2" charset="2"/>
              <a:buChar char="§"/>
            </a:pPr>
            <a:endParaRPr lang="en-US" sz="800" dirty="0">
              <a:solidFill>
                <a:schemeClr val="tx1"/>
              </a:solidFill>
              <a:cs typeface="Arial" panose="020B0604020202020204" pitchFamily="34" charset="0"/>
            </a:endParaRPr>
          </a:p>
          <a:p>
            <a:pPr lvl="1" algn="just">
              <a:spcBef>
                <a:spcPts val="0"/>
              </a:spcBef>
              <a:buClrTx/>
              <a:buFont typeface="Wingdings" panose="05000000000000000000" pitchFamily="2" charset="2"/>
              <a:buChar char="§"/>
            </a:pPr>
            <a:r>
              <a:rPr lang="en-US" sz="2600" dirty="0">
                <a:solidFill>
                  <a:schemeClr val="tx1"/>
                </a:solidFill>
                <a:cs typeface="Arial" panose="020B0604020202020204" pitchFamily="34" charset="0"/>
              </a:rPr>
              <a:t>Para </a:t>
            </a:r>
            <a:r>
              <a:rPr lang="en-US" sz="2600" dirty="0" err="1">
                <a:solidFill>
                  <a:schemeClr val="tx1"/>
                </a:solidFill>
                <a:cs typeface="Arial" panose="020B0604020202020204" pitchFamily="34" charset="0"/>
              </a:rPr>
              <a:t>não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perder</a:t>
            </a:r>
            <a:r>
              <a:rPr lang="en-US" sz="2600" dirty="0">
                <a:solidFill>
                  <a:schemeClr val="tx1"/>
                </a:solidFill>
                <a:cs typeface="Arial" panose="020B0604020202020204" pitchFamily="34" charset="0"/>
              </a:rPr>
              <a:t> $ 1,00, B </a:t>
            </a:r>
            <a:r>
              <a:rPr lang="en-US" sz="2600" dirty="0" err="1">
                <a:solidFill>
                  <a:schemeClr val="tx1"/>
                </a:solidFill>
                <a:cs typeface="Arial" panose="020B0604020202020204" pitchFamily="34" charset="0"/>
              </a:rPr>
              <a:t>apresenta</a:t>
            </a:r>
            <a:r>
              <a:rPr lang="en-US" sz="2600" dirty="0">
                <a:solidFill>
                  <a:schemeClr val="tx1"/>
                </a:solidFill>
                <a:cs typeface="Arial" panose="020B0604020202020204" pitchFamily="34" charset="0"/>
              </a:rPr>
              <a:t> um lance de $ 1,20 (</a:t>
            </a:r>
            <a:r>
              <a:rPr lang="en-US" sz="2600" dirty="0" err="1">
                <a:solidFill>
                  <a:schemeClr val="tx1"/>
                </a:solidFill>
                <a:cs typeface="Arial" panose="020B0604020202020204" pitchFamily="34" charset="0"/>
              </a:rPr>
              <a:t>nesse</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caso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ele</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perderia</a:t>
            </a:r>
            <a:r>
              <a:rPr lang="en-US" sz="2600" dirty="0">
                <a:solidFill>
                  <a:schemeClr val="tx1"/>
                </a:solidFill>
                <a:cs typeface="Arial" panose="020B0604020202020204" pitchFamily="34" charset="0"/>
              </a:rPr>
              <a:t> $ 0,20; </a:t>
            </a:r>
            <a:r>
              <a:rPr lang="en-US" sz="2600" dirty="0" err="1">
                <a:solidFill>
                  <a:schemeClr val="tx1"/>
                </a:solidFill>
                <a:cs typeface="Arial" panose="020B0604020202020204" pitchFamily="34" charset="0"/>
              </a:rPr>
              <a:t>menos</a:t>
            </a:r>
            <a:r>
              <a:rPr lang="en-US" sz="2600" dirty="0">
                <a:solidFill>
                  <a:schemeClr val="tx1"/>
                </a:solidFill>
                <a:cs typeface="Arial" panose="020B0604020202020204" pitchFamily="34" charset="0"/>
              </a:rPr>
              <a:t> que $ 1,00), mas com </a:t>
            </a:r>
            <a:r>
              <a:rPr lang="en-US" sz="2600" dirty="0" err="1">
                <a:solidFill>
                  <a:schemeClr val="tx1"/>
                </a:solidFill>
                <a:cs typeface="Arial" panose="020B0604020202020204" pitchFamily="34" charset="0"/>
              </a:rPr>
              <a:t>isso</a:t>
            </a:r>
            <a:r>
              <a:rPr lang="en-US" sz="2600" dirty="0">
                <a:solidFill>
                  <a:schemeClr val="tx1"/>
                </a:solidFill>
                <a:cs typeface="Arial" panose="020B0604020202020204" pitchFamily="34" charset="0"/>
              </a:rPr>
              <a:t>, A </a:t>
            </a:r>
            <a:r>
              <a:rPr lang="en-US" sz="2600" dirty="0" err="1">
                <a:solidFill>
                  <a:schemeClr val="tx1"/>
                </a:solidFill>
                <a:cs typeface="Arial" panose="020B0604020202020204" pitchFamily="34" charset="0"/>
              </a:rPr>
              <a:t>perderia</a:t>
            </a:r>
            <a:r>
              <a:rPr lang="en-US" sz="2600" dirty="0">
                <a:solidFill>
                  <a:schemeClr val="tx1"/>
                </a:solidFill>
                <a:cs typeface="Arial" panose="020B0604020202020204" pitchFamily="34" charset="0"/>
              </a:rPr>
              <a:t> $1,10.</a:t>
            </a:r>
          </a:p>
          <a:p>
            <a:pPr lvl="1" algn="just">
              <a:spcBef>
                <a:spcPts val="0"/>
              </a:spcBef>
              <a:buClrTx/>
              <a:buFont typeface="Wingdings" panose="05000000000000000000" pitchFamily="2" charset="2"/>
              <a:buChar char="§"/>
            </a:pPr>
            <a:endParaRPr lang="en-US" sz="800" dirty="0">
              <a:solidFill>
                <a:schemeClr val="tx1"/>
              </a:solidFill>
              <a:cs typeface="Arial" panose="020B0604020202020204" pitchFamily="34" charset="0"/>
            </a:endParaRPr>
          </a:p>
          <a:p>
            <a:pPr lvl="1" algn="just">
              <a:spcBef>
                <a:spcPts val="0"/>
              </a:spcBef>
              <a:buClrTx/>
              <a:buFont typeface="Wingdings" panose="05000000000000000000" pitchFamily="2" charset="2"/>
              <a:buChar char="§"/>
            </a:pPr>
            <a:r>
              <a:rPr lang="en-US" sz="2600" dirty="0">
                <a:solidFill>
                  <a:schemeClr val="tx1"/>
                </a:solidFill>
                <a:cs typeface="Arial" panose="020B0604020202020204" pitchFamily="34" charset="0"/>
              </a:rPr>
              <a:t>Para </a:t>
            </a:r>
            <a:r>
              <a:rPr lang="en-US" sz="2600" dirty="0" err="1">
                <a:solidFill>
                  <a:schemeClr val="tx1"/>
                </a:solidFill>
                <a:cs typeface="Arial" panose="020B0604020202020204" pitchFamily="34" charset="0"/>
              </a:rPr>
              <a:t>não</a:t>
            </a:r>
            <a:r>
              <a:rPr lang="en-US" sz="2600" dirty="0">
                <a:solidFill>
                  <a:schemeClr val="tx1"/>
                </a:solidFill>
                <a:cs typeface="Arial" panose="020B0604020202020204" pitchFamily="34" charset="0"/>
              </a:rPr>
              <a:t> </a:t>
            </a:r>
            <a:r>
              <a:rPr lang="en-US" sz="2600" dirty="0" err="1">
                <a:solidFill>
                  <a:schemeClr val="tx1"/>
                </a:solidFill>
                <a:cs typeface="Arial" panose="020B0604020202020204" pitchFamily="34" charset="0"/>
              </a:rPr>
              <a:t>perder</a:t>
            </a:r>
            <a:r>
              <a:rPr lang="en-US" sz="2600" dirty="0">
                <a:solidFill>
                  <a:schemeClr val="tx1"/>
                </a:solidFill>
                <a:cs typeface="Arial" panose="020B0604020202020204" pitchFamily="34" charset="0"/>
              </a:rPr>
              <a:t> $1,10, A </a:t>
            </a:r>
            <a:r>
              <a:rPr lang="en-US" sz="2600" dirty="0" err="1">
                <a:solidFill>
                  <a:schemeClr val="tx1"/>
                </a:solidFill>
                <a:cs typeface="Arial" panose="020B0604020202020204" pitchFamily="34" charset="0"/>
              </a:rPr>
              <a:t>apresenta</a:t>
            </a:r>
            <a:r>
              <a:rPr lang="en-US" sz="2600" dirty="0">
                <a:solidFill>
                  <a:schemeClr val="tx1"/>
                </a:solidFill>
                <a:cs typeface="Arial" panose="020B0604020202020204" pitchFamily="34" charset="0"/>
              </a:rPr>
              <a:t> um lance de $1,30….</a:t>
            </a:r>
          </a:p>
          <a:p>
            <a:pPr algn="just">
              <a:lnSpc>
                <a:spcPct val="80000"/>
              </a:lnSpc>
              <a:spcBef>
                <a:spcPct val="70000"/>
              </a:spcBef>
              <a:buFont typeface="Wingdings" panose="05000000000000000000" pitchFamily="2" charset="2"/>
              <a:buNone/>
            </a:pPr>
            <a:endParaRPr lang="en-US" sz="2600" dirty="0"/>
          </a:p>
        </p:txBody>
      </p:sp>
    </p:spTree>
    <p:extLst>
      <p:ext uri="{BB962C8B-B14F-4D97-AF65-F5344CB8AC3E}">
        <p14:creationId xmlns:p14="http://schemas.microsoft.com/office/powerpoint/2010/main" val="30790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calcmode="lin" valueType="num">
                                      <p:cBhvr additive="base">
                                        <p:cTn id="2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 calcmode="lin" valueType="num">
                                      <p:cBhvr additive="base">
                                        <p:cTn id="3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7EB15-F6E9-4627-8337-2F267E5728A6}"/>
              </a:ext>
            </a:extLst>
          </p:cNvPr>
          <p:cNvSpPr>
            <a:spLocks noGrp="1"/>
          </p:cNvSpPr>
          <p:nvPr>
            <p:ph type="title"/>
          </p:nvPr>
        </p:nvSpPr>
        <p:spPr>
          <a:xfrm>
            <a:off x="1794842" y="312118"/>
            <a:ext cx="5546863" cy="1325563"/>
          </a:xfrm>
        </p:spPr>
        <p:txBody>
          <a:bodyPr/>
          <a:lstStyle/>
          <a:p>
            <a:r>
              <a:rPr lang="pt-BR" b="1" dirty="0">
                <a:latin typeface="+mn-lt"/>
              </a:rPr>
              <a:t>Uma Aplicação Exótica</a:t>
            </a:r>
          </a:p>
        </p:txBody>
      </p:sp>
      <p:sp>
        <p:nvSpPr>
          <p:cNvPr id="3" name="Espaço Reservado para Conteúdo 2">
            <a:extLst>
              <a:ext uri="{FF2B5EF4-FFF2-40B4-BE49-F238E27FC236}">
                <a16:creationId xmlns:a16="http://schemas.microsoft.com/office/drawing/2014/main" id="{A9D3F8A4-592E-4197-A257-1D506610C07C}"/>
              </a:ext>
            </a:extLst>
          </p:cNvPr>
          <p:cNvSpPr>
            <a:spLocks noGrp="1"/>
          </p:cNvSpPr>
          <p:nvPr>
            <p:ph idx="1"/>
          </p:nvPr>
        </p:nvSpPr>
        <p:spPr>
          <a:xfrm>
            <a:off x="265044" y="1229277"/>
            <a:ext cx="8666922" cy="4351338"/>
          </a:xfrm>
        </p:spPr>
        <p:txBody>
          <a:bodyPr/>
          <a:lstStyle/>
          <a:p>
            <a:pPr algn="just"/>
            <a:r>
              <a:rPr lang="pt-BR" sz="3200" dirty="0"/>
              <a:t>Suponha que você é um cidadão honesto e não pretenda “esconder” dinheiro.</a:t>
            </a:r>
            <a:endParaRPr lang="pt-BR" sz="200" dirty="0"/>
          </a:p>
          <a:p>
            <a:pPr algn="l">
              <a:buFont typeface="Arial" panose="020B0604020202020204" pitchFamily="34" charset="0"/>
              <a:buChar char="•"/>
            </a:pPr>
            <a:r>
              <a:rPr lang="pt-BR" sz="3000" dirty="0"/>
              <a:t>Você compraria Bitcoins (ou </a:t>
            </a:r>
            <a:r>
              <a:rPr lang="pt-BR" sz="3000" b="0" i="0" dirty="0" err="1">
                <a:solidFill>
                  <a:srgbClr val="202124"/>
                </a:solidFill>
                <a:effectLst/>
              </a:rPr>
              <a:t>Ethereum</a:t>
            </a:r>
            <a:r>
              <a:rPr lang="pt-BR" sz="3000" dirty="0">
                <a:solidFill>
                  <a:srgbClr val="202124"/>
                </a:solidFill>
              </a:rPr>
              <a:t>, </a:t>
            </a:r>
            <a:r>
              <a:rPr lang="pt-BR" sz="3000" b="0" i="0" dirty="0" err="1">
                <a:solidFill>
                  <a:srgbClr val="202124"/>
                </a:solidFill>
                <a:effectLst/>
              </a:rPr>
              <a:t>Binance</a:t>
            </a:r>
            <a:r>
              <a:rPr lang="pt-BR" sz="3000" b="0" i="0" dirty="0">
                <a:solidFill>
                  <a:srgbClr val="202124"/>
                </a:solidFill>
                <a:effectLst/>
              </a:rPr>
              <a:t> </a:t>
            </a:r>
            <a:r>
              <a:rPr lang="pt-BR" sz="3000" b="0" i="0" dirty="0" err="1">
                <a:solidFill>
                  <a:srgbClr val="202124"/>
                </a:solidFill>
                <a:effectLst/>
              </a:rPr>
              <a:t>Coin</a:t>
            </a:r>
            <a:r>
              <a:rPr lang="pt-BR" sz="3000" dirty="0">
                <a:solidFill>
                  <a:srgbClr val="202124"/>
                </a:solidFill>
              </a:rPr>
              <a:t>, </a:t>
            </a:r>
            <a:r>
              <a:rPr lang="pt-BR" sz="3000" b="0" i="0" dirty="0" err="1">
                <a:solidFill>
                  <a:srgbClr val="202124"/>
                </a:solidFill>
                <a:effectLst/>
              </a:rPr>
              <a:t>Ripple</a:t>
            </a:r>
            <a:r>
              <a:rPr lang="pt-BR" sz="3000" dirty="0">
                <a:solidFill>
                  <a:srgbClr val="202124"/>
                </a:solidFill>
              </a:rPr>
              <a:t>, </a:t>
            </a:r>
            <a:r>
              <a:rPr lang="pt-BR" sz="3000" b="0" i="0" dirty="0" err="1">
                <a:solidFill>
                  <a:srgbClr val="202124"/>
                </a:solidFill>
                <a:effectLst/>
              </a:rPr>
              <a:t>Dogecoin</a:t>
            </a:r>
            <a:r>
              <a:rPr lang="pt-BR" sz="3000" dirty="0">
                <a:solidFill>
                  <a:srgbClr val="202124"/>
                </a:solidFill>
              </a:rPr>
              <a:t>, </a:t>
            </a:r>
            <a:r>
              <a:rPr lang="pt-BR" sz="3000" b="0" i="0" dirty="0" err="1">
                <a:solidFill>
                  <a:srgbClr val="202124"/>
                </a:solidFill>
                <a:effectLst/>
              </a:rPr>
              <a:t>Tether</a:t>
            </a:r>
            <a:r>
              <a:rPr lang="pt-BR" sz="3000" dirty="0">
                <a:solidFill>
                  <a:srgbClr val="202124"/>
                </a:solidFill>
              </a:rPr>
              <a:t>, </a:t>
            </a:r>
            <a:r>
              <a:rPr lang="pt-BR" sz="3000" b="0" i="0" dirty="0" err="1">
                <a:solidFill>
                  <a:srgbClr val="202124"/>
                </a:solidFill>
                <a:effectLst/>
              </a:rPr>
              <a:t>Cardano</a:t>
            </a:r>
            <a:r>
              <a:rPr lang="pt-BR" sz="3000" dirty="0">
                <a:solidFill>
                  <a:srgbClr val="202124"/>
                </a:solidFill>
              </a:rPr>
              <a:t>, </a:t>
            </a:r>
            <a:r>
              <a:rPr lang="pt-BR" sz="3000" b="0" i="0" dirty="0" err="1">
                <a:solidFill>
                  <a:srgbClr val="202124"/>
                </a:solidFill>
                <a:effectLst/>
              </a:rPr>
              <a:t>Polkadot</a:t>
            </a:r>
            <a:r>
              <a:rPr lang="pt-BR" sz="3000" dirty="0">
                <a:solidFill>
                  <a:srgbClr val="202124"/>
                </a:solidFill>
              </a:rPr>
              <a:t>,..., </a:t>
            </a:r>
            <a:r>
              <a:rPr lang="pt-BR" sz="3000" dirty="0" err="1">
                <a:solidFill>
                  <a:srgbClr val="202124"/>
                </a:solidFill>
              </a:rPr>
              <a:t>ETFs</a:t>
            </a:r>
            <a:r>
              <a:rPr lang="pt-BR" sz="3000" dirty="0">
                <a:solidFill>
                  <a:srgbClr val="202124"/>
                </a:solidFill>
              </a:rPr>
              <a:t> de criptomoedas, como o HASH11)</a:t>
            </a:r>
            <a:r>
              <a:rPr lang="pt-BR" sz="3000" dirty="0"/>
              <a:t> ? </a:t>
            </a:r>
          </a:p>
          <a:p>
            <a:pPr algn="just"/>
            <a:r>
              <a:rPr lang="pt-BR" sz="3200" dirty="0"/>
              <a:t>Se a sua resposta for sim, qual a sua justificativa para isso ?</a:t>
            </a:r>
          </a:p>
        </p:txBody>
      </p:sp>
    </p:spTree>
    <p:extLst>
      <p:ext uri="{BB962C8B-B14F-4D97-AF65-F5344CB8AC3E}">
        <p14:creationId xmlns:p14="http://schemas.microsoft.com/office/powerpoint/2010/main" val="22923500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5">
            <a:extLst>
              <a:ext uri="{FF2B5EF4-FFF2-40B4-BE49-F238E27FC236}">
                <a16:creationId xmlns:a16="http://schemas.microsoft.com/office/drawing/2014/main" id="{8A34717B-8DFC-4EA0-9ADF-39A57058CF2E}"/>
              </a:ext>
            </a:extLst>
          </p:cNvPr>
          <p:cNvSpPr txBox="1">
            <a:spLocks noChangeArrowheads="1"/>
          </p:cNvSpPr>
          <p:nvPr/>
        </p:nvSpPr>
        <p:spPr>
          <a:xfrm>
            <a:off x="133063" y="1291275"/>
            <a:ext cx="8785650" cy="4680519"/>
          </a:xfrm>
          <a:prstGeom prst="rect">
            <a:avLst/>
          </a:prstGeom>
          <a:noFill/>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lnSpc>
                <a:spcPct val="90000"/>
              </a:lnSpc>
              <a:spcBef>
                <a:spcPct val="70000"/>
              </a:spcBef>
              <a:buClrTx/>
              <a:buFont typeface="Wingdings" panose="05000000000000000000" pitchFamily="2" charset="2"/>
              <a:buChar char="§"/>
            </a:pPr>
            <a:r>
              <a:rPr lang="en-US" b="1" dirty="0" err="1">
                <a:latin typeface="Arial" panose="020B0604020202020204" pitchFamily="34" charset="0"/>
                <a:cs typeface="Arial" panose="020B0604020202020204" pitchFamily="34" charset="0"/>
              </a:rPr>
              <a:t>Estratégia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Dominante</a:t>
            </a:r>
            <a:endParaRPr lang="en-US" b="1" dirty="0">
              <a:latin typeface="Arial" panose="020B0604020202020204" pitchFamily="34" charset="0"/>
              <a:cs typeface="Arial" panose="020B0604020202020204" pitchFamily="34" charset="0"/>
            </a:endParaRPr>
          </a:p>
          <a:p>
            <a:pPr lvl="1" algn="just">
              <a:lnSpc>
                <a:spcPct val="90000"/>
              </a:lnSpc>
              <a:spcBef>
                <a:spcPct val="70000"/>
              </a:spcBef>
              <a:buClrTx/>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É </a:t>
            </a:r>
            <a:r>
              <a:rPr lang="en-US" sz="2800" dirty="0" err="1">
                <a:solidFill>
                  <a:schemeClr val="tx1"/>
                </a:solidFill>
                <a:latin typeface="Arial" panose="020B0604020202020204" pitchFamily="34" charset="0"/>
                <a:cs typeface="Arial" panose="020B0604020202020204" pitchFamily="34" charset="0"/>
              </a:rPr>
              <a:t>uma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estratégia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ótima</a:t>
            </a:r>
            <a:r>
              <a:rPr lang="en-US" sz="2800" dirty="0">
                <a:solidFill>
                  <a:schemeClr val="tx1"/>
                </a:solidFill>
                <a:latin typeface="Arial" panose="020B0604020202020204" pitchFamily="34" charset="0"/>
                <a:cs typeface="Arial" panose="020B0604020202020204" pitchFamily="34" charset="0"/>
              </a:rPr>
              <a:t> para um </a:t>
            </a:r>
            <a:r>
              <a:rPr lang="en-US" sz="2800" dirty="0" err="1">
                <a:solidFill>
                  <a:schemeClr val="tx1"/>
                </a:solidFill>
                <a:latin typeface="Arial" panose="020B0604020202020204" pitchFamily="34" charset="0"/>
                <a:cs typeface="Arial" panose="020B0604020202020204" pitchFamily="34" charset="0"/>
              </a:rPr>
              <a:t>jogador</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independentemente</a:t>
            </a:r>
            <a:r>
              <a:rPr lang="en-US" sz="2800" dirty="0">
                <a:solidFill>
                  <a:schemeClr val="tx1"/>
                </a:solidFill>
                <a:latin typeface="Arial" panose="020B0604020202020204" pitchFamily="34" charset="0"/>
                <a:cs typeface="Arial" panose="020B0604020202020204" pitchFamily="34" charset="0"/>
              </a:rPr>
              <a:t> do que </a:t>
            </a:r>
            <a:r>
              <a:rPr lang="en-US" sz="2800" dirty="0" err="1">
                <a:solidFill>
                  <a:schemeClr val="tx1"/>
                </a:solidFill>
                <a:latin typeface="Arial" panose="020B0604020202020204" pitchFamily="34" charset="0"/>
                <a:cs typeface="Arial" panose="020B0604020202020204" pitchFamily="34" charset="0"/>
              </a:rPr>
              <a:t>seu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oponente</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possa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fazer</a:t>
            </a:r>
            <a:r>
              <a:rPr lang="en-US" sz="2800" dirty="0">
                <a:solidFill>
                  <a:schemeClr val="tx1"/>
                </a:solidFill>
                <a:latin typeface="Arial" panose="020B0604020202020204" pitchFamily="34" charset="0"/>
                <a:cs typeface="Arial" panose="020B0604020202020204" pitchFamily="34" charset="0"/>
              </a:rPr>
              <a:t>.</a:t>
            </a:r>
          </a:p>
          <a:p>
            <a:pPr lvl="1" algn="just">
              <a:lnSpc>
                <a:spcPct val="90000"/>
              </a:lnSpc>
              <a:spcBef>
                <a:spcPct val="70000"/>
              </a:spcBef>
              <a:buClrTx/>
              <a:buFont typeface="Wingdings" panose="05000000000000000000" pitchFamily="2" charset="2"/>
              <a:buChar char="§"/>
            </a:pPr>
            <a:endParaRPr lang="en-US" sz="1200" dirty="0">
              <a:solidFill>
                <a:schemeClr val="tx1"/>
              </a:solidFill>
              <a:latin typeface="Arial" panose="020B0604020202020204" pitchFamily="34" charset="0"/>
              <a:cs typeface="Arial" panose="020B0604020202020204" pitchFamily="34" charset="0"/>
            </a:endParaRPr>
          </a:p>
          <a:p>
            <a:pPr lvl="1" algn="just">
              <a:lnSpc>
                <a:spcPct val="90000"/>
              </a:lnSpc>
              <a:spcBef>
                <a:spcPct val="70000"/>
              </a:spcBef>
              <a:buClrTx/>
              <a:buFont typeface="Wingdings" panose="05000000000000000000" pitchFamily="2" charset="2"/>
              <a:buChar char="§"/>
            </a:pPr>
            <a:r>
              <a:rPr lang="en-US" sz="2800" b="1" dirty="0">
                <a:solidFill>
                  <a:schemeClr val="tx1"/>
                </a:solidFill>
                <a:latin typeface="Arial" panose="020B0604020202020204" pitchFamily="34" charset="0"/>
                <a:cs typeface="Arial" panose="020B0604020202020204" pitchFamily="34" charset="0"/>
              </a:rPr>
              <a:t>Um </a:t>
            </a:r>
            <a:r>
              <a:rPr lang="en-US" sz="2800" b="1" dirty="0" err="1">
                <a:solidFill>
                  <a:schemeClr val="tx1"/>
                </a:solidFill>
                <a:latin typeface="Arial" panose="020B0604020202020204" pitchFamily="34" charset="0"/>
                <a:cs typeface="Arial" panose="020B0604020202020204" pitchFamily="34" charset="0"/>
              </a:rPr>
              <a:t>Exemplo</a:t>
            </a:r>
            <a:r>
              <a:rPr lang="en-US" sz="2800" b="1" dirty="0">
                <a:solidFill>
                  <a:schemeClr val="tx1"/>
                </a:solidFill>
                <a:latin typeface="Arial" panose="020B0604020202020204" pitchFamily="34" charset="0"/>
                <a:cs typeface="Arial" panose="020B0604020202020204" pitchFamily="34" charset="0"/>
              </a:rPr>
              <a:t>:</a:t>
            </a:r>
          </a:p>
          <a:p>
            <a:pPr lvl="2" algn="just">
              <a:lnSpc>
                <a:spcPct val="90000"/>
              </a:lnSpc>
              <a:spcBef>
                <a:spcPct val="70000"/>
              </a:spcBef>
              <a:buClrTx/>
              <a:buFont typeface="Wingdings" panose="05000000000000000000" pitchFamily="2" charset="2"/>
              <a:buChar char="§"/>
            </a:pPr>
            <a:r>
              <a:rPr lang="en-US" sz="2800" i="1" dirty="0">
                <a:solidFill>
                  <a:schemeClr val="tx1"/>
                </a:solidFill>
                <a:latin typeface="Arial" panose="020B0604020202020204" pitchFamily="34" charset="0"/>
                <a:cs typeface="Arial" panose="020B0604020202020204" pitchFamily="34" charset="0"/>
              </a:rPr>
              <a:t>A e B</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vendem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produtos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concorrentes</a:t>
            </a:r>
            <a:r>
              <a:rPr lang="en-US" sz="2800" dirty="0">
                <a:solidFill>
                  <a:schemeClr val="tx1"/>
                </a:solidFill>
                <a:latin typeface="Arial" panose="020B0604020202020204" pitchFamily="34" charset="0"/>
                <a:cs typeface="Arial" panose="020B0604020202020204" pitchFamily="34" charset="0"/>
              </a:rPr>
              <a:t>.</a:t>
            </a:r>
          </a:p>
          <a:p>
            <a:pPr lvl="2" algn="just">
              <a:lnSpc>
                <a:spcPct val="90000"/>
              </a:lnSpc>
              <a:spcBef>
                <a:spcPct val="70000"/>
              </a:spcBef>
              <a:buClrTx/>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As </a:t>
            </a:r>
            <a:r>
              <a:rPr lang="en-US" sz="2800" dirty="0" err="1">
                <a:solidFill>
                  <a:schemeClr val="tx1"/>
                </a:solidFill>
                <a:latin typeface="Arial" panose="020B0604020202020204" pitchFamily="34" charset="0"/>
                <a:cs typeface="Arial" panose="020B0604020202020204" pitchFamily="34" charset="0"/>
              </a:rPr>
              <a:t>duas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empresas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devem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decidir</a:t>
            </a:r>
            <a:r>
              <a:rPr lang="en-US" sz="2800" dirty="0">
                <a:solidFill>
                  <a:schemeClr val="tx1"/>
                </a:solidFill>
                <a:latin typeface="Arial" panose="020B0604020202020204" pitchFamily="34" charset="0"/>
                <a:cs typeface="Arial" panose="020B0604020202020204" pitchFamily="34" charset="0"/>
              </a:rPr>
              <a:t> se </a:t>
            </a:r>
            <a:r>
              <a:rPr lang="en-US" sz="2800" dirty="0" err="1">
                <a:solidFill>
                  <a:schemeClr val="tx1"/>
                </a:solidFill>
                <a:latin typeface="Arial" panose="020B0604020202020204" pitchFamily="34" charset="0"/>
                <a:cs typeface="Arial" panose="020B0604020202020204" pitchFamily="34" charset="0"/>
              </a:rPr>
              <a:t>irão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ou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não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realizar</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campanhas</a:t>
            </a:r>
            <a:r>
              <a:rPr lang="en-US" sz="2800" dirty="0">
                <a:solidFill>
                  <a:schemeClr val="tx1"/>
                </a:solidFill>
                <a:latin typeface="Arial" panose="020B0604020202020204" pitchFamily="34" charset="0"/>
                <a:cs typeface="Arial" panose="020B0604020202020204" pitchFamily="34" charset="0"/>
              </a:rPr>
              <a:t> de propaganda de </a:t>
            </a:r>
            <a:r>
              <a:rPr lang="en-US" sz="2800" dirty="0" err="1">
                <a:solidFill>
                  <a:schemeClr val="tx1"/>
                </a:solidFill>
                <a:latin typeface="Arial" panose="020B0604020202020204" pitchFamily="34" charset="0"/>
                <a:cs typeface="Arial" panose="020B0604020202020204" pitchFamily="34" charset="0"/>
              </a:rPr>
              <a:t>seus</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produtos</a:t>
            </a:r>
            <a:r>
              <a:rPr lang="en-US" sz="2800" dirty="0">
                <a:solidFill>
                  <a:schemeClr val="tx1"/>
                </a:solidFill>
                <a:latin typeface="Arial" panose="020B0604020202020204" pitchFamily="34" charset="0"/>
                <a:cs typeface="Arial" panose="020B0604020202020204" pitchFamily="34" charset="0"/>
              </a:rPr>
              <a:t>.</a:t>
            </a:r>
          </a:p>
        </p:txBody>
      </p:sp>
      <p:sp>
        <p:nvSpPr>
          <p:cNvPr id="45" name="CaixaDeTexto 44">
            <a:extLst>
              <a:ext uri="{FF2B5EF4-FFF2-40B4-BE49-F238E27FC236}">
                <a16:creationId xmlns:a16="http://schemas.microsoft.com/office/drawing/2014/main" id="{2861F973-465D-41BB-BF0D-91DD11D5E159}"/>
              </a:ext>
            </a:extLst>
          </p:cNvPr>
          <p:cNvSpPr txBox="1"/>
          <p:nvPr/>
        </p:nvSpPr>
        <p:spPr>
          <a:xfrm>
            <a:off x="668085" y="336173"/>
            <a:ext cx="7776864"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Estratégias Dominantes</a:t>
            </a:r>
          </a:p>
        </p:txBody>
      </p:sp>
    </p:spTree>
    <p:extLst>
      <p:ext uri="{BB962C8B-B14F-4D97-AF65-F5344CB8AC3E}">
        <p14:creationId xmlns:p14="http://schemas.microsoft.com/office/powerpoint/2010/main" val="24334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 calcmode="lin" valueType="num">
                                      <p:cBhvr additive="base">
                                        <p:cTn id="7"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anim calcmode="lin" valueType="num">
                                      <p:cBhvr additive="base">
                                        <p:cTn id="13"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
                                            <p:txEl>
                                              <p:pRg st="4" end="4"/>
                                            </p:txEl>
                                          </p:spTgt>
                                        </p:tgtEl>
                                        <p:attrNameLst>
                                          <p:attrName>style.visibility</p:attrName>
                                        </p:attrNameLst>
                                      </p:cBhvr>
                                      <p:to>
                                        <p:strVal val="visible"/>
                                      </p:to>
                                    </p:set>
                                    <p:anim calcmode="lin" valueType="num">
                                      <p:cBhvr additive="base">
                                        <p:cTn id="17" dur="500" fill="hold"/>
                                        <p:tgtEl>
                                          <p:spTgt spid="4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4">
                                            <p:txEl>
                                              <p:pRg st="5" end="5"/>
                                            </p:txEl>
                                          </p:spTgt>
                                        </p:tgtEl>
                                        <p:attrNameLst>
                                          <p:attrName>style.visibility</p:attrName>
                                        </p:attrNameLst>
                                      </p:cBhvr>
                                      <p:to>
                                        <p:strVal val="visible"/>
                                      </p:to>
                                    </p:set>
                                    <p:anim calcmode="lin" valueType="num">
                                      <p:cBhvr additive="base">
                                        <p:cTn id="21"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1439B6C-0735-455A-958E-31DFA8AAD46B}"/>
              </a:ext>
            </a:extLst>
          </p:cNvPr>
          <p:cNvSpPr/>
          <p:nvPr/>
        </p:nvSpPr>
        <p:spPr>
          <a:xfrm>
            <a:off x="256959" y="5030418"/>
            <a:ext cx="8202086" cy="16880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4">
            <a:extLst>
              <a:ext uri="{FF2B5EF4-FFF2-40B4-BE49-F238E27FC236}">
                <a16:creationId xmlns:a16="http://schemas.microsoft.com/office/drawing/2014/main" id="{BAF1BF03-3CB0-4365-8735-8BDE5011BB3F}"/>
              </a:ext>
            </a:extLst>
          </p:cNvPr>
          <p:cNvSpPr>
            <a:spLocks noGrp="1" noChangeArrowheads="1"/>
          </p:cNvSpPr>
          <p:nvPr>
            <p:ph type="title"/>
          </p:nvPr>
        </p:nvSpPr>
        <p:spPr>
          <a:xfrm>
            <a:off x="564116" y="336171"/>
            <a:ext cx="7983537" cy="781050"/>
          </a:xfrm>
          <a:noFill/>
        </p:spPr>
        <p:txBody>
          <a:bodyPr/>
          <a:lstStyle/>
          <a:p>
            <a:r>
              <a:rPr lang="en-US" sz="2800" b="1" dirty="0" err="1">
                <a:solidFill>
                  <a:schemeClr val="tx1"/>
                </a:solidFill>
                <a:latin typeface="Arial" panose="020B0604020202020204" pitchFamily="34" charset="0"/>
                <a:cs typeface="Arial" panose="020B0604020202020204" pitchFamily="34" charset="0"/>
              </a:rPr>
              <a:t>Matriz</a:t>
            </a:r>
            <a:r>
              <a:rPr lang="en-US" sz="2800" b="1" dirty="0">
                <a:solidFill>
                  <a:schemeClr val="tx1"/>
                </a:solidFill>
                <a:latin typeface="Arial" panose="020B0604020202020204" pitchFamily="34" charset="0"/>
                <a:cs typeface="Arial" panose="020B0604020202020204" pitchFamily="34" charset="0"/>
              </a:rPr>
              <a:t> de </a:t>
            </a:r>
            <a:r>
              <a:rPr lang="en-US" sz="2800" b="1" i="1" dirty="0">
                <a:solidFill>
                  <a:schemeClr val="tx1"/>
                </a:solidFill>
                <a:latin typeface="Arial" panose="020B0604020202020204" pitchFamily="34" charset="0"/>
                <a:cs typeface="Arial" panose="020B0604020202020204" pitchFamily="34" charset="0"/>
              </a:rPr>
              <a:t>Payoff</a:t>
            </a:r>
            <a:r>
              <a:rPr lang="en-US" sz="2800" b="1" dirty="0">
                <a:solidFill>
                  <a:schemeClr val="tx1"/>
                </a:solidFill>
                <a:latin typeface="Arial" panose="020B0604020202020204" pitchFamily="34" charset="0"/>
                <a:cs typeface="Arial" panose="020B0604020202020204" pitchFamily="34" charset="0"/>
              </a:rPr>
              <a:t> para o Jogo da Propaganda</a:t>
            </a:r>
          </a:p>
        </p:txBody>
      </p:sp>
      <p:grpSp>
        <p:nvGrpSpPr>
          <p:cNvPr id="6" name="Group 24">
            <a:extLst>
              <a:ext uri="{FF2B5EF4-FFF2-40B4-BE49-F238E27FC236}">
                <a16:creationId xmlns:a16="http://schemas.microsoft.com/office/drawing/2014/main" id="{FFD59520-505C-4680-A314-C67B94E80F1E}"/>
              </a:ext>
            </a:extLst>
          </p:cNvPr>
          <p:cNvGrpSpPr>
            <a:grpSpLocks/>
          </p:cNvGrpSpPr>
          <p:nvPr/>
        </p:nvGrpSpPr>
        <p:grpSpPr bwMode="auto">
          <a:xfrm>
            <a:off x="318607" y="834959"/>
            <a:ext cx="8062581" cy="4104339"/>
            <a:chOff x="192" y="782"/>
            <a:chExt cx="4875" cy="2851"/>
          </a:xfrm>
        </p:grpSpPr>
        <p:sp>
          <p:nvSpPr>
            <p:cNvPr id="7" name="Rectangle 5">
              <a:extLst>
                <a:ext uri="{FF2B5EF4-FFF2-40B4-BE49-F238E27FC236}">
                  <a16:creationId xmlns:a16="http://schemas.microsoft.com/office/drawing/2014/main" id="{6F815497-2F18-4FDD-82DB-229D9F6721F7}"/>
                </a:ext>
              </a:extLst>
            </p:cNvPr>
            <p:cNvSpPr>
              <a:spLocks noChangeArrowheads="1"/>
            </p:cNvSpPr>
            <p:nvPr/>
          </p:nvSpPr>
          <p:spPr bwMode="auto">
            <a:xfrm>
              <a:off x="1943" y="1517"/>
              <a:ext cx="3124" cy="2116"/>
            </a:xfrm>
            <a:prstGeom prst="rect">
              <a:avLst/>
            </a:prstGeom>
            <a:solidFill>
              <a:schemeClr val="bg1">
                <a:lumMod val="95000"/>
              </a:schemeClr>
            </a:solidFill>
            <a:ln w="254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8" name="Line 6">
              <a:extLst>
                <a:ext uri="{FF2B5EF4-FFF2-40B4-BE49-F238E27FC236}">
                  <a16:creationId xmlns:a16="http://schemas.microsoft.com/office/drawing/2014/main" id="{E1260C89-2EE7-4005-8528-836D3D0CE55A}"/>
                </a:ext>
              </a:extLst>
            </p:cNvPr>
            <p:cNvSpPr>
              <a:spLocks noChangeShapeType="1"/>
            </p:cNvSpPr>
            <p:nvPr/>
          </p:nvSpPr>
          <p:spPr bwMode="auto">
            <a:xfrm>
              <a:off x="1950" y="2552"/>
              <a:ext cx="31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 name="Line 7">
              <a:extLst>
                <a:ext uri="{FF2B5EF4-FFF2-40B4-BE49-F238E27FC236}">
                  <a16:creationId xmlns:a16="http://schemas.microsoft.com/office/drawing/2014/main" id="{3B5E6247-A6E5-45C0-91E9-F6C17C4FF53E}"/>
                </a:ext>
              </a:extLst>
            </p:cNvPr>
            <p:cNvSpPr>
              <a:spLocks noChangeShapeType="1"/>
            </p:cNvSpPr>
            <p:nvPr/>
          </p:nvSpPr>
          <p:spPr bwMode="auto">
            <a:xfrm flipV="1">
              <a:off x="3481" y="1514"/>
              <a:ext cx="0" cy="21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 name="Rectangle 8">
              <a:extLst>
                <a:ext uri="{FF2B5EF4-FFF2-40B4-BE49-F238E27FC236}">
                  <a16:creationId xmlns:a16="http://schemas.microsoft.com/office/drawing/2014/main" id="{64DE6595-A011-4666-90A6-B5F6842B4E4B}"/>
                </a:ext>
              </a:extLst>
            </p:cNvPr>
            <p:cNvSpPr>
              <a:spLocks noChangeArrowheads="1"/>
            </p:cNvSpPr>
            <p:nvPr/>
          </p:nvSpPr>
          <p:spPr bwMode="auto">
            <a:xfrm rot="16200000">
              <a:off x="-214" y="2285"/>
              <a:ext cx="105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i="1" dirty="0" err="1"/>
                <a:t>Empresa</a:t>
              </a:r>
              <a:r>
                <a:rPr lang="en-US" sz="2000" b="1" i="1" dirty="0"/>
                <a:t> A</a:t>
              </a:r>
            </a:p>
          </p:txBody>
        </p:sp>
        <p:sp>
          <p:nvSpPr>
            <p:cNvPr id="11" name="Rectangle 9">
              <a:extLst>
                <a:ext uri="{FF2B5EF4-FFF2-40B4-BE49-F238E27FC236}">
                  <a16:creationId xmlns:a16="http://schemas.microsoft.com/office/drawing/2014/main" id="{4CB53464-79E1-4FE0-86FC-AF392B2F7554}"/>
                </a:ext>
              </a:extLst>
            </p:cNvPr>
            <p:cNvSpPr>
              <a:spLocks noChangeArrowheads="1"/>
            </p:cNvSpPr>
            <p:nvPr/>
          </p:nvSpPr>
          <p:spPr bwMode="auto">
            <a:xfrm>
              <a:off x="2042" y="1165"/>
              <a:ext cx="130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err="1"/>
                <a:t>Faz</a:t>
              </a:r>
              <a:r>
                <a:rPr lang="en-US" sz="2000" b="1" dirty="0"/>
                <a:t> propaganda</a:t>
              </a:r>
            </a:p>
          </p:txBody>
        </p:sp>
        <p:sp>
          <p:nvSpPr>
            <p:cNvPr id="12" name="Rectangle 10">
              <a:extLst>
                <a:ext uri="{FF2B5EF4-FFF2-40B4-BE49-F238E27FC236}">
                  <a16:creationId xmlns:a16="http://schemas.microsoft.com/office/drawing/2014/main" id="{1374E66E-BF77-4C97-901F-61A04A8D2A2C}"/>
                </a:ext>
              </a:extLst>
            </p:cNvPr>
            <p:cNvSpPr>
              <a:spLocks noChangeArrowheads="1"/>
            </p:cNvSpPr>
            <p:nvPr/>
          </p:nvSpPr>
          <p:spPr bwMode="auto">
            <a:xfrm>
              <a:off x="3781" y="1028"/>
              <a:ext cx="99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err="1"/>
                <a:t>Não</a:t>
              </a:r>
              <a:r>
                <a:rPr lang="en-US" sz="2000" b="1" dirty="0"/>
                <a:t> </a:t>
              </a:r>
              <a:r>
                <a:rPr lang="en-US" sz="2000" b="1" dirty="0" err="1"/>
                <a:t>faz</a:t>
              </a:r>
              <a:r>
                <a:rPr lang="en-US" sz="2000" b="1" dirty="0"/>
                <a:t> </a:t>
              </a:r>
            </a:p>
            <a:p>
              <a:pPr algn="ctr"/>
              <a:r>
                <a:rPr lang="en-US" sz="2000" b="1" dirty="0"/>
                <a:t>propaganda</a:t>
              </a:r>
            </a:p>
          </p:txBody>
        </p:sp>
        <p:sp>
          <p:nvSpPr>
            <p:cNvPr id="13" name="Rectangle 11">
              <a:extLst>
                <a:ext uri="{FF2B5EF4-FFF2-40B4-BE49-F238E27FC236}">
                  <a16:creationId xmlns:a16="http://schemas.microsoft.com/office/drawing/2014/main" id="{EB9C6E97-C465-4573-99FF-39710BE8B109}"/>
                </a:ext>
              </a:extLst>
            </p:cNvPr>
            <p:cNvSpPr>
              <a:spLocks noChangeArrowheads="1"/>
            </p:cNvSpPr>
            <p:nvPr/>
          </p:nvSpPr>
          <p:spPr bwMode="auto">
            <a:xfrm>
              <a:off x="581" y="1878"/>
              <a:ext cx="130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err="1"/>
                <a:t>Faz</a:t>
              </a:r>
              <a:r>
                <a:rPr lang="en-US" sz="2000" b="1" dirty="0"/>
                <a:t> propaganda</a:t>
              </a:r>
            </a:p>
          </p:txBody>
        </p:sp>
        <p:sp>
          <p:nvSpPr>
            <p:cNvPr id="14" name="Rectangle 12">
              <a:extLst>
                <a:ext uri="{FF2B5EF4-FFF2-40B4-BE49-F238E27FC236}">
                  <a16:creationId xmlns:a16="http://schemas.microsoft.com/office/drawing/2014/main" id="{76C2BB85-EC6E-4D04-916B-5371E1E260B8}"/>
                </a:ext>
              </a:extLst>
            </p:cNvPr>
            <p:cNvSpPr>
              <a:spLocks noChangeArrowheads="1"/>
            </p:cNvSpPr>
            <p:nvPr/>
          </p:nvSpPr>
          <p:spPr bwMode="auto">
            <a:xfrm>
              <a:off x="719" y="2846"/>
              <a:ext cx="99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err="1"/>
                <a:t>Não</a:t>
              </a:r>
              <a:r>
                <a:rPr lang="en-US" sz="2000" b="1" dirty="0"/>
                <a:t> </a:t>
              </a:r>
              <a:r>
                <a:rPr lang="en-US" sz="2000" b="1" dirty="0" err="1"/>
                <a:t>faz</a:t>
              </a:r>
              <a:r>
                <a:rPr lang="en-US" sz="2000" b="1" dirty="0"/>
                <a:t> </a:t>
              </a:r>
            </a:p>
            <a:p>
              <a:pPr algn="ctr"/>
              <a:r>
                <a:rPr lang="en-US" sz="2000" b="1" dirty="0"/>
                <a:t>propaganda</a:t>
              </a:r>
            </a:p>
          </p:txBody>
        </p:sp>
        <p:sp>
          <p:nvSpPr>
            <p:cNvPr id="15" name="Rectangle 13">
              <a:extLst>
                <a:ext uri="{FF2B5EF4-FFF2-40B4-BE49-F238E27FC236}">
                  <a16:creationId xmlns:a16="http://schemas.microsoft.com/office/drawing/2014/main" id="{922B47EE-04D0-4BF8-AE6F-CA6AD54EF0AD}"/>
                </a:ext>
              </a:extLst>
            </p:cNvPr>
            <p:cNvSpPr>
              <a:spLocks noChangeArrowheads="1"/>
            </p:cNvSpPr>
            <p:nvPr/>
          </p:nvSpPr>
          <p:spPr bwMode="auto">
            <a:xfrm>
              <a:off x="2991" y="782"/>
              <a:ext cx="92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i="1" dirty="0" err="1"/>
                <a:t>Empresa</a:t>
              </a:r>
              <a:r>
                <a:rPr lang="en-US" sz="2000" b="1" i="1" dirty="0"/>
                <a:t> B</a:t>
              </a:r>
            </a:p>
          </p:txBody>
        </p:sp>
        <p:grpSp>
          <p:nvGrpSpPr>
            <p:cNvPr id="16" name="Group 18">
              <a:extLst>
                <a:ext uri="{FF2B5EF4-FFF2-40B4-BE49-F238E27FC236}">
                  <a16:creationId xmlns:a16="http://schemas.microsoft.com/office/drawing/2014/main" id="{3E52C740-FAEA-4DBA-8381-412A79F6DCAB}"/>
                </a:ext>
              </a:extLst>
            </p:cNvPr>
            <p:cNvGrpSpPr>
              <a:grpSpLocks/>
            </p:cNvGrpSpPr>
            <p:nvPr/>
          </p:nvGrpSpPr>
          <p:grpSpPr bwMode="auto">
            <a:xfrm>
              <a:off x="2518" y="1877"/>
              <a:ext cx="2142" cy="1370"/>
              <a:chOff x="2222" y="1837"/>
              <a:chExt cx="2142" cy="1370"/>
            </a:xfrm>
          </p:grpSpPr>
          <p:sp>
            <p:nvSpPr>
              <p:cNvPr id="20" name="Rectangle 14">
                <a:extLst>
                  <a:ext uri="{FF2B5EF4-FFF2-40B4-BE49-F238E27FC236}">
                    <a16:creationId xmlns:a16="http://schemas.microsoft.com/office/drawing/2014/main" id="{32CDFD3F-CB96-4821-B5B2-7C030BEF29DC}"/>
                  </a:ext>
                </a:extLst>
              </p:cNvPr>
              <p:cNvSpPr>
                <a:spLocks noChangeArrowheads="1"/>
              </p:cNvSpPr>
              <p:nvPr/>
            </p:nvSpPr>
            <p:spPr bwMode="auto">
              <a:xfrm>
                <a:off x="2222" y="1837"/>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10 , 5</a:t>
                </a:r>
              </a:p>
            </p:txBody>
          </p:sp>
          <p:sp>
            <p:nvSpPr>
              <p:cNvPr id="21" name="Rectangle 15">
                <a:extLst>
                  <a:ext uri="{FF2B5EF4-FFF2-40B4-BE49-F238E27FC236}">
                    <a16:creationId xmlns:a16="http://schemas.microsoft.com/office/drawing/2014/main" id="{E9FEE0AD-B90E-4FA8-BF1B-879ADBD1E941}"/>
                  </a:ext>
                </a:extLst>
              </p:cNvPr>
              <p:cNvSpPr>
                <a:spLocks noChangeArrowheads="1"/>
              </p:cNvSpPr>
              <p:nvPr/>
            </p:nvSpPr>
            <p:spPr bwMode="auto">
              <a:xfrm>
                <a:off x="3710" y="1837"/>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15 , 0</a:t>
                </a:r>
              </a:p>
            </p:txBody>
          </p:sp>
          <p:sp>
            <p:nvSpPr>
              <p:cNvPr id="22" name="Rectangle 16">
                <a:extLst>
                  <a:ext uri="{FF2B5EF4-FFF2-40B4-BE49-F238E27FC236}">
                    <a16:creationId xmlns:a16="http://schemas.microsoft.com/office/drawing/2014/main" id="{11B84A40-1E3C-4FD0-BB02-9DA9E599758D}"/>
                  </a:ext>
                </a:extLst>
              </p:cNvPr>
              <p:cNvSpPr>
                <a:spLocks noChangeArrowheads="1"/>
              </p:cNvSpPr>
              <p:nvPr/>
            </p:nvSpPr>
            <p:spPr bwMode="auto">
              <a:xfrm>
                <a:off x="3710" y="2845"/>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10 , 2</a:t>
                </a:r>
              </a:p>
            </p:txBody>
          </p:sp>
          <p:sp>
            <p:nvSpPr>
              <p:cNvPr id="23" name="Rectangle 17">
                <a:extLst>
                  <a:ext uri="{FF2B5EF4-FFF2-40B4-BE49-F238E27FC236}">
                    <a16:creationId xmlns:a16="http://schemas.microsoft.com/office/drawing/2014/main" id="{019BA3B1-3912-4EDE-BAC2-C4F4CE449848}"/>
                  </a:ext>
                </a:extLst>
              </p:cNvPr>
              <p:cNvSpPr>
                <a:spLocks noChangeArrowheads="1"/>
              </p:cNvSpPr>
              <p:nvPr/>
            </p:nvSpPr>
            <p:spPr bwMode="auto">
              <a:xfrm>
                <a:off x="2338" y="2845"/>
                <a:ext cx="533"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6 , 8</a:t>
                </a:r>
              </a:p>
            </p:txBody>
          </p:sp>
        </p:grpSp>
        <p:sp>
          <p:nvSpPr>
            <p:cNvPr id="17" name="Rectangle 19">
              <a:extLst>
                <a:ext uri="{FF2B5EF4-FFF2-40B4-BE49-F238E27FC236}">
                  <a16:creationId xmlns:a16="http://schemas.microsoft.com/office/drawing/2014/main" id="{606B0469-AAA4-4C95-AF5E-98880F9D7E93}"/>
                </a:ext>
              </a:extLst>
            </p:cNvPr>
            <p:cNvSpPr>
              <a:spLocks noChangeArrowheads="1"/>
            </p:cNvSpPr>
            <p:nvPr/>
          </p:nvSpPr>
          <p:spPr bwMode="auto">
            <a:xfrm>
              <a:off x="532" y="790"/>
              <a:ext cx="4534" cy="284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sz="26000" dirty="0"/>
            </a:p>
          </p:txBody>
        </p:sp>
        <p:sp>
          <p:nvSpPr>
            <p:cNvPr id="18" name="Line 21">
              <a:extLst>
                <a:ext uri="{FF2B5EF4-FFF2-40B4-BE49-F238E27FC236}">
                  <a16:creationId xmlns:a16="http://schemas.microsoft.com/office/drawing/2014/main" id="{64FC9126-9386-4354-BF91-D99E5F4BEBC5}"/>
                </a:ext>
              </a:extLst>
            </p:cNvPr>
            <p:cNvSpPr>
              <a:spLocks noChangeShapeType="1"/>
            </p:cNvSpPr>
            <p:nvPr/>
          </p:nvSpPr>
          <p:spPr bwMode="auto">
            <a:xfrm>
              <a:off x="539" y="1082"/>
              <a:ext cx="45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19" name="Line 23">
              <a:extLst>
                <a:ext uri="{FF2B5EF4-FFF2-40B4-BE49-F238E27FC236}">
                  <a16:creationId xmlns:a16="http://schemas.microsoft.com/office/drawing/2014/main" id="{B143E1FE-1A86-438F-80F2-78ECA092CEDD}"/>
                </a:ext>
              </a:extLst>
            </p:cNvPr>
            <p:cNvSpPr>
              <a:spLocks noChangeShapeType="1"/>
            </p:cNvSpPr>
            <p:nvPr/>
          </p:nvSpPr>
          <p:spPr bwMode="auto">
            <a:xfrm flipH="1" flipV="1">
              <a:off x="1943" y="1082"/>
              <a:ext cx="0" cy="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pt-BR"/>
            </a:p>
          </p:txBody>
        </p:sp>
      </p:grpSp>
      <p:sp>
        <p:nvSpPr>
          <p:cNvPr id="24" name="Rectangle 25">
            <a:extLst>
              <a:ext uri="{FF2B5EF4-FFF2-40B4-BE49-F238E27FC236}">
                <a16:creationId xmlns:a16="http://schemas.microsoft.com/office/drawing/2014/main" id="{F7917F1D-4191-4E78-BC69-61956A651D1B}"/>
              </a:ext>
            </a:extLst>
          </p:cNvPr>
          <p:cNvSpPr txBox="1">
            <a:spLocks noChangeArrowheads="1"/>
          </p:cNvSpPr>
          <p:nvPr/>
        </p:nvSpPr>
        <p:spPr>
          <a:xfrm>
            <a:off x="-96692" y="4602222"/>
            <a:ext cx="8555737" cy="2279650"/>
          </a:xfrm>
          <a:prstGeom prst="rect">
            <a:avLst/>
          </a:prstGeom>
          <a:no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lvl="1" algn="jus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Para </a:t>
            </a:r>
            <a:r>
              <a:rPr lang="en-US" sz="2400" i="1" dirty="0">
                <a:solidFill>
                  <a:schemeClr val="tx1"/>
                </a:solidFill>
                <a:latin typeface="Arial" panose="020B0604020202020204" pitchFamily="34" charset="0"/>
                <a:cs typeface="Arial" panose="020B0604020202020204" pitchFamily="34" charset="0"/>
              </a:rPr>
              <a:t>A, </a:t>
            </a:r>
            <a:r>
              <a:rPr lang="en-US" sz="2400" dirty="0" err="1">
                <a:solidFill>
                  <a:schemeClr val="tx1"/>
                </a:solidFill>
                <a:latin typeface="Arial" panose="020B0604020202020204" pitchFamily="34" charset="0"/>
                <a:cs typeface="Arial" panose="020B0604020202020204" pitchFamily="34" charset="0"/>
              </a:rPr>
              <a:t>fazer</a:t>
            </a:r>
            <a:r>
              <a:rPr lang="en-US" sz="2400" dirty="0">
                <a:solidFill>
                  <a:schemeClr val="tx1"/>
                </a:solidFill>
                <a:latin typeface="Arial" panose="020B0604020202020204" pitchFamily="34" charset="0"/>
                <a:cs typeface="Arial" panose="020B0604020202020204" pitchFamily="34" charset="0"/>
              </a:rPr>
              <a:t> propaganda é a </a:t>
            </a:r>
            <a:r>
              <a:rPr lang="en-US" sz="2400" dirty="0" err="1">
                <a:solidFill>
                  <a:schemeClr val="tx1"/>
                </a:solidFill>
                <a:latin typeface="Arial" panose="020B0604020202020204" pitchFamily="34" charset="0"/>
                <a:cs typeface="Arial" panose="020B0604020202020204" pitchFamily="34" charset="0"/>
              </a:rPr>
              <a:t>melhor</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opção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independentemente</a:t>
            </a:r>
            <a:r>
              <a:rPr lang="en-US" sz="2400" dirty="0">
                <a:solidFill>
                  <a:schemeClr val="tx1"/>
                </a:solidFill>
                <a:latin typeface="Arial" panose="020B0604020202020204" pitchFamily="34" charset="0"/>
                <a:cs typeface="Arial" panose="020B0604020202020204" pitchFamily="34" charset="0"/>
              </a:rPr>
              <a:t> da </a:t>
            </a:r>
            <a:r>
              <a:rPr lang="en-US" sz="2400" dirty="0" err="1">
                <a:solidFill>
                  <a:schemeClr val="tx1"/>
                </a:solidFill>
                <a:latin typeface="Arial" panose="020B0604020202020204" pitchFamily="34" charset="0"/>
                <a:cs typeface="Arial" panose="020B0604020202020204" pitchFamily="34" charset="0"/>
              </a:rPr>
              <a:t>escolha</a:t>
            </a:r>
            <a:r>
              <a:rPr lang="en-US" sz="2400" dirty="0">
                <a:solidFill>
                  <a:schemeClr val="tx1"/>
                </a:solidFill>
                <a:latin typeface="Arial" panose="020B0604020202020204" pitchFamily="34" charset="0"/>
                <a:cs typeface="Arial" panose="020B0604020202020204" pitchFamily="34" charset="0"/>
              </a:rPr>
              <a:t> de </a:t>
            </a:r>
            <a:r>
              <a:rPr lang="en-US" sz="2400" i="1" dirty="0">
                <a:solidFill>
                  <a:schemeClr val="tx1"/>
                </a:solidFill>
                <a:latin typeface="Arial" panose="020B0604020202020204" pitchFamily="34" charset="0"/>
                <a:cs typeface="Arial" panose="020B0604020202020204" pitchFamily="34" charset="0"/>
              </a:rPr>
              <a:t>B.</a:t>
            </a:r>
          </a:p>
          <a:p>
            <a:pPr lvl="1" algn="just">
              <a:buClrTx/>
              <a:buFont typeface="Wingdings" panose="05000000000000000000" pitchFamily="2" charset="2"/>
              <a:buChar char="§"/>
            </a:pPr>
            <a:endParaRPr lang="en-US" sz="400" dirty="0">
              <a:solidFill>
                <a:schemeClr val="tx1"/>
              </a:solidFill>
              <a:latin typeface="Arial" panose="020B0604020202020204" pitchFamily="34" charset="0"/>
              <a:cs typeface="Arial" panose="020B0604020202020204" pitchFamily="34" charset="0"/>
            </a:endParaRPr>
          </a:p>
          <a:p>
            <a:pPr lvl="1" algn="just">
              <a:buClrTx/>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Para </a:t>
            </a:r>
            <a:r>
              <a:rPr lang="en-US" sz="2400" i="1" dirty="0">
                <a:solidFill>
                  <a:schemeClr val="tx1"/>
                </a:solidFill>
                <a:latin typeface="Arial" panose="020B0604020202020204" pitchFamily="34" charset="0"/>
                <a:cs typeface="Arial" panose="020B0604020202020204" pitchFamily="34" charset="0"/>
              </a:rPr>
              <a:t>B, </a:t>
            </a:r>
            <a:r>
              <a:rPr lang="en-US" sz="2400" dirty="0" err="1">
                <a:solidFill>
                  <a:schemeClr val="tx1"/>
                </a:solidFill>
                <a:latin typeface="Arial" panose="020B0604020202020204" pitchFamily="34" charset="0"/>
                <a:cs typeface="Arial" panose="020B0604020202020204" pitchFamily="34" charset="0"/>
              </a:rPr>
              <a:t>fazer</a:t>
            </a:r>
            <a:r>
              <a:rPr lang="en-US" sz="2400" dirty="0">
                <a:solidFill>
                  <a:schemeClr val="tx1"/>
                </a:solidFill>
                <a:latin typeface="Arial" panose="020B0604020202020204" pitchFamily="34" charset="0"/>
                <a:cs typeface="Arial" panose="020B0604020202020204" pitchFamily="34" charset="0"/>
              </a:rPr>
              <a:t> propaganda é a </a:t>
            </a:r>
            <a:r>
              <a:rPr lang="en-US" sz="2400" dirty="0" err="1">
                <a:solidFill>
                  <a:schemeClr val="tx1"/>
                </a:solidFill>
                <a:latin typeface="Arial" panose="020B0604020202020204" pitchFamily="34" charset="0"/>
                <a:cs typeface="Arial" panose="020B0604020202020204" pitchFamily="34" charset="0"/>
              </a:rPr>
              <a:t>melhor</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opção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independentemente</a:t>
            </a:r>
            <a:r>
              <a:rPr lang="en-US" sz="2400" dirty="0">
                <a:solidFill>
                  <a:schemeClr val="tx1"/>
                </a:solidFill>
                <a:latin typeface="Arial" panose="020B0604020202020204" pitchFamily="34" charset="0"/>
                <a:cs typeface="Arial" panose="020B0604020202020204" pitchFamily="34" charset="0"/>
              </a:rPr>
              <a:t> da </a:t>
            </a:r>
            <a:r>
              <a:rPr lang="en-US" sz="2400" dirty="0" err="1">
                <a:solidFill>
                  <a:schemeClr val="tx1"/>
                </a:solidFill>
                <a:latin typeface="Arial" panose="020B0604020202020204" pitchFamily="34" charset="0"/>
                <a:cs typeface="Arial" panose="020B0604020202020204" pitchFamily="34" charset="0"/>
              </a:rPr>
              <a:t>escolha</a:t>
            </a:r>
            <a:r>
              <a:rPr lang="en-US" sz="2400" dirty="0">
                <a:solidFill>
                  <a:schemeClr val="tx1"/>
                </a:solidFill>
                <a:latin typeface="Arial" panose="020B0604020202020204" pitchFamily="34" charset="0"/>
                <a:cs typeface="Arial" panose="020B0604020202020204" pitchFamily="34" charset="0"/>
              </a:rPr>
              <a:t> de </a:t>
            </a:r>
            <a:r>
              <a:rPr lang="en-US" sz="2400" i="1" dirty="0">
                <a:solidFill>
                  <a:schemeClr val="tx1"/>
                </a:solidFill>
                <a:latin typeface="Arial" panose="020B0604020202020204" pitchFamily="34" charset="0"/>
                <a:cs typeface="Arial" panose="020B0604020202020204" pitchFamily="34" charset="0"/>
              </a:rPr>
              <a:t>A.</a:t>
            </a:r>
          </a:p>
        </p:txBody>
      </p:sp>
      <p:sp>
        <p:nvSpPr>
          <p:cNvPr id="25" name="Retângulo 24">
            <a:extLst>
              <a:ext uri="{FF2B5EF4-FFF2-40B4-BE49-F238E27FC236}">
                <a16:creationId xmlns:a16="http://schemas.microsoft.com/office/drawing/2014/main" id="{32960192-B2C5-420E-8604-0C5AF7B1B8CB}"/>
              </a:ext>
            </a:extLst>
          </p:cNvPr>
          <p:cNvSpPr/>
          <p:nvPr/>
        </p:nvSpPr>
        <p:spPr>
          <a:xfrm>
            <a:off x="4837899" y="2411335"/>
            <a:ext cx="366056" cy="515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tângulo 25">
            <a:extLst>
              <a:ext uri="{FF2B5EF4-FFF2-40B4-BE49-F238E27FC236}">
                <a16:creationId xmlns:a16="http://schemas.microsoft.com/office/drawing/2014/main" id="{E7E10C9F-EE40-4D51-8511-8CE0A649DC7F}"/>
              </a:ext>
            </a:extLst>
          </p:cNvPr>
          <p:cNvSpPr/>
          <p:nvPr/>
        </p:nvSpPr>
        <p:spPr>
          <a:xfrm>
            <a:off x="4837899" y="3847770"/>
            <a:ext cx="366056" cy="515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4C827995-176E-4CEC-811E-5C5733CC943A}"/>
              </a:ext>
            </a:extLst>
          </p:cNvPr>
          <p:cNvSpPr/>
          <p:nvPr/>
        </p:nvSpPr>
        <p:spPr>
          <a:xfrm>
            <a:off x="4237501" y="2411335"/>
            <a:ext cx="462399" cy="515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ângulo 27">
            <a:extLst>
              <a:ext uri="{FF2B5EF4-FFF2-40B4-BE49-F238E27FC236}">
                <a16:creationId xmlns:a16="http://schemas.microsoft.com/office/drawing/2014/main" id="{75D7D2E7-EF8F-4EC7-A69D-DB39FCFBD886}"/>
              </a:ext>
            </a:extLst>
          </p:cNvPr>
          <p:cNvSpPr/>
          <p:nvPr/>
        </p:nvSpPr>
        <p:spPr>
          <a:xfrm>
            <a:off x="6685773" y="2418936"/>
            <a:ext cx="462399" cy="515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ângulo 28">
            <a:extLst>
              <a:ext uri="{FF2B5EF4-FFF2-40B4-BE49-F238E27FC236}">
                <a16:creationId xmlns:a16="http://schemas.microsoft.com/office/drawing/2014/main" id="{33AEDE81-2679-40EE-8726-8E9B5ACD7378}"/>
              </a:ext>
            </a:extLst>
          </p:cNvPr>
          <p:cNvSpPr/>
          <p:nvPr/>
        </p:nvSpPr>
        <p:spPr>
          <a:xfrm>
            <a:off x="317780" y="1249568"/>
            <a:ext cx="563140" cy="36897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1" name="Conector de Seta Reta 30">
            <a:extLst>
              <a:ext uri="{FF2B5EF4-FFF2-40B4-BE49-F238E27FC236}">
                <a16:creationId xmlns:a16="http://schemas.microsoft.com/office/drawing/2014/main" id="{53133333-A5D1-4C20-9B6A-AA8CB76E2A70}"/>
              </a:ext>
            </a:extLst>
          </p:cNvPr>
          <p:cNvCxnSpPr/>
          <p:nvPr/>
        </p:nvCxnSpPr>
        <p:spPr>
          <a:xfrm>
            <a:off x="8449883" y="5942502"/>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animBg="1"/>
      <p:bldP spid="26" grpId="0" animBg="1"/>
      <p:bldP spid="27" grpId="0" animBg="1"/>
      <p:bldP spid="2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CE21FCA-4335-4342-A72E-0398D670CF86}"/>
              </a:ext>
            </a:extLst>
          </p:cNvPr>
          <p:cNvSpPr/>
          <p:nvPr/>
        </p:nvSpPr>
        <p:spPr>
          <a:xfrm>
            <a:off x="1397900" y="3501008"/>
            <a:ext cx="6120680" cy="32403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B425AED9-247E-4A99-AA8F-522A4C36AA74}"/>
              </a:ext>
            </a:extLst>
          </p:cNvPr>
          <p:cNvSpPr/>
          <p:nvPr/>
        </p:nvSpPr>
        <p:spPr>
          <a:xfrm>
            <a:off x="1397900" y="249152"/>
            <a:ext cx="6120680" cy="32403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a:extLst>
              <a:ext uri="{FF2B5EF4-FFF2-40B4-BE49-F238E27FC236}">
                <a16:creationId xmlns:a16="http://schemas.microsoft.com/office/drawing/2014/main" id="{FF7C2A6B-D460-4E54-8714-C06F6AB0FF0C}"/>
              </a:ext>
            </a:extLst>
          </p:cNvPr>
          <p:cNvSpPr>
            <a:spLocks noGrp="1"/>
          </p:cNvSpPr>
          <p:nvPr>
            <p:ph idx="1"/>
          </p:nvPr>
        </p:nvSpPr>
        <p:spPr>
          <a:xfrm>
            <a:off x="1521228" y="328667"/>
            <a:ext cx="6443329" cy="3600400"/>
          </a:xfrm>
        </p:spPr>
        <p:txBody>
          <a:bodyPr>
            <a:normAutofit/>
          </a:bodyPr>
          <a:lstStyle/>
          <a:p>
            <a:pPr>
              <a:buClrTx/>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A</a:t>
            </a:r>
          </a:p>
          <a:p>
            <a:pPr lvl="1">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Faz propaganda</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faz propaganda ela ganha 10</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não faz propaganda ela ganha 15</a:t>
            </a:r>
          </a:p>
          <a:p>
            <a:pPr>
              <a:spcBef>
                <a:spcPct val="50000"/>
              </a:spcBef>
              <a:buClrTx/>
              <a:buSzPct val="75000"/>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A</a:t>
            </a:r>
          </a:p>
          <a:p>
            <a:pPr lvl="1">
              <a:spcBef>
                <a:spcPct val="40000"/>
              </a:spcBef>
              <a:buClrTx/>
              <a:buSzPct val="80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Não faz propaganda</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faz propaganda ela ganha 6</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não faz propaganda ela ganha 10</a:t>
            </a:r>
          </a:p>
          <a:p>
            <a:endParaRPr lang="pt-BR" sz="2100" dirty="0"/>
          </a:p>
        </p:txBody>
      </p:sp>
      <p:sp>
        <p:nvSpPr>
          <p:cNvPr id="7" name="Rectangle 4">
            <a:extLst>
              <a:ext uri="{FF2B5EF4-FFF2-40B4-BE49-F238E27FC236}">
                <a16:creationId xmlns:a16="http://schemas.microsoft.com/office/drawing/2014/main" id="{0F924F66-2AC3-4E09-A74B-05620127E66A}"/>
              </a:ext>
            </a:extLst>
          </p:cNvPr>
          <p:cNvSpPr txBox="1">
            <a:spLocks noChangeArrowheads="1"/>
          </p:cNvSpPr>
          <p:nvPr/>
        </p:nvSpPr>
        <p:spPr>
          <a:xfrm>
            <a:off x="1531572" y="3501008"/>
            <a:ext cx="6804045" cy="2938537"/>
          </a:xfrm>
          <a:prstGeom prst="rect">
            <a:avLst/>
          </a:prstGeom>
          <a:no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Tx/>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B</a:t>
            </a:r>
          </a:p>
          <a:p>
            <a:pPr lvl="1">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Faz propaganda</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A faz propaganda ela ganha 5</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A não faz propaganda ela ganha 8</a:t>
            </a:r>
          </a:p>
          <a:p>
            <a:pPr>
              <a:spcBef>
                <a:spcPct val="50000"/>
              </a:spcBef>
              <a:buClrTx/>
              <a:buSzPct val="75000"/>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B</a:t>
            </a:r>
          </a:p>
          <a:p>
            <a:pPr lvl="1">
              <a:spcBef>
                <a:spcPct val="40000"/>
              </a:spcBef>
              <a:buClrTx/>
              <a:buSzPct val="80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Não faz propaganda</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A faz propaganda ela ganha 0</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A não faz propaganda ela ganha 2</a:t>
            </a:r>
          </a:p>
          <a:p>
            <a:pPr>
              <a:buClrTx/>
              <a:buFont typeface="Wingdings" panose="05000000000000000000" pitchFamily="2" charset="2"/>
              <a:buChar char="§"/>
            </a:pPr>
            <a:endParaRPr lang="pt-B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3968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E905874A-2B11-4A9A-8047-01ED9DE18655}"/>
              </a:ext>
            </a:extLst>
          </p:cNvPr>
          <p:cNvSpPr>
            <a:spLocks noGrp="1"/>
          </p:cNvSpPr>
          <p:nvPr>
            <p:ph idx="1"/>
          </p:nvPr>
        </p:nvSpPr>
        <p:spPr>
          <a:xfrm>
            <a:off x="-165991" y="980728"/>
            <a:ext cx="9190721" cy="2376264"/>
          </a:xfrm>
        </p:spPr>
        <p:txBody>
          <a:bodyPr>
            <a:normAutofit/>
          </a:bodyPr>
          <a:lstStyle/>
          <a:p>
            <a:pPr lvl="1" algn="just">
              <a:lnSpc>
                <a:spcPct val="90000"/>
              </a:lnSpc>
              <a:buClrTx/>
              <a:buFont typeface="Wingdings" panose="05000000000000000000" pitchFamily="2" charset="2"/>
              <a:buChar char="§"/>
            </a:pPr>
            <a:r>
              <a:rPr lang="en-US" sz="2800" dirty="0">
                <a:solidFill>
                  <a:schemeClr val="tx1"/>
                </a:solidFill>
                <a:cs typeface="Arial" panose="020B0604020202020204" pitchFamily="34" charset="0"/>
              </a:rPr>
              <a:t>A </a:t>
            </a:r>
            <a:r>
              <a:rPr lang="en-US" sz="2800" dirty="0" err="1">
                <a:solidFill>
                  <a:schemeClr val="tx1"/>
                </a:solidFill>
                <a:cs typeface="Arial" panose="020B0604020202020204" pitchFamily="34" charset="0"/>
              </a:rPr>
              <a:t>estratégia</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dominante</a:t>
            </a:r>
            <a:r>
              <a:rPr lang="en-US" sz="2800" dirty="0">
                <a:solidFill>
                  <a:schemeClr val="tx1"/>
                </a:solidFill>
                <a:cs typeface="Arial" panose="020B0604020202020204" pitchFamily="34" charset="0"/>
              </a:rPr>
              <a:t> para </a:t>
            </a:r>
            <a:r>
              <a:rPr lang="en-US" sz="2800" i="1" dirty="0">
                <a:solidFill>
                  <a:schemeClr val="tx1"/>
                </a:solidFill>
                <a:cs typeface="Arial" panose="020B0604020202020204" pitchFamily="34" charset="0"/>
              </a:rPr>
              <a:t>A e B</a:t>
            </a:r>
            <a:r>
              <a:rPr lang="en-US" sz="2800" dirty="0">
                <a:solidFill>
                  <a:schemeClr val="tx1"/>
                </a:solidFill>
                <a:cs typeface="Arial" panose="020B0604020202020204" pitchFamily="34" charset="0"/>
              </a:rPr>
              <a:t> é </a:t>
            </a:r>
            <a:r>
              <a:rPr lang="en-US" sz="2800" dirty="0" err="1">
                <a:solidFill>
                  <a:schemeClr val="tx1"/>
                </a:solidFill>
                <a:cs typeface="Arial" panose="020B0604020202020204" pitchFamily="34" charset="0"/>
              </a:rPr>
              <a:t>fazer</a:t>
            </a:r>
            <a:r>
              <a:rPr lang="en-US" sz="2800" dirty="0">
                <a:solidFill>
                  <a:schemeClr val="tx1"/>
                </a:solidFill>
                <a:cs typeface="Arial" panose="020B0604020202020204" pitchFamily="34" charset="0"/>
              </a:rPr>
              <a:t> propaganda.</a:t>
            </a:r>
          </a:p>
          <a:p>
            <a:pPr lvl="1" algn="just">
              <a:lnSpc>
                <a:spcPct val="90000"/>
              </a:lnSpc>
              <a:buClrTx/>
              <a:buFont typeface="Wingdings" panose="05000000000000000000" pitchFamily="2" charset="2"/>
              <a:buChar char="§"/>
            </a:pPr>
            <a:endParaRPr lang="en-US" sz="2800" dirty="0">
              <a:solidFill>
                <a:schemeClr val="tx1"/>
              </a:solidFill>
              <a:cs typeface="Arial" panose="020B0604020202020204" pitchFamily="34" charset="0"/>
            </a:endParaRPr>
          </a:p>
          <a:p>
            <a:pPr lvl="1" algn="just">
              <a:lnSpc>
                <a:spcPct val="90000"/>
              </a:lnSpc>
              <a:buClrTx/>
              <a:buFont typeface="Wingdings" panose="05000000000000000000" pitchFamily="2" charset="2"/>
              <a:buChar char="§"/>
            </a:pPr>
            <a:r>
              <a:rPr lang="en-US" sz="2800" dirty="0" err="1">
                <a:solidFill>
                  <a:schemeClr val="tx1"/>
                </a:solidFill>
                <a:cs typeface="Arial" panose="020B0604020202020204" pitchFamily="34" charset="0"/>
              </a:rPr>
              <a:t>Não</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há</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razão</a:t>
            </a:r>
            <a:r>
              <a:rPr lang="en-US" sz="2800" dirty="0">
                <a:solidFill>
                  <a:schemeClr val="tx1"/>
                </a:solidFill>
                <a:cs typeface="Arial" panose="020B0604020202020204" pitchFamily="34" charset="0"/>
              </a:rPr>
              <a:t> para se </a:t>
            </a:r>
            <a:r>
              <a:rPr lang="en-US" sz="2800" dirty="0" err="1">
                <a:solidFill>
                  <a:schemeClr val="tx1"/>
                </a:solidFill>
                <a:cs typeface="Arial" panose="020B0604020202020204" pitchFamily="34" charset="0"/>
              </a:rPr>
              <a:t>preocupar</a:t>
            </a:r>
            <a:r>
              <a:rPr lang="en-US" sz="2800" dirty="0">
                <a:solidFill>
                  <a:schemeClr val="tx1"/>
                </a:solidFill>
                <a:cs typeface="Arial" panose="020B0604020202020204" pitchFamily="34" charset="0"/>
              </a:rPr>
              <a:t> com o outro </a:t>
            </a:r>
            <a:r>
              <a:rPr lang="en-US" sz="2800" dirty="0" err="1">
                <a:solidFill>
                  <a:schemeClr val="tx1"/>
                </a:solidFill>
                <a:cs typeface="Arial" panose="020B0604020202020204" pitchFamily="34" charset="0"/>
              </a:rPr>
              <a:t>jogador</a:t>
            </a:r>
            <a:r>
              <a:rPr lang="en-US" sz="2800" dirty="0">
                <a:solidFill>
                  <a:schemeClr val="tx1"/>
                </a:solidFill>
                <a:cs typeface="Arial" panose="020B0604020202020204" pitchFamily="34" charset="0"/>
              </a:rPr>
              <a:t>.</a:t>
            </a:r>
          </a:p>
          <a:p>
            <a:pPr lvl="1" algn="just">
              <a:lnSpc>
                <a:spcPct val="90000"/>
              </a:lnSpc>
              <a:buClrTx/>
              <a:buFont typeface="Wingdings" panose="05000000000000000000" pitchFamily="2" charset="2"/>
              <a:buChar char="§"/>
            </a:pPr>
            <a:endParaRPr lang="en-US" sz="2800" dirty="0">
              <a:solidFill>
                <a:schemeClr val="tx1"/>
              </a:solidFill>
              <a:cs typeface="Arial" panose="020B0604020202020204" pitchFamily="34" charset="0"/>
            </a:endParaRPr>
          </a:p>
          <a:p>
            <a:pPr lvl="1" algn="just">
              <a:lnSpc>
                <a:spcPct val="90000"/>
              </a:lnSpc>
              <a:buClrTx/>
              <a:buFont typeface="Wingdings" panose="05000000000000000000" pitchFamily="2" charset="2"/>
              <a:buChar char="§"/>
            </a:pPr>
            <a:r>
              <a:rPr lang="en-US" sz="2800" dirty="0" err="1">
                <a:solidFill>
                  <a:schemeClr val="tx1"/>
                </a:solidFill>
                <a:cs typeface="Arial" panose="020B0604020202020204" pitchFamily="34" charset="0"/>
              </a:rPr>
              <a:t>Equilíbrio</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em</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estratégias</a:t>
            </a:r>
            <a:r>
              <a:rPr lang="en-US" sz="2800" dirty="0">
                <a:solidFill>
                  <a:schemeClr val="tx1"/>
                </a:solidFill>
                <a:cs typeface="Arial" panose="020B0604020202020204" pitchFamily="34" charset="0"/>
              </a:rPr>
              <a:t> </a:t>
            </a:r>
            <a:r>
              <a:rPr lang="en-US" sz="2800" dirty="0" err="1">
                <a:solidFill>
                  <a:schemeClr val="tx1"/>
                </a:solidFill>
                <a:cs typeface="Arial" panose="020B0604020202020204" pitchFamily="34" charset="0"/>
              </a:rPr>
              <a:t>dominantes</a:t>
            </a:r>
            <a:r>
              <a:rPr lang="en-US" sz="2800" dirty="0">
                <a:solidFill>
                  <a:schemeClr val="tx1"/>
                </a:solidFill>
                <a:cs typeface="Arial" panose="020B0604020202020204" pitchFamily="34" charset="0"/>
              </a:rPr>
              <a:t>.</a:t>
            </a:r>
          </a:p>
          <a:p>
            <a:endParaRPr lang="pt-BR" dirty="0">
              <a:cs typeface="Arial" panose="020B0604020202020204" pitchFamily="34" charset="0"/>
            </a:endParaRPr>
          </a:p>
        </p:txBody>
      </p:sp>
      <p:sp>
        <p:nvSpPr>
          <p:cNvPr id="5" name="Rectangle 5">
            <a:extLst>
              <a:ext uri="{FF2B5EF4-FFF2-40B4-BE49-F238E27FC236}">
                <a16:creationId xmlns:a16="http://schemas.microsoft.com/office/drawing/2014/main" id="{B0126DAD-AEC8-4E8F-9F3F-FCF132890EA8}"/>
              </a:ext>
            </a:extLst>
          </p:cNvPr>
          <p:cNvSpPr txBox="1">
            <a:spLocks noChangeArrowheads="1"/>
          </p:cNvSpPr>
          <p:nvPr/>
        </p:nvSpPr>
        <p:spPr>
          <a:xfrm>
            <a:off x="244828" y="4005064"/>
            <a:ext cx="8581122" cy="1872208"/>
          </a:xfrm>
          <a:prstGeom prst="rect">
            <a:avLst/>
          </a:prstGeom>
          <a:solidFill>
            <a:schemeClr val="bg1">
              <a:lumMod val="95000"/>
            </a:schemeClr>
          </a:solidFill>
          <a:ln>
            <a:solidFill>
              <a:schemeClr val="tx1"/>
            </a:solidFill>
          </a:ln>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spcBef>
                <a:spcPct val="70000"/>
              </a:spcBef>
              <a:buClrTx/>
              <a:buFont typeface="Wingdings" panose="05000000000000000000" pitchFamily="2" charset="2"/>
              <a:buChar char="§"/>
            </a:pPr>
            <a:r>
              <a:rPr lang="en-US" b="1" dirty="0">
                <a:cs typeface="Arial" panose="020B0604020202020204" pitchFamily="34" charset="0"/>
              </a:rPr>
              <a:t>Jogo </a:t>
            </a:r>
            <a:r>
              <a:rPr lang="en-US" b="1" dirty="0" err="1">
                <a:cs typeface="Arial" panose="020B0604020202020204" pitchFamily="34" charset="0"/>
              </a:rPr>
              <a:t>Sem</a:t>
            </a:r>
            <a:r>
              <a:rPr lang="en-US" b="1" dirty="0">
                <a:cs typeface="Arial" panose="020B0604020202020204" pitchFamily="34" charset="0"/>
              </a:rPr>
              <a:t> </a:t>
            </a:r>
            <a:r>
              <a:rPr lang="en-US" b="1" dirty="0" err="1">
                <a:cs typeface="Arial" panose="020B0604020202020204" pitchFamily="34" charset="0"/>
              </a:rPr>
              <a:t>Estratégias</a:t>
            </a:r>
            <a:r>
              <a:rPr lang="en-US" b="1" dirty="0">
                <a:cs typeface="Arial" panose="020B0604020202020204" pitchFamily="34" charset="0"/>
              </a:rPr>
              <a:t> </a:t>
            </a:r>
            <a:r>
              <a:rPr lang="en-US" b="1" dirty="0" err="1">
                <a:cs typeface="Arial" panose="020B0604020202020204" pitchFamily="34" charset="0"/>
              </a:rPr>
              <a:t>Dominantes</a:t>
            </a:r>
            <a:endParaRPr lang="en-US" b="1" dirty="0">
              <a:cs typeface="Arial" panose="020B0604020202020204" pitchFamily="34" charset="0"/>
            </a:endParaRPr>
          </a:p>
          <a:p>
            <a:pPr lvl="1" algn="just">
              <a:spcBef>
                <a:spcPct val="70000"/>
              </a:spcBef>
              <a:buClrTx/>
              <a:buFont typeface="Wingdings" panose="05000000000000000000" pitchFamily="2" charset="2"/>
              <a:buChar char="§"/>
            </a:pPr>
            <a:r>
              <a:rPr lang="en-US" dirty="0">
                <a:solidFill>
                  <a:schemeClr val="tx1"/>
                </a:solidFill>
                <a:cs typeface="Arial" panose="020B0604020202020204" pitchFamily="34" charset="0"/>
              </a:rPr>
              <a:t>A </a:t>
            </a:r>
            <a:r>
              <a:rPr lang="en-US" dirty="0" err="1">
                <a:solidFill>
                  <a:schemeClr val="tx1"/>
                </a:solidFill>
                <a:cs typeface="Arial" panose="020B0604020202020204" pitchFamily="34" charset="0"/>
              </a:rPr>
              <a:t>decisão</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ótima</a:t>
            </a:r>
            <a:r>
              <a:rPr lang="en-US" dirty="0">
                <a:solidFill>
                  <a:schemeClr val="tx1"/>
                </a:solidFill>
                <a:cs typeface="Arial" panose="020B0604020202020204" pitchFamily="34" charset="0"/>
              </a:rPr>
              <a:t> de um </a:t>
            </a:r>
            <a:r>
              <a:rPr lang="en-US" dirty="0" err="1">
                <a:solidFill>
                  <a:schemeClr val="tx1"/>
                </a:solidFill>
                <a:cs typeface="Arial" panose="020B0604020202020204" pitchFamily="34" charset="0"/>
              </a:rPr>
              <a:t>jogador</a:t>
            </a:r>
            <a:r>
              <a:rPr lang="en-US" dirty="0">
                <a:solidFill>
                  <a:schemeClr val="tx1"/>
                </a:solidFill>
                <a:cs typeface="Arial" panose="020B0604020202020204" pitchFamily="34" charset="0"/>
              </a:rPr>
              <a:t> que </a:t>
            </a:r>
            <a:r>
              <a:rPr lang="en-US" dirty="0" err="1">
                <a:solidFill>
                  <a:schemeClr val="tx1"/>
                </a:solidFill>
                <a:cs typeface="Arial" panose="020B0604020202020204" pitchFamily="34" charset="0"/>
              </a:rPr>
              <a:t>não</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possua</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uma</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estratégia</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dominante</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depende</a:t>
            </a:r>
            <a:r>
              <a:rPr lang="en-US" dirty="0">
                <a:solidFill>
                  <a:schemeClr val="tx1"/>
                </a:solidFill>
                <a:cs typeface="Arial" panose="020B0604020202020204" pitchFamily="34" charset="0"/>
              </a:rPr>
              <a:t> das </a:t>
            </a:r>
            <a:r>
              <a:rPr lang="en-US" dirty="0" err="1">
                <a:solidFill>
                  <a:schemeClr val="tx1"/>
                </a:solidFill>
                <a:cs typeface="Arial" panose="020B0604020202020204" pitchFamily="34" charset="0"/>
              </a:rPr>
              <a:t>ações</a:t>
            </a:r>
            <a:r>
              <a:rPr lang="en-US" dirty="0">
                <a:solidFill>
                  <a:schemeClr val="tx1"/>
                </a:solidFill>
                <a:cs typeface="Arial" panose="020B0604020202020204" pitchFamily="34" charset="0"/>
              </a:rPr>
              <a:t> do outro </a:t>
            </a:r>
            <a:r>
              <a:rPr lang="en-US" dirty="0" err="1">
                <a:solidFill>
                  <a:schemeClr val="tx1"/>
                </a:solidFill>
                <a:cs typeface="Arial" panose="020B0604020202020204" pitchFamily="34" charset="0"/>
              </a:rPr>
              <a:t>jogador</a:t>
            </a:r>
            <a:r>
              <a:rPr lang="en-US" dirty="0">
                <a:solidFill>
                  <a:schemeClr val="tx1"/>
                </a:solidFill>
                <a:cs typeface="Arial" panose="020B0604020202020204" pitchFamily="34" charset="0"/>
              </a:rPr>
              <a:t>.</a:t>
            </a:r>
          </a:p>
        </p:txBody>
      </p:sp>
      <p:sp>
        <p:nvSpPr>
          <p:cNvPr id="6" name="CaixaDeTexto 5">
            <a:extLst>
              <a:ext uri="{FF2B5EF4-FFF2-40B4-BE49-F238E27FC236}">
                <a16:creationId xmlns:a16="http://schemas.microsoft.com/office/drawing/2014/main" id="{BC75E9D2-0E14-4D28-80D6-E399A5C92870}"/>
              </a:ext>
            </a:extLst>
          </p:cNvPr>
          <p:cNvSpPr txBox="1"/>
          <p:nvPr/>
        </p:nvSpPr>
        <p:spPr>
          <a:xfrm>
            <a:off x="668084" y="256658"/>
            <a:ext cx="7776864" cy="58477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Estratégias Dominantes</a:t>
            </a:r>
          </a:p>
        </p:txBody>
      </p:sp>
    </p:spTree>
    <p:extLst>
      <p:ext uri="{BB962C8B-B14F-4D97-AF65-F5344CB8AC3E}">
        <p14:creationId xmlns:p14="http://schemas.microsoft.com/office/powerpoint/2010/main" val="20293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B472E21-0F3C-42FF-B154-C0C423EDAAE1}"/>
              </a:ext>
            </a:extLst>
          </p:cNvPr>
          <p:cNvSpPr/>
          <p:nvPr/>
        </p:nvSpPr>
        <p:spPr>
          <a:xfrm>
            <a:off x="0" y="4966558"/>
            <a:ext cx="9143996" cy="17066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4">
            <a:extLst>
              <a:ext uri="{FF2B5EF4-FFF2-40B4-BE49-F238E27FC236}">
                <a16:creationId xmlns:a16="http://schemas.microsoft.com/office/drawing/2014/main" id="{DBDF2953-196C-436E-9C64-AE877A16B059}"/>
              </a:ext>
            </a:extLst>
          </p:cNvPr>
          <p:cNvSpPr>
            <a:spLocks noGrp="1" noChangeArrowheads="1"/>
          </p:cNvSpPr>
          <p:nvPr>
            <p:ph type="title"/>
          </p:nvPr>
        </p:nvSpPr>
        <p:spPr>
          <a:xfrm>
            <a:off x="645570" y="283161"/>
            <a:ext cx="7983537" cy="781050"/>
          </a:xfrm>
          <a:noFill/>
        </p:spPr>
        <p:txBody>
          <a:bodyPr>
            <a:normAutofit/>
          </a:bodyPr>
          <a:lstStyle/>
          <a:p>
            <a:pPr algn="ctr"/>
            <a:r>
              <a:rPr lang="en-US" sz="3200" b="1" dirty="0">
                <a:solidFill>
                  <a:schemeClr val="tx1"/>
                </a:solidFill>
                <a:latin typeface="Arial" panose="020B0604020202020204" pitchFamily="34" charset="0"/>
                <a:cs typeface="Arial" panose="020B0604020202020204" pitchFamily="34" charset="0"/>
              </a:rPr>
              <a:t>Jogo da Propaganda </a:t>
            </a:r>
            <a:r>
              <a:rPr lang="en-US" sz="3200" b="1" dirty="0" err="1">
                <a:solidFill>
                  <a:schemeClr val="tx1"/>
                </a:solidFill>
                <a:latin typeface="Arial" panose="020B0604020202020204" pitchFamily="34" charset="0"/>
                <a:cs typeface="Arial" panose="020B0604020202020204" pitchFamily="34" charset="0"/>
              </a:rPr>
              <a:t>Modificado</a:t>
            </a:r>
            <a:endParaRPr lang="en-US" sz="3200" b="1" dirty="0">
              <a:solidFill>
                <a:schemeClr val="tx1"/>
              </a:solidFill>
              <a:latin typeface="Arial" panose="020B0604020202020204" pitchFamily="34" charset="0"/>
              <a:cs typeface="Arial" panose="020B0604020202020204" pitchFamily="34" charset="0"/>
            </a:endParaRPr>
          </a:p>
        </p:txBody>
      </p:sp>
      <p:grpSp>
        <p:nvGrpSpPr>
          <p:cNvPr id="6" name="Group 29">
            <a:extLst>
              <a:ext uri="{FF2B5EF4-FFF2-40B4-BE49-F238E27FC236}">
                <a16:creationId xmlns:a16="http://schemas.microsoft.com/office/drawing/2014/main" id="{63CE7206-FC25-4413-9EA1-35D1760D3295}"/>
              </a:ext>
            </a:extLst>
          </p:cNvPr>
          <p:cNvGrpSpPr>
            <a:grpSpLocks/>
          </p:cNvGrpSpPr>
          <p:nvPr/>
        </p:nvGrpSpPr>
        <p:grpSpPr bwMode="auto">
          <a:xfrm>
            <a:off x="516565" y="796956"/>
            <a:ext cx="8097312" cy="4125932"/>
            <a:chOff x="187" y="785"/>
            <a:chExt cx="4896" cy="2866"/>
          </a:xfrm>
        </p:grpSpPr>
        <p:sp>
          <p:nvSpPr>
            <p:cNvPr id="7" name="Rectangle 30">
              <a:extLst>
                <a:ext uri="{FF2B5EF4-FFF2-40B4-BE49-F238E27FC236}">
                  <a16:creationId xmlns:a16="http://schemas.microsoft.com/office/drawing/2014/main" id="{429A1504-F70F-464F-90E2-6C916F7E9303}"/>
                </a:ext>
              </a:extLst>
            </p:cNvPr>
            <p:cNvSpPr>
              <a:spLocks noChangeArrowheads="1"/>
            </p:cNvSpPr>
            <p:nvPr/>
          </p:nvSpPr>
          <p:spPr bwMode="auto">
            <a:xfrm>
              <a:off x="1972" y="1535"/>
              <a:ext cx="3095" cy="2116"/>
            </a:xfrm>
            <a:prstGeom prst="rect">
              <a:avLst/>
            </a:prstGeom>
            <a:solidFill>
              <a:schemeClr val="bg1">
                <a:lumMod val="95000"/>
              </a:schemeClr>
            </a:solidFill>
            <a:ln w="254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8" name="Line 31">
              <a:extLst>
                <a:ext uri="{FF2B5EF4-FFF2-40B4-BE49-F238E27FC236}">
                  <a16:creationId xmlns:a16="http://schemas.microsoft.com/office/drawing/2014/main" id="{92D7E476-7185-474D-B92A-1CB3A074D407}"/>
                </a:ext>
              </a:extLst>
            </p:cNvPr>
            <p:cNvSpPr>
              <a:spLocks noChangeShapeType="1"/>
            </p:cNvSpPr>
            <p:nvPr/>
          </p:nvSpPr>
          <p:spPr bwMode="auto">
            <a:xfrm>
              <a:off x="1972" y="2552"/>
              <a:ext cx="311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9" name="Line 32">
              <a:extLst>
                <a:ext uri="{FF2B5EF4-FFF2-40B4-BE49-F238E27FC236}">
                  <a16:creationId xmlns:a16="http://schemas.microsoft.com/office/drawing/2014/main" id="{E58F9AB3-5BEB-4113-A188-98E520D50FCA}"/>
                </a:ext>
              </a:extLst>
            </p:cNvPr>
            <p:cNvSpPr>
              <a:spLocks noChangeShapeType="1"/>
            </p:cNvSpPr>
            <p:nvPr/>
          </p:nvSpPr>
          <p:spPr bwMode="auto">
            <a:xfrm flipV="1">
              <a:off x="3481" y="1517"/>
              <a:ext cx="0" cy="21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 name="Rectangle 33">
              <a:extLst>
                <a:ext uri="{FF2B5EF4-FFF2-40B4-BE49-F238E27FC236}">
                  <a16:creationId xmlns:a16="http://schemas.microsoft.com/office/drawing/2014/main" id="{6F60CA4E-FD00-482F-951B-76E64778C128}"/>
                </a:ext>
              </a:extLst>
            </p:cNvPr>
            <p:cNvSpPr>
              <a:spLocks noChangeArrowheads="1"/>
            </p:cNvSpPr>
            <p:nvPr/>
          </p:nvSpPr>
          <p:spPr bwMode="auto">
            <a:xfrm rot="16200000">
              <a:off x="-214" y="2285"/>
              <a:ext cx="105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i="1" dirty="0" err="1"/>
                <a:t>Empresa</a:t>
              </a:r>
              <a:r>
                <a:rPr lang="en-US" sz="2000" b="1" i="1" dirty="0"/>
                <a:t> A</a:t>
              </a:r>
            </a:p>
          </p:txBody>
        </p:sp>
        <p:sp>
          <p:nvSpPr>
            <p:cNvPr id="11" name="Rectangle 34">
              <a:extLst>
                <a:ext uri="{FF2B5EF4-FFF2-40B4-BE49-F238E27FC236}">
                  <a16:creationId xmlns:a16="http://schemas.microsoft.com/office/drawing/2014/main" id="{17D81E89-6965-4478-BCB3-31C91DD1414D}"/>
                </a:ext>
              </a:extLst>
            </p:cNvPr>
            <p:cNvSpPr>
              <a:spLocks noChangeArrowheads="1"/>
            </p:cNvSpPr>
            <p:nvPr/>
          </p:nvSpPr>
          <p:spPr bwMode="auto">
            <a:xfrm>
              <a:off x="2042" y="1165"/>
              <a:ext cx="130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err="1"/>
                <a:t>Faz</a:t>
              </a:r>
              <a:r>
                <a:rPr lang="en-US" sz="2000" b="1" dirty="0"/>
                <a:t> propaganda</a:t>
              </a:r>
            </a:p>
          </p:txBody>
        </p:sp>
        <p:sp>
          <p:nvSpPr>
            <p:cNvPr id="12" name="Rectangle 35">
              <a:extLst>
                <a:ext uri="{FF2B5EF4-FFF2-40B4-BE49-F238E27FC236}">
                  <a16:creationId xmlns:a16="http://schemas.microsoft.com/office/drawing/2014/main" id="{ACA20E11-A95F-4AD7-A645-EF68B38C2548}"/>
                </a:ext>
              </a:extLst>
            </p:cNvPr>
            <p:cNvSpPr>
              <a:spLocks noChangeArrowheads="1"/>
            </p:cNvSpPr>
            <p:nvPr/>
          </p:nvSpPr>
          <p:spPr bwMode="auto">
            <a:xfrm>
              <a:off x="3781" y="1035"/>
              <a:ext cx="999"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err="1"/>
                <a:t>Não</a:t>
              </a:r>
              <a:r>
                <a:rPr lang="en-US" sz="2000" b="1" dirty="0"/>
                <a:t> </a:t>
              </a:r>
              <a:r>
                <a:rPr lang="en-US" sz="2000" b="1" dirty="0" err="1"/>
                <a:t>faz</a:t>
              </a:r>
              <a:r>
                <a:rPr lang="en-US" sz="2000" b="1" dirty="0"/>
                <a:t> </a:t>
              </a:r>
            </a:p>
            <a:p>
              <a:pPr algn="ctr"/>
              <a:r>
                <a:rPr lang="en-US" sz="2000" b="1" dirty="0"/>
                <a:t>propaganda</a:t>
              </a:r>
            </a:p>
          </p:txBody>
        </p:sp>
        <p:sp>
          <p:nvSpPr>
            <p:cNvPr id="13" name="Rectangle 36">
              <a:extLst>
                <a:ext uri="{FF2B5EF4-FFF2-40B4-BE49-F238E27FC236}">
                  <a16:creationId xmlns:a16="http://schemas.microsoft.com/office/drawing/2014/main" id="{62B339AE-2B7D-48D5-AFA8-54EC61718A56}"/>
                </a:ext>
              </a:extLst>
            </p:cNvPr>
            <p:cNvSpPr>
              <a:spLocks noChangeArrowheads="1"/>
            </p:cNvSpPr>
            <p:nvPr/>
          </p:nvSpPr>
          <p:spPr bwMode="auto">
            <a:xfrm>
              <a:off x="581" y="1878"/>
              <a:ext cx="130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err="1"/>
                <a:t>Faz</a:t>
              </a:r>
              <a:r>
                <a:rPr lang="en-US" sz="2000" b="1" dirty="0"/>
                <a:t> propaganda</a:t>
              </a:r>
            </a:p>
          </p:txBody>
        </p:sp>
        <p:sp>
          <p:nvSpPr>
            <p:cNvPr id="14" name="Rectangle 37">
              <a:extLst>
                <a:ext uri="{FF2B5EF4-FFF2-40B4-BE49-F238E27FC236}">
                  <a16:creationId xmlns:a16="http://schemas.microsoft.com/office/drawing/2014/main" id="{7439C1D7-593C-46B1-984A-115F4CF9E2C4}"/>
                </a:ext>
              </a:extLst>
            </p:cNvPr>
            <p:cNvSpPr>
              <a:spLocks noChangeArrowheads="1"/>
            </p:cNvSpPr>
            <p:nvPr/>
          </p:nvSpPr>
          <p:spPr bwMode="auto">
            <a:xfrm>
              <a:off x="708" y="2846"/>
              <a:ext cx="99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dirty="0" err="1"/>
                <a:t>Não</a:t>
              </a:r>
              <a:r>
                <a:rPr lang="en-US" sz="2000" b="1" dirty="0"/>
                <a:t> </a:t>
              </a:r>
              <a:r>
                <a:rPr lang="en-US" sz="2000" b="1" dirty="0" err="1"/>
                <a:t>faz</a:t>
              </a:r>
              <a:r>
                <a:rPr lang="en-US" sz="2000" b="1" dirty="0"/>
                <a:t> </a:t>
              </a:r>
            </a:p>
            <a:p>
              <a:pPr algn="ctr"/>
              <a:r>
                <a:rPr lang="en-US" sz="2000" b="1" dirty="0"/>
                <a:t>propaganda</a:t>
              </a:r>
            </a:p>
          </p:txBody>
        </p:sp>
        <p:sp>
          <p:nvSpPr>
            <p:cNvPr id="15" name="Rectangle 38">
              <a:extLst>
                <a:ext uri="{FF2B5EF4-FFF2-40B4-BE49-F238E27FC236}">
                  <a16:creationId xmlns:a16="http://schemas.microsoft.com/office/drawing/2014/main" id="{99590D1D-119B-46D8-80EC-0FAEE63207D3}"/>
                </a:ext>
              </a:extLst>
            </p:cNvPr>
            <p:cNvSpPr>
              <a:spLocks noChangeArrowheads="1"/>
            </p:cNvSpPr>
            <p:nvPr/>
          </p:nvSpPr>
          <p:spPr bwMode="auto">
            <a:xfrm>
              <a:off x="2991" y="785"/>
              <a:ext cx="92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i="1" dirty="0" err="1"/>
                <a:t>Empresa</a:t>
              </a:r>
              <a:r>
                <a:rPr lang="en-US" sz="2000" b="1" i="1" dirty="0"/>
                <a:t> B</a:t>
              </a:r>
            </a:p>
          </p:txBody>
        </p:sp>
        <p:grpSp>
          <p:nvGrpSpPr>
            <p:cNvPr id="16" name="Group 39">
              <a:extLst>
                <a:ext uri="{FF2B5EF4-FFF2-40B4-BE49-F238E27FC236}">
                  <a16:creationId xmlns:a16="http://schemas.microsoft.com/office/drawing/2014/main" id="{39AFFFDF-F0AE-4AC4-B040-97DE28349EAC}"/>
                </a:ext>
              </a:extLst>
            </p:cNvPr>
            <p:cNvGrpSpPr>
              <a:grpSpLocks/>
            </p:cNvGrpSpPr>
            <p:nvPr/>
          </p:nvGrpSpPr>
          <p:grpSpPr bwMode="auto">
            <a:xfrm>
              <a:off x="2518" y="1877"/>
              <a:ext cx="2142" cy="1370"/>
              <a:chOff x="2222" y="1837"/>
              <a:chExt cx="2142" cy="1370"/>
            </a:xfrm>
          </p:grpSpPr>
          <p:sp>
            <p:nvSpPr>
              <p:cNvPr id="20" name="Rectangle 40">
                <a:extLst>
                  <a:ext uri="{FF2B5EF4-FFF2-40B4-BE49-F238E27FC236}">
                    <a16:creationId xmlns:a16="http://schemas.microsoft.com/office/drawing/2014/main" id="{8657E3A7-44DB-4A61-81AD-064A00098F99}"/>
                  </a:ext>
                </a:extLst>
              </p:cNvPr>
              <p:cNvSpPr>
                <a:spLocks noChangeArrowheads="1"/>
              </p:cNvSpPr>
              <p:nvPr/>
            </p:nvSpPr>
            <p:spPr bwMode="auto">
              <a:xfrm>
                <a:off x="2222" y="1837"/>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10 , 5</a:t>
                </a:r>
              </a:p>
            </p:txBody>
          </p:sp>
          <p:sp>
            <p:nvSpPr>
              <p:cNvPr id="21" name="Rectangle 41">
                <a:extLst>
                  <a:ext uri="{FF2B5EF4-FFF2-40B4-BE49-F238E27FC236}">
                    <a16:creationId xmlns:a16="http://schemas.microsoft.com/office/drawing/2014/main" id="{773B93F9-4793-4D57-99D9-ED956492141C}"/>
                  </a:ext>
                </a:extLst>
              </p:cNvPr>
              <p:cNvSpPr>
                <a:spLocks noChangeArrowheads="1"/>
              </p:cNvSpPr>
              <p:nvPr/>
            </p:nvSpPr>
            <p:spPr bwMode="auto">
              <a:xfrm>
                <a:off x="3710" y="1837"/>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15 , 0</a:t>
                </a:r>
              </a:p>
            </p:txBody>
          </p:sp>
          <p:sp>
            <p:nvSpPr>
              <p:cNvPr id="22" name="Rectangle 42">
                <a:extLst>
                  <a:ext uri="{FF2B5EF4-FFF2-40B4-BE49-F238E27FC236}">
                    <a16:creationId xmlns:a16="http://schemas.microsoft.com/office/drawing/2014/main" id="{ECD99328-6278-4358-8301-1F967D5E08E4}"/>
                  </a:ext>
                </a:extLst>
              </p:cNvPr>
              <p:cNvSpPr>
                <a:spLocks noChangeArrowheads="1"/>
              </p:cNvSpPr>
              <p:nvPr/>
            </p:nvSpPr>
            <p:spPr bwMode="auto">
              <a:xfrm>
                <a:off x="3710" y="2845"/>
                <a:ext cx="65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20 , 2</a:t>
                </a:r>
              </a:p>
            </p:txBody>
          </p:sp>
          <p:sp>
            <p:nvSpPr>
              <p:cNvPr id="23" name="Rectangle 43">
                <a:extLst>
                  <a:ext uri="{FF2B5EF4-FFF2-40B4-BE49-F238E27FC236}">
                    <a16:creationId xmlns:a16="http://schemas.microsoft.com/office/drawing/2014/main" id="{943657BF-A7C9-4876-A337-D66F7B3158E5}"/>
                  </a:ext>
                </a:extLst>
              </p:cNvPr>
              <p:cNvSpPr>
                <a:spLocks noChangeArrowheads="1"/>
              </p:cNvSpPr>
              <p:nvPr/>
            </p:nvSpPr>
            <p:spPr bwMode="auto">
              <a:xfrm>
                <a:off x="2270" y="2845"/>
                <a:ext cx="593"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t> 6 , 8</a:t>
                </a:r>
              </a:p>
            </p:txBody>
          </p:sp>
        </p:grpSp>
        <p:sp>
          <p:nvSpPr>
            <p:cNvPr id="17" name="Rectangle 44">
              <a:extLst>
                <a:ext uri="{FF2B5EF4-FFF2-40B4-BE49-F238E27FC236}">
                  <a16:creationId xmlns:a16="http://schemas.microsoft.com/office/drawing/2014/main" id="{F34615D4-71B6-4F03-9C02-0116CB94A774}"/>
                </a:ext>
              </a:extLst>
            </p:cNvPr>
            <p:cNvSpPr>
              <a:spLocks noChangeArrowheads="1"/>
            </p:cNvSpPr>
            <p:nvPr/>
          </p:nvSpPr>
          <p:spPr bwMode="auto">
            <a:xfrm>
              <a:off x="533" y="808"/>
              <a:ext cx="4534" cy="284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sz="26000" dirty="0"/>
            </a:p>
          </p:txBody>
        </p:sp>
        <p:sp>
          <p:nvSpPr>
            <p:cNvPr id="18" name="Line 45">
              <a:extLst>
                <a:ext uri="{FF2B5EF4-FFF2-40B4-BE49-F238E27FC236}">
                  <a16:creationId xmlns:a16="http://schemas.microsoft.com/office/drawing/2014/main" id="{3C8A6411-FD74-4C01-821E-E5396FC74C86}"/>
                </a:ext>
              </a:extLst>
            </p:cNvPr>
            <p:cNvSpPr>
              <a:spLocks noChangeShapeType="1"/>
            </p:cNvSpPr>
            <p:nvPr/>
          </p:nvSpPr>
          <p:spPr bwMode="auto">
            <a:xfrm>
              <a:off x="539" y="1070"/>
              <a:ext cx="45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19" name="Rectangle 46">
              <a:extLst>
                <a:ext uri="{FF2B5EF4-FFF2-40B4-BE49-F238E27FC236}">
                  <a16:creationId xmlns:a16="http://schemas.microsoft.com/office/drawing/2014/main" id="{EC430A53-C770-47E4-956C-A6E5D109DC01}"/>
                </a:ext>
              </a:extLst>
            </p:cNvPr>
            <p:cNvSpPr>
              <a:spLocks noChangeArrowheads="1"/>
            </p:cNvSpPr>
            <p:nvPr/>
          </p:nvSpPr>
          <p:spPr bwMode="auto">
            <a:xfrm>
              <a:off x="187" y="1064"/>
              <a:ext cx="344" cy="25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sz="23600" dirty="0"/>
            </a:p>
          </p:txBody>
        </p:sp>
      </p:grpSp>
      <p:sp>
        <p:nvSpPr>
          <p:cNvPr id="24" name="Rectangle 48">
            <a:extLst>
              <a:ext uri="{FF2B5EF4-FFF2-40B4-BE49-F238E27FC236}">
                <a16:creationId xmlns:a16="http://schemas.microsoft.com/office/drawing/2014/main" id="{E50C2B1F-44F7-4157-82AF-A90DBCDC9416}"/>
              </a:ext>
            </a:extLst>
          </p:cNvPr>
          <p:cNvSpPr txBox="1">
            <a:spLocks noChangeArrowheads="1"/>
          </p:cNvSpPr>
          <p:nvPr/>
        </p:nvSpPr>
        <p:spPr>
          <a:xfrm>
            <a:off x="-361259" y="4677884"/>
            <a:ext cx="11593288" cy="2397125"/>
          </a:xfrm>
          <a:prstGeom prst="rect">
            <a:avLst/>
          </a:prstGeom>
          <a:noFill/>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400" b="1" dirty="0">
              <a:latin typeface="Arial" panose="020B0604020202020204" pitchFamily="34" charset="0"/>
              <a:cs typeface="Arial" panose="020B0604020202020204" pitchFamily="34" charset="0"/>
            </a:endParaRPr>
          </a:p>
          <a:p>
            <a:pPr lvl="1">
              <a:buClrTx/>
              <a:buFont typeface="Wingdings" panose="05000000000000000000" pitchFamily="2" charset="2"/>
              <a:buChar char="§"/>
            </a:pPr>
            <a:r>
              <a:rPr lang="en-US" sz="2200" b="1" i="1" dirty="0">
                <a:solidFill>
                  <a:schemeClr val="tx1"/>
                </a:solidFill>
                <a:cs typeface="Arial" panose="020B0604020202020204" pitchFamily="34" charset="0"/>
              </a:rPr>
              <a:t>A </a:t>
            </a:r>
            <a:r>
              <a:rPr lang="en-US" sz="2200" b="1" dirty="0" err="1">
                <a:solidFill>
                  <a:schemeClr val="tx1"/>
                </a:solidFill>
                <a:cs typeface="Arial" panose="020B0604020202020204" pitchFamily="34" charset="0"/>
              </a:rPr>
              <a:t>não</a:t>
            </a:r>
            <a:r>
              <a:rPr lang="en-US" sz="2200" b="1" dirty="0">
                <a:solidFill>
                  <a:schemeClr val="tx1"/>
                </a:solidFill>
                <a:cs typeface="Arial" panose="020B0604020202020204" pitchFamily="34" charset="0"/>
              </a:rPr>
              <a:t> tem </a:t>
            </a:r>
            <a:r>
              <a:rPr lang="en-US" sz="2200" b="1" dirty="0" err="1">
                <a:solidFill>
                  <a:schemeClr val="tx1"/>
                </a:solidFill>
                <a:cs typeface="Arial" panose="020B0604020202020204" pitchFamily="34" charset="0"/>
              </a:rPr>
              <a:t>uma</a:t>
            </a:r>
            <a:r>
              <a:rPr lang="en-US" sz="2200" b="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estratégia</a:t>
            </a:r>
            <a:r>
              <a:rPr lang="en-US" sz="2200" b="1" i="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dominante</a:t>
            </a:r>
            <a:r>
              <a:rPr lang="en-US" sz="2200" b="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sua</a:t>
            </a:r>
            <a:r>
              <a:rPr lang="en-US" sz="2200" b="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decisão</a:t>
            </a:r>
            <a:r>
              <a:rPr lang="en-US" sz="2200" b="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depende</a:t>
            </a:r>
            <a:r>
              <a:rPr lang="en-US" sz="2200" b="1" dirty="0">
                <a:solidFill>
                  <a:schemeClr val="tx1"/>
                </a:solidFill>
                <a:cs typeface="Arial" panose="020B0604020202020204" pitchFamily="34" charset="0"/>
              </a:rPr>
              <a:t> das </a:t>
            </a:r>
            <a:r>
              <a:rPr lang="en-US" sz="2200" b="1" dirty="0" err="1">
                <a:solidFill>
                  <a:schemeClr val="tx1"/>
                </a:solidFill>
                <a:cs typeface="Arial" panose="020B0604020202020204" pitchFamily="34" charset="0"/>
              </a:rPr>
              <a:t>ações</a:t>
            </a:r>
            <a:r>
              <a:rPr lang="en-US" sz="2200" b="1" dirty="0">
                <a:solidFill>
                  <a:schemeClr val="tx1"/>
                </a:solidFill>
                <a:cs typeface="Arial" panose="020B0604020202020204" pitchFamily="34" charset="0"/>
              </a:rPr>
              <a:t> de </a:t>
            </a:r>
            <a:r>
              <a:rPr lang="en-US" sz="2200" b="1" i="1" dirty="0">
                <a:solidFill>
                  <a:schemeClr val="tx1"/>
                </a:solidFill>
                <a:cs typeface="Arial" panose="020B0604020202020204" pitchFamily="34" charset="0"/>
              </a:rPr>
              <a:t>B.</a:t>
            </a:r>
          </a:p>
          <a:p>
            <a:pPr lvl="1">
              <a:buClrTx/>
              <a:buFont typeface="Wingdings" panose="05000000000000000000" pitchFamily="2" charset="2"/>
              <a:buChar char="§"/>
            </a:pPr>
            <a:endParaRPr lang="en-US" sz="400" b="1" dirty="0">
              <a:solidFill>
                <a:schemeClr val="tx1"/>
              </a:solidFill>
              <a:cs typeface="Arial" panose="020B0604020202020204" pitchFamily="34" charset="0"/>
            </a:endParaRPr>
          </a:p>
          <a:p>
            <a:pPr lvl="1">
              <a:buClrTx/>
              <a:buFont typeface="Wingdings" panose="05000000000000000000" pitchFamily="2" charset="2"/>
              <a:buChar char="§"/>
            </a:pPr>
            <a:r>
              <a:rPr lang="en-US" sz="2200" b="1" dirty="0">
                <a:solidFill>
                  <a:schemeClr val="tx1"/>
                </a:solidFill>
                <a:cs typeface="Arial" panose="020B0604020202020204" pitchFamily="34" charset="0"/>
              </a:rPr>
              <a:t>Para</a:t>
            </a:r>
            <a:r>
              <a:rPr lang="en-US" sz="2200" b="1" i="1" dirty="0">
                <a:solidFill>
                  <a:schemeClr val="tx1"/>
                </a:solidFill>
                <a:cs typeface="Arial" panose="020B0604020202020204" pitchFamily="34" charset="0"/>
              </a:rPr>
              <a:t> B, </a:t>
            </a:r>
            <a:r>
              <a:rPr lang="en-US" sz="2200" b="1" dirty="0">
                <a:solidFill>
                  <a:schemeClr val="tx1"/>
                </a:solidFill>
                <a:cs typeface="Arial" panose="020B0604020202020204" pitchFamily="34" charset="0"/>
              </a:rPr>
              <a:t>a </a:t>
            </a:r>
            <a:r>
              <a:rPr lang="en-US" sz="2200" b="1" dirty="0" err="1">
                <a:solidFill>
                  <a:schemeClr val="tx1"/>
                </a:solidFill>
                <a:cs typeface="Arial" panose="020B0604020202020204" pitchFamily="34" charset="0"/>
              </a:rPr>
              <a:t>decisão</a:t>
            </a:r>
            <a:r>
              <a:rPr lang="en-US" sz="2200" b="1" dirty="0">
                <a:solidFill>
                  <a:schemeClr val="tx1"/>
                </a:solidFill>
                <a:cs typeface="Arial" panose="020B0604020202020204" pitchFamily="34" charset="0"/>
              </a:rPr>
              <a:t> </a:t>
            </a:r>
            <a:r>
              <a:rPr lang="en-US" sz="2200" b="1" dirty="0" err="1">
                <a:solidFill>
                  <a:schemeClr val="tx1"/>
                </a:solidFill>
                <a:cs typeface="Arial" panose="020B0604020202020204" pitchFamily="34" charset="0"/>
              </a:rPr>
              <a:t>ótima</a:t>
            </a:r>
            <a:r>
              <a:rPr lang="en-US" sz="2200" b="1" dirty="0">
                <a:solidFill>
                  <a:schemeClr val="tx1"/>
                </a:solidFill>
                <a:cs typeface="Arial" panose="020B0604020202020204" pitchFamily="34" charset="0"/>
              </a:rPr>
              <a:t> é </a:t>
            </a:r>
            <a:r>
              <a:rPr lang="en-US" sz="2200" b="1" dirty="0" err="1">
                <a:solidFill>
                  <a:schemeClr val="tx1"/>
                </a:solidFill>
                <a:cs typeface="Arial" panose="020B0604020202020204" pitchFamily="34" charset="0"/>
              </a:rPr>
              <a:t>fazer</a:t>
            </a:r>
            <a:r>
              <a:rPr lang="en-US" sz="2200" b="1" dirty="0">
                <a:solidFill>
                  <a:schemeClr val="tx1"/>
                </a:solidFill>
                <a:cs typeface="Arial" panose="020B0604020202020204" pitchFamily="34" charset="0"/>
              </a:rPr>
              <a:t> propaganda.</a:t>
            </a:r>
          </a:p>
          <a:p>
            <a:pPr lvl="1">
              <a:buClrTx/>
              <a:buFont typeface="Wingdings" panose="05000000000000000000" pitchFamily="2" charset="2"/>
              <a:buChar char="§"/>
            </a:pPr>
            <a:endParaRPr lang="en-US" sz="400" b="1" dirty="0">
              <a:solidFill>
                <a:schemeClr val="tx1"/>
              </a:solidFill>
              <a:cs typeface="Arial" panose="020B0604020202020204" pitchFamily="34" charset="0"/>
            </a:endParaRPr>
          </a:p>
          <a:p>
            <a:pPr lvl="2">
              <a:buClrTx/>
              <a:buFont typeface="Wingdings" panose="05000000000000000000" pitchFamily="2" charset="2"/>
              <a:buChar char="§"/>
            </a:pPr>
            <a:r>
              <a:rPr lang="en-US" sz="2200" b="1" dirty="0">
                <a:solidFill>
                  <a:srgbClr val="002060"/>
                </a:solidFill>
                <a:cs typeface="Arial" panose="020B0604020202020204" pitchFamily="34" charset="0"/>
              </a:rPr>
              <a:t>O que </a:t>
            </a:r>
            <a:r>
              <a:rPr lang="en-US" sz="2200" b="1" i="1" dirty="0">
                <a:solidFill>
                  <a:srgbClr val="002060"/>
                </a:solidFill>
                <a:cs typeface="Arial" panose="020B0604020202020204" pitchFamily="34" charset="0"/>
              </a:rPr>
              <a:t>A </a:t>
            </a:r>
            <a:r>
              <a:rPr lang="en-US" sz="2200" b="1" dirty="0" err="1">
                <a:solidFill>
                  <a:srgbClr val="002060"/>
                </a:solidFill>
                <a:cs typeface="Arial" panose="020B0604020202020204" pitchFamily="34" charset="0"/>
              </a:rPr>
              <a:t>deveria</a:t>
            </a:r>
            <a:r>
              <a:rPr lang="en-US" sz="2200" b="1" dirty="0">
                <a:solidFill>
                  <a:srgbClr val="002060"/>
                </a:solidFill>
                <a:cs typeface="Arial" panose="020B0604020202020204" pitchFamily="34" charset="0"/>
              </a:rPr>
              <a:t> </a:t>
            </a:r>
            <a:r>
              <a:rPr lang="en-US" sz="2200" b="1" dirty="0" err="1">
                <a:solidFill>
                  <a:srgbClr val="002060"/>
                </a:solidFill>
                <a:cs typeface="Arial" panose="020B0604020202020204" pitchFamily="34" charset="0"/>
              </a:rPr>
              <a:t>fazer</a:t>
            </a:r>
            <a:r>
              <a:rPr lang="en-US" sz="2200" b="1" dirty="0">
                <a:solidFill>
                  <a:srgbClr val="002060"/>
                </a:solidFill>
                <a:cs typeface="Arial" panose="020B0604020202020204" pitchFamily="34" charset="0"/>
              </a:rPr>
              <a:t> ? (</a:t>
            </a:r>
            <a:r>
              <a:rPr lang="en-US" sz="2200" b="1" dirty="0" err="1">
                <a:solidFill>
                  <a:srgbClr val="002060"/>
                </a:solidFill>
                <a:cs typeface="Arial" panose="020B0604020202020204" pitchFamily="34" charset="0"/>
              </a:rPr>
              <a:t>Dica</a:t>
            </a:r>
            <a:r>
              <a:rPr lang="en-US" sz="2200" b="1" dirty="0">
                <a:solidFill>
                  <a:srgbClr val="002060"/>
                </a:solidFill>
                <a:cs typeface="Arial" panose="020B0604020202020204" pitchFamily="34" charset="0"/>
              </a:rPr>
              <a:t>: </a:t>
            </a:r>
            <a:r>
              <a:rPr lang="en-US" sz="2200" b="1" dirty="0" err="1">
                <a:solidFill>
                  <a:srgbClr val="002060"/>
                </a:solidFill>
                <a:cs typeface="Arial" panose="020B0604020202020204" pitchFamily="34" charset="0"/>
              </a:rPr>
              <a:t>pense</a:t>
            </a:r>
            <a:r>
              <a:rPr lang="en-US" sz="2200" b="1" dirty="0">
                <a:solidFill>
                  <a:srgbClr val="002060"/>
                </a:solidFill>
                <a:cs typeface="Arial" panose="020B0604020202020204" pitchFamily="34" charset="0"/>
              </a:rPr>
              <a:t> </a:t>
            </a:r>
            <a:r>
              <a:rPr lang="en-US" sz="2200" b="1" dirty="0" err="1">
                <a:solidFill>
                  <a:srgbClr val="002060"/>
                </a:solidFill>
                <a:cs typeface="Arial" panose="020B0604020202020204" pitchFamily="34" charset="0"/>
              </a:rPr>
              <a:t>na</a:t>
            </a:r>
            <a:r>
              <a:rPr lang="en-US" sz="2200" b="1" dirty="0">
                <a:solidFill>
                  <a:srgbClr val="002060"/>
                </a:solidFill>
                <a:cs typeface="Arial" panose="020B0604020202020204" pitchFamily="34" charset="0"/>
              </a:rPr>
              <a:t> </a:t>
            </a:r>
            <a:r>
              <a:rPr lang="en-US" sz="2200" b="1" dirty="0" err="1">
                <a:solidFill>
                  <a:srgbClr val="002060"/>
                </a:solidFill>
                <a:cs typeface="Arial" panose="020B0604020202020204" pitchFamily="34" charset="0"/>
              </a:rPr>
              <a:t>decisão</a:t>
            </a:r>
            <a:r>
              <a:rPr lang="en-US" sz="2200" b="1" dirty="0">
                <a:solidFill>
                  <a:srgbClr val="002060"/>
                </a:solidFill>
                <a:cs typeface="Arial" panose="020B0604020202020204" pitchFamily="34" charset="0"/>
              </a:rPr>
              <a:t> de </a:t>
            </a:r>
            <a:r>
              <a:rPr lang="en-US" sz="2200" b="1" i="1" dirty="0">
                <a:solidFill>
                  <a:srgbClr val="002060"/>
                </a:solidFill>
                <a:cs typeface="Arial" panose="020B0604020202020204" pitchFamily="34" charset="0"/>
              </a:rPr>
              <a:t>B)</a:t>
            </a:r>
          </a:p>
        </p:txBody>
      </p:sp>
      <p:sp>
        <p:nvSpPr>
          <p:cNvPr id="25" name="Retângulo 24">
            <a:extLst>
              <a:ext uri="{FF2B5EF4-FFF2-40B4-BE49-F238E27FC236}">
                <a16:creationId xmlns:a16="http://schemas.microsoft.com/office/drawing/2014/main" id="{1BD5AF98-9A9E-4F8D-A89C-CB9BC4A52B8B}"/>
              </a:ext>
            </a:extLst>
          </p:cNvPr>
          <p:cNvSpPr/>
          <p:nvPr/>
        </p:nvSpPr>
        <p:spPr>
          <a:xfrm>
            <a:off x="5081914" y="2381105"/>
            <a:ext cx="403203" cy="521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tângulo 25">
            <a:extLst>
              <a:ext uri="{FF2B5EF4-FFF2-40B4-BE49-F238E27FC236}">
                <a16:creationId xmlns:a16="http://schemas.microsoft.com/office/drawing/2014/main" id="{8B5A8B04-8E51-4A9B-A6C9-A30C1AFE76C3}"/>
              </a:ext>
            </a:extLst>
          </p:cNvPr>
          <p:cNvSpPr/>
          <p:nvPr/>
        </p:nvSpPr>
        <p:spPr>
          <a:xfrm>
            <a:off x="5053069" y="3811250"/>
            <a:ext cx="403203" cy="521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tângulo 26">
            <a:extLst>
              <a:ext uri="{FF2B5EF4-FFF2-40B4-BE49-F238E27FC236}">
                <a16:creationId xmlns:a16="http://schemas.microsoft.com/office/drawing/2014/main" id="{043A6884-A0B6-44E9-82CD-D4B6AF41172D}"/>
              </a:ext>
            </a:extLst>
          </p:cNvPr>
          <p:cNvSpPr/>
          <p:nvPr/>
        </p:nvSpPr>
        <p:spPr>
          <a:xfrm>
            <a:off x="4410445" y="2388174"/>
            <a:ext cx="498608" cy="521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ângulo 27">
            <a:extLst>
              <a:ext uri="{FF2B5EF4-FFF2-40B4-BE49-F238E27FC236}">
                <a16:creationId xmlns:a16="http://schemas.microsoft.com/office/drawing/2014/main" id="{1D4FB5DB-AECD-4D02-B7A3-62263FDAA2CA}"/>
              </a:ext>
            </a:extLst>
          </p:cNvPr>
          <p:cNvSpPr/>
          <p:nvPr/>
        </p:nvSpPr>
        <p:spPr>
          <a:xfrm>
            <a:off x="6858717" y="3828334"/>
            <a:ext cx="498608" cy="521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ector reto 28">
            <a:extLst>
              <a:ext uri="{FF2B5EF4-FFF2-40B4-BE49-F238E27FC236}">
                <a16:creationId xmlns:a16="http://schemas.microsoft.com/office/drawing/2014/main" id="{58D2028F-5DFD-4583-8C93-181C4C154264}"/>
              </a:ext>
            </a:extLst>
          </p:cNvPr>
          <p:cNvCxnSpPr/>
          <p:nvPr/>
        </p:nvCxnSpPr>
        <p:spPr>
          <a:xfrm>
            <a:off x="3468893" y="1194289"/>
            <a:ext cx="0" cy="667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0D4EDAAF-C2DF-4942-AA98-3DAA8C502D11}"/>
              </a:ext>
            </a:extLst>
          </p:cNvPr>
          <p:cNvCxnSpPr/>
          <p:nvPr/>
        </p:nvCxnSpPr>
        <p:spPr>
          <a:xfrm>
            <a:off x="8714932" y="4480860"/>
            <a:ext cx="0" cy="479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2832A9F3-AEDC-45CF-BA9C-D5E8A8835CC0}"/>
              </a:ext>
            </a:extLst>
          </p:cNvPr>
          <p:cNvCxnSpPr/>
          <p:nvPr/>
        </p:nvCxnSpPr>
        <p:spPr>
          <a:xfrm>
            <a:off x="8714932" y="4480860"/>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2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6">
            <a:extLst>
              <a:ext uri="{FF2B5EF4-FFF2-40B4-BE49-F238E27FC236}">
                <a16:creationId xmlns:a16="http://schemas.microsoft.com/office/drawing/2014/main" id="{BEF7BBF3-78B8-4F0C-BAA0-4FCEB954FF2C}"/>
              </a:ext>
            </a:extLst>
          </p:cNvPr>
          <p:cNvSpPr>
            <a:spLocks noChangeShapeType="1"/>
          </p:cNvSpPr>
          <p:nvPr/>
        </p:nvSpPr>
        <p:spPr bwMode="auto">
          <a:xfrm>
            <a:off x="2133600" y="1611313"/>
            <a:ext cx="0" cy="3995737"/>
          </a:xfrm>
          <a:prstGeom prst="line">
            <a:avLst/>
          </a:prstGeom>
          <a:noFill/>
          <a:ln w="57150">
            <a:solidFill>
              <a:schemeClr val="tx1"/>
            </a:solidFill>
            <a:round/>
            <a:headEnd type="triangle" w="med" len="med"/>
            <a:tailEnd type="none" w="med" len="med"/>
          </a:ln>
        </p:spPr>
        <p:txBody>
          <a:bodyPr wrap="none" anchor="ctr"/>
          <a:lstStyle/>
          <a:p>
            <a:endParaRPr lang="pt-BR"/>
          </a:p>
        </p:txBody>
      </p:sp>
      <p:sp>
        <p:nvSpPr>
          <p:cNvPr id="5" name="Line 7">
            <a:extLst>
              <a:ext uri="{FF2B5EF4-FFF2-40B4-BE49-F238E27FC236}">
                <a16:creationId xmlns:a16="http://schemas.microsoft.com/office/drawing/2014/main" id="{DBF46BF5-20B2-427C-9F4A-C24973B6FA07}"/>
              </a:ext>
            </a:extLst>
          </p:cNvPr>
          <p:cNvSpPr>
            <a:spLocks noChangeShapeType="1"/>
          </p:cNvSpPr>
          <p:nvPr/>
        </p:nvSpPr>
        <p:spPr bwMode="auto">
          <a:xfrm>
            <a:off x="2152650" y="5588000"/>
            <a:ext cx="4006850" cy="0"/>
          </a:xfrm>
          <a:prstGeom prst="line">
            <a:avLst/>
          </a:prstGeom>
          <a:noFill/>
          <a:ln w="57150">
            <a:solidFill>
              <a:schemeClr val="tx1"/>
            </a:solidFill>
            <a:round/>
            <a:headEnd type="none" w="med" len="med"/>
            <a:tailEnd type="triangle" w="med" len="med"/>
          </a:ln>
        </p:spPr>
        <p:txBody>
          <a:bodyPr wrap="none" anchor="ctr"/>
          <a:lstStyle/>
          <a:p>
            <a:endParaRPr lang="pt-BR"/>
          </a:p>
        </p:txBody>
      </p:sp>
      <p:sp>
        <p:nvSpPr>
          <p:cNvPr id="6" name="Rectangle 8">
            <a:extLst>
              <a:ext uri="{FF2B5EF4-FFF2-40B4-BE49-F238E27FC236}">
                <a16:creationId xmlns:a16="http://schemas.microsoft.com/office/drawing/2014/main" id="{5624ACD3-4D3F-459C-A34B-4294C1E97A04}"/>
              </a:ext>
            </a:extLst>
          </p:cNvPr>
          <p:cNvSpPr>
            <a:spLocks noChangeArrowheads="1"/>
          </p:cNvSpPr>
          <p:nvPr/>
        </p:nvSpPr>
        <p:spPr bwMode="auto">
          <a:xfrm>
            <a:off x="6374269" y="5418138"/>
            <a:ext cx="1875514" cy="643766"/>
          </a:xfrm>
          <a:prstGeom prst="rect">
            <a:avLst/>
          </a:prstGeom>
          <a:noFill/>
          <a:ln w="12700">
            <a:noFill/>
            <a:miter lim="800000"/>
            <a:headEnd/>
            <a:tailEnd/>
          </a:ln>
        </p:spPr>
        <p:txBody>
          <a:bodyPr wrap="none" lIns="90488" tIns="44450" rIns="90488" bIns="44450">
            <a:spAutoFit/>
          </a:bodyPr>
          <a:lstStyle/>
          <a:p>
            <a:pPr algn="ctr"/>
            <a:r>
              <a:rPr lang="en-US" sz="1800" b="1" dirty="0" err="1">
                <a:latin typeface="Arial" charset="0"/>
              </a:rPr>
              <a:t>Trabalho</a:t>
            </a:r>
            <a:endParaRPr lang="en-US" sz="1800" b="1" dirty="0">
              <a:latin typeface="Arial" charset="0"/>
            </a:endParaRPr>
          </a:p>
          <a:p>
            <a:pPr algn="ctr"/>
            <a:r>
              <a:rPr lang="en-US" sz="1800" b="1" dirty="0">
                <a:latin typeface="Arial" charset="0"/>
              </a:rPr>
              <a:t>(horas por </a:t>
            </a:r>
            <a:r>
              <a:rPr lang="en-US" sz="1800" b="1" dirty="0" err="1">
                <a:latin typeface="Arial" charset="0"/>
              </a:rPr>
              <a:t>ano</a:t>
            </a:r>
            <a:r>
              <a:rPr lang="en-US" sz="1800" b="1" dirty="0">
                <a:latin typeface="Arial" charset="0"/>
              </a:rPr>
              <a:t>)</a:t>
            </a:r>
          </a:p>
        </p:txBody>
      </p:sp>
      <p:sp>
        <p:nvSpPr>
          <p:cNvPr id="7" name="Rectangle 9">
            <a:extLst>
              <a:ext uri="{FF2B5EF4-FFF2-40B4-BE49-F238E27FC236}">
                <a16:creationId xmlns:a16="http://schemas.microsoft.com/office/drawing/2014/main" id="{DCB78EF4-1382-4288-9FAD-6087C8C48786}"/>
              </a:ext>
            </a:extLst>
          </p:cNvPr>
          <p:cNvSpPr>
            <a:spLocks noChangeArrowheads="1"/>
          </p:cNvSpPr>
          <p:nvPr/>
        </p:nvSpPr>
        <p:spPr bwMode="auto">
          <a:xfrm>
            <a:off x="0" y="1237976"/>
            <a:ext cx="2133600" cy="643766"/>
          </a:xfrm>
          <a:prstGeom prst="rect">
            <a:avLst/>
          </a:prstGeom>
          <a:noFill/>
          <a:ln w="12700">
            <a:noFill/>
            <a:miter lim="800000"/>
            <a:headEnd/>
            <a:tailEnd/>
          </a:ln>
        </p:spPr>
        <p:txBody>
          <a:bodyPr wrap="square" lIns="90488" tIns="44450" rIns="90488" bIns="44450">
            <a:spAutoFit/>
          </a:bodyPr>
          <a:lstStyle/>
          <a:p>
            <a:pPr algn="ctr"/>
            <a:r>
              <a:rPr lang="en-US" sz="1800" b="1" dirty="0">
                <a:latin typeface="Arial" charset="0"/>
              </a:rPr>
              <a:t>Capital (</a:t>
            </a:r>
            <a:r>
              <a:rPr lang="en-US" b="1" dirty="0" err="1">
                <a:latin typeface="Arial" charset="0"/>
              </a:rPr>
              <a:t>m</a:t>
            </a:r>
            <a:r>
              <a:rPr lang="en-US" sz="1800" b="1" dirty="0" err="1">
                <a:latin typeface="Arial" charset="0"/>
              </a:rPr>
              <a:t>áquina</a:t>
            </a:r>
            <a:endParaRPr lang="en-US" sz="1800" b="1" dirty="0">
              <a:latin typeface="Arial" charset="0"/>
            </a:endParaRPr>
          </a:p>
          <a:p>
            <a:pPr algn="ctr"/>
            <a:r>
              <a:rPr lang="en-US" sz="1800" b="1" dirty="0">
                <a:latin typeface="Arial" charset="0"/>
              </a:rPr>
              <a:t>hora por </a:t>
            </a:r>
            <a:r>
              <a:rPr lang="en-US" sz="1800" b="1" dirty="0" err="1">
                <a:latin typeface="Arial" charset="0"/>
              </a:rPr>
              <a:t>ano</a:t>
            </a:r>
            <a:r>
              <a:rPr lang="en-US" sz="1800" b="1" dirty="0">
                <a:latin typeface="Arial" charset="0"/>
              </a:rPr>
              <a:t>)</a:t>
            </a:r>
          </a:p>
        </p:txBody>
      </p:sp>
      <p:sp>
        <p:nvSpPr>
          <p:cNvPr id="8" name="Rectangle 10">
            <a:extLst>
              <a:ext uri="{FF2B5EF4-FFF2-40B4-BE49-F238E27FC236}">
                <a16:creationId xmlns:a16="http://schemas.microsoft.com/office/drawing/2014/main" id="{96ABFB48-DCB3-4316-A149-CF6DE71B0526}"/>
              </a:ext>
            </a:extLst>
          </p:cNvPr>
          <p:cNvSpPr>
            <a:spLocks noChangeArrowheads="1"/>
          </p:cNvSpPr>
          <p:nvPr/>
        </p:nvSpPr>
        <p:spPr bwMode="auto">
          <a:xfrm>
            <a:off x="2465388" y="5649913"/>
            <a:ext cx="604837"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250</a:t>
            </a:r>
          </a:p>
        </p:txBody>
      </p:sp>
      <p:sp>
        <p:nvSpPr>
          <p:cNvPr id="9" name="Rectangle 11">
            <a:extLst>
              <a:ext uri="{FF2B5EF4-FFF2-40B4-BE49-F238E27FC236}">
                <a16:creationId xmlns:a16="http://schemas.microsoft.com/office/drawing/2014/main" id="{F97CCFF6-DA2A-4F21-8A84-12824550CDEC}"/>
              </a:ext>
            </a:extLst>
          </p:cNvPr>
          <p:cNvSpPr>
            <a:spLocks noChangeArrowheads="1"/>
          </p:cNvSpPr>
          <p:nvPr/>
        </p:nvSpPr>
        <p:spPr bwMode="auto">
          <a:xfrm>
            <a:off x="3513138" y="5649913"/>
            <a:ext cx="604837"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500</a:t>
            </a:r>
          </a:p>
        </p:txBody>
      </p:sp>
      <p:sp>
        <p:nvSpPr>
          <p:cNvPr id="10" name="Rectangle 12">
            <a:extLst>
              <a:ext uri="{FF2B5EF4-FFF2-40B4-BE49-F238E27FC236}">
                <a16:creationId xmlns:a16="http://schemas.microsoft.com/office/drawing/2014/main" id="{2DFF7CFE-0EE2-4F8C-9A67-8FD1E586D1B7}"/>
              </a:ext>
            </a:extLst>
          </p:cNvPr>
          <p:cNvSpPr>
            <a:spLocks noChangeArrowheads="1"/>
          </p:cNvSpPr>
          <p:nvPr/>
        </p:nvSpPr>
        <p:spPr bwMode="auto">
          <a:xfrm>
            <a:off x="4560888" y="5649913"/>
            <a:ext cx="604837"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760</a:t>
            </a:r>
          </a:p>
        </p:txBody>
      </p:sp>
      <p:sp>
        <p:nvSpPr>
          <p:cNvPr id="11" name="Rectangle 13">
            <a:extLst>
              <a:ext uri="{FF2B5EF4-FFF2-40B4-BE49-F238E27FC236}">
                <a16:creationId xmlns:a16="http://schemas.microsoft.com/office/drawing/2014/main" id="{F1FD981B-816A-43AF-A9D7-23DB268BEA6A}"/>
              </a:ext>
            </a:extLst>
          </p:cNvPr>
          <p:cNvSpPr>
            <a:spLocks noChangeArrowheads="1"/>
          </p:cNvSpPr>
          <p:nvPr/>
        </p:nvSpPr>
        <p:spPr bwMode="auto">
          <a:xfrm>
            <a:off x="5608638" y="5649913"/>
            <a:ext cx="746125"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1000</a:t>
            </a:r>
          </a:p>
        </p:txBody>
      </p:sp>
      <p:sp>
        <p:nvSpPr>
          <p:cNvPr id="12" name="Rectangle 14">
            <a:extLst>
              <a:ext uri="{FF2B5EF4-FFF2-40B4-BE49-F238E27FC236}">
                <a16:creationId xmlns:a16="http://schemas.microsoft.com/office/drawing/2014/main" id="{E8DF59B2-D719-47F3-B812-331090A8C42C}"/>
              </a:ext>
            </a:extLst>
          </p:cNvPr>
          <p:cNvSpPr>
            <a:spLocks noChangeArrowheads="1"/>
          </p:cNvSpPr>
          <p:nvPr/>
        </p:nvSpPr>
        <p:spPr bwMode="auto">
          <a:xfrm>
            <a:off x="1684338" y="4471988"/>
            <a:ext cx="463550"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40</a:t>
            </a:r>
          </a:p>
        </p:txBody>
      </p:sp>
      <p:sp>
        <p:nvSpPr>
          <p:cNvPr id="13" name="Rectangle 15">
            <a:extLst>
              <a:ext uri="{FF2B5EF4-FFF2-40B4-BE49-F238E27FC236}">
                <a16:creationId xmlns:a16="http://schemas.microsoft.com/office/drawing/2014/main" id="{E83CC5C1-A866-4C09-82E9-92F84A4EE4E2}"/>
              </a:ext>
            </a:extLst>
          </p:cNvPr>
          <p:cNvSpPr>
            <a:spLocks noChangeArrowheads="1"/>
          </p:cNvSpPr>
          <p:nvPr/>
        </p:nvSpPr>
        <p:spPr bwMode="auto">
          <a:xfrm>
            <a:off x="1684338" y="3278188"/>
            <a:ext cx="463550"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80</a:t>
            </a:r>
          </a:p>
        </p:txBody>
      </p:sp>
      <p:sp>
        <p:nvSpPr>
          <p:cNvPr id="14" name="Rectangle 16">
            <a:extLst>
              <a:ext uri="{FF2B5EF4-FFF2-40B4-BE49-F238E27FC236}">
                <a16:creationId xmlns:a16="http://schemas.microsoft.com/office/drawing/2014/main" id="{9F2A7B0F-EDAE-4039-A8B6-49B2F622CFC0}"/>
              </a:ext>
            </a:extLst>
          </p:cNvPr>
          <p:cNvSpPr>
            <a:spLocks noChangeArrowheads="1"/>
          </p:cNvSpPr>
          <p:nvPr/>
        </p:nvSpPr>
        <p:spPr bwMode="auto">
          <a:xfrm>
            <a:off x="1531938" y="2084388"/>
            <a:ext cx="604837"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120</a:t>
            </a:r>
          </a:p>
        </p:txBody>
      </p:sp>
      <p:grpSp>
        <p:nvGrpSpPr>
          <p:cNvPr id="15" name="Group 35">
            <a:extLst>
              <a:ext uri="{FF2B5EF4-FFF2-40B4-BE49-F238E27FC236}">
                <a16:creationId xmlns:a16="http://schemas.microsoft.com/office/drawing/2014/main" id="{9E198E85-8829-4F0D-8084-F85F78DEC2D7}"/>
              </a:ext>
            </a:extLst>
          </p:cNvPr>
          <p:cNvGrpSpPr>
            <a:grpSpLocks/>
          </p:cNvGrpSpPr>
          <p:nvPr/>
        </p:nvGrpSpPr>
        <p:grpSpPr bwMode="auto">
          <a:xfrm>
            <a:off x="1531938" y="1487488"/>
            <a:ext cx="6794501" cy="4125912"/>
            <a:chOff x="1121" y="1057"/>
            <a:chExt cx="4280" cy="2599"/>
          </a:xfrm>
        </p:grpSpPr>
        <p:sp>
          <p:nvSpPr>
            <p:cNvPr id="16" name="Rectangle 18">
              <a:extLst>
                <a:ext uri="{FF2B5EF4-FFF2-40B4-BE49-F238E27FC236}">
                  <a16:creationId xmlns:a16="http://schemas.microsoft.com/office/drawing/2014/main" id="{3E3A8A45-AD54-4CA5-B84C-EABE30194183}"/>
                </a:ext>
              </a:extLst>
            </p:cNvPr>
            <p:cNvSpPr>
              <a:spLocks noChangeArrowheads="1"/>
            </p:cNvSpPr>
            <p:nvPr/>
          </p:nvSpPr>
          <p:spPr bwMode="auto">
            <a:xfrm>
              <a:off x="1121" y="1769"/>
              <a:ext cx="381" cy="248"/>
            </a:xfrm>
            <a:prstGeom prst="rect">
              <a:avLst/>
            </a:prstGeom>
            <a:noFill/>
            <a:ln w="12700">
              <a:noFill/>
              <a:miter lim="800000"/>
              <a:headEnd/>
              <a:tailEnd/>
            </a:ln>
          </p:spPr>
          <p:txBody>
            <a:bodyPr wrap="none" lIns="90488" tIns="44450" rIns="90488" bIns="44450">
              <a:spAutoFit/>
            </a:bodyPr>
            <a:lstStyle/>
            <a:p>
              <a:r>
                <a:rPr lang="en-US" sz="2000" b="1">
                  <a:latin typeface="Arial" charset="0"/>
                </a:rPr>
                <a:t>100</a:t>
              </a:r>
            </a:p>
          </p:txBody>
        </p:sp>
        <p:sp>
          <p:nvSpPr>
            <p:cNvPr id="17" name="Line 24">
              <a:extLst>
                <a:ext uri="{FF2B5EF4-FFF2-40B4-BE49-F238E27FC236}">
                  <a16:creationId xmlns:a16="http://schemas.microsoft.com/office/drawing/2014/main" id="{DAED8110-89EE-4660-A8FC-CFCE2EA42C53}"/>
                </a:ext>
              </a:extLst>
            </p:cNvPr>
            <p:cNvSpPr>
              <a:spLocks noChangeShapeType="1"/>
            </p:cNvSpPr>
            <p:nvPr/>
          </p:nvSpPr>
          <p:spPr bwMode="auto">
            <a:xfrm>
              <a:off x="3216" y="2211"/>
              <a:ext cx="0" cy="1445"/>
            </a:xfrm>
            <a:prstGeom prst="line">
              <a:avLst/>
            </a:prstGeom>
            <a:noFill/>
            <a:ln w="25400">
              <a:solidFill>
                <a:schemeClr val="tx1"/>
              </a:solidFill>
              <a:prstDash val="dash"/>
              <a:round/>
              <a:headEnd/>
              <a:tailEnd/>
            </a:ln>
          </p:spPr>
          <p:txBody>
            <a:bodyPr wrap="none" anchor="ctr"/>
            <a:lstStyle/>
            <a:p>
              <a:endParaRPr lang="pt-BR"/>
            </a:p>
          </p:txBody>
        </p:sp>
        <p:sp>
          <p:nvSpPr>
            <p:cNvPr id="18" name="Freeform 30">
              <a:extLst>
                <a:ext uri="{FF2B5EF4-FFF2-40B4-BE49-F238E27FC236}">
                  <a16:creationId xmlns:a16="http://schemas.microsoft.com/office/drawing/2014/main" id="{C6BF360E-09D2-4807-B5AD-3F39AC55D29E}"/>
                </a:ext>
              </a:extLst>
            </p:cNvPr>
            <p:cNvSpPr>
              <a:spLocks/>
            </p:cNvSpPr>
            <p:nvPr/>
          </p:nvSpPr>
          <p:spPr bwMode="auto">
            <a:xfrm>
              <a:off x="2594" y="2160"/>
              <a:ext cx="624" cy="50"/>
            </a:xfrm>
            <a:custGeom>
              <a:avLst/>
              <a:gdLst>
                <a:gd name="T0" fmla="*/ 0 w 624"/>
                <a:gd name="T1" fmla="*/ 0 h 50"/>
                <a:gd name="T2" fmla="*/ 5 w 624"/>
                <a:gd name="T3" fmla="*/ 10 h 50"/>
                <a:gd name="T4" fmla="*/ 16 w 624"/>
                <a:gd name="T5" fmla="*/ 17 h 50"/>
                <a:gd name="T6" fmla="*/ 31 w 624"/>
                <a:gd name="T7" fmla="*/ 24 h 50"/>
                <a:gd name="T8" fmla="*/ 52 w 624"/>
                <a:gd name="T9" fmla="*/ 24 h 50"/>
                <a:gd name="T10" fmla="*/ 258 w 624"/>
                <a:gd name="T11" fmla="*/ 24 h 50"/>
                <a:gd name="T12" fmla="*/ 278 w 624"/>
                <a:gd name="T13" fmla="*/ 28 h 50"/>
                <a:gd name="T14" fmla="*/ 294 w 624"/>
                <a:gd name="T15" fmla="*/ 31 h 50"/>
                <a:gd name="T16" fmla="*/ 304 w 624"/>
                <a:gd name="T17" fmla="*/ 38 h 50"/>
                <a:gd name="T18" fmla="*/ 309 w 624"/>
                <a:gd name="T19" fmla="*/ 49 h 50"/>
                <a:gd name="T20" fmla="*/ 314 w 624"/>
                <a:gd name="T21" fmla="*/ 38 h 50"/>
                <a:gd name="T22" fmla="*/ 324 w 624"/>
                <a:gd name="T23" fmla="*/ 31 h 50"/>
                <a:gd name="T24" fmla="*/ 340 w 624"/>
                <a:gd name="T25" fmla="*/ 28 h 50"/>
                <a:gd name="T26" fmla="*/ 360 w 624"/>
                <a:gd name="T27" fmla="*/ 24 h 50"/>
                <a:gd name="T28" fmla="*/ 572 w 624"/>
                <a:gd name="T29" fmla="*/ 24 h 50"/>
                <a:gd name="T30" fmla="*/ 592 w 624"/>
                <a:gd name="T31" fmla="*/ 24 h 50"/>
                <a:gd name="T32" fmla="*/ 608 w 624"/>
                <a:gd name="T33" fmla="*/ 17 h 50"/>
                <a:gd name="T34" fmla="*/ 618 w 624"/>
                <a:gd name="T35" fmla="*/ 10 h 50"/>
                <a:gd name="T36" fmla="*/ 623 w 624"/>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4"/>
                <a:gd name="T58" fmla="*/ 0 h 50"/>
                <a:gd name="T59" fmla="*/ 624 w 624"/>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4" h="50">
                  <a:moveTo>
                    <a:pt x="0" y="0"/>
                  </a:moveTo>
                  <a:lnTo>
                    <a:pt x="5" y="10"/>
                  </a:lnTo>
                  <a:lnTo>
                    <a:pt x="16" y="17"/>
                  </a:lnTo>
                  <a:lnTo>
                    <a:pt x="31" y="24"/>
                  </a:lnTo>
                  <a:lnTo>
                    <a:pt x="52" y="24"/>
                  </a:lnTo>
                  <a:lnTo>
                    <a:pt x="258" y="24"/>
                  </a:lnTo>
                  <a:lnTo>
                    <a:pt x="278" y="28"/>
                  </a:lnTo>
                  <a:lnTo>
                    <a:pt x="294" y="31"/>
                  </a:lnTo>
                  <a:lnTo>
                    <a:pt x="304" y="38"/>
                  </a:lnTo>
                  <a:lnTo>
                    <a:pt x="309" y="49"/>
                  </a:lnTo>
                  <a:lnTo>
                    <a:pt x="314" y="38"/>
                  </a:lnTo>
                  <a:lnTo>
                    <a:pt x="324" y="31"/>
                  </a:lnTo>
                  <a:lnTo>
                    <a:pt x="340" y="28"/>
                  </a:lnTo>
                  <a:lnTo>
                    <a:pt x="360" y="24"/>
                  </a:lnTo>
                  <a:lnTo>
                    <a:pt x="572" y="24"/>
                  </a:lnTo>
                  <a:lnTo>
                    <a:pt x="592" y="24"/>
                  </a:lnTo>
                  <a:lnTo>
                    <a:pt x="608" y="17"/>
                  </a:lnTo>
                  <a:lnTo>
                    <a:pt x="618" y="10"/>
                  </a:lnTo>
                  <a:lnTo>
                    <a:pt x="623" y="0"/>
                  </a:lnTo>
                </a:path>
              </a:pathLst>
            </a:custGeom>
            <a:noFill/>
            <a:ln w="12700" cap="rnd" cmpd="sng">
              <a:solidFill>
                <a:schemeClr val="tx1"/>
              </a:solidFill>
              <a:prstDash val="solid"/>
              <a:round/>
              <a:headEnd type="none" w="med" len="med"/>
              <a:tailEnd type="none" w="med" len="med"/>
            </a:ln>
          </p:spPr>
          <p:txBody>
            <a:bodyPr/>
            <a:lstStyle/>
            <a:p>
              <a:endParaRPr lang="pt-BR"/>
            </a:p>
          </p:txBody>
        </p:sp>
        <p:sp>
          <p:nvSpPr>
            <p:cNvPr id="19" name="Freeform 31">
              <a:extLst>
                <a:ext uri="{FF2B5EF4-FFF2-40B4-BE49-F238E27FC236}">
                  <a16:creationId xmlns:a16="http://schemas.microsoft.com/office/drawing/2014/main" id="{360B3DB7-941A-44BA-9940-1F7055392226}"/>
                </a:ext>
              </a:extLst>
            </p:cNvPr>
            <p:cNvSpPr>
              <a:spLocks/>
            </p:cNvSpPr>
            <p:nvPr/>
          </p:nvSpPr>
          <p:spPr bwMode="auto">
            <a:xfrm>
              <a:off x="2496" y="1920"/>
              <a:ext cx="50" cy="194"/>
            </a:xfrm>
            <a:custGeom>
              <a:avLst/>
              <a:gdLst>
                <a:gd name="T0" fmla="*/ 49 w 50"/>
                <a:gd name="T1" fmla="*/ 0 h 194"/>
                <a:gd name="T2" fmla="*/ 33 w 50"/>
                <a:gd name="T3" fmla="*/ 4 h 194"/>
                <a:gd name="T4" fmla="*/ 29 w 50"/>
                <a:gd name="T5" fmla="*/ 10 h 194"/>
                <a:gd name="T6" fmla="*/ 25 w 50"/>
                <a:gd name="T7" fmla="*/ 17 h 194"/>
                <a:gd name="T8" fmla="*/ 25 w 50"/>
                <a:gd name="T9" fmla="*/ 81 h 194"/>
                <a:gd name="T10" fmla="*/ 25 w 50"/>
                <a:gd name="T11" fmla="*/ 88 h 194"/>
                <a:gd name="T12" fmla="*/ 16 w 50"/>
                <a:gd name="T13" fmla="*/ 92 h 194"/>
                <a:gd name="T14" fmla="*/ 0 w 50"/>
                <a:gd name="T15" fmla="*/ 95 h 194"/>
                <a:gd name="T16" fmla="*/ 16 w 50"/>
                <a:gd name="T17" fmla="*/ 98 h 194"/>
                <a:gd name="T18" fmla="*/ 25 w 50"/>
                <a:gd name="T19" fmla="*/ 105 h 194"/>
                <a:gd name="T20" fmla="*/ 25 w 50"/>
                <a:gd name="T21" fmla="*/ 112 h 194"/>
                <a:gd name="T22" fmla="*/ 25 w 50"/>
                <a:gd name="T23" fmla="*/ 176 h 194"/>
                <a:gd name="T24" fmla="*/ 29 w 50"/>
                <a:gd name="T25" fmla="*/ 183 h 194"/>
                <a:gd name="T26" fmla="*/ 33 w 50"/>
                <a:gd name="T27" fmla="*/ 190 h 194"/>
                <a:gd name="T28" fmla="*/ 49 w 50"/>
                <a:gd name="T29" fmla="*/ 193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194"/>
                <a:gd name="T47" fmla="*/ 50 w 50"/>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194">
                  <a:moveTo>
                    <a:pt x="49" y="0"/>
                  </a:moveTo>
                  <a:lnTo>
                    <a:pt x="33" y="4"/>
                  </a:lnTo>
                  <a:lnTo>
                    <a:pt x="29" y="10"/>
                  </a:lnTo>
                  <a:lnTo>
                    <a:pt x="25" y="17"/>
                  </a:lnTo>
                  <a:lnTo>
                    <a:pt x="25" y="81"/>
                  </a:lnTo>
                  <a:lnTo>
                    <a:pt x="25" y="88"/>
                  </a:lnTo>
                  <a:lnTo>
                    <a:pt x="16" y="92"/>
                  </a:lnTo>
                  <a:lnTo>
                    <a:pt x="0" y="95"/>
                  </a:lnTo>
                  <a:lnTo>
                    <a:pt x="16" y="98"/>
                  </a:lnTo>
                  <a:lnTo>
                    <a:pt x="25" y="105"/>
                  </a:lnTo>
                  <a:lnTo>
                    <a:pt x="25" y="112"/>
                  </a:lnTo>
                  <a:lnTo>
                    <a:pt x="25" y="176"/>
                  </a:lnTo>
                  <a:lnTo>
                    <a:pt x="29" y="183"/>
                  </a:lnTo>
                  <a:lnTo>
                    <a:pt x="33" y="190"/>
                  </a:lnTo>
                  <a:lnTo>
                    <a:pt x="49" y="193"/>
                  </a:lnTo>
                </a:path>
              </a:pathLst>
            </a:custGeom>
            <a:noFill/>
            <a:ln w="12700" cap="rnd" cmpd="sng">
              <a:solidFill>
                <a:schemeClr val="tx1"/>
              </a:solidFill>
              <a:prstDash val="solid"/>
              <a:round/>
              <a:headEnd type="none" w="med" len="med"/>
              <a:tailEnd type="none" w="med" len="med"/>
            </a:ln>
          </p:spPr>
          <p:txBody>
            <a:bodyPr/>
            <a:lstStyle/>
            <a:p>
              <a:endParaRPr lang="pt-BR"/>
            </a:p>
          </p:txBody>
        </p:sp>
        <p:sp>
          <p:nvSpPr>
            <p:cNvPr id="20" name="Freeform 4">
              <a:extLst>
                <a:ext uri="{FF2B5EF4-FFF2-40B4-BE49-F238E27FC236}">
                  <a16:creationId xmlns:a16="http://schemas.microsoft.com/office/drawing/2014/main" id="{5A4A390C-B2A6-4912-A0C6-6B7B98CBAAE9}"/>
                </a:ext>
              </a:extLst>
            </p:cNvPr>
            <p:cNvSpPr>
              <a:spLocks/>
            </p:cNvSpPr>
            <p:nvPr/>
          </p:nvSpPr>
          <p:spPr bwMode="auto">
            <a:xfrm>
              <a:off x="1968" y="1103"/>
              <a:ext cx="2066" cy="1107"/>
            </a:xfrm>
            <a:custGeom>
              <a:avLst/>
              <a:gdLst>
                <a:gd name="T0" fmla="*/ 0 w 2066"/>
                <a:gd name="T1" fmla="*/ 0 h 1107"/>
                <a:gd name="T2" fmla="*/ 7 w 2066"/>
                <a:gd name="T3" fmla="*/ 14 h 1107"/>
                <a:gd name="T4" fmla="*/ 19 w 2066"/>
                <a:gd name="T5" fmla="*/ 35 h 1107"/>
                <a:gd name="T6" fmla="*/ 39 w 2066"/>
                <a:gd name="T7" fmla="*/ 81 h 1107"/>
                <a:gd name="T8" fmla="*/ 71 w 2066"/>
                <a:gd name="T9" fmla="*/ 134 h 1107"/>
                <a:gd name="T10" fmla="*/ 103 w 2066"/>
                <a:gd name="T11" fmla="*/ 198 h 1107"/>
                <a:gd name="T12" fmla="*/ 174 w 2066"/>
                <a:gd name="T13" fmla="*/ 325 h 1107"/>
                <a:gd name="T14" fmla="*/ 213 w 2066"/>
                <a:gd name="T15" fmla="*/ 385 h 1107"/>
                <a:gd name="T16" fmla="*/ 252 w 2066"/>
                <a:gd name="T17" fmla="*/ 438 h 1107"/>
                <a:gd name="T18" fmla="*/ 329 w 2066"/>
                <a:gd name="T19" fmla="*/ 540 h 1107"/>
                <a:gd name="T20" fmla="*/ 413 w 2066"/>
                <a:gd name="T21" fmla="*/ 643 h 1107"/>
                <a:gd name="T22" fmla="*/ 510 w 2066"/>
                <a:gd name="T23" fmla="*/ 735 h 1107"/>
                <a:gd name="T24" fmla="*/ 568 w 2066"/>
                <a:gd name="T25" fmla="*/ 777 h 1107"/>
                <a:gd name="T26" fmla="*/ 626 w 2066"/>
                <a:gd name="T27" fmla="*/ 816 h 1107"/>
                <a:gd name="T28" fmla="*/ 691 w 2066"/>
                <a:gd name="T29" fmla="*/ 852 h 1107"/>
                <a:gd name="T30" fmla="*/ 755 w 2066"/>
                <a:gd name="T31" fmla="*/ 880 h 1107"/>
                <a:gd name="T32" fmla="*/ 910 w 2066"/>
                <a:gd name="T33" fmla="*/ 929 h 1107"/>
                <a:gd name="T34" fmla="*/ 1071 w 2066"/>
                <a:gd name="T35" fmla="*/ 972 h 1107"/>
                <a:gd name="T36" fmla="*/ 1245 w 2066"/>
                <a:gd name="T37" fmla="*/ 1011 h 1107"/>
                <a:gd name="T38" fmla="*/ 1439 w 2066"/>
                <a:gd name="T39" fmla="*/ 1042 h 1107"/>
                <a:gd name="T40" fmla="*/ 1639 w 2066"/>
                <a:gd name="T41" fmla="*/ 1067 h 1107"/>
                <a:gd name="T42" fmla="*/ 1852 w 2066"/>
                <a:gd name="T43" fmla="*/ 1088 h 1107"/>
                <a:gd name="T44" fmla="*/ 2065 w 2066"/>
                <a:gd name="T45" fmla="*/ 1106 h 1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66"/>
                <a:gd name="T70" fmla="*/ 0 h 1107"/>
                <a:gd name="T71" fmla="*/ 2066 w 2066"/>
                <a:gd name="T72" fmla="*/ 1107 h 1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66" h="1107">
                  <a:moveTo>
                    <a:pt x="0" y="0"/>
                  </a:moveTo>
                  <a:lnTo>
                    <a:pt x="7" y="14"/>
                  </a:lnTo>
                  <a:lnTo>
                    <a:pt x="19" y="35"/>
                  </a:lnTo>
                  <a:lnTo>
                    <a:pt x="39" y="81"/>
                  </a:lnTo>
                  <a:lnTo>
                    <a:pt x="71" y="134"/>
                  </a:lnTo>
                  <a:lnTo>
                    <a:pt x="103" y="198"/>
                  </a:lnTo>
                  <a:lnTo>
                    <a:pt x="174" y="325"/>
                  </a:lnTo>
                  <a:lnTo>
                    <a:pt x="213" y="385"/>
                  </a:lnTo>
                  <a:lnTo>
                    <a:pt x="252" y="438"/>
                  </a:lnTo>
                  <a:lnTo>
                    <a:pt x="329" y="540"/>
                  </a:lnTo>
                  <a:lnTo>
                    <a:pt x="413" y="643"/>
                  </a:lnTo>
                  <a:lnTo>
                    <a:pt x="510" y="735"/>
                  </a:lnTo>
                  <a:lnTo>
                    <a:pt x="568" y="777"/>
                  </a:lnTo>
                  <a:lnTo>
                    <a:pt x="626" y="816"/>
                  </a:lnTo>
                  <a:lnTo>
                    <a:pt x="691" y="852"/>
                  </a:lnTo>
                  <a:lnTo>
                    <a:pt x="755" y="880"/>
                  </a:lnTo>
                  <a:lnTo>
                    <a:pt x="910" y="929"/>
                  </a:lnTo>
                  <a:lnTo>
                    <a:pt x="1071" y="972"/>
                  </a:lnTo>
                  <a:lnTo>
                    <a:pt x="1245" y="1011"/>
                  </a:lnTo>
                  <a:lnTo>
                    <a:pt x="1439" y="1042"/>
                  </a:lnTo>
                  <a:lnTo>
                    <a:pt x="1639" y="1067"/>
                  </a:lnTo>
                  <a:lnTo>
                    <a:pt x="1852" y="1088"/>
                  </a:lnTo>
                  <a:lnTo>
                    <a:pt x="2065" y="1106"/>
                  </a:lnTo>
                </a:path>
              </a:pathLst>
            </a:custGeom>
            <a:noFill/>
            <a:ln w="50800" cap="rnd" cmpd="sng">
              <a:solidFill>
                <a:schemeClr val="tx1"/>
              </a:solidFill>
              <a:prstDash val="solid"/>
              <a:round/>
              <a:headEnd type="none" w="med" len="med"/>
              <a:tailEnd type="none" w="med" len="med"/>
            </a:ln>
          </p:spPr>
          <p:txBody>
            <a:bodyPr/>
            <a:lstStyle/>
            <a:p>
              <a:endParaRPr lang="pt-BR"/>
            </a:p>
          </p:txBody>
        </p:sp>
        <p:sp>
          <p:nvSpPr>
            <p:cNvPr id="21" name="Rectangle 17">
              <a:extLst>
                <a:ext uri="{FF2B5EF4-FFF2-40B4-BE49-F238E27FC236}">
                  <a16:creationId xmlns:a16="http://schemas.microsoft.com/office/drawing/2014/main" id="{02FBE6AE-7187-4696-91F5-04538D729B19}"/>
                </a:ext>
              </a:extLst>
            </p:cNvPr>
            <p:cNvSpPr>
              <a:spLocks noChangeArrowheads="1"/>
            </p:cNvSpPr>
            <p:nvPr/>
          </p:nvSpPr>
          <p:spPr bwMode="auto">
            <a:xfrm>
              <a:off x="1217" y="1977"/>
              <a:ext cx="292" cy="248"/>
            </a:xfrm>
            <a:prstGeom prst="rect">
              <a:avLst/>
            </a:prstGeom>
            <a:noFill/>
            <a:ln w="12700">
              <a:noFill/>
              <a:miter lim="800000"/>
              <a:headEnd/>
              <a:tailEnd/>
            </a:ln>
          </p:spPr>
          <p:txBody>
            <a:bodyPr wrap="none" lIns="90488" tIns="44450" rIns="90488" bIns="44450">
              <a:spAutoFit/>
            </a:bodyPr>
            <a:lstStyle/>
            <a:p>
              <a:r>
                <a:rPr lang="en-US" sz="2000" b="1">
                  <a:latin typeface="Arial" charset="0"/>
                </a:rPr>
                <a:t>90</a:t>
              </a:r>
            </a:p>
          </p:txBody>
        </p:sp>
        <p:sp>
          <p:nvSpPr>
            <p:cNvPr id="22" name="Oval 19">
              <a:extLst>
                <a:ext uri="{FF2B5EF4-FFF2-40B4-BE49-F238E27FC236}">
                  <a16:creationId xmlns:a16="http://schemas.microsoft.com/office/drawing/2014/main" id="{DA5D3AC0-A632-4D7D-B06D-7A98D2795DD0}"/>
                </a:ext>
              </a:extLst>
            </p:cNvPr>
            <p:cNvSpPr>
              <a:spLocks noChangeArrowheads="1"/>
            </p:cNvSpPr>
            <p:nvPr/>
          </p:nvSpPr>
          <p:spPr bwMode="auto">
            <a:xfrm>
              <a:off x="2544" y="1872"/>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23" name="Oval 20">
              <a:extLst>
                <a:ext uri="{FF2B5EF4-FFF2-40B4-BE49-F238E27FC236}">
                  <a16:creationId xmlns:a16="http://schemas.microsoft.com/office/drawing/2014/main" id="{ACC0B9D4-4B37-40B4-A024-A5E69E01E10D}"/>
                </a:ext>
              </a:extLst>
            </p:cNvPr>
            <p:cNvSpPr>
              <a:spLocks noChangeArrowheads="1"/>
            </p:cNvSpPr>
            <p:nvPr/>
          </p:nvSpPr>
          <p:spPr bwMode="auto">
            <a:xfrm>
              <a:off x="3168" y="2064"/>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24" name="Line 21">
              <a:extLst>
                <a:ext uri="{FF2B5EF4-FFF2-40B4-BE49-F238E27FC236}">
                  <a16:creationId xmlns:a16="http://schemas.microsoft.com/office/drawing/2014/main" id="{353A9C47-0AF9-42C0-BF22-02F82FC7A5CD}"/>
                </a:ext>
              </a:extLst>
            </p:cNvPr>
            <p:cNvSpPr>
              <a:spLocks noChangeShapeType="1"/>
            </p:cNvSpPr>
            <p:nvPr/>
          </p:nvSpPr>
          <p:spPr bwMode="auto">
            <a:xfrm>
              <a:off x="1491" y="1920"/>
              <a:ext cx="965" cy="0"/>
            </a:xfrm>
            <a:prstGeom prst="line">
              <a:avLst/>
            </a:prstGeom>
            <a:noFill/>
            <a:ln w="25400">
              <a:solidFill>
                <a:schemeClr val="tx1"/>
              </a:solidFill>
              <a:prstDash val="dash"/>
              <a:round/>
              <a:headEnd/>
              <a:tailEnd/>
            </a:ln>
          </p:spPr>
          <p:txBody>
            <a:bodyPr wrap="none" anchor="ctr"/>
            <a:lstStyle/>
            <a:p>
              <a:endParaRPr lang="pt-BR"/>
            </a:p>
          </p:txBody>
        </p:sp>
        <p:sp>
          <p:nvSpPr>
            <p:cNvPr id="25" name="Line 22">
              <a:extLst>
                <a:ext uri="{FF2B5EF4-FFF2-40B4-BE49-F238E27FC236}">
                  <a16:creationId xmlns:a16="http://schemas.microsoft.com/office/drawing/2014/main" id="{B2128888-DDF9-453A-A0C8-8F489FE0F12F}"/>
                </a:ext>
              </a:extLst>
            </p:cNvPr>
            <p:cNvSpPr>
              <a:spLocks noChangeShapeType="1"/>
            </p:cNvSpPr>
            <p:nvPr/>
          </p:nvSpPr>
          <p:spPr bwMode="auto">
            <a:xfrm>
              <a:off x="1491" y="2112"/>
              <a:ext cx="1637" cy="0"/>
            </a:xfrm>
            <a:prstGeom prst="line">
              <a:avLst/>
            </a:prstGeom>
            <a:noFill/>
            <a:ln w="25400">
              <a:solidFill>
                <a:schemeClr val="tx1"/>
              </a:solidFill>
              <a:prstDash val="dash"/>
              <a:round/>
              <a:headEnd/>
              <a:tailEnd/>
            </a:ln>
          </p:spPr>
          <p:txBody>
            <a:bodyPr wrap="none" anchor="ctr"/>
            <a:lstStyle/>
            <a:p>
              <a:endParaRPr lang="pt-BR"/>
            </a:p>
          </p:txBody>
        </p:sp>
        <p:sp>
          <p:nvSpPr>
            <p:cNvPr id="26" name="Line 23">
              <a:extLst>
                <a:ext uri="{FF2B5EF4-FFF2-40B4-BE49-F238E27FC236}">
                  <a16:creationId xmlns:a16="http://schemas.microsoft.com/office/drawing/2014/main" id="{237F420A-E5AC-4325-8515-D46597962109}"/>
                </a:ext>
              </a:extLst>
            </p:cNvPr>
            <p:cNvSpPr>
              <a:spLocks noChangeShapeType="1"/>
            </p:cNvSpPr>
            <p:nvPr/>
          </p:nvSpPr>
          <p:spPr bwMode="auto">
            <a:xfrm>
              <a:off x="2592" y="1971"/>
              <a:ext cx="0" cy="1685"/>
            </a:xfrm>
            <a:prstGeom prst="line">
              <a:avLst/>
            </a:prstGeom>
            <a:noFill/>
            <a:ln w="25400">
              <a:solidFill>
                <a:schemeClr val="tx1"/>
              </a:solidFill>
              <a:prstDash val="dash"/>
              <a:round/>
              <a:headEnd/>
              <a:tailEnd/>
            </a:ln>
          </p:spPr>
          <p:txBody>
            <a:bodyPr wrap="none" anchor="ctr"/>
            <a:lstStyle/>
            <a:p>
              <a:endParaRPr lang="pt-BR"/>
            </a:p>
          </p:txBody>
        </p:sp>
        <p:sp>
          <p:nvSpPr>
            <p:cNvPr id="27" name="Rectangle 25">
              <a:extLst>
                <a:ext uri="{FF2B5EF4-FFF2-40B4-BE49-F238E27FC236}">
                  <a16:creationId xmlns:a16="http://schemas.microsoft.com/office/drawing/2014/main" id="{A3AA9A53-CBD6-411B-B034-3E43F51E1F2B}"/>
                </a:ext>
              </a:extLst>
            </p:cNvPr>
            <p:cNvSpPr>
              <a:spLocks noChangeArrowheads="1"/>
            </p:cNvSpPr>
            <p:nvPr/>
          </p:nvSpPr>
          <p:spPr bwMode="auto">
            <a:xfrm>
              <a:off x="4128" y="2012"/>
              <a:ext cx="1273" cy="406"/>
            </a:xfrm>
            <a:prstGeom prst="rect">
              <a:avLst/>
            </a:prstGeom>
            <a:noFill/>
            <a:ln w="12700">
              <a:noFill/>
              <a:miter lim="800000"/>
              <a:headEnd/>
              <a:tailEnd/>
            </a:ln>
          </p:spPr>
          <p:txBody>
            <a:bodyPr wrap="square" lIns="90488" tIns="44450" rIns="90488" bIns="44450">
              <a:spAutoFit/>
            </a:bodyPr>
            <a:lstStyle/>
            <a:p>
              <a:r>
                <a:rPr lang="en-US" sz="1800" b="1" dirty="0" err="1">
                  <a:latin typeface="Arial" charset="0"/>
                </a:rPr>
                <a:t>Produto</a:t>
              </a:r>
              <a:r>
                <a:rPr lang="en-US" sz="1800" b="1" dirty="0">
                  <a:latin typeface="Arial" charset="0"/>
                </a:rPr>
                <a:t> = 13.800 bushels por </a:t>
              </a:r>
              <a:r>
                <a:rPr lang="en-US" sz="1800" b="1" dirty="0" err="1">
                  <a:latin typeface="Arial" charset="0"/>
                </a:rPr>
                <a:t>ano</a:t>
              </a:r>
              <a:endParaRPr lang="en-US" sz="1800" b="1" dirty="0">
                <a:latin typeface="Arial" charset="0"/>
              </a:endParaRPr>
            </a:p>
          </p:txBody>
        </p:sp>
        <p:sp>
          <p:nvSpPr>
            <p:cNvPr id="28" name="Rectangle 26">
              <a:extLst>
                <a:ext uri="{FF2B5EF4-FFF2-40B4-BE49-F238E27FC236}">
                  <a16:creationId xmlns:a16="http://schemas.microsoft.com/office/drawing/2014/main" id="{124D6469-31DA-42E8-A613-5919F28FF590}"/>
                </a:ext>
              </a:extLst>
            </p:cNvPr>
            <p:cNvSpPr>
              <a:spLocks noChangeArrowheads="1"/>
            </p:cNvSpPr>
            <p:nvPr/>
          </p:nvSpPr>
          <p:spPr bwMode="auto">
            <a:xfrm>
              <a:off x="2575" y="1603"/>
              <a:ext cx="230" cy="248"/>
            </a:xfrm>
            <a:prstGeom prst="rect">
              <a:avLst/>
            </a:prstGeom>
            <a:noFill/>
            <a:ln w="12700">
              <a:noFill/>
              <a:miter lim="800000"/>
              <a:headEnd/>
              <a:tailEnd/>
            </a:ln>
          </p:spPr>
          <p:txBody>
            <a:bodyPr wrap="none" lIns="90488" tIns="44450" rIns="90488" bIns="44450">
              <a:spAutoFit/>
            </a:bodyPr>
            <a:lstStyle/>
            <a:p>
              <a:r>
                <a:rPr lang="en-US" sz="2000" b="1" i="1">
                  <a:latin typeface="Arial" charset="0"/>
                </a:rPr>
                <a:t>A</a:t>
              </a:r>
            </a:p>
          </p:txBody>
        </p:sp>
        <p:sp>
          <p:nvSpPr>
            <p:cNvPr id="29" name="Rectangle 27">
              <a:extLst>
                <a:ext uri="{FF2B5EF4-FFF2-40B4-BE49-F238E27FC236}">
                  <a16:creationId xmlns:a16="http://schemas.microsoft.com/office/drawing/2014/main" id="{A1F1DCB9-0840-4FCF-A0F5-8E4A04C45C4D}"/>
                </a:ext>
              </a:extLst>
            </p:cNvPr>
            <p:cNvSpPr>
              <a:spLocks noChangeArrowheads="1"/>
            </p:cNvSpPr>
            <p:nvPr/>
          </p:nvSpPr>
          <p:spPr bwMode="auto">
            <a:xfrm>
              <a:off x="3161" y="1817"/>
              <a:ext cx="230" cy="248"/>
            </a:xfrm>
            <a:prstGeom prst="rect">
              <a:avLst/>
            </a:prstGeom>
            <a:noFill/>
            <a:ln w="12700">
              <a:noFill/>
              <a:miter lim="800000"/>
              <a:headEnd/>
              <a:tailEnd/>
            </a:ln>
          </p:spPr>
          <p:txBody>
            <a:bodyPr wrap="none" lIns="90488" tIns="44450" rIns="90488" bIns="44450">
              <a:spAutoFit/>
            </a:bodyPr>
            <a:lstStyle/>
            <a:p>
              <a:r>
                <a:rPr lang="en-US" sz="2000" b="1" i="1">
                  <a:latin typeface="Arial" charset="0"/>
                </a:rPr>
                <a:t>B</a:t>
              </a:r>
            </a:p>
          </p:txBody>
        </p:sp>
        <p:graphicFrame>
          <p:nvGraphicFramePr>
            <p:cNvPr id="30" name="Object 28">
              <a:hlinkClick r:id="" action="ppaction://ole?verb=0"/>
              <a:extLst>
                <a:ext uri="{FF2B5EF4-FFF2-40B4-BE49-F238E27FC236}">
                  <a16:creationId xmlns:a16="http://schemas.microsoft.com/office/drawing/2014/main" id="{482A88A0-276E-48BE-A839-2D4C11AC45C0}"/>
                </a:ext>
              </a:extLst>
            </p:cNvPr>
            <p:cNvGraphicFramePr>
              <a:graphicFrameLocks/>
            </p:cNvGraphicFramePr>
            <p:nvPr>
              <p:extLst>
                <p:ext uri="{D42A27DB-BD31-4B8C-83A1-F6EECF244321}">
                  <p14:modId xmlns:p14="http://schemas.microsoft.com/office/powerpoint/2010/main" val="947139384"/>
                </p:ext>
              </p:extLst>
            </p:nvPr>
          </p:nvGraphicFramePr>
          <p:xfrm>
            <a:off x="1776" y="1938"/>
            <a:ext cx="760" cy="278"/>
          </p:xfrm>
          <a:graphic>
            <a:graphicData uri="http://schemas.openxmlformats.org/presentationml/2006/ole">
              <mc:AlternateContent xmlns:mc="http://schemas.openxmlformats.org/markup-compatibility/2006">
                <mc:Choice xmlns:v="urn:schemas-microsoft-com:vml" Requires="v">
                  <p:oleObj r:id="rId2" imgW="1204560" imgH="439560" progId="Equation.3">
                    <p:embed/>
                  </p:oleObj>
                </mc:Choice>
                <mc:Fallback>
                  <p:oleObj r:id="rId2" imgW="1204560" imgH="439560" progId="Equation.3">
                    <p:embed/>
                    <p:pic>
                      <p:nvPicPr>
                        <p:cNvPr id="15362" name="Object 28">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938"/>
                          <a:ext cx="76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29">
              <a:hlinkClick r:id="" action="ppaction://ole?verb=0"/>
              <a:extLst>
                <a:ext uri="{FF2B5EF4-FFF2-40B4-BE49-F238E27FC236}">
                  <a16:creationId xmlns:a16="http://schemas.microsoft.com/office/drawing/2014/main" id="{0902DBF8-80E8-454C-8743-411A00EED80E}"/>
                </a:ext>
              </a:extLst>
            </p:cNvPr>
            <p:cNvGraphicFramePr>
              <a:graphicFrameLocks/>
            </p:cNvGraphicFramePr>
            <p:nvPr>
              <p:extLst>
                <p:ext uri="{D42A27DB-BD31-4B8C-83A1-F6EECF244321}">
                  <p14:modId xmlns:p14="http://schemas.microsoft.com/office/powerpoint/2010/main" val="1978992303"/>
                </p:ext>
              </p:extLst>
            </p:nvPr>
          </p:nvGraphicFramePr>
          <p:xfrm>
            <a:off x="2604" y="2244"/>
            <a:ext cx="706" cy="266"/>
          </p:xfrm>
          <a:graphic>
            <a:graphicData uri="http://schemas.openxmlformats.org/presentationml/2006/ole">
              <mc:AlternateContent xmlns:mc="http://schemas.openxmlformats.org/markup-compatibility/2006">
                <mc:Choice xmlns:v="urn:schemas-microsoft-com:vml" Requires="v">
                  <p:oleObj r:id="rId4" imgW="1118880" imgH="420480" progId="Equation.3">
                    <p:embed/>
                  </p:oleObj>
                </mc:Choice>
                <mc:Fallback>
                  <p:oleObj r:id="rId4" imgW="1118880" imgH="420480" progId="Equation.3">
                    <p:embed/>
                    <p:pic>
                      <p:nvPicPr>
                        <p:cNvPr id="15363" name="Object 29">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 y="2244"/>
                          <a:ext cx="70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Rectangle 32">
              <a:extLst>
                <a:ext uri="{FF2B5EF4-FFF2-40B4-BE49-F238E27FC236}">
                  <a16:creationId xmlns:a16="http://schemas.microsoft.com/office/drawing/2014/main" id="{232EDDF9-BF17-4778-8859-2CFAF800F8AF}"/>
                </a:ext>
              </a:extLst>
            </p:cNvPr>
            <p:cNvSpPr>
              <a:spLocks noChangeArrowheads="1"/>
            </p:cNvSpPr>
            <p:nvPr/>
          </p:nvSpPr>
          <p:spPr bwMode="auto">
            <a:xfrm>
              <a:off x="3705" y="1057"/>
              <a:ext cx="1681" cy="52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r>
                <a:rPr lang="en-US" sz="1600" b="1">
                  <a:latin typeface="Arial" charset="0"/>
                </a:rPr>
                <a:t>Ponto </a:t>
              </a:r>
              <a:r>
                <a:rPr lang="en-US" sz="1600" b="1" i="1">
                  <a:latin typeface="Arial" charset="0"/>
                </a:rPr>
                <a:t>A</a:t>
              </a:r>
              <a:r>
                <a:rPr lang="en-US" sz="1600" b="1">
                  <a:latin typeface="Arial" charset="0"/>
                </a:rPr>
                <a:t> é mais intensivo </a:t>
              </a:r>
            </a:p>
            <a:p>
              <a:pPr algn="ctr"/>
              <a:r>
                <a:rPr lang="en-US" sz="1600" b="1">
                  <a:latin typeface="Arial" charset="0"/>
                </a:rPr>
                <a:t>em capital, e </a:t>
              </a:r>
              <a:r>
                <a:rPr lang="en-US" sz="1600" b="1" i="1">
                  <a:latin typeface="Arial" charset="0"/>
                </a:rPr>
                <a:t>B </a:t>
              </a:r>
              <a:r>
                <a:rPr lang="en-US" sz="1600" b="1">
                  <a:latin typeface="Arial" charset="0"/>
                </a:rPr>
                <a:t>é mais</a:t>
              </a:r>
            </a:p>
            <a:p>
              <a:pPr algn="ctr"/>
              <a:r>
                <a:rPr lang="en-US" sz="1600" b="1">
                  <a:latin typeface="Arial" charset="0"/>
                </a:rPr>
                <a:t>intensivo em trabalho.</a:t>
              </a:r>
            </a:p>
          </p:txBody>
        </p:sp>
      </p:grpSp>
      <p:sp>
        <p:nvSpPr>
          <p:cNvPr id="33" name="Rectangle 7">
            <a:extLst>
              <a:ext uri="{FF2B5EF4-FFF2-40B4-BE49-F238E27FC236}">
                <a16:creationId xmlns:a16="http://schemas.microsoft.com/office/drawing/2014/main" id="{FE63DAB6-1A47-4DC9-BFBE-E951055F03DF}"/>
              </a:ext>
            </a:extLst>
          </p:cNvPr>
          <p:cNvSpPr>
            <a:spLocks noGrp="1" noChangeArrowheads="1"/>
          </p:cNvSpPr>
          <p:nvPr>
            <p:ph type="title"/>
          </p:nvPr>
        </p:nvSpPr>
        <p:spPr>
          <a:xfrm>
            <a:off x="1815548" y="252618"/>
            <a:ext cx="5857459"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Exemplo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de Trigo</a:t>
            </a:r>
          </a:p>
        </p:txBody>
      </p:sp>
    </p:spTree>
    <p:extLst>
      <p:ext uri="{BB962C8B-B14F-4D97-AF65-F5344CB8AC3E}">
        <p14:creationId xmlns:p14="http://schemas.microsoft.com/office/powerpoint/2010/main" val="387182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B11D1BD-B2AB-4C35-9DB9-A0B40B5174AF}"/>
              </a:ext>
            </a:extLst>
          </p:cNvPr>
          <p:cNvSpPr/>
          <p:nvPr/>
        </p:nvSpPr>
        <p:spPr>
          <a:xfrm>
            <a:off x="73496" y="3703783"/>
            <a:ext cx="9001000" cy="1332043"/>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2649269D-9FD5-4D19-8687-E71178FEBB09}"/>
              </a:ext>
            </a:extLst>
          </p:cNvPr>
          <p:cNvSpPr/>
          <p:nvPr/>
        </p:nvSpPr>
        <p:spPr>
          <a:xfrm>
            <a:off x="73496" y="315415"/>
            <a:ext cx="9001000" cy="326948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4">
            <a:extLst>
              <a:ext uri="{FF2B5EF4-FFF2-40B4-BE49-F238E27FC236}">
                <a16:creationId xmlns:a16="http://schemas.microsoft.com/office/drawing/2014/main" id="{E8CEEEA0-E74F-4F39-A544-F0DFE750753E}"/>
              </a:ext>
            </a:extLst>
          </p:cNvPr>
          <p:cNvSpPr txBox="1">
            <a:spLocks noChangeArrowheads="1"/>
          </p:cNvSpPr>
          <p:nvPr/>
        </p:nvSpPr>
        <p:spPr>
          <a:xfrm>
            <a:off x="73496" y="315415"/>
            <a:ext cx="7772400" cy="2471737"/>
          </a:xfrm>
          <a:prstGeom prst="rect">
            <a:avLst/>
          </a:prstGeom>
          <a:no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Tx/>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A</a:t>
            </a:r>
          </a:p>
          <a:p>
            <a:pPr lvl="1">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Faz propaganda</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faz propaganda ela ganha 10</a:t>
            </a:r>
          </a:p>
          <a:p>
            <a:pPr lvl="2">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não faz propaganda ela ganha 15</a:t>
            </a:r>
          </a:p>
          <a:p>
            <a:pPr>
              <a:spcBef>
                <a:spcPct val="50000"/>
              </a:spcBef>
              <a:buClrTx/>
              <a:buSzPct val="75000"/>
              <a:buFont typeface="Wingdings" panose="05000000000000000000" pitchFamily="2" charset="2"/>
              <a:buChar char="§"/>
            </a:pPr>
            <a:r>
              <a:rPr lang="pt-BR" sz="2100" b="1" dirty="0">
                <a:latin typeface="Arial" panose="020B0604020202020204" pitchFamily="34" charset="0"/>
                <a:cs typeface="Arial" panose="020B0604020202020204" pitchFamily="34" charset="0"/>
              </a:rPr>
              <a:t>Empresa A</a:t>
            </a:r>
          </a:p>
          <a:p>
            <a:pPr lvl="1">
              <a:spcBef>
                <a:spcPct val="40000"/>
              </a:spcBef>
              <a:buClrTx/>
              <a:buSzPct val="80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Não faz propaganda</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faz propaganda ela ganha 6</a:t>
            </a:r>
          </a:p>
          <a:p>
            <a:pPr lvl="2">
              <a:spcBef>
                <a:spcPct val="34000"/>
              </a:spcBef>
              <a:buClrTx/>
              <a:buSzPct val="55000"/>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não faz propaganda ela ganha 20</a:t>
            </a:r>
          </a:p>
          <a:p>
            <a:pPr>
              <a:buClrTx/>
              <a:buFont typeface="Wingdings" panose="05000000000000000000" pitchFamily="2" charset="2"/>
              <a:buChar char="§"/>
            </a:pPr>
            <a:endParaRPr lang="pt-BR" sz="2100" dirty="0">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B411EA8E-D7D6-4533-96AB-206DD511D100}"/>
              </a:ext>
            </a:extLst>
          </p:cNvPr>
          <p:cNvSpPr txBox="1">
            <a:spLocks noChangeArrowheads="1"/>
          </p:cNvSpPr>
          <p:nvPr/>
        </p:nvSpPr>
        <p:spPr>
          <a:xfrm>
            <a:off x="73495" y="3783293"/>
            <a:ext cx="8845217" cy="151216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pt-BR" sz="2100" dirty="0">
                <a:latin typeface="Arial" panose="020B0604020202020204" pitchFamily="34" charset="0"/>
                <a:cs typeface="Arial" panose="020B0604020202020204" pitchFamily="34" charset="0"/>
              </a:rPr>
              <a:t>Note que agora a empresa A não possui uma estratégia dominante:</a:t>
            </a:r>
          </a:p>
          <a:p>
            <a:pPr lvl="1" algn="just">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faz propaganda, A deverá fazer (ganha 10 contra 6)</a:t>
            </a:r>
          </a:p>
          <a:p>
            <a:pPr lvl="1" algn="just">
              <a:buClrTx/>
              <a:buFont typeface="Wingdings" panose="05000000000000000000" pitchFamily="2" charset="2"/>
              <a:buChar char="§"/>
            </a:pPr>
            <a:r>
              <a:rPr lang="pt-BR" sz="2100" dirty="0">
                <a:solidFill>
                  <a:schemeClr val="tx1"/>
                </a:solidFill>
                <a:latin typeface="Arial" panose="020B0604020202020204" pitchFamily="34" charset="0"/>
                <a:cs typeface="Arial" panose="020B0604020202020204" pitchFamily="34" charset="0"/>
              </a:rPr>
              <a:t>Se B não faz propaganda, A deverá não fazer (ganha 20 contra 15)</a:t>
            </a:r>
          </a:p>
        </p:txBody>
      </p:sp>
      <p:sp>
        <p:nvSpPr>
          <p:cNvPr id="8" name="Rectangle 6">
            <a:extLst>
              <a:ext uri="{FF2B5EF4-FFF2-40B4-BE49-F238E27FC236}">
                <a16:creationId xmlns:a16="http://schemas.microsoft.com/office/drawing/2014/main" id="{8311991C-5EB4-4D27-90A4-51724E2940C8}"/>
              </a:ext>
            </a:extLst>
          </p:cNvPr>
          <p:cNvSpPr>
            <a:spLocks noChangeArrowheads="1"/>
          </p:cNvSpPr>
          <p:nvPr/>
        </p:nvSpPr>
        <p:spPr bwMode="auto">
          <a:xfrm>
            <a:off x="95066" y="5146679"/>
            <a:ext cx="9001000" cy="1512167"/>
          </a:xfrm>
          <a:prstGeom prst="rect">
            <a:avLst/>
          </a:prstGeom>
          <a:solidFill>
            <a:schemeClr val="bg1">
              <a:lumMod val="95000"/>
            </a:schemeClr>
          </a:solidFill>
          <a:ln w="12700">
            <a:solidFill>
              <a:srgbClr val="002060"/>
            </a:solidFill>
            <a:miter lim="800000"/>
            <a:headEnd/>
            <a:tailEnd/>
          </a:ln>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SzPct val="75000"/>
              <a:buFont typeface="Wingdings" panose="05000000000000000000" pitchFamily="2" charset="2"/>
              <a:buChar char="§"/>
            </a:pPr>
            <a:r>
              <a:rPr lang="pt-BR" sz="2200" b="1" dirty="0">
                <a:solidFill>
                  <a:srgbClr val="002060"/>
                </a:solidFill>
              </a:rPr>
              <a:t>O que a empresa A deverá fazer ?</a:t>
            </a:r>
            <a:r>
              <a:rPr lang="pt-BR" sz="2200" dirty="0">
                <a:solidFill>
                  <a:srgbClr val="002060"/>
                </a:solidFill>
              </a:rPr>
              <a:t> Ela deve se colocar na posição da empresa B. Como a estratégia dominante da empresa B é fazer propaganda, a empresa A também deverá fazer propaganda (ganha 10 contra 6).</a:t>
            </a:r>
          </a:p>
        </p:txBody>
      </p:sp>
    </p:spTree>
    <p:extLst>
      <p:ext uri="{BB962C8B-B14F-4D97-AF65-F5344CB8AC3E}">
        <p14:creationId xmlns:p14="http://schemas.microsoft.com/office/powerpoint/2010/main" val="6152585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3258404-7381-4A50-A0F9-4192A498D229}"/>
              </a:ext>
            </a:extLst>
          </p:cNvPr>
          <p:cNvSpPr>
            <a:spLocks noGrp="1" noChangeArrowheads="1"/>
          </p:cNvSpPr>
          <p:nvPr>
            <p:ph type="title"/>
          </p:nvPr>
        </p:nvSpPr>
        <p:spPr>
          <a:xfrm>
            <a:off x="1295015" y="311426"/>
            <a:ext cx="7983537" cy="781050"/>
          </a:xfrm>
          <a:noFill/>
        </p:spPr>
        <p:txBody>
          <a:bodyPr/>
          <a:lstStyle/>
          <a:p>
            <a:r>
              <a:rPr lang="en-US" sz="3600" b="1" dirty="0" err="1">
                <a:solidFill>
                  <a:schemeClr val="tx1"/>
                </a:solidFill>
                <a:latin typeface="Arial" panose="020B0604020202020204" pitchFamily="34" charset="0"/>
                <a:cs typeface="Arial" panose="020B0604020202020204" pitchFamily="34" charset="0"/>
              </a:rPr>
              <a:t>Equilíbrio</a:t>
            </a:r>
            <a:r>
              <a:rPr lang="en-US" sz="3600" b="1" dirty="0">
                <a:solidFill>
                  <a:schemeClr val="tx1"/>
                </a:solidFill>
                <a:latin typeface="Arial" panose="020B0604020202020204" pitchFamily="34" charset="0"/>
                <a:cs typeface="Arial" panose="020B0604020202020204" pitchFamily="34" charset="0"/>
              </a:rPr>
              <a:t> de Nash </a:t>
            </a:r>
            <a:r>
              <a:rPr lang="en-US" sz="3600" b="1" dirty="0" err="1">
                <a:solidFill>
                  <a:schemeClr val="tx1"/>
                </a:solidFill>
                <a:latin typeface="Arial" panose="020B0604020202020204" pitchFamily="34" charset="0"/>
                <a:cs typeface="Arial" panose="020B0604020202020204" pitchFamily="34" charset="0"/>
              </a:rPr>
              <a:t>Revisitado</a:t>
            </a:r>
            <a:endParaRPr lang="en-US" sz="3600" b="1" dirty="0">
              <a:solidFill>
                <a:schemeClr val="tx1"/>
              </a:solidFill>
              <a:latin typeface="Arial" panose="020B0604020202020204" pitchFamily="34" charset="0"/>
              <a:cs typeface="Arial" panose="020B0604020202020204" pitchFamily="34" charset="0"/>
            </a:endParaRPr>
          </a:p>
        </p:txBody>
      </p:sp>
      <p:sp>
        <p:nvSpPr>
          <p:cNvPr id="5" name="Rectangle 5">
            <a:extLst>
              <a:ext uri="{FF2B5EF4-FFF2-40B4-BE49-F238E27FC236}">
                <a16:creationId xmlns:a16="http://schemas.microsoft.com/office/drawing/2014/main" id="{A6CC8D71-36C6-4E21-A11B-1DDC757BFA7F}"/>
              </a:ext>
            </a:extLst>
          </p:cNvPr>
          <p:cNvSpPr txBox="1">
            <a:spLocks noChangeArrowheads="1"/>
          </p:cNvSpPr>
          <p:nvPr/>
        </p:nvSpPr>
        <p:spPr>
          <a:xfrm>
            <a:off x="119336" y="891477"/>
            <a:ext cx="8878890" cy="2770187"/>
          </a:xfrm>
          <a:prstGeom prst="rect">
            <a:avLst/>
          </a:prstGeom>
          <a:no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spcBef>
                <a:spcPct val="70000"/>
              </a:spcBef>
              <a:buClrTx/>
              <a:buFont typeface="Wingdings" panose="05000000000000000000" pitchFamily="2" charset="2"/>
              <a:buChar char="§"/>
            </a:pPr>
            <a:r>
              <a:rPr lang="en-US" sz="2600" b="1" dirty="0" err="1">
                <a:cs typeface="Arial" panose="020B0604020202020204" pitchFamily="34" charset="0"/>
              </a:rPr>
              <a:t>Estratégias</a:t>
            </a:r>
            <a:r>
              <a:rPr lang="en-US" sz="2600" b="1" dirty="0">
                <a:cs typeface="Arial" panose="020B0604020202020204" pitchFamily="34" charset="0"/>
              </a:rPr>
              <a:t> </a:t>
            </a:r>
            <a:r>
              <a:rPr lang="en-US" sz="2600" b="1" dirty="0" err="1">
                <a:cs typeface="Arial" panose="020B0604020202020204" pitchFamily="34" charset="0"/>
              </a:rPr>
              <a:t>Dominantes</a:t>
            </a:r>
            <a:endParaRPr lang="en-US" sz="2600" b="1" i="1" dirty="0">
              <a:cs typeface="Arial" panose="020B0604020202020204" pitchFamily="34" charset="0"/>
            </a:endParaRPr>
          </a:p>
          <a:p>
            <a:pPr lvl="1" algn="just">
              <a:buClrTx/>
              <a:buSzPct val="75000"/>
              <a:buFont typeface="Wingdings" panose="05000000000000000000" pitchFamily="2" charset="2"/>
              <a:buChar char="§"/>
            </a:pPr>
            <a:r>
              <a:rPr lang="en-US" dirty="0">
                <a:solidFill>
                  <a:schemeClr val="tx1"/>
                </a:solidFill>
                <a:cs typeface="Arial" panose="020B0604020202020204" pitchFamily="34" charset="0"/>
              </a:rPr>
              <a:t>“</a:t>
            </a:r>
            <a:r>
              <a:rPr lang="en-US" dirty="0" err="1">
                <a:solidFill>
                  <a:schemeClr val="tx1"/>
                </a:solidFill>
                <a:cs typeface="Arial" panose="020B0604020202020204" pitchFamily="34" charset="0"/>
              </a:rPr>
              <a:t>Estou</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fazendo</a:t>
            </a:r>
            <a:r>
              <a:rPr lang="en-US" dirty="0">
                <a:solidFill>
                  <a:schemeClr val="tx1"/>
                </a:solidFill>
                <a:cs typeface="Arial" panose="020B0604020202020204" pitchFamily="34" charset="0"/>
              </a:rPr>
              <a:t> o </a:t>
            </a:r>
            <a:r>
              <a:rPr lang="en-US" dirty="0" err="1">
                <a:solidFill>
                  <a:schemeClr val="tx1"/>
                </a:solidFill>
                <a:cs typeface="Arial" panose="020B0604020202020204" pitchFamily="34" charset="0"/>
              </a:rPr>
              <a:t>melhor</a:t>
            </a:r>
            <a:r>
              <a:rPr lang="en-US" dirty="0">
                <a:solidFill>
                  <a:schemeClr val="tx1"/>
                </a:solidFill>
                <a:cs typeface="Arial" panose="020B0604020202020204" pitchFamily="34" charset="0"/>
              </a:rPr>
              <a:t> que </a:t>
            </a:r>
            <a:r>
              <a:rPr lang="en-US" dirty="0" err="1">
                <a:solidFill>
                  <a:schemeClr val="tx1"/>
                </a:solidFill>
                <a:cs typeface="Arial" panose="020B0604020202020204" pitchFamily="34" charset="0"/>
              </a:rPr>
              <a:t>posso</a:t>
            </a:r>
            <a:r>
              <a:rPr lang="en-US" dirty="0">
                <a:solidFill>
                  <a:schemeClr val="tx1"/>
                </a:solidFill>
                <a:cs typeface="Arial" panose="020B0604020202020204" pitchFamily="34" charset="0"/>
              </a:rPr>
              <a:t>, </a:t>
            </a:r>
            <a:r>
              <a:rPr lang="en-US" i="1" dirty="0" err="1">
                <a:solidFill>
                  <a:schemeClr val="tx1"/>
                </a:solidFill>
                <a:cs typeface="Arial" panose="020B0604020202020204" pitchFamily="34" charset="0"/>
              </a:rPr>
              <a:t>independentemente</a:t>
            </a:r>
            <a:r>
              <a:rPr lang="en-US" i="1" dirty="0">
                <a:solidFill>
                  <a:schemeClr val="tx1"/>
                </a:solidFill>
                <a:cs typeface="Arial" panose="020B0604020202020204" pitchFamily="34" charset="0"/>
              </a:rPr>
              <a:t> do que </a:t>
            </a:r>
            <a:r>
              <a:rPr lang="en-US" i="1" dirty="0" err="1">
                <a:solidFill>
                  <a:schemeClr val="tx1"/>
                </a:solidFill>
                <a:cs typeface="Arial" panose="020B0604020202020204" pitchFamily="34" charset="0"/>
              </a:rPr>
              <a:t>você</a:t>
            </a:r>
            <a:r>
              <a:rPr lang="en-US" i="1" dirty="0">
                <a:solidFill>
                  <a:schemeClr val="tx1"/>
                </a:solidFill>
                <a:cs typeface="Arial" panose="020B0604020202020204" pitchFamily="34" charset="0"/>
              </a:rPr>
              <a:t> </a:t>
            </a:r>
            <a:r>
              <a:rPr lang="en-US" i="1" dirty="0" err="1">
                <a:solidFill>
                  <a:schemeClr val="tx1"/>
                </a:solidFill>
                <a:cs typeface="Arial" panose="020B0604020202020204" pitchFamily="34" charset="0"/>
              </a:rPr>
              <a:t>esteja</a:t>
            </a:r>
            <a:r>
              <a:rPr lang="en-US" i="1" dirty="0">
                <a:solidFill>
                  <a:schemeClr val="tx1"/>
                </a:solidFill>
                <a:cs typeface="Arial" panose="020B0604020202020204" pitchFamily="34" charset="0"/>
              </a:rPr>
              <a:t> </a:t>
            </a:r>
            <a:r>
              <a:rPr lang="en-US" i="1" dirty="0" err="1">
                <a:solidFill>
                  <a:schemeClr val="tx1"/>
                </a:solidFill>
                <a:cs typeface="Arial" panose="020B0604020202020204" pitchFamily="34" charset="0"/>
              </a:rPr>
              <a:t>fazendo</a:t>
            </a:r>
            <a:r>
              <a:rPr lang="en-US" i="1" dirty="0">
                <a:solidFill>
                  <a:schemeClr val="tx1"/>
                </a:solidFill>
                <a:cs typeface="Arial" panose="020B0604020202020204" pitchFamily="34" charset="0"/>
              </a:rPr>
              <a:t>.”</a:t>
            </a:r>
          </a:p>
          <a:p>
            <a:pPr lvl="1" algn="just">
              <a:buClrTx/>
              <a:buSzPct val="75000"/>
              <a:buFont typeface="Wingdings" panose="05000000000000000000" pitchFamily="2" charset="2"/>
              <a:buChar char="§"/>
            </a:pPr>
            <a:r>
              <a:rPr lang="en-US" dirty="0">
                <a:solidFill>
                  <a:schemeClr val="tx1"/>
                </a:solidFill>
                <a:cs typeface="Arial" panose="020B0604020202020204" pitchFamily="34" charset="0"/>
              </a:rPr>
              <a:t>“</a:t>
            </a:r>
            <a:r>
              <a:rPr lang="en-US" dirty="0" err="1">
                <a:solidFill>
                  <a:schemeClr val="tx1"/>
                </a:solidFill>
                <a:cs typeface="Arial" panose="020B0604020202020204" pitchFamily="34" charset="0"/>
              </a:rPr>
              <a:t>Você</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está</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fazendo</a:t>
            </a:r>
            <a:r>
              <a:rPr lang="en-US" dirty="0">
                <a:solidFill>
                  <a:schemeClr val="tx1"/>
                </a:solidFill>
                <a:cs typeface="Arial" panose="020B0604020202020204" pitchFamily="34" charset="0"/>
              </a:rPr>
              <a:t> o </a:t>
            </a:r>
            <a:r>
              <a:rPr lang="en-US" dirty="0" err="1">
                <a:solidFill>
                  <a:schemeClr val="tx1"/>
                </a:solidFill>
                <a:cs typeface="Arial" panose="020B0604020202020204" pitchFamily="34" charset="0"/>
              </a:rPr>
              <a:t>melhor</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que</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pode</a:t>
            </a:r>
            <a:r>
              <a:rPr lang="en-US" dirty="0">
                <a:solidFill>
                  <a:schemeClr val="tx1"/>
                </a:solidFill>
                <a:cs typeface="Arial" panose="020B0604020202020204" pitchFamily="34" charset="0"/>
              </a:rPr>
              <a:t>, </a:t>
            </a:r>
            <a:r>
              <a:rPr lang="en-US" i="1" dirty="0" err="1">
                <a:solidFill>
                  <a:schemeClr val="tx1"/>
                </a:solidFill>
                <a:cs typeface="Arial" panose="020B0604020202020204" pitchFamily="34" charset="0"/>
              </a:rPr>
              <a:t>independentemente</a:t>
            </a:r>
            <a:r>
              <a:rPr lang="en-US" i="1" dirty="0">
                <a:solidFill>
                  <a:schemeClr val="tx1"/>
                </a:solidFill>
                <a:cs typeface="Arial" panose="020B0604020202020204" pitchFamily="34" charset="0"/>
              </a:rPr>
              <a:t> do </a:t>
            </a:r>
            <a:r>
              <a:rPr lang="en-US" i="1" dirty="0" err="1">
                <a:solidFill>
                  <a:schemeClr val="tx1"/>
                </a:solidFill>
                <a:cs typeface="Arial" panose="020B0604020202020204" pitchFamily="34" charset="0"/>
              </a:rPr>
              <a:t>que</a:t>
            </a:r>
            <a:r>
              <a:rPr lang="en-US" i="1" dirty="0">
                <a:solidFill>
                  <a:schemeClr val="tx1"/>
                </a:solidFill>
                <a:cs typeface="Arial" panose="020B0604020202020204" pitchFamily="34" charset="0"/>
              </a:rPr>
              <a:t> </a:t>
            </a:r>
            <a:r>
              <a:rPr lang="en-US" i="1" dirty="0" err="1">
                <a:solidFill>
                  <a:schemeClr val="tx1"/>
                </a:solidFill>
                <a:cs typeface="Arial" panose="020B0604020202020204" pitchFamily="34" charset="0"/>
              </a:rPr>
              <a:t>eu</a:t>
            </a:r>
            <a:r>
              <a:rPr lang="en-US" i="1" dirty="0">
                <a:solidFill>
                  <a:schemeClr val="tx1"/>
                </a:solidFill>
                <a:cs typeface="Arial" panose="020B0604020202020204" pitchFamily="34" charset="0"/>
              </a:rPr>
              <a:t> </a:t>
            </a:r>
            <a:r>
              <a:rPr lang="en-US" i="1" dirty="0" err="1">
                <a:solidFill>
                  <a:schemeClr val="tx1"/>
                </a:solidFill>
                <a:cs typeface="Arial" panose="020B0604020202020204" pitchFamily="34" charset="0"/>
              </a:rPr>
              <a:t>esteja</a:t>
            </a:r>
            <a:r>
              <a:rPr lang="en-US" i="1" dirty="0">
                <a:solidFill>
                  <a:schemeClr val="tx1"/>
                </a:solidFill>
                <a:cs typeface="Arial" panose="020B0604020202020204" pitchFamily="34" charset="0"/>
              </a:rPr>
              <a:t> </a:t>
            </a:r>
            <a:r>
              <a:rPr lang="en-US" i="1" dirty="0" err="1">
                <a:solidFill>
                  <a:schemeClr val="tx1"/>
                </a:solidFill>
                <a:cs typeface="Arial" panose="020B0604020202020204" pitchFamily="34" charset="0"/>
              </a:rPr>
              <a:t>fazendo</a:t>
            </a:r>
            <a:r>
              <a:rPr lang="en-US" i="1" dirty="0">
                <a:solidFill>
                  <a:schemeClr val="tx1"/>
                </a:solidFill>
                <a:cs typeface="Arial" panose="020B0604020202020204" pitchFamily="34" charset="0"/>
              </a:rPr>
              <a:t>.”</a:t>
            </a:r>
          </a:p>
        </p:txBody>
      </p:sp>
      <p:sp>
        <p:nvSpPr>
          <p:cNvPr id="6" name="Rectangle 6">
            <a:extLst>
              <a:ext uri="{FF2B5EF4-FFF2-40B4-BE49-F238E27FC236}">
                <a16:creationId xmlns:a16="http://schemas.microsoft.com/office/drawing/2014/main" id="{F5CA9628-89B5-4E6D-82D2-17F281F4B13B}"/>
              </a:ext>
            </a:extLst>
          </p:cNvPr>
          <p:cNvSpPr>
            <a:spLocks noChangeArrowheads="1"/>
          </p:cNvSpPr>
          <p:nvPr/>
        </p:nvSpPr>
        <p:spPr bwMode="auto">
          <a:xfrm>
            <a:off x="235091" y="4595184"/>
            <a:ext cx="8763070" cy="17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a:buSzPct val="95000"/>
              <a:buFont typeface="Wingdings" panose="05000000000000000000" pitchFamily="2" charset="2"/>
              <a:buChar char="§"/>
            </a:pPr>
            <a:r>
              <a:rPr lang="en-US" sz="2800" b="1" dirty="0" err="1">
                <a:latin typeface="+mn-lt"/>
              </a:rPr>
              <a:t>Equilíbrio</a:t>
            </a:r>
            <a:r>
              <a:rPr lang="en-US" sz="2800" b="1" dirty="0">
                <a:latin typeface="+mn-lt"/>
              </a:rPr>
              <a:t> de Nash</a:t>
            </a:r>
          </a:p>
          <a:p>
            <a:pPr marL="914400" lvl="1" indent="-457200" algn="just">
              <a:buSzPct val="75000"/>
              <a:buFont typeface="Wingdings" panose="05000000000000000000" pitchFamily="2" charset="2"/>
              <a:buChar char="§"/>
            </a:pPr>
            <a:r>
              <a:rPr lang="en-US" sz="2600" dirty="0">
                <a:latin typeface="+mn-lt"/>
              </a:rPr>
              <a:t>“</a:t>
            </a:r>
            <a:r>
              <a:rPr lang="en-US" sz="2600" dirty="0" err="1">
                <a:latin typeface="+mn-lt"/>
              </a:rPr>
              <a:t>Estou</a:t>
            </a:r>
            <a:r>
              <a:rPr lang="en-US" sz="2600" dirty="0">
                <a:latin typeface="+mn-lt"/>
              </a:rPr>
              <a:t> </a:t>
            </a:r>
            <a:r>
              <a:rPr lang="en-US" sz="2600" dirty="0" err="1">
                <a:latin typeface="+mn-lt"/>
              </a:rPr>
              <a:t>fazendo</a:t>
            </a:r>
            <a:r>
              <a:rPr lang="en-US" sz="2600" dirty="0">
                <a:latin typeface="+mn-lt"/>
              </a:rPr>
              <a:t> o </a:t>
            </a:r>
            <a:r>
              <a:rPr lang="en-US" sz="2600" dirty="0" err="1">
                <a:latin typeface="+mn-lt"/>
              </a:rPr>
              <a:t>melhor</a:t>
            </a:r>
            <a:r>
              <a:rPr lang="en-US" sz="2600" dirty="0">
                <a:latin typeface="+mn-lt"/>
              </a:rPr>
              <a:t> que </a:t>
            </a:r>
            <a:r>
              <a:rPr lang="en-US" sz="2600" dirty="0" err="1">
                <a:latin typeface="+mn-lt"/>
              </a:rPr>
              <a:t>posso</a:t>
            </a:r>
            <a:r>
              <a:rPr lang="en-US" sz="2600" dirty="0">
                <a:latin typeface="+mn-lt"/>
              </a:rPr>
              <a:t>, </a:t>
            </a:r>
            <a:r>
              <a:rPr lang="en-US" sz="2600" i="1" dirty="0">
                <a:latin typeface="+mn-lt"/>
              </a:rPr>
              <a:t>dado o que </a:t>
            </a:r>
            <a:r>
              <a:rPr lang="en-US" sz="2600" i="1" dirty="0" err="1">
                <a:latin typeface="+mn-lt"/>
              </a:rPr>
              <a:t>você</a:t>
            </a:r>
            <a:r>
              <a:rPr lang="en-US" sz="2600" i="1" dirty="0">
                <a:latin typeface="+mn-lt"/>
              </a:rPr>
              <a:t> </a:t>
            </a:r>
            <a:r>
              <a:rPr lang="en-US" sz="2600" i="1" dirty="0" err="1">
                <a:latin typeface="+mn-lt"/>
              </a:rPr>
              <a:t>está</a:t>
            </a:r>
            <a:r>
              <a:rPr lang="en-US" sz="2600" i="1" dirty="0">
                <a:latin typeface="+mn-lt"/>
              </a:rPr>
              <a:t> </a:t>
            </a:r>
            <a:r>
              <a:rPr lang="en-US" sz="2600" i="1" dirty="0" err="1">
                <a:latin typeface="+mn-lt"/>
              </a:rPr>
              <a:t>fazendo</a:t>
            </a:r>
            <a:r>
              <a:rPr lang="en-US" sz="2600" i="1" dirty="0">
                <a:latin typeface="+mn-lt"/>
              </a:rPr>
              <a:t>.”</a:t>
            </a:r>
          </a:p>
          <a:p>
            <a:pPr marL="914400" lvl="1" indent="-457200" algn="just">
              <a:buSzPct val="75000"/>
              <a:buFont typeface="Wingdings" panose="05000000000000000000" pitchFamily="2" charset="2"/>
              <a:buChar char="§"/>
            </a:pPr>
            <a:r>
              <a:rPr lang="en-US" sz="2600" dirty="0">
                <a:latin typeface="+mn-lt"/>
              </a:rPr>
              <a:t>“</a:t>
            </a:r>
            <a:r>
              <a:rPr lang="en-US" sz="2600" dirty="0" err="1">
                <a:latin typeface="+mn-lt"/>
              </a:rPr>
              <a:t>Você</a:t>
            </a:r>
            <a:r>
              <a:rPr lang="en-US" sz="2600" dirty="0">
                <a:latin typeface="+mn-lt"/>
              </a:rPr>
              <a:t> </a:t>
            </a:r>
            <a:r>
              <a:rPr lang="en-US" sz="2600" dirty="0" err="1">
                <a:latin typeface="+mn-lt"/>
              </a:rPr>
              <a:t>está</a:t>
            </a:r>
            <a:r>
              <a:rPr lang="en-US" sz="2600" dirty="0">
                <a:latin typeface="+mn-lt"/>
              </a:rPr>
              <a:t> </a:t>
            </a:r>
            <a:r>
              <a:rPr lang="en-US" sz="2600" dirty="0" err="1">
                <a:latin typeface="+mn-lt"/>
              </a:rPr>
              <a:t>fazendo</a:t>
            </a:r>
            <a:r>
              <a:rPr lang="en-US" sz="2600" dirty="0">
                <a:latin typeface="+mn-lt"/>
              </a:rPr>
              <a:t> o </a:t>
            </a:r>
            <a:r>
              <a:rPr lang="en-US" sz="2600" dirty="0" err="1">
                <a:latin typeface="+mn-lt"/>
              </a:rPr>
              <a:t>melhor</a:t>
            </a:r>
            <a:r>
              <a:rPr lang="en-US" sz="2600" dirty="0">
                <a:latin typeface="+mn-lt"/>
              </a:rPr>
              <a:t> </a:t>
            </a:r>
            <a:r>
              <a:rPr lang="en-US" sz="2600" dirty="0" err="1">
                <a:latin typeface="+mn-lt"/>
              </a:rPr>
              <a:t>que</a:t>
            </a:r>
            <a:r>
              <a:rPr lang="en-US" sz="2600" dirty="0">
                <a:latin typeface="+mn-lt"/>
              </a:rPr>
              <a:t> </a:t>
            </a:r>
            <a:r>
              <a:rPr lang="en-US" sz="2600" dirty="0" err="1">
                <a:latin typeface="+mn-lt"/>
              </a:rPr>
              <a:t>pode</a:t>
            </a:r>
            <a:r>
              <a:rPr lang="en-US" sz="2600" dirty="0">
                <a:latin typeface="+mn-lt"/>
              </a:rPr>
              <a:t>, </a:t>
            </a:r>
            <a:r>
              <a:rPr lang="en-US" sz="2600" i="1" dirty="0">
                <a:latin typeface="+mn-lt"/>
              </a:rPr>
              <a:t>dado o </a:t>
            </a:r>
            <a:r>
              <a:rPr lang="en-US" sz="2600" i="1" dirty="0" err="1">
                <a:latin typeface="+mn-lt"/>
              </a:rPr>
              <a:t>que</a:t>
            </a:r>
            <a:r>
              <a:rPr lang="en-US" sz="2600" i="1" dirty="0">
                <a:latin typeface="+mn-lt"/>
              </a:rPr>
              <a:t> </a:t>
            </a:r>
            <a:r>
              <a:rPr lang="en-US" sz="2600" i="1" dirty="0" err="1">
                <a:latin typeface="+mn-lt"/>
              </a:rPr>
              <a:t>eu</a:t>
            </a:r>
            <a:r>
              <a:rPr lang="en-US" sz="2600" i="1" dirty="0">
                <a:latin typeface="+mn-lt"/>
              </a:rPr>
              <a:t> </a:t>
            </a:r>
            <a:r>
              <a:rPr lang="en-US" sz="2600" i="1" dirty="0" err="1">
                <a:latin typeface="+mn-lt"/>
              </a:rPr>
              <a:t>estou</a:t>
            </a:r>
            <a:r>
              <a:rPr lang="en-US" sz="2600" i="1" dirty="0">
                <a:latin typeface="+mn-lt"/>
              </a:rPr>
              <a:t> </a:t>
            </a:r>
            <a:r>
              <a:rPr lang="en-US" sz="2600" i="1" dirty="0" err="1">
                <a:latin typeface="+mn-lt"/>
              </a:rPr>
              <a:t>fazendo</a:t>
            </a:r>
            <a:r>
              <a:rPr lang="en-US" sz="2600" i="1" dirty="0">
                <a:latin typeface="+mn-lt"/>
              </a:rPr>
              <a:t>.”</a:t>
            </a:r>
          </a:p>
        </p:txBody>
      </p:sp>
      <p:sp>
        <p:nvSpPr>
          <p:cNvPr id="7" name="Rectangle 5">
            <a:extLst>
              <a:ext uri="{FF2B5EF4-FFF2-40B4-BE49-F238E27FC236}">
                <a16:creationId xmlns:a16="http://schemas.microsoft.com/office/drawing/2014/main" id="{4F77923F-9A4E-4A64-9535-73B1A4C9709F}"/>
              </a:ext>
            </a:extLst>
          </p:cNvPr>
          <p:cNvSpPr txBox="1">
            <a:spLocks noChangeArrowheads="1"/>
          </p:cNvSpPr>
          <p:nvPr/>
        </p:nvSpPr>
        <p:spPr>
          <a:xfrm>
            <a:off x="119271" y="3129529"/>
            <a:ext cx="8878890" cy="1743620"/>
          </a:xfrm>
          <a:prstGeom prst="rect">
            <a:avLst/>
          </a:prstGeom>
          <a:noFill/>
          <a:ln/>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spcBef>
                <a:spcPts val="0"/>
              </a:spcBef>
              <a:buClrTx/>
              <a:buFont typeface="Wingdings" panose="05000000000000000000" pitchFamily="2" charset="2"/>
              <a:buChar char="§"/>
            </a:pPr>
            <a:r>
              <a:rPr lang="pt-BR" altLang="pt-BR" sz="2600" b="1" dirty="0">
                <a:cs typeface="Arial" panose="020B0604020202020204" pitchFamily="34" charset="0"/>
              </a:rPr>
              <a:t>Jogo Sem Estratégias Dominantes</a:t>
            </a:r>
          </a:p>
          <a:p>
            <a:pPr algn="just">
              <a:spcBef>
                <a:spcPts val="0"/>
              </a:spcBef>
              <a:buClrTx/>
              <a:buFont typeface="Wingdings" panose="05000000000000000000" pitchFamily="2" charset="2"/>
              <a:buChar char="§"/>
            </a:pPr>
            <a:endParaRPr lang="pt-BR" altLang="pt-BR" sz="400" b="1" dirty="0">
              <a:cs typeface="Arial" panose="020B0604020202020204" pitchFamily="34" charset="0"/>
            </a:endParaRPr>
          </a:p>
          <a:p>
            <a:pPr lvl="1" algn="just">
              <a:spcBef>
                <a:spcPts val="0"/>
              </a:spcBef>
              <a:buClrTx/>
              <a:buFont typeface="Wingdings" panose="05000000000000000000" pitchFamily="2" charset="2"/>
              <a:buChar char="§"/>
            </a:pPr>
            <a:r>
              <a:rPr lang="pt-BR" altLang="pt-BR" dirty="0">
                <a:solidFill>
                  <a:schemeClr val="tx1"/>
                </a:solidFill>
                <a:cs typeface="Arial" panose="020B0604020202020204" pitchFamily="34" charset="0"/>
              </a:rPr>
              <a:t>A decisão ótima de um jogador que não possua uma estratégia dominante depende das ações do outro jogador.</a:t>
            </a:r>
          </a:p>
        </p:txBody>
      </p:sp>
    </p:spTree>
    <p:extLst>
      <p:ext uri="{BB962C8B-B14F-4D97-AF65-F5344CB8AC3E}">
        <p14:creationId xmlns:p14="http://schemas.microsoft.com/office/powerpoint/2010/main" val="29212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C9E3297-0F25-48E4-B5D7-679ABB02650F}"/>
              </a:ext>
            </a:extLst>
          </p:cNvPr>
          <p:cNvSpPr/>
          <p:nvPr/>
        </p:nvSpPr>
        <p:spPr>
          <a:xfrm>
            <a:off x="298783" y="2273647"/>
            <a:ext cx="2678112" cy="33963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A2E750F-7062-465A-BA39-5353307A5F25}"/>
              </a:ext>
            </a:extLst>
          </p:cNvPr>
          <p:cNvSpPr/>
          <p:nvPr/>
        </p:nvSpPr>
        <p:spPr>
          <a:xfrm>
            <a:off x="298783" y="1260043"/>
            <a:ext cx="8421686" cy="10136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5ED7EE7D-2B6C-49A2-B421-E35250DB473B}"/>
              </a:ext>
            </a:extLst>
          </p:cNvPr>
          <p:cNvSpPr/>
          <p:nvPr/>
        </p:nvSpPr>
        <p:spPr>
          <a:xfrm>
            <a:off x="311482" y="2273648"/>
            <a:ext cx="649337" cy="3387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0EA09458-29B8-49E5-BDDE-33ABF740ABE5}"/>
              </a:ext>
            </a:extLst>
          </p:cNvPr>
          <p:cNvSpPr/>
          <p:nvPr/>
        </p:nvSpPr>
        <p:spPr>
          <a:xfrm>
            <a:off x="2977043" y="2273648"/>
            <a:ext cx="5743576" cy="33876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2">
            <a:extLst>
              <a:ext uri="{FF2B5EF4-FFF2-40B4-BE49-F238E27FC236}">
                <a16:creationId xmlns:a16="http://schemas.microsoft.com/office/drawing/2014/main" id="{70741952-8FF7-41F3-A0B6-55D20842E8B1}"/>
              </a:ext>
            </a:extLst>
          </p:cNvPr>
          <p:cNvSpPr>
            <a:spLocks noGrp="1" noChangeArrowheads="1"/>
          </p:cNvSpPr>
          <p:nvPr>
            <p:ph type="title"/>
          </p:nvPr>
        </p:nvSpPr>
        <p:spPr>
          <a:xfrm>
            <a:off x="112778" y="389181"/>
            <a:ext cx="9203499" cy="781050"/>
          </a:xfrm>
        </p:spPr>
        <p:txBody>
          <a:bodyPr>
            <a:noAutofit/>
          </a:bodyPr>
          <a:lstStyle/>
          <a:p>
            <a:r>
              <a:rPr lang="pt-BR" sz="2800" b="1" dirty="0">
                <a:solidFill>
                  <a:schemeClr val="tx1"/>
                </a:solidFill>
                <a:latin typeface="Arial" panose="020B0604020202020204" pitchFamily="34" charset="0"/>
                <a:cs typeface="Arial" panose="020B0604020202020204" pitchFamily="34" charset="0"/>
              </a:rPr>
              <a:t>Obtendo Todos os Equilíbrios de Nash de um Jogo</a:t>
            </a:r>
          </a:p>
        </p:txBody>
      </p:sp>
      <p:sp>
        <p:nvSpPr>
          <p:cNvPr id="9" name="Rectangle 4">
            <a:extLst>
              <a:ext uri="{FF2B5EF4-FFF2-40B4-BE49-F238E27FC236}">
                <a16:creationId xmlns:a16="http://schemas.microsoft.com/office/drawing/2014/main" id="{E75601FE-FD51-444B-B07C-2C16F559CF99}"/>
              </a:ext>
            </a:extLst>
          </p:cNvPr>
          <p:cNvSpPr>
            <a:spLocks noChangeArrowheads="1"/>
          </p:cNvSpPr>
          <p:nvPr/>
        </p:nvSpPr>
        <p:spPr bwMode="auto">
          <a:xfrm>
            <a:off x="311482" y="1260043"/>
            <a:ext cx="8408987" cy="440120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sz="27800" dirty="0"/>
          </a:p>
        </p:txBody>
      </p:sp>
      <p:sp>
        <p:nvSpPr>
          <p:cNvPr id="10" name="Line 5">
            <a:extLst>
              <a:ext uri="{FF2B5EF4-FFF2-40B4-BE49-F238E27FC236}">
                <a16:creationId xmlns:a16="http://schemas.microsoft.com/office/drawing/2014/main" id="{2260B10A-524A-4CDF-9224-3AFEC6971AA4}"/>
              </a:ext>
            </a:extLst>
          </p:cNvPr>
          <p:cNvSpPr>
            <a:spLocks noChangeShapeType="1"/>
          </p:cNvSpPr>
          <p:nvPr/>
        </p:nvSpPr>
        <p:spPr bwMode="auto">
          <a:xfrm>
            <a:off x="298783" y="1745010"/>
            <a:ext cx="84216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11" name="Text Box 6">
            <a:extLst>
              <a:ext uri="{FF2B5EF4-FFF2-40B4-BE49-F238E27FC236}">
                <a16:creationId xmlns:a16="http://schemas.microsoft.com/office/drawing/2014/main" id="{441B7647-AB6A-479D-8B8F-C977BBA5C5B3}"/>
              </a:ext>
            </a:extLst>
          </p:cNvPr>
          <p:cNvSpPr txBox="1">
            <a:spLocks noChangeArrowheads="1"/>
          </p:cNvSpPr>
          <p:nvPr/>
        </p:nvSpPr>
        <p:spPr bwMode="auto">
          <a:xfrm>
            <a:off x="5184238" y="1308448"/>
            <a:ext cx="247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dirty="0"/>
              <a:t>Jogador 2</a:t>
            </a:r>
          </a:p>
        </p:txBody>
      </p:sp>
      <p:sp>
        <p:nvSpPr>
          <p:cNvPr id="12" name="Text Box 7">
            <a:extLst>
              <a:ext uri="{FF2B5EF4-FFF2-40B4-BE49-F238E27FC236}">
                <a16:creationId xmlns:a16="http://schemas.microsoft.com/office/drawing/2014/main" id="{1CF6F077-5AB3-4527-B2AB-9BEE510D35A2}"/>
              </a:ext>
            </a:extLst>
          </p:cNvPr>
          <p:cNvSpPr txBox="1">
            <a:spLocks noChangeArrowheads="1"/>
          </p:cNvSpPr>
          <p:nvPr/>
        </p:nvSpPr>
        <p:spPr bwMode="auto">
          <a:xfrm rot="16200000">
            <a:off x="-21099" y="3455542"/>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Jogador 1</a:t>
            </a:r>
          </a:p>
        </p:txBody>
      </p:sp>
      <p:sp>
        <p:nvSpPr>
          <p:cNvPr id="13" name="Text Box 12">
            <a:extLst>
              <a:ext uri="{FF2B5EF4-FFF2-40B4-BE49-F238E27FC236}">
                <a16:creationId xmlns:a16="http://schemas.microsoft.com/office/drawing/2014/main" id="{55C93AE1-4B78-48D2-A84B-7253517D8197}"/>
              </a:ext>
            </a:extLst>
          </p:cNvPr>
          <p:cNvSpPr txBox="1">
            <a:spLocks noChangeArrowheads="1"/>
          </p:cNvSpPr>
          <p:nvPr/>
        </p:nvSpPr>
        <p:spPr bwMode="auto">
          <a:xfrm>
            <a:off x="1173495" y="2646711"/>
            <a:ext cx="170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dirty="0"/>
              <a:t>Estratégia 1</a:t>
            </a:r>
          </a:p>
        </p:txBody>
      </p:sp>
      <p:sp>
        <p:nvSpPr>
          <p:cNvPr id="14" name="Text Box 13">
            <a:extLst>
              <a:ext uri="{FF2B5EF4-FFF2-40B4-BE49-F238E27FC236}">
                <a16:creationId xmlns:a16="http://schemas.microsoft.com/office/drawing/2014/main" id="{8440E3B7-D648-4135-8E1F-DFF23A07EC0D}"/>
              </a:ext>
            </a:extLst>
          </p:cNvPr>
          <p:cNvSpPr txBox="1">
            <a:spLocks noChangeArrowheads="1"/>
          </p:cNvSpPr>
          <p:nvPr/>
        </p:nvSpPr>
        <p:spPr bwMode="auto">
          <a:xfrm>
            <a:off x="1173495" y="3688111"/>
            <a:ext cx="170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Estratégia 2</a:t>
            </a:r>
          </a:p>
        </p:txBody>
      </p:sp>
      <p:sp>
        <p:nvSpPr>
          <p:cNvPr id="15" name="Text Box 14">
            <a:extLst>
              <a:ext uri="{FF2B5EF4-FFF2-40B4-BE49-F238E27FC236}">
                <a16:creationId xmlns:a16="http://schemas.microsoft.com/office/drawing/2014/main" id="{B5A0B509-9796-42D7-96A2-B57988A422EA}"/>
              </a:ext>
            </a:extLst>
          </p:cNvPr>
          <p:cNvSpPr txBox="1">
            <a:spLocks noChangeArrowheads="1"/>
          </p:cNvSpPr>
          <p:nvPr/>
        </p:nvSpPr>
        <p:spPr bwMode="auto">
          <a:xfrm>
            <a:off x="1160795" y="4831111"/>
            <a:ext cx="170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Estratégia 3</a:t>
            </a:r>
          </a:p>
        </p:txBody>
      </p:sp>
      <p:sp>
        <p:nvSpPr>
          <p:cNvPr id="16" name="Text Box 15">
            <a:extLst>
              <a:ext uri="{FF2B5EF4-FFF2-40B4-BE49-F238E27FC236}">
                <a16:creationId xmlns:a16="http://schemas.microsoft.com/office/drawing/2014/main" id="{2D38830D-7D20-4FF9-BA0A-39F62AEDD18C}"/>
              </a:ext>
            </a:extLst>
          </p:cNvPr>
          <p:cNvSpPr txBox="1">
            <a:spLocks noChangeArrowheads="1"/>
          </p:cNvSpPr>
          <p:nvPr/>
        </p:nvSpPr>
        <p:spPr bwMode="auto">
          <a:xfrm>
            <a:off x="3167395" y="1859311"/>
            <a:ext cx="170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Estratégia 1</a:t>
            </a:r>
          </a:p>
        </p:txBody>
      </p:sp>
      <p:sp>
        <p:nvSpPr>
          <p:cNvPr id="17" name="Text Box 16">
            <a:extLst>
              <a:ext uri="{FF2B5EF4-FFF2-40B4-BE49-F238E27FC236}">
                <a16:creationId xmlns:a16="http://schemas.microsoft.com/office/drawing/2014/main" id="{58366CD4-C43C-4F97-84F9-66C4E72A0F7D}"/>
              </a:ext>
            </a:extLst>
          </p:cNvPr>
          <p:cNvSpPr txBox="1">
            <a:spLocks noChangeArrowheads="1"/>
          </p:cNvSpPr>
          <p:nvPr/>
        </p:nvSpPr>
        <p:spPr bwMode="auto">
          <a:xfrm>
            <a:off x="5043820" y="1857723"/>
            <a:ext cx="1700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Estratégia 2</a:t>
            </a:r>
          </a:p>
        </p:txBody>
      </p:sp>
      <p:sp>
        <p:nvSpPr>
          <p:cNvPr id="18" name="Text Box 17">
            <a:extLst>
              <a:ext uri="{FF2B5EF4-FFF2-40B4-BE49-F238E27FC236}">
                <a16:creationId xmlns:a16="http://schemas.microsoft.com/office/drawing/2014/main" id="{8C10FA79-064F-47EB-A0F3-9F218743BB45}"/>
              </a:ext>
            </a:extLst>
          </p:cNvPr>
          <p:cNvSpPr txBox="1">
            <a:spLocks noChangeArrowheads="1"/>
          </p:cNvSpPr>
          <p:nvPr/>
        </p:nvSpPr>
        <p:spPr bwMode="auto">
          <a:xfrm>
            <a:off x="6986920" y="1840261"/>
            <a:ext cx="170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b="1"/>
              <a:t>Estratégia 3</a:t>
            </a:r>
          </a:p>
        </p:txBody>
      </p:sp>
      <p:sp>
        <p:nvSpPr>
          <p:cNvPr id="19" name="Line 18">
            <a:extLst>
              <a:ext uri="{FF2B5EF4-FFF2-40B4-BE49-F238E27FC236}">
                <a16:creationId xmlns:a16="http://schemas.microsoft.com/office/drawing/2014/main" id="{68E3BFCF-5C39-4C1C-A7E6-D62530BF5AAD}"/>
              </a:ext>
            </a:extLst>
          </p:cNvPr>
          <p:cNvSpPr>
            <a:spLocks noChangeShapeType="1"/>
          </p:cNvSpPr>
          <p:nvPr/>
        </p:nvSpPr>
        <p:spPr bwMode="auto">
          <a:xfrm>
            <a:off x="4816807" y="1732311"/>
            <a:ext cx="0" cy="3903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20" name="Line 19">
            <a:extLst>
              <a:ext uri="{FF2B5EF4-FFF2-40B4-BE49-F238E27FC236}">
                <a16:creationId xmlns:a16="http://schemas.microsoft.com/office/drawing/2014/main" id="{865002FA-FA74-46F2-9A9E-69DB3E39327E}"/>
              </a:ext>
            </a:extLst>
          </p:cNvPr>
          <p:cNvSpPr>
            <a:spLocks noChangeShapeType="1"/>
          </p:cNvSpPr>
          <p:nvPr/>
        </p:nvSpPr>
        <p:spPr bwMode="auto">
          <a:xfrm>
            <a:off x="6796419" y="1732311"/>
            <a:ext cx="0" cy="388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21" name="Line 20">
            <a:extLst>
              <a:ext uri="{FF2B5EF4-FFF2-40B4-BE49-F238E27FC236}">
                <a16:creationId xmlns:a16="http://schemas.microsoft.com/office/drawing/2014/main" id="{CCB1E33A-2F05-4897-8EE3-63784F3793D8}"/>
              </a:ext>
            </a:extLst>
          </p:cNvPr>
          <p:cNvSpPr>
            <a:spLocks noChangeShapeType="1"/>
          </p:cNvSpPr>
          <p:nvPr/>
        </p:nvSpPr>
        <p:spPr bwMode="auto">
          <a:xfrm flipV="1">
            <a:off x="2977043" y="1268760"/>
            <a:ext cx="0" cy="1004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pt-BR"/>
          </a:p>
        </p:txBody>
      </p:sp>
      <p:sp>
        <p:nvSpPr>
          <p:cNvPr id="22" name="Line 21">
            <a:extLst>
              <a:ext uri="{FF2B5EF4-FFF2-40B4-BE49-F238E27FC236}">
                <a16:creationId xmlns:a16="http://schemas.microsoft.com/office/drawing/2014/main" id="{2C5ABA1A-8296-4DF7-A6E2-88B5B5FFE91B}"/>
              </a:ext>
            </a:extLst>
          </p:cNvPr>
          <p:cNvSpPr>
            <a:spLocks noChangeShapeType="1"/>
          </p:cNvSpPr>
          <p:nvPr/>
        </p:nvSpPr>
        <p:spPr bwMode="auto">
          <a:xfrm>
            <a:off x="2976895" y="3369023"/>
            <a:ext cx="5730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23" name="Line 22">
            <a:extLst>
              <a:ext uri="{FF2B5EF4-FFF2-40B4-BE49-F238E27FC236}">
                <a16:creationId xmlns:a16="http://schemas.microsoft.com/office/drawing/2014/main" id="{C75BB138-BE73-4F3E-8420-BCB3F7738F10}"/>
              </a:ext>
            </a:extLst>
          </p:cNvPr>
          <p:cNvSpPr>
            <a:spLocks noChangeShapeType="1"/>
          </p:cNvSpPr>
          <p:nvPr/>
        </p:nvSpPr>
        <p:spPr bwMode="auto">
          <a:xfrm>
            <a:off x="2963079" y="4509120"/>
            <a:ext cx="5730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pt-BR"/>
          </a:p>
        </p:txBody>
      </p:sp>
      <p:sp>
        <p:nvSpPr>
          <p:cNvPr id="24" name="Text Box 24">
            <a:extLst>
              <a:ext uri="{FF2B5EF4-FFF2-40B4-BE49-F238E27FC236}">
                <a16:creationId xmlns:a16="http://schemas.microsoft.com/office/drawing/2014/main" id="{9D2496C8-89EB-4AB1-8E42-488E7BA90494}"/>
              </a:ext>
            </a:extLst>
          </p:cNvPr>
          <p:cNvSpPr txBox="1">
            <a:spLocks noChangeArrowheads="1"/>
          </p:cNvSpPr>
          <p:nvPr/>
        </p:nvSpPr>
        <p:spPr bwMode="auto">
          <a:xfrm>
            <a:off x="3478545" y="25959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4 , 2</a:t>
            </a:r>
          </a:p>
        </p:txBody>
      </p:sp>
      <p:sp>
        <p:nvSpPr>
          <p:cNvPr id="25" name="Text Box 25">
            <a:extLst>
              <a:ext uri="{FF2B5EF4-FFF2-40B4-BE49-F238E27FC236}">
                <a16:creationId xmlns:a16="http://schemas.microsoft.com/office/drawing/2014/main" id="{F2F85C9D-6AB8-4E40-99B0-B6D1AA7AC4DC}"/>
              </a:ext>
            </a:extLst>
          </p:cNvPr>
          <p:cNvSpPr txBox="1">
            <a:spLocks noChangeArrowheads="1"/>
          </p:cNvSpPr>
          <p:nvPr/>
        </p:nvSpPr>
        <p:spPr bwMode="auto">
          <a:xfrm>
            <a:off x="5227969" y="2594323"/>
            <a:ext cx="118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13 , 6</a:t>
            </a:r>
          </a:p>
        </p:txBody>
      </p:sp>
      <p:sp>
        <p:nvSpPr>
          <p:cNvPr id="26" name="Text Box 27">
            <a:extLst>
              <a:ext uri="{FF2B5EF4-FFF2-40B4-BE49-F238E27FC236}">
                <a16:creationId xmlns:a16="http://schemas.microsoft.com/office/drawing/2014/main" id="{57430161-EF70-4A1C-9209-80F3A0BFA1B6}"/>
              </a:ext>
            </a:extLst>
          </p:cNvPr>
          <p:cNvSpPr txBox="1">
            <a:spLocks noChangeArrowheads="1"/>
          </p:cNvSpPr>
          <p:nvPr/>
        </p:nvSpPr>
        <p:spPr bwMode="auto">
          <a:xfrm>
            <a:off x="7285369" y="2594323"/>
            <a:ext cx="118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1 , 3</a:t>
            </a:r>
          </a:p>
        </p:txBody>
      </p:sp>
      <p:sp>
        <p:nvSpPr>
          <p:cNvPr id="27" name="Text Box 28">
            <a:extLst>
              <a:ext uri="{FF2B5EF4-FFF2-40B4-BE49-F238E27FC236}">
                <a16:creationId xmlns:a16="http://schemas.microsoft.com/office/drawing/2014/main" id="{E263BE19-98EE-4586-BF70-E7905F7C6391}"/>
              </a:ext>
            </a:extLst>
          </p:cNvPr>
          <p:cNvSpPr txBox="1">
            <a:spLocks noChangeArrowheads="1"/>
          </p:cNvSpPr>
          <p:nvPr/>
        </p:nvSpPr>
        <p:spPr bwMode="auto">
          <a:xfrm>
            <a:off x="3453145" y="36246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3 , 10</a:t>
            </a:r>
          </a:p>
        </p:txBody>
      </p:sp>
      <p:sp>
        <p:nvSpPr>
          <p:cNvPr id="28" name="Text Box 29">
            <a:extLst>
              <a:ext uri="{FF2B5EF4-FFF2-40B4-BE49-F238E27FC236}">
                <a16:creationId xmlns:a16="http://schemas.microsoft.com/office/drawing/2014/main" id="{7EC71755-CBA1-4A7D-9094-73A1849BEF2E}"/>
              </a:ext>
            </a:extLst>
          </p:cNvPr>
          <p:cNvSpPr txBox="1">
            <a:spLocks noChangeArrowheads="1"/>
          </p:cNvSpPr>
          <p:nvPr/>
        </p:nvSpPr>
        <p:spPr bwMode="auto">
          <a:xfrm>
            <a:off x="5370845" y="36246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0 , 0</a:t>
            </a:r>
          </a:p>
        </p:txBody>
      </p:sp>
      <p:sp>
        <p:nvSpPr>
          <p:cNvPr id="29" name="Text Box 30">
            <a:extLst>
              <a:ext uri="{FF2B5EF4-FFF2-40B4-BE49-F238E27FC236}">
                <a16:creationId xmlns:a16="http://schemas.microsoft.com/office/drawing/2014/main" id="{042B461F-CB53-4CB8-8E8D-76EF19AC1B81}"/>
              </a:ext>
            </a:extLst>
          </p:cNvPr>
          <p:cNvSpPr txBox="1">
            <a:spLocks noChangeArrowheads="1"/>
          </p:cNvSpPr>
          <p:nvPr/>
        </p:nvSpPr>
        <p:spPr bwMode="auto">
          <a:xfrm>
            <a:off x="7212345" y="36246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15 , 2</a:t>
            </a:r>
          </a:p>
        </p:txBody>
      </p:sp>
      <p:sp>
        <p:nvSpPr>
          <p:cNvPr id="30" name="Text Box 31">
            <a:extLst>
              <a:ext uri="{FF2B5EF4-FFF2-40B4-BE49-F238E27FC236}">
                <a16:creationId xmlns:a16="http://schemas.microsoft.com/office/drawing/2014/main" id="{194A664C-6500-4919-93AA-67CD58B07475}"/>
              </a:ext>
            </a:extLst>
          </p:cNvPr>
          <p:cNvSpPr txBox="1">
            <a:spLocks noChangeArrowheads="1"/>
          </p:cNvSpPr>
          <p:nvPr/>
        </p:nvSpPr>
        <p:spPr bwMode="auto">
          <a:xfrm>
            <a:off x="3364245" y="47422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12 , 14</a:t>
            </a:r>
          </a:p>
        </p:txBody>
      </p:sp>
      <p:sp>
        <p:nvSpPr>
          <p:cNvPr id="31" name="Text Box 32">
            <a:extLst>
              <a:ext uri="{FF2B5EF4-FFF2-40B4-BE49-F238E27FC236}">
                <a16:creationId xmlns:a16="http://schemas.microsoft.com/office/drawing/2014/main" id="{F77D0406-BE2C-487B-AB54-361EB402B274}"/>
              </a:ext>
            </a:extLst>
          </p:cNvPr>
          <p:cNvSpPr txBox="1">
            <a:spLocks noChangeArrowheads="1"/>
          </p:cNvSpPr>
          <p:nvPr/>
        </p:nvSpPr>
        <p:spPr bwMode="auto">
          <a:xfrm>
            <a:off x="5307345" y="47422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4 , 11</a:t>
            </a:r>
          </a:p>
        </p:txBody>
      </p:sp>
      <p:sp>
        <p:nvSpPr>
          <p:cNvPr id="32" name="Text Box 33">
            <a:extLst>
              <a:ext uri="{FF2B5EF4-FFF2-40B4-BE49-F238E27FC236}">
                <a16:creationId xmlns:a16="http://schemas.microsoft.com/office/drawing/2014/main" id="{5925687B-C903-4DD7-8E77-A9A0F5728F31}"/>
              </a:ext>
            </a:extLst>
          </p:cNvPr>
          <p:cNvSpPr txBox="1">
            <a:spLocks noChangeArrowheads="1"/>
          </p:cNvSpPr>
          <p:nvPr/>
        </p:nvSpPr>
        <p:spPr bwMode="auto">
          <a:xfrm>
            <a:off x="7339345" y="4742210"/>
            <a:ext cx="112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2400"/>
              <a:t>5 , 4</a:t>
            </a:r>
          </a:p>
        </p:txBody>
      </p:sp>
      <p:sp>
        <p:nvSpPr>
          <p:cNvPr id="33" name="Oval 34">
            <a:extLst>
              <a:ext uri="{FF2B5EF4-FFF2-40B4-BE49-F238E27FC236}">
                <a16:creationId xmlns:a16="http://schemas.microsoft.com/office/drawing/2014/main" id="{8127495C-1547-4DD6-A9D9-AAC7C3800D87}"/>
              </a:ext>
            </a:extLst>
          </p:cNvPr>
          <p:cNvSpPr>
            <a:spLocks noChangeArrowheads="1"/>
          </p:cNvSpPr>
          <p:nvPr/>
        </p:nvSpPr>
        <p:spPr bwMode="auto">
          <a:xfrm>
            <a:off x="3403933" y="4738917"/>
            <a:ext cx="438149" cy="519351"/>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34" name="Rectangle 35">
            <a:extLst>
              <a:ext uri="{FF2B5EF4-FFF2-40B4-BE49-F238E27FC236}">
                <a16:creationId xmlns:a16="http://schemas.microsoft.com/office/drawing/2014/main" id="{436162CF-B4DB-47D3-8746-CD0CEEDA4D86}"/>
              </a:ext>
            </a:extLst>
          </p:cNvPr>
          <p:cNvSpPr>
            <a:spLocks noChangeArrowheads="1"/>
          </p:cNvSpPr>
          <p:nvPr/>
        </p:nvSpPr>
        <p:spPr bwMode="auto">
          <a:xfrm>
            <a:off x="3956383" y="3679657"/>
            <a:ext cx="369887" cy="36933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35" name="Rectangle 36">
            <a:extLst>
              <a:ext uri="{FF2B5EF4-FFF2-40B4-BE49-F238E27FC236}">
                <a16:creationId xmlns:a16="http://schemas.microsoft.com/office/drawing/2014/main" id="{F95564F7-18C1-4D6C-B3DB-858F578EC9F9}"/>
              </a:ext>
            </a:extLst>
          </p:cNvPr>
          <p:cNvSpPr>
            <a:spLocks noChangeArrowheads="1"/>
          </p:cNvSpPr>
          <p:nvPr/>
        </p:nvSpPr>
        <p:spPr bwMode="auto">
          <a:xfrm>
            <a:off x="4032583" y="4797257"/>
            <a:ext cx="417513" cy="36933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36" name="Oval 37">
            <a:extLst>
              <a:ext uri="{FF2B5EF4-FFF2-40B4-BE49-F238E27FC236}">
                <a16:creationId xmlns:a16="http://schemas.microsoft.com/office/drawing/2014/main" id="{9AA3A090-D6EA-45E9-9589-F996051CAF5F}"/>
              </a:ext>
            </a:extLst>
          </p:cNvPr>
          <p:cNvSpPr>
            <a:spLocks noChangeArrowheads="1"/>
          </p:cNvSpPr>
          <p:nvPr/>
        </p:nvSpPr>
        <p:spPr bwMode="auto">
          <a:xfrm>
            <a:off x="5291667" y="2592617"/>
            <a:ext cx="407716" cy="519351"/>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37" name="Rectangle 38">
            <a:extLst>
              <a:ext uri="{FF2B5EF4-FFF2-40B4-BE49-F238E27FC236}">
                <a16:creationId xmlns:a16="http://schemas.microsoft.com/office/drawing/2014/main" id="{AAC138CB-1560-408A-A61C-EFC53E2F3A94}"/>
              </a:ext>
            </a:extLst>
          </p:cNvPr>
          <p:cNvSpPr>
            <a:spLocks noChangeArrowheads="1"/>
          </p:cNvSpPr>
          <p:nvPr/>
        </p:nvSpPr>
        <p:spPr bwMode="auto">
          <a:xfrm>
            <a:off x="5873810" y="2650957"/>
            <a:ext cx="261207" cy="36933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sp>
        <p:nvSpPr>
          <p:cNvPr id="38" name="Oval 39">
            <a:extLst>
              <a:ext uri="{FF2B5EF4-FFF2-40B4-BE49-F238E27FC236}">
                <a16:creationId xmlns:a16="http://schemas.microsoft.com/office/drawing/2014/main" id="{3B927327-83BB-4543-8ABB-F53A75433750}"/>
              </a:ext>
            </a:extLst>
          </p:cNvPr>
          <p:cNvSpPr>
            <a:spLocks noChangeArrowheads="1"/>
          </p:cNvSpPr>
          <p:nvPr/>
        </p:nvSpPr>
        <p:spPr bwMode="auto">
          <a:xfrm>
            <a:off x="7285369" y="3608617"/>
            <a:ext cx="430238" cy="519351"/>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p>
        </p:txBody>
      </p:sp>
      <p:cxnSp>
        <p:nvCxnSpPr>
          <p:cNvPr id="39" name="Conector reto 38">
            <a:extLst>
              <a:ext uri="{FF2B5EF4-FFF2-40B4-BE49-F238E27FC236}">
                <a16:creationId xmlns:a16="http://schemas.microsoft.com/office/drawing/2014/main" id="{0E8B4902-CD44-42C2-95E4-7F6496B9F4C8}"/>
              </a:ext>
            </a:extLst>
          </p:cNvPr>
          <p:cNvCxnSpPr/>
          <p:nvPr/>
        </p:nvCxnSpPr>
        <p:spPr>
          <a:xfrm>
            <a:off x="298783" y="2276872"/>
            <a:ext cx="267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to 39">
            <a:extLst>
              <a:ext uri="{FF2B5EF4-FFF2-40B4-BE49-F238E27FC236}">
                <a16:creationId xmlns:a16="http://schemas.microsoft.com/office/drawing/2014/main" id="{F8532A7F-052B-446D-9D4A-99B62652FBDD}"/>
              </a:ext>
            </a:extLst>
          </p:cNvPr>
          <p:cNvCxnSpPr/>
          <p:nvPr/>
        </p:nvCxnSpPr>
        <p:spPr>
          <a:xfrm>
            <a:off x="960819" y="3356992"/>
            <a:ext cx="2016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to 40">
            <a:extLst>
              <a:ext uri="{FF2B5EF4-FFF2-40B4-BE49-F238E27FC236}">
                <a16:creationId xmlns:a16="http://schemas.microsoft.com/office/drawing/2014/main" id="{26487DC2-1655-45BB-867F-845261A2AE55}"/>
              </a:ext>
            </a:extLst>
          </p:cNvPr>
          <p:cNvCxnSpPr/>
          <p:nvPr/>
        </p:nvCxnSpPr>
        <p:spPr>
          <a:xfrm>
            <a:off x="946855" y="4509120"/>
            <a:ext cx="2016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47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63B8E86-FDC4-4D33-A167-F80B43EAEE3C}"/>
              </a:ext>
            </a:extLst>
          </p:cNvPr>
          <p:cNvSpPr/>
          <p:nvPr/>
        </p:nvSpPr>
        <p:spPr>
          <a:xfrm>
            <a:off x="486544" y="3124895"/>
            <a:ext cx="8064896" cy="2160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8765F686-3562-4709-9519-6008373EDDFE}"/>
              </a:ext>
            </a:extLst>
          </p:cNvPr>
          <p:cNvSpPr/>
          <p:nvPr/>
        </p:nvSpPr>
        <p:spPr>
          <a:xfrm>
            <a:off x="486544" y="764704"/>
            <a:ext cx="8064896" cy="208823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3">
            <a:extLst>
              <a:ext uri="{FF2B5EF4-FFF2-40B4-BE49-F238E27FC236}">
                <a16:creationId xmlns:a16="http://schemas.microsoft.com/office/drawing/2014/main" id="{955FD5F8-76E8-4509-9743-FFFEE9DCD379}"/>
              </a:ext>
            </a:extLst>
          </p:cNvPr>
          <p:cNvSpPr txBox="1">
            <a:spLocks noChangeArrowheads="1"/>
          </p:cNvSpPr>
          <p:nvPr/>
        </p:nvSpPr>
        <p:spPr>
          <a:xfrm>
            <a:off x="486544" y="764704"/>
            <a:ext cx="8280920" cy="2163762"/>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50000"/>
              </a:lnSpc>
              <a:buClrTx/>
              <a:buFont typeface="Wingdings" panose="05000000000000000000" pitchFamily="2" charset="2"/>
              <a:buChar char="§"/>
            </a:pPr>
            <a:r>
              <a:rPr lang="pt-BR" b="1" dirty="0">
                <a:latin typeface="Arial" panose="020B0604020202020204" pitchFamily="34" charset="0"/>
                <a:cs typeface="Arial" panose="020B0604020202020204" pitchFamily="34" charset="0"/>
              </a:rPr>
              <a:t>Melhor Resposta do Jogador 1</a:t>
            </a:r>
            <a:r>
              <a:rPr lang="pt-BR" dirty="0">
                <a:latin typeface="Arial" panose="020B0604020202020204" pitchFamily="34" charset="0"/>
                <a:cs typeface="Arial" panose="020B0604020202020204" pitchFamily="34" charset="0"/>
              </a:rPr>
              <a:t> </a:t>
            </a:r>
          </a:p>
          <a:p>
            <a:pPr lvl="1">
              <a:lnSpc>
                <a:spcPct val="150000"/>
              </a:lnSpc>
              <a:buClrTx/>
              <a:buFont typeface="Wingdings" panose="05000000000000000000" pitchFamily="2" charset="2"/>
              <a:buChar char="§"/>
            </a:pPr>
            <a:r>
              <a:rPr lang="pt-BR" sz="2400" dirty="0">
                <a:solidFill>
                  <a:schemeClr val="tx1"/>
                </a:solidFill>
                <a:latin typeface="Arial" panose="020B0604020202020204" pitchFamily="34" charset="0"/>
                <a:cs typeface="Arial" panose="020B0604020202020204" pitchFamily="34" charset="0"/>
              </a:rPr>
              <a:t>Se o jogador 2 escolhe a estratégia 1: estratégia 3</a:t>
            </a:r>
          </a:p>
          <a:p>
            <a:pPr lvl="1">
              <a:lnSpc>
                <a:spcPct val="150000"/>
              </a:lnSpc>
              <a:buClrTx/>
              <a:buFont typeface="Wingdings" panose="05000000000000000000" pitchFamily="2" charset="2"/>
              <a:buChar char="§"/>
            </a:pPr>
            <a:r>
              <a:rPr lang="pt-BR" sz="2400" dirty="0">
                <a:solidFill>
                  <a:schemeClr val="tx1"/>
                </a:solidFill>
                <a:latin typeface="Arial" panose="020B0604020202020204" pitchFamily="34" charset="0"/>
                <a:cs typeface="Arial" panose="020B0604020202020204" pitchFamily="34" charset="0"/>
              </a:rPr>
              <a:t>Se o jogador 2 escolhe a estratégia 2: estratégia 1</a:t>
            </a:r>
          </a:p>
          <a:p>
            <a:pPr lvl="1">
              <a:lnSpc>
                <a:spcPct val="150000"/>
              </a:lnSpc>
              <a:buClrTx/>
              <a:buFont typeface="Wingdings" panose="05000000000000000000" pitchFamily="2" charset="2"/>
              <a:buChar char="§"/>
            </a:pPr>
            <a:r>
              <a:rPr lang="pt-BR" sz="2400" dirty="0">
                <a:solidFill>
                  <a:schemeClr val="tx1"/>
                </a:solidFill>
                <a:latin typeface="Arial" panose="020B0604020202020204" pitchFamily="34" charset="0"/>
                <a:cs typeface="Arial" panose="020B0604020202020204" pitchFamily="34" charset="0"/>
              </a:rPr>
              <a:t>Se o jogador 2 escolhe a estratégia 3: estratégia 2</a:t>
            </a:r>
          </a:p>
        </p:txBody>
      </p:sp>
      <p:sp>
        <p:nvSpPr>
          <p:cNvPr id="7" name="Rectangle 5">
            <a:extLst>
              <a:ext uri="{FF2B5EF4-FFF2-40B4-BE49-F238E27FC236}">
                <a16:creationId xmlns:a16="http://schemas.microsoft.com/office/drawing/2014/main" id="{75AD1276-BD68-4120-BB67-8423C11CA826}"/>
              </a:ext>
            </a:extLst>
          </p:cNvPr>
          <p:cNvSpPr>
            <a:spLocks noChangeArrowheads="1"/>
          </p:cNvSpPr>
          <p:nvPr/>
        </p:nvSpPr>
        <p:spPr bwMode="auto">
          <a:xfrm>
            <a:off x="644599" y="3199855"/>
            <a:ext cx="7906841"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Bef>
                <a:spcPct val="50000"/>
              </a:spcBef>
              <a:buSzPct val="75000"/>
              <a:buFont typeface="Wingdings" panose="05000000000000000000" pitchFamily="2" charset="2"/>
              <a:buChar char="§"/>
            </a:pPr>
            <a:r>
              <a:rPr lang="pt-BR" sz="2600" b="1" dirty="0"/>
              <a:t>Melhor Resposta do Jogador 2 </a:t>
            </a:r>
          </a:p>
          <a:p>
            <a:pPr marL="800100" lvl="1" indent="-342900">
              <a:spcBef>
                <a:spcPct val="40000"/>
              </a:spcBef>
              <a:buSzPct val="80000"/>
              <a:buFont typeface="Wingdings" panose="05000000000000000000" pitchFamily="2" charset="2"/>
              <a:buChar char="§"/>
            </a:pPr>
            <a:r>
              <a:rPr lang="pt-BR" sz="2200" dirty="0"/>
              <a:t>Se o jogador 1 escolhe a estratégia 1: estratégia 2</a:t>
            </a:r>
          </a:p>
          <a:p>
            <a:pPr marL="800100" lvl="1" indent="-342900">
              <a:spcBef>
                <a:spcPct val="40000"/>
              </a:spcBef>
              <a:buSzPct val="80000"/>
              <a:buFont typeface="Wingdings" panose="05000000000000000000" pitchFamily="2" charset="2"/>
              <a:buChar char="§"/>
            </a:pPr>
            <a:r>
              <a:rPr lang="pt-BR" sz="2200" dirty="0"/>
              <a:t>Se o jogador 1 escolhe a estratégia 2: estratégia 1</a:t>
            </a:r>
          </a:p>
          <a:p>
            <a:pPr marL="800100" lvl="1" indent="-342900">
              <a:spcBef>
                <a:spcPct val="40000"/>
              </a:spcBef>
              <a:buSzPct val="80000"/>
              <a:buFont typeface="Wingdings" panose="05000000000000000000" pitchFamily="2" charset="2"/>
              <a:buChar char="§"/>
            </a:pPr>
            <a:r>
              <a:rPr lang="pt-BR" sz="2200" dirty="0"/>
              <a:t>Se o jogador 1 escolhe a estratégia 3: estratégia 1</a:t>
            </a:r>
          </a:p>
        </p:txBody>
      </p:sp>
      <p:sp>
        <p:nvSpPr>
          <p:cNvPr id="8" name="Text Box 6">
            <a:extLst>
              <a:ext uri="{FF2B5EF4-FFF2-40B4-BE49-F238E27FC236}">
                <a16:creationId xmlns:a16="http://schemas.microsoft.com/office/drawing/2014/main" id="{45C4E3CD-C7C5-4142-B71B-C67EBEED0B5C}"/>
              </a:ext>
            </a:extLst>
          </p:cNvPr>
          <p:cNvSpPr txBox="1">
            <a:spLocks noChangeArrowheads="1"/>
          </p:cNvSpPr>
          <p:nvPr/>
        </p:nvSpPr>
        <p:spPr bwMode="auto">
          <a:xfrm>
            <a:off x="1206624" y="5589240"/>
            <a:ext cx="6402388" cy="592137"/>
          </a:xfrm>
          <a:prstGeom prst="rect">
            <a:avLst/>
          </a:prstGeom>
          <a:solidFill>
            <a:schemeClr val="bg2">
              <a:lumMod val="90000"/>
            </a:schemeClr>
          </a:solidFill>
          <a:ln w="127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sz="3200" dirty="0"/>
              <a:t>Logo, temos 2 equilíbrios de Nash</a:t>
            </a:r>
          </a:p>
        </p:txBody>
      </p:sp>
    </p:spTree>
    <p:extLst>
      <p:ext uri="{BB962C8B-B14F-4D97-AF65-F5344CB8AC3E}">
        <p14:creationId xmlns:p14="http://schemas.microsoft.com/office/powerpoint/2010/main" val="387899123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CAE3D39-94A7-4AA5-B2F3-0387D7642B68}"/>
              </a:ext>
            </a:extLst>
          </p:cNvPr>
          <p:cNvSpPr>
            <a:spLocks noGrp="1" noChangeArrowheads="1"/>
          </p:cNvSpPr>
          <p:nvPr>
            <p:ph type="title"/>
          </p:nvPr>
        </p:nvSpPr>
        <p:spPr>
          <a:xfrm>
            <a:off x="335360" y="317173"/>
            <a:ext cx="8636362" cy="781050"/>
          </a:xfrm>
          <a:noFill/>
          <a:ln/>
        </p:spPr>
        <p:txBody>
          <a:bodyPr>
            <a:normAutofit fontScale="90000"/>
          </a:bodyPr>
          <a:lstStyle/>
          <a:p>
            <a:pPr algn="ctr"/>
            <a:r>
              <a:rPr lang="en-US" altLang="pt-BR" sz="3200" b="1" dirty="0" err="1">
                <a:latin typeface="Arial" panose="020B0604020202020204" pitchFamily="34" charset="0"/>
                <a:cs typeface="Arial" panose="020B0604020202020204" pitchFamily="34" charset="0"/>
              </a:rPr>
              <a:t>Equilíbrio</a:t>
            </a:r>
            <a:r>
              <a:rPr lang="en-US" altLang="pt-BR" sz="3200" b="1" dirty="0">
                <a:latin typeface="Arial" panose="020B0604020202020204" pitchFamily="34" charset="0"/>
                <a:cs typeface="Arial" panose="020B0604020202020204" pitchFamily="34" charset="0"/>
              </a:rPr>
              <a:t> de Nash: </a:t>
            </a:r>
            <a:r>
              <a:rPr lang="en-US" altLang="pt-BR" sz="3200" b="1" dirty="0" err="1">
                <a:latin typeface="Arial" panose="020B0604020202020204" pitchFamily="34" charset="0"/>
                <a:cs typeface="Arial" panose="020B0604020202020204" pitchFamily="34" charset="0"/>
              </a:rPr>
              <a:t>Algumas</a:t>
            </a:r>
            <a:r>
              <a:rPr lang="en-US" altLang="pt-BR" sz="3200" b="1" dirty="0">
                <a:latin typeface="Arial" panose="020B0604020202020204" pitchFamily="34" charset="0"/>
                <a:cs typeface="Arial" panose="020B0604020202020204" pitchFamily="34" charset="0"/>
              </a:rPr>
              <a:t> </a:t>
            </a:r>
            <a:r>
              <a:rPr lang="en-US" altLang="pt-BR" sz="3200" b="1" dirty="0" err="1">
                <a:latin typeface="Arial" panose="020B0604020202020204" pitchFamily="34" charset="0"/>
                <a:cs typeface="Arial" panose="020B0604020202020204" pitchFamily="34" charset="0"/>
              </a:rPr>
              <a:t>Considerações</a:t>
            </a:r>
            <a:endParaRPr lang="en-US" altLang="pt-BR" sz="3200" b="1" dirty="0">
              <a:latin typeface="Arial" panose="020B0604020202020204" pitchFamily="34" charset="0"/>
              <a:cs typeface="Arial" panose="020B0604020202020204" pitchFamily="34" charset="0"/>
            </a:endParaRPr>
          </a:p>
        </p:txBody>
      </p:sp>
      <p:sp>
        <p:nvSpPr>
          <p:cNvPr id="5" name="Rectangle 19">
            <a:extLst>
              <a:ext uri="{FF2B5EF4-FFF2-40B4-BE49-F238E27FC236}">
                <a16:creationId xmlns:a16="http://schemas.microsoft.com/office/drawing/2014/main" id="{D8439436-F1E4-47A0-96AB-E4E46625B80E}"/>
              </a:ext>
            </a:extLst>
          </p:cNvPr>
          <p:cNvSpPr txBox="1">
            <a:spLocks noChangeArrowheads="1"/>
          </p:cNvSpPr>
          <p:nvPr/>
        </p:nvSpPr>
        <p:spPr>
          <a:xfrm>
            <a:off x="-384313" y="673696"/>
            <a:ext cx="9501810" cy="300724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lgn="just">
              <a:lnSpc>
                <a:spcPct val="150000"/>
              </a:lnSpc>
              <a:spcBef>
                <a:spcPts val="600"/>
              </a:spcBef>
              <a:buClrTx/>
              <a:buFont typeface="Wingdings" panose="05000000000000000000" pitchFamily="2" charset="2"/>
              <a:buChar char="§"/>
            </a:pPr>
            <a:r>
              <a:rPr lang="pt-BR" altLang="pt-BR" sz="2500" dirty="0">
                <a:solidFill>
                  <a:schemeClr val="tx1"/>
                </a:solidFill>
                <a:cs typeface="Arial" panose="020B0604020202020204" pitchFamily="34" charset="0"/>
              </a:rPr>
              <a:t>Um jogo pode ter mais de um equilíbrio de Nash.</a:t>
            </a:r>
          </a:p>
          <a:p>
            <a:pPr lvl="1" algn="just">
              <a:lnSpc>
                <a:spcPct val="150000"/>
              </a:lnSpc>
              <a:spcBef>
                <a:spcPts val="0"/>
              </a:spcBef>
              <a:buClrTx/>
              <a:buFont typeface="Wingdings" panose="05000000000000000000" pitchFamily="2" charset="2"/>
              <a:buChar char="§"/>
            </a:pPr>
            <a:r>
              <a:rPr lang="pt-BR" altLang="pt-BR" sz="2500" dirty="0">
                <a:solidFill>
                  <a:schemeClr val="tx1"/>
                </a:solidFill>
                <a:cs typeface="Arial" panose="020B0604020202020204" pitchFamily="34" charset="0"/>
              </a:rPr>
              <a:t>Todo equilíbrio com estratégia dominante é um equilíbrio de Nash.</a:t>
            </a:r>
          </a:p>
          <a:p>
            <a:pPr lvl="1" algn="just">
              <a:lnSpc>
                <a:spcPct val="150000"/>
              </a:lnSpc>
              <a:spcBef>
                <a:spcPts val="600"/>
              </a:spcBef>
              <a:buClrTx/>
              <a:buFont typeface="Wingdings" panose="05000000000000000000" pitchFamily="2" charset="2"/>
              <a:buChar char="§"/>
            </a:pPr>
            <a:r>
              <a:rPr lang="pt-BR" altLang="pt-BR" sz="2500" dirty="0">
                <a:solidFill>
                  <a:schemeClr val="tx1"/>
                </a:solidFill>
                <a:cs typeface="Arial" panose="020B0604020202020204" pitchFamily="34" charset="0"/>
              </a:rPr>
              <a:t>Um jogo pode não possuir um equilíbrio de Nash.</a:t>
            </a:r>
          </a:p>
          <a:p>
            <a:pPr lvl="2" algn="just">
              <a:spcBef>
                <a:spcPts val="600"/>
              </a:spcBef>
              <a:buClrTx/>
              <a:buFont typeface="Wingdings" panose="05000000000000000000" pitchFamily="2" charset="2"/>
              <a:buChar char="§"/>
            </a:pPr>
            <a:r>
              <a:rPr lang="pt-BR" altLang="pt-BR" sz="2500" dirty="0">
                <a:solidFill>
                  <a:schemeClr val="tx1"/>
                </a:solidFill>
                <a:cs typeface="Arial" panose="020B0604020202020204" pitchFamily="34" charset="0"/>
              </a:rPr>
              <a:t>Por exemplo, um jogo de soma zero (jogo onde as somas dos </a:t>
            </a:r>
            <a:r>
              <a:rPr lang="pt-BR" altLang="pt-BR" sz="2500" i="1" dirty="0" err="1">
                <a:solidFill>
                  <a:schemeClr val="tx1"/>
                </a:solidFill>
                <a:cs typeface="Arial" panose="020B0604020202020204" pitchFamily="34" charset="0"/>
              </a:rPr>
              <a:t>payoffs</a:t>
            </a:r>
            <a:r>
              <a:rPr lang="pt-BR" altLang="pt-BR" sz="2500" dirty="0">
                <a:solidFill>
                  <a:schemeClr val="tx1"/>
                </a:solidFill>
                <a:cs typeface="Arial" panose="020B0604020202020204" pitchFamily="34" charset="0"/>
              </a:rPr>
              <a:t> é igual a zero) não possui equilíbrio de Nash.</a:t>
            </a:r>
          </a:p>
          <a:p>
            <a:pPr lvl="1" algn="just">
              <a:lnSpc>
                <a:spcPct val="150000"/>
              </a:lnSpc>
              <a:spcBef>
                <a:spcPts val="0"/>
              </a:spcBef>
              <a:buClrTx/>
              <a:buFont typeface="Wingdings" panose="05000000000000000000" pitchFamily="2" charset="2"/>
              <a:buChar char="§"/>
            </a:pPr>
            <a:endParaRPr lang="pt-BR" altLang="pt-BR" sz="2500" dirty="0">
              <a:solidFill>
                <a:schemeClr val="tx1"/>
              </a:solidFill>
              <a:cs typeface="Arial" panose="020B0604020202020204" pitchFamily="34" charset="0"/>
            </a:endParaRPr>
          </a:p>
        </p:txBody>
      </p:sp>
      <p:grpSp>
        <p:nvGrpSpPr>
          <p:cNvPr id="6" name="Agrupar 5">
            <a:extLst>
              <a:ext uri="{FF2B5EF4-FFF2-40B4-BE49-F238E27FC236}">
                <a16:creationId xmlns:a16="http://schemas.microsoft.com/office/drawing/2014/main" id="{28F0DF3E-B275-43BF-80D9-BB702FEB035F}"/>
              </a:ext>
            </a:extLst>
          </p:cNvPr>
          <p:cNvGrpSpPr/>
          <p:nvPr/>
        </p:nvGrpSpPr>
        <p:grpSpPr>
          <a:xfrm>
            <a:off x="1487488" y="3539008"/>
            <a:ext cx="5256584" cy="3146375"/>
            <a:chOff x="1487488" y="3645024"/>
            <a:chExt cx="5256584" cy="3146375"/>
          </a:xfrm>
        </p:grpSpPr>
        <p:sp>
          <p:nvSpPr>
            <p:cNvPr id="7" name="Retângulo 6">
              <a:extLst>
                <a:ext uri="{FF2B5EF4-FFF2-40B4-BE49-F238E27FC236}">
                  <a16:creationId xmlns:a16="http://schemas.microsoft.com/office/drawing/2014/main" id="{168B10F3-F7E9-4D72-84D7-D86DEDA7AB1C}"/>
                </a:ext>
              </a:extLst>
            </p:cNvPr>
            <p:cNvSpPr/>
            <p:nvPr/>
          </p:nvSpPr>
          <p:spPr>
            <a:xfrm>
              <a:off x="1487488" y="3645024"/>
              <a:ext cx="5256584" cy="31463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5">
              <a:extLst>
                <a:ext uri="{FF2B5EF4-FFF2-40B4-BE49-F238E27FC236}">
                  <a16:creationId xmlns:a16="http://schemas.microsoft.com/office/drawing/2014/main" id="{270151F7-C27B-4FE1-9B14-C054B3C40B74}"/>
                </a:ext>
              </a:extLst>
            </p:cNvPr>
            <p:cNvSpPr>
              <a:spLocks noChangeArrowheads="1"/>
            </p:cNvSpPr>
            <p:nvPr/>
          </p:nvSpPr>
          <p:spPr bwMode="auto">
            <a:xfrm>
              <a:off x="3205411" y="4456633"/>
              <a:ext cx="3322637" cy="2251075"/>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pt-BR"/>
            </a:p>
          </p:txBody>
        </p:sp>
        <p:sp>
          <p:nvSpPr>
            <p:cNvPr id="9" name="Line 6">
              <a:extLst>
                <a:ext uri="{FF2B5EF4-FFF2-40B4-BE49-F238E27FC236}">
                  <a16:creationId xmlns:a16="http://schemas.microsoft.com/office/drawing/2014/main" id="{580E464C-A6FE-4ED9-9A99-F2371A83BEBE}"/>
                </a:ext>
              </a:extLst>
            </p:cNvPr>
            <p:cNvSpPr>
              <a:spLocks noChangeShapeType="1"/>
            </p:cNvSpPr>
            <p:nvPr/>
          </p:nvSpPr>
          <p:spPr bwMode="auto">
            <a:xfrm>
              <a:off x="3211761" y="5582171"/>
              <a:ext cx="33099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Line 7">
              <a:extLst>
                <a:ext uri="{FF2B5EF4-FFF2-40B4-BE49-F238E27FC236}">
                  <a16:creationId xmlns:a16="http://schemas.microsoft.com/office/drawing/2014/main" id="{FB201CDB-48BF-46C5-B1AF-1CF4064C8E92}"/>
                </a:ext>
              </a:extLst>
            </p:cNvPr>
            <p:cNvSpPr>
              <a:spLocks noChangeShapeType="1"/>
            </p:cNvSpPr>
            <p:nvPr/>
          </p:nvSpPr>
          <p:spPr bwMode="auto">
            <a:xfrm flipV="1">
              <a:off x="4840536" y="4455046"/>
              <a:ext cx="0" cy="2254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Rectangle 8">
              <a:extLst>
                <a:ext uri="{FF2B5EF4-FFF2-40B4-BE49-F238E27FC236}">
                  <a16:creationId xmlns:a16="http://schemas.microsoft.com/office/drawing/2014/main" id="{F13C17CE-D1DB-411A-82CA-A7032BB353CC}"/>
                </a:ext>
              </a:extLst>
            </p:cNvPr>
            <p:cNvSpPr>
              <a:spLocks noChangeArrowheads="1"/>
            </p:cNvSpPr>
            <p:nvPr/>
          </p:nvSpPr>
          <p:spPr bwMode="auto">
            <a:xfrm>
              <a:off x="1487488" y="5413960"/>
              <a:ext cx="114294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b="1" i="1" dirty="0" err="1"/>
                <a:t>Jogador</a:t>
              </a:r>
              <a:r>
                <a:rPr lang="en-US" altLang="pt-BR" b="1" i="1" dirty="0"/>
                <a:t> A</a:t>
              </a:r>
            </a:p>
          </p:txBody>
        </p:sp>
        <p:sp>
          <p:nvSpPr>
            <p:cNvPr id="12" name="Rectangle 9">
              <a:extLst>
                <a:ext uri="{FF2B5EF4-FFF2-40B4-BE49-F238E27FC236}">
                  <a16:creationId xmlns:a16="http://schemas.microsoft.com/office/drawing/2014/main" id="{FD6C339F-6F26-4F64-97AC-9AE38CCF9D4C}"/>
                </a:ext>
              </a:extLst>
            </p:cNvPr>
            <p:cNvSpPr>
              <a:spLocks noChangeArrowheads="1"/>
            </p:cNvSpPr>
            <p:nvPr/>
          </p:nvSpPr>
          <p:spPr bwMode="auto">
            <a:xfrm>
              <a:off x="3537198" y="4103737"/>
              <a:ext cx="10647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b="1"/>
                <a:t>Esquerda</a:t>
              </a:r>
            </a:p>
          </p:txBody>
        </p:sp>
        <p:sp>
          <p:nvSpPr>
            <p:cNvPr id="13" name="Rectangle 10">
              <a:extLst>
                <a:ext uri="{FF2B5EF4-FFF2-40B4-BE49-F238E27FC236}">
                  <a16:creationId xmlns:a16="http://schemas.microsoft.com/office/drawing/2014/main" id="{76F001BF-CE87-4453-A3BC-9409A710FBF2}"/>
                </a:ext>
              </a:extLst>
            </p:cNvPr>
            <p:cNvSpPr>
              <a:spLocks noChangeArrowheads="1"/>
            </p:cNvSpPr>
            <p:nvPr/>
          </p:nvSpPr>
          <p:spPr bwMode="auto">
            <a:xfrm>
              <a:off x="5221536" y="4070400"/>
              <a:ext cx="82715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b="1"/>
                <a:t>Direita</a:t>
              </a:r>
            </a:p>
          </p:txBody>
        </p:sp>
        <p:sp>
          <p:nvSpPr>
            <p:cNvPr id="14" name="Rectangle 11">
              <a:extLst>
                <a:ext uri="{FF2B5EF4-FFF2-40B4-BE49-F238E27FC236}">
                  <a16:creationId xmlns:a16="http://schemas.microsoft.com/office/drawing/2014/main" id="{04073AAB-1116-4C20-8B1C-0F602F4F376E}"/>
                </a:ext>
              </a:extLst>
            </p:cNvPr>
            <p:cNvSpPr>
              <a:spLocks noChangeArrowheads="1"/>
            </p:cNvSpPr>
            <p:nvPr/>
          </p:nvSpPr>
          <p:spPr bwMode="auto">
            <a:xfrm>
              <a:off x="2514376" y="4907548"/>
              <a:ext cx="57964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b="1"/>
                <a:t>Alto</a:t>
              </a:r>
            </a:p>
          </p:txBody>
        </p:sp>
        <p:sp>
          <p:nvSpPr>
            <p:cNvPr id="15" name="Rectangle 12">
              <a:extLst>
                <a:ext uri="{FF2B5EF4-FFF2-40B4-BE49-F238E27FC236}">
                  <a16:creationId xmlns:a16="http://schemas.microsoft.com/office/drawing/2014/main" id="{6E653FB6-C76A-4458-B699-5F694E2EC1F3}"/>
                </a:ext>
              </a:extLst>
            </p:cNvPr>
            <p:cNvSpPr>
              <a:spLocks noChangeArrowheads="1"/>
            </p:cNvSpPr>
            <p:nvPr/>
          </p:nvSpPr>
          <p:spPr bwMode="auto">
            <a:xfrm>
              <a:off x="2433414" y="5901323"/>
              <a:ext cx="70641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b="1" dirty="0" err="1"/>
                <a:t>Baixo</a:t>
              </a:r>
              <a:endParaRPr lang="en-US" altLang="pt-BR" b="1" dirty="0"/>
            </a:p>
          </p:txBody>
        </p:sp>
        <p:sp>
          <p:nvSpPr>
            <p:cNvPr id="16" name="Rectangle 13">
              <a:extLst>
                <a:ext uri="{FF2B5EF4-FFF2-40B4-BE49-F238E27FC236}">
                  <a16:creationId xmlns:a16="http://schemas.microsoft.com/office/drawing/2014/main" id="{FFBF644C-D593-4AAD-B225-E68B8BB760EB}"/>
                </a:ext>
              </a:extLst>
            </p:cNvPr>
            <p:cNvSpPr>
              <a:spLocks noChangeArrowheads="1"/>
            </p:cNvSpPr>
            <p:nvPr/>
          </p:nvSpPr>
          <p:spPr bwMode="auto">
            <a:xfrm>
              <a:off x="4292848" y="3711625"/>
              <a:ext cx="113332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b="1" i="1" dirty="0" err="1"/>
                <a:t>Jogador</a:t>
              </a:r>
              <a:r>
                <a:rPr lang="en-US" altLang="pt-BR" b="1" i="1" dirty="0"/>
                <a:t> B</a:t>
              </a:r>
            </a:p>
          </p:txBody>
        </p:sp>
        <p:grpSp>
          <p:nvGrpSpPr>
            <p:cNvPr id="17" name="Group 14">
              <a:extLst>
                <a:ext uri="{FF2B5EF4-FFF2-40B4-BE49-F238E27FC236}">
                  <a16:creationId xmlns:a16="http://schemas.microsoft.com/office/drawing/2014/main" id="{57F9BB78-99DF-460D-848F-7FB387922314}"/>
                </a:ext>
              </a:extLst>
            </p:cNvPr>
            <p:cNvGrpSpPr>
              <a:grpSpLocks/>
            </p:cNvGrpSpPr>
            <p:nvPr/>
          </p:nvGrpSpPr>
          <p:grpSpPr bwMode="auto">
            <a:xfrm>
              <a:off x="3575224" y="4797088"/>
              <a:ext cx="2555187" cy="1593343"/>
              <a:chOff x="1995" y="1775"/>
              <a:chExt cx="2403" cy="1498"/>
            </a:xfrm>
          </p:grpSpPr>
          <p:sp>
            <p:nvSpPr>
              <p:cNvPr id="18" name="Rectangle 15">
                <a:extLst>
                  <a:ext uri="{FF2B5EF4-FFF2-40B4-BE49-F238E27FC236}">
                    <a16:creationId xmlns:a16="http://schemas.microsoft.com/office/drawing/2014/main" id="{96873C2F-7DB8-4BBB-9EE9-8AC84460E012}"/>
                  </a:ext>
                </a:extLst>
              </p:cNvPr>
              <p:cNvSpPr>
                <a:spLocks noChangeArrowheads="1"/>
              </p:cNvSpPr>
              <p:nvPr/>
            </p:nvSpPr>
            <p:spPr bwMode="auto">
              <a:xfrm>
                <a:off x="1995" y="1775"/>
                <a:ext cx="915"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-1 , 1</a:t>
                </a:r>
              </a:p>
            </p:txBody>
          </p:sp>
          <p:sp>
            <p:nvSpPr>
              <p:cNvPr id="19" name="Rectangle 16">
                <a:extLst>
                  <a:ext uri="{FF2B5EF4-FFF2-40B4-BE49-F238E27FC236}">
                    <a16:creationId xmlns:a16="http://schemas.microsoft.com/office/drawing/2014/main" id="{A55030F8-7F5C-4B74-AF53-19E32BC28FFF}"/>
                  </a:ext>
                </a:extLst>
              </p:cNvPr>
              <p:cNvSpPr>
                <a:spLocks noChangeArrowheads="1"/>
              </p:cNvSpPr>
              <p:nvPr/>
            </p:nvSpPr>
            <p:spPr bwMode="auto">
              <a:xfrm>
                <a:off x="3483" y="1775"/>
                <a:ext cx="915"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 -1</a:t>
                </a:r>
              </a:p>
            </p:txBody>
          </p:sp>
          <p:sp>
            <p:nvSpPr>
              <p:cNvPr id="20" name="Rectangle 17">
                <a:extLst>
                  <a:ext uri="{FF2B5EF4-FFF2-40B4-BE49-F238E27FC236}">
                    <a16:creationId xmlns:a16="http://schemas.microsoft.com/office/drawing/2014/main" id="{4CB04BAF-6674-40AE-8DA9-E945E3A7CEDD}"/>
                  </a:ext>
                </a:extLst>
              </p:cNvPr>
              <p:cNvSpPr>
                <a:spLocks noChangeArrowheads="1"/>
              </p:cNvSpPr>
              <p:nvPr/>
            </p:nvSpPr>
            <p:spPr bwMode="auto">
              <a:xfrm>
                <a:off x="3483" y="2784"/>
                <a:ext cx="915"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-1 , 1</a:t>
                </a:r>
              </a:p>
            </p:txBody>
          </p:sp>
          <p:sp>
            <p:nvSpPr>
              <p:cNvPr id="21" name="Rectangle 18">
                <a:extLst>
                  <a:ext uri="{FF2B5EF4-FFF2-40B4-BE49-F238E27FC236}">
                    <a16:creationId xmlns:a16="http://schemas.microsoft.com/office/drawing/2014/main" id="{0EA0F776-A135-4ABB-83AC-00DFECD99C9B}"/>
                  </a:ext>
                </a:extLst>
              </p:cNvPr>
              <p:cNvSpPr>
                <a:spLocks noChangeArrowheads="1"/>
              </p:cNvSpPr>
              <p:nvPr/>
            </p:nvSpPr>
            <p:spPr bwMode="auto">
              <a:xfrm>
                <a:off x="2043" y="2784"/>
                <a:ext cx="915"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 -1</a:t>
                </a:r>
              </a:p>
            </p:txBody>
          </p:sp>
        </p:grpSp>
      </p:grpSp>
      <p:sp>
        <p:nvSpPr>
          <p:cNvPr id="22" name="Retângulo 21">
            <a:extLst>
              <a:ext uri="{FF2B5EF4-FFF2-40B4-BE49-F238E27FC236}">
                <a16:creationId xmlns:a16="http://schemas.microsoft.com/office/drawing/2014/main" id="{541056A5-BC4F-4262-8939-FB5FAE7CE1CD}"/>
              </a:ext>
            </a:extLst>
          </p:cNvPr>
          <p:cNvSpPr/>
          <p:nvPr/>
        </p:nvSpPr>
        <p:spPr>
          <a:xfrm>
            <a:off x="4151784" y="4764737"/>
            <a:ext cx="360040" cy="390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44BFC1FD-5BB3-49DC-871A-AC9AE43FF55D}"/>
              </a:ext>
            </a:extLst>
          </p:cNvPr>
          <p:cNvSpPr/>
          <p:nvPr/>
        </p:nvSpPr>
        <p:spPr>
          <a:xfrm>
            <a:off x="5735960" y="5843264"/>
            <a:ext cx="360040" cy="390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2589C21E-CEB2-4999-BF77-08636D0564AE}"/>
              </a:ext>
            </a:extLst>
          </p:cNvPr>
          <p:cNvSpPr/>
          <p:nvPr/>
        </p:nvSpPr>
        <p:spPr>
          <a:xfrm>
            <a:off x="3647728" y="5843264"/>
            <a:ext cx="360040" cy="39069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371D7F4C-4161-4E12-853E-F0C4731A37DE}"/>
              </a:ext>
            </a:extLst>
          </p:cNvPr>
          <p:cNvSpPr/>
          <p:nvPr/>
        </p:nvSpPr>
        <p:spPr>
          <a:xfrm>
            <a:off x="5159896" y="4764737"/>
            <a:ext cx="360040" cy="39069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11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CABA262-7FE0-4D04-9F69-5D9B451528D7}"/>
              </a:ext>
            </a:extLst>
          </p:cNvPr>
          <p:cNvSpPr>
            <a:spLocks noGrp="1" noChangeArrowheads="1"/>
          </p:cNvSpPr>
          <p:nvPr>
            <p:ph type="title"/>
          </p:nvPr>
        </p:nvSpPr>
        <p:spPr>
          <a:xfrm>
            <a:off x="478653" y="264162"/>
            <a:ext cx="8029243" cy="781050"/>
          </a:xfrm>
          <a:noFill/>
          <a:ln/>
        </p:spPr>
        <p:txBody>
          <a:bodyPr>
            <a:norm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a:t>
            </a:r>
          </a:p>
        </p:txBody>
      </p:sp>
      <p:sp>
        <p:nvSpPr>
          <p:cNvPr id="5" name="CaixaDeTexto 4">
            <a:extLst>
              <a:ext uri="{FF2B5EF4-FFF2-40B4-BE49-F238E27FC236}">
                <a16:creationId xmlns:a16="http://schemas.microsoft.com/office/drawing/2014/main" id="{A08629BB-9A0F-40F0-9168-908B2616FB26}"/>
              </a:ext>
            </a:extLst>
          </p:cNvPr>
          <p:cNvSpPr txBox="1"/>
          <p:nvPr/>
        </p:nvSpPr>
        <p:spPr>
          <a:xfrm>
            <a:off x="92763" y="713454"/>
            <a:ext cx="9037983" cy="2092881"/>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cs typeface="Arial" panose="020B0604020202020204" pitchFamily="34" charset="0"/>
              </a:rPr>
              <a:t>Dois indivíduos são capturados por conta de um crime cometido. Entretanto, as provas contra eles não são contundentes. Portanto, a condenação a uma pena maior depende deles confessarem o crime.</a:t>
            </a:r>
          </a:p>
          <a:p>
            <a:pPr marL="457200" indent="-457200" algn="just">
              <a:buFont typeface="Wingdings" panose="05000000000000000000" pitchFamily="2" charset="2"/>
              <a:buChar char="§"/>
            </a:pPr>
            <a:r>
              <a:rPr lang="pt-BR" sz="2600" dirty="0">
                <a:cs typeface="Arial" panose="020B0604020202020204" pitchFamily="34" charset="0"/>
              </a:rPr>
              <a:t>A matriz de </a:t>
            </a:r>
            <a:r>
              <a:rPr lang="pt-BR" sz="2600" i="1" dirty="0" err="1">
                <a:cs typeface="Arial" panose="020B0604020202020204" pitchFamily="34" charset="0"/>
              </a:rPr>
              <a:t>payoff</a:t>
            </a:r>
            <a:r>
              <a:rPr lang="pt-BR" sz="2600" dirty="0">
                <a:cs typeface="Arial" panose="020B0604020202020204" pitchFamily="34" charset="0"/>
              </a:rPr>
              <a:t> abaixo resume as penas em anos de cadeia.</a:t>
            </a:r>
          </a:p>
        </p:txBody>
      </p:sp>
      <p:grpSp>
        <p:nvGrpSpPr>
          <p:cNvPr id="6" name="Agrupar 5">
            <a:extLst>
              <a:ext uri="{FF2B5EF4-FFF2-40B4-BE49-F238E27FC236}">
                <a16:creationId xmlns:a16="http://schemas.microsoft.com/office/drawing/2014/main" id="{DA550185-9E18-416F-8F1A-FF70797B873B}"/>
              </a:ext>
            </a:extLst>
          </p:cNvPr>
          <p:cNvGrpSpPr/>
          <p:nvPr/>
        </p:nvGrpSpPr>
        <p:grpSpPr>
          <a:xfrm>
            <a:off x="760852" y="2854229"/>
            <a:ext cx="8064896" cy="3815131"/>
            <a:chOff x="1847528" y="2854228"/>
            <a:chExt cx="8064896" cy="3815131"/>
          </a:xfrm>
        </p:grpSpPr>
        <p:sp>
          <p:nvSpPr>
            <p:cNvPr id="7" name="Retângulo 6">
              <a:extLst>
                <a:ext uri="{FF2B5EF4-FFF2-40B4-BE49-F238E27FC236}">
                  <a16:creationId xmlns:a16="http://schemas.microsoft.com/office/drawing/2014/main" id="{2B1A58DA-302A-4797-870C-BC3389C313BE}"/>
                </a:ext>
              </a:extLst>
            </p:cNvPr>
            <p:cNvSpPr/>
            <p:nvPr/>
          </p:nvSpPr>
          <p:spPr>
            <a:xfrm>
              <a:off x="1847528" y="2854228"/>
              <a:ext cx="8064896" cy="38151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5">
              <a:extLst>
                <a:ext uri="{FF2B5EF4-FFF2-40B4-BE49-F238E27FC236}">
                  <a16:creationId xmlns:a16="http://schemas.microsoft.com/office/drawing/2014/main" id="{6C65DD94-6C4C-491E-BD76-E1688FF49478}"/>
                </a:ext>
              </a:extLst>
            </p:cNvPr>
            <p:cNvSpPr>
              <a:spLocks noChangeArrowheads="1"/>
            </p:cNvSpPr>
            <p:nvPr/>
          </p:nvSpPr>
          <p:spPr bwMode="auto">
            <a:xfrm>
              <a:off x="4884529" y="3621101"/>
              <a:ext cx="4443578" cy="2999570"/>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pt-BR"/>
            </a:p>
          </p:txBody>
        </p:sp>
        <p:sp>
          <p:nvSpPr>
            <p:cNvPr id="9" name="Line 6">
              <a:extLst>
                <a:ext uri="{FF2B5EF4-FFF2-40B4-BE49-F238E27FC236}">
                  <a16:creationId xmlns:a16="http://schemas.microsoft.com/office/drawing/2014/main" id="{09134093-DFCE-414E-AD26-7997AE751A9C}"/>
                </a:ext>
              </a:extLst>
            </p:cNvPr>
            <p:cNvSpPr>
              <a:spLocks noChangeShapeType="1"/>
            </p:cNvSpPr>
            <p:nvPr/>
          </p:nvSpPr>
          <p:spPr bwMode="auto">
            <a:xfrm>
              <a:off x="4894486" y="5120886"/>
              <a:ext cx="44250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Line 7">
              <a:extLst>
                <a:ext uri="{FF2B5EF4-FFF2-40B4-BE49-F238E27FC236}">
                  <a16:creationId xmlns:a16="http://schemas.microsoft.com/office/drawing/2014/main" id="{5353BAA6-D821-43C7-9790-5E03D94F349C}"/>
                </a:ext>
              </a:extLst>
            </p:cNvPr>
            <p:cNvSpPr>
              <a:spLocks noChangeShapeType="1"/>
            </p:cNvSpPr>
            <p:nvPr/>
          </p:nvSpPr>
          <p:spPr bwMode="auto">
            <a:xfrm flipV="1">
              <a:off x="7072180" y="3619684"/>
              <a:ext cx="0" cy="30038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Rectangle 8">
              <a:extLst>
                <a:ext uri="{FF2B5EF4-FFF2-40B4-BE49-F238E27FC236}">
                  <a16:creationId xmlns:a16="http://schemas.microsoft.com/office/drawing/2014/main" id="{5841771A-2E6A-40E6-A7F0-D719AE9DA2DC}"/>
                </a:ext>
              </a:extLst>
            </p:cNvPr>
            <p:cNvSpPr>
              <a:spLocks noChangeArrowheads="1"/>
            </p:cNvSpPr>
            <p:nvPr/>
          </p:nvSpPr>
          <p:spPr bwMode="auto">
            <a:xfrm>
              <a:off x="1979988" y="4752802"/>
              <a:ext cx="2193342"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pt-BR" altLang="pt-BR" sz="2200" b="1" i="1" dirty="0"/>
                <a:t>Prisioneiro</a:t>
              </a:r>
              <a:r>
                <a:rPr lang="en-US" altLang="pt-BR" sz="2200" b="1" i="1" dirty="0">
                  <a:solidFill>
                    <a:srgbClr val="1C4E35"/>
                  </a:solidFill>
                </a:rPr>
                <a:t> </a:t>
              </a:r>
              <a:r>
                <a:rPr lang="en-US" altLang="pt-BR" sz="2200" b="1" i="1" dirty="0"/>
                <a:t>A</a:t>
              </a:r>
            </a:p>
          </p:txBody>
        </p:sp>
        <p:sp>
          <p:nvSpPr>
            <p:cNvPr id="12" name="Rectangle 9">
              <a:extLst>
                <a:ext uri="{FF2B5EF4-FFF2-40B4-BE49-F238E27FC236}">
                  <a16:creationId xmlns:a16="http://schemas.microsoft.com/office/drawing/2014/main" id="{89A92D9E-E58A-4BD5-B83F-D33F7F079109}"/>
                </a:ext>
              </a:extLst>
            </p:cNvPr>
            <p:cNvSpPr>
              <a:spLocks noChangeArrowheads="1"/>
            </p:cNvSpPr>
            <p:nvPr/>
          </p:nvSpPr>
          <p:spPr bwMode="auto">
            <a:xfrm>
              <a:off x="5565859" y="3209642"/>
              <a:ext cx="1225157" cy="3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pt-BR" altLang="pt-BR" sz="2000" b="1" dirty="0"/>
                <a:t>Confessa</a:t>
              </a:r>
            </a:p>
          </p:txBody>
        </p:sp>
        <p:sp>
          <p:nvSpPr>
            <p:cNvPr id="13" name="Rectangle 10">
              <a:extLst>
                <a:ext uri="{FF2B5EF4-FFF2-40B4-BE49-F238E27FC236}">
                  <a16:creationId xmlns:a16="http://schemas.microsoft.com/office/drawing/2014/main" id="{F6797EDB-3010-4006-B1A4-1EEFA700BA10}"/>
                </a:ext>
              </a:extLst>
            </p:cNvPr>
            <p:cNvSpPr>
              <a:spLocks noChangeArrowheads="1"/>
            </p:cNvSpPr>
            <p:nvPr/>
          </p:nvSpPr>
          <p:spPr bwMode="auto">
            <a:xfrm>
              <a:off x="7774846" y="3209642"/>
              <a:ext cx="755490" cy="3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000" b="1"/>
                <a:t>Nega</a:t>
              </a:r>
            </a:p>
          </p:txBody>
        </p:sp>
        <p:sp>
          <p:nvSpPr>
            <p:cNvPr id="14" name="Rectangle 11">
              <a:extLst>
                <a:ext uri="{FF2B5EF4-FFF2-40B4-BE49-F238E27FC236}">
                  <a16:creationId xmlns:a16="http://schemas.microsoft.com/office/drawing/2014/main" id="{81DA5601-36B9-4A2A-888D-DCF534620EC3}"/>
                </a:ext>
              </a:extLst>
            </p:cNvPr>
            <p:cNvSpPr>
              <a:spLocks noChangeArrowheads="1"/>
            </p:cNvSpPr>
            <p:nvPr/>
          </p:nvSpPr>
          <p:spPr bwMode="auto">
            <a:xfrm>
              <a:off x="3650837" y="4164029"/>
              <a:ext cx="1225157" cy="3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r>
                <a:rPr lang="pt-BR" altLang="pt-BR" sz="2000" b="1"/>
                <a:t>Confessa</a:t>
              </a:r>
            </a:p>
          </p:txBody>
        </p:sp>
        <p:sp>
          <p:nvSpPr>
            <p:cNvPr id="15" name="Rectangle 12">
              <a:extLst>
                <a:ext uri="{FF2B5EF4-FFF2-40B4-BE49-F238E27FC236}">
                  <a16:creationId xmlns:a16="http://schemas.microsoft.com/office/drawing/2014/main" id="{B55331F6-DE2B-4CE6-A96E-8C999577C044}"/>
                </a:ext>
              </a:extLst>
            </p:cNvPr>
            <p:cNvSpPr>
              <a:spLocks noChangeArrowheads="1"/>
            </p:cNvSpPr>
            <p:nvPr/>
          </p:nvSpPr>
          <p:spPr bwMode="auto">
            <a:xfrm>
              <a:off x="3975616" y="5456849"/>
              <a:ext cx="755490" cy="3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000" b="1"/>
                <a:t>Nega</a:t>
              </a:r>
            </a:p>
          </p:txBody>
        </p:sp>
        <p:sp>
          <p:nvSpPr>
            <p:cNvPr id="16" name="Rectangle 13">
              <a:extLst>
                <a:ext uri="{FF2B5EF4-FFF2-40B4-BE49-F238E27FC236}">
                  <a16:creationId xmlns:a16="http://schemas.microsoft.com/office/drawing/2014/main" id="{F984386B-6B10-4845-AE30-FAF225511AED}"/>
                </a:ext>
              </a:extLst>
            </p:cNvPr>
            <p:cNvSpPr>
              <a:spLocks noChangeArrowheads="1"/>
            </p:cNvSpPr>
            <p:nvPr/>
          </p:nvSpPr>
          <p:spPr bwMode="auto">
            <a:xfrm>
              <a:off x="6299351" y="2854229"/>
              <a:ext cx="2348338" cy="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pt-BR" altLang="pt-BR" sz="2200" b="1" i="1" dirty="0"/>
                <a:t>Prisioneiro </a:t>
              </a:r>
              <a:r>
                <a:rPr lang="en-US" altLang="pt-BR" sz="2200" b="1" i="1" dirty="0"/>
                <a:t>B</a:t>
              </a:r>
            </a:p>
          </p:txBody>
        </p:sp>
        <p:sp>
          <p:nvSpPr>
            <p:cNvPr id="17" name="Rectangle 15">
              <a:extLst>
                <a:ext uri="{FF2B5EF4-FFF2-40B4-BE49-F238E27FC236}">
                  <a16:creationId xmlns:a16="http://schemas.microsoft.com/office/drawing/2014/main" id="{468C6523-EF85-40D8-A62A-5522DB38A88A}"/>
                </a:ext>
              </a:extLst>
            </p:cNvPr>
            <p:cNvSpPr>
              <a:spLocks noChangeArrowheads="1"/>
            </p:cNvSpPr>
            <p:nvPr/>
          </p:nvSpPr>
          <p:spPr bwMode="auto">
            <a:xfrm>
              <a:off x="5542694" y="4164029"/>
              <a:ext cx="907491" cy="4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a:t>-3, -3</a:t>
              </a:r>
            </a:p>
          </p:txBody>
        </p:sp>
        <p:sp>
          <p:nvSpPr>
            <p:cNvPr id="18" name="Rectangle 16">
              <a:extLst>
                <a:ext uri="{FF2B5EF4-FFF2-40B4-BE49-F238E27FC236}">
                  <a16:creationId xmlns:a16="http://schemas.microsoft.com/office/drawing/2014/main" id="{24C30450-19F8-4E9B-A6D0-1A191681EBFF}"/>
                </a:ext>
              </a:extLst>
            </p:cNvPr>
            <p:cNvSpPr>
              <a:spLocks noChangeArrowheads="1"/>
            </p:cNvSpPr>
            <p:nvPr/>
          </p:nvSpPr>
          <p:spPr bwMode="auto">
            <a:xfrm>
              <a:off x="7676294" y="4179622"/>
              <a:ext cx="989990" cy="46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0 , -6</a:t>
              </a:r>
            </a:p>
          </p:txBody>
        </p:sp>
        <p:sp>
          <p:nvSpPr>
            <p:cNvPr id="19" name="Rectangle 17">
              <a:extLst>
                <a:ext uri="{FF2B5EF4-FFF2-40B4-BE49-F238E27FC236}">
                  <a16:creationId xmlns:a16="http://schemas.microsoft.com/office/drawing/2014/main" id="{BB290BF4-D13D-4E4A-A8F8-4C3891695DF6}"/>
                </a:ext>
              </a:extLst>
            </p:cNvPr>
            <p:cNvSpPr>
              <a:spLocks noChangeArrowheads="1"/>
            </p:cNvSpPr>
            <p:nvPr/>
          </p:nvSpPr>
          <p:spPr bwMode="auto">
            <a:xfrm>
              <a:off x="7676294" y="5592936"/>
              <a:ext cx="907491" cy="4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 -1</a:t>
              </a:r>
            </a:p>
          </p:txBody>
        </p:sp>
        <p:sp>
          <p:nvSpPr>
            <p:cNvPr id="20" name="Rectangle 18">
              <a:extLst>
                <a:ext uri="{FF2B5EF4-FFF2-40B4-BE49-F238E27FC236}">
                  <a16:creationId xmlns:a16="http://schemas.microsoft.com/office/drawing/2014/main" id="{15F7180A-5F13-4A8C-BA50-369C4B1DFB78}"/>
                </a:ext>
              </a:extLst>
            </p:cNvPr>
            <p:cNvSpPr>
              <a:spLocks noChangeArrowheads="1"/>
            </p:cNvSpPr>
            <p:nvPr/>
          </p:nvSpPr>
          <p:spPr bwMode="auto">
            <a:xfrm>
              <a:off x="5519936" y="5592936"/>
              <a:ext cx="800812" cy="4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-6, 0</a:t>
              </a:r>
            </a:p>
          </p:txBody>
        </p:sp>
      </p:grpSp>
      <p:sp>
        <p:nvSpPr>
          <p:cNvPr id="21" name="Retângulo 20">
            <a:extLst>
              <a:ext uri="{FF2B5EF4-FFF2-40B4-BE49-F238E27FC236}">
                <a16:creationId xmlns:a16="http://schemas.microsoft.com/office/drawing/2014/main" id="{A6EFB0BB-E56C-4DA7-BD15-C01830A6618D}"/>
              </a:ext>
            </a:extLst>
          </p:cNvPr>
          <p:cNvSpPr/>
          <p:nvPr/>
        </p:nvSpPr>
        <p:spPr>
          <a:xfrm>
            <a:off x="4966295" y="4217906"/>
            <a:ext cx="467574"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9A58F028-B09E-4BD6-9811-2EB63B0F5644}"/>
              </a:ext>
            </a:extLst>
          </p:cNvPr>
          <p:cNvSpPr/>
          <p:nvPr/>
        </p:nvSpPr>
        <p:spPr>
          <a:xfrm>
            <a:off x="4928657" y="5584284"/>
            <a:ext cx="387115"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57DE1A23-E5C8-45F8-A05E-2D4F8FA4742D}"/>
              </a:ext>
            </a:extLst>
          </p:cNvPr>
          <p:cNvSpPr/>
          <p:nvPr/>
        </p:nvSpPr>
        <p:spPr>
          <a:xfrm>
            <a:off x="4500518" y="4217906"/>
            <a:ext cx="391866" cy="434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0FCC24C1-C6C8-4BB9-9DF3-D9C5A03A2ABA}"/>
              </a:ext>
            </a:extLst>
          </p:cNvPr>
          <p:cNvSpPr/>
          <p:nvPr/>
        </p:nvSpPr>
        <p:spPr>
          <a:xfrm>
            <a:off x="6569881" y="4217906"/>
            <a:ext cx="387115" cy="434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796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9CBA6-EE6F-44F4-B3B6-A93D6C787A99}"/>
              </a:ext>
            </a:extLst>
          </p:cNvPr>
          <p:cNvSpPr txBox="1">
            <a:spLocks noChangeArrowheads="1"/>
          </p:cNvSpPr>
          <p:nvPr/>
        </p:nvSpPr>
        <p:spPr>
          <a:xfrm>
            <a:off x="-56456" y="861806"/>
            <a:ext cx="9081186" cy="587029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pt-BR" altLang="pt-BR" b="1" dirty="0">
                <a:cs typeface="Arial" panose="020B0604020202020204" pitchFamily="34" charset="0"/>
              </a:rPr>
              <a:t>Temos um e</a:t>
            </a:r>
            <a:r>
              <a:rPr lang="pt-BR" altLang="pt-BR" b="1" dirty="0">
                <a:solidFill>
                  <a:schemeClr val="tx1"/>
                </a:solidFill>
                <a:cs typeface="Arial" panose="020B0604020202020204" pitchFamily="34" charset="0"/>
              </a:rPr>
              <a:t>quilíbrio de Nash com estratégias dominantes:</a:t>
            </a:r>
          </a:p>
          <a:p>
            <a:pPr algn="just">
              <a:buClrTx/>
              <a:buFont typeface="Wingdings" panose="05000000000000000000" pitchFamily="2" charset="2"/>
              <a:buChar char="§"/>
            </a:pPr>
            <a:endParaRPr lang="pt-BR" alt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sz="2800" dirty="0">
                <a:solidFill>
                  <a:schemeClr val="tx1"/>
                </a:solidFill>
                <a:cs typeface="Arial" panose="020B0604020202020204" pitchFamily="34" charset="0"/>
              </a:rPr>
              <a:t>Ambos confessam e recebem três anos de cadeia (-3, -3).</a:t>
            </a:r>
          </a:p>
          <a:p>
            <a:pPr lvl="2" algn="just">
              <a:buClrTx/>
              <a:buFont typeface="Wingdings" panose="05000000000000000000" pitchFamily="2" charset="2"/>
              <a:buChar char="§"/>
            </a:pPr>
            <a:r>
              <a:rPr lang="pt-BR" altLang="pt-BR" sz="2800" dirty="0">
                <a:solidFill>
                  <a:schemeClr val="tx1"/>
                </a:solidFill>
                <a:cs typeface="Arial" panose="020B0604020202020204" pitchFamily="34" charset="0"/>
              </a:rPr>
              <a:t>Observe que se trata de um equilíbrio de Nash </a:t>
            </a:r>
            <a:r>
              <a:rPr lang="pt-BR" altLang="pt-BR" sz="2800" b="1" dirty="0">
                <a:solidFill>
                  <a:schemeClr val="tx1"/>
                </a:solidFill>
                <a:cs typeface="Arial" panose="020B0604020202020204" pitchFamily="34" charset="0"/>
              </a:rPr>
              <a:t>Ineficiente de Pareto: </a:t>
            </a:r>
            <a:r>
              <a:rPr lang="pt-BR" altLang="pt-BR" sz="2800" dirty="0">
                <a:solidFill>
                  <a:schemeClr val="tx1"/>
                </a:solidFill>
                <a:cs typeface="Arial" panose="020B0604020202020204" pitchFamily="34" charset="0"/>
              </a:rPr>
              <a:t>ambos poderiam melhorar caso negassem o crime.</a:t>
            </a:r>
            <a:endParaRPr lang="pt-BR" altLang="pt-BR" dirty="0">
              <a:solidFill>
                <a:schemeClr val="tx1"/>
              </a:solidFill>
              <a:cs typeface="Arial" panose="020B0604020202020204" pitchFamily="34" charset="0"/>
            </a:endParaRPr>
          </a:p>
          <a:p>
            <a:pPr algn="just">
              <a:buClrTx/>
              <a:buFont typeface="Wingdings" panose="05000000000000000000" pitchFamily="2" charset="2"/>
              <a:buChar char="§"/>
            </a:pPr>
            <a:r>
              <a:rPr lang="pt-BR" altLang="pt-BR" b="1" dirty="0">
                <a:solidFill>
                  <a:schemeClr val="tx1"/>
                </a:solidFill>
                <a:cs typeface="Arial" panose="020B0604020202020204" pitchFamily="34" charset="0"/>
              </a:rPr>
              <a:t>Como não há coordenação de ações, o resultado é ineficiente no sentido de Pareto.</a:t>
            </a:r>
          </a:p>
          <a:p>
            <a:pPr algn="just">
              <a:buClrTx/>
              <a:buFont typeface="Wingdings" panose="05000000000000000000" pitchFamily="2" charset="2"/>
              <a:buChar char="§"/>
            </a:pPr>
            <a:endParaRPr lang="pt-BR" altLang="pt-BR" sz="1200" b="1" dirty="0">
              <a:solidFill>
                <a:schemeClr val="tx1"/>
              </a:solidFill>
              <a:cs typeface="Arial" panose="020B0604020202020204" pitchFamily="34" charset="0"/>
            </a:endParaRPr>
          </a:p>
          <a:p>
            <a:pPr algn="just">
              <a:buClrTx/>
              <a:buFont typeface="Wingdings" panose="05000000000000000000" pitchFamily="2" charset="2"/>
              <a:buChar char="§"/>
            </a:pPr>
            <a:r>
              <a:rPr lang="pt-BR" altLang="pt-BR" b="1" dirty="0">
                <a:cs typeface="Arial" panose="020B0604020202020204" pitchFamily="34" charset="0"/>
              </a:rPr>
              <a:t>Observe a semelhança com o Modelo de </a:t>
            </a:r>
            <a:r>
              <a:rPr lang="pt-BR" altLang="pt-BR" b="1" dirty="0" err="1">
                <a:cs typeface="Arial" panose="020B0604020202020204" pitchFamily="34" charset="0"/>
              </a:rPr>
              <a:t>Cournot</a:t>
            </a:r>
            <a:r>
              <a:rPr lang="pt-BR" altLang="pt-BR" b="1" dirty="0">
                <a:cs typeface="Arial" panose="020B0604020202020204" pitchFamily="34" charset="0"/>
              </a:rPr>
              <a:t>, que é um equilíbrio de Nash; as empresas poderiam obter um resultado melhor (para elas, mas pior para a sociedade) se pudessem se coordenar (operacionalizar um cartel).</a:t>
            </a:r>
            <a:endParaRPr lang="pt-BR" altLang="pt-BR" b="1" dirty="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id="{64F9313C-7160-41E4-9E70-349103622E70}"/>
              </a:ext>
            </a:extLst>
          </p:cNvPr>
          <p:cNvSpPr>
            <a:spLocks noGrp="1" noChangeArrowheads="1"/>
          </p:cNvSpPr>
          <p:nvPr>
            <p:ph type="title"/>
          </p:nvPr>
        </p:nvSpPr>
        <p:spPr>
          <a:xfrm>
            <a:off x="597923" y="290670"/>
            <a:ext cx="7983537" cy="781050"/>
          </a:xfrm>
          <a:noFill/>
          <a:ln/>
        </p:spPr>
        <p:txBody>
          <a:bodyPr>
            <a:norm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a:t>
            </a:r>
          </a:p>
        </p:txBody>
      </p:sp>
    </p:spTree>
    <p:extLst>
      <p:ext uri="{BB962C8B-B14F-4D97-AF65-F5344CB8AC3E}">
        <p14:creationId xmlns:p14="http://schemas.microsoft.com/office/powerpoint/2010/main" val="37900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C66E2FE-6CEC-4EC4-94BF-C1952225A946}"/>
              </a:ext>
            </a:extLst>
          </p:cNvPr>
          <p:cNvSpPr>
            <a:spLocks noGrp="1"/>
          </p:cNvSpPr>
          <p:nvPr>
            <p:ph idx="1"/>
          </p:nvPr>
        </p:nvSpPr>
        <p:spPr>
          <a:xfrm>
            <a:off x="251791" y="911225"/>
            <a:ext cx="8706679" cy="4351338"/>
          </a:xfrm>
        </p:spPr>
        <p:txBody>
          <a:bodyPr/>
          <a:lstStyle/>
          <a:p>
            <a:pPr algn="just">
              <a:buFont typeface="Wingdings" panose="05000000000000000000" pitchFamily="2" charset="2"/>
              <a:buChar char="§"/>
            </a:pPr>
            <a:r>
              <a:rPr lang="pt-BR" dirty="0"/>
              <a:t>Até 1890, quando foi aprovada a primeira legislação antitruste, nos EUA, os cartéis eram legais.</a:t>
            </a:r>
          </a:p>
          <a:p>
            <a:pPr lvl="1" algn="just">
              <a:buFont typeface="Wingdings" panose="05000000000000000000" pitchFamily="2" charset="2"/>
              <a:buChar char="§"/>
            </a:pPr>
            <a:r>
              <a:rPr lang="pt-BR" sz="2600" dirty="0"/>
              <a:t>Lei </a:t>
            </a:r>
            <a:r>
              <a:rPr lang="pt-BR" sz="2600" dirty="0" err="1"/>
              <a:t>Sherman</a:t>
            </a:r>
            <a:r>
              <a:rPr lang="pt-BR" sz="2600" dirty="0"/>
              <a:t> de 1890 (Senador John </a:t>
            </a:r>
            <a:r>
              <a:rPr lang="pt-BR" sz="2600" dirty="0" err="1"/>
              <a:t>Sherman</a:t>
            </a:r>
            <a:r>
              <a:rPr lang="pt-BR" sz="2600" dirty="0"/>
              <a:t>)</a:t>
            </a:r>
          </a:p>
          <a:p>
            <a:pPr lvl="1" algn="just">
              <a:buFont typeface="Wingdings" panose="05000000000000000000" pitchFamily="2" charset="2"/>
              <a:buChar char="§"/>
            </a:pPr>
            <a:endParaRPr lang="pt-BR" sz="400" dirty="0"/>
          </a:p>
          <a:p>
            <a:pPr algn="just">
              <a:buFont typeface="Wingdings" panose="05000000000000000000" pitchFamily="2" charset="2"/>
              <a:buChar char="§"/>
            </a:pPr>
            <a:r>
              <a:rPr lang="pt-BR" dirty="0"/>
              <a:t>Embora os cartéis fossem legais, como obrigar as firmas a cumprir o acordo ?</a:t>
            </a:r>
          </a:p>
          <a:p>
            <a:pPr algn="just">
              <a:buFont typeface="Wingdings" panose="05000000000000000000" pitchFamily="2" charset="2"/>
              <a:buChar char="§"/>
            </a:pPr>
            <a:r>
              <a:rPr lang="pt-BR" dirty="0"/>
              <a:t>Em 1881 os advogados  da </a:t>
            </a:r>
            <a:r>
              <a:rPr lang="pt-BR" i="1" dirty="0"/>
              <a:t>Standard </a:t>
            </a:r>
            <a:r>
              <a:rPr lang="pt-BR" i="1" dirty="0" err="1"/>
              <a:t>Oil</a:t>
            </a:r>
            <a:r>
              <a:rPr lang="pt-BR" i="1" dirty="0"/>
              <a:t> </a:t>
            </a:r>
            <a:r>
              <a:rPr lang="pt-BR" i="1" dirty="0" err="1"/>
              <a:t>Company</a:t>
            </a:r>
            <a:r>
              <a:rPr lang="pt-BR" dirty="0"/>
              <a:t>, de John Rockefeller, criaram uma solução: o truste.</a:t>
            </a:r>
          </a:p>
          <a:p>
            <a:pPr lvl="1" algn="just">
              <a:buFont typeface="Wingdings" panose="05000000000000000000" pitchFamily="2" charset="2"/>
              <a:buChar char="§"/>
            </a:pPr>
            <a:r>
              <a:rPr lang="pt-BR" sz="2600" dirty="0"/>
              <a:t>Os acionistas de todas as principais companhias colocavam suas ações nas mãos de um comitê controlador. Na prática, isto fundia as companhias em uma única firma.</a:t>
            </a:r>
          </a:p>
          <a:p>
            <a:pPr lvl="1" algn="just">
              <a:buFont typeface="Wingdings" panose="05000000000000000000" pitchFamily="2" charset="2"/>
              <a:buChar char="§"/>
            </a:pPr>
            <a:endParaRPr lang="pt-BR" sz="400" dirty="0"/>
          </a:p>
          <a:p>
            <a:pPr algn="just">
              <a:buFont typeface="Wingdings" panose="05000000000000000000" pitchFamily="2" charset="2"/>
              <a:buChar char="§"/>
            </a:pPr>
            <a:r>
              <a:rPr lang="pt-BR" dirty="0"/>
              <a:t>Posteriormente, essa prática foi seguida em diversas indústrias.</a:t>
            </a:r>
          </a:p>
        </p:txBody>
      </p:sp>
      <p:sp>
        <p:nvSpPr>
          <p:cNvPr id="4" name="Título 1">
            <a:extLst>
              <a:ext uri="{FF2B5EF4-FFF2-40B4-BE49-F238E27FC236}">
                <a16:creationId xmlns:a16="http://schemas.microsoft.com/office/drawing/2014/main" id="{2A1D9B45-5D66-4AC1-A975-8ACA8DBD6D32}"/>
              </a:ext>
            </a:extLst>
          </p:cNvPr>
          <p:cNvSpPr>
            <a:spLocks noGrp="1"/>
          </p:cNvSpPr>
          <p:nvPr>
            <p:ph type="title"/>
          </p:nvPr>
        </p:nvSpPr>
        <p:spPr>
          <a:xfrm>
            <a:off x="774422" y="272362"/>
            <a:ext cx="7886700" cy="761309"/>
          </a:xfrm>
        </p:spPr>
        <p:txBody>
          <a:bodyPr/>
          <a:lstStyle/>
          <a:p>
            <a:r>
              <a:rPr lang="pt-BR" sz="3800" b="1" dirty="0">
                <a:latin typeface="+mn-lt"/>
              </a:rPr>
              <a:t>Dilema dos Prisioneiros e Cooperação</a:t>
            </a:r>
          </a:p>
        </p:txBody>
      </p:sp>
    </p:spTree>
    <p:extLst>
      <p:ext uri="{BB962C8B-B14F-4D97-AF65-F5344CB8AC3E}">
        <p14:creationId xmlns:p14="http://schemas.microsoft.com/office/powerpoint/2010/main" val="6228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426798E-A327-4E44-9D6B-DD853A6CE46B}"/>
              </a:ext>
            </a:extLst>
          </p:cNvPr>
          <p:cNvSpPr>
            <a:spLocks noGrp="1"/>
          </p:cNvSpPr>
          <p:nvPr>
            <p:ph idx="1"/>
          </p:nvPr>
        </p:nvSpPr>
        <p:spPr>
          <a:xfrm>
            <a:off x="185530" y="791954"/>
            <a:ext cx="8786191" cy="4351338"/>
          </a:xfrm>
        </p:spPr>
        <p:txBody>
          <a:bodyPr/>
          <a:lstStyle/>
          <a:p>
            <a:pPr algn="just">
              <a:buFont typeface="Wingdings" panose="05000000000000000000" pitchFamily="2" charset="2"/>
              <a:buChar char="§"/>
            </a:pPr>
            <a:r>
              <a:rPr lang="pt-BR" dirty="0"/>
              <a:t>Existe um cartel que não precisa se reunir secretamente, pois não está regulado por qualquer tipo de lei antitruste; o cartel da OPEP.</a:t>
            </a:r>
          </a:p>
          <a:p>
            <a:pPr lvl="1" algn="just">
              <a:buFont typeface="Wingdings" panose="05000000000000000000" pitchFamily="2" charset="2"/>
              <a:buChar char="§"/>
            </a:pPr>
            <a:r>
              <a:rPr lang="pt-BR" sz="2600" dirty="0"/>
              <a:t>É um acordo entre governos nacionais.</a:t>
            </a:r>
          </a:p>
          <a:p>
            <a:pPr lvl="1" algn="just">
              <a:buFont typeface="Wingdings" panose="05000000000000000000" pitchFamily="2" charset="2"/>
              <a:buChar char="§"/>
            </a:pPr>
            <a:endParaRPr lang="pt-BR" sz="200" dirty="0"/>
          </a:p>
          <a:p>
            <a:pPr algn="just">
              <a:buFont typeface="Wingdings" panose="05000000000000000000" pitchFamily="2" charset="2"/>
              <a:buChar char="§"/>
            </a:pPr>
            <a:r>
              <a:rPr lang="pt-BR" dirty="0"/>
              <a:t>O cartel foi criado em 1960, mas a sua atuação chamou a atenção do mundo no final de 1973, quando uma redução drástica da oferta elevou consideravelmente os preços.</a:t>
            </a:r>
          </a:p>
          <a:p>
            <a:pPr algn="just">
              <a:buFont typeface="Wingdings" panose="05000000000000000000" pitchFamily="2" charset="2"/>
              <a:buChar char="§"/>
            </a:pPr>
            <a:endParaRPr lang="pt-BR" sz="200" dirty="0"/>
          </a:p>
          <a:p>
            <a:pPr algn="just">
              <a:buFont typeface="Wingdings" panose="05000000000000000000" pitchFamily="2" charset="2"/>
              <a:buChar char="§"/>
            </a:pPr>
            <a:r>
              <a:rPr lang="pt-BR" dirty="0"/>
              <a:t>Atualmente (2018) o cartel é composto por 14 membros, mas conta com a cooperação do México e da Noruega e, eventualmente, da Rússia. </a:t>
            </a:r>
          </a:p>
          <a:p>
            <a:pPr lvl="1" algn="just">
              <a:buFont typeface="Wingdings" panose="05000000000000000000" pitchFamily="2" charset="2"/>
              <a:buChar char="§"/>
            </a:pPr>
            <a:r>
              <a:rPr lang="pt-BR" sz="2600" dirty="0"/>
              <a:t>Membros do cartel: Angola, Argélia, Líbia, Nigéria, Gabão, Venezuela, Equador, Arábia Saudita, Emirados Árabes Unidos, Irã, Iraque, Kuwait, Catar e Indonésia.</a:t>
            </a:r>
          </a:p>
        </p:txBody>
      </p:sp>
      <p:sp>
        <p:nvSpPr>
          <p:cNvPr id="4" name="Título 1">
            <a:extLst>
              <a:ext uri="{FF2B5EF4-FFF2-40B4-BE49-F238E27FC236}">
                <a16:creationId xmlns:a16="http://schemas.microsoft.com/office/drawing/2014/main" id="{61C01087-39A1-44C7-BE27-A16035340FB5}"/>
              </a:ext>
            </a:extLst>
          </p:cNvPr>
          <p:cNvSpPr>
            <a:spLocks noGrp="1"/>
          </p:cNvSpPr>
          <p:nvPr>
            <p:ph type="title"/>
          </p:nvPr>
        </p:nvSpPr>
        <p:spPr>
          <a:xfrm>
            <a:off x="774422" y="232606"/>
            <a:ext cx="7886700" cy="761309"/>
          </a:xfrm>
        </p:spPr>
        <p:txBody>
          <a:bodyPr/>
          <a:lstStyle/>
          <a:p>
            <a:r>
              <a:rPr lang="pt-BR" sz="3800" b="1" dirty="0">
                <a:latin typeface="+mn-lt"/>
              </a:rPr>
              <a:t>Dilema dos Prisioneiros e Cooperação</a:t>
            </a:r>
          </a:p>
        </p:txBody>
      </p:sp>
    </p:spTree>
    <p:extLst>
      <p:ext uri="{BB962C8B-B14F-4D97-AF65-F5344CB8AC3E}">
        <p14:creationId xmlns:p14="http://schemas.microsoft.com/office/powerpoint/2010/main" val="35042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C2072E4-B245-4B02-BCE0-1E989E512973}"/>
              </a:ext>
            </a:extLst>
          </p:cNvPr>
          <p:cNvSpPr>
            <a:spLocks noGrp="1"/>
          </p:cNvSpPr>
          <p:nvPr>
            <p:ph type="title"/>
          </p:nvPr>
        </p:nvSpPr>
        <p:spPr>
          <a:xfrm>
            <a:off x="774422" y="272362"/>
            <a:ext cx="7886700" cy="761309"/>
          </a:xfrm>
        </p:spPr>
        <p:txBody>
          <a:bodyPr/>
          <a:lstStyle/>
          <a:p>
            <a:r>
              <a:rPr lang="pt-BR" sz="3800" b="1" dirty="0">
                <a:latin typeface="+mn-lt"/>
              </a:rPr>
              <a:t>Dilema dos Prisioneiros e Cooperação</a:t>
            </a:r>
          </a:p>
        </p:txBody>
      </p:sp>
      <p:pic>
        <p:nvPicPr>
          <p:cNvPr id="5" name="Imagem 4">
            <a:extLst>
              <a:ext uri="{FF2B5EF4-FFF2-40B4-BE49-F238E27FC236}">
                <a16:creationId xmlns:a16="http://schemas.microsoft.com/office/drawing/2014/main" id="{ECDB32E2-475C-484E-9A5C-6C6482E26BAB}"/>
              </a:ext>
            </a:extLst>
          </p:cNvPr>
          <p:cNvPicPr>
            <a:picLocks noChangeAspect="1"/>
          </p:cNvPicPr>
          <p:nvPr/>
        </p:nvPicPr>
        <p:blipFill>
          <a:blip r:embed="rId2"/>
          <a:stretch>
            <a:fillRect/>
          </a:stretch>
        </p:blipFill>
        <p:spPr>
          <a:xfrm>
            <a:off x="1" y="1033671"/>
            <a:ext cx="9144000" cy="5393633"/>
          </a:xfrm>
          <a:prstGeom prst="rect">
            <a:avLst/>
          </a:prstGeom>
        </p:spPr>
      </p:pic>
    </p:spTree>
    <p:extLst>
      <p:ext uri="{BB962C8B-B14F-4D97-AF65-F5344CB8AC3E}">
        <p14:creationId xmlns:p14="http://schemas.microsoft.com/office/powerpoint/2010/main" val="176039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5EE04-4344-433C-B04E-5048F22B5429}"/>
              </a:ext>
            </a:extLst>
          </p:cNvPr>
          <p:cNvSpPr>
            <a:spLocks noGrp="1"/>
          </p:cNvSpPr>
          <p:nvPr>
            <p:ph type="title"/>
          </p:nvPr>
        </p:nvSpPr>
        <p:spPr>
          <a:xfrm>
            <a:off x="225287" y="338623"/>
            <a:ext cx="8746435" cy="880578"/>
          </a:xfrm>
        </p:spPr>
        <p:txBody>
          <a:bodyPr/>
          <a:lstStyle/>
          <a:p>
            <a:r>
              <a:rPr lang="pt-BR" sz="4200" b="1" dirty="0">
                <a:latin typeface="Arial" panose="020B0604020202020204" pitchFamily="34" charset="0"/>
                <a:cs typeface="Arial" panose="020B0604020202020204" pitchFamily="34" charset="0"/>
              </a:rPr>
              <a:t>Como as Firmas se Comportam ?</a:t>
            </a:r>
          </a:p>
        </p:txBody>
      </p:sp>
      <p:sp>
        <p:nvSpPr>
          <p:cNvPr id="3" name="Espaço Reservado para Conteúdo 2">
            <a:extLst>
              <a:ext uri="{FF2B5EF4-FFF2-40B4-BE49-F238E27FC236}">
                <a16:creationId xmlns:a16="http://schemas.microsoft.com/office/drawing/2014/main" id="{13C5BD4D-C99B-4AC0-9CF9-A723D5C0F558}"/>
              </a:ext>
            </a:extLst>
          </p:cNvPr>
          <p:cNvSpPr>
            <a:spLocks noGrp="1"/>
          </p:cNvSpPr>
          <p:nvPr>
            <p:ph idx="1"/>
          </p:nvPr>
        </p:nvSpPr>
        <p:spPr>
          <a:xfrm>
            <a:off x="225287" y="1242527"/>
            <a:ext cx="8746435" cy="4351338"/>
          </a:xfrm>
        </p:spPr>
        <p:txBody>
          <a:bodyPr/>
          <a:lstStyle/>
          <a:p>
            <a:pPr algn="just"/>
            <a:r>
              <a:rPr lang="pt-BR" dirty="0"/>
              <a:t>Como se comportam as produtividades quando a firma varia o volume de produção ?</a:t>
            </a:r>
          </a:p>
          <a:p>
            <a:pPr algn="just"/>
            <a:endParaRPr lang="pt-BR" sz="400" dirty="0"/>
          </a:p>
          <a:p>
            <a:pPr algn="just"/>
            <a:r>
              <a:rPr lang="pt-BR" dirty="0"/>
              <a:t>Como se comportam os custos quando a firma varia o volume de produção ?</a:t>
            </a:r>
          </a:p>
          <a:p>
            <a:pPr algn="just"/>
            <a:endParaRPr lang="pt-BR" sz="400" dirty="0"/>
          </a:p>
          <a:p>
            <a:pPr algn="just"/>
            <a:r>
              <a:rPr lang="pt-BR" dirty="0"/>
              <a:t>Como a firma se comporta para maximizar o seu lucro ?</a:t>
            </a:r>
          </a:p>
          <a:p>
            <a:pPr algn="just"/>
            <a:endParaRPr lang="pt-BR" sz="400" dirty="0"/>
          </a:p>
          <a:p>
            <a:pPr algn="just"/>
            <a:r>
              <a:rPr lang="pt-BR" dirty="0"/>
              <a:t>O comportamento da firma (e o seu resultado) depende do nível de concorrência existente nos mercados ?</a:t>
            </a:r>
          </a:p>
          <a:p>
            <a:pPr algn="just"/>
            <a:endParaRPr lang="pt-BR" sz="400" dirty="0"/>
          </a:p>
          <a:p>
            <a:pPr algn="just"/>
            <a:r>
              <a:rPr lang="pt-BR" dirty="0"/>
              <a:t>Existe interação estratégica entre as firmas ?</a:t>
            </a:r>
          </a:p>
          <a:p>
            <a:pPr lvl="1" algn="just"/>
            <a:r>
              <a:rPr lang="pt-BR" sz="2600" dirty="0"/>
              <a:t>Elas agem de forma independente ou interdependente ?</a:t>
            </a:r>
          </a:p>
          <a:p>
            <a:pPr algn="just"/>
            <a:endParaRPr lang="pt-BR" dirty="0"/>
          </a:p>
        </p:txBody>
      </p:sp>
    </p:spTree>
    <p:extLst>
      <p:ext uri="{BB962C8B-B14F-4D97-AF65-F5344CB8AC3E}">
        <p14:creationId xmlns:p14="http://schemas.microsoft.com/office/powerpoint/2010/main" val="9660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E772A61-D867-4340-8C1C-94FEFC189893}"/>
              </a:ext>
            </a:extLst>
          </p:cNvPr>
          <p:cNvSpPr>
            <a:spLocks noChangeArrowheads="1"/>
          </p:cNvSpPr>
          <p:nvPr/>
        </p:nvSpPr>
        <p:spPr bwMode="auto">
          <a:xfrm>
            <a:off x="1613209" y="5120574"/>
            <a:ext cx="6731000" cy="1063625"/>
          </a:xfrm>
          <a:prstGeom prst="rect">
            <a:avLst/>
          </a:prstGeom>
          <a:solidFill>
            <a:schemeClr val="bg1"/>
          </a:solidFill>
          <a:ln w="12700">
            <a:solidFill>
              <a:srgbClr val="000000"/>
            </a:solidFill>
            <a:miter lim="800000"/>
            <a:headEnd/>
            <a:tailEnd/>
          </a:ln>
        </p:spPr>
        <p:txBody>
          <a:bodyPr wrap="square" anchor="ctr">
            <a:spAutoFit/>
          </a:bodyPr>
          <a:lstStyle/>
          <a:p>
            <a:endParaRPr lang="pt-BR"/>
          </a:p>
        </p:txBody>
      </p:sp>
      <p:sp>
        <p:nvSpPr>
          <p:cNvPr id="5" name="Rectangle 5">
            <a:extLst>
              <a:ext uri="{FF2B5EF4-FFF2-40B4-BE49-F238E27FC236}">
                <a16:creationId xmlns:a16="http://schemas.microsoft.com/office/drawing/2014/main" id="{45C9A174-B16E-4CB0-8CCC-5000BE871A52}"/>
              </a:ext>
            </a:extLst>
          </p:cNvPr>
          <p:cNvSpPr txBox="1">
            <a:spLocks noChangeArrowheads="1"/>
          </p:cNvSpPr>
          <p:nvPr/>
        </p:nvSpPr>
        <p:spPr>
          <a:xfrm>
            <a:off x="407988" y="1435513"/>
            <a:ext cx="7908925"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sz="3000" b="1" dirty="0" err="1"/>
              <a:t>Observações</a:t>
            </a:r>
            <a:r>
              <a:rPr lang="en-US" sz="3000" b="1" dirty="0"/>
              <a:t>:</a:t>
            </a:r>
          </a:p>
          <a:p>
            <a:pPr lvl="1" algn="just">
              <a:spcBef>
                <a:spcPct val="70000"/>
              </a:spcBef>
            </a:pPr>
            <a:r>
              <a:rPr lang="en-US" sz="3000" dirty="0"/>
              <a:t>Operando </a:t>
            </a:r>
            <a:r>
              <a:rPr lang="en-US" sz="3000" dirty="0" err="1"/>
              <a:t>em</a:t>
            </a:r>
            <a:r>
              <a:rPr lang="en-US" sz="3000" dirty="0"/>
              <a:t> </a:t>
            </a:r>
            <a:r>
              <a:rPr lang="en-US" sz="3000" i="1" dirty="0"/>
              <a:t>A:</a:t>
            </a:r>
          </a:p>
          <a:p>
            <a:pPr lvl="2" algn="just">
              <a:spcBef>
                <a:spcPct val="70000"/>
              </a:spcBef>
            </a:pPr>
            <a:r>
              <a:rPr lang="en-US" sz="3000" i="1" dirty="0"/>
              <a:t>L = </a:t>
            </a:r>
            <a:r>
              <a:rPr lang="en-US" sz="3000" dirty="0"/>
              <a:t>500 horas e </a:t>
            </a:r>
            <a:r>
              <a:rPr lang="en-US" sz="3000" i="1" dirty="0"/>
              <a:t>K = </a:t>
            </a:r>
            <a:r>
              <a:rPr lang="en-US" sz="3000" dirty="0"/>
              <a:t>100 </a:t>
            </a:r>
            <a:r>
              <a:rPr lang="en-US" sz="3000" dirty="0" err="1"/>
              <a:t>máquinas</a:t>
            </a:r>
            <a:r>
              <a:rPr lang="en-US" sz="3000" dirty="0"/>
              <a:t> horas.</a:t>
            </a:r>
          </a:p>
          <a:p>
            <a:pPr lvl="1" algn="just">
              <a:spcBef>
                <a:spcPct val="70000"/>
              </a:spcBef>
            </a:pPr>
            <a:r>
              <a:rPr lang="en-US" sz="3000" dirty="0"/>
              <a:t>Operando </a:t>
            </a:r>
            <a:r>
              <a:rPr lang="en-US" sz="3000" dirty="0" err="1"/>
              <a:t>em</a:t>
            </a:r>
            <a:r>
              <a:rPr lang="en-US" sz="3000" dirty="0"/>
              <a:t> B</a:t>
            </a:r>
          </a:p>
          <a:p>
            <a:pPr lvl="2" algn="just"/>
            <a:r>
              <a:rPr lang="en-US" sz="3000" dirty="0" err="1"/>
              <a:t>Aumenta</a:t>
            </a:r>
            <a:r>
              <a:rPr lang="en-US" sz="3000" dirty="0"/>
              <a:t> L para 760 e </a:t>
            </a:r>
            <a:r>
              <a:rPr lang="en-US" sz="3000" dirty="0" err="1"/>
              <a:t>diminui</a:t>
            </a:r>
            <a:r>
              <a:rPr lang="en-US" sz="3000" dirty="0"/>
              <a:t> K para 90. Logo, TMST &lt; 1:	</a:t>
            </a:r>
          </a:p>
        </p:txBody>
      </p:sp>
      <p:graphicFrame>
        <p:nvGraphicFramePr>
          <p:cNvPr id="6" name="Object 12">
            <a:hlinkClick r:id="" action="ppaction://ole?verb=0"/>
            <a:extLst>
              <a:ext uri="{FF2B5EF4-FFF2-40B4-BE49-F238E27FC236}">
                <a16:creationId xmlns:a16="http://schemas.microsoft.com/office/drawing/2014/main" id="{A720CEDB-34CD-44F4-A79B-C932756EFB60}"/>
              </a:ext>
            </a:extLst>
          </p:cNvPr>
          <p:cNvGraphicFramePr>
            <a:graphicFrameLocks/>
          </p:cNvGraphicFramePr>
          <p:nvPr>
            <p:extLst>
              <p:ext uri="{D42A27DB-BD31-4B8C-83A1-F6EECF244321}">
                <p14:modId xmlns:p14="http://schemas.microsoft.com/office/powerpoint/2010/main" val="921197125"/>
              </p:ext>
            </p:extLst>
          </p:nvPr>
        </p:nvGraphicFramePr>
        <p:xfrm>
          <a:off x="1695759" y="5150737"/>
          <a:ext cx="6648450" cy="1016000"/>
        </p:xfrm>
        <a:graphic>
          <a:graphicData uri="http://schemas.openxmlformats.org/presentationml/2006/ole">
            <mc:AlternateContent xmlns:mc="http://schemas.openxmlformats.org/markup-compatibility/2006">
              <mc:Choice xmlns:v="urn:schemas-microsoft-com:vml" Requires="v">
                <p:oleObj name="Equation" r:id="rId2" imgW="2438280" imgH="393480" progId="Equation.3">
                  <p:embed/>
                </p:oleObj>
              </mc:Choice>
              <mc:Fallback>
                <p:oleObj name="Equation" r:id="rId2" imgW="2438280" imgH="393480" progId="Equation.3">
                  <p:embed/>
                  <p:pic>
                    <p:nvPicPr>
                      <p:cNvPr id="16386" name="Object 12">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759" y="5150737"/>
                        <a:ext cx="6648450" cy="1016000"/>
                      </a:xfrm>
                      <a:prstGeom prst="rect">
                        <a:avLst/>
                      </a:prstGeom>
                      <a:noFill/>
                      <a:ln>
                        <a:noFill/>
                      </a:ln>
                      <a:effectLst/>
                    </p:spPr>
                  </p:pic>
                </p:oleObj>
              </mc:Fallback>
            </mc:AlternateContent>
          </a:graphicData>
        </a:graphic>
      </p:graphicFrame>
      <p:sp>
        <p:nvSpPr>
          <p:cNvPr id="7" name="Rectangle 7">
            <a:extLst>
              <a:ext uri="{FF2B5EF4-FFF2-40B4-BE49-F238E27FC236}">
                <a16:creationId xmlns:a16="http://schemas.microsoft.com/office/drawing/2014/main" id="{2F3CD1D6-A490-4777-81FF-07F0905B92A7}"/>
              </a:ext>
            </a:extLst>
          </p:cNvPr>
          <p:cNvSpPr>
            <a:spLocks noGrp="1" noChangeArrowheads="1"/>
          </p:cNvSpPr>
          <p:nvPr>
            <p:ph type="title"/>
          </p:nvPr>
        </p:nvSpPr>
        <p:spPr>
          <a:xfrm>
            <a:off x="1815548" y="252618"/>
            <a:ext cx="5857459"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Exemplo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de Trigo</a:t>
            </a:r>
          </a:p>
        </p:txBody>
      </p:sp>
    </p:spTree>
    <p:extLst>
      <p:ext uri="{BB962C8B-B14F-4D97-AF65-F5344CB8AC3E}">
        <p14:creationId xmlns:p14="http://schemas.microsoft.com/office/powerpoint/2010/main" val="680333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A3F8-CE1C-44CB-A17A-B76822C5AA5F}"/>
              </a:ext>
            </a:extLst>
          </p:cNvPr>
          <p:cNvSpPr>
            <a:spLocks noGrp="1"/>
          </p:cNvSpPr>
          <p:nvPr>
            <p:ph type="title"/>
          </p:nvPr>
        </p:nvSpPr>
        <p:spPr>
          <a:xfrm>
            <a:off x="774422" y="272362"/>
            <a:ext cx="7886700" cy="761309"/>
          </a:xfrm>
        </p:spPr>
        <p:txBody>
          <a:bodyPr/>
          <a:lstStyle/>
          <a:p>
            <a:r>
              <a:rPr lang="pt-BR" sz="3800" b="1" dirty="0">
                <a:latin typeface="+mn-lt"/>
              </a:rPr>
              <a:t>Dilema dos Prisioneiros e Cooperação</a:t>
            </a:r>
          </a:p>
        </p:txBody>
      </p:sp>
      <p:sp>
        <p:nvSpPr>
          <p:cNvPr id="3" name="Espaço Reservado para Conteúdo 2">
            <a:extLst>
              <a:ext uri="{FF2B5EF4-FFF2-40B4-BE49-F238E27FC236}">
                <a16:creationId xmlns:a16="http://schemas.microsoft.com/office/drawing/2014/main" id="{BDE5A2C6-2E1B-4854-AF88-714BC1863347}"/>
              </a:ext>
            </a:extLst>
          </p:cNvPr>
          <p:cNvSpPr>
            <a:spLocks noGrp="1"/>
          </p:cNvSpPr>
          <p:nvPr>
            <p:ph idx="1"/>
          </p:nvPr>
        </p:nvSpPr>
        <p:spPr>
          <a:xfrm>
            <a:off x="106017" y="924476"/>
            <a:ext cx="8839199" cy="1106620"/>
          </a:xfrm>
        </p:spPr>
        <p:txBody>
          <a:bodyPr/>
          <a:lstStyle/>
          <a:p>
            <a:pPr algn="just">
              <a:buFont typeface="Wingdings" panose="05000000000000000000" pitchFamily="2" charset="2"/>
              <a:buChar char="§"/>
            </a:pPr>
            <a:r>
              <a:rPr lang="pt-BR" dirty="0"/>
              <a:t>Suponha um oligopólio, produtor de petróleo, formado por apenas dois membros (duopólio): Irã e Iraque.</a:t>
            </a:r>
          </a:p>
          <a:p>
            <a:pPr lvl="1" algn="just">
              <a:buFont typeface="Wingdings" panose="05000000000000000000" pitchFamily="2" charset="2"/>
              <a:buChar char="§"/>
            </a:pPr>
            <a:r>
              <a:rPr lang="pt-BR" sz="2500" dirty="0"/>
              <a:t>Os resultados abaixo representam lucros em bilhões de US$.</a:t>
            </a:r>
          </a:p>
        </p:txBody>
      </p:sp>
      <p:grpSp>
        <p:nvGrpSpPr>
          <p:cNvPr id="4" name="Agrupar 3">
            <a:extLst>
              <a:ext uri="{FF2B5EF4-FFF2-40B4-BE49-F238E27FC236}">
                <a16:creationId xmlns:a16="http://schemas.microsoft.com/office/drawing/2014/main" id="{7E48B861-88D6-4BC8-9D47-9DCD7ED2965D}"/>
              </a:ext>
            </a:extLst>
          </p:cNvPr>
          <p:cNvGrpSpPr/>
          <p:nvPr/>
        </p:nvGrpSpPr>
        <p:grpSpPr>
          <a:xfrm>
            <a:off x="927652" y="2231376"/>
            <a:ext cx="7733470" cy="3957389"/>
            <a:chOff x="2133596" y="2814473"/>
            <a:chExt cx="7733470" cy="3957389"/>
          </a:xfrm>
        </p:grpSpPr>
        <p:sp>
          <p:nvSpPr>
            <p:cNvPr id="5" name="Retângulo 4">
              <a:extLst>
                <a:ext uri="{FF2B5EF4-FFF2-40B4-BE49-F238E27FC236}">
                  <a16:creationId xmlns:a16="http://schemas.microsoft.com/office/drawing/2014/main" id="{9C06A6FF-B4D2-4D2D-8029-89AE2439A0CE}"/>
                </a:ext>
              </a:extLst>
            </p:cNvPr>
            <p:cNvSpPr/>
            <p:nvPr/>
          </p:nvSpPr>
          <p:spPr>
            <a:xfrm>
              <a:off x="2133596" y="2854228"/>
              <a:ext cx="7733470" cy="3917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ctangle 5">
              <a:extLst>
                <a:ext uri="{FF2B5EF4-FFF2-40B4-BE49-F238E27FC236}">
                  <a16:creationId xmlns:a16="http://schemas.microsoft.com/office/drawing/2014/main" id="{974B6C73-29BB-4142-A022-2BCB9635D34C}"/>
                </a:ext>
              </a:extLst>
            </p:cNvPr>
            <p:cNvSpPr>
              <a:spLocks noChangeArrowheads="1"/>
            </p:cNvSpPr>
            <p:nvPr/>
          </p:nvSpPr>
          <p:spPr bwMode="auto">
            <a:xfrm>
              <a:off x="4884529" y="3621101"/>
              <a:ext cx="4443578" cy="2999570"/>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pt-BR"/>
            </a:p>
          </p:txBody>
        </p:sp>
        <p:sp>
          <p:nvSpPr>
            <p:cNvPr id="7" name="Line 6">
              <a:extLst>
                <a:ext uri="{FF2B5EF4-FFF2-40B4-BE49-F238E27FC236}">
                  <a16:creationId xmlns:a16="http://schemas.microsoft.com/office/drawing/2014/main" id="{0A6E02B0-20DC-4EBE-AFDA-91F17E82FC51}"/>
                </a:ext>
              </a:extLst>
            </p:cNvPr>
            <p:cNvSpPr>
              <a:spLocks noChangeShapeType="1"/>
            </p:cNvSpPr>
            <p:nvPr/>
          </p:nvSpPr>
          <p:spPr bwMode="auto">
            <a:xfrm>
              <a:off x="4894486" y="5120886"/>
              <a:ext cx="442508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Line 7">
              <a:extLst>
                <a:ext uri="{FF2B5EF4-FFF2-40B4-BE49-F238E27FC236}">
                  <a16:creationId xmlns:a16="http://schemas.microsoft.com/office/drawing/2014/main" id="{3B1F429B-EA31-4947-AE05-0493EE2C89DD}"/>
                </a:ext>
              </a:extLst>
            </p:cNvPr>
            <p:cNvSpPr>
              <a:spLocks noChangeShapeType="1"/>
            </p:cNvSpPr>
            <p:nvPr/>
          </p:nvSpPr>
          <p:spPr bwMode="auto">
            <a:xfrm flipV="1">
              <a:off x="7072180" y="3619684"/>
              <a:ext cx="0" cy="300382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Rectangle 8">
              <a:extLst>
                <a:ext uri="{FF2B5EF4-FFF2-40B4-BE49-F238E27FC236}">
                  <a16:creationId xmlns:a16="http://schemas.microsoft.com/office/drawing/2014/main" id="{970078D1-2232-4C7C-9064-CB9D5EB39F1F}"/>
                </a:ext>
              </a:extLst>
            </p:cNvPr>
            <p:cNvSpPr>
              <a:spLocks noChangeArrowheads="1"/>
            </p:cNvSpPr>
            <p:nvPr/>
          </p:nvSpPr>
          <p:spPr bwMode="auto">
            <a:xfrm>
              <a:off x="2311290" y="4779306"/>
              <a:ext cx="657150"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pt-BR" altLang="pt-BR" sz="2600" b="1" i="1" dirty="0"/>
                <a:t>Irã</a:t>
              </a:r>
              <a:endParaRPr lang="en-US" altLang="pt-BR" sz="2600" b="1" i="1" dirty="0"/>
            </a:p>
          </p:txBody>
        </p:sp>
        <p:sp>
          <p:nvSpPr>
            <p:cNvPr id="10" name="Rectangle 9">
              <a:extLst>
                <a:ext uri="{FF2B5EF4-FFF2-40B4-BE49-F238E27FC236}">
                  <a16:creationId xmlns:a16="http://schemas.microsoft.com/office/drawing/2014/main" id="{8F39A09A-ED51-4AF2-A7A8-DC9B34DF9EE3}"/>
                </a:ext>
              </a:extLst>
            </p:cNvPr>
            <p:cNvSpPr>
              <a:spLocks noChangeArrowheads="1"/>
            </p:cNvSpPr>
            <p:nvPr/>
          </p:nvSpPr>
          <p:spPr bwMode="auto">
            <a:xfrm>
              <a:off x="5194799" y="3209642"/>
              <a:ext cx="167924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pt-BR" altLang="pt-BR" sz="2000" b="1" dirty="0"/>
                <a:t>Produção Alta</a:t>
              </a:r>
            </a:p>
          </p:txBody>
        </p:sp>
        <p:sp>
          <p:nvSpPr>
            <p:cNvPr id="11" name="Rectangle 10">
              <a:extLst>
                <a:ext uri="{FF2B5EF4-FFF2-40B4-BE49-F238E27FC236}">
                  <a16:creationId xmlns:a16="http://schemas.microsoft.com/office/drawing/2014/main" id="{C000DCC3-09E5-4A4E-8559-B85BF0122B15}"/>
                </a:ext>
              </a:extLst>
            </p:cNvPr>
            <p:cNvSpPr>
              <a:spLocks noChangeArrowheads="1"/>
            </p:cNvSpPr>
            <p:nvPr/>
          </p:nvSpPr>
          <p:spPr bwMode="auto">
            <a:xfrm>
              <a:off x="7364029" y="3209642"/>
              <a:ext cx="182357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000" b="1" dirty="0"/>
                <a:t>Produção Baixa</a:t>
              </a:r>
            </a:p>
          </p:txBody>
        </p:sp>
        <p:sp>
          <p:nvSpPr>
            <p:cNvPr id="14" name="Rectangle 13">
              <a:extLst>
                <a:ext uri="{FF2B5EF4-FFF2-40B4-BE49-F238E27FC236}">
                  <a16:creationId xmlns:a16="http://schemas.microsoft.com/office/drawing/2014/main" id="{FDF9A45C-101B-4DE7-A963-8396A49AA60E}"/>
                </a:ext>
              </a:extLst>
            </p:cNvPr>
            <p:cNvSpPr>
              <a:spLocks noChangeArrowheads="1"/>
            </p:cNvSpPr>
            <p:nvPr/>
          </p:nvSpPr>
          <p:spPr bwMode="auto">
            <a:xfrm>
              <a:off x="6643908" y="2814473"/>
              <a:ext cx="1077929"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pt-BR" altLang="pt-BR" sz="2600" b="1" i="1" dirty="0"/>
                <a:t>Iraque</a:t>
              </a:r>
              <a:endParaRPr lang="en-US" altLang="pt-BR" sz="2600" b="1" i="1" dirty="0"/>
            </a:p>
          </p:txBody>
        </p:sp>
        <p:sp>
          <p:nvSpPr>
            <p:cNvPr id="15" name="Rectangle 15">
              <a:extLst>
                <a:ext uri="{FF2B5EF4-FFF2-40B4-BE49-F238E27FC236}">
                  <a16:creationId xmlns:a16="http://schemas.microsoft.com/office/drawing/2014/main" id="{E61DDEB6-D1FD-42AB-817A-EC6A53B2AE37}"/>
                </a:ext>
              </a:extLst>
            </p:cNvPr>
            <p:cNvSpPr>
              <a:spLocks noChangeArrowheads="1"/>
            </p:cNvSpPr>
            <p:nvPr/>
          </p:nvSpPr>
          <p:spPr bwMode="auto">
            <a:xfrm>
              <a:off x="5423426" y="4164029"/>
              <a:ext cx="117019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40 , 40</a:t>
              </a:r>
            </a:p>
          </p:txBody>
        </p:sp>
      </p:grpSp>
      <p:sp>
        <p:nvSpPr>
          <p:cNvPr id="20" name="Retângulo 19">
            <a:extLst>
              <a:ext uri="{FF2B5EF4-FFF2-40B4-BE49-F238E27FC236}">
                <a16:creationId xmlns:a16="http://schemas.microsoft.com/office/drawing/2014/main" id="{863B39B3-8201-4671-9D59-E4E295611F74}"/>
              </a:ext>
            </a:extLst>
          </p:cNvPr>
          <p:cNvSpPr/>
          <p:nvPr/>
        </p:nvSpPr>
        <p:spPr>
          <a:xfrm>
            <a:off x="4862397" y="3622958"/>
            <a:ext cx="518991"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ctangle 9">
            <a:extLst>
              <a:ext uri="{FF2B5EF4-FFF2-40B4-BE49-F238E27FC236}">
                <a16:creationId xmlns:a16="http://schemas.microsoft.com/office/drawing/2014/main" id="{6B3D315A-B224-4300-82FF-FEC78375CD5C}"/>
              </a:ext>
            </a:extLst>
          </p:cNvPr>
          <p:cNvSpPr>
            <a:spLocks noChangeArrowheads="1"/>
          </p:cNvSpPr>
          <p:nvPr/>
        </p:nvSpPr>
        <p:spPr bwMode="auto">
          <a:xfrm>
            <a:off x="1981148" y="3627083"/>
            <a:ext cx="167924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pt-BR" altLang="pt-BR" sz="2000" b="1" dirty="0"/>
              <a:t>Produção Alta</a:t>
            </a:r>
          </a:p>
        </p:txBody>
      </p:sp>
      <p:sp>
        <p:nvSpPr>
          <p:cNvPr id="24" name="Rectangle 10">
            <a:extLst>
              <a:ext uri="{FF2B5EF4-FFF2-40B4-BE49-F238E27FC236}">
                <a16:creationId xmlns:a16="http://schemas.microsoft.com/office/drawing/2014/main" id="{A0CBB3C0-EDB7-4E66-AD25-DA22B8983785}"/>
              </a:ext>
            </a:extLst>
          </p:cNvPr>
          <p:cNvSpPr>
            <a:spLocks noChangeArrowheads="1"/>
          </p:cNvSpPr>
          <p:nvPr/>
        </p:nvSpPr>
        <p:spPr bwMode="auto">
          <a:xfrm>
            <a:off x="1844502" y="5018561"/>
            <a:ext cx="182357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000" b="1" dirty="0"/>
              <a:t>Produção Baixa</a:t>
            </a:r>
          </a:p>
        </p:txBody>
      </p:sp>
      <p:sp>
        <p:nvSpPr>
          <p:cNvPr id="25" name="Rectangle 15">
            <a:extLst>
              <a:ext uri="{FF2B5EF4-FFF2-40B4-BE49-F238E27FC236}">
                <a16:creationId xmlns:a16="http://schemas.microsoft.com/office/drawing/2014/main" id="{3080C896-EC7E-4AE3-8C26-C28974F915DE}"/>
              </a:ext>
            </a:extLst>
          </p:cNvPr>
          <p:cNvSpPr>
            <a:spLocks noChangeArrowheads="1"/>
          </p:cNvSpPr>
          <p:nvPr/>
        </p:nvSpPr>
        <p:spPr bwMode="auto">
          <a:xfrm>
            <a:off x="6357710" y="5005539"/>
            <a:ext cx="117019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50 , 50</a:t>
            </a:r>
          </a:p>
        </p:txBody>
      </p:sp>
      <p:sp>
        <p:nvSpPr>
          <p:cNvPr id="26" name="Rectangle 15">
            <a:extLst>
              <a:ext uri="{FF2B5EF4-FFF2-40B4-BE49-F238E27FC236}">
                <a16:creationId xmlns:a16="http://schemas.microsoft.com/office/drawing/2014/main" id="{0BB50BB3-AB79-4A6B-91FE-596C2899C051}"/>
              </a:ext>
            </a:extLst>
          </p:cNvPr>
          <p:cNvSpPr>
            <a:spLocks noChangeArrowheads="1"/>
          </p:cNvSpPr>
          <p:nvPr/>
        </p:nvSpPr>
        <p:spPr bwMode="auto">
          <a:xfrm>
            <a:off x="6351085" y="3580929"/>
            <a:ext cx="117019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60 , 30</a:t>
            </a:r>
          </a:p>
        </p:txBody>
      </p:sp>
      <p:sp>
        <p:nvSpPr>
          <p:cNvPr id="27" name="Rectangle 15">
            <a:extLst>
              <a:ext uri="{FF2B5EF4-FFF2-40B4-BE49-F238E27FC236}">
                <a16:creationId xmlns:a16="http://schemas.microsoft.com/office/drawing/2014/main" id="{4D587C99-8289-4948-B6B7-CBFB5637F356}"/>
              </a:ext>
            </a:extLst>
          </p:cNvPr>
          <p:cNvSpPr>
            <a:spLocks noChangeArrowheads="1"/>
          </p:cNvSpPr>
          <p:nvPr/>
        </p:nvSpPr>
        <p:spPr bwMode="auto">
          <a:xfrm>
            <a:off x="4210015" y="4994753"/>
            <a:ext cx="117019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30 , 60</a:t>
            </a:r>
          </a:p>
        </p:txBody>
      </p:sp>
      <p:sp>
        <p:nvSpPr>
          <p:cNvPr id="28" name="Retângulo 27">
            <a:extLst>
              <a:ext uri="{FF2B5EF4-FFF2-40B4-BE49-F238E27FC236}">
                <a16:creationId xmlns:a16="http://schemas.microsoft.com/office/drawing/2014/main" id="{2A0F2EB8-C57D-4ABC-B45E-53ADE607C645}"/>
              </a:ext>
            </a:extLst>
          </p:cNvPr>
          <p:cNvSpPr/>
          <p:nvPr/>
        </p:nvSpPr>
        <p:spPr>
          <a:xfrm>
            <a:off x="4855773" y="5034312"/>
            <a:ext cx="518991"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a:extLst>
              <a:ext uri="{FF2B5EF4-FFF2-40B4-BE49-F238E27FC236}">
                <a16:creationId xmlns:a16="http://schemas.microsoft.com/office/drawing/2014/main" id="{205B1DC4-299C-4BC8-9A6A-EDC09CED3795}"/>
              </a:ext>
            </a:extLst>
          </p:cNvPr>
          <p:cNvSpPr/>
          <p:nvPr/>
        </p:nvSpPr>
        <p:spPr>
          <a:xfrm>
            <a:off x="4199791" y="3622955"/>
            <a:ext cx="518991" cy="4340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57371505-1114-4D00-AF63-F4E46169C745}"/>
              </a:ext>
            </a:extLst>
          </p:cNvPr>
          <p:cNvSpPr/>
          <p:nvPr/>
        </p:nvSpPr>
        <p:spPr>
          <a:xfrm>
            <a:off x="6326763" y="3629583"/>
            <a:ext cx="518991" cy="4340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774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29" grpId="0" animBg="1"/>
      <p:bldP spid="30"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E4D62DB-CCBC-4F97-A900-A5079381BF91}"/>
              </a:ext>
            </a:extLst>
          </p:cNvPr>
          <p:cNvSpPr>
            <a:spLocks noGrp="1"/>
          </p:cNvSpPr>
          <p:nvPr>
            <p:ph idx="1"/>
          </p:nvPr>
        </p:nvSpPr>
        <p:spPr>
          <a:xfrm>
            <a:off x="278295" y="1030496"/>
            <a:ext cx="8653669" cy="4351338"/>
          </a:xfrm>
        </p:spPr>
        <p:txBody>
          <a:bodyPr/>
          <a:lstStyle/>
          <a:p>
            <a:pPr algn="just">
              <a:buFont typeface="Wingdings" panose="05000000000000000000" pitchFamily="2" charset="2"/>
              <a:buChar char="§"/>
            </a:pPr>
            <a:r>
              <a:rPr lang="pt-BR" dirty="0"/>
              <a:t>Claramente, um acordo entre os dois (cartel = cooperação), permitiria um resultado melhor para ambos (lucros de $50).</a:t>
            </a:r>
          </a:p>
          <a:p>
            <a:pPr algn="just">
              <a:buFont typeface="Wingdings" panose="05000000000000000000" pitchFamily="2" charset="2"/>
              <a:buChar char="§"/>
            </a:pPr>
            <a:endParaRPr lang="pt-BR" sz="200" dirty="0"/>
          </a:p>
          <a:p>
            <a:pPr algn="just">
              <a:buFont typeface="Wingdings" panose="05000000000000000000" pitchFamily="2" charset="2"/>
              <a:buChar char="§"/>
            </a:pPr>
            <a:r>
              <a:rPr lang="pt-BR" dirty="0"/>
              <a:t>Mas quem garante que um dos países não irá burlar o acordo ? Produzir mais e obter um lucro maior ($60).</a:t>
            </a:r>
          </a:p>
          <a:p>
            <a:pPr algn="just">
              <a:buFont typeface="Wingdings" panose="05000000000000000000" pitchFamily="2" charset="2"/>
              <a:buChar char="§"/>
            </a:pPr>
            <a:endParaRPr lang="pt-BR" sz="300" dirty="0"/>
          </a:p>
          <a:p>
            <a:pPr algn="just">
              <a:buFont typeface="Wingdings" panose="05000000000000000000" pitchFamily="2" charset="2"/>
              <a:buChar char="§"/>
            </a:pPr>
            <a:r>
              <a:rPr lang="pt-BR" b="1" dirty="0"/>
              <a:t>Lição: </a:t>
            </a:r>
            <a:r>
              <a:rPr lang="pt-BR" dirty="0"/>
              <a:t>pode existir uma grande dificuldade em garantir a cooperação, mesmo sabendo que ela é benéfica para todos os agentes.</a:t>
            </a:r>
          </a:p>
        </p:txBody>
      </p:sp>
      <p:sp>
        <p:nvSpPr>
          <p:cNvPr id="4" name="Título 1">
            <a:extLst>
              <a:ext uri="{FF2B5EF4-FFF2-40B4-BE49-F238E27FC236}">
                <a16:creationId xmlns:a16="http://schemas.microsoft.com/office/drawing/2014/main" id="{B9B2A5C9-EEE0-41C2-9D8D-CDBDB4E4E318}"/>
              </a:ext>
            </a:extLst>
          </p:cNvPr>
          <p:cNvSpPr>
            <a:spLocks noGrp="1"/>
          </p:cNvSpPr>
          <p:nvPr>
            <p:ph type="title"/>
          </p:nvPr>
        </p:nvSpPr>
        <p:spPr>
          <a:xfrm>
            <a:off x="774422" y="272362"/>
            <a:ext cx="7886700" cy="761309"/>
          </a:xfrm>
        </p:spPr>
        <p:txBody>
          <a:bodyPr/>
          <a:lstStyle/>
          <a:p>
            <a:r>
              <a:rPr lang="pt-BR" sz="3800" b="1" dirty="0">
                <a:latin typeface="+mn-lt"/>
              </a:rPr>
              <a:t>Dilema dos Prisioneiros e Cooperação</a:t>
            </a:r>
          </a:p>
        </p:txBody>
      </p:sp>
    </p:spTree>
    <p:extLst>
      <p:ext uri="{BB962C8B-B14F-4D97-AF65-F5344CB8AC3E}">
        <p14:creationId xmlns:p14="http://schemas.microsoft.com/office/powerpoint/2010/main" val="341212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CE9E1-B1DD-41A0-A562-D6C77E16BF87}"/>
              </a:ext>
            </a:extLst>
          </p:cNvPr>
          <p:cNvSpPr>
            <a:spLocks noGrp="1"/>
          </p:cNvSpPr>
          <p:nvPr>
            <p:ph type="title"/>
          </p:nvPr>
        </p:nvSpPr>
        <p:spPr>
          <a:xfrm>
            <a:off x="628650" y="245859"/>
            <a:ext cx="7886700" cy="734804"/>
          </a:xfrm>
        </p:spPr>
        <p:txBody>
          <a:bodyPr/>
          <a:lstStyle/>
          <a:p>
            <a:pPr algn="ctr"/>
            <a:r>
              <a:rPr lang="pt-BR" b="1" dirty="0">
                <a:latin typeface="+mn-lt"/>
              </a:rPr>
              <a:t>Corrida Armamentista</a:t>
            </a:r>
          </a:p>
        </p:txBody>
      </p:sp>
      <p:sp>
        <p:nvSpPr>
          <p:cNvPr id="3" name="Espaço Reservado para Conteúdo 2">
            <a:extLst>
              <a:ext uri="{FF2B5EF4-FFF2-40B4-BE49-F238E27FC236}">
                <a16:creationId xmlns:a16="http://schemas.microsoft.com/office/drawing/2014/main" id="{B5EE5C6A-4B0A-4EC3-80AA-9CA350CE3027}"/>
              </a:ext>
            </a:extLst>
          </p:cNvPr>
          <p:cNvSpPr>
            <a:spLocks noGrp="1"/>
          </p:cNvSpPr>
          <p:nvPr>
            <p:ph idx="1"/>
          </p:nvPr>
        </p:nvSpPr>
        <p:spPr>
          <a:xfrm>
            <a:off x="238539" y="911223"/>
            <a:ext cx="8627165" cy="2517777"/>
          </a:xfrm>
        </p:spPr>
        <p:txBody>
          <a:bodyPr/>
          <a:lstStyle/>
          <a:p>
            <a:pPr algn="just">
              <a:buFont typeface="Wingdings" panose="05000000000000000000" pitchFamily="2" charset="2"/>
              <a:buChar char="§"/>
            </a:pPr>
            <a:r>
              <a:rPr lang="pt-BR" dirty="0"/>
              <a:t>A corrida armamentista entre EUA e URSS é muito semelhante ao dilema dos prisioneiros.</a:t>
            </a:r>
          </a:p>
          <a:p>
            <a:pPr algn="just">
              <a:buFont typeface="Wingdings" panose="05000000000000000000" pitchFamily="2" charset="2"/>
              <a:buChar char="§"/>
            </a:pPr>
            <a:endParaRPr lang="pt-BR" sz="100" dirty="0"/>
          </a:p>
          <a:p>
            <a:pPr algn="just">
              <a:buFont typeface="Wingdings" panose="05000000000000000000" pitchFamily="2" charset="2"/>
              <a:buChar char="§"/>
            </a:pPr>
            <a:r>
              <a:rPr lang="pt-BR" dirty="0"/>
              <a:t>Durante o período conhecido como “guerra fria”, cada País preferia ter mais armas nucleares do que o outro, imaginando que um maior arsenal nuclear serviria como fonte de poder (e forma de defesa).</a:t>
            </a:r>
          </a:p>
          <a:p>
            <a:pPr algn="just">
              <a:buFont typeface="Wingdings" panose="05000000000000000000" pitchFamily="2" charset="2"/>
              <a:buChar char="§"/>
            </a:pPr>
            <a:endParaRPr lang="pt-BR" sz="400" dirty="0"/>
          </a:p>
          <a:p>
            <a:pPr algn="just">
              <a:buFont typeface="Wingdings" panose="05000000000000000000" pitchFamily="2" charset="2"/>
              <a:buChar char="§"/>
            </a:pPr>
            <a:r>
              <a:rPr lang="pt-BR" dirty="0"/>
              <a:t>Logo, a estratégia dominante da cada um dos países era se armar. Entretanto, note que essa estratégia possui custos. Certamente, ambos os países estariam em uma situação melhor caso não se sentissem ameaçados e,  com isso, não tivessem que gastar tantos recursos com a corrida armamentista.</a:t>
            </a:r>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spTree>
    <p:extLst>
      <p:ext uri="{BB962C8B-B14F-4D97-AF65-F5344CB8AC3E}">
        <p14:creationId xmlns:p14="http://schemas.microsoft.com/office/powerpoint/2010/main" val="5092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48705EE-EBA7-4420-A0F7-894D304B1601}"/>
              </a:ext>
            </a:extLst>
          </p:cNvPr>
          <p:cNvSpPr>
            <a:spLocks noGrp="1"/>
          </p:cNvSpPr>
          <p:nvPr>
            <p:ph idx="1"/>
          </p:nvPr>
        </p:nvSpPr>
        <p:spPr>
          <a:xfrm>
            <a:off x="217832" y="5788027"/>
            <a:ext cx="8767142" cy="1050097"/>
          </a:xfrm>
        </p:spPr>
        <p:txBody>
          <a:bodyPr/>
          <a:lstStyle/>
          <a:p>
            <a:pPr algn="just">
              <a:buFont typeface="Wingdings" panose="05000000000000000000" pitchFamily="2" charset="2"/>
              <a:buChar char="§"/>
            </a:pPr>
            <a:r>
              <a:rPr lang="pt-BR" dirty="0"/>
              <a:t>Mas qual a dificuldade de ambos obterem um resultado melhor (cooperação) ?</a:t>
            </a:r>
          </a:p>
        </p:txBody>
      </p:sp>
      <p:sp>
        <p:nvSpPr>
          <p:cNvPr id="4" name="Título 1">
            <a:extLst>
              <a:ext uri="{FF2B5EF4-FFF2-40B4-BE49-F238E27FC236}">
                <a16:creationId xmlns:a16="http://schemas.microsoft.com/office/drawing/2014/main" id="{06F4D71E-87CF-48CA-898D-8E9C7F9C2413}"/>
              </a:ext>
            </a:extLst>
          </p:cNvPr>
          <p:cNvSpPr>
            <a:spLocks noGrp="1"/>
          </p:cNvSpPr>
          <p:nvPr>
            <p:ph type="title"/>
          </p:nvPr>
        </p:nvSpPr>
        <p:spPr>
          <a:xfrm>
            <a:off x="628650" y="179599"/>
            <a:ext cx="7886700" cy="734804"/>
          </a:xfrm>
        </p:spPr>
        <p:txBody>
          <a:bodyPr/>
          <a:lstStyle/>
          <a:p>
            <a:pPr algn="ctr"/>
            <a:r>
              <a:rPr lang="pt-BR" b="1" dirty="0">
                <a:latin typeface="+mn-lt"/>
              </a:rPr>
              <a:t>Corrida Armamentista</a:t>
            </a:r>
          </a:p>
        </p:txBody>
      </p:sp>
      <p:sp>
        <p:nvSpPr>
          <p:cNvPr id="5" name="Espaço Reservado para Conteúdo 2">
            <a:extLst>
              <a:ext uri="{FF2B5EF4-FFF2-40B4-BE49-F238E27FC236}">
                <a16:creationId xmlns:a16="http://schemas.microsoft.com/office/drawing/2014/main" id="{50944467-2BF7-4E72-9CB2-0556F742ED52}"/>
              </a:ext>
            </a:extLst>
          </p:cNvPr>
          <p:cNvSpPr txBox="1">
            <a:spLocks/>
          </p:cNvSpPr>
          <p:nvPr/>
        </p:nvSpPr>
        <p:spPr>
          <a:xfrm>
            <a:off x="159027" y="838339"/>
            <a:ext cx="8865704" cy="1050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pt-BR" dirty="0"/>
              <a:t>Na matriz de </a:t>
            </a:r>
            <a:r>
              <a:rPr lang="pt-BR" i="1" dirty="0" err="1"/>
              <a:t>payoffs</a:t>
            </a:r>
            <a:r>
              <a:rPr lang="pt-BR" dirty="0"/>
              <a:t> abaixo, os valores consideram os custos líquidos da corrida armamentista. </a:t>
            </a:r>
          </a:p>
        </p:txBody>
      </p:sp>
      <p:grpSp>
        <p:nvGrpSpPr>
          <p:cNvPr id="6" name="Agrupar 5">
            <a:extLst>
              <a:ext uri="{FF2B5EF4-FFF2-40B4-BE49-F238E27FC236}">
                <a16:creationId xmlns:a16="http://schemas.microsoft.com/office/drawing/2014/main" id="{BD385D56-9AAD-4D2B-8CAF-C5E1A384B430}"/>
              </a:ext>
            </a:extLst>
          </p:cNvPr>
          <p:cNvGrpSpPr/>
          <p:nvPr/>
        </p:nvGrpSpPr>
        <p:grpSpPr>
          <a:xfrm>
            <a:off x="583097" y="1741050"/>
            <a:ext cx="7733470" cy="3957389"/>
            <a:chOff x="2133596" y="2814473"/>
            <a:chExt cx="7733470" cy="3957389"/>
          </a:xfrm>
        </p:grpSpPr>
        <p:sp>
          <p:nvSpPr>
            <p:cNvPr id="7" name="Retângulo 6">
              <a:extLst>
                <a:ext uri="{FF2B5EF4-FFF2-40B4-BE49-F238E27FC236}">
                  <a16:creationId xmlns:a16="http://schemas.microsoft.com/office/drawing/2014/main" id="{0B91460A-3348-4D59-B6AC-336038F65648}"/>
                </a:ext>
              </a:extLst>
            </p:cNvPr>
            <p:cNvSpPr/>
            <p:nvPr/>
          </p:nvSpPr>
          <p:spPr>
            <a:xfrm>
              <a:off x="2133596" y="2854228"/>
              <a:ext cx="7733470" cy="3917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ctangle 5">
              <a:extLst>
                <a:ext uri="{FF2B5EF4-FFF2-40B4-BE49-F238E27FC236}">
                  <a16:creationId xmlns:a16="http://schemas.microsoft.com/office/drawing/2014/main" id="{88227C55-21BF-4F8E-ADBC-0DF65749D635}"/>
                </a:ext>
              </a:extLst>
            </p:cNvPr>
            <p:cNvSpPr>
              <a:spLocks noChangeArrowheads="1"/>
            </p:cNvSpPr>
            <p:nvPr/>
          </p:nvSpPr>
          <p:spPr bwMode="auto">
            <a:xfrm>
              <a:off x="4884529" y="3621101"/>
              <a:ext cx="4443578" cy="2999570"/>
            </a:xfrm>
            <a:prstGeom prst="rect">
              <a:avLst/>
            </a:prstGeom>
            <a:solidFill>
              <a:schemeClr val="bg1">
                <a:lumMod val="95000"/>
              </a:schemeClr>
            </a:solidFill>
            <a:ln w="25400">
              <a:solidFill>
                <a:schemeClr val="tx1"/>
              </a:solidFill>
              <a:miter lim="800000"/>
              <a:headEnd/>
              <a:tailEnd/>
            </a:ln>
            <a:effectLst/>
          </p:spPr>
          <p:txBody>
            <a:bodyPr wrap="none" anchor="ctr"/>
            <a:lstStyle/>
            <a:p>
              <a:endParaRPr lang="pt-BR"/>
            </a:p>
          </p:txBody>
        </p:sp>
        <p:sp>
          <p:nvSpPr>
            <p:cNvPr id="9" name="Line 6">
              <a:extLst>
                <a:ext uri="{FF2B5EF4-FFF2-40B4-BE49-F238E27FC236}">
                  <a16:creationId xmlns:a16="http://schemas.microsoft.com/office/drawing/2014/main" id="{533DA46E-245A-47E6-B0E1-297EC8FB058C}"/>
                </a:ext>
              </a:extLst>
            </p:cNvPr>
            <p:cNvSpPr>
              <a:spLocks noChangeShapeType="1"/>
            </p:cNvSpPr>
            <p:nvPr/>
          </p:nvSpPr>
          <p:spPr bwMode="auto">
            <a:xfrm>
              <a:off x="4894486" y="5120886"/>
              <a:ext cx="442508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Line 7">
              <a:extLst>
                <a:ext uri="{FF2B5EF4-FFF2-40B4-BE49-F238E27FC236}">
                  <a16:creationId xmlns:a16="http://schemas.microsoft.com/office/drawing/2014/main" id="{7E9287E9-B430-4507-B77C-BF36DAC1BF5E}"/>
                </a:ext>
              </a:extLst>
            </p:cNvPr>
            <p:cNvSpPr>
              <a:spLocks noChangeShapeType="1"/>
            </p:cNvSpPr>
            <p:nvPr/>
          </p:nvSpPr>
          <p:spPr bwMode="auto">
            <a:xfrm flipV="1">
              <a:off x="7072180" y="3619684"/>
              <a:ext cx="0" cy="300382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Rectangle 8">
              <a:extLst>
                <a:ext uri="{FF2B5EF4-FFF2-40B4-BE49-F238E27FC236}">
                  <a16:creationId xmlns:a16="http://schemas.microsoft.com/office/drawing/2014/main" id="{118EEBAE-D0F8-4602-98AF-16B93161CA96}"/>
                </a:ext>
              </a:extLst>
            </p:cNvPr>
            <p:cNvSpPr>
              <a:spLocks noChangeArrowheads="1"/>
            </p:cNvSpPr>
            <p:nvPr/>
          </p:nvSpPr>
          <p:spPr bwMode="auto">
            <a:xfrm>
              <a:off x="2311290" y="4779306"/>
              <a:ext cx="857278"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pt-BR" altLang="pt-BR" sz="2600" b="1" i="1" dirty="0"/>
                <a:t>EUA</a:t>
              </a:r>
              <a:endParaRPr lang="en-US" altLang="pt-BR" sz="2600" b="1" i="1" dirty="0"/>
            </a:p>
          </p:txBody>
        </p:sp>
        <p:sp>
          <p:nvSpPr>
            <p:cNvPr id="14" name="Rectangle 13">
              <a:extLst>
                <a:ext uri="{FF2B5EF4-FFF2-40B4-BE49-F238E27FC236}">
                  <a16:creationId xmlns:a16="http://schemas.microsoft.com/office/drawing/2014/main" id="{6025D846-D113-4C25-998C-4938C67850F9}"/>
                </a:ext>
              </a:extLst>
            </p:cNvPr>
            <p:cNvSpPr>
              <a:spLocks noChangeArrowheads="1"/>
            </p:cNvSpPr>
            <p:nvPr/>
          </p:nvSpPr>
          <p:spPr bwMode="auto">
            <a:xfrm>
              <a:off x="6643908" y="2814473"/>
              <a:ext cx="1077929"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pt-BR" altLang="pt-BR" sz="2600" b="1" i="1" dirty="0"/>
                <a:t>URSS</a:t>
              </a:r>
              <a:endParaRPr lang="en-US" altLang="pt-BR" sz="2600" b="1" i="1" dirty="0"/>
            </a:p>
          </p:txBody>
        </p:sp>
        <p:sp>
          <p:nvSpPr>
            <p:cNvPr id="15" name="Rectangle 15">
              <a:extLst>
                <a:ext uri="{FF2B5EF4-FFF2-40B4-BE49-F238E27FC236}">
                  <a16:creationId xmlns:a16="http://schemas.microsoft.com/office/drawing/2014/main" id="{86BA18A7-5D46-41E3-A1FB-577615304502}"/>
                </a:ext>
              </a:extLst>
            </p:cNvPr>
            <p:cNvSpPr>
              <a:spLocks noChangeArrowheads="1"/>
            </p:cNvSpPr>
            <p:nvPr/>
          </p:nvSpPr>
          <p:spPr bwMode="auto">
            <a:xfrm>
              <a:off x="5317410" y="4164029"/>
              <a:ext cx="139140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-10 , -10</a:t>
              </a:r>
            </a:p>
          </p:txBody>
        </p:sp>
      </p:grpSp>
      <p:sp>
        <p:nvSpPr>
          <p:cNvPr id="16" name="Retângulo 15">
            <a:extLst>
              <a:ext uri="{FF2B5EF4-FFF2-40B4-BE49-F238E27FC236}">
                <a16:creationId xmlns:a16="http://schemas.microsoft.com/office/drawing/2014/main" id="{E990BBE6-8024-4A0B-8B6E-0BF5F18CE9BA}"/>
              </a:ext>
            </a:extLst>
          </p:cNvPr>
          <p:cNvSpPr/>
          <p:nvPr/>
        </p:nvSpPr>
        <p:spPr>
          <a:xfrm>
            <a:off x="4517842" y="3159140"/>
            <a:ext cx="640476"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ctangle 9">
            <a:extLst>
              <a:ext uri="{FF2B5EF4-FFF2-40B4-BE49-F238E27FC236}">
                <a16:creationId xmlns:a16="http://schemas.microsoft.com/office/drawing/2014/main" id="{A3D2F4DF-78AC-4794-AFF4-383C3008A1B0}"/>
              </a:ext>
            </a:extLst>
          </p:cNvPr>
          <p:cNvSpPr>
            <a:spLocks noChangeArrowheads="1"/>
          </p:cNvSpPr>
          <p:nvPr/>
        </p:nvSpPr>
        <p:spPr bwMode="auto">
          <a:xfrm>
            <a:off x="2140174" y="3123505"/>
            <a:ext cx="120596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pt-BR" altLang="pt-BR" sz="2400" b="1" dirty="0"/>
              <a:t>Investir</a:t>
            </a:r>
          </a:p>
        </p:txBody>
      </p:sp>
      <p:sp>
        <p:nvSpPr>
          <p:cNvPr id="18" name="Rectangle 10">
            <a:extLst>
              <a:ext uri="{FF2B5EF4-FFF2-40B4-BE49-F238E27FC236}">
                <a16:creationId xmlns:a16="http://schemas.microsoft.com/office/drawing/2014/main" id="{20C74DB5-65AB-4AED-BC1B-B0DB800EE4D4}"/>
              </a:ext>
            </a:extLst>
          </p:cNvPr>
          <p:cNvSpPr>
            <a:spLocks noChangeArrowheads="1"/>
          </p:cNvSpPr>
          <p:nvPr/>
        </p:nvSpPr>
        <p:spPr bwMode="auto">
          <a:xfrm>
            <a:off x="1605963" y="4528235"/>
            <a:ext cx="172374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400" b="1" dirty="0"/>
              <a:t>Não Investir</a:t>
            </a:r>
          </a:p>
        </p:txBody>
      </p:sp>
      <p:sp>
        <p:nvSpPr>
          <p:cNvPr id="19" name="Rectangle 15">
            <a:extLst>
              <a:ext uri="{FF2B5EF4-FFF2-40B4-BE49-F238E27FC236}">
                <a16:creationId xmlns:a16="http://schemas.microsoft.com/office/drawing/2014/main" id="{ADE20637-9817-4152-B2C5-8BAC09440D90}"/>
              </a:ext>
            </a:extLst>
          </p:cNvPr>
          <p:cNvSpPr>
            <a:spLocks noChangeArrowheads="1"/>
          </p:cNvSpPr>
          <p:nvPr/>
        </p:nvSpPr>
        <p:spPr bwMode="auto">
          <a:xfrm>
            <a:off x="6185432" y="4501961"/>
            <a:ext cx="80470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0 , 0</a:t>
            </a:r>
          </a:p>
        </p:txBody>
      </p:sp>
      <p:sp>
        <p:nvSpPr>
          <p:cNvPr id="20" name="Rectangle 15">
            <a:extLst>
              <a:ext uri="{FF2B5EF4-FFF2-40B4-BE49-F238E27FC236}">
                <a16:creationId xmlns:a16="http://schemas.microsoft.com/office/drawing/2014/main" id="{4852C994-9D10-4FFE-B031-D57D46F1651F}"/>
              </a:ext>
            </a:extLst>
          </p:cNvPr>
          <p:cNvSpPr>
            <a:spLocks noChangeArrowheads="1"/>
          </p:cNvSpPr>
          <p:nvPr/>
        </p:nvSpPr>
        <p:spPr bwMode="auto">
          <a:xfrm>
            <a:off x="6112546" y="3090603"/>
            <a:ext cx="109805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8 , -20</a:t>
            </a:r>
          </a:p>
        </p:txBody>
      </p:sp>
      <p:sp>
        <p:nvSpPr>
          <p:cNvPr id="21" name="Rectangle 15">
            <a:extLst>
              <a:ext uri="{FF2B5EF4-FFF2-40B4-BE49-F238E27FC236}">
                <a16:creationId xmlns:a16="http://schemas.microsoft.com/office/drawing/2014/main" id="{3C523BA1-3FB3-4A3F-B49C-65D8BE9F9160}"/>
              </a:ext>
            </a:extLst>
          </p:cNvPr>
          <p:cNvSpPr>
            <a:spLocks noChangeArrowheads="1"/>
          </p:cNvSpPr>
          <p:nvPr/>
        </p:nvSpPr>
        <p:spPr bwMode="auto">
          <a:xfrm>
            <a:off x="3852208" y="4504427"/>
            <a:ext cx="109805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pt-BR" sz="2800" b="1" dirty="0"/>
              <a:t>-20 , 8</a:t>
            </a:r>
          </a:p>
        </p:txBody>
      </p:sp>
      <p:sp>
        <p:nvSpPr>
          <p:cNvPr id="25" name="Rectangle 9">
            <a:extLst>
              <a:ext uri="{FF2B5EF4-FFF2-40B4-BE49-F238E27FC236}">
                <a16:creationId xmlns:a16="http://schemas.microsoft.com/office/drawing/2014/main" id="{9EB905D7-64F4-4370-A0F6-55C6E74C1233}"/>
              </a:ext>
            </a:extLst>
          </p:cNvPr>
          <p:cNvSpPr>
            <a:spLocks noChangeArrowheads="1"/>
          </p:cNvSpPr>
          <p:nvPr/>
        </p:nvSpPr>
        <p:spPr bwMode="auto">
          <a:xfrm>
            <a:off x="3896086" y="2122967"/>
            <a:ext cx="120596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r>
              <a:rPr lang="pt-BR" altLang="pt-BR" sz="2400" b="1" dirty="0"/>
              <a:t>Investir</a:t>
            </a:r>
          </a:p>
        </p:txBody>
      </p:sp>
      <p:sp>
        <p:nvSpPr>
          <p:cNvPr id="26" name="Rectangle 10">
            <a:extLst>
              <a:ext uri="{FF2B5EF4-FFF2-40B4-BE49-F238E27FC236}">
                <a16:creationId xmlns:a16="http://schemas.microsoft.com/office/drawing/2014/main" id="{385569D1-25D0-4CAD-956C-C66730DA0992}"/>
              </a:ext>
            </a:extLst>
          </p:cNvPr>
          <p:cNvSpPr>
            <a:spLocks noChangeArrowheads="1"/>
          </p:cNvSpPr>
          <p:nvPr/>
        </p:nvSpPr>
        <p:spPr bwMode="auto">
          <a:xfrm>
            <a:off x="5787027" y="2122962"/>
            <a:ext cx="172374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pt-BR" altLang="pt-BR" sz="2400" b="1" dirty="0"/>
              <a:t>Não Investir</a:t>
            </a:r>
          </a:p>
        </p:txBody>
      </p:sp>
      <p:sp>
        <p:nvSpPr>
          <p:cNvPr id="27" name="Retângulo 26">
            <a:extLst>
              <a:ext uri="{FF2B5EF4-FFF2-40B4-BE49-F238E27FC236}">
                <a16:creationId xmlns:a16="http://schemas.microsoft.com/office/drawing/2014/main" id="{9D1C1DFD-1D41-4FB7-AB58-E1892C95F535}"/>
              </a:ext>
            </a:extLst>
          </p:cNvPr>
          <p:cNvSpPr/>
          <p:nvPr/>
        </p:nvSpPr>
        <p:spPr>
          <a:xfrm>
            <a:off x="4603982" y="4543992"/>
            <a:ext cx="441685" cy="434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33AB25F7-E152-4F26-8E0A-0E3131499CC9}"/>
              </a:ext>
            </a:extLst>
          </p:cNvPr>
          <p:cNvSpPr/>
          <p:nvPr/>
        </p:nvSpPr>
        <p:spPr>
          <a:xfrm>
            <a:off x="3779017" y="3152516"/>
            <a:ext cx="590797" cy="434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a:extLst>
              <a:ext uri="{FF2B5EF4-FFF2-40B4-BE49-F238E27FC236}">
                <a16:creationId xmlns:a16="http://schemas.microsoft.com/office/drawing/2014/main" id="{5FBECFF7-9446-466B-A279-5D8752BB03D9}"/>
              </a:ext>
            </a:extLst>
          </p:cNvPr>
          <p:cNvSpPr/>
          <p:nvPr/>
        </p:nvSpPr>
        <p:spPr>
          <a:xfrm>
            <a:off x="6002087" y="3145888"/>
            <a:ext cx="441685" cy="434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5141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28" grpId="0" animBg="1"/>
      <p:bldP spid="29"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27A084-6B53-439F-8217-1DFB23DB5FFB}"/>
              </a:ext>
            </a:extLst>
          </p:cNvPr>
          <p:cNvSpPr txBox="1">
            <a:spLocks noChangeArrowheads="1"/>
          </p:cNvSpPr>
          <p:nvPr/>
        </p:nvSpPr>
        <p:spPr>
          <a:xfrm>
            <a:off x="55307" y="470924"/>
            <a:ext cx="8985089" cy="576064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lvl="1" indent="-256032" algn="just">
              <a:buClrTx/>
              <a:buFont typeface="Wingdings" panose="05000000000000000000" pitchFamily="2" charset="2"/>
              <a:buChar char="§"/>
            </a:pPr>
            <a:endParaRPr lang="pt-BR" altLang="pt-BR" sz="2800" b="1" dirty="0">
              <a:solidFill>
                <a:schemeClr val="tx1"/>
              </a:solidFill>
              <a:cs typeface="Arial" panose="020B0604020202020204" pitchFamily="34" charset="0"/>
            </a:endParaRPr>
          </a:p>
          <a:p>
            <a:pPr algn="just">
              <a:buClrTx/>
              <a:buFont typeface="Wingdings" panose="05000000000000000000" pitchFamily="2" charset="2"/>
              <a:buChar char="§"/>
            </a:pPr>
            <a:r>
              <a:rPr lang="pt-BR" altLang="pt-BR" dirty="0">
                <a:cs typeface="Arial" panose="020B0604020202020204" pitchFamily="34" charset="0"/>
              </a:rPr>
              <a:t>Vimos que, em um jogo do tipo dilema dos prisioneiros jogado uma única vez os jogadores não são estimulados a cooperar entre si. </a:t>
            </a: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Note que, nesse caso, cooperar significa ambos negarem o crime (firmas formarem um cartel, países não construírem armas nucleares,...)</a:t>
            </a:r>
          </a:p>
          <a:p>
            <a:pPr algn="just">
              <a:buClrTx/>
              <a:buFont typeface="Wingdings" panose="05000000000000000000" pitchFamily="2" charset="2"/>
              <a:buChar char="§"/>
            </a:pPr>
            <a:endParaRPr lang="pt-BR" altLang="pt-BR" sz="600" dirty="0">
              <a:cs typeface="Arial" panose="020B0604020202020204" pitchFamily="34" charset="0"/>
            </a:endParaRPr>
          </a:p>
          <a:p>
            <a:pPr algn="just">
              <a:buClrTx/>
              <a:buFont typeface="Wingdings" panose="05000000000000000000" pitchFamily="2" charset="2"/>
              <a:buChar char="§"/>
            </a:pPr>
            <a:r>
              <a:rPr lang="pt-BR" altLang="pt-BR" dirty="0">
                <a:solidFill>
                  <a:schemeClr val="tx1"/>
                </a:solidFill>
                <a:cs typeface="Arial" panose="020B0604020202020204" pitchFamily="34" charset="0"/>
              </a:rPr>
              <a:t>Entretanto, existem situações onde isso pode ser modificado.</a:t>
            </a:r>
          </a:p>
          <a:p>
            <a:pPr algn="just">
              <a:buClrTx/>
              <a:buFont typeface="Wingdings" panose="05000000000000000000" pitchFamily="2" charset="2"/>
              <a:buChar char="§"/>
            </a:pPr>
            <a:endParaRPr lang="pt-BR" altLang="pt-BR" sz="600" dirty="0">
              <a:solidFill>
                <a:schemeClr val="tx1"/>
              </a:solidFill>
              <a:cs typeface="Arial" panose="020B0604020202020204" pitchFamily="34" charset="0"/>
            </a:endParaRPr>
          </a:p>
          <a:p>
            <a:pPr algn="just">
              <a:buClrTx/>
              <a:buFont typeface="Wingdings" panose="05000000000000000000" pitchFamily="2" charset="2"/>
              <a:buChar char="§"/>
            </a:pPr>
            <a:r>
              <a:rPr lang="pt-BR" altLang="pt-BR" dirty="0">
                <a:cs typeface="Arial" panose="020B0604020202020204" pitchFamily="34" charset="0"/>
              </a:rPr>
              <a:t>Basicamente, para convencer um jogador a cooperar, devemos convencê-lo de que ele será punido de forma suficientemente severa caso não coopere.</a:t>
            </a:r>
          </a:p>
        </p:txBody>
      </p:sp>
      <p:sp>
        <p:nvSpPr>
          <p:cNvPr id="5" name="Rectangle 4">
            <a:extLst>
              <a:ext uri="{FF2B5EF4-FFF2-40B4-BE49-F238E27FC236}">
                <a16:creationId xmlns:a16="http://schemas.microsoft.com/office/drawing/2014/main" id="{F008E762-7883-484B-B3C1-A20BD6F5862C}"/>
              </a:ext>
            </a:extLst>
          </p:cNvPr>
          <p:cNvSpPr>
            <a:spLocks noGrp="1" noChangeArrowheads="1"/>
          </p:cNvSpPr>
          <p:nvPr>
            <p:ph type="title"/>
          </p:nvPr>
        </p:nvSpPr>
        <p:spPr>
          <a:xfrm>
            <a:off x="264772" y="357811"/>
            <a:ext cx="8775625" cy="781050"/>
          </a:xfrm>
          <a:noFill/>
          <a:ln/>
        </p:spPr>
        <p:txBody>
          <a:bodyPr>
            <a:no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15947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BEDAAD-12B5-4DD9-BDC6-EFA1D2932E61}"/>
              </a:ext>
            </a:extLst>
          </p:cNvPr>
          <p:cNvSpPr txBox="1">
            <a:spLocks noChangeArrowheads="1"/>
          </p:cNvSpPr>
          <p:nvPr/>
        </p:nvSpPr>
        <p:spPr>
          <a:xfrm>
            <a:off x="53008" y="413924"/>
            <a:ext cx="9040397" cy="640871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lvl="1" indent="-256032" algn="just">
              <a:buClrTx/>
              <a:buFont typeface="Wingdings" panose="05000000000000000000" pitchFamily="2" charset="2"/>
              <a:buChar char="§"/>
            </a:pPr>
            <a:endParaRPr lang="pt-BR" altLang="pt-BR" sz="2700" b="1" dirty="0">
              <a:solidFill>
                <a:schemeClr val="tx1"/>
              </a:solidFill>
              <a:cs typeface="Arial" panose="020B0604020202020204" pitchFamily="34" charset="0"/>
            </a:endParaRPr>
          </a:p>
          <a:p>
            <a:pPr algn="just">
              <a:buClrTx/>
              <a:buFont typeface="Wingdings" panose="05000000000000000000" pitchFamily="2" charset="2"/>
              <a:buChar char="§"/>
            </a:pPr>
            <a:r>
              <a:rPr lang="pt-BR" altLang="pt-BR" sz="2700" dirty="0">
                <a:cs typeface="Arial" panose="020B0604020202020204" pitchFamily="34" charset="0"/>
              </a:rPr>
              <a:t>Essa punição pode ser realizada pelo outro jogador desde que o jogo se repita um número indeterminado de vezes.</a:t>
            </a:r>
          </a:p>
          <a:p>
            <a:pPr algn="just">
              <a:buClrTx/>
              <a:buFont typeface="Wingdings" panose="05000000000000000000" pitchFamily="2" charset="2"/>
              <a:buChar char="§"/>
            </a:pPr>
            <a:endParaRPr lang="pt-BR" altLang="pt-BR" sz="200" dirty="0">
              <a:cs typeface="Arial" panose="020B0604020202020204" pitchFamily="34" charset="0"/>
            </a:endParaRPr>
          </a:p>
          <a:p>
            <a:pPr lvl="1" algn="just">
              <a:buClrTx/>
              <a:buFont typeface="Wingdings" panose="05000000000000000000" pitchFamily="2" charset="2"/>
              <a:buChar char="§"/>
            </a:pPr>
            <a:r>
              <a:rPr lang="pt-BR" altLang="pt-BR" sz="2300" dirty="0">
                <a:solidFill>
                  <a:schemeClr val="tx1"/>
                </a:solidFill>
                <a:cs typeface="Arial" panose="020B0604020202020204" pitchFamily="34" charset="0"/>
              </a:rPr>
              <a:t>Dois ladrões esperam voltar a assaltar juntos, com a possibilidade de voltarem à prisão, então o jogador que coopera em uma repetição do jogo pode punir aquele que não cooperou, simplesmente não cooperando na próxima vez que eles forem presos.</a:t>
            </a:r>
          </a:p>
          <a:p>
            <a:pPr lvl="1" algn="just">
              <a:buClrTx/>
              <a:buFont typeface="Wingdings" panose="05000000000000000000" pitchFamily="2" charset="2"/>
              <a:buChar char="§"/>
            </a:pPr>
            <a:endParaRPr lang="pt-BR" altLang="pt-BR" sz="6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sz="2700" dirty="0">
                <a:solidFill>
                  <a:schemeClr val="tx1"/>
                </a:solidFill>
                <a:cs typeface="Arial" panose="020B0604020202020204" pitchFamily="34" charset="0"/>
              </a:rPr>
              <a:t>Isto também pode explicar por que, por vezes, os cartéis possuem uma vida relativamente longa. </a:t>
            </a:r>
          </a:p>
          <a:p>
            <a:pPr lvl="2" algn="just">
              <a:buClrTx/>
              <a:buFont typeface="Wingdings" panose="05000000000000000000" pitchFamily="2" charset="2"/>
              <a:buChar char="§"/>
            </a:pPr>
            <a:r>
              <a:rPr lang="pt-BR" altLang="pt-BR" dirty="0">
                <a:solidFill>
                  <a:schemeClr val="tx1"/>
                </a:solidFill>
                <a:cs typeface="Arial" panose="020B0604020202020204" pitchFamily="34" charset="0"/>
              </a:rPr>
              <a:t>Não cooperar (burlar o cartel) pode induzir os outros agentes econômicos a se comportarem da mesma forma, reduzindo os lucros de todos.</a:t>
            </a:r>
          </a:p>
          <a:p>
            <a:pPr lvl="1" algn="just">
              <a:buClrTx/>
              <a:buFont typeface="Wingdings" panose="05000000000000000000" pitchFamily="2" charset="2"/>
              <a:buChar char="§"/>
            </a:pPr>
            <a:r>
              <a:rPr lang="pt-BR" altLang="pt-BR" sz="2700" dirty="0">
                <a:solidFill>
                  <a:schemeClr val="tx1"/>
                </a:solidFill>
                <a:cs typeface="Arial" panose="020B0604020202020204" pitchFamily="34" charset="0"/>
              </a:rPr>
              <a:t>Ou por que é possível que pessoas interessadas na preservação de um recurso natural explorado conjuntamente colaborem na preservação desse recurso.</a:t>
            </a:r>
          </a:p>
        </p:txBody>
      </p:sp>
      <p:sp>
        <p:nvSpPr>
          <p:cNvPr id="6" name="Rectangle 4">
            <a:extLst>
              <a:ext uri="{FF2B5EF4-FFF2-40B4-BE49-F238E27FC236}">
                <a16:creationId xmlns:a16="http://schemas.microsoft.com/office/drawing/2014/main" id="{270F787A-FC8B-4A9E-A9C1-1485CED20E5F}"/>
              </a:ext>
            </a:extLst>
          </p:cNvPr>
          <p:cNvSpPr>
            <a:spLocks noGrp="1" noChangeArrowheads="1"/>
          </p:cNvSpPr>
          <p:nvPr>
            <p:ph type="title"/>
          </p:nvPr>
        </p:nvSpPr>
        <p:spPr>
          <a:xfrm>
            <a:off x="264772" y="331307"/>
            <a:ext cx="8775625" cy="781050"/>
          </a:xfrm>
          <a:noFill/>
          <a:ln/>
        </p:spPr>
        <p:txBody>
          <a:bodyPr>
            <a:no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20522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D2D69-97C8-41F3-9132-4A368E4766A4}"/>
              </a:ext>
            </a:extLst>
          </p:cNvPr>
          <p:cNvSpPr txBox="1">
            <a:spLocks noChangeArrowheads="1"/>
          </p:cNvSpPr>
          <p:nvPr/>
        </p:nvSpPr>
        <p:spPr>
          <a:xfrm>
            <a:off x="-63963" y="466056"/>
            <a:ext cx="9104360" cy="602128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lvl="1" indent="-256032" algn="just">
              <a:buClrTx/>
              <a:buFont typeface="Wingdings" panose="05000000000000000000" pitchFamily="2" charset="2"/>
              <a:buChar char="§"/>
            </a:pPr>
            <a:endParaRPr lang="pt-BR" altLang="pt-BR" sz="2800" b="1" dirty="0">
              <a:solidFill>
                <a:schemeClr val="tx1"/>
              </a:solidFill>
              <a:cs typeface="Arial" panose="020B0604020202020204" pitchFamily="34" charset="0"/>
            </a:endParaRPr>
          </a:p>
          <a:p>
            <a:pPr algn="just">
              <a:buClrTx/>
              <a:buFont typeface="Wingdings" panose="05000000000000000000" pitchFamily="2" charset="2"/>
              <a:buChar char="§"/>
            </a:pPr>
            <a:r>
              <a:rPr lang="pt-BR" altLang="pt-BR" dirty="0">
                <a:cs typeface="Arial" panose="020B0604020202020204" pitchFamily="34" charset="0"/>
              </a:rPr>
              <a:t>Esse resultado é limitado pelo número de jogadores.</a:t>
            </a:r>
          </a:p>
          <a:p>
            <a:pPr algn="just">
              <a:buClrTx/>
              <a:buFont typeface="Wingdings" panose="05000000000000000000" pitchFamily="2" charset="2"/>
              <a:buChar char="§"/>
            </a:pPr>
            <a:endParaRPr lang="pt-BR" altLang="pt-BR" sz="600" dirty="0">
              <a:cs typeface="Arial" panose="020B0604020202020204" pitchFamily="34" charset="0"/>
            </a:endParaRPr>
          </a:p>
          <a:p>
            <a:pPr algn="just">
              <a:buClrTx/>
              <a:buFont typeface="Wingdings" panose="05000000000000000000" pitchFamily="2" charset="2"/>
              <a:buChar char="§"/>
            </a:pPr>
            <a:r>
              <a:rPr lang="pt-BR" altLang="pt-BR" dirty="0">
                <a:solidFill>
                  <a:schemeClr val="tx1"/>
                </a:solidFill>
                <a:cs typeface="Arial" panose="020B0604020202020204" pitchFamily="34" charset="0"/>
              </a:rPr>
              <a:t>Se o jogo envolver um número muito grande de jogadores o custo de fiscalização da ação de todos os jogadores se torna cada vez maior, isto é, se torna cada vez mais difícil identificar quem está e quem não está colaborando.</a:t>
            </a:r>
          </a:p>
          <a:p>
            <a:pPr algn="just">
              <a:buClrTx/>
              <a:buFont typeface="Wingdings" panose="05000000000000000000" pitchFamily="2" charset="2"/>
              <a:buChar char="§"/>
            </a:pPr>
            <a:endParaRPr lang="pt-BR" alt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Ao mesmo tempo, a punição exige a coordenação de todos os agentes lesados, o que pode gerar diversas dificuldades.</a:t>
            </a:r>
          </a:p>
          <a:p>
            <a:pPr lvl="1" algn="just">
              <a:buClrTx/>
              <a:buFont typeface="Wingdings" panose="05000000000000000000" pitchFamily="2" charset="2"/>
              <a:buChar char="§"/>
            </a:pPr>
            <a:endParaRPr lang="pt-BR" alt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Por esse motivo, não se verifica a formação de cartéis envolvendo um grande número de empresas e, pelo mesmo motivo, os recursos naturais livremente explorados por um grande número de agentes econômicos são os mais deteriorados.</a:t>
            </a:r>
          </a:p>
        </p:txBody>
      </p:sp>
      <p:sp>
        <p:nvSpPr>
          <p:cNvPr id="6" name="Rectangle 4">
            <a:extLst>
              <a:ext uri="{FF2B5EF4-FFF2-40B4-BE49-F238E27FC236}">
                <a16:creationId xmlns:a16="http://schemas.microsoft.com/office/drawing/2014/main" id="{40B96E85-D92E-47C9-839C-2ADC23F01133}"/>
              </a:ext>
            </a:extLst>
          </p:cNvPr>
          <p:cNvSpPr>
            <a:spLocks noGrp="1" noChangeArrowheads="1"/>
          </p:cNvSpPr>
          <p:nvPr>
            <p:ph type="title"/>
          </p:nvPr>
        </p:nvSpPr>
        <p:spPr>
          <a:xfrm>
            <a:off x="264772" y="357811"/>
            <a:ext cx="8775625" cy="781050"/>
          </a:xfrm>
          <a:noFill/>
          <a:ln/>
        </p:spPr>
        <p:txBody>
          <a:bodyPr>
            <a:noAutofit/>
          </a:body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16715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FA74FF-94BF-4BA5-AFFA-42C670DEC9C7}"/>
              </a:ext>
            </a:extLst>
          </p:cNvPr>
          <p:cNvSpPr txBox="1">
            <a:spLocks noChangeArrowheads="1"/>
          </p:cNvSpPr>
          <p:nvPr/>
        </p:nvSpPr>
        <p:spPr>
          <a:xfrm>
            <a:off x="-5208" y="648072"/>
            <a:ext cx="9074906" cy="630932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r>
              <a:rPr lang="pt-BR" altLang="pt-BR" sz="2600" dirty="0">
                <a:cs typeface="Arial" panose="020B0604020202020204" pitchFamily="34" charset="0"/>
              </a:rPr>
              <a:t>Em um jogo repetido do dilema dos prisioneiros, o que torna plausível a cooperação ?</a:t>
            </a:r>
          </a:p>
          <a:p>
            <a:pPr algn="just">
              <a:buClrTx/>
              <a:buFont typeface="Wingdings" panose="05000000000000000000" pitchFamily="2" charset="2"/>
              <a:buChar char="§"/>
            </a:pPr>
            <a:endParaRPr lang="pt-BR" altLang="pt-BR" sz="200" dirty="0">
              <a:cs typeface="Arial" panose="020B0604020202020204" pitchFamily="34" charset="0"/>
            </a:endParaRPr>
          </a:p>
          <a:p>
            <a:pPr algn="just">
              <a:buClrTx/>
              <a:buFont typeface="Wingdings" panose="05000000000000000000" pitchFamily="2" charset="2"/>
              <a:buChar char="§"/>
            </a:pPr>
            <a:r>
              <a:rPr lang="pt-BR" altLang="pt-BR" sz="2600" dirty="0">
                <a:cs typeface="Arial" panose="020B0604020202020204" pitchFamily="34" charset="0"/>
              </a:rPr>
              <a:t>D</a:t>
            </a:r>
            <a:r>
              <a:rPr lang="pt-BR" altLang="pt-BR" sz="2600" dirty="0">
                <a:solidFill>
                  <a:schemeClr val="tx1"/>
                </a:solidFill>
                <a:cs typeface="Arial" panose="020B0604020202020204" pitchFamily="34" charset="0"/>
              </a:rPr>
              <a:t>epende da crença dos jogadores a respeito das jogadas futuras.</a:t>
            </a:r>
          </a:p>
          <a:p>
            <a:pPr algn="just">
              <a:buClrTx/>
              <a:buFont typeface="Wingdings" panose="05000000000000000000" pitchFamily="2" charset="2"/>
              <a:buChar char="§"/>
            </a:pPr>
            <a:endParaRPr lang="pt-BR" altLang="pt-BR" sz="600" dirty="0">
              <a:solidFill>
                <a:schemeClr val="tx1"/>
              </a:solidFill>
              <a:cs typeface="Arial" panose="020B0604020202020204" pitchFamily="34" charset="0"/>
            </a:endParaRPr>
          </a:p>
          <a:p>
            <a:pPr algn="just">
              <a:buClrTx/>
              <a:buFont typeface="Wingdings" panose="05000000000000000000" pitchFamily="2" charset="2"/>
              <a:buChar char="§"/>
            </a:pPr>
            <a:r>
              <a:rPr lang="pt-BR" altLang="pt-BR" sz="2600" b="1" dirty="0">
                <a:cs typeface="Arial" panose="020B0604020202020204" pitchFamily="34" charset="0"/>
              </a:rPr>
              <a:t>Para um jogo repetido finitamente, não haverá cooperação:</a:t>
            </a:r>
          </a:p>
          <a:p>
            <a:pPr algn="just">
              <a:buClrTx/>
              <a:buFont typeface="Wingdings" panose="05000000000000000000" pitchFamily="2" charset="2"/>
              <a:buChar char="§"/>
            </a:pPr>
            <a:endParaRPr lang="pt-BR" altLang="pt-BR" sz="100" dirty="0">
              <a:cs typeface="Arial" panose="020B0604020202020204" pitchFamily="34" charset="0"/>
            </a:endParaRPr>
          </a:p>
          <a:p>
            <a:pPr lvl="1" algn="just">
              <a:buClrTx/>
              <a:buFont typeface="Wingdings" panose="05000000000000000000" pitchFamily="2" charset="2"/>
              <a:buChar char="§"/>
            </a:pPr>
            <a:r>
              <a:rPr lang="pt-BR" altLang="pt-BR" dirty="0">
                <a:solidFill>
                  <a:schemeClr val="tx1"/>
                </a:solidFill>
                <a:cs typeface="Arial" panose="020B0604020202020204" pitchFamily="34" charset="0"/>
              </a:rPr>
              <a:t>Suponha um jogo repetido 10 vezes. Qual o sentido de um dos jogadores não confessar, cooperando com o outro na décima rodada ? (não existe décima primeira).</a:t>
            </a:r>
          </a:p>
          <a:p>
            <a:pPr lvl="2" algn="just">
              <a:buClrTx/>
              <a:buFont typeface="Wingdings" panose="05000000000000000000" pitchFamily="2" charset="2"/>
              <a:buChar char="§"/>
            </a:pPr>
            <a:r>
              <a:rPr lang="pt-BR" altLang="pt-BR" dirty="0">
                <a:solidFill>
                  <a:schemeClr val="tx1"/>
                </a:solidFill>
                <a:cs typeface="Arial" panose="020B0604020202020204" pitchFamily="34" charset="0"/>
              </a:rPr>
              <a:t>No jogo repetido a adoção da estratégia de cooperação só faz sentido se isso induzir o outro a cooperar na rodada seguinte.</a:t>
            </a:r>
          </a:p>
          <a:p>
            <a:pPr lvl="2" algn="just">
              <a:buClrTx/>
              <a:buFont typeface="Wingdings" panose="05000000000000000000" pitchFamily="2" charset="2"/>
              <a:buChar char="§"/>
            </a:pPr>
            <a:endParaRPr lang="pt-BR" alt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altLang="pt-BR" sz="2400" dirty="0">
                <a:solidFill>
                  <a:schemeClr val="tx1"/>
                </a:solidFill>
                <a:cs typeface="Arial" panose="020B0604020202020204" pitchFamily="34" charset="0"/>
              </a:rPr>
              <a:t>Mas se isso é verdade, por que cooperar na nona rodada, já que isso não induzirá  cooperação na décima ? Mas se isso é verdade...</a:t>
            </a:r>
          </a:p>
          <a:p>
            <a:pPr lvl="1" algn="just">
              <a:buClrTx/>
              <a:buFont typeface="Wingdings" panose="05000000000000000000" pitchFamily="2" charset="2"/>
              <a:buChar char="§"/>
            </a:pPr>
            <a:endParaRPr lang="pt-BR" alt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dirty="0">
                <a:solidFill>
                  <a:schemeClr val="tx1"/>
                </a:solidFill>
                <a:cs typeface="Arial" panose="020B0604020202020204" pitchFamily="34" charset="0"/>
              </a:rPr>
              <a:t>Logo, pelo princípio da indução retroativa, não haverá cooperação.</a:t>
            </a:r>
            <a:endParaRPr lang="pt-BR" altLang="pt-BR" dirty="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id="{AA4F220F-B830-4254-9921-EB7B84957A64}"/>
              </a:ext>
            </a:extLst>
          </p:cNvPr>
          <p:cNvSpPr>
            <a:spLocks noGrp="1" noChangeArrowheads="1"/>
          </p:cNvSpPr>
          <p:nvPr>
            <p:ph type="title"/>
          </p:nvPr>
        </p:nvSpPr>
        <p:spPr>
          <a:xfrm>
            <a:off x="34547" y="245165"/>
            <a:ext cx="9109453" cy="799295"/>
          </a:xfrm>
          <a:noFill/>
          <a:ln/>
        </p:spPr>
        <p:txBody>
          <a:bodyPr>
            <a:noAutofit/>
          </a:bodyPr>
          <a:lstStyle/>
          <a:p>
            <a:r>
              <a:rPr lang="pt-BR" altLang="pt-BR" sz="2600" b="1" dirty="0">
                <a:solidFill>
                  <a:schemeClr val="tx1"/>
                </a:solidFill>
                <a:latin typeface="Arial" panose="020B0604020202020204" pitchFamily="34" charset="0"/>
                <a:cs typeface="Arial" panose="020B0604020202020204" pitchFamily="34" charset="0"/>
              </a:rPr>
              <a:t>O Dilema dos Prisioneiros: Jogos Repetidos Finitamente</a:t>
            </a:r>
          </a:p>
        </p:txBody>
      </p:sp>
    </p:spTree>
    <p:extLst>
      <p:ext uri="{BB962C8B-B14F-4D97-AF65-F5344CB8AC3E}">
        <p14:creationId xmlns:p14="http://schemas.microsoft.com/office/powerpoint/2010/main" val="41520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 calcmode="lin" valueType="num">
                                      <p:cBhvr additive="base">
                                        <p:cTn id="2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439CA-101D-462D-9212-09505F82E38B}"/>
              </a:ext>
            </a:extLst>
          </p:cNvPr>
          <p:cNvSpPr txBox="1">
            <a:spLocks noChangeArrowheads="1"/>
          </p:cNvSpPr>
          <p:nvPr/>
        </p:nvSpPr>
        <p:spPr>
          <a:xfrm>
            <a:off x="-10954" y="338404"/>
            <a:ext cx="9048936" cy="288032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lvl="1" indent="-256032" algn="just">
              <a:buClrTx/>
              <a:buFont typeface="Wingdings" panose="05000000000000000000" pitchFamily="2" charset="2"/>
              <a:buChar char="§"/>
            </a:pPr>
            <a:endParaRPr lang="pt-BR" altLang="pt-BR" sz="2800" b="1" dirty="0">
              <a:solidFill>
                <a:schemeClr val="tx1"/>
              </a:solidFill>
              <a:cs typeface="Arial" panose="020B0604020202020204" pitchFamily="34" charset="0"/>
            </a:endParaRPr>
          </a:p>
          <a:p>
            <a:pPr algn="just">
              <a:lnSpc>
                <a:spcPct val="130000"/>
              </a:lnSpc>
              <a:spcBef>
                <a:spcPts val="0"/>
              </a:spcBef>
              <a:buClrTx/>
              <a:buFont typeface="Wingdings" panose="05000000000000000000" pitchFamily="2" charset="2"/>
              <a:buChar char="§"/>
            </a:pPr>
            <a:r>
              <a:rPr lang="pt-BR" altLang="pt-BR" dirty="0">
                <a:solidFill>
                  <a:schemeClr val="tx1"/>
                </a:solidFill>
                <a:cs typeface="Arial" panose="020B0604020202020204" pitchFamily="34" charset="0"/>
              </a:rPr>
              <a:t>Se cooperar na rodada atual, você coopera na próxima. </a:t>
            </a:r>
          </a:p>
          <a:p>
            <a:pPr lvl="2" algn="just">
              <a:lnSpc>
                <a:spcPct val="130000"/>
              </a:lnSpc>
              <a:spcBef>
                <a:spcPts val="0"/>
              </a:spcBef>
              <a:buClrTx/>
              <a:buFont typeface="Wingdings" panose="05000000000000000000" pitchFamily="2" charset="2"/>
              <a:buChar char="§"/>
            </a:pPr>
            <a:r>
              <a:rPr lang="pt-BR" altLang="pt-BR" sz="2800" dirty="0">
                <a:solidFill>
                  <a:schemeClr val="tx1"/>
                </a:solidFill>
                <a:cs typeface="Arial" panose="020B0604020202020204" pitchFamily="34" charset="0"/>
              </a:rPr>
              <a:t>Retaliação se não cooperar.</a:t>
            </a:r>
          </a:p>
          <a:p>
            <a:pPr algn="just">
              <a:lnSpc>
                <a:spcPct val="130000"/>
              </a:lnSpc>
              <a:spcBef>
                <a:spcPts val="0"/>
              </a:spcBef>
              <a:buClrTx/>
              <a:buFont typeface="Wingdings" panose="05000000000000000000" pitchFamily="2" charset="2"/>
              <a:buChar char="§"/>
            </a:pPr>
            <a:r>
              <a:rPr lang="pt-BR" altLang="pt-BR" dirty="0">
                <a:solidFill>
                  <a:schemeClr val="tx1"/>
                </a:solidFill>
                <a:cs typeface="Arial" panose="020B0604020202020204" pitchFamily="34" charset="0"/>
              </a:rPr>
              <a:t>Preocupação com ganhos futuros pode levar a um resultado eficiente de Pareto.</a:t>
            </a:r>
          </a:p>
          <a:p>
            <a:pPr algn="just">
              <a:buClrTx/>
              <a:buFont typeface="Wingdings" panose="05000000000000000000" pitchFamily="2" charset="2"/>
              <a:buChar char="§"/>
            </a:pPr>
            <a:endParaRPr lang="pt-BR" altLang="pt-BR" dirty="0">
              <a:cs typeface="Arial" panose="020B0604020202020204" pitchFamily="34" charset="0"/>
            </a:endParaRPr>
          </a:p>
        </p:txBody>
      </p:sp>
      <p:sp>
        <p:nvSpPr>
          <p:cNvPr id="5" name="Espaço Reservado para Conteúdo 2">
            <a:extLst>
              <a:ext uri="{FF2B5EF4-FFF2-40B4-BE49-F238E27FC236}">
                <a16:creationId xmlns:a16="http://schemas.microsoft.com/office/drawing/2014/main" id="{20E74531-B9B7-477B-B271-F803B15930D2}"/>
              </a:ext>
            </a:extLst>
          </p:cNvPr>
          <p:cNvSpPr>
            <a:spLocks noGrp="1"/>
          </p:cNvSpPr>
          <p:nvPr>
            <p:ph idx="1"/>
          </p:nvPr>
        </p:nvSpPr>
        <p:spPr>
          <a:xfrm>
            <a:off x="134820" y="3429000"/>
            <a:ext cx="8903162" cy="3068960"/>
          </a:xfrm>
        </p:spPr>
        <p:txBody>
          <a:bodyPr>
            <a:noAutofit/>
          </a:bodyPr>
          <a:lstStyle/>
          <a:p>
            <a:pPr algn="just">
              <a:buClrTx/>
              <a:buFont typeface="Wingdings" panose="05000000000000000000" pitchFamily="2" charset="2"/>
              <a:buChar char="§"/>
            </a:pPr>
            <a:r>
              <a:rPr lang="pt-BR" b="1" dirty="0">
                <a:cs typeface="Arial" panose="020B0604020202020204" pitchFamily="34" charset="0"/>
              </a:rPr>
              <a:t>Algumas Possíveis Estratégias</a:t>
            </a:r>
            <a:endParaRPr lang="pt-BR" dirty="0">
              <a:cs typeface="Arial" panose="020B0604020202020204" pitchFamily="34" charset="0"/>
            </a:endParaRPr>
          </a:p>
          <a:p>
            <a:pPr marL="411480" lvl="1" indent="0" algn="just">
              <a:buClrTx/>
              <a:buNone/>
            </a:pPr>
            <a:endParaRPr 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sz="2800" dirty="0">
                <a:solidFill>
                  <a:schemeClr val="tx1"/>
                </a:solidFill>
                <a:cs typeface="Arial" panose="020B0604020202020204" pitchFamily="34" charset="0"/>
              </a:rPr>
              <a:t>Estratégia </a:t>
            </a:r>
            <a:r>
              <a:rPr lang="pt-BR" sz="2800" b="1" i="1" dirty="0" err="1">
                <a:solidFill>
                  <a:schemeClr val="tx1"/>
                </a:solidFill>
                <a:cs typeface="Arial" panose="020B0604020202020204" pitchFamily="34" charset="0"/>
              </a:rPr>
              <a:t>tit</a:t>
            </a:r>
            <a:r>
              <a:rPr lang="pt-BR" sz="2800" b="1" i="1" dirty="0">
                <a:solidFill>
                  <a:schemeClr val="tx1"/>
                </a:solidFill>
                <a:cs typeface="Arial" panose="020B0604020202020204" pitchFamily="34" charset="0"/>
              </a:rPr>
              <a:t>-</a:t>
            </a:r>
            <a:r>
              <a:rPr lang="pt-BR" sz="2800" b="1" i="1" dirty="0" err="1">
                <a:solidFill>
                  <a:schemeClr val="tx1"/>
                </a:solidFill>
                <a:cs typeface="Arial" panose="020B0604020202020204" pitchFamily="34" charset="0"/>
              </a:rPr>
              <a:t>for-tat</a:t>
            </a:r>
            <a:r>
              <a:rPr lang="pt-BR" sz="2800" b="1" dirty="0">
                <a:solidFill>
                  <a:schemeClr val="tx1"/>
                </a:solidFill>
                <a:cs typeface="Arial" panose="020B0604020202020204" pitchFamily="34" charset="0"/>
              </a:rPr>
              <a:t> (olho por olho)</a:t>
            </a:r>
            <a:r>
              <a:rPr lang="pt-BR" sz="2800" dirty="0">
                <a:solidFill>
                  <a:schemeClr val="tx1"/>
                </a:solidFill>
                <a:cs typeface="Arial" panose="020B0604020202020204" pitchFamily="34" charset="0"/>
              </a:rPr>
              <a:t>:</a:t>
            </a:r>
            <a:r>
              <a:rPr lang="pt-BR" sz="2800" b="1" dirty="0">
                <a:solidFill>
                  <a:schemeClr val="tx1"/>
                </a:solidFill>
                <a:cs typeface="Arial" panose="020B0604020202020204" pitchFamily="34" charset="0"/>
              </a:rPr>
              <a:t> </a:t>
            </a:r>
            <a:r>
              <a:rPr lang="pt-BR" sz="2800" dirty="0">
                <a:solidFill>
                  <a:schemeClr val="tx1"/>
                </a:solidFill>
                <a:cs typeface="Arial" panose="020B0604020202020204" pitchFamily="34" charset="0"/>
              </a:rPr>
              <a:t>cooperar na primeira rodada. Nas outras rodadas repetir a estratégia do outro jogador na rodada anterior.</a:t>
            </a:r>
          </a:p>
          <a:p>
            <a:pPr lvl="1" algn="just">
              <a:buClrTx/>
              <a:buFont typeface="Wingdings" panose="05000000000000000000" pitchFamily="2" charset="2"/>
              <a:buChar char="§"/>
            </a:pPr>
            <a:endParaRPr lang="pt-BR" sz="200" dirty="0">
              <a:solidFill>
                <a:schemeClr val="tx1"/>
              </a:solidFill>
              <a:cs typeface="Arial" panose="020B0604020202020204" pitchFamily="34" charset="0"/>
            </a:endParaRPr>
          </a:p>
          <a:p>
            <a:pPr lvl="1" algn="just">
              <a:buClrTx/>
              <a:buFont typeface="Wingdings" panose="05000000000000000000" pitchFamily="2" charset="2"/>
              <a:buChar char="§"/>
            </a:pPr>
            <a:r>
              <a:rPr lang="pt-BR" sz="2800" dirty="0">
                <a:solidFill>
                  <a:schemeClr val="tx1"/>
                </a:solidFill>
                <a:cs typeface="Arial" panose="020B0604020202020204" pitchFamily="34" charset="0"/>
              </a:rPr>
              <a:t>Estratégia </a:t>
            </a:r>
            <a:r>
              <a:rPr lang="pt-BR" sz="2800" b="1" i="1" dirty="0">
                <a:solidFill>
                  <a:schemeClr val="tx1"/>
                </a:solidFill>
                <a:cs typeface="Arial" panose="020B0604020202020204" pitchFamily="34" charset="0"/>
              </a:rPr>
              <a:t>trigger (gatilho)</a:t>
            </a:r>
            <a:r>
              <a:rPr lang="pt-BR" sz="2800" dirty="0">
                <a:solidFill>
                  <a:schemeClr val="tx1"/>
                </a:solidFill>
                <a:cs typeface="Arial" panose="020B0604020202020204" pitchFamily="34" charset="0"/>
              </a:rPr>
              <a:t>: começar cooperando. Se o outro jogador deixar de cooperar em algum momento, nunca mais cooperar.</a:t>
            </a:r>
          </a:p>
          <a:p>
            <a:pPr lvl="1" algn="just">
              <a:buClrTx/>
              <a:buFont typeface="Wingdings" panose="05000000000000000000" pitchFamily="2" charset="2"/>
              <a:buChar char="§"/>
            </a:pPr>
            <a:endParaRPr lang="pt-BR" sz="2800" dirty="0">
              <a:solidFill>
                <a:schemeClr val="tx1"/>
              </a:solidFill>
              <a:cs typeface="Arial" panose="020B0604020202020204" pitchFamily="34" charset="0"/>
            </a:endParaRPr>
          </a:p>
        </p:txBody>
      </p:sp>
      <p:sp>
        <p:nvSpPr>
          <p:cNvPr id="6" name="Rectangle 4">
            <a:extLst>
              <a:ext uri="{FF2B5EF4-FFF2-40B4-BE49-F238E27FC236}">
                <a16:creationId xmlns:a16="http://schemas.microsoft.com/office/drawing/2014/main" id="{2D82D787-A049-47DE-A748-4775A8057852}"/>
              </a:ext>
            </a:extLst>
          </p:cNvPr>
          <p:cNvSpPr txBox="1">
            <a:spLocks noChangeArrowheads="1"/>
          </p:cNvSpPr>
          <p:nvPr/>
        </p:nvSpPr>
        <p:spPr>
          <a:xfrm>
            <a:off x="-109466" y="268152"/>
            <a:ext cx="9306474" cy="781050"/>
          </a:xfrm>
          <a:prstGeom prst="rect">
            <a:avLst/>
          </a:prstGeom>
          <a:no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109728" lvl="1" algn="just"/>
            <a:r>
              <a:rPr lang="pt-BR" altLang="pt-BR" sz="2500" b="1" kern="0" dirty="0">
                <a:solidFill>
                  <a:schemeClr val="tx1"/>
                </a:solidFill>
                <a:latin typeface="Arial" panose="020B0604020202020204" pitchFamily="34" charset="0"/>
                <a:cs typeface="Arial" panose="020B0604020202020204" pitchFamily="34" charset="0"/>
              </a:rPr>
              <a:t>O Dilema dos Prisioneiros: Jogos Repetidos Infinitamente</a:t>
            </a:r>
            <a:br>
              <a:rPr lang="pt-BR" altLang="pt-BR" sz="2500" b="1" kern="0" dirty="0">
                <a:solidFill>
                  <a:schemeClr val="tx1"/>
                </a:solidFill>
                <a:latin typeface="Arial" panose="020B0604020202020204" pitchFamily="34" charset="0"/>
                <a:cs typeface="Arial" panose="020B0604020202020204" pitchFamily="34" charset="0"/>
              </a:rPr>
            </a:br>
            <a:endParaRPr lang="pt-BR" altLang="pt-BR" sz="2500" b="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3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6B51BFD7-042E-4D34-A146-D62FDA7B72D9}"/>
              </a:ext>
            </a:extLst>
          </p:cNvPr>
          <p:cNvSpPr>
            <a:spLocks noGrp="1"/>
          </p:cNvSpPr>
          <p:nvPr>
            <p:ph idx="1"/>
          </p:nvPr>
        </p:nvSpPr>
        <p:spPr>
          <a:xfrm>
            <a:off x="159029" y="893712"/>
            <a:ext cx="8865701" cy="3533024"/>
          </a:xfrm>
        </p:spPr>
        <p:txBody>
          <a:bodyPr/>
          <a:lstStyle/>
          <a:p>
            <a:pPr algn="just">
              <a:buClrTx/>
              <a:buFont typeface="Wingdings" panose="05000000000000000000" pitchFamily="2" charset="2"/>
              <a:buChar char="§"/>
            </a:pPr>
            <a:r>
              <a:rPr lang="pt-BR" sz="2600" dirty="0">
                <a:cs typeface="Arial" panose="020B0604020202020204" pitchFamily="34" charset="0"/>
              </a:rPr>
              <a:t>Em 1984*, Robert </a:t>
            </a:r>
            <a:r>
              <a:rPr lang="pt-BR" sz="2600" dirty="0" err="1">
                <a:cs typeface="Arial" panose="020B0604020202020204" pitchFamily="34" charset="0"/>
              </a:rPr>
              <a:t>Axelrod</a:t>
            </a:r>
            <a:r>
              <a:rPr lang="pt-BR" sz="2600" dirty="0">
                <a:cs typeface="Arial" panose="020B0604020202020204" pitchFamily="34" charset="0"/>
              </a:rPr>
              <a:t>, um cientista político da Universidade de Michigan, pediu a diversos especialistas em teoria dos jogos que enviassem suas estratégias favoritas em um jogo do tipo dilema dos prisioneiros com repetição. </a:t>
            </a:r>
          </a:p>
          <a:p>
            <a:pPr algn="just">
              <a:buClrTx/>
              <a:buFont typeface="Wingdings" panose="05000000000000000000" pitchFamily="2" charset="2"/>
              <a:buChar char="§"/>
            </a:pPr>
            <a:endParaRPr lang="pt-BR" sz="600" dirty="0">
              <a:cs typeface="Arial" panose="020B0604020202020204" pitchFamily="34" charset="0"/>
            </a:endParaRPr>
          </a:p>
          <a:p>
            <a:pPr algn="just">
              <a:buClrTx/>
              <a:buFont typeface="Wingdings" panose="05000000000000000000" pitchFamily="2" charset="2"/>
              <a:buChar char="§"/>
            </a:pPr>
            <a:r>
              <a:rPr lang="pt-BR" sz="2600" dirty="0">
                <a:cs typeface="Arial" panose="020B0604020202020204" pitchFamily="34" charset="0"/>
              </a:rPr>
              <a:t>Em um computador, ele simulou os resultados desse jogo confrontando todas as estratégias duas a duas. A estratégia com melhor performance foi a </a:t>
            </a:r>
            <a:r>
              <a:rPr lang="pt-BR" sz="2600" b="1" i="1" dirty="0" err="1">
                <a:cs typeface="Arial" panose="020B0604020202020204" pitchFamily="34" charset="0"/>
              </a:rPr>
              <a:t>tit</a:t>
            </a:r>
            <a:r>
              <a:rPr lang="pt-BR" sz="2600" b="1" i="1" dirty="0">
                <a:cs typeface="Arial" panose="020B0604020202020204" pitchFamily="34" charset="0"/>
              </a:rPr>
              <a:t>-</a:t>
            </a:r>
            <a:r>
              <a:rPr lang="pt-BR" sz="2600" b="1" i="1" dirty="0" err="1">
                <a:cs typeface="Arial" panose="020B0604020202020204" pitchFamily="34" charset="0"/>
              </a:rPr>
              <a:t>for-tat</a:t>
            </a:r>
            <a:r>
              <a:rPr lang="pt-BR" sz="2600" dirty="0">
                <a:cs typeface="Arial" panose="020B0604020202020204" pitchFamily="34" charset="0"/>
              </a:rPr>
              <a:t>.</a:t>
            </a:r>
          </a:p>
          <a:p>
            <a:pPr lvl="1" algn="just">
              <a:buFont typeface="Wingdings" panose="05000000000000000000" pitchFamily="2" charset="2"/>
              <a:buChar char="§"/>
            </a:pPr>
            <a:r>
              <a:rPr lang="pt-BR" altLang="pt-BR" sz="2600" b="1" dirty="0">
                <a:cs typeface="Arial" panose="020B0604020202020204" pitchFamily="34" charset="0"/>
              </a:rPr>
              <a:t>A intuição: </a:t>
            </a:r>
            <a:r>
              <a:rPr lang="pt-BR" altLang="pt-BR" sz="2600" dirty="0">
                <a:cs typeface="Arial" panose="020B0604020202020204" pitchFamily="34" charset="0"/>
              </a:rPr>
              <a:t>embora a possibilidade de punição seja necessária para induzir a cooperação, punições mais prolongadas, embora induzam maior temor por parte do rival, tendem a gerar pior desempenho, na medida em que também geram prejuízo para quem as impõe.</a:t>
            </a:r>
          </a:p>
          <a:p>
            <a:pPr algn="just">
              <a:buClrTx/>
              <a:buFont typeface="Wingdings" panose="05000000000000000000" pitchFamily="2" charset="2"/>
              <a:buChar char="§"/>
            </a:pPr>
            <a:endParaRPr lang="pt-BR" sz="2600" dirty="0">
              <a:cs typeface="Arial" panose="020B0604020202020204" pitchFamily="34" charset="0"/>
            </a:endParaRPr>
          </a:p>
        </p:txBody>
      </p:sp>
      <p:sp>
        <p:nvSpPr>
          <p:cNvPr id="5" name="Rectangle 4">
            <a:extLst>
              <a:ext uri="{FF2B5EF4-FFF2-40B4-BE49-F238E27FC236}">
                <a16:creationId xmlns:a16="http://schemas.microsoft.com/office/drawing/2014/main" id="{6D3C0861-6D55-4F75-9B67-22DD5E86D8FB}"/>
              </a:ext>
            </a:extLst>
          </p:cNvPr>
          <p:cNvSpPr txBox="1">
            <a:spLocks noChangeArrowheads="1"/>
          </p:cNvSpPr>
          <p:nvPr/>
        </p:nvSpPr>
        <p:spPr>
          <a:xfrm>
            <a:off x="597922" y="105136"/>
            <a:ext cx="7983537" cy="772972"/>
          </a:xfrm>
          <a:prstGeom prst="rect">
            <a:avLst/>
          </a:prstGeom>
          <a:noFill/>
          <a:ln/>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a:t>
            </a:r>
          </a:p>
        </p:txBody>
      </p:sp>
      <p:sp>
        <p:nvSpPr>
          <p:cNvPr id="6" name="CaixaDeTexto 5">
            <a:extLst>
              <a:ext uri="{FF2B5EF4-FFF2-40B4-BE49-F238E27FC236}">
                <a16:creationId xmlns:a16="http://schemas.microsoft.com/office/drawing/2014/main" id="{8738A85A-A597-407B-9E96-3B6707C10807}"/>
              </a:ext>
            </a:extLst>
          </p:cNvPr>
          <p:cNvSpPr txBox="1"/>
          <p:nvPr/>
        </p:nvSpPr>
        <p:spPr>
          <a:xfrm>
            <a:off x="224067" y="6182772"/>
            <a:ext cx="921147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Axelrod</a:t>
            </a:r>
            <a:r>
              <a:rPr lang="pt-BR" b="1" dirty="0">
                <a:latin typeface="Arial" panose="020B0604020202020204" pitchFamily="34" charset="0"/>
                <a:cs typeface="Arial" panose="020B0604020202020204" pitchFamily="34" charset="0"/>
              </a:rPr>
              <a:t>, R. The </a:t>
            </a:r>
            <a:r>
              <a:rPr lang="pt-BR" b="1" dirty="0" err="1">
                <a:latin typeface="Arial" panose="020B0604020202020204" pitchFamily="34" charset="0"/>
                <a:cs typeface="Arial" panose="020B0604020202020204" pitchFamily="34" charset="0"/>
              </a:rPr>
              <a:t>Evolution</a:t>
            </a:r>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of</a:t>
            </a:r>
            <a:r>
              <a:rPr lang="pt-BR" b="1" dirty="0">
                <a:latin typeface="Arial" panose="020B0604020202020204" pitchFamily="34" charset="0"/>
                <a:cs typeface="Arial" panose="020B0604020202020204" pitchFamily="34" charset="0"/>
              </a:rPr>
              <a:t> </a:t>
            </a:r>
            <a:r>
              <a:rPr lang="pt-BR" b="1" dirty="0" err="1">
                <a:latin typeface="Arial" panose="020B0604020202020204" pitchFamily="34" charset="0"/>
                <a:cs typeface="Arial" panose="020B0604020202020204" pitchFamily="34" charset="0"/>
              </a:rPr>
              <a:t>Cooperation</a:t>
            </a:r>
            <a:r>
              <a:rPr lang="pt-BR" b="1" dirty="0">
                <a:latin typeface="Arial" panose="020B0604020202020204" pitchFamily="34" charset="0"/>
                <a:cs typeface="Arial" panose="020B0604020202020204" pitchFamily="34" charset="0"/>
              </a:rPr>
              <a:t>. New York, Basic Books, 1984.</a:t>
            </a:r>
          </a:p>
        </p:txBody>
      </p:sp>
    </p:spTree>
    <p:extLst>
      <p:ext uri="{BB962C8B-B14F-4D97-AF65-F5344CB8AC3E}">
        <p14:creationId xmlns:p14="http://schemas.microsoft.com/office/powerpoint/2010/main" val="28358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9">
            <a:extLst>
              <a:ext uri="{FF2B5EF4-FFF2-40B4-BE49-F238E27FC236}">
                <a16:creationId xmlns:a16="http://schemas.microsoft.com/office/drawing/2014/main" id="{D2173087-90FA-4659-A99F-7CC45A8C01F9}"/>
              </a:ext>
            </a:extLst>
          </p:cNvPr>
          <p:cNvSpPr txBox="1">
            <a:spLocks noChangeArrowheads="1"/>
          </p:cNvSpPr>
          <p:nvPr/>
        </p:nvSpPr>
        <p:spPr>
          <a:xfrm>
            <a:off x="145773" y="1417980"/>
            <a:ext cx="8799443" cy="487997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sz="3000" b="1" dirty="0" err="1"/>
              <a:t>Observações</a:t>
            </a:r>
            <a:r>
              <a:rPr lang="en-US" sz="3000" b="1" dirty="0"/>
              <a:t>:</a:t>
            </a:r>
          </a:p>
          <a:p>
            <a:pPr lvl="1" algn="just">
              <a:spcBef>
                <a:spcPct val="70000"/>
              </a:spcBef>
            </a:pPr>
            <a:r>
              <a:rPr lang="en-US" sz="3000" dirty="0" err="1"/>
              <a:t>TMgST</a:t>
            </a:r>
            <a:r>
              <a:rPr lang="en-US" sz="3000" i="1" dirty="0"/>
              <a:t> </a:t>
            </a:r>
            <a:r>
              <a:rPr lang="en-US" sz="3000" dirty="0"/>
              <a:t>= 0,0385 </a:t>
            </a:r>
            <a:r>
              <a:rPr lang="en-US" sz="3000" dirty="0" err="1"/>
              <a:t>significa</a:t>
            </a:r>
            <a:r>
              <a:rPr lang="en-US" sz="3000" dirty="0"/>
              <a:t> que, para </a:t>
            </a:r>
            <a:r>
              <a:rPr lang="en-US" sz="3000" dirty="0" err="1"/>
              <a:t>manter</a:t>
            </a:r>
            <a:r>
              <a:rPr lang="en-US" sz="3000" dirty="0"/>
              <a:t> </a:t>
            </a:r>
            <a:r>
              <a:rPr lang="en-US" sz="3000" dirty="0" err="1"/>
              <a:t>os</a:t>
            </a:r>
            <a:r>
              <a:rPr lang="en-US" sz="3000" dirty="0"/>
              <a:t> </a:t>
            </a:r>
            <a:r>
              <a:rPr lang="en-US" sz="3000" dirty="0" err="1"/>
              <a:t>atuais</a:t>
            </a:r>
            <a:r>
              <a:rPr lang="en-US" sz="3000" dirty="0"/>
              <a:t> </a:t>
            </a:r>
            <a:r>
              <a:rPr lang="en-US" sz="3000" dirty="0" err="1"/>
              <a:t>níveis</a:t>
            </a:r>
            <a:r>
              <a:rPr lang="en-US" sz="3000" dirty="0"/>
              <a:t> de </a:t>
            </a:r>
            <a:r>
              <a:rPr lang="en-US" sz="3000" dirty="0" err="1"/>
              <a:t>produção</a:t>
            </a:r>
            <a:r>
              <a:rPr lang="en-US" sz="3000" dirty="0"/>
              <a:t>, </a:t>
            </a:r>
            <a:r>
              <a:rPr lang="en-US" sz="3000" dirty="0" err="1"/>
              <a:t>seriam</a:t>
            </a:r>
            <a:r>
              <a:rPr lang="en-US" sz="3000" dirty="0"/>
              <a:t> </a:t>
            </a:r>
            <a:r>
              <a:rPr lang="en-US" sz="3000" dirty="0" err="1"/>
              <a:t>necessárias</a:t>
            </a:r>
            <a:r>
              <a:rPr lang="en-US" sz="3000" dirty="0"/>
              <a:t> 260 </a:t>
            </a:r>
            <a:r>
              <a:rPr lang="en-US" sz="3000" dirty="0" err="1"/>
              <a:t>unidades</a:t>
            </a:r>
            <a:r>
              <a:rPr lang="en-US" sz="3000" dirty="0"/>
              <a:t> de </a:t>
            </a:r>
            <a:r>
              <a:rPr lang="en-US" sz="3000" dirty="0" err="1"/>
              <a:t>trabalho</a:t>
            </a:r>
            <a:r>
              <a:rPr lang="en-US" sz="3000" dirty="0"/>
              <a:t> para </a:t>
            </a:r>
            <a:r>
              <a:rPr lang="en-US" sz="3000" dirty="0" err="1"/>
              <a:t>substituir</a:t>
            </a:r>
            <a:r>
              <a:rPr lang="en-US" sz="3000" dirty="0"/>
              <a:t> 10 </a:t>
            </a:r>
            <a:r>
              <a:rPr lang="en-US" sz="3000" dirty="0" err="1"/>
              <a:t>unidades</a:t>
            </a:r>
            <a:r>
              <a:rPr lang="en-US" sz="3000" dirty="0"/>
              <a:t> de capital.</a:t>
            </a:r>
          </a:p>
          <a:p>
            <a:pPr lvl="1" algn="just">
              <a:spcBef>
                <a:spcPct val="70000"/>
              </a:spcBef>
            </a:pPr>
            <a:r>
              <a:rPr lang="en-US" sz="3000" dirty="0"/>
              <a:t>Se a </a:t>
            </a:r>
            <a:r>
              <a:rPr lang="en-US" sz="3000" dirty="0" err="1"/>
              <a:t>mão</a:t>
            </a:r>
            <a:r>
              <a:rPr lang="en-US" sz="3000" dirty="0"/>
              <a:t> de </a:t>
            </a:r>
            <a:r>
              <a:rPr lang="en-US" sz="3000" dirty="0" err="1"/>
              <a:t>obra</a:t>
            </a:r>
            <a:r>
              <a:rPr lang="en-US" sz="3000" dirty="0"/>
              <a:t> é </a:t>
            </a:r>
            <a:r>
              <a:rPr lang="en-US" sz="3000" dirty="0" err="1"/>
              <a:t>cara</a:t>
            </a:r>
            <a:r>
              <a:rPr lang="en-US" sz="3000" dirty="0"/>
              <a:t>, o </a:t>
            </a:r>
            <a:r>
              <a:rPr lang="en-US" sz="3000" dirty="0" err="1"/>
              <a:t>produtor</a:t>
            </a:r>
            <a:r>
              <a:rPr lang="en-US" sz="3000" dirty="0"/>
              <a:t> </a:t>
            </a:r>
            <a:r>
              <a:rPr lang="en-US" sz="3000" dirty="0" err="1"/>
              <a:t>deve</a:t>
            </a:r>
            <a:r>
              <a:rPr lang="en-US" sz="3000" dirty="0"/>
              <a:t> </a:t>
            </a:r>
            <a:r>
              <a:rPr lang="en-US" sz="3000" dirty="0" err="1"/>
              <a:t>utilizar</a:t>
            </a:r>
            <a:r>
              <a:rPr lang="en-US" sz="3000" dirty="0"/>
              <a:t> </a:t>
            </a:r>
            <a:r>
              <a:rPr lang="en-US" sz="3000" dirty="0" err="1"/>
              <a:t>mais</a:t>
            </a:r>
            <a:r>
              <a:rPr lang="en-US" sz="3000" dirty="0"/>
              <a:t> capital (</a:t>
            </a:r>
            <a:r>
              <a:rPr lang="en-US" sz="3000" dirty="0" err="1"/>
              <a:t>Exemplo</a:t>
            </a:r>
            <a:r>
              <a:rPr lang="en-US" sz="3000" dirty="0"/>
              <a:t>: E.U.A.).</a:t>
            </a:r>
          </a:p>
          <a:p>
            <a:pPr lvl="1" algn="just">
              <a:spcBef>
                <a:spcPct val="70000"/>
              </a:spcBef>
            </a:pPr>
            <a:r>
              <a:rPr lang="en-US" sz="3000" dirty="0"/>
              <a:t>Se </a:t>
            </a:r>
            <a:r>
              <a:rPr lang="en-US" sz="3000" dirty="0" err="1"/>
              <a:t>mão</a:t>
            </a:r>
            <a:r>
              <a:rPr lang="en-US" sz="3000" dirty="0"/>
              <a:t> de </a:t>
            </a:r>
            <a:r>
              <a:rPr lang="en-US" sz="3000" dirty="0" err="1"/>
              <a:t>obra</a:t>
            </a:r>
            <a:r>
              <a:rPr lang="en-US" sz="3000" dirty="0"/>
              <a:t> é </a:t>
            </a:r>
            <a:r>
              <a:rPr lang="en-US" sz="3000" dirty="0" err="1"/>
              <a:t>barata</a:t>
            </a:r>
            <a:r>
              <a:rPr lang="en-US" sz="3000" dirty="0"/>
              <a:t>, o </a:t>
            </a:r>
            <a:r>
              <a:rPr lang="en-US" sz="3000" dirty="0" err="1"/>
              <a:t>produtor</a:t>
            </a:r>
            <a:r>
              <a:rPr lang="en-US" sz="3000" dirty="0"/>
              <a:t> </a:t>
            </a:r>
            <a:r>
              <a:rPr lang="en-US" sz="3000" dirty="0" err="1"/>
              <a:t>deve</a:t>
            </a:r>
            <a:r>
              <a:rPr lang="en-US" sz="3000" dirty="0"/>
              <a:t> </a:t>
            </a:r>
            <a:r>
              <a:rPr lang="en-US" sz="3000" dirty="0" err="1"/>
              <a:t>utilizar</a:t>
            </a:r>
            <a:r>
              <a:rPr lang="en-US" sz="3000" dirty="0"/>
              <a:t> </a:t>
            </a:r>
            <a:r>
              <a:rPr lang="en-US" sz="3000" dirty="0" err="1"/>
              <a:t>mais</a:t>
            </a:r>
            <a:r>
              <a:rPr lang="en-US" sz="3000" dirty="0"/>
              <a:t> </a:t>
            </a:r>
            <a:r>
              <a:rPr lang="en-US" sz="3000" dirty="0" err="1"/>
              <a:t>trabalho</a:t>
            </a:r>
            <a:r>
              <a:rPr lang="en-US" sz="3000" dirty="0"/>
              <a:t> (</a:t>
            </a:r>
            <a:r>
              <a:rPr lang="en-US" sz="3000" dirty="0" err="1"/>
              <a:t>Exemplo</a:t>
            </a:r>
            <a:r>
              <a:rPr lang="en-US" sz="3000" dirty="0"/>
              <a:t>: </a:t>
            </a:r>
            <a:r>
              <a:rPr lang="en-US" sz="3000" dirty="0" err="1"/>
              <a:t>Índia</a:t>
            </a:r>
            <a:r>
              <a:rPr lang="en-US" sz="3000" dirty="0"/>
              <a:t>).</a:t>
            </a:r>
          </a:p>
        </p:txBody>
      </p:sp>
      <p:sp>
        <p:nvSpPr>
          <p:cNvPr id="3" name="Rectangle 7">
            <a:extLst>
              <a:ext uri="{FF2B5EF4-FFF2-40B4-BE49-F238E27FC236}">
                <a16:creationId xmlns:a16="http://schemas.microsoft.com/office/drawing/2014/main" id="{A073B017-5F19-40E7-8D2B-AE27BDBEA598}"/>
              </a:ext>
            </a:extLst>
          </p:cNvPr>
          <p:cNvSpPr>
            <a:spLocks noGrp="1" noChangeArrowheads="1"/>
          </p:cNvSpPr>
          <p:nvPr>
            <p:ph type="title"/>
          </p:nvPr>
        </p:nvSpPr>
        <p:spPr>
          <a:xfrm>
            <a:off x="1815548" y="252618"/>
            <a:ext cx="5857459"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Exemplo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de Trigo</a:t>
            </a:r>
          </a:p>
        </p:txBody>
      </p:sp>
    </p:spTree>
    <p:extLst>
      <p:ext uri="{BB962C8B-B14F-4D97-AF65-F5344CB8AC3E}">
        <p14:creationId xmlns:p14="http://schemas.microsoft.com/office/powerpoint/2010/main" val="13346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BF8A08E1-7E99-4117-B132-32CC10334E1B}"/>
              </a:ext>
            </a:extLst>
          </p:cNvPr>
          <p:cNvSpPr>
            <a:spLocks noGrp="1"/>
          </p:cNvSpPr>
          <p:nvPr>
            <p:ph idx="1"/>
          </p:nvPr>
        </p:nvSpPr>
        <p:spPr>
          <a:xfrm>
            <a:off x="104328" y="925485"/>
            <a:ext cx="8883059" cy="6408712"/>
          </a:xfrm>
        </p:spPr>
        <p:txBody>
          <a:bodyPr>
            <a:normAutofit/>
          </a:bodyPr>
          <a:lstStyle/>
          <a:p>
            <a:pPr algn="just">
              <a:buClrTx/>
              <a:buFont typeface="Wingdings" panose="05000000000000000000" pitchFamily="2" charset="2"/>
              <a:buChar char="§"/>
            </a:pPr>
            <a:r>
              <a:rPr lang="pt-BR" dirty="0">
                <a:cs typeface="Arial" panose="020B0604020202020204" pitchFamily="34" charset="0"/>
              </a:rPr>
              <a:t>Um fator que influencia significativamente a emergência de cooperação em um jogo do tipo dilema dos prisioneiros repetido é o grau de impaciência dos jogadores, em termos da taxa pela qual eles descontam os ganhos futuros. </a:t>
            </a:r>
          </a:p>
          <a:p>
            <a:pPr lvl="1" algn="just">
              <a:buFont typeface="Wingdings" panose="05000000000000000000" pitchFamily="2" charset="2"/>
              <a:buChar char="§"/>
            </a:pPr>
            <a:r>
              <a:rPr lang="pt-BR" sz="2600" dirty="0">
                <a:cs typeface="Arial" panose="020B0604020202020204" pitchFamily="34" charset="0"/>
              </a:rPr>
              <a:t>Quanto valem hoje $100 recebidos daqui a um ano ?</a:t>
            </a:r>
          </a:p>
          <a:p>
            <a:pPr lvl="1" algn="just">
              <a:buFont typeface="Wingdings" panose="05000000000000000000" pitchFamily="2" charset="2"/>
              <a:buChar char="§"/>
            </a:pPr>
            <a:endParaRPr lang="pt-BR" sz="4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Romper unilateralmente com o cartel pode proporcionar um ganho no curto prazo. Entretanto, caso esse comportamento determine o fim do cartel, os ganhos futuros serão menores.</a:t>
            </a:r>
          </a:p>
          <a:p>
            <a:pPr lvl="1" algn="just">
              <a:buFont typeface="Wingdings" panose="05000000000000000000" pitchFamily="2" charset="2"/>
              <a:buChar char="§"/>
            </a:pPr>
            <a:r>
              <a:rPr lang="pt-BR" sz="2600" dirty="0">
                <a:cs typeface="Arial" panose="020B0604020202020204" pitchFamily="34" charset="0"/>
              </a:rPr>
              <a:t>Dependendo da taxa de preferência temporal do agente econômico, pode esse rompimento unilateral pode ser justificável.</a:t>
            </a:r>
          </a:p>
        </p:txBody>
      </p:sp>
      <p:sp>
        <p:nvSpPr>
          <p:cNvPr id="5" name="Rectangle 4">
            <a:extLst>
              <a:ext uri="{FF2B5EF4-FFF2-40B4-BE49-F238E27FC236}">
                <a16:creationId xmlns:a16="http://schemas.microsoft.com/office/drawing/2014/main" id="{48AB4B2C-C9A9-42DE-BDCA-2F77FE6DC57A}"/>
              </a:ext>
            </a:extLst>
          </p:cNvPr>
          <p:cNvSpPr txBox="1">
            <a:spLocks noChangeArrowheads="1"/>
          </p:cNvSpPr>
          <p:nvPr/>
        </p:nvSpPr>
        <p:spPr>
          <a:xfrm>
            <a:off x="211762" y="112641"/>
            <a:ext cx="8775625" cy="781050"/>
          </a:xfrm>
          <a:prstGeom prst="rect">
            <a:avLst/>
          </a:prstGeom>
          <a:no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42795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8B1CC58C-9D3C-42BF-8E47-9A6D2E0E1C82}"/>
              </a:ext>
            </a:extLst>
          </p:cNvPr>
          <p:cNvSpPr>
            <a:spLocks noGrp="1"/>
          </p:cNvSpPr>
          <p:nvPr>
            <p:ph idx="1"/>
          </p:nvPr>
        </p:nvSpPr>
        <p:spPr>
          <a:xfrm>
            <a:off x="104328" y="832721"/>
            <a:ext cx="8883059" cy="6408712"/>
          </a:xfrm>
        </p:spPr>
        <p:txBody>
          <a:bodyPr>
            <a:normAutofit/>
          </a:bodyPr>
          <a:lstStyle/>
          <a:p>
            <a:pPr algn="just">
              <a:buClrTx/>
              <a:buFont typeface="Wingdings" panose="05000000000000000000" pitchFamily="2" charset="2"/>
              <a:buChar char="§"/>
            </a:pPr>
            <a:endParaRPr lang="pt-BR" sz="400" dirty="0">
              <a:cs typeface="Arial" panose="020B0604020202020204" pitchFamily="34" charset="0"/>
            </a:endParaRPr>
          </a:p>
          <a:p>
            <a:pPr algn="just">
              <a:buFont typeface="Wingdings" panose="05000000000000000000" pitchFamily="2" charset="2"/>
              <a:buChar char="§"/>
            </a:pPr>
            <a:r>
              <a:rPr lang="pt-BR" sz="3200" b="1" dirty="0">
                <a:solidFill>
                  <a:schemeClr val="tx1"/>
                </a:solidFill>
                <a:cs typeface="Arial" panose="020B0604020202020204" pitchFamily="34" charset="0"/>
              </a:rPr>
              <a:t>Exemplo: </a:t>
            </a:r>
            <a:r>
              <a:rPr lang="pt-BR" sz="3200" b="1" dirty="0">
                <a:cs typeface="Arial" panose="020B0604020202020204" pitchFamily="34" charset="0"/>
              </a:rPr>
              <a:t>Cartel Formado Pelas Firmas</a:t>
            </a:r>
            <a:r>
              <a:rPr lang="pt-BR" sz="3200" b="1" dirty="0">
                <a:solidFill>
                  <a:schemeClr val="tx1"/>
                </a:solidFill>
                <a:cs typeface="Arial" panose="020B0604020202020204" pitchFamily="34" charset="0"/>
              </a:rPr>
              <a:t> A e B</a:t>
            </a:r>
          </a:p>
          <a:p>
            <a:pPr algn="just">
              <a:buFont typeface="Wingdings" panose="05000000000000000000" pitchFamily="2" charset="2"/>
              <a:buChar char="§"/>
            </a:pPr>
            <a:endParaRPr lang="pt-BR" sz="200" b="1" dirty="0">
              <a:solidFill>
                <a:schemeClr val="tx1"/>
              </a:solidFill>
              <a:cs typeface="Arial" panose="020B0604020202020204" pitchFamily="34" charset="0"/>
            </a:endParaRPr>
          </a:p>
          <a:p>
            <a:pPr lvl="1" algn="just">
              <a:buFont typeface="Wingdings" panose="05000000000000000000" pitchFamily="2" charset="2"/>
              <a:buChar char="§"/>
            </a:pPr>
            <a:r>
              <a:rPr lang="pt-BR" sz="3000" b="1" dirty="0">
                <a:solidFill>
                  <a:schemeClr val="tx1"/>
                </a:solidFill>
                <a:cs typeface="Arial" panose="020B0604020202020204" pitchFamily="34" charset="0"/>
              </a:rPr>
              <a:t>Cooperação</a:t>
            </a:r>
            <a:r>
              <a:rPr lang="pt-BR" sz="3000" dirty="0">
                <a:cs typeface="Arial" panose="020B0604020202020204" pitchFamily="34" charset="0"/>
              </a:rPr>
              <a:t>:</a:t>
            </a:r>
            <a:r>
              <a:rPr lang="pt-BR" sz="3000" dirty="0">
                <a:solidFill>
                  <a:schemeClr val="tx1"/>
                </a:solidFill>
                <a:cs typeface="Arial" panose="020B0604020202020204" pitchFamily="34" charset="0"/>
              </a:rPr>
              <a:t> mantendo um preço alto → lucro do cartel </a:t>
            </a:r>
            <a:r>
              <a:rPr lang="pt-BR" sz="3000" dirty="0">
                <a:cs typeface="Arial" panose="020B0604020202020204" pitchFamily="34" charset="0"/>
                <a:sym typeface="Symbol" panose="05050102010706020507" pitchFamily="18" charset="2"/>
              </a:rPr>
              <a:t>=</a:t>
            </a:r>
            <a:r>
              <a:rPr lang="pt-BR" sz="3000" dirty="0">
                <a:solidFill>
                  <a:schemeClr val="tx1"/>
                </a:solidFill>
                <a:cs typeface="Arial" panose="020B0604020202020204" pitchFamily="34" charset="0"/>
              </a:rPr>
              <a:t> cinco milhões para cada firma</a:t>
            </a:r>
            <a:r>
              <a:rPr lang="pt-BR" sz="3000" dirty="0">
                <a:cs typeface="Arial" panose="020B0604020202020204" pitchFamily="34" charset="0"/>
              </a:rPr>
              <a:t>.</a:t>
            </a:r>
            <a:endParaRPr lang="pt-BR" sz="3000" dirty="0">
              <a:solidFill>
                <a:schemeClr val="tx1"/>
              </a:solidFill>
              <a:cs typeface="Arial" panose="020B0604020202020204" pitchFamily="34" charset="0"/>
            </a:endParaRPr>
          </a:p>
          <a:p>
            <a:pPr lvl="1" algn="just">
              <a:buFont typeface="Wingdings" panose="05000000000000000000" pitchFamily="2" charset="2"/>
              <a:buChar char="§"/>
            </a:pPr>
            <a:r>
              <a:rPr lang="pt-BR" sz="3000" b="1" dirty="0">
                <a:solidFill>
                  <a:schemeClr val="tx1"/>
                </a:solidFill>
                <a:cs typeface="Arial" panose="020B0604020202020204" pitchFamily="34" charset="0"/>
              </a:rPr>
              <a:t>Competição </a:t>
            </a:r>
            <a:r>
              <a:rPr lang="pt-BR" sz="3000" dirty="0">
                <a:solidFill>
                  <a:schemeClr val="tx1"/>
                </a:solidFill>
                <a:cs typeface="Arial" panose="020B0604020202020204" pitchFamily="34" charset="0"/>
              </a:rPr>
              <a:t>entre elas → lucro de um milhão para o </a:t>
            </a:r>
            <a:r>
              <a:rPr lang="pt-BR" sz="3000" dirty="0">
                <a:cs typeface="Arial" panose="020B0604020202020204" pitchFamily="34" charset="0"/>
              </a:rPr>
              <a:t>cada uma</a:t>
            </a:r>
            <a:r>
              <a:rPr lang="pt-BR" sz="3000" dirty="0">
                <a:solidFill>
                  <a:schemeClr val="tx1"/>
                </a:solidFill>
                <a:cs typeface="Arial" panose="020B0604020202020204" pitchFamily="34" charset="0"/>
              </a:rPr>
              <a:t>.</a:t>
            </a:r>
          </a:p>
          <a:p>
            <a:pPr lvl="2" algn="just">
              <a:buClrTx/>
              <a:buFont typeface="Wingdings" panose="05000000000000000000" pitchFamily="2" charset="2"/>
              <a:buChar char="§"/>
            </a:pPr>
            <a:r>
              <a:rPr lang="pt-BR" sz="2600" b="1" dirty="0">
                <a:solidFill>
                  <a:schemeClr val="tx1"/>
                </a:solidFill>
                <a:cs typeface="Arial" panose="020B0604020202020204" pitchFamily="34" charset="0"/>
              </a:rPr>
              <a:t>Traição</a:t>
            </a:r>
            <a:r>
              <a:rPr lang="pt-BR" sz="2600" dirty="0">
                <a:solidFill>
                  <a:schemeClr val="tx1"/>
                </a:solidFill>
                <a:cs typeface="Arial" panose="020B0604020202020204" pitchFamily="34" charset="0"/>
              </a:rPr>
              <a:t> ao conluio → </a:t>
            </a:r>
            <a:r>
              <a:rPr lang="pt-BR" sz="2600" u="sng" dirty="0">
                <a:cs typeface="Arial" panose="020B0604020202020204" pitchFamily="34" charset="0"/>
              </a:rPr>
              <a:t>l</a:t>
            </a:r>
            <a:r>
              <a:rPr lang="pt-BR" sz="2600" u="sng" dirty="0">
                <a:solidFill>
                  <a:schemeClr val="tx1"/>
                </a:solidFill>
                <a:cs typeface="Arial" panose="020B0604020202020204" pitchFamily="34" charset="0"/>
              </a:rPr>
              <a:t>ucro adicional </a:t>
            </a:r>
            <a:r>
              <a:rPr lang="pt-BR" sz="2600" dirty="0">
                <a:solidFill>
                  <a:schemeClr val="tx1"/>
                </a:solidFill>
                <a:cs typeface="Arial" panose="020B0604020202020204" pitchFamily="34" charset="0"/>
              </a:rPr>
              <a:t>de dez milhões para </a:t>
            </a:r>
            <a:r>
              <a:rPr lang="pt-BR" sz="2600" dirty="0">
                <a:cs typeface="Arial" panose="020B0604020202020204" pitchFamily="34" charset="0"/>
              </a:rPr>
              <a:t>a firma A (uma única vez) no caso de descumprimento.</a:t>
            </a:r>
            <a:r>
              <a:rPr lang="pt-BR" sz="2600" dirty="0">
                <a:solidFill>
                  <a:schemeClr val="tx1"/>
                </a:solidFill>
                <a:cs typeface="Arial" panose="020B0604020202020204" pitchFamily="34" charset="0"/>
              </a:rPr>
              <a:t> </a:t>
            </a:r>
          </a:p>
          <a:p>
            <a:pPr lvl="2" algn="just">
              <a:buClrTx/>
              <a:buFont typeface="Wingdings" panose="05000000000000000000" pitchFamily="2" charset="2"/>
              <a:buChar char="§"/>
            </a:pPr>
            <a:r>
              <a:rPr lang="pt-BR" sz="2600" dirty="0">
                <a:cs typeface="Arial" panose="020B0604020202020204" pitchFamily="34" charset="0"/>
              </a:rPr>
              <a:t>As firmas</a:t>
            </a:r>
            <a:r>
              <a:rPr lang="pt-BR" sz="2600" dirty="0">
                <a:solidFill>
                  <a:schemeClr val="tx1"/>
                </a:solidFill>
                <a:cs typeface="Arial" panose="020B0604020202020204" pitchFamily="34" charset="0"/>
              </a:rPr>
              <a:t> adotam a estratégia </a:t>
            </a:r>
            <a:r>
              <a:rPr lang="pt-BR" sz="2600" b="1" i="1" dirty="0">
                <a:solidFill>
                  <a:schemeClr val="tx1"/>
                </a:solidFill>
                <a:cs typeface="Arial" panose="020B0604020202020204" pitchFamily="34" charset="0"/>
              </a:rPr>
              <a:t>trigger</a:t>
            </a:r>
            <a:r>
              <a:rPr lang="pt-BR" sz="2600" dirty="0">
                <a:solidFill>
                  <a:schemeClr val="tx1"/>
                </a:solidFill>
                <a:cs typeface="Arial" panose="020B0604020202020204" pitchFamily="34" charset="0"/>
              </a:rPr>
              <a:t>, ou seja, cooperam enquanto a rival cooperar e, no caso de traição, ela é punida para sempre com a não cooperação.</a:t>
            </a:r>
          </a:p>
          <a:p>
            <a:pPr lvl="2" algn="just">
              <a:buClrTx/>
              <a:buFont typeface="Wingdings" panose="05000000000000000000" pitchFamily="2" charset="2"/>
              <a:buChar char="§"/>
            </a:pPr>
            <a:r>
              <a:rPr lang="pt-BR" sz="2600" dirty="0">
                <a:cs typeface="Arial" panose="020B0604020202020204" pitchFamily="34" charset="0"/>
              </a:rPr>
              <a:t>As firmas</a:t>
            </a:r>
            <a:r>
              <a:rPr lang="pt-BR" sz="2600" dirty="0">
                <a:solidFill>
                  <a:schemeClr val="tx1"/>
                </a:solidFill>
                <a:cs typeface="Arial" panose="020B0604020202020204" pitchFamily="34" charset="0"/>
              </a:rPr>
              <a:t> descontam os valores futuro à taxa </a:t>
            </a:r>
            <a:r>
              <a:rPr lang="pt-BR" sz="2600" dirty="0">
                <a:solidFill>
                  <a:schemeClr val="tx1"/>
                </a:solidFill>
                <a:latin typeface="Symbol" panose="05050102010706020507" pitchFamily="18" charset="2"/>
                <a:cs typeface="Arial" panose="020B0604020202020204" pitchFamily="34" charset="0"/>
              </a:rPr>
              <a:t>d</a:t>
            </a:r>
            <a:r>
              <a:rPr lang="pt-BR" sz="2600" dirty="0">
                <a:solidFill>
                  <a:schemeClr val="tx1"/>
                </a:solidFill>
                <a:cs typeface="Arial" panose="020B0604020202020204" pitchFamily="34" charset="0"/>
              </a:rPr>
              <a:t>.</a:t>
            </a:r>
          </a:p>
        </p:txBody>
      </p:sp>
      <p:sp>
        <p:nvSpPr>
          <p:cNvPr id="5" name="Rectangle 4">
            <a:extLst>
              <a:ext uri="{FF2B5EF4-FFF2-40B4-BE49-F238E27FC236}">
                <a16:creationId xmlns:a16="http://schemas.microsoft.com/office/drawing/2014/main" id="{BF5E4BFD-3FF9-4610-956F-3BC8ACFE4B04}"/>
              </a:ext>
            </a:extLst>
          </p:cNvPr>
          <p:cNvSpPr txBox="1">
            <a:spLocks noChangeArrowheads="1"/>
          </p:cNvSpPr>
          <p:nvPr/>
        </p:nvSpPr>
        <p:spPr>
          <a:xfrm>
            <a:off x="211762" y="112641"/>
            <a:ext cx="8775625" cy="781050"/>
          </a:xfrm>
          <a:prstGeom prst="rect">
            <a:avLst/>
          </a:prstGeom>
          <a:no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31576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86092E4B-2565-45A7-8960-0BF8FA4C17AA}"/>
              </a:ext>
            </a:extLst>
          </p:cNvPr>
          <p:cNvSpPr>
            <a:spLocks noGrp="1"/>
          </p:cNvSpPr>
          <p:nvPr>
            <p:ph idx="1"/>
          </p:nvPr>
        </p:nvSpPr>
        <p:spPr>
          <a:xfrm>
            <a:off x="70317" y="897228"/>
            <a:ext cx="8943574" cy="1699667"/>
          </a:xfrm>
        </p:spPr>
        <p:txBody>
          <a:bodyPr/>
          <a:lstStyle/>
          <a:p>
            <a:pPr algn="just">
              <a:buClrTx/>
              <a:buFont typeface="Wingdings" panose="05000000000000000000" pitchFamily="2" charset="2"/>
              <a:buChar char="§"/>
            </a:pPr>
            <a:r>
              <a:rPr lang="pt-BR" sz="2600" b="1" dirty="0">
                <a:cs typeface="Arial" panose="020B0604020202020204" pitchFamily="34" charset="0"/>
              </a:rPr>
              <a:t>Em qualquer momento do tempo, as alternativas das firmas são:</a:t>
            </a:r>
          </a:p>
          <a:p>
            <a:pPr algn="just">
              <a:buClrTx/>
              <a:buFont typeface="Wingdings" panose="05000000000000000000" pitchFamily="2" charset="2"/>
              <a:buChar char="§"/>
            </a:pPr>
            <a:r>
              <a:rPr lang="pt-BR" sz="2600" b="1" dirty="0">
                <a:cs typeface="Arial" panose="020B0604020202020204" pitchFamily="34" charset="0"/>
              </a:rPr>
              <a:t>Manter o acordo: </a:t>
            </a:r>
            <a:r>
              <a:rPr lang="pt-BR" sz="2600" dirty="0">
                <a:cs typeface="Arial" panose="020B0604020202020204" pitchFamily="34" charset="0"/>
              </a:rPr>
              <a:t>fluxo de lucros de $5 milhões indefinidamente, descontados à taxa </a:t>
            </a:r>
            <a:r>
              <a:rPr lang="pt-BR" sz="2600" dirty="0">
                <a:latin typeface="Symbol" panose="05050102010706020507" pitchFamily="18" charset="2"/>
                <a:cs typeface="Arial" panose="020B0604020202020204" pitchFamily="34" charset="0"/>
              </a:rPr>
              <a:t>d</a:t>
            </a:r>
            <a:r>
              <a:rPr lang="pt-BR" sz="2600" dirty="0">
                <a:cs typeface="Arial" panose="020B0604020202020204" pitchFamily="34" charset="0"/>
              </a:rPr>
              <a:t> , que resulta no seguinte valor presente:</a:t>
            </a:r>
          </a:p>
        </p:txBody>
      </p:sp>
      <p:graphicFrame>
        <p:nvGraphicFramePr>
          <p:cNvPr id="5" name="Object 6">
            <a:extLst>
              <a:ext uri="{FF2B5EF4-FFF2-40B4-BE49-F238E27FC236}">
                <a16:creationId xmlns:a16="http://schemas.microsoft.com/office/drawing/2014/main" id="{52F3A5D9-A1D2-41B4-8E00-D5DBD8034204}"/>
              </a:ext>
            </a:extLst>
          </p:cNvPr>
          <p:cNvGraphicFramePr>
            <a:graphicFrameLocks noChangeAspect="1"/>
          </p:cNvGraphicFramePr>
          <p:nvPr>
            <p:extLst>
              <p:ext uri="{D42A27DB-BD31-4B8C-83A1-F6EECF244321}">
                <p14:modId xmlns:p14="http://schemas.microsoft.com/office/powerpoint/2010/main" val="2936962869"/>
              </p:ext>
            </p:extLst>
          </p:nvPr>
        </p:nvGraphicFramePr>
        <p:xfrm>
          <a:off x="428599" y="2897121"/>
          <a:ext cx="6450012" cy="1035050"/>
        </p:xfrm>
        <a:graphic>
          <a:graphicData uri="http://schemas.openxmlformats.org/presentationml/2006/ole">
            <mc:AlternateContent xmlns:mc="http://schemas.openxmlformats.org/markup-compatibility/2006">
              <mc:Choice xmlns:v="urn:schemas-microsoft-com:vml" Requires="v">
                <p:oleObj name="Equation" r:id="rId2" imgW="2145960" imgH="393480" progId="Equation.DSMT4">
                  <p:embed/>
                </p:oleObj>
              </mc:Choice>
              <mc:Fallback>
                <p:oleObj name="Equation" r:id="rId2" imgW="2145960" imgH="393480" progId="Equation.DSMT4">
                  <p:embed/>
                  <p:pic>
                    <p:nvPicPr>
                      <p:cNvPr id="5" name="Object 6"/>
                      <p:cNvPicPr>
                        <a:picLocks noChangeAspect="1" noChangeArrowheads="1"/>
                      </p:cNvPicPr>
                      <p:nvPr/>
                    </p:nvPicPr>
                    <p:blipFill>
                      <a:blip r:embed="rId3"/>
                      <a:srcRect/>
                      <a:stretch>
                        <a:fillRect/>
                      </a:stretch>
                    </p:blipFill>
                    <p:spPr bwMode="auto">
                      <a:xfrm>
                        <a:off x="428599" y="2897121"/>
                        <a:ext cx="6450012" cy="1035050"/>
                      </a:xfrm>
                      <a:prstGeom prst="rect">
                        <a:avLst/>
                      </a:prstGeom>
                      <a:solidFill>
                        <a:schemeClr val="bg1">
                          <a:lumMod val="95000"/>
                        </a:schemeClr>
                      </a:solidFill>
                      <a:ln>
                        <a:solidFill>
                          <a:schemeClr val="tx1"/>
                        </a:solidFill>
                      </a:ln>
                      <a:effectLst/>
                    </p:spPr>
                  </p:pic>
                </p:oleObj>
              </mc:Fallback>
            </mc:AlternateContent>
          </a:graphicData>
        </a:graphic>
      </p:graphicFrame>
      <p:sp>
        <p:nvSpPr>
          <p:cNvPr id="6" name="Espaço Reservado para Conteúdo 2">
            <a:extLst>
              <a:ext uri="{FF2B5EF4-FFF2-40B4-BE49-F238E27FC236}">
                <a16:creationId xmlns:a16="http://schemas.microsoft.com/office/drawing/2014/main" id="{58E7D8C0-CEBC-43B3-AFF6-ECB04ADDF85D}"/>
              </a:ext>
            </a:extLst>
          </p:cNvPr>
          <p:cNvSpPr txBox="1">
            <a:spLocks/>
          </p:cNvSpPr>
          <p:nvPr/>
        </p:nvSpPr>
        <p:spPr>
          <a:xfrm>
            <a:off x="-9197" y="3949824"/>
            <a:ext cx="9023088" cy="1699667"/>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Tx/>
              <a:buFont typeface="Wingdings" panose="05000000000000000000" pitchFamily="2" charset="2"/>
              <a:buChar char="§"/>
            </a:pPr>
            <a:endParaRPr lang="pt-BR" sz="4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Trair o acordo resulta em um </a:t>
            </a:r>
            <a:r>
              <a:rPr lang="pt-BR" dirty="0">
                <a:solidFill>
                  <a:srgbClr val="003399"/>
                </a:solidFill>
                <a:cs typeface="Arial" panose="020B0604020202020204" pitchFamily="34" charset="0"/>
              </a:rPr>
              <a:t>ganho extraordinário de 10 milhões </a:t>
            </a:r>
            <a:r>
              <a:rPr lang="pt-BR" dirty="0">
                <a:cs typeface="Arial" panose="020B0604020202020204" pitchFamily="34" charset="0"/>
              </a:rPr>
              <a:t>no presente, mas tal ganho seria seguido de ganhos </a:t>
            </a:r>
            <a:r>
              <a:rPr lang="pt-BR" dirty="0" err="1">
                <a:cs typeface="Arial" panose="020B0604020202020204" pitchFamily="34" charset="0"/>
              </a:rPr>
              <a:t>novalor</a:t>
            </a:r>
            <a:r>
              <a:rPr lang="pt-BR" dirty="0">
                <a:cs typeface="Arial" panose="020B0604020202020204" pitchFamily="34" charset="0"/>
              </a:rPr>
              <a:t> de 1 milhão para sempre, gerando um valor presente equivalente a:</a:t>
            </a:r>
          </a:p>
        </p:txBody>
      </p:sp>
      <p:graphicFrame>
        <p:nvGraphicFramePr>
          <p:cNvPr id="7" name="Object 6">
            <a:extLst>
              <a:ext uri="{FF2B5EF4-FFF2-40B4-BE49-F238E27FC236}">
                <a16:creationId xmlns:a16="http://schemas.microsoft.com/office/drawing/2014/main" id="{864F135C-2FF7-4225-BF5F-91845327DC7E}"/>
              </a:ext>
            </a:extLst>
          </p:cNvPr>
          <p:cNvGraphicFramePr>
            <a:graphicFrameLocks noChangeAspect="1"/>
          </p:cNvGraphicFramePr>
          <p:nvPr>
            <p:extLst>
              <p:ext uri="{D42A27DB-BD31-4B8C-83A1-F6EECF244321}">
                <p14:modId xmlns:p14="http://schemas.microsoft.com/office/powerpoint/2010/main" val="1040080511"/>
              </p:ext>
            </p:extLst>
          </p:nvPr>
        </p:nvGraphicFramePr>
        <p:xfrm>
          <a:off x="480774" y="5606008"/>
          <a:ext cx="7823200" cy="1038225"/>
        </p:xfrm>
        <a:graphic>
          <a:graphicData uri="http://schemas.openxmlformats.org/presentationml/2006/ole">
            <mc:AlternateContent xmlns:mc="http://schemas.openxmlformats.org/markup-compatibility/2006">
              <mc:Choice xmlns:v="urn:schemas-microsoft-com:vml" Requires="v">
                <p:oleObj name="Equation" r:id="rId4" imgW="2603160" imgH="393480" progId="Equation.DSMT4">
                  <p:embed/>
                </p:oleObj>
              </mc:Choice>
              <mc:Fallback>
                <p:oleObj name="Equation" r:id="rId4" imgW="2603160" imgH="393480" progId="Equation.DSMT4">
                  <p:embed/>
                  <p:pic>
                    <p:nvPicPr>
                      <p:cNvPr id="7" name="Object 6"/>
                      <p:cNvPicPr>
                        <a:picLocks noChangeAspect="1" noChangeArrowheads="1"/>
                      </p:cNvPicPr>
                      <p:nvPr/>
                    </p:nvPicPr>
                    <p:blipFill>
                      <a:blip r:embed="rId5"/>
                      <a:srcRect/>
                      <a:stretch>
                        <a:fillRect/>
                      </a:stretch>
                    </p:blipFill>
                    <p:spPr bwMode="auto">
                      <a:xfrm>
                        <a:off x="480774" y="5606008"/>
                        <a:ext cx="7823200" cy="1038225"/>
                      </a:xfrm>
                      <a:prstGeom prst="rect">
                        <a:avLst/>
                      </a:prstGeom>
                      <a:solidFill>
                        <a:schemeClr val="bg1">
                          <a:lumMod val="95000"/>
                        </a:schemeClr>
                      </a:solidFill>
                      <a:ln>
                        <a:solidFill>
                          <a:schemeClr val="tx1"/>
                        </a:solidFill>
                      </a:ln>
                      <a:effectLst/>
                    </p:spPr>
                  </p:pic>
                </p:oleObj>
              </mc:Fallback>
            </mc:AlternateContent>
          </a:graphicData>
        </a:graphic>
      </p:graphicFrame>
      <p:sp>
        <p:nvSpPr>
          <p:cNvPr id="8" name="Rectangle 4">
            <a:extLst>
              <a:ext uri="{FF2B5EF4-FFF2-40B4-BE49-F238E27FC236}">
                <a16:creationId xmlns:a16="http://schemas.microsoft.com/office/drawing/2014/main" id="{FD3F1E5A-49DD-4FFA-80C5-F292AFEA6C32}"/>
              </a:ext>
            </a:extLst>
          </p:cNvPr>
          <p:cNvSpPr txBox="1">
            <a:spLocks noChangeArrowheads="1"/>
          </p:cNvSpPr>
          <p:nvPr/>
        </p:nvSpPr>
        <p:spPr>
          <a:xfrm>
            <a:off x="238266" y="165652"/>
            <a:ext cx="8775625" cy="781050"/>
          </a:xfrm>
          <a:prstGeom prst="rect">
            <a:avLst/>
          </a:prstGeom>
          <a:no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6409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86CBD84-C9FB-4E74-8F43-4B0BC6BDC09D}"/>
              </a:ext>
            </a:extLst>
          </p:cNvPr>
          <p:cNvSpPr/>
          <p:nvPr/>
        </p:nvSpPr>
        <p:spPr>
          <a:xfrm>
            <a:off x="5094110" y="4064223"/>
            <a:ext cx="1512764" cy="5349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Conteúdo 2">
            <a:extLst>
              <a:ext uri="{FF2B5EF4-FFF2-40B4-BE49-F238E27FC236}">
                <a16:creationId xmlns:a16="http://schemas.microsoft.com/office/drawing/2014/main" id="{9D2D22BA-76EF-4599-918C-6F58C911A102}"/>
              </a:ext>
            </a:extLst>
          </p:cNvPr>
          <p:cNvSpPr>
            <a:spLocks noGrp="1"/>
          </p:cNvSpPr>
          <p:nvPr>
            <p:ph idx="1"/>
          </p:nvPr>
        </p:nvSpPr>
        <p:spPr>
          <a:xfrm>
            <a:off x="182082" y="955979"/>
            <a:ext cx="8775625" cy="6021288"/>
          </a:xfrm>
        </p:spPr>
        <p:txBody>
          <a:bodyPr>
            <a:normAutofit/>
          </a:bodyPr>
          <a:lstStyle/>
          <a:p>
            <a:pPr algn="just">
              <a:buClrTx/>
              <a:buFont typeface="Wingdings" panose="05000000000000000000" pitchFamily="2" charset="2"/>
              <a:buChar char="§"/>
            </a:pPr>
            <a:r>
              <a:rPr lang="pt-BR" dirty="0">
                <a:cs typeface="Arial" panose="020B0604020202020204" pitchFamily="34" charset="0"/>
              </a:rPr>
              <a:t>Veremos que as firmas serão indiferentes a essas estratégias (cooperar ou não) quando esses dois valores forem equivalentes, o que resulta em um fator de desconto de 0,6.</a:t>
            </a: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dirty="0">
              <a:cs typeface="Arial" panose="020B0604020202020204" pitchFamily="34" charset="0"/>
            </a:endParaRPr>
          </a:p>
          <a:p>
            <a:pPr marL="0" indent="0" algn="just">
              <a:buClrTx/>
              <a:buNone/>
            </a:pPr>
            <a:endParaRPr lang="pt-BR" sz="12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Note que, quanto maior for o fator de desconto (menor a taxa de juros), ou seja, mais paciente será a firma e, com isso, mais estável será o cartel </a:t>
            </a:r>
          </a:p>
        </p:txBody>
      </p:sp>
      <p:graphicFrame>
        <p:nvGraphicFramePr>
          <p:cNvPr id="6" name="Object 6">
            <a:extLst>
              <a:ext uri="{FF2B5EF4-FFF2-40B4-BE49-F238E27FC236}">
                <a16:creationId xmlns:a16="http://schemas.microsoft.com/office/drawing/2014/main" id="{E03E436F-8B86-457D-9890-C8276D88A531}"/>
              </a:ext>
            </a:extLst>
          </p:cNvPr>
          <p:cNvGraphicFramePr>
            <a:graphicFrameLocks noChangeAspect="1"/>
          </p:cNvGraphicFramePr>
          <p:nvPr>
            <p:extLst>
              <p:ext uri="{D42A27DB-BD31-4B8C-83A1-F6EECF244321}">
                <p14:modId xmlns:p14="http://schemas.microsoft.com/office/powerpoint/2010/main" val="3222370984"/>
              </p:ext>
            </p:extLst>
          </p:nvPr>
        </p:nvGraphicFramePr>
        <p:xfrm>
          <a:off x="549346" y="2680732"/>
          <a:ext cx="8411541" cy="936208"/>
        </p:xfrm>
        <a:graphic>
          <a:graphicData uri="http://schemas.openxmlformats.org/presentationml/2006/ole">
            <mc:AlternateContent xmlns:mc="http://schemas.openxmlformats.org/markup-compatibility/2006">
              <mc:Choice xmlns:v="urn:schemas-microsoft-com:vml" Requires="v">
                <p:oleObj name="Equation" r:id="rId2" imgW="3098520" imgH="393480" progId="Equation.DSMT4">
                  <p:embed/>
                </p:oleObj>
              </mc:Choice>
              <mc:Fallback>
                <p:oleObj name="Equation" r:id="rId2" imgW="3098520" imgH="393480" progId="Equation.DSMT4">
                  <p:embed/>
                  <p:pic>
                    <p:nvPicPr>
                      <p:cNvPr id="7" name="Object 6"/>
                      <p:cNvPicPr>
                        <a:picLocks noChangeAspect="1" noChangeArrowheads="1"/>
                      </p:cNvPicPr>
                      <p:nvPr/>
                    </p:nvPicPr>
                    <p:blipFill>
                      <a:blip r:embed="rId3"/>
                      <a:srcRect/>
                      <a:stretch>
                        <a:fillRect/>
                      </a:stretch>
                    </p:blipFill>
                    <p:spPr bwMode="auto">
                      <a:xfrm>
                        <a:off x="549346" y="2680732"/>
                        <a:ext cx="8411541" cy="936208"/>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360EA3AE-7563-4431-B1E4-15B1E6C9D14A}"/>
              </a:ext>
            </a:extLst>
          </p:cNvPr>
          <p:cNvGraphicFramePr>
            <a:graphicFrameLocks noChangeAspect="1"/>
          </p:cNvGraphicFramePr>
          <p:nvPr>
            <p:extLst>
              <p:ext uri="{D42A27DB-BD31-4B8C-83A1-F6EECF244321}">
                <p14:modId xmlns:p14="http://schemas.microsoft.com/office/powerpoint/2010/main" val="2241255061"/>
              </p:ext>
            </p:extLst>
          </p:nvPr>
        </p:nvGraphicFramePr>
        <p:xfrm>
          <a:off x="574374" y="4121659"/>
          <a:ext cx="5970885" cy="504056"/>
        </p:xfrm>
        <a:graphic>
          <a:graphicData uri="http://schemas.openxmlformats.org/presentationml/2006/ole">
            <mc:AlternateContent xmlns:mc="http://schemas.openxmlformats.org/markup-compatibility/2006">
              <mc:Choice xmlns:v="urn:schemas-microsoft-com:vml" Requires="v">
                <p:oleObj name="Equation" r:id="rId4" imgW="2108160" imgH="203040" progId="Equation.DSMT4">
                  <p:embed/>
                </p:oleObj>
              </mc:Choice>
              <mc:Fallback>
                <p:oleObj name="Equation" r:id="rId4" imgW="2108160" imgH="203040" progId="Equation.DSMT4">
                  <p:embed/>
                  <p:pic>
                    <p:nvPicPr>
                      <p:cNvPr id="8" name="Object 6"/>
                      <p:cNvPicPr>
                        <a:picLocks noChangeAspect="1" noChangeArrowheads="1"/>
                      </p:cNvPicPr>
                      <p:nvPr/>
                    </p:nvPicPr>
                    <p:blipFill>
                      <a:blip r:embed="rId5"/>
                      <a:srcRect/>
                      <a:stretch>
                        <a:fillRect/>
                      </a:stretch>
                    </p:blipFill>
                    <p:spPr bwMode="auto">
                      <a:xfrm>
                        <a:off x="574374" y="4121659"/>
                        <a:ext cx="5970885" cy="504056"/>
                      </a:xfrm>
                      <a:prstGeom prst="rect">
                        <a:avLst/>
                      </a:prstGeom>
                      <a:noFill/>
                      <a:ln>
                        <a:noFill/>
                      </a:ln>
                      <a:effectLst/>
                    </p:spPr>
                  </p:pic>
                </p:oleObj>
              </mc:Fallback>
            </mc:AlternateContent>
          </a:graphicData>
        </a:graphic>
      </p:graphicFrame>
      <p:sp>
        <p:nvSpPr>
          <p:cNvPr id="8" name="Rectangle 4">
            <a:extLst>
              <a:ext uri="{FF2B5EF4-FFF2-40B4-BE49-F238E27FC236}">
                <a16:creationId xmlns:a16="http://schemas.microsoft.com/office/drawing/2014/main" id="{6B07E8E5-EAE9-476D-8F37-023A1B34789E}"/>
              </a:ext>
            </a:extLst>
          </p:cNvPr>
          <p:cNvSpPr txBox="1">
            <a:spLocks noChangeArrowheads="1"/>
          </p:cNvSpPr>
          <p:nvPr/>
        </p:nvSpPr>
        <p:spPr>
          <a:xfrm>
            <a:off x="198514" y="152397"/>
            <a:ext cx="8775625" cy="781050"/>
          </a:xfrm>
          <a:prstGeom prst="rect">
            <a:avLst/>
          </a:prstGeom>
          <a:noFill/>
          <a:ln/>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altLang="pt-BR" sz="3200" b="1" dirty="0">
                <a:solidFill>
                  <a:schemeClr val="tx1"/>
                </a:solidFill>
                <a:latin typeface="Arial" panose="020B0604020202020204" pitchFamily="34" charset="0"/>
                <a:cs typeface="Arial" panose="020B0604020202020204" pitchFamily="34" charset="0"/>
              </a:rPr>
              <a:t>O Dilema dos Prisioneiros: Jogos Repetidos</a:t>
            </a:r>
          </a:p>
        </p:txBody>
      </p:sp>
    </p:spTree>
    <p:extLst>
      <p:ext uri="{BB962C8B-B14F-4D97-AF65-F5344CB8AC3E}">
        <p14:creationId xmlns:p14="http://schemas.microsoft.com/office/powerpoint/2010/main" val="22056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92CF50B-AD2A-484A-B3DF-253C6252E40C}"/>
              </a:ext>
            </a:extLst>
          </p:cNvPr>
          <p:cNvSpPr>
            <a:spLocks noGrp="1"/>
          </p:cNvSpPr>
          <p:nvPr>
            <p:ph type="title"/>
          </p:nvPr>
        </p:nvSpPr>
        <p:spPr>
          <a:xfrm>
            <a:off x="-985347" y="292492"/>
            <a:ext cx="10977489" cy="1066800"/>
          </a:xfrm>
        </p:spPr>
        <p:txBody>
          <a:bodyPr>
            <a:normAutofit/>
          </a:bodyPr>
          <a:lstStyle/>
          <a:p>
            <a:pPr algn="ctr"/>
            <a:r>
              <a:rPr lang="pt-BR" sz="3200" b="1" dirty="0">
                <a:latin typeface="Arial" panose="020B0604020202020204" pitchFamily="34" charset="0"/>
                <a:cs typeface="Arial" panose="020B0604020202020204" pitchFamily="34" charset="0"/>
              </a:rPr>
              <a:t>Observações Sobre o Fator de Desconto (</a:t>
            </a:r>
            <a:r>
              <a:rPr lang="pt-BR" sz="3200" b="1" dirty="0">
                <a:latin typeface="Symbol" panose="05050102010706020507" pitchFamily="18" charset="2"/>
                <a:cs typeface="Arial" panose="020B0604020202020204" pitchFamily="34" charset="0"/>
              </a:rPr>
              <a:t>d</a:t>
            </a:r>
            <a:r>
              <a:rPr lang="pt-BR" sz="3200" b="1" dirty="0">
                <a:latin typeface="Arial" panose="020B0604020202020204" pitchFamily="34" charset="0"/>
                <a:cs typeface="Arial" panose="020B0604020202020204" pitchFamily="34" charset="0"/>
              </a:rPr>
              <a:t>)</a:t>
            </a:r>
          </a:p>
        </p:txBody>
      </p:sp>
      <p:sp>
        <p:nvSpPr>
          <p:cNvPr id="5" name="Espaço Reservado para Conteúdo 2">
            <a:extLst>
              <a:ext uri="{FF2B5EF4-FFF2-40B4-BE49-F238E27FC236}">
                <a16:creationId xmlns:a16="http://schemas.microsoft.com/office/drawing/2014/main" id="{FA75F50E-12D3-4601-A4DB-AF4A4A5E5A38}"/>
              </a:ext>
            </a:extLst>
          </p:cNvPr>
          <p:cNvSpPr>
            <a:spLocks noGrp="1"/>
          </p:cNvSpPr>
          <p:nvPr>
            <p:ph idx="1"/>
          </p:nvPr>
        </p:nvSpPr>
        <p:spPr>
          <a:xfrm>
            <a:off x="182084" y="817713"/>
            <a:ext cx="8846342" cy="5472608"/>
          </a:xfrm>
        </p:spPr>
        <p:txBody>
          <a:bodyPr>
            <a:noAutofit/>
          </a:bodyPr>
          <a:lstStyle/>
          <a:p>
            <a:pPr algn="just">
              <a:buClrTx/>
              <a:buFont typeface="Wingdings" panose="05000000000000000000" pitchFamily="2" charset="2"/>
              <a:buChar char="§"/>
            </a:pPr>
            <a:r>
              <a:rPr lang="pt-BR" dirty="0">
                <a:cs typeface="Arial" panose="020B0604020202020204" pitchFamily="34" charset="0"/>
              </a:rPr>
              <a:t>O jogador valoriza o recebimento de $1 hoje (período t) mais do que o recebimento de $1 no período t+1.</a:t>
            </a:r>
          </a:p>
          <a:p>
            <a:pPr algn="just">
              <a:buClrTx/>
              <a:buFont typeface="Wingdings" panose="05000000000000000000" pitchFamily="2" charset="2"/>
              <a:buChar char="§"/>
            </a:pPr>
            <a:endParaRPr lang="pt-BR" sz="1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Representamos isso considerando um </a:t>
            </a:r>
            <a:r>
              <a:rPr lang="pt-BR" b="1" dirty="0">
                <a:cs typeface="Arial" panose="020B0604020202020204" pitchFamily="34" charset="0"/>
              </a:rPr>
              <a:t>fator de desconto </a:t>
            </a:r>
            <a:r>
              <a:rPr lang="pt-BR" b="1" dirty="0">
                <a:latin typeface="Symbol" panose="05050102010706020507" pitchFamily="18" charset="2"/>
                <a:cs typeface="Arial" panose="020B0604020202020204" pitchFamily="34" charset="0"/>
              </a:rPr>
              <a:t>d</a:t>
            </a:r>
            <a:r>
              <a:rPr lang="pt-BR" dirty="0">
                <a:cs typeface="Arial" panose="020B0604020202020204" pitchFamily="34" charset="0"/>
              </a:rPr>
              <a:t>, tal que </a:t>
            </a:r>
            <a:r>
              <a:rPr lang="pt-BR" b="1" dirty="0">
                <a:cs typeface="Arial" panose="020B0604020202020204" pitchFamily="34" charset="0"/>
              </a:rPr>
              <a:t>0 ≤ </a:t>
            </a:r>
            <a:r>
              <a:rPr lang="pt-BR" b="1" dirty="0">
                <a:latin typeface="Symbol" panose="05050102010706020507" pitchFamily="18" charset="2"/>
                <a:cs typeface="Arial" panose="020B0604020202020204" pitchFamily="34" charset="0"/>
              </a:rPr>
              <a:t>d</a:t>
            </a:r>
            <a:r>
              <a:rPr lang="pt-BR" b="1" dirty="0">
                <a:cs typeface="Arial" panose="020B0604020202020204" pitchFamily="34" charset="0"/>
              </a:rPr>
              <a:t> &lt; 1</a:t>
            </a:r>
            <a:r>
              <a:rPr lang="pt-BR" dirty="0">
                <a:cs typeface="Arial" panose="020B0604020202020204" pitchFamily="34" charset="0"/>
              </a:rPr>
              <a:t>, que deve ser aplicado às recompensas ao longo do tempo.</a:t>
            </a:r>
          </a:p>
          <a:p>
            <a:pPr algn="just">
              <a:buClrTx/>
              <a:buFont typeface="Wingdings" panose="05000000000000000000" pitchFamily="2" charset="2"/>
              <a:buChar char="§"/>
            </a:pPr>
            <a:endParaRPr lang="pt-BR" sz="1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O fator de desconto está associado a uma </a:t>
            </a:r>
            <a:r>
              <a:rPr lang="pt-BR" b="1" dirty="0">
                <a:cs typeface="Arial" panose="020B0604020202020204" pitchFamily="34" charset="0"/>
              </a:rPr>
              <a:t>taxa de desconto </a:t>
            </a:r>
            <a:r>
              <a:rPr lang="pt-BR" dirty="0">
                <a:cs typeface="Arial" panose="020B0604020202020204" pitchFamily="34" charset="0"/>
              </a:rPr>
              <a:t>(taxa de juros) que denotaremos por </a:t>
            </a:r>
            <a:r>
              <a:rPr lang="pt-BR" b="1" i="1" dirty="0">
                <a:cs typeface="Arial" panose="020B0604020202020204" pitchFamily="34" charset="0"/>
              </a:rPr>
              <a:t>r</a:t>
            </a:r>
            <a:r>
              <a:rPr lang="pt-BR" dirty="0">
                <a:cs typeface="Arial" panose="020B0604020202020204" pitchFamily="34" charset="0"/>
              </a:rPr>
              <a:t> , da seguinte forma:</a:t>
            </a:r>
          </a:p>
          <a:p>
            <a:pPr algn="just">
              <a:buClrTx/>
              <a:buFont typeface="Wingdings" panose="05000000000000000000" pitchFamily="2" charset="2"/>
              <a:buChar char="§"/>
            </a:pPr>
            <a:endParaRPr lang="pt-BR" sz="2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Por exemplo, se a taxa de juros for igual a 5% o fator de desconto será igual a (1/1,05) = 0,9524.</a:t>
            </a:r>
          </a:p>
          <a:p>
            <a:pPr algn="just">
              <a:buClrTx/>
              <a:buFont typeface="Wingdings" panose="05000000000000000000" pitchFamily="2" charset="2"/>
              <a:buChar char="§"/>
            </a:pPr>
            <a:endParaRPr lang="pt-BR" sz="2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Dessa forma, $100 em t+1 equivalem a $95,24 hoje    ($100 x 0,9524).</a:t>
            </a:r>
          </a:p>
        </p:txBody>
      </p:sp>
      <p:graphicFrame>
        <p:nvGraphicFramePr>
          <p:cNvPr id="6" name="Object 6">
            <a:extLst>
              <a:ext uri="{FF2B5EF4-FFF2-40B4-BE49-F238E27FC236}">
                <a16:creationId xmlns:a16="http://schemas.microsoft.com/office/drawing/2014/main" id="{FCA8A084-DA17-4E55-ACBC-5F9F82A6DD4B}"/>
              </a:ext>
            </a:extLst>
          </p:cNvPr>
          <p:cNvGraphicFramePr>
            <a:graphicFrameLocks noChangeAspect="1"/>
          </p:cNvGraphicFramePr>
          <p:nvPr>
            <p:extLst>
              <p:ext uri="{D42A27DB-BD31-4B8C-83A1-F6EECF244321}">
                <p14:modId xmlns:p14="http://schemas.microsoft.com/office/powerpoint/2010/main" val="75996825"/>
              </p:ext>
            </p:extLst>
          </p:nvPr>
        </p:nvGraphicFramePr>
        <p:xfrm>
          <a:off x="2795714" y="4037290"/>
          <a:ext cx="1710026" cy="544234"/>
        </p:xfrm>
        <a:graphic>
          <a:graphicData uri="http://schemas.openxmlformats.org/presentationml/2006/ole">
            <mc:AlternateContent xmlns:mc="http://schemas.openxmlformats.org/markup-compatibility/2006">
              <mc:Choice xmlns:v="urn:schemas-microsoft-com:vml" Requires="v">
                <p:oleObj name="Equation" r:id="rId2" imgW="888840" imgH="253800" progId="Equation.DSMT4">
                  <p:embed/>
                </p:oleObj>
              </mc:Choice>
              <mc:Fallback>
                <p:oleObj name="Equation" r:id="rId2" imgW="888840" imgH="253800" progId="Equation.DSMT4">
                  <p:embed/>
                  <p:pic>
                    <p:nvPicPr>
                      <p:cNvPr id="4" name="Object 6"/>
                      <p:cNvPicPr>
                        <a:picLocks noChangeAspect="1" noChangeArrowheads="1"/>
                      </p:cNvPicPr>
                      <p:nvPr/>
                    </p:nvPicPr>
                    <p:blipFill>
                      <a:blip r:embed="rId3"/>
                      <a:srcRect/>
                      <a:stretch>
                        <a:fillRect/>
                      </a:stretch>
                    </p:blipFill>
                    <p:spPr bwMode="auto">
                      <a:xfrm>
                        <a:off x="2795714" y="4037290"/>
                        <a:ext cx="1710026" cy="54423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769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EBA18B5-8F7C-4EAB-8318-64DA039CFD3A}"/>
              </a:ext>
            </a:extLst>
          </p:cNvPr>
          <p:cNvSpPr/>
          <p:nvPr/>
        </p:nvSpPr>
        <p:spPr>
          <a:xfrm>
            <a:off x="6251175" y="4897423"/>
            <a:ext cx="2786808" cy="115212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Conteúdo 2">
            <a:extLst>
              <a:ext uri="{FF2B5EF4-FFF2-40B4-BE49-F238E27FC236}">
                <a16:creationId xmlns:a16="http://schemas.microsoft.com/office/drawing/2014/main" id="{24268AFF-9CF3-45AC-B158-1A74A8505296}"/>
              </a:ext>
            </a:extLst>
          </p:cNvPr>
          <p:cNvSpPr>
            <a:spLocks noGrp="1"/>
          </p:cNvSpPr>
          <p:nvPr>
            <p:ph idx="1"/>
          </p:nvPr>
        </p:nvSpPr>
        <p:spPr>
          <a:xfrm>
            <a:off x="115821" y="1048747"/>
            <a:ext cx="8922162" cy="4325112"/>
          </a:xfrm>
        </p:spPr>
        <p:txBody>
          <a:bodyPr/>
          <a:lstStyle/>
          <a:p>
            <a:pPr algn="just">
              <a:buClrTx/>
              <a:buFont typeface="Wingdings" panose="05000000000000000000" pitchFamily="2" charset="2"/>
              <a:buChar char="§"/>
            </a:pPr>
            <a:r>
              <a:rPr lang="pt-BR" dirty="0">
                <a:cs typeface="Arial" panose="020B0604020202020204" pitchFamily="34" charset="0"/>
              </a:rPr>
              <a:t>Caso as recompensas infinitas de um jogador sejam iguais a $100, teremos:</a:t>
            </a: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dirty="0">
              <a:cs typeface="Arial" panose="020B0604020202020204" pitchFamily="34" charset="0"/>
            </a:endParaRPr>
          </a:p>
          <a:p>
            <a:pPr algn="just">
              <a:buClrTx/>
              <a:buFont typeface="Wingdings" panose="05000000000000000000" pitchFamily="2" charset="2"/>
              <a:buChar char="§"/>
            </a:pPr>
            <a:endParaRPr lang="pt-BR" sz="200" dirty="0">
              <a:cs typeface="Arial" panose="020B0604020202020204" pitchFamily="34" charset="0"/>
            </a:endParaRPr>
          </a:p>
          <a:p>
            <a:pPr algn="just">
              <a:buClrTx/>
              <a:buFont typeface="Wingdings" panose="05000000000000000000" pitchFamily="2" charset="2"/>
              <a:buChar char="§"/>
            </a:pPr>
            <a:r>
              <a:rPr lang="pt-BR" dirty="0">
                <a:cs typeface="Arial" panose="020B0604020202020204" pitchFamily="34" charset="0"/>
              </a:rPr>
              <a:t>Note que trata-se de uma P.G. infinita de razão positiva (</a:t>
            </a:r>
            <a:r>
              <a:rPr lang="pt-BR" dirty="0">
                <a:latin typeface="Symbol" panose="05050102010706020507" pitchFamily="18" charset="2"/>
                <a:cs typeface="Arial" panose="020B0604020202020204" pitchFamily="34" charset="0"/>
              </a:rPr>
              <a:t>d</a:t>
            </a:r>
            <a:r>
              <a:rPr lang="pt-BR" dirty="0">
                <a:cs typeface="Arial" panose="020B0604020202020204" pitchFamily="34" charset="0"/>
              </a:rPr>
              <a:t>) inferior à unidade, cuja solução é dada pelo 1º termo dividido por um menos a razão. Logo:</a:t>
            </a:r>
          </a:p>
          <a:p>
            <a:pPr algn="just">
              <a:buClrTx/>
              <a:buFont typeface="Wingdings" panose="05000000000000000000" pitchFamily="2" charset="2"/>
              <a:buChar char="§"/>
            </a:pPr>
            <a:endParaRPr lang="pt-BR" dirty="0">
              <a:cs typeface="Arial" panose="020B0604020202020204" pitchFamily="34" charset="0"/>
            </a:endParaRPr>
          </a:p>
        </p:txBody>
      </p:sp>
      <p:sp>
        <p:nvSpPr>
          <p:cNvPr id="6" name="Título 1">
            <a:extLst>
              <a:ext uri="{FF2B5EF4-FFF2-40B4-BE49-F238E27FC236}">
                <a16:creationId xmlns:a16="http://schemas.microsoft.com/office/drawing/2014/main" id="{6EA398C0-FF00-48CD-B4B0-8BE79A17DA7F}"/>
              </a:ext>
            </a:extLst>
          </p:cNvPr>
          <p:cNvSpPr>
            <a:spLocks noGrp="1"/>
          </p:cNvSpPr>
          <p:nvPr>
            <p:ph type="title"/>
          </p:nvPr>
        </p:nvSpPr>
        <p:spPr>
          <a:xfrm>
            <a:off x="-826324" y="332250"/>
            <a:ext cx="10977489" cy="1066800"/>
          </a:xfrm>
        </p:spPr>
        <p:txBody>
          <a:bodyPr>
            <a:normAutofit/>
          </a:bodyPr>
          <a:lstStyle/>
          <a:p>
            <a:pPr algn="ctr"/>
            <a:r>
              <a:rPr lang="pt-BR" sz="3200" b="1" dirty="0">
                <a:latin typeface="Arial" panose="020B0604020202020204" pitchFamily="34" charset="0"/>
                <a:cs typeface="Arial" panose="020B0604020202020204" pitchFamily="34" charset="0"/>
              </a:rPr>
              <a:t>Observações Sobre o Fator de Desconto (</a:t>
            </a:r>
            <a:r>
              <a:rPr lang="pt-BR" sz="3200" b="1" dirty="0">
                <a:latin typeface="Symbol" panose="05050102010706020507" pitchFamily="18" charset="2"/>
                <a:cs typeface="Arial" panose="020B0604020202020204" pitchFamily="34" charset="0"/>
              </a:rPr>
              <a:t>d</a:t>
            </a:r>
            <a:r>
              <a:rPr lang="pt-BR" sz="3200" b="1" dirty="0">
                <a:latin typeface="Arial" panose="020B0604020202020204" pitchFamily="34" charset="0"/>
                <a:cs typeface="Arial" panose="020B0604020202020204" pitchFamily="34" charset="0"/>
              </a:rPr>
              <a:t>)</a:t>
            </a:r>
          </a:p>
        </p:txBody>
      </p:sp>
      <p:graphicFrame>
        <p:nvGraphicFramePr>
          <p:cNvPr id="7" name="Object 6">
            <a:extLst>
              <a:ext uri="{FF2B5EF4-FFF2-40B4-BE49-F238E27FC236}">
                <a16:creationId xmlns:a16="http://schemas.microsoft.com/office/drawing/2014/main" id="{2ACA65BA-8D96-4980-851F-48656A08823A}"/>
              </a:ext>
            </a:extLst>
          </p:cNvPr>
          <p:cNvGraphicFramePr>
            <a:graphicFrameLocks noChangeAspect="1"/>
          </p:cNvGraphicFramePr>
          <p:nvPr>
            <p:extLst>
              <p:ext uri="{D42A27DB-BD31-4B8C-83A1-F6EECF244321}">
                <p14:modId xmlns:p14="http://schemas.microsoft.com/office/powerpoint/2010/main" val="2921351963"/>
              </p:ext>
            </p:extLst>
          </p:nvPr>
        </p:nvGraphicFramePr>
        <p:xfrm>
          <a:off x="487155" y="2006878"/>
          <a:ext cx="6085923" cy="512281"/>
        </p:xfrm>
        <a:graphic>
          <a:graphicData uri="http://schemas.openxmlformats.org/presentationml/2006/ole">
            <mc:AlternateContent xmlns:mc="http://schemas.openxmlformats.org/markup-compatibility/2006">
              <mc:Choice xmlns:v="urn:schemas-microsoft-com:vml" Requires="v">
                <p:oleObj name="Equation" r:id="rId2" imgW="2273040" imgH="203040" progId="Equation.DSMT4">
                  <p:embed/>
                </p:oleObj>
              </mc:Choice>
              <mc:Fallback>
                <p:oleObj name="Equation" r:id="rId2" imgW="2273040" imgH="203040" progId="Equation.DSMT4">
                  <p:embed/>
                  <p:pic>
                    <p:nvPicPr>
                      <p:cNvPr id="5" name="Object 6"/>
                      <p:cNvPicPr>
                        <a:picLocks noChangeAspect="1" noChangeArrowheads="1"/>
                      </p:cNvPicPr>
                      <p:nvPr/>
                    </p:nvPicPr>
                    <p:blipFill>
                      <a:blip r:embed="rId3"/>
                      <a:srcRect/>
                      <a:stretch>
                        <a:fillRect/>
                      </a:stretch>
                    </p:blipFill>
                    <p:spPr bwMode="auto">
                      <a:xfrm>
                        <a:off x="487155" y="2006878"/>
                        <a:ext cx="6085923" cy="512281"/>
                      </a:xfrm>
                      <a:prstGeom prst="rect">
                        <a:avLst/>
                      </a:prstGeom>
                      <a:noFill/>
                      <a:ln>
                        <a:noFill/>
                      </a:ln>
                      <a:effectLst/>
                    </p:spPr>
                  </p:pic>
                </p:oleObj>
              </mc:Fallback>
            </mc:AlternateContent>
          </a:graphicData>
        </a:graphic>
      </p:graphicFrame>
      <p:graphicFrame>
        <p:nvGraphicFramePr>
          <p:cNvPr id="8" name="Object 6">
            <a:extLst>
              <a:ext uri="{FF2B5EF4-FFF2-40B4-BE49-F238E27FC236}">
                <a16:creationId xmlns:a16="http://schemas.microsoft.com/office/drawing/2014/main" id="{CD9918BF-832D-46AB-8591-7ED41303FB22}"/>
              </a:ext>
            </a:extLst>
          </p:cNvPr>
          <p:cNvGraphicFramePr>
            <a:graphicFrameLocks noChangeAspect="1"/>
          </p:cNvGraphicFramePr>
          <p:nvPr>
            <p:extLst>
              <p:ext uri="{D42A27DB-BD31-4B8C-83A1-F6EECF244321}">
                <p14:modId xmlns:p14="http://schemas.microsoft.com/office/powerpoint/2010/main" val="314847612"/>
              </p:ext>
            </p:extLst>
          </p:nvPr>
        </p:nvGraphicFramePr>
        <p:xfrm>
          <a:off x="500028" y="4955103"/>
          <a:ext cx="8528151" cy="1051931"/>
        </p:xfrm>
        <a:graphic>
          <a:graphicData uri="http://schemas.openxmlformats.org/presentationml/2006/ole">
            <mc:AlternateContent xmlns:mc="http://schemas.openxmlformats.org/markup-compatibility/2006">
              <mc:Choice xmlns:v="urn:schemas-microsoft-com:vml" Requires="v">
                <p:oleObj name="Equation" r:id="rId4" imgW="3606480" imgH="431640" progId="Equation.DSMT4">
                  <p:embed/>
                </p:oleObj>
              </mc:Choice>
              <mc:Fallback>
                <p:oleObj name="Equation" r:id="rId4" imgW="3606480" imgH="431640" progId="Equation.DSMT4">
                  <p:embed/>
                  <p:pic>
                    <p:nvPicPr>
                      <p:cNvPr id="6" name="Object 6"/>
                      <p:cNvPicPr>
                        <a:picLocks noChangeAspect="1" noChangeArrowheads="1"/>
                      </p:cNvPicPr>
                      <p:nvPr/>
                    </p:nvPicPr>
                    <p:blipFill>
                      <a:blip r:embed="rId5"/>
                      <a:srcRect/>
                      <a:stretch>
                        <a:fillRect/>
                      </a:stretch>
                    </p:blipFill>
                    <p:spPr bwMode="auto">
                      <a:xfrm>
                        <a:off x="500028" y="4955103"/>
                        <a:ext cx="8528151" cy="1051931"/>
                      </a:xfrm>
                      <a:prstGeom prst="rect">
                        <a:avLst/>
                      </a:prstGeom>
                      <a:noFill/>
                      <a:ln>
                        <a:noFill/>
                      </a:ln>
                      <a:effectLst/>
                    </p:spPr>
                  </p:pic>
                </p:oleObj>
              </mc:Fallback>
            </mc:AlternateContent>
          </a:graphicData>
        </a:graphic>
      </p:graphicFrame>
      <p:graphicFrame>
        <p:nvGraphicFramePr>
          <p:cNvPr id="9" name="Object 6">
            <a:extLst>
              <a:ext uri="{FF2B5EF4-FFF2-40B4-BE49-F238E27FC236}">
                <a16:creationId xmlns:a16="http://schemas.microsoft.com/office/drawing/2014/main" id="{0757ABD7-A902-429F-92CF-7F6FA2BDADFE}"/>
              </a:ext>
            </a:extLst>
          </p:cNvPr>
          <p:cNvGraphicFramePr>
            <a:graphicFrameLocks noChangeAspect="1"/>
          </p:cNvGraphicFramePr>
          <p:nvPr>
            <p:extLst>
              <p:ext uri="{D42A27DB-BD31-4B8C-83A1-F6EECF244321}">
                <p14:modId xmlns:p14="http://schemas.microsoft.com/office/powerpoint/2010/main" val="978146845"/>
              </p:ext>
            </p:extLst>
          </p:nvPr>
        </p:nvGraphicFramePr>
        <p:xfrm>
          <a:off x="474876" y="2735019"/>
          <a:ext cx="5983359" cy="704572"/>
        </p:xfrm>
        <a:graphic>
          <a:graphicData uri="http://schemas.openxmlformats.org/presentationml/2006/ole">
            <mc:AlternateContent xmlns:mc="http://schemas.openxmlformats.org/markup-compatibility/2006">
              <mc:Choice xmlns:v="urn:schemas-microsoft-com:vml" Requires="v">
                <p:oleObj name="Equation" r:id="rId6" imgW="2234880" imgH="279360" progId="Equation.DSMT4">
                  <p:embed/>
                </p:oleObj>
              </mc:Choice>
              <mc:Fallback>
                <p:oleObj name="Equation" r:id="rId6" imgW="2234880" imgH="279360" progId="Equation.DSMT4">
                  <p:embed/>
                  <p:pic>
                    <p:nvPicPr>
                      <p:cNvPr id="7" name="Object 6"/>
                      <p:cNvPicPr>
                        <a:picLocks noChangeAspect="1" noChangeArrowheads="1"/>
                      </p:cNvPicPr>
                      <p:nvPr/>
                    </p:nvPicPr>
                    <p:blipFill>
                      <a:blip r:embed="rId7"/>
                      <a:srcRect/>
                      <a:stretch>
                        <a:fillRect/>
                      </a:stretch>
                    </p:blipFill>
                    <p:spPr bwMode="auto">
                      <a:xfrm>
                        <a:off x="474876" y="2735019"/>
                        <a:ext cx="5983359" cy="70457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406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790A267-F52C-4F17-831C-D0D61D9142B1}"/>
              </a:ext>
            </a:extLst>
          </p:cNvPr>
          <p:cNvSpPr/>
          <p:nvPr/>
        </p:nvSpPr>
        <p:spPr>
          <a:xfrm>
            <a:off x="5263282" y="4874019"/>
            <a:ext cx="3850158" cy="113823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D5B165B-F35B-4556-88F2-5692592C80AF}"/>
              </a:ext>
            </a:extLst>
          </p:cNvPr>
          <p:cNvSpPr/>
          <p:nvPr/>
        </p:nvSpPr>
        <p:spPr>
          <a:xfrm>
            <a:off x="6717504" y="3083434"/>
            <a:ext cx="2267063" cy="12197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98CF6214-232A-4987-8BAF-A2F5A2F5ED45}"/>
              </a:ext>
            </a:extLst>
          </p:cNvPr>
          <p:cNvSpPr/>
          <p:nvPr/>
        </p:nvSpPr>
        <p:spPr>
          <a:xfrm>
            <a:off x="5974047" y="1369233"/>
            <a:ext cx="2861096" cy="11334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2">
            <a:extLst>
              <a:ext uri="{FF2B5EF4-FFF2-40B4-BE49-F238E27FC236}">
                <a16:creationId xmlns:a16="http://schemas.microsoft.com/office/drawing/2014/main" id="{BBDE4D10-4FFA-488D-9290-E1FBA03A0F87}"/>
              </a:ext>
            </a:extLst>
          </p:cNvPr>
          <p:cNvSpPr>
            <a:spLocks noGrp="1"/>
          </p:cNvSpPr>
          <p:nvPr>
            <p:ph idx="1"/>
          </p:nvPr>
        </p:nvSpPr>
        <p:spPr>
          <a:xfrm>
            <a:off x="189588" y="978496"/>
            <a:ext cx="11247040" cy="657956"/>
          </a:xfrm>
        </p:spPr>
        <p:txBody>
          <a:bodyPr>
            <a:normAutofit/>
          </a:bodyPr>
          <a:lstStyle/>
          <a:p>
            <a:pPr>
              <a:buClrTx/>
              <a:buFont typeface="Wingdings" panose="05000000000000000000" pitchFamily="2" charset="2"/>
              <a:buChar char="§"/>
            </a:pPr>
            <a:r>
              <a:rPr lang="pt-BR" dirty="0">
                <a:cs typeface="Arial" panose="020B0604020202020204" pitchFamily="34" charset="0"/>
              </a:rPr>
              <a:t>Observe então que:</a:t>
            </a:r>
          </a:p>
        </p:txBody>
      </p:sp>
      <p:graphicFrame>
        <p:nvGraphicFramePr>
          <p:cNvPr id="8" name="Object 6">
            <a:extLst>
              <a:ext uri="{FF2B5EF4-FFF2-40B4-BE49-F238E27FC236}">
                <a16:creationId xmlns:a16="http://schemas.microsoft.com/office/drawing/2014/main" id="{4740CCB9-198F-4E42-848A-8577BBB5ED0E}"/>
              </a:ext>
            </a:extLst>
          </p:cNvPr>
          <p:cNvGraphicFramePr>
            <a:graphicFrameLocks noChangeAspect="1"/>
          </p:cNvGraphicFramePr>
          <p:nvPr>
            <p:extLst>
              <p:ext uri="{D42A27DB-BD31-4B8C-83A1-F6EECF244321}">
                <p14:modId xmlns:p14="http://schemas.microsoft.com/office/powerpoint/2010/main" val="1740015689"/>
              </p:ext>
            </p:extLst>
          </p:nvPr>
        </p:nvGraphicFramePr>
        <p:xfrm>
          <a:off x="554834" y="1435494"/>
          <a:ext cx="8280309" cy="1042154"/>
        </p:xfrm>
        <a:graphic>
          <a:graphicData uri="http://schemas.openxmlformats.org/presentationml/2006/ole">
            <mc:AlternateContent xmlns:mc="http://schemas.openxmlformats.org/markup-compatibility/2006">
              <mc:Choice xmlns:v="urn:schemas-microsoft-com:vml" Requires="v">
                <p:oleObj name="Equation" r:id="rId2" imgW="2997000" imgH="431640" progId="Equation.DSMT4">
                  <p:embed/>
                </p:oleObj>
              </mc:Choice>
              <mc:Fallback>
                <p:oleObj name="Equation" r:id="rId2" imgW="2997000" imgH="431640" progId="Equation.DSMT4">
                  <p:embed/>
                  <p:pic>
                    <p:nvPicPr>
                      <p:cNvPr id="5" name="Object 6"/>
                      <p:cNvPicPr>
                        <a:picLocks noChangeAspect="1" noChangeArrowheads="1"/>
                      </p:cNvPicPr>
                      <p:nvPr/>
                    </p:nvPicPr>
                    <p:blipFill>
                      <a:blip r:embed="rId3"/>
                      <a:srcRect/>
                      <a:stretch>
                        <a:fillRect/>
                      </a:stretch>
                    </p:blipFill>
                    <p:spPr bwMode="auto">
                      <a:xfrm>
                        <a:off x="554834" y="1435494"/>
                        <a:ext cx="8280309" cy="1042154"/>
                      </a:xfrm>
                      <a:prstGeom prst="rect">
                        <a:avLst/>
                      </a:prstGeom>
                      <a:noFill/>
                      <a:ln>
                        <a:noFill/>
                      </a:ln>
                      <a:effectLst/>
                    </p:spPr>
                  </p:pic>
                </p:oleObj>
              </mc:Fallback>
            </mc:AlternateContent>
          </a:graphicData>
        </a:graphic>
      </p:graphicFrame>
      <p:graphicFrame>
        <p:nvGraphicFramePr>
          <p:cNvPr id="9" name="Object 6">
            <a:extLst>
              <a:ext uri="{FF2B5EF4-FFF2-40B4-BE49-F238E27FC236}">
                <a16:creationId xmlns:a16="http://schemas.microsoft.com/office/drawing/2014/main" id="{0AAFB770-A685-47B6-9AB2-AA8F576798EC}"/>
              </a:ext>
            </a:extLst>
          </p:cNvPr>
          <p:cNvGraphicFramePr>
            <a:graphicFrameLocks noChangeAspect="1"/>
          </p:cNvGraphicFramePr>
          <p:nvPr>
            <p:extLst>
              <p:ext uri="{D42A27DB-BD31-4B8C-83A1-F6EECF244321}">
                <p14:modId xmlns:p14="http://schemas.microsoft.com/office/powerpoint/2010/main" val="1536210596"/>
              </p:ext>
            </p:extLst>
          </p:nvPr>
        </p:nvGraphicFramePr>
        <p:xfrm>
          <a:off x="569724" y="3217980"/>
          <a:ext cx="8384688" cy="1077774"/>
        </p:xfrm>
        <a:graphic>
          <a:graphicData uri="http://schemas.openxmlformats.org/presentationml/2006/ole">
            <mc:AlternateContent xmlns:mc="http://schemas.openxmlformats.org/markup-compatibility/2006">
              <mc:Choice xmlns:v="urn:schemas-microsoft-com:vml" Requires="v">
                <p:oleObj name="Equation" r:id="rId4" imgW="2946240" imgH="431640" progId="Equation.DSMT4">
                  <p:embed/>
                </p:oleObj>
              </mc:Choice>
              <mc:Fallback>
                <p:oleObj name="Equation" r:id="rId4" imgW="2946240" imgH="431640" progId="Equation.DSMT4">
                  <p:embed/>
                  <p:pic>
                    <p:nvPicPr>
                      <p:cNvPr id="6" name="Object 6"/>
                      <p:cNvPicPr>
                        <a:picLocks noChangeAspect="1" noChangeArrowheads="1"/>
                      </p:cNvPicPr>
                      <p:nvPr/>
                    </p:nvPicPr>
                    <p:blipFill>
                      <a:blip r:embed="rId5"/>
                      <a:srcRect/>
                      <a:stretch>
                        <a:fillRect/>
                      </a:stretch>
                    </p:blipFill>
                    <p:spPr bwMode="auto">
                      <a:xfrm>
                        <a:off x="569724" y="3217980"/>
                        <a:ext cx="8384688" cy="1077774"/>
                      </a:xfrm>
                      <a:prstGeom prst="rect">
                        <a:avLst/>
                      </a:prstGeom>
                      <a:noFill/>
                      <a:ln>
                        <a:noFill/>
                      </a:ln>
                      <a:effectLst/>
                    </p:spPr>
                  </p:pic>
                </p:oleObj>
              </mc:Fallback>
            </mc:AlternateContent>
          </a:graphicData>
        </a:graphic>
      </p:graphicFrame>
      <p:sp>
        <p:nvSpPr>
          <p:cNvPr id="10" name="Seta em Curva para Cima 6">
            <a:extLst>
              <a:ext uri="{FF2B5EF4-FFF2-40B4-BE49-F238E27FC236}">
                <a16:creationId xmlns:a16="http://schemas.microsoft.com/office/drawing/2014/main" id="{97FADC91-44FD-48A6-8BA0-0D0661359406}"/>
              </a:ext>
            </a:extLst>
          </p:cNvPr>
          <p:cNvSpPr/>
          <p:nvPr/>
        </p:nvSpPr>
        <p:spPr>
          <a:xfrm>
            <a:off x="2144756" y="4000538"/>
            <a:ext cx="5073623" cy="731520"/>
          </a:xfrm>
          <a:prstGeom prst="curved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Chave Direita 10">
            <a:extLst>
              <a:ext uri="{FF2B5EF4-FFF2-40B4-BE49-F238E27FC236}">
                <a16:creationId xmlns:a16="http://schemas.microsoft.com/office/drawing/2014/main" id="{F0D002CF-6708-4784-9F3D-27FBF19404A3}"/>
              </a:ext>
            </a:extLst>
          </p:cNvPr>
          <p:cNvSpPr/>
          <p:nvPr/>
        </p:nvSpPr>
        <p:spPr>
          <a:xfrm rot="16200000">
            <a:off x="4253431" y="1439676"/>
            <a:ext cx="468684" cy="37623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Seta em Curva para Baixo 8">
            <a:extLst>
              <a:ext uri="{FF2B5EF4-FFF2-40B4-BE49-F238E27FC236}">
                <a16:creationId xmlns:a16="http://schemas.microsoft.com/office/drawing/2014/main" id="{11F3925F-B45E-40CD-84BE-F0054A1CF1B7}"/>
              </a:ext>
            </a:extLst>
          </p:cNvPr>
          <p:cNvSpPr/>
          <p:nvPr/>
        </p:nvSpPr>
        <p:spPr>
          <a:xfrm>
            <a:off x="4478826" y="2622502"/>
            <a:ext cx="3762303" cy="51394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aphicFrame>
        <p:nvGraphicFramePr>
          <p:cNvPr id="13" name="Object 6">
            <a:extLst>
              <a:ext uri="{FF2B5EF4-FFF2-40B4-BE49-F238E27FC236}">
                <a16:creationId xmlns:a16="http://schemas.microsoft.com/office/drawing/2014/main" id="{903BA391-9F42-4160-A955-31BCE35108A5}"/>
              </a:ext>
            </a:extLst>
          </p:cNvPr>
          <p:cNvGraphicFramePr>
            <a:graphicFrameLocks noChangeAspect="1"/>
          </p:cNvGraphicFramePr>
          <p:nvPr>
            <p:extLst>
              <p:ext uri="{D42A27DB-BD31-4B8C-83A1-F6EECF244321}">
                <p14:modId xmlns:p14="http://schemas.microsoft.com/office/powerpoint/2010/main" val="4012207049"/>
              </p:ext>
            </p:extLst>
          </p:nvPr>
        </p:nvGraphicFramePr>
        <p:xfrm>
          <a:off x="626945" y="4953531"/>
          <a:ext cx="8486496" cy="1059497"/>
        </p:xfrm>
        <a:graphic>
          <a:graphicData uri="http://schemas.openxmlformats.org/presentationml/2006/ole">
            <mc:AlternateContent xmlns:mc="http://schemas.openxmlformats.org/markup-compatibility/2006">
              <mc:Choice xmlns:v="urn:schemas-microsoft-com:vml" Requires="v">
                <p:oleObj name="Equation" r:id="rId6" imgW="3797280" imgH="431640" progId="Equation.DSMT4">
                  <p:embed/>
                </p:oleObj>
              </mc:Choice>
              <mc:Fallback>
                <p:oleObj name="Equation" r:id="rId6" imgW="3797280" imgH="431640" progId="Equation.DSMT4">
                  <p:embed/>
                  <p:pic>
                    <p:nvPicPr>
                      <p:cNvPr id="10" name="Object 6"/>
                      <p:cNvPicPr>
                        <a:picLocks noChangeAspect="1" noChangeArrowheads="1"/>
                      </p:cNvPicPr>
                      <p:nvPr/>
                    </p:nvPicPr>
                    <p:blipFill>
                      <a:blip r:embed="rId7"/>
                      <a:srcRect/>
                      <a:stretch>
                        <a:fillRect/>
                      </a:stretch>
                    </p:blipFill>
                    <p:spPr bwMode="auto">
                      <a:xfrm>
                        <a:off x="626945" y="4953531"/>
                        <a:ext cx="8486496" cy="1059497"/>
                      </a:xfrm>
                      <a:prstGeom prst="rect">
                        <a:avLst/>
                      </a:prstGeom>
                      <a:noFill/>
                      <a:ln>
                        <a:noFill/>
                      </a:ln>
                      <a:effectLst/>
                    </p:spPr>
                  </p:pic>
                </p:oleObj>
              </mc:Fallback>
            </mc:AlternateContent>
          </a:graphicData>
        </a:graphic>
      </p:graphicFrame>
      <p:sp>
        <p:nvSpPr>
          <p:cNvPr id="14" name="Espaço Reservado para Conteúdo 2">
            <a:extLst>
              <a:ext uri="{FF2B5EF4-FFF2-40B4-BE49-F238E27FC236}">
                <a16:creationId xmlns:a16="http://schemas.microsoft.com/office/drawing/2014/main" id="{26544772-A4A9-41D2-8AF0-0B9696062474}"/>
              </a:ext>
            </a:extLst>
          </p:cNvPr>
          <p:cNvSpPr txBox="1">
            <a:spLocks/>
          </p:cNvSpPr>
          <p:nvPr/>
        </p:nvSpPr>
        <p:spPr>
          <a:xfrm>
            <a:off x="522517" y="6128325"/>
            <a:ext cx="8352385" cy="541708"/>
          </a:xfrm>
          <a:prstGeom prst="rect">
            <a:avLst/>
          </a:prstGeom>
          <a:solidFill>
            <a:schemeClr val="bg1">
              <a:lumMod val="95000"/>
            </a:schemeClr>
          </a:solidFill>
          <a:ln>
            <a:solidFill>
              <a:schemeClr val="tx1"/>
            </a:solidFill>
          </a:ln>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ClrTx/>
              <a:buNone/>
            </a:pPr>
            <a:r>
              <a:rPr lang="pt-BR" sz="2600" dirty="0">
                <a:cs typeface="Arial" panose="020B0604020202020204" pitchFamily="34" charset="0"/>
              </a:rPr>
              <a:t>Note que, nesse caso, o primeiro termo da progressão é 2</a:t>
            </a:r>
            <a:r>
              <a:rPr lang="pt-BR" sz="2600" dirty="0">
                <a:latin typeface="Symbol" panose="05050102010706020507" pitchFamily="18" charset="2"/>
                <a:cs typeface="Arial" panose="020B0604020202020204" pitchFamily="34" charset="0"/>
              </a:rPr>
              <a:t>d</a:t>
            </a:r>
            <a:r>
              <a:rPr lang="pt-BR" sz="2600" dirty="0">
                <a:cs typeface="Arial" panose="020B0604020202020204" pitchFamily="34" charset="0"/>
              </a:rPr>
              <a:t>.</a:t>
            </a:r>
          </a:p>
        </p:txBody>
      </p:sp>
      <p:sp>
        <p:nvSpPr>
          <p:cNvPr id="15" name="Título 1">
            <a:extLst>
              <a:ext uri="{FF2B5EF4-FFF2-40B4-BE49-F238E27FC236}">
                <a16:creationId xmlns:a16="http://schemas.microsoft.com/office/drawing/2014/main" id="{103B5822-4931-441B-B7B6-1239C31B6626}"/>
              </a:ext>
            </a:extLst>
          </p:cNvPr>
          <p:cNvSpPr>
            <a:spLocks noGrp="1"/>
          </p:cNvSpPr>
          <p:nvPr>
            <p:ph type="title"/>
          </p:nvPr>
        </p:nvSpPr>
        <p:spPr>
          <a:xfrm>
            <a:off x="-826324" y="332250"/>
            <a:ext cx="10977489" cy="1066800"/>
          </a:xfrm>
        </p:spPr>
        <p:txBody>
          <a:bodyPr>
            <a:normAutofit/>
          </a:bodyPr>
          <a:lstStyle/>
          <a:p>
            <a:pPr algn="ctr"/>
            <a:r>
              <a:rPr lang="pt-BR" sz="3200" b="1" dirty="0">
                <a:latin typeface="Arial" panose="020B0604020202020204" pitchFamily="34" charset="0"/>
                <a:cs typeface="Arial" panose="020B0604020202020204" pitchFamily="34" charset="0"/>
              </a:rPr>
              <a:t>Observações Sobre o Fator de Desconto (</a:t>
            </a:r>
            <a:r>
              <a:rPr lang="pt-BR" sz="3200" b="1" dirty="0">
                <a:latin typeface="Symbol" panose="05050102010706020507" pitchFamily="18" charset="2"/>
                <a:cs typeface="Arial" panose="020B0604020202020204" pitchFamily="34" charset="0"/>
              </a:rPr>
              <a:t>d</a:t>
            </a:r>
            <a:r>
              <a:rPr lang="pt-BR"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30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4"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44E69-4672-4768-9CA7-D5BCC037A024}"/>
              </a:ext>
            </a:extLst>
          </p:cNvPr>
          <p:cNvSpPr>
            <a:spLocks noGrp="1"/>
          </p:cNvSpPr>
          <p:nvPr>
            <p:ph type="title"/>
          </p:nvPr>
        </p:nvSpPr>
        <p:spPr>
          <a:xfrm>
            <a:off x="628650" y="312118"/>
            <a:ext cx="7886700" cy="761309"/>
          </a:xfrm>
        </p:spPr>
        <p:txBody>
          <a:bodyPr/>
          <a:lstStyle/>
          <a:p>
            <a:pPr algn="ctr"/>
            <a:r>
              <a:rPr lang="pt-BR" sz="3200" b="1" dirty="0">
                <a:latin typeface="Arial" panose="020B0604020202020204" pitchFamily="34" charset="0"/>
                <a:cs typeface="Arial" panose="020B0604020202020204" pitchFamily="34" charset="0"/>
              </a:rPr>
              <a:t>No Nosso Exemplo</a:t>
            </a:r>
          </a:p>
        </p:txBody>
      </p:sp>
      <p:sp>
        <p:nvSpPr>
          <p:cNvPr id="6" name="Retângulo 5">
            <a:extLst>
              <a:ext uri="{FF2B5EF4-FFF2-40B4-BE49-F238E27FC236}">
                <a16:creationId xmlns:a16="http://schemas.microsoft.com/office/drawing/2014/main" id="{C80E0192-8907-48CE-AB95-D01B3252CCAC}"/>
              </a:ext>
            </a:extLst>
          </p:cNvPr>
          <p:cNvSpPr/>
          <p:nvPr/>
        </p:nvSpPr>
        <p:spPr>
          <a:xfrm>
            <a:off x="251792" y="852969"/>
            <a:ext cx="8706678" cy="1815882"/>
          </a:xfrm>
          <a:prstGeom prst="rect">
            <a:avLst/>
          </a:prstGeom>
        </p:spPr>
        <p:txBody>
          <a:bodyPr wrap="square">
            <a:spAutoFit/>
          </a:bodyPr>
          <a:lstStyle/>
          <a:p>
            <a:pPr marL="285750" indent="-285750" algn="just">
              <a:buFont typeface="Wingdings" panose="05000000000000000000" pitchFamily="2" charset="2"/>
              <a:buChar char="§"/>
            </a:pPr>
            <a:r>
              <a:rPr lang="pt-BR" sz="2800" dirty="0">
                <a:cs typeface="Arial" panose="020B0604020202020204" pitchFamily="34" charset="0"/>
              </a:rPr>
              <a:t>Suponha que a taxa de desconto (que considera o nível de impaciência intertemporal do agente econômico) seja 10% → $100 em t equivale à $110 em t+1 .</a:t>
            </a:r>
          </a:p>
          <a:p>
            <a:pPr marL="285750" indent="-285750" algn="just">
              <a:buFont typeface="Wingdings" panose="05000000000000000000" pitchFamily="2" charset="2"/>
              <a:buChar char="§"/>
            </a:pPr>
            <a:endParaRPr lang="pt-BR" sz="2800" dirty="0"/>
          </a:p>
        </p:txBody>
      </p:sp>
      <p:graphicFrame>
        <p:nvGraphicFramePr>
          <p:cNvPr id="7" name="Object 6">
            <a:extLst>
              <a:ext uri="{FF2B5EF4-FFF2-40B4-BE49-F238E27FC236}">
                <a16:creationId xmlns:a16="http://schemas.microsoft.com/office/drawing/2014/main" id="{17CE8864-A553-4DA1-A8B9-60CAAA042922}"/>
              </a:ext>
            </a:extLst>
          </p:cNvPr>
          <p:cNvGraphicFramePr>
            <a:graphicFrameLocks noChangeAspect="1"/>
          </p:cNvGraphicFramePr>
          <p:nvPr>
            <p:extLst>
              <p:ext uri="{D42A27DB-BD31-4B8C-83A1-F6EECF244321}">
                <p14:modId xmlns:p14="http://schemas.microsoft.com/office/powerpoint/2010/main" val="4287598935"/>
              </p:ext>
            </p:extLst>
          </p:nvPr>
        </p:nvGraphicFramePr>
        <p:xfrm>
          <a:off x="694910" y="2327276"/>
          <a:ext cx="7820440" cy="1029027"/>
        </p:xfrm>
        <a:graphic>
          <a:graphicData uri="http://schemas.openxmlformats.org/presentationml/2006/ole">
            <mc:AlternateContent xmlns:mc="http://schemas.openxmlformats.org/markup-compatibility/2006">
              <mc:Choice xmlns:v="urn:schemas-microsoft-com:vml" Requires="v">
                <p:oleObj name="Equation" r:id="rId2" imgW="2895480" imgH="419040" progId="Equation.DSMT4">
                  <p:embed/>
                </p:oleObj>
              </mc:Choice>
              <mc:Fallback>
                <p:oleObj name="Equation" r:id="rId2" imgW="2895480" imgH="419040" progId="Equation.DSMT4">
                  <p:embed/>
                  <p:pic>
                    <p:nvPicPr>
                      <p:cNvPr id="4" name="Object 6">
                        <a:extLst>
                          <a:ext uri="{FF2B5EF4-FFF2-40B4-BE49-F238E27FC236}">
                            <a16:creationId xmlns:a16="http://schemas.microsoft.com/office/drawing/2014/main" id="{F7858911-A053-4E33-B329-4D56F1F51ACF}"/>
                          </a:ext>
                        </a:extLst>
                      </p:cNvPr>
                      <p:cNvPicPr>
                        <a:picLocks noChangeAspect="1" noChangeArrowheads="1"/>
                      </p:cNvPicPr>
                      <p:nvPr/>
                    </p:nvPicPr>
                    <p:blipFill>
                      <a:blip r:embed="rId3"/>
                      <a:srcRect/>
                      <a:stretch>
                        <a:fillRect/>
                      </a:stretch>
                    </p:blipFill>
                    <p:spPr bwMode="auto">
                      <a:xfrm>
                        <a:off x="694910" y="2327276"/>
                        <a:ext cx="7820440" cy="1029027"/>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8" name="Object 6">
            <a:extLst>
              <a:ext uri="{FF2B5EF4-FFF2-40B4-BE49-F238E27FC236}">
                <a16:creationId xmlns:a16="http://schemas.microsoft.com/office/drawing/2014/main" id="{0AF93E5D-B9B9-4D91-BA01-036CA2F9C4CE}"/>
              </a:ext>
            </a:extLst>
          </p:cNvPr>
          <p:cNvGraphicFramePr>
            <a:graphicFrameLocks noChangeAspect="1"/>
          </p:cNvGraphicFramePr>
          <p:nvPr>
            <p:extLst>
              <p:ext uri="{D42A27DB-BD31-4B8C-83A1-F6EECF244321}">
                <p14:modId xmlns:p14="http://schemas.microsoft.com/office/powerpoint/2010/main" val="2317209063"/>
              </p:ext>
            </p:extLst>
          </p:nvPr>
        </p:nvGraphicFramePr>
        <p:xfrm>
          <a:off x="708369" y="3581400"/>
          <a:ext cx="8250102" cy="561975"/>
        </p:xfrm>
        <a:graphic>
          <a:graphicData uri="http://schemas.openxmlformats.org/presentationml/2006/ole">
            <mc:AlternateContent xmlns:mc="http://schemas.openxmlformats.org/markup-compatibility/2006">
              <mc:Choice xmlns:v="urn:schemas-microsoft-com:vml" Requires="v">
                <p:oleObj name="Equation" r:id="rId4" imgW="3288960" imgH="228600" progId="Equation.DSMT4">
                  <p:embed/>
                </p:oleObj>
              </mc:Choice>
              <mc:Fallback>
                <p:oleObj name="Equation" r:id="rId4" imgW="3288960" imgH="228600" progId="Equation.DSMT4">
                  <p:embed/>
                  <p:pic>
                    <p:nvPicPr>
                      <p:cNvPr id="7" name="Object 6">
                        <a:extLst>
                          <a:ext uri="{FF2B5EF4-FFF2-40B4-BE49-F238E27FC236}">
                            <a16:creationId xmlns:a16="http://schemas.microsoft.com/office/drawing/2014/main" id="{17CE8864-A553-4DA1-A8B9-60CAAA042922}"/>
                          </a:ext>
                        </a:extLst>
                      </p:cNvPr>
                      <p:cNvPicPr>
                        <a:picLocks noChangeAspect="1" noChangeArrowheads="1"/>
                      </p:cNvPicPr>
                      <p:nvPr/>
                    </p:nvPicPr>
                    <p:blipFill>
                      <a:blip r:embed="rId5"/>
                      <a:srcRect/>
                      <a:stretch>
                        <a:fillRect/>
                      </a:stretch>
                    </p:blipFill>
                    <p:spPr bwMode="auto">
                      <a:xfrm>
                        <a:off x="708369" y="3581400"/>
                        <a:ext cx="8250102" cy="561975"/>
                      </a:xfrm>
                      <a:prstGeom prst="rect">
                        <a:avLst/>
                      </a:prstGeom>
                      <a:solidFill>
                        <a:schemeClr val="bg1">
                          <a:lumMod val="95000"/>
                        </a:schemeClr>
                      </a:solidFill>
                      <a:ln>
                        <a:solidFill>
                          <a:schemeClr val="tx1"/>
                        </a:solidFill>
                      </a:ln>
                      <a:effectLst/>
                    </p:spPr>
                  </p:pic>
                </p:oleObj>
              </mc:Fallback>
            </mc:AlternateContent>
          </a:graphicData>
        </a:graphic>
      </p:graphicFrame>
      <p:sp>
        <p:nvSpPr>
          <p:cNvPr id="9" name="Seta: Curva para a Direita 8">
            <a:extLst>
              <a:ext uri="{FF2B5EF4-FFF2-40B4-BE49-F238E27FC236}">
                <a16:creationId xmlns:a16="http://schemas.microsoft.com/office/drawing/2014/main" id="{0EA02093-9F7F-4BE4-9655-62746168D4F2}"/>
              </a:ext>
            </a:extLst>
          </p:cNvPr>
          <p:cNvSpPr/>
          <p:nvPr/>
        </p:nvSpPr>
        <p:spPr>
          <a:xfrm>
            <a:off x="122309" y="2761615"/>
            <a:ext cx="553554" cy="1216152"/>
          </a:xfrm>
          <a:prstGeom prst="curved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0367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1544FBA-4A25-4956-8778-B7532B192453}"/>
              </a:ext>
            </a:extLst>
          </p:cNvPr>
          <p:cNvSpPr>
            <a:spLocks noGrp="1"/>
          </p:cNvSpPr>
          <p:nvPr>
            <p:ph type="title"/>
          </p:nvPr>
        </p:nvSpPr>
        <p:spPr>
          <a:xfrm>
            <a:off x="628650" y="312118"/>
            <a:ext cx="7839489" cy="761309"/>
          </a:xfrm>
        </p:spPr>
        <p:txBody>
          <a:bodyPr/>
          <a:lstStyle/>
          <a:p>
            <a:pPr algn="ctr"/>
            <a:r>
              <a:rPr lang="pt-BR" sz="3200" b="1" dirty="0">
                <a:latin typeface="Arial" panose="020B0604020202020204" pitchFamily="34" charset="0"/>
                <a:cs typeface="Arial" panose="020B0604020202020204" pitchFamily="34" charset="0"/>
              </a:rPr>
              <a:t>No Nosso Exemplo</a:t>
            </a:r>
          </a:p>
        </p:txBody>
      </p:sp>
      <p:graphicFrame>
        <p:nvGraphicFramePr>
          <p:cNvPr id="6" name="Object 6">
            <a:extLst>
              <a:ext uri="{FF2B5EF4-FFF2-40B4-BE49-F238E27FC236}">
                <a16:creationId xmlns:a16="http://schemas.microsoft.com/office/drawing/2014/main" id="{CF3A657F-6B68-4744-A086-10F118B2A5FF}"/>
              </a:ext>
            </a:extLst>
          </p:cNvPr>
          <p:cNvGraphicFramePr>
            <a:graphicFrameLocks noChangeAspect="1"/>
          </p:cNvGraphicFramePr>
          <p:nvPr>
            <p:extLst>
              <p:ext uri="{D42A27DB-BD31-4B8C-83A1-F6EECF244321}">
                <p14:modId xmlns:p14="http://schemas.microsoft.com/office/powerpoint/2010/main" val="831152851"/>
              </p:ext>
            </p:extLst>
          </p:nvPr>
        </p:nvGraphicFramePr>
        <p:xfrm>
          <a:off x="100429" y="2188403"/>
          <a:ext cx="8911049" cy="901147"/>
        </p:xfrm>
        <a:graphic>
          <a:graphicData uri="http://schemas.openxmlformats.org/presentationml/2006/ole">
            <mc:AlternateContent xmlns:mc="http://schemas.openxmlformats.org/markup-compatibility/2006">
              <mc:Choice xmlns:v="urn:schemas-microsoft-com:vml" Requires="v">
                <p:oleObj name="Equation" r:id="rId2" imgW="4203360" imgH="393480" progId="Equation.DSMT4">
                  <p:embed/>
                </p:oleObj>
              </mc:Choice>
              <mc:Fallback>
                <p:oleObj name="Equation" r:id="rId2" imgW="4203360" imgH="393480" progId="Equation.DSMT4">
                  <p:embed/>
                  <p:pic>
                    <p:nvPicPr>
                      <p:cNvPr id="5" name="Object 6">
                        <a:extLst>
                          <a:ext uri="{FF2B5EF4-FFF2-40B4-BE49-F238E27FC236}">
                            <a16:creationId xmlns:a16="http://schemas.microsoft.com/office/drawing/2014/main" id="{586DA01F-4F83-4837-8F5D-65DE33A1E9CF}"/>
                          </a:ext>
                        </a:extLst>
                      </p:cNvPr>
                      <p:cNvPicPr>
                        <a:picLocks noChangeAspect="1" noChangeArrowheads="1"/>
                      </p:cNvPicPr>
                      <p:nvPr/>
                    </p:nvPicPr>
                    <p:blipFill>
                      <a:blip r:embed="rId3"/>
                      <a:srcRect/>
                      <a:stretch>
                        <a:fillRect/>
                      </a:stretch>
                    </p:blipFill>
                    <p:spPr bwMode="auto">
                      <a:xfrm>
                        <a:off x="100429" y="2188403"/>
                        <a:ext cx="8911049" cy="901147"/>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7" name="Object 6">
            <a:extLst>
              <a:ext uri="{FF2B5EF4-FFF2-40B4-BE49-F238E27FC236}">
                <a16:creationId xmlns:a16="http://schemas.microsoft.com/office/drawing/2014/main" id="{06DE20BF-C102-4055-9CD5-A2CB77A4F122}"/>
              </a:ext>
            </a:extLst>
          </p:cNvPr>
          <p:cNvGraphicFramePr>
            <a:graphicFrameLocks noChangeAspect="1"/>
          </p:cNvGraphicFramePr>
          <p:nvPr>
            <p:extLst>
              <p:ext uri="{D42A27DB-BD31-4B8C-83A1-F6EECF244321}">
                <p14:modId xmlns:p14="http://schemas.microsoft.com/office/powerpoint/2010/main" val="2884213471"/>
              </p:ext>
            </p:extLst>
          </p:nvPr>
        </p:nvGraphicFramePr>
        <p:xfrm>
          <a:off x="100429" y="1073429"/>
          <a:ext cx="8414921" cy="901146"/>
        </p:xfrm>
        <a:graphic>
          <a:graphicData uri="http://schemas.openxmlformats.org/presentationml/2006/ole">
            <mc:AlternateContent xmlns:mc="http://schemas.openxmlformats.org/markup-compatibility/2006">
              <mc:Choice xmlns:v="urn:schemas-microsoft-com:vml" Requires="v">
                <p:oleObj name="Equation" r:id="rId4" imgW="3441600" imgH="393480" progId="Equation.DSMT4">
                  <p:embed/>
                </p:oleObj>
              </mc:Choice>
              <mc:Fallback>
                <p:oleObj name="Equation" r:id="rId4" imgW="3441600" imgH="393480" progId="Equation.DSMT4">
                  <p:embed/>
                  <p:pic>
                    <p:nvPicPr>
                      <p:cNvPr id="4" name="Object 6">
                        <a:extLst>
                          <a:ext uri="{FF2B5EF4-FFF2-40B4-BE49-F238E27FC236}">
                            <a16:creationId xmlns:a16="http://schemas.microsoft.com/office/drawing/2014/main" id="{F7858911-A053-4E33-B329-4D56F1F51ACF}"/>
                          </a:ext>
                        </a:extLst>
                      </p:cNvPr>
                      <p:cNvPicPr>
                        <a:picLocks noChangeAspect="1" noChangeArrowheads="1"/>
                      </p:cNvPicPr>
                      <p:nvPr/>
                    </p:nvPicPr>
                    <p:blipFill>
                      <a:blip r:embed="rId5"/>
                      <a:srcRect/>
                      <a:stretch>
                        <a:fillRect/>
                      </a:stretch>
                    </p:blipFill>
                    <p:spPr bwMode="auto">
                      <a:xfrm>
                        <a:off x="100429" y="1073429"/>
                        <a:ext cx="8414921" cy="901146"/>
                      </a:xfrm>
                      <a:prstGeom prst="rect">
                        <a:avLst/>
                      </a:prstGeom>
                      <a:solidFill>
                        <a:schemeClr val="bg1">
                          <a:lumMod val="95000"/>
                        </a:schemeClr>
                      </a:solidFill>
                      <a:ln>
                        <a:solidFill>
                          <a:schemeClr val="tx1"/>
                        </a:solidFill>
                      </a:ln>
                      <a:effectLst/>
                    </p:spPr>
                  </p:pic>
                </p:oleObj>
              </mc:Fallback>
            </mc:AlternateContent>
          </a:graphicData>
        </a:graphic>
      </p:graphicFrame>
      <p:sp>
        <p:nvSpPr>
          <p:cNvPr id="8" name="Espaço Reservado para Conteúdo 2">
            <a:extLst>
              <a:ext uri="{FF2B5EF4-FFF2-40B4-BE49-F238E27FC236}">
                <a16:creationId xmlns:a16="http://schemas.microsoft.com/office/drawing/2014/main" id="{83E50F18-1030-4052-957D-6C3D6D65A1A0}"/>
              </a:ext>
            </a:extLst>
          </p:cNvPr>
          <p:cNvSpPr>
            <a:spLocks noGrp="1"/>
          </p:cNvSpPr>
          <p:nvPr>
            <p:ph idx="1"/>
          </p:nvPr>
        </p:nvSpPr>
        <p:spPr>
          <a:xfrm>
            <a:off x="60673" y="3270113"/>
            <a:ext cx="8911049" cy="761309"/>
          </a:xfrm>
        </p:spPr>
        <p:txBody>
          <a:bodyPr/>
          <a:lstStyle/>
          <a:p>
            <a:pPr algn="just"/>
            <a:r>
              <a:rPr lang="pt-BR" dirty="0"/>
              <a:t>Logo, com uma taxa de juros (taxa de desconto) “muito baixa” (10%) </a:t>
            </a:r>
            <a:r>
              <a:rPr lang="pt-BR" dirty="0">
                <a:cs typeface="Arial" panose="020B0604020202020204" pitchFamily="34" charset="0"/>
              </a:rPr>
              <a:t>→ taxa de preferência temporal (fator de desconto) “alta”, a melhor estratégia é cooperar.</a:t>
            </a:r>
            <a:endParaRPr lang="pt-BR" dirty="0"/>
          </a:p>
          <a:p>
            <a:pPr algn="just"/>
            <a:r>
              <a:rPr lang="pt-BR" dirty="0"/>
              <a:t>Suponha agora que o agente econômico seja muito impaciente </a:t>
            </a:r>
            <a:r>
              <a:rPr lang="pt-BR" dirty="0" err="1"/>
              <a:t>intertemporalmente</a:t>
            </a:r>
            <a:r>
              <a:rPr lang="pt-BR" dirty="0"/>
              <a:t> (valoriza mais fortemente o presente); suponha que o seu fator de desconto seja igual a 0,4 (</a:t>
            </a:r>
            <a:r>
              <a:rPr lang="pt-BR" dirty="0">
                <a:latin typeface="Symbol" panose="05050102010706020507" pitchFamily="18" charset="2"/>
              </a:rPr>
              <a:t>d</a:t>
            </a:r>
            <a:r>
              <a:rPr lang="pt-BR" dirty="0"/>
              <a:t> = 0,4 </a:t>
            </a:r>
            <a:r>
              <a:rPr lang="pt-BR" dirty="0">
                <a:cs typeface="Arial" panose="020B0604020202020204" pitchFamily="34" charset="0"/>
              </a:rPr>
              <a:t>→ </a:t>
            </a:r>
            <a:r>
              <a:rPr lang="pt-BR" i="1" dirty="0">
                <a:cs typeface="Arial" panose="020B0604020202020204" pitchFamily="34" charset="0"/>
              </a:rPr>
              <a:t>r</a:t>
            </a:r>
            <a:r>
              <a:rPr lang="pt-BR" dirty="0">
                <a:cs typeface="Arial" panose="020B0604020202020204" pitchFamily="34" charset="0"/>
              </a:rPr>
              <a:t> = 150%</a:t>
            </a:r>
            <a:r>
              <a:rPr lang="pt-BR" dirty="0"/>
              <a:t>). </a:t>
            </a:r>
          </a:p>
        </p:txBody>
      </p:sp>
    </p:spTree>
    <p:extLst>
      <p:ext uri="{BB962C8B-B14F-4D97-AF65-F5344CB8AC3E}">
        <p14:creationId xmlns:p14="http://schemas.microsoft.com/office/powerpoint/2010/main" val="5122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7CEBD3-88BA-4043-B259-2387385053E6}"/>
              </a:ext>
            </a:extLst>
          </p:cNvPr>
          <p:cNvSpPr>
            <a:spLocks noGrp="1"/>
          </p:cNvSpPr>
          <p:nvPr>
            <p:ph idx="1"/>
          </p:nvPr>
        </p:nvSpPr>
        <p:spPr>
          <a:xfrm>
            <a:off x="244338" y="884722"/>
            <a:ext cx="7886700" cy="533262"/>
          </a:xfrm>
        </p:spPr>
        <p:txBody>
          <a:bodyPr/>
          <a:lstStyle/>
          <a:p>
            <a:r>
              <a:rPr lang="pt-BR" dirty="0"/>
              <a:t>Nesse caso, temos:</a:t>
            </a:r>
          </a:p>
        </p:txBody>
      </p:sp>
      <p:sp>
        <p:nvSpPr>
          <p:cNvPr id="4" name="Título 1">
            <a:extLst>
              <a:ext uri="{FF2B5EF4-FFF2-40B4-BE49-F238E27FC236}">
                <a16:creationId xmlns:a16="http://schemas.microsoft.com/office/drawing/2014/main" id="{07DEFBD0-E958-4E1B-96C0-697C73AA781E}"/>
              </a:ext>
            </a:extLst>
          </p:cNvPr>
          <p:cNvSpPr>
            <a:spLocks noGrp="1"/>
          </p:cNvSpPr>
          <p:nvPr>
            <p:ph type="title"/>
          </p:nvPr>
        </p:nvSpPr>
        <p:spPr>
          <a:xfrm>
            <a:off x="628650" y="312118"/>
            <a:ext cx="7839489" cy="761309"/>
          </a:xfrm>
        </p:spPr>
        <p:txBody>
          <a:bodyPr/>
          <a:lstStyle/>
          <a:p>
            <a:pPr algn="ctr"/>
            <a:r>
              <a:rPr lang="pt-BR" sz="3200" b="1" dirty="0">
                <a:latin typeface="Arial" panose="020B0604020202020204" pitchFamily="34" charset="0"/>
                <a:cs typeface="Arial" panose="020B0604020202020204" pitchFamily="34" charset="0"/>
              </a:rPr>
              <a:t>No Nosso Exemplo</a:t>
            </a:r>
          </a:p>
        </p:txBody>
      </p:sp>
      <p:graphicFrame>
        <p:nvGraphicFramePr>
          <p:cNvPr id="5" name="Object 6">
            <a:extLst>
              <a:ext uri="{FF2B5EF4-FFF2-40B4-BE49-F238E27FC236}">
                <a16:creationId xmlns:a16="http://schemas.microsoft.com/office/drawing/2014/main" id="{5F89A389-838D-4233-9630-D24F48950352}"/>
              </a:ext>
            </a:extLst>
          </p:cNvPr>
          <p:cNvGraphicFramePr>
            <a:graphicFrameLocks noChangeAspect="1"/>
          </p:cNvGraphicFramePr>
          <p:nvPr>
            <p:extLst>
              <p:ext uri="{D42A27DB-BD31-4B8C-83A1-F6EECF244321}">
                <p14:modId xmlns:p14="http://schemas.microsoft.com/office/powerpoint/2010/main" val="3968287213"/>
              </p:ext>
            </p:extLst>
          </p:nvPr>
        </p:nvGraphicFramePr>
        <p:xfrm>
          <a:off x="323852" y="2424185"/>
          <a:ext cx="8426450" cy="958850"/>
        </p:xfrm>
        <a:graphic>
          <a:graphicData uri="http://schemas.openxmlformats.org/presentationml/2006/ole">
            <mc:AlternateContent xmlns:mc="http://schemas.openxmlformats.org/markup-compatibility/2006">
              <mc:Choice xmlns:v="urn:schemas-microsoft-com:vml" Requires="v">
                <p:oleObj name="Equation" r:id="rId2" imgW="3974760" imgH="419040" progId="Equation.DSMT4">
                  <p:embed/>
                </p:oleObj>
              </mc:Choice>
              <mc:Fallback>
                <p:oleObj name="Equation" r:id="rId2" imgW="3974760" imgH="419040" progId="Equation.DSMT4">
                  <p:embed/>
                  <p:pic>
                    <p:nvPicPr>
                      <p:cNvPr id="6" name="Object 6">
                        <a:extLst>
                          <a:ext uri="{FF2B5EF4-FFF2-40B4-BE49-F238E27FC236}">
                            <a16:creationId xmlns:a16="http://schemas.microsoft.com/office/drawing/2014/main" id="{CF3A657F-6B68-4744-A086-10F118B2A5FF}"/>
                          </a:ext>
                        </a:extLst>
                      </p:cNvPr>
                      <p:cNvPicPr>
                        <a:picLocks noChangeAspect="1" noChangeArrowheads="1"/>
                      </p:cNvPicPr>
                      <p:nvPr/>
                    </p:nvPicPr>
                    <p:blipFill>
                      <a:blip r:embed="rId3"/>
                      <a:srcRect/>
                      <a:stretch>
                        <a:fillRect/>
                      </a:stretch>
                    </p:blipFill>
                    <p:spPr bwMode="auto">
                      <a:xfrm>
                        <a:off x="323852" y="2424185"/>
                        <a:ext cx="8426450" cy="958850"/>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6" name="Object 6">
            <a:extLst>
              <a:ext uri="{FF2B5EF4-FFF2-40B4-BE49-F238E27FC236}">
                <a16:creationId xmlns:a16="http://schemas.microsoft.com/office/drawing/2014/main" id="{3A89CA6F-E211-4C53-89CF-58678FA50D22}"/>
              </a:ext>
            </a:extLst>
          </p:cNvPr>
          <p:cNvGraphicFramePr>
            <a:graphicFrameLocks noChangeAspect="1"/>
          </p:cNvGraphicFramePr>
          <p:nvPr>
            <p:extLst>
              <p:ext uri="{D42A27DB-BD31-4B8C-83A1-F6EECF244321}">
                <p14:modId xmlns:p14="http://schemas.microsoft.com/office/powerpoint/2010/main" val="1666976565"/>
              </p:ext>
            </p:extLst>
          </p:nvPr>
        </p:nvGraphicFramePr>
        <p:xfrm>
          <a:off x="310601" y="1351724"/>
          <a:ext cx="7451725" cy="960438"/>
        </p:xfrm>
        <a:graphic>
          <a:graphicData uri="http://schemas.openxmlformats.org/presentationml/2006/ole">
            <mc:AlternateContent xmlns:mc="http://schemas.openxmlformats.org/markup-compatibility/2006">
              <mc:Choice xmlns:v="urn:schemas-microsoft-com:vml" Requires="v">
                <p:oleObj name="Equation" r:id="rId4" imgW="3047760" imgH="419040" progId="Equation.DSMT4">
                  <p:embed/>
                </p:oleObj>
              </mc:Choice>
              <mc:Fallback>
                <p:oleObj name="Equation" r:id="rId4" imgW="3047760" imgH="419040" progId="Equation.DSMT4">
                  <p:embed/>
                  <p:pic>
                    <p:nvPicPr>
                      <p:cNvPr id="7" name="Object 6">
                        <a:extLst>
                          <a:ext uri="{FF2B5EF4-FFF2-40B4-BE49-F238E27FC236}">
                            <a16:creationId xmlns:a16="http://schemas.microsoft.com/office/drawing/2014/main" id="{06DE20BF-C102-4055-9CD5-A2CB77A4F122}"/>
                          </a:ext>
                        </a:extLst>
                      </p:cNvPr>
                      <p:cNvPicPr>
                        <a:picLocks noChangeAspect="1" noChangeArrowheads="1"/>
                      </p:cNvPicPr>
                      <p:nvPr/>
                    </p:nvPicPr>
                    <p:blipFill>
                      <a:blip r:embed="rId5"/>
                      <a:srcRect/>
                      <a:stretch>
                        <a:fillRect/>
                      </a:stretch>
                    </p:blipFill>
                    <p:spPr bwMode="auto">
                      <a:xfrm>
                        <a:off x="310601" y="1351724"/>
                        <a:ext cx="7451725" cy="960438"/>
                      </a:xfrm>
                      <a:prstGeom prst="rect">
                        <a:avLst/>
                      </a:prstGeom>
                      <a:solidFill>
                        <a:schemeClr val="bg1">
                          <a:lumMod val="95000"/>
                        </a:schemeClr>
                      </a:solidFill>
                      <a:ln>
                        <a:solidFill>
                          <a:schemeClr val="tx1"/>
                        </a:solidFill>
                      </a:ln>
                      <a:effectLst/>
                    </p:spPr>
                  </p:pic>
                </p:oleObj>
              </mc:Fallback>
            </mc:AlternateContent>
          </a:graphicData>
        </a:graphic>
      </p:graphicFrame>
      <p:sp>
        <p:nvSpPr>
          <p:cNvPr id="7" name="CaixaDeTexto 6">
            <a:extLst>
              <a:ext uri="{FF2B5EF4-FFF2-40B4-BE49-F238E27FC236}">
                <a16:creationId xmlns:a16="http://schemas.microsoft.com/office/drawing/2014/main" id="{95B42F01-E5D7-4EFE-A4B6-E7EEFB635C02}"/>
              </a:ext>
            </a:extLst>
          </p:cNvPr>
          <p:cNvSpPr txBox="1"/>
          <p:nvPr/>
        </p:nvSpPr>
        <p:spPr>
          <a:xfrm>
            <a:off x="270842" y="3485325"/>
            <a:ext cx="8740636" cy="3062377"/>
          </a:xfrm>
          <a:prstGeom prst="rect">
            <a:avLst/>
          </a:prstGeom>
          <a:noFill/>
        </p:spPr>
        <p:txBody>
          <a:bodyPr wrap="square" rtlCol="0">
            <a:spAutoFit/>
          </a:bodyPr>
          <a:lstStyle/>
          <a:p>
            <a:pPr marL="457200" indent="-457200" algn="just">
              <a:buFont typeface="Arial" panose="020B0604020202020204" pitchFamily="34" charset="0"/>
              <a:buChar char="•"/>
            </a:pPr>
            <a:r>
              <a:rPr lang="pt-BR" sz="2700" dirty="0"/>
              <a:t>A maior impaciência intertemporal, representada por uma taxa de juros mais alta (menor fator de desconto) faz com que a firma valorize mais fortemente o presente, tornando o cartel mais instável.</a:t>
            </a:r>
          </a:p>
          <a:p>
            <a:pPr marL="457200" indent="-457200" algn="just">
              <a:buFont typeface="Arial" panose="020B0604020202020204" pitchFamily="34" charset="0"/>
              <a:buChar char="•"/>
            </a:pPr>
            <a:endParaRPr lang="pt-BR" sz="400" dirty="0"/>
          </a:p>
          <a:p>
            <a:pPr marL="457200" indent="-457200" algn="just">
              <a:buFont typeface="Arial" panose="020B0604020202020204" pitchFamily="34" charset="0"/>
              <a:buChar char="•"/>
            </a:pPr>
            <a:r>
              <a:rPr lang="pt-BR" sz="2700" dirty="0"/>
              <a:t>Note que o mesmo resultado poderia ocorrer caso a firma projetasse uma queda dos lucros ao longo do tempo, por conta, por exemplo, de novos entrantes no mercado.</a:t>
            </a:r>
          </a:p>
        </p:txBody>
      </p:sp>
    </p:spTree>
    <p:extLst>
      <p:ext uri="{BB962C8B-B14F-4D97-AF65-F5344CB8AC3E}">
        <p14:creationId xmlns:p14="http://schemas.microsoft.com/office/powerpoint/2010/main" val="42092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322C0A4-9E87-43B4-BEF2-BAC6E36951EB}"/>
              </a:ext>
            </a:extLst>
          </p:cNvPr>
          <p:cNvSpPr txBox="1">
            <a:spLocks noChangeArrowheads="1"/>
          </p:cNvSpPr>
          <p:nvPr/>
        </p:nvSpPr>
        <p:spPr>
          <a:xfrm>
            <a:off x="159027" y="915369"/>
            <a:ext cx="8812695"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dirty="0" err="1"/>
              <a:t>Considere</a:t>
            </a:r>
            <a:r>
              <a:rPr lang="en-US" dirty="0"/>
              <a:t> </a:t>
            </a:r>
            <a:r>
              <a:rPr lang="en-US" dirty="0" err="1"/>
              <a:t>uma</a:t>
            </a:r>
            <a:r>
              <a:rPr lang="en-US" dirty="0"/>
              <a:t> </a:t>
            </a:r>
            <a:r>
              <a:rPr lang="en-US" dirty="0" err="1"/>
              <a:t>firma</a:t>
            </a:r>
            <a:r>
              <a:rPr lang="en-US" dirty="0"/>
              <a:t> que utilize </a:t>
            </a:r>
            <a:r>
              <a:rPr lang="en-US" dirty="0" err="1"/>
              <a:t>apenas</a:t>
            </a:r>
            <a:r>
              <a:rPr lang="en-US" dirty="0"/>
              <a:t> </a:t>
            </a:r>
            <a:r>
              <a:rPr lang="en-US" dirty="0" err="1"/>
              <a:t>dois</a:t>
            </a:r>
            <a:r>
              <a:rPr lang="en-US" dirty="0"/>
              <a:t> </a:t>
            </a:r>
            <a:r>
              <a:rPr lang="en-US" dirty="0" err="1"/>
              <a:t>fatores</a:t>
            </a:r>
            <a:r>
              <a:rPr lang="en-US" dirty="0"/>
              <a:t> de </a:t>
            </a:r>
            <a:r>
              <a:rPr lang="en-US" dirty="0" err="1"/>
              <a:t>produção</a:t>
            </a:r>
            <a:r>
              <a:rPr lang="en-US" dirty="0"/>
              <a:t>, capital (K) e </a:t>
            </a:r>
            <a:r>
              <a:rPr lang="en-US" dirty="0" err="1"/>
              <a:t>trabalho</a:t>
            </a:r>
            <a:r>
              <a:rPr lang="en-US" dirty="0"/>
              <a:t> (L).</a:t>
            </a:r>
          </a:p>
          <a:p>
            <a:pPr algn="just">
              <a:spcBef>
                <a:spcPct val="70000"/>
              </a:spcBef>
            </a:pPr>
            <a:r>
              <a:rPr lang="pt-BR" dirty="0"/>
              <a:t>A   linha de  </a:t>
            </a:r>
            <a:r>
              <a:rPr lang="pt-BR" b="1" dirty="0" err="1"/>
              <a:t>isocusto</a:t>
            </a:r>
            <a:r>
              <a:rPr lang="pt-BR" dirty="0"/>
              <a:t>  nos  mostra  todas  as  combinações possíveis de trabalho e capital que podem  ser adquiridas ao mesmo custo total. Logo:</a:t>
            </a:r>
          </a:p>
          <a:p>
            <a:pPr algn="just">
              <a:spcBef>
                <a:spcPct val="70000"/>
              </a:spcBef>
            </a:pPr>
            <a:endParaRPr lang="en-US" dirty="0"/>
          </a:p>
        </p:txBody>
      </p:sp>
      <p:sp>
        <p:nvSpPr>
          <p:cNvPr id="5" name="Rectangle 7">
            <a:extLst>
              <a:ext uri="{FF2B5EF4-FFF2-40B4-BE49-F238E27FC236}">
                <a16:creationId xmlns:a16="http://schemas.microsoft.com/office/drawing/2014/main" id="{5DE83F03-9FBD-41A5-8C22-ABAFC8BDB6E4}"/>
              </a:ext>
            </a:extLst>
          </p:cNvPr>
          <p:cNvSpPr>
            <a:spLocks noGrp="1" noChangeArrowheads="1"/>
          </p:cNvSpPr>
          <p:nvPr>
            <p:ph type="title"/>
          </p:nvPr>
        </p:nvSpPr>
        <p:spPr>
          <a:xfrm>
            <a:off x="530088" y="252618"/>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
        <p:nvSpPr>
          <p:cNvPr id="6" name="Rectangle 12">
            <a:extLst>
              <a:ext uri="{FF2B5EF4-FFF2-40B4-BE49-F238E27FC236}">
                <a16:creationId xmlns:a16="http://schemas.microsoft.com/office/drawing/2014/main" id="{E245C05A-4543-47F7-A2E8-3954B478813F}"/>
              </a:ext>
            </a:extLst>
          </p:cNvPr>
          <p:cNvSpPr>
            <a:spLocks noChangeArrowheads="1"/>
          </p:cNvSpPr>
          <p:nvPr/>
        </p:nvSpPr>
        <p:spPr bwMode="auto">
          <a:xfrm>
            <a:off x="2023668" y="5834752"/>
            <a:ext cx="6261495" cy="474662"/>
          </a:xfrm>
          <a:prstGeom prst="rect">
            <a:avLst/>
          </a:prstGeom>
          <a:solidFill>
            <a:schemeClr val="bg1">
              <a:lumMod val="95000"/>
            </a:schemeClr>
          </a:solidFill>
          <a:ln w="12700">
            <a:solidFill>
              <a:srgbClr val="000000"/>
            </a:solidFill>
            <a:miter lim="800000"/>
            <a:headEnd/>
            <a:tailEnd/>
          </a:ln>
        </p:spPr>
        <p:txBody>
          <a:bodyPr wrap="square" anchor="ctr">
            <a:spAutoFit/>
          </a:bodyPr>
          <a:lstStyle/>
          <a:p>
            <a:endParaRPr lang="pt-BR"/>
          </a:p>
        </p:txBody>
      </p:sp>
      <p:sp>
        <p:nvSpPr>
          <p:cNvPr id="7" name="Rectangle 11">
            <a:extLst>
              <a:ext uri="{FF2B5EF4-FFF2-40B4-BE49-F238E27FC236}">
                <a16:creationId xmlns:a16="http://schemas.microsoft.com/office/drawing/2014/main" id="{C6BD8CC0-D712-42F2-ACCF-B5F4E011B65E}"/>
              </a:ext>
            </a:extLst>
          </p:cNvPr>
          <p:cNvSpPr>
            <a:spLocks noChangeArrowheads="1"/>
          </p:cNvSpPr>
          <p:nvPr/>
        </p:nvSpPr>
        <p:spPr bwMode="auto">
          <a:xfrm>
            <a:off x="407988" y="5011049"/>
            <a:ext cx="4524375" cy="455612"/>
          </a:xfrm>
          <a:prstGeom prst="rect">
            <a:avLst/>
          </a:prstGeom>
          <a:solidFill>
            <a:schemeClr val="bg1">
              <a:lumMod val="95000"/>
            </a:schemeClr>
          </a:solidFill>
          <a:ln w="12700">
            <a:solidFill>
              <a:srgbClr val="000000"/>
            </a:solidFill>
            <a:miter lim="800000"/>
            <a:headEnd/>
            <a:tailEnd/>
          </a:ln>
        </p:spPr>
        <p:txBody>
          <a:bodyPr wrap="square" anchor="ctr">
            <a:spAutoFit/>
          </a:bodyPr>
          <a:lstStyle/>
          <a:p>
            <a:endParaRPr lang="pt-BR"/>
          </a:p>
        </p:txBody>
      </p:sp>
      <p:grpSp>
        <p:nvGrpSpPr>
          <p:cNvPr id="8" name="Group 4">
            <a:extLst>
              <a:ext uri="{FF2B5EF4-FFF2-40B4-BE49-F238E27FC236}">
                <a16:creationId xmlns:a16="http://schemas.microsoft.com/office/drawing/2014/main" id="{72019D6E-D965-4DE3-8137-E505114D1D76}"/>
              </a:ext>
            </a:extLst>
          </p:cNvPr>
          <p:cNvGrpSpPr>
            <a:grpSpLocks/>
          </p:cNvGrpSpPr>
          <p:nvPr/>
        </p:nvGrpSpPr>
        <p:grpSpPr bwMode="auto">
          <a:xfrm>
            <a:off x="1381125" y="3334580"/>
            <a:ext cx="5829300" cy="1219200"/>
            <a:chOff x="744" y="2064"/>
            <a:chExt cx="3672" cy="768"/>
          </a:xfrm>
        </p:grpSpPr>
        <p:sp>
          <p:nvSpPr>
            <p:cNvPr id="9" name="Rectangle 5">
              <a:extLst>
                <a:ext uri="{FF2B5EF4-FFF2-40B4-BE49-F238E27FC236}">
                  <a16:creationId xmlns:a16="http://schemas.microsoft.com/office/drawing/2014/main" id="{59B8C0EA-1E06-47A4-AA51-05BF32DBDCB0}"/>
                </a:ext>
              </a:extLst>
            </p:cNvPr>
            <p:cNvSpPr>
              <a:spLocks noChangeArrowheads="1"/>
            </p:cNvSpPr>
            <p:nvPr/>
          </p:nvSpPr>
          <p:spPr bwMode="auto">
            <a:xfrm>
              <a:off x="2688" y="2064"/>
              <a:ext cx="1728" cy="768"/>
            </a:xfrm>
            <a:prstGeom prst="rect">
              <a:avLst/>
            </a:prstGeom>
            <a:solidFill>
              <a:schemeClr val="bg1">
                <a:lumMod val="95000"/>
              </a:schemeClr>
            </a:solidFill>
            <a:ln w="9525">
              <a:solidFill>
                <a:schemeClr val="tx2"/>
              </a:solidFill>
              <a:miter lim="800000"/>
              <a:headEnd/>
              <a:tailEnd/>
            </a:ln>
          </p:spPr>
          <p:txBody>
            <a:bodyPr wrap="none" anchor="ctr"/>
            <a:lstStyle/>
            <a:p>
              <a:endParaRPr lang="pt-BR"/>
            </a:p>
          </p:txBody>
        </p:sp>
        <p:graphicFrame>
          <p:nvGraphicFramePr>
            <p:cNvPr id="10" name="Object 6">
              <a:extLst>
                <a:ext uri="{FF2B5EF4-FFF2-40B4-BE49-F238E27FC236}">
                  <a16:creationId xmlns:a16="http://schemas.microsoft.com/office/drawing/2014/main" id="{9B7107B6-FAF8-48BB-86D5-2AE0CC3734D2}"/>
                </a:ext>
              </a:extLst>
            </p:cNvPr>
            <p:cNvGraphicFramePr>
              <a:graphicFrameLocks noChangeAspect="1"/>
            </p:cNvGraphicFramePr>
            <p:nvPr>
              <p:extLst>
                <p:ext uri="{D42A27DB-BD31-4B8C-83A1-F6EECF244321}">
                  <p14:modId xmlns:p14="http://schemas.microsoft.com/office/powerpoint/2010/main" val="1192069123"/>
                </p:ext>
              </p:extLst>
            </p:nvPr>
          </p:nvGraphicFramePr>
          <p:xfrm>
            <a:off x="744" y="2088"/>
            <a:ext cx="3657" cy="704"/>
          </p:xfrm>
          <a:graphic>
            <a:graphicData uri="http://schemas.openxmlformats.org/presentationml/2006/ole">
              <mc:AlternateContent xmlns:mc="http://schemas.openxmlformats.org/markup-compatibility/2006">
                <mc:Choice xmlns:v="urn:schemas-microsoft-com:vml" Requires="v">
                  <p:oleObj name="Equation" r:id="rId2" imgW="1993680" imgH="393480" progId="Equation.DSMT4">
                    <p:embed/>
                  </p:oleObj>
                </mc:Choice>
                <mc:Fallback>
                  <p:oleObj name="Equation" r:id="rId2" imgW="1993680" imgH="393480" progId="Equation.DSMT4">
                    <p:embed/>
                    <p:pic>
                      <p:nvPicPr>
                        <p:cNvPr id="3074" name="Object 6"/>
                        <p:cNvPicPr>
                          <a:picLocks noChangeAspect="1" noChangeArrowheads="1"/>
                        </p:cNvPicPr>
                        <p:nvPr/>
                      </p:nvPicPr>
                      <p:blipFill>
                        <a:blip r:embed="rId3"/>
                        <a:srcRect/>
                        <a:stretch>
                          <a:fillRect/>
                        </a:stretch>
                      </p:blipFill>
                      <p:spPr bwMode="auto">
                        <a:xfrm>
                          <a:off x="744" y="2088"/>
                          <a:ext cx="3657" cy="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Line 7">
            <a:extLst>
              <a:ext uri="{FF2B5EF4-FFF2-40B4-BE49-F238E27FC236}">
                <a16:creationId xmlns:a16="http://schemas.microsoft.com/office/drawing/2014/main" id="{FD4B53D8-0513-417F-B1BA-B7FAA88BC351}"/>
              </a:ext>
            </a:extLst>
          </p:cNvPr>
          <p:cNvSpPr>
            <a:spLocks noChangeShapeType="1"/>
          </p:cNvSpPr>
          <p:nvPr/>
        </p:nvSpPr>
        <p:spPr bwMode="auto">
          <a:xfrm>
            <a:off x="2523710" y="4096580"/>
            <a:ext cx="0" cy="914400"/>
          </a:xfrm>
          <a:prstGeom prst="line">
            <a:avLst/>
          </a:prstGeom>
          <a:noFill/>
          <a:ln w="28575">
            <a:solidFill>
              <a:schemeClr val="tx1"/>
            </a:solidFill>
            <a:round/>
            <a:headEnd/>
            <a:tailEnd type="triangle" w="med" len="med"/>
          </a:ln>
        </p:spPr>
        <p:txBody>
          <a:bodyPr wrap="none"/>
          <a:lstStyle/>
          <a:p>
            <a:endParaRPr lang="pt-BR"/>
          </a:p>
        </p:txBody>
      </p:sp>
      <p:sp>
        <p:nvSpPr>
          <p:cNvPr id="12" name="Text Box 8">
            <a:extLst>
              <a:ext uri="{FF2B5EF4-FFF2-40B4-BE49-F238E27FC236}">
                <a16:creationId xmlns:a16="http://schemas.microsoft.com/office/drawing/2014/main" id="{DBE5F435-0B1A-4C03-87BB-07A0A44FE879}"/>
              </a:ext>
            </a:extLst>
          </p:cNvPr>
          <p:cNvSpPr txBox="1">
            <a:spLocks noChangeArrowheads="1"/>
          </p:cNvSpPr>
          <p:nvPr/>
        </p:nvSpPr>
        <p:spPr bwMode="auto">
          <a:xfrm>
            <a:off x="407060" y="5020756"/>
            <a:ext cx="4524374" cy="446276"/>
          </a:xfrm>
          <a:prstGeom prst="rect">
            <a:avLst/>
          </a:prstGeom>
          <a:noFill/>
          <a:ln w="28575">
            <a:noFill/>
            <a:miter lim="800000"/>
            <a:headEnd/>
            <a:tailEnd/>
          </a:ln>
        </p:spPr>
        <p:txBody>
          <a:bodyPr wrap="square">
            <a:spAutoFit/>
          </a:bodyPr>
          <a:lstStyle/>
          <a:p>
            <a:pPr eaLnBrk="1" hangingPunct="1">
              <a:spcBef>
                <a:spcPct val="50000"/>
              </a:spcBef>
            </a:pPr>
            <a:r>
              <a:rPr lang="pt-BR" sz="2300" b="1" dirty="0"/>
              <a:t>Taxa de depreciação + taxa de juros</a:t>
            </a:r>
          </a:p>
        </p:txBody>
      </p:sp>
      <p:sp>
        <p:nvSpPr>
          <p:cNvPr id="13" name="Line 9">
            <a:extLst>
              <a:ext uri="{FF2B5EF4-FFF2-40B4-BE49-F238E27FC236}">
                <a16:creationId xmlns:a16="http://schemas.microsoft.com/office/drawing/2014/main" id="{7941B2C9-70D9-4B94-A00A-713EA62B8D71}"/>
              </a:ext>
            </a:extLst>
          </p:cNvPr>
          <p:cNvSpPr>
            <a:spLocks noChangeShapeType="1"/>
          </p:cNvSpPr>
          <p:nvPr/>
        </p:nvSpPr>
        <p:spPr bwMode="auto">
          <a:xfrm flipH="1">
            <a:off x="5369686" y="4553780"/>
            <a:ext cx="0" cy="1282839"/>
          </a:xfrm>
          <a:prstGeom prst="line">
            <a:avLst/>
          </a:prstGeom>
          <a:noFill/>
          <a:ln w="28575">
            <a:solidFill>
              <a:schemeClr val="tx1"/>
            </a:solidFill>
            <a:round/>
            <a:headEnd/>
            <a:tailEnd type="triangle" w="med" len="med"/>
          </a:ln>
        </p:spPr>
        <p:txBody>
          <a:bodyPr wrap="none"/>
          <a:lstStyle/>
          <a:p>
            <a:endParaRPr lang="pt-BR"/>
          </a:p>
        </p:txBody>
      </p:sp>
      <p:sp>
        <p:nvSpPr>
          <p:cNvPr id="14" name="Text Box 10">
            <a:extLst>
              <a:ext uri="{FF2B5EF4-FFF2-40B4-BE49-F238E27FC236}">
                <a16:creationId xmlns:a16="http://schemas.microsoft.com/office/drawing/2014/main" id="{6F1B7817-2D2C-4AEB-AAE4-7BFB9AAEE11F}"/>
              </a:ext>
            </a:extLst>
          </p:cNvPr>
          <p:cNvSpPr txBox="1">
            <a:spLocks noChangeArrowheads="1"/>
          </p:cNvSpPr>
          <p:nvPr/>
        </p:nvSpPr>
        <p:spPr bwMode="auto">
          <a:xfrm>
            <a:off x="2023668" y="5859117"/>
            <a:ext cx="6535712" cy="461665"/>
          </a:xfrm>
          <a:prstGeom prst="rect">
            <a:avLst/>
          </a:prstGeom>
          <a:noFill/>
          <a:ln w="28575">
            <a:noFill/>
            <a:miter lim="800000"/>
            <a:headEnd/>
            <a:tailEnd/>
          </a:ln>
        </p:spPr>
        <p:txBody>
          <a:bodyPr wrap="square">
            <a:spAutoFit/>
          </a:bodyPr>
          <a:lstStyle/>
          <a:p>
            <a:pPr eaLnBrk="1" hangingPunct="1">
              <a:spcBef>
                <a:spcPct val="50000"/>
              </a:spcBef>
            </a:pPr>
            <a:r>
              <a:rPr lang="pt-BR" sz="2300" b="1" dirty="0"/>
              <a:t>Equação de reta que determina a linha de </a:t>
            </a:r>
            <a:r>
              <a:rPr lang="pt-BR" sz="2300" b="1" dirty="0" err="1"/>
              <a:t>isocusto</a:t>
            </a:r>
            <a:endParaRPr lang="pt-BR" sz="2300" b="1" dirty="0"/>
          </a:p>
        </p:txBody>
      </p:sp>
      <p:sp>
        <p:nvSpPr>
          <p:cNvPr id="15" name="CaixaDeTexto 14">
            <a:extLst>
              <a:ext uri="{FF2B5EF4-FFF2-40B4-BE49-F238E27FC236}">
                <a16:creationId xmlns:a16="http://schemas.microsoft.com/office/drawing/2014/main" id="{2645DFC6-4480-4AC9-952B-00D417086517}"/>
              </a:ext>
            </a:extLst>
          </p:cNvPr>
          <p:cNvSpPr txBox="1"/>
          <p:nvPr/>
        </p:nvSpPr>
        <p:spPr>
          <a:xfrm>
            <a:off x="5539410" y="4731025"/>
            <a:ext cx="3507596" cy="1015663"/>
          </a:xfrm>
          <a:prstGeom prst="rect">
            <a:avLst/>
          </a:prstGeom>
          <a:noFill/>
          <a:ln w="12700">
            <a:solidFill>
              <a:srgbClr val="FF0000"/>
            </a:solidFill>
          </a:ln>
        </p:spPr>
        <p:txBody>
          <a:bodyPr wrap="square" rtlCol="0">
            <a:spAutoFit/>
          </a:bodyPr>
          <a:lstStyle/>
          <a:p>
            <a:pPr algn="just"/>
            <a:r>
              <a:rPr lang="pt-BR" sz="2000" dirty="0">
                <a:solidFill>
                  <a:srgbClr val="FF0000"/>
                </a:solidFill>
              </a:rPr>
              <a:t>A inclinação da </a:t>
            </a:r>
            <a:r>
              <a:rPr lang="pt-BR" sz="2000" dirty="0" err="1">
                <a:solidFill>
                  <a:srgbClr val="FF0000"/>
                </a:solidFill>
              </a:rPr>
              <a:t>isocusto</a:t>
            </a:r>
            <a:r>
              <a:rPr lang="pt-BR" sz="2000" dirty="0">
                <a:solidFill>
                  <a:srgbClr val="FF0000"/>
                </a:solidFill>
              </a:rPr>
              <a:t> nos mostra o custo de oportunidade de contratar L.</a:t>
            </a:r>
          </a:p>
        </p:txBody>
      </p:sp>
      <p:sp>
        <p:nvSpPr>
          <p:cNvPr id="16" name="Retângulo 15">
            <a:extLst>
              <a:ext uri="{FF2B5EF4-FFF2-40B4-BE49-F238E27FC236}">
                <a16:creationId xmlns:a16="http://schemas.microsoft.com/office/drawing/2014/main" id="{8A6477D5-BA83-4EBA-B3F6-6D48A02CECC3}"/>
              </a:ext>
            </a:extLst>
          </p:cNvPr>
          <p:cNvSpPr/>
          <p:nvPr/>
        </p:nvSpPr>
        <p:spPr>
          <a:xfrm>
            <a:off x="6414052" y="3429000"/>
            <a:ext cx="397565" cy="106128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Line 7">
            <a:extLst>
              <a:ext uri="{FF2B5EF4-FFF2-40B4-BE49-F238E27FC236}">
                <a16:creationId xmlns:a16="http://schemas.microsoft.com/office/drawing/2014/main" id="{CB20AB5E-F495-4010-8CFD-E539A876F65F}"/>
              </a:ext>
            </a:extLst>
          </p:cNvPr>
          <p:cNvSpPr>
            <a:spLocks noChangeShapeType="1"/>
          </p:cNvSpPr>
          <p:nvPr/>
        </p:nvSpPr>
        <p:spPr bwMode="auto">
          <a:xfrm>
            <a:off x="6810790" y="4452730"/>
            <a:ext cx="0" cy="291547"/>
          </a:xfrm>
          <a:prstGeom prst="line">
            <a:avLst/>
          </a:prstGeom>
          <a:noFill/>
          <a:ln w="12700">
            <a:solidFill>
              <a:srgbClr val="FF0000"/>
            </a:solidFill>
            <a:round/>
            <a:headEnd/>
            <a:tailEnd type="triangle" w="med" len="med"/>
          </a:ln>
        </p:spPr>
        <p:txBody>
          <a:bodyPr wrap="none"/>
          <a:lstStyle/>
          <a:p>
            <a:endParaRPr lang="pt-BR"/>
          </a:p>
        </p:txBody>
      </p:sp>
    </p:spTree>
    <p:extLst>
      <p:ext uri="{BB962C8B-B14F-4D97-AF65-F5344CB8AC3E}">
        <p14:creationId xmlns:p14="http://schemas.microsoft.com/office/powerpoint/2010/main" val="37509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p:bldP spid="13" grpId="0" animBg="1"/>
      <p:bldP spid="14" grpId="0"/>
      <p:bldP spid="15" grpId="0" animBg="1"/>
      <p:bldP spid="16" grpId="0" animBg="1"/>
      <p:bldP spid="17"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1E4C300-3134-4952-953B-0D8C5323F85F}"/>
              </a:ext>
            </a:extLst>
          </p:cNvPr>
          <p:cNvSpPr/>
          <p:nvPr/>
        </p:nvSpPr>
        <p:spPr>
          <a:xfrm>
            <a:off x="144729" y="1484784"/>
            <a:ext cx="5479042" cy="3998465"/>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ctangle 19">
            <a:extLst>
              <a:ext uri="{FF2B5EF4-FFF2-40B4-BE49-F238E27FC236}">
                <a16:creationId xmlns:a16="http://schemas.microsoft.com/office/drawing/2014/main" id="{31AD1899-A7F0-4DFA-98AD-AB260A4FBD0B}"/>
              </a:ext>
            </a:extLst>
          </p:cNvPr>
          <p:cNvSpPr txBox="1">
            <a:spLocks noChangeArrowheads="1"/>
          </p:cNvSpPr>
          <p:nvPr/>
        </p:nvSpPr>
        <p:spPr>
          <a:xfrm>
            <a:off x="-403243" y="796956"/>
            <a:ext cx="8445624" cy="75406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buClrTx/>
              <a:buFont typeface="Wingdings" panose="05000000000000000000" pitchFamily="2" charset="2"/>
              <a:buChar char="§"/>
            </a:pPr>
            <a:r>
              <a:rPr lang="pt-BR" altLang="pt-BR" sz="3000" dirty="0">
                <a:solidFill>
                  <a:schemeClr val="tx1"/>
                </a:solidFill>
                <a:latin typeface="Arial" panose="020B0604020202020204" pitchFamily="34" charset="0"/>
                <a:cs typeface="Arial" panose="020B0604020202020204" pitchFamily="34" charset="0"/>
              </a:rPr>
              <a:t>Representação da forma extensiva do jogo.</a:t>
            </a:r>
          </a:p>
        </p:txBody>
      </p:sp>
      <p:sp>
        <p:nvSpPr>
          <p:cNvPr id="6" name="Line 21">
            <a:extLst>
              <a:ext uri="{FF2B5EF4-FFF2-40B4-BE49-F238E27FC236}">
                <a16:creationId xmlns:a16="http://schemas.microsoft.com/office/drawing/2014/main" id="{51D1CBAE-6DE2-40FC-A0E3-6B5B230BAC45}"/>
              </a:ext>
            </a:extLst>
          </p:cNvPr>
          <p:cNvSpPr>
            <a:spLocks noChangeShapeType="1"/>
          </p:cNvSpPr>
          <p:nvPr/>
        </p:nvSpPr>
        <p:spPr bwMode="auto">
          <a:xfrm flipV="1">
            <a:off x="1094420" y="3029099"/>
            <a:ext cx="1690687"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7" name="Line 22">
            <a:extLst>
              <a:ext uri="{FF2B5EF4-FFF2-40B4-BE49-F238E27FC236}">
                <a16:creationId xmlns:a16="http://schemas.microsoft.com/office/drawing/2014/main" id="{B6A4C4D6-62D3-465E-808C-4634C6B552F8}"/>
              </a:ext>
            </a:extLst>
          </p:cNvPr>
          <p:cNvSpPr>
            <a:spLocks noChangeShapeType="1"/>
          </p:cNvSpPr>
          <p:nvPr/>
        </p:nvSpPr>
        <p:spPr bwMode="auto">
          <a:xfrm>
            <a:off x="1094420" y="3856186"/>
            <a:ext cx="1743075" cy="933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8" name="Line 23">
            <a:extLst>
              <a:ext uri="{FF2B5EF4-FFF2-40B4-BE49-F238E27FC236}">
                <a16:creationId xmlns:a16="http://schemas.microsoft.com/office/drawing/2014/main" id="{723D2E42-C078-4F10-A730-426A490CAA6A}"/>
              </a:ext>
            </a:extLst>
          </p:cNvPr>
          <p:cNvSpPr>
            <a:spLocks noChangeShapeType="1"/>
          </p:cNvSpPr>
          <p:nvPr/>
        </p:nvSpPr>
        <p:spPr bwMode="auto">
          <a:xfrm flipV="1">
            <a:off x="2759707" y="2473474"/>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24">
            <a:extLst>
              <a:ext uri="{FF2B5EF4-FFF2-40B4-BE49-F238E27FC236}">
                <a16:creationId xmlns:a16="http://schemas.microsoft.com/office/drawing/2014/main" id="{03E0F22F-5D1A-4F27-AB47-E3B645BF58F7}"/>
              </a:ext>
            </a:extLst>
          </p:cNvPr>
          <p:cNvSpPr>
            <a:spLocks noChangeShapeType="1"/>
          </p:cNvSpPr>
          <p:nvPr/>
        </p:nvSpPr>
        <p:spPr bwMode="auto">
          <a:xfrm>
            <a:off x="2759707" y="3059261"/>
            <a:ext cx="1743075" cy="293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27">
            <a:extLst>
              <a:ext uri="{FF2B5EF4-FFF2-40B4-BE49-F238E27FC236}">
                <a16:creationId xmlns:a16="http://schemas.microsoft.com/office/drawing/2014/main" id="{B754250C-458C-4A6E-8DAF-1DCD0BBCB510}"/>
              </a:ext>
            </a:extLst>
          </p:cNvPr>
          <p:cNvSpPr>
            <a:spLocks noChangeShapeType="1"/>
          </p:cNvSpPr>
          <p:nvPr/>
        </p:nvSpPr>
        <p:spPr bwMode="auto">
          <a:xfrm flipV="1">
            <a:off x="2818445" y="4208611"/>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Line 28">
            <a:extLst>
              <a:ext uri="{FF2B5EF4-FFF2-40B4-BE49-F238E27FC236}">
                <a16:creationId xmlns:a16="http://schemas.microsoft.com/office/drawing/2014/main" id="{5B3EF7B1-8781-4BCE-B637-20A044AE97D0}"/>
              </a:ext>
            </a:extLst>
          </p:cNvPr>
          <p:cNvSpPr>
            <a:spLocks noChangeShapeType="1"/>
          </p:cNvSpPr>
          <p:nvPr/>
        </p:nvSpPr>
        <p:spPr bwMode="auto">
          <a:xfrm>
            <a:off x="2818445" y="4794399"/>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2" name="Oval 30">
            <a:extLst>
              <a:ext uri="{FF2B5EF4-FFF2-40B4-BE49-F238E27FC236}">
                <a16:creationId xmlns:a16="http://schemas.microsoft.com/office/drawing/2014/main" id="{F1FCC078-759F-4438-A075-95DF058498AB}"/>
              </a:ext>
            </a:extLst>
          </p:cNvPr>
          <p:cNvSpPr>
            <a:spLocks noChangeArrowheads="1"/>
          </p:cNvSpPr>
          <p:nvPr/>
        </p:nvSpPr>
        <p:spPr bwMode="auto">
          <a:xfrm>
            <a:off x="2707320" y="3003699"/>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3" name="Oval 31">
            <a:extLst>
              <a:ext uri="{FF2B5EF4-FFF2-40B4-BE49-F238E27FC236}">
                <a16:creationId xmlns:a16="http://schemas.microsoft.com/office/drawing/2014/main" id="{4789253D-DFF6-410E-8391-05B3D62764E9}"/>
              </a:ext>
            </a:extLst>
          </p:cNvPr>
          <p:cNvSpPr>
            <a:spLocks noChangeArrowheads="1"/>
          </p:cNvSpPr>
          <p:nvPr/>
        </p:nvSpPr>
        <p:spPr bwMode="auto">
          <a:xfrm>
            <a:off x="2766057" y="472137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32">
            <a:extLst>
              <a:ext uri="{FF2B5EF4-FFF2-40B4-BE49-F238E27FC236}">
                <a16:creationId xmlns:a16="http://schemas.microsoft.com/office/drawing/2014/main" id="{BEEB52A6-6DD3-4D27-B639-2B714EF6613D}"/>
              </a:ext>
            </a:extLst>
          </p:cNvPr>
          <p:cNvSpPr>
            <a:spLocks noChangeArrowheads="1"/>
          </p:cNvSpPr>
          <p:nvPr/>
        </p:nvSpPr>
        <p:spPr bwMode="auto">
          <a:xfrm>
            <a:off x="4483732" y="241791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33">
            <a:extLst>
              <a:ext uri="{FF2B5EF4-FFF2-40B4-BE49-F238E27FC236}">
                <a16:creationId xmlns:a16="http://schemas.microsoft.com/office/drawing/2014/main" id="{62B2DAF8-3AF4-4F9A-939D-A6D3D3F8AFC5}"/>
              </a:ext>
            </a:extLst>
          </p:cNvPr>
          <p:cNvSpPr>
            <a:spLocks noChangeArrowheads="1"/>
          </p:cNvSpPr>
          <p:nvPr/>
        </p:nvSpPr>
        <p:spPr bwMode="auto">
          <a:xfrm>
            <a:off x="4493257" y="330532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35">
            <a:extLst>
              <a:ext uri="{FF2B5EF4-FFF2-40B4-BE49-F238E27FC236}">
                <a16:creationId xmlns:a16="http://schemas.microsoft.com/office/drawing/2014/main" id="{21E07B5F-5B39-461F-9431-5FBEEC86D402}"/>
              </a:ext>
            </a:extLst>
          </p:cNvPr>
          <p:cNvSpPr>
            <a:spLocks noChangeArrowheads="1"/>
          </p:cNvSpPr>
          <p:nvPr/>
        </p:nvSpPr>
        <p:spPr bwMode="auto">
          <a:xfrm>
            <a:off x="4544057" y="503252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36">
            <a:extLst>
              <a:ext uri="{FF2B5EF4-FFF2-40B4-BE49-F238E27FC236}">
                <a16:creationId xmlns:a16="http://schemas.microsoft.com/office/drawing/2014/main" id="{C9AF4BDD-C4E6-4C97-85E5-24A299137062}"/>
              </a:ext>
            </a:extLst>
          </p:cNvPr>
          <p:cNvSpPr>
            <a:spLocks noChangeArrowheads="1"/>
          </p:cNvSpPr>
          <p:nvPr/>
        </p:nvSpPr>
        <p:spPr bwMode="auto">
          <a:xfrm>
            <a:off x="1016632" y="378316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Text Box 37">
            <a:extLst>
              <a:ext uri="{FF2B5EF4-FFF2-40B4-BE49-F238E27FC236}">
                <a16:creationId xmlns:a16="http://schemas.microsoft.com/office/drawing/2014/main" id="{E5598BB0-C597-473E-BCD1-4C436D4C998E}"/>
              </a:ext>
            </a:extLst>
          </p:cNvPr>
          <p:cNvSpPr txBox="1">
            <a:spLocks noChangeArrowheads="1"/>
          </p:cNvSpPr>
          <p:nvPr/>
        </p:nvSpPr>
        <p:spPr bwMode="auto">
          <a:xfrm>
            <a:off x="167421" y="3403749"/>
            <a:ext cx="1095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Jogador</a:t>
            </a:r>
          </a:p>
          <a:p>
            <a:r>
              <a:rPr lang="pt-BR" altLang="pt-BR" sz="1800" b="1" dirty="0"/>
              <a:t>A</a:t>
            </a:r>
          </a:p>
        </p:txBody>
      </p:sp>
      <p:sp>
        <p:nvSpPr>
          <p:cNvPr id="19" name="Text Box 38">
            <a:extLst>
              <a:ext uri="{FF2B5EF4-FFF2-40B4-BE49-F238E27FC236}">
                <a16:creationId xmlns:a16="http://schemas.microsoft.com/office/drawing/2014/main" id="{EDE3B89F-7121-49AB-A424-93BD7A1F375B}"/>
              </a:ext>
            </a:extLst>
          </p:cNvPr>
          <p:cNvSpPr txBox="1">
            <a:spLocks noChangeArrowheads="1"/>
          </p:cNvSpPr>
          <p:nvPr/>
        </p:nvSpPr>
        <p:spPr bwMode="auto">
          <a:xfrm>
            <a:off x="2054959" y="2420888"/>
            <a:ext cx="1095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a:t>Jogador</a:t>
            </a:r>
          </a:p>
          <a:p>
            <a:r>
              <a:rPr lang="pt-BR" altLang="pt-BR" sz="1800" b="1"/>
              <a:t>B</a:t>
            </a:r>
          </a:p>
        </p:txBody>
      </p:sp>
      <p:sp>
        <p:nvSpPr>
          <p:cNvPr id="20" name="Text Box 40">
            <a:extLst>
              <a:ext uri="{FF2B5EF4-FFF2-40B4-BE49-F238E27FC236}">
                <a16:creationId xmlns:a16="http://schemas.microsoft.com/office/drawing/2014/main" id="{38DA0C84-7D1C-4B2A-AA1F-581142C4F6F2}"/>
              </a:ext>
            </a:extLst>
          </p:cNvPr>
          <p:cNvSpPr txBox="1">
            <a:spLocks noChangeArrowheads="1"/>
          </p:cNvSpPr>
          <p:nvPr/>
        </p:nvSpPr>
        <p:spPr bwMode="auto">
          <a:xfrm>
            <a:off x="2135968" y="4006805"/>
            <a:ext cx="1095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Jogador</a:t>
            </a:r>
          </a:p>
          <a:p>
            <a:r>
              <a:rPr lang="pt-BR" altLang="pt-BR" sz="1800" b="1" dirty="0"/>
              <a:t>B</a:t>
            </a:r>
          </a:p>
        </p:txBody>
      </p:sp>
      <p:sp>
        <p:nvSpPr>
          <p:cNvPr id="21" name="Text Box 41">
            <a:extLst>
              <a:ext uri="{FF2B5EF4-FFF2-40B4-BE49-F238E27FC236}">
                <a16:creationId xmlns:a16="http://schemas.microsoft.com/office/drawing/2014/main" id="{5F07862A-5FE1-45E6-A6B2-C7F81D34AE72}"/>
              </a:ext>
            </a:extLst>
          </p:cNvPr>
          <p:cNvSpPr txBox="1">
            <a:spLocks noChangeArrowheads="1"/>
          </p:cNvSpPr>
          <p:nvPr/>
        </p:nvSpPr>
        <p:spPr bwMode="auto">
          <a:xfrm>
            <a:off x="1441490" y="3060849"/>
            <a:ext cx="58221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FF3300"/>
                </a:solidFill>
              </a:rPr>
              <a:t>Alto</a:t>
            </a:r>
          </a:p>
        </p:txBody>
      </p:sp>
      <p:sp>
        <p:nvSpPr>
          <p:cNvPr id="22" name="Text Box 42">
            <a:extLst>
              <a:ext uri="{FF2B5EF4-FFF2-40B4-BE49-F238E27FC236}">
                <a16:creationId xmlns:a16="http://schemas.microsoft.com/office/drawing/2014/main" id="{EC9CEACE-0E23-4296-93B0-FB74A5914954}"/>
              </a:ext>
            </a:extLst>
          </p:cNvPr>
          <p:cNvSpPr txBox="1">
            <a:spLocks noChangeArrowheads="1"/>
          </p:cNvSpPr>
          <p:nvPr/>
        </p:nvSpPr>
        <p:spPr bwMode="auto">
          <a:xfrm>
            <a:off x="1449353" y="4467374"/>
            <a:ext cx="76174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a:solidFill>
                  <a:srgbClr val="FF3300"/>
                </a:solidFill>
              </a:rPr>
              <a:t>Baixo</a:t>
            </a:r>
          </a:p>
        </p:txBody>
      </p:sp>
      <p:sp>
        <p:nvSpPr>
          <p:cNvPr id="23" name="Text Box 43">
            <a:extLst>
              <a:ext uri="{FF2B5EF4-FFF2-40B4-BE49-F238E27FC236}">
                <a16:creationId xmlns:a16="http://schemas.microsoft.com/office/drawing/2014/main" id="{A0041C7C-B472-4910-8E93-08DB90E58DF3}"/>
              </a:ext>
            </a:extLst>
          </p:cNvPr>
          <p:cNvSpPr txBox="1">
            <a:spLocks noChangeArrowheads="1"/>
          </p:cNvSpPr>
          <p:nvPr/>
        </p:nvSpPr>
        <p:spPr bwMode="auto">
          <a:xfrm>
            <a:off x="3176156" y="2204864"/>
            <a:ext cx="11721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3333FF"/>
                </a:solidFill>
              </a:rPr>
              <a:t>Esquerda</a:t>
            </a:r>
          </a:p>
        </p:txBody>
      </p:sp>
      <p:sp>
        <p:nvSpPr>
          <p:cNvPr id="24" name="Text Box 44">
            <a:extLst>
              <a:ext uri="{FF2B5EF4-FFF2-40B4-BE49-F238E27FC236}">
                <a16:creationId xmlns:a16="http://schemas.microsoft.com/office/drawing/2014/main" id="{FAD375F9-C575-42B4-AD21-1632B205A790}"/>
              </a:ext>
            </a:extLst>
          </p:cNvPr>
          <p:cNvSpPr txBox="1">
            <a:spLocks noChangeArrowheads="1"/>
          </p:cNvSpPr>
          <p:nvPr/>
        </p:nvSpPr>
        <p:spPr bwMode="auto">
          <a:xfrm>
            <a:off x="3436468" y="3256111"/>
            <a:ext cx="8515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a:solidFill>
                  <a:srgbClr val="3333FF"/>
                </a:solidFill>
              </a:rPr>
              <a:t>Direita</a:t>
            </a:r>
          </a:p>
        </p:txBody>
      </p:sp>
      <p:sp>
        <p:nvSpPr>
          <p:cNvPr id="25" name="Oval 45">
            <a:extLst>
              <a:ext uri="{FF2B5EF4-FFF2-40B4-BE49-F238E27FC236}">
                <a16:creationId xmlns:a16="http://schemas.microsoft.com/office/drawing/2014/main" id="{B6808F41-08C6-4370-8179-FF90D951AB7E}"/>
              </a:ext>
            </a:extLst>
          </p:cNvPr>
          <p:cNvSpPr>
            <a:spLocks noChangeArrowheads="1"/>
          </p:cNvSpPr>
          <p:nvPr/>
        </p:nvSpPr>
        <p:spPr bwMode="auto">
          <a:xfrm>
            <a:off x="4526595" y="415146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6" name="Oval 46">
            <a:extLst>
              <a:ext uri="{FF2B5EF4-FFF2-40B4-BE49-F238E27FC236}">
                <a16:creationId xmlns:a16="http://schemas.microsoft.com/office/drawing/2014/main" id="{510642A1-03D6-47E9-9EC4-D70AE374FE5B}"/>
              </a:ext>
            </a:extLst>
          </p:cNvPr>
          <p:cNvSpPr>
            <a:spLocks noChangeArrowheads="1"/>
          </p:cNvSpPr>
          <p:nvPr/>
        </p:nvSpPr>
        <p:spPr bwMode="auto">
          <a:xfrm>
            <a:off x="4536120" y="503887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7" name="Text Box 47">
            <a:extLst>
              <a:ext uri="{FF2B5EF4-FFF2-40B4-BE49-F238E27FC236}">
                <a16:creationId xmlns:a16="http://schemas.microsoft.com/office/drawing/2014/main" id="{11B72CBF-7072-4D15-952A-6E1C74789B00}"/>
              </a:ext>
            </a:extLst>
          </p:cNvPr>
          <p:cNvSpPr txBox="1">
            <a:spLocks noChangeArrowheads="1"/>
          </p:cNvSpPr>
          <p:nvPr/>
        </p:nvSpPr>
        <p:spPr bwMode="auto">
          <a:xfrm>
            <a:off x="3219018" y="3933056"/>
            <a:ext cx="11721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3333FF"/>
                </a:solidFill>
              </a:rPr>
              <a:t>Esquerda</a:t>
            </a:r>
          </a:p>
        </p:txBody>
      </p:sp>
      <p:sp>
        <p:nvSpPr>
          <p:cNvPr id="28" name="Text Box 48">
            <a:extLst>
              <a:ext uri="{FF2B5EF4-FFF2-40B4-BE49-F238E27FC236}">
                <a16:creationId xmlns:a16="http://schemas.microsoft.com/office/drawing/2014/main" id="{6188613D-9F6B-432B-8639-46AC9340A524}"/>
              </a:ext>
            </a:extLst>
          </p:cNvPr>
          <p:cNvSpPr txBox="1">
            <a:spLocks noChangeArrowheads="1"/>
          </p:cNvSpPr>
          <p:nvPr/>
        </p:nvSpPr>
        <p:spPr bwMode="auto">
          <a:xfrm>
            <a:off x="3479331" y="5024586"/>
            <a:ext cx="8515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a:solidFill>
                  <a:srgbClr val="3333FF"/>
                </a:solidFill>
              </a:rPr>
              <a:t>Direita</a:t>
            </a:r>
          </a:p>
        </p:txBody>
      </p:sp>
      <p:sp>
        <p:nvSpPr>
          <p:cNvPr id="29" name="Rectangle 55">
            <a:extLst>
              <a:ext uri="{FF2B5EF4-FFF2-40B4-BE49-F238E27FC236}">
                <a16:creationId xmlns:a16="http://schemas.microsoft.com/office/drawing/2014/main" id="{4317C9B5-CD24-41B9-8F77-424C1E6F56A7}"/>
              </a:ext>
            </a:extLst>
          </p:cNvPr>
          <p:cNvSpPr>
            <a:spLocks noChangeArrowheads="1"/>
          </p:cNvSpPr>
          <p:nvPr/>
        </p:nvSpPr>
        <p:spPr bwMode="auto">
          <a:xfrm>
            <a:off x="4561520" y="2209949"/>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1</a:t>
            </a:r>
            <a:r>
              <a:rPr lang="en-US" altLang="pt-BR"/>
              <a:t>, 9</a:t>
            </a:r>
            <a:endParaRPr lang="pt-BR" altLang="pt-BR"/>
          </a:p>
        </p:txBody>
      </p:sp>
      <p:sp>
        <p:nvSpPr>
          <p:cNvPr id="30" name="Rectangle 56">
            <a:extLst>
              <a:ext uri="{FF2B5EF4-FFF2-40B4-BE49-F238E27FC236}">
                <a16:creationId xmlns:a16="http://schemas.microsoft.com/office/drawing/2014/main" id="{290F343D-BE3F-4870-94B6-79611A2FCB95}"/>
              </a:ext>
            </a:extLst>
          </p:cNvPr>
          <p:cNvSpPr>
            <a:spLocks noChangeArrowheads="1"/>
          </p:cNvSpPr>
          <p:nvPr/>
        </p:nvSpPr>
        <p:spPr bwMode="auto">
          <a:xfrm>
            <a:off x="4569457" y="3116411"/>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1</a:t>
            </a:r>
            <a:r>
              <a:rPr lang="en-US" altLang="pt-BR"/>
              <a:t>, 9</a:t>
            </a:r>
            <a:endParaRPr lang="pt-BR" altLang="pt-BR"/>
          </a:p>
        </p:txBody>
      </p:sp>
      <p:sp>
        <p:nvSpPr>
          <p:cNvPr id="31" name="Rectangle 57">
            <a:extLst>
              <a:ext uri="{FF2B5EF4-FFF2-40B4-BE49-F238E27FC236}">
                <a16:creationId xmlns:a16="http://schemas.microsoft.com/office/drawing/2014/main" id="{EA470AFA-815D-410F-9EC5-EC923B39D6B3}"/>
              </a:ext>
            </a:extLst>
          </p:cNvPr>
          <p:cNvSpPr>
            <a:spLocks noChangeArrowheads="1"/>
          </p:cNvSpPr>
          <p:nvPr/>
        </p:nvSpPr>
        <p:spPr bwMode="auto">
          <a:xfrm>
            <a:off x="4629782" y="3935561"/>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0</a:t>
            </a:r>
            <a:r>
              <a:rPr lang="en-US" altLang="pt-BR"/>
              <a:t>, 0</a:t>
            </a:r>
            <a:endParaRPr lang="pt-BR" altLang="pt-BR"/>
          </a:p>
        </p:txBody>
      </p:sp>
      <p:sp>
        <p:nvSpPr>
          <p:cNvPr id="32" name="Rectangle 58">
            <a:extLst>
              <a:ext uri="{FF2B5EF4-FFF2-40B4-BE49-F238E27FC236}">
                <a16:creationId xmlns:a16="http://schemas.microsoft.com/office/drawing/2014/main" id="{80578883-9EAA-4DB8-B090-94BDC32B29B2}"/>
              </a:ext>
            </a:extLst>
          </p:cNvPr>
          <p:cNvSpPr>
            <a:spLocks noChangeArrowheads="1"/>
          </p:cNvSpPr>
          <p:nvPr/>
        </p:nvSpPr>
        <p:spPr bwMode="auto">
          <a:xfrm>
            <a:off x="4612320" y="4815036"/>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2</a:t>
            </a:r>
            <a:r>
              <a:rPr lang="en-US" altLang="pt-BR"/>
              <a:t>, 1</a:t>
            </a:r>
          </a:p>
        </p:txBody>
      </p:sp>
      <p:sp>
        <p:nvSpPr>
          <p:cNvPr id="33" name="Text Box 59">
            <a:extLst>
              <a:ext uri="{FF2B5EF4-FFF2-40B4-BE49-F238E27FC236}">
                <a16:creationId xmlns:a16="http://schemas.microsoft.com/office/drawing/2014/main" id="{21FFDFD5-ADB5-4604-9B45-39BFCEE70340}"/>
              </a:ext>
            </a:extLst>
          </p:cNvPr>
          <p:cNvSpPr txBox="1">
            <a:spLocks noChangeArrowheads="1"/>
          </p:cNvSpPr>
          <p:nvPr/>
        </p:nvSpPr>
        <p:spPr bwMode="auto">
          <a:xfrm>
            <a:off x="-15011" y="5629423"/>
            <a:ext cx="869921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buFont typeface="Wingdings" panose="05000000000000000000" pitchFamily="2" charset="2"/>
              <a:buChar char="§"/>
            </a:pPr>
            <a:r>
              <a:rPr lang="pt-BR" altLang="pt-BR" b="1" dirty="0">
                <a:latin typeface="+mn-lt"/>
              </a:rPr>
              <a:t>Resolução do jogo por indução para trás (</a:t>
            </a:r>
            <a:r>
              <a:rPr lang="pt-BR" altLang="pt-BR" b="1" i="1" dirty="0" err="1">
                <a:latin typeface="+mn-lt"/>
              </a:rPr>
              <a:t>backward</a:t>
            </a:r>
            <a:r>
              <a:rPr lang="pt-BR" altLang="pt-BR" b="1" i="1" dirty="0">
                <a:latin typeface="+mn-lt"/>
              </a:rPr>
              <a:t> </a:t>
            </a:r>
            <a:r>
              <a:rPr lang="pt-BR" altLang="pt-BR" b="1" i="1" dirty="0" err="1">
                <a:latin typeface="+mn-lt"/>
              </a:rPr>
              <a:t>induction</a:t>
            </a:r>
            <a:r>
              <a:rPr lang="pt-BR" altLang="pt-BR" b="1" dirty="0">
                <a:latin typeface="+mn-lt"/>
              </a:rPr>
              <a:t>).</a:t>
            </a:r>
          </a:p>
        </p:txBody>
      </p:sp>
      <p:sp>
        <p:nvSpPr>
          <p:cNvPr id="34" name="Rectangle 60">
            <a:extLst>
              <a:ext uri="{FF2B5EF4-FFF2-40B4-BE49-F238E27FC236}">
                <a16:creationId xmlns:a16="http://schemas.microsoft.com/office/drawing/2014/main" id="{3F6FA6C0-CD56-411F-91C4-29BF4854DDEA}"/>
              </a:ext>
            </a:extLst>
          </p:cNvPr>
          <p:cNvSpPr>
            <a:spLocks noChangeArrowheads="1"/>
          </p:cNvSpPr>
          <p:nvPr/>
        </p:nvSpPr>
        <p:spPr bwMode="auto">
          <a:xfrm>
            <a:off x="4421820" y="1619399"/>
            <a:ext cx="979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a:t>(</a:t>
            </a:r>
            <a:r>
              <a:rPr lang="en-US" altLang="pt-BR" b="1"/>
              <a:t>A</a:t>
            </a:r>
            <a:r>
              <a:rPr lang="en-US" altLang="pt-BR"/>
              <a:t>, B)</a:t>
            </a:r>
            <a:endParaRPr lang="pt-BR" altLang="pt-BR"/>
          </a:p>
        </p:txBody>
      </p:sp>
      <p:sp>
        <p:nvSpPr>
          <p:cNvPr id="35" name="Retângulo 34">
            <a:extLst>
              <a:ext uri="{FF2B5EF4-FFF2-40B4-BE49-F238E27FC236}">
                <a16:creationId xmlns:a16="http://schemas.microsoft.com/office/drawing/2014/main" id="{972CC1ED-A548-4A4D-AEF5-F573C5BB2997}"/>
              </a:ext>
            </a:extLst>
          </p:cNvPr>
          <p:cNvSpPr/>
          <p:nvPr/>
        </p:nvSpPr>
        <p:spPr>
          <a:xfrm>
            <a:off x="4635560" y="2209949"/>
            <a:ext cx="612775" cy="457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a:extLst>
              <a:ext uri="{FF2B5EF4-FFF2-40B4-BE49-F238E27FC236}">
                <a16:creationId xmlns:a16="http://schemas.microsoft.com/office/drawing/2014/main" id="{DEF67DB5-5908-4309-AC43-6C0B81E0A9F7}"/>
              </a:ext>
            </a:extLst>
          </p:cNvPr>
          <p:cNvSpPr/>
          <p:nvPr/>
        </p:nvSpPr>
        <p:spPr>
          <a:xfrm>
            <a:off x="4650913" y="4844008"/>
            <a:ext cx="612775" cy="457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a:extLst>
              <a:ext uri="{FF2B5EF4-FFF2-40B4-BE49-F238E27FC236}">
                <a16:creationId xmlns:a16="http://schemas.microsoft.com/office/drawing/2014/main" id="{1EED5DD7-2A50-4B76-BFEF-BD54691ED030}"/>
              </a:ext>
            </a:extLst>
          </p:cNvPr>
          <p:cNvSpPr/>
          <p:nvPr/>
        </p:nvSpPr>
        <p:spPr>
          <a:xfrm>
            <a:off x="4650913" y="3115816"/>
            <a:ext cx="612775" cy="457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8" name="Agrupar 37">
            <a:extLst>
              <a:ext uri="{FF2B5EF4-FFF2-40B4-BE49-F238E27FC236}">
                <a16:creationId xmlns:a16="http://schemas.microsoft.com/office/drawing/2014/main" id="{6F96E974-CEC8-4770-BBE7-B359D505D810}"/>
              </a:ext>
            </a:extLst>
          </p:cNvPr>
          <p:cNvGrpSpPr/>
          <p:nvPr/>
        </p:nvGrpSpPr>
        <p:grpSpPr>
          <a:xfrm>
            <a:off x="5807153" y="2586946"/>
            <a:ext cx="3336847" cy="2306636"/>
            <a:chOff x="695399" y="1556792"/>
            <a:chExt cx="5184577" cy="3349873"/>
          </a:xfrm>
        </p:grpSpPr>
        <p:sp>
          <p:nvSpPr>
            <p:cNvPr id="39" name="Retângulo 38">
              <a:extLst>
                <a:ext uri="{FF2B5EF4-FFF2-40B4-BE49-F238E27FC236}">
                  <a16:creationId xmlns:a16="http://schemas.microsoft.com/office/drawing/2014/main" id="{5ED418C0-B3ED-46C3-964D-3C9731AB21AE}"/>
                </a:ext>
              </a:extLst>
            </p:cNvPr>
            <p:cNvSpPr/>
            <p:nvPr/>
          </p:nvSpPr>
          <p:spPr>
            <a:xfrm>
              <a:off x="695400" y="1556792"/>
              <a:ext cx="5184576" cy="334987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40" name="Rectangle 5">
              <a:extLst>
                <a:ext uri="{FF2B5EF4-FFF2-40B4-BE49-F238E27FC236}">
                  <a16:creationId xmlns:a16="http://schemas.microsoft.com/office/drawing/2014/main" id="{FB95E556-4C23-46C4-BB0B-3ED24F9D906C}"/>
                </a:ext>
              </a:extLst>
            </p:cNvPr>
            <p:cNvSpPr>
              <a:spLocks noChangeArrowheads="1"/>
            </p:cNvSpPr>
            <p:nvPr/>
          </p:nvSpPr>
          <p:spPr bwMode="auto">
            <a:xfrm>
              <a:off x="2413322" y="2485529"/>
              <a:ext cx="3322637" cy="2251075"/>
            </a:xfrm>
            <a:prstGeom prst="rect">
              <a:avLst/>
            </a:prstGeom>
            <a:solidFill>
              <a:schemeClr val="bg1">
                <a:lumMod val="95000"/>
              </a:schemeClr>
            </a:solidFill>
            <a:ln w="25400">
              <a:solidFill>
                <a:schemeClr val="tx1"/>
              </a:solidFill>
              <a:miter lim="800000"/>
              <a:headEnd/>
              <a:tailEnd/>
            </a:ln>
            <a:effec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sz="1400"/>
            </a:p>
          </p:txBody>
        </p:sp>
        <p:sp>
          <p:nvSpPr>
            <p:cNvPr id="41" name="Line 6">
              <a:extLst>
                <a:ext uri="{FF2B5EF4-FFF2-40B4-BE49-F238E27FC236}">
                  <a16:creationId xmlns:a16="http://schemas.microsoft.com/office/drawing/2014/main" id="{174B8825-C9FB-4D3D-9AA2-409F9E4937EE}"/>
                </a:ext>
              </a:extLst>
            </p:cNvPr>
            <p:cNvSpPr>
              <a:spLocks noChangeShapeType="1"/>
            </p:cNvSpPr>
            <p:nvPr/>
          </p:nvSpPr>
          <p:spPr bwMode="auto">
            <a:xfrm>
              <a:off x="2419672" y="3611066"/>
              <a:ext cx="33099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400"/>
            </a:p>
          </p:txBody>
        </p:sp>
        <p:sp>
          <p:nvSpPr>
            <p:cNvPr id="42" name="Line 7">
              <a:extLst>
                <a:ext uri="{FF2B5EF4-FFF2-40B4-BE49-F238E27FC236}">
                  <a16:creationId xmlns:a16="http://schemas.microsoft.com/office/drawing/2014/main" id="{3B25F0B0-F972-461D-9ADF-271B647E974B}"/>
                </a:ext>
              </a:extLst>
            </p:cNvPr>
            <p:cNvSpPr>
              <a:spLocks noChangeShapeType="1"/>
            </p:cNvSpPr>
            <p:nvPr/>
          </p:nvSpPr>
          <p:spPr bwMode="auto">
            <a:xfrm flipV="1">
              <a:off x="4048447" y="2483941"/>
              <a:ext cx="0" cy="2254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sz="1400"/>
            </a:p>
          </p:txBody>
        </p:sp>
        <p:sp>
          <p:nvSpPr>
            <p:cNvPr id="43" name="Rectangle 8">
              <a:extLst>
                <a:ext uri="{FF2B5EF4-FFF2-40B4-BE49-F238E27FC236}">
                  <a16:creationId xmlns:a16="http://schemas.microsoft.com/office/drawing/2014/main" id="{E20438B8-E0E6-4053-A4E0-0A5CECFEB42C}"/>
                </a:ext>
              </a:extLst>
            </p:cNvPr>
            <p:cNvSpPr>
              <a:spLocks noChangeArrowheads="1"/>
            </p:cNvSpPr>
            <p:nvPr/>
          </p:nvSpPr>
          <p:spPr bwMode="auto">
            <a:xfrm>
              <a:off x="695399" y="3394497"/>
              <a:ext cx="1610044"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i="1" dirty="0" err="1"/>
                <a:t>Jogador</a:t>
              </a:r>
              <a:r>
                <a:rPr lang="en-US" altLang="pt-BR" sz="1400" b="1" i="1" dirty="0"/>
                <a:t> A</a:t>
              </a:r>
            </a:p>
          </p:txBody>
        </p:sp>
        <p:sp>
          <p:nvSpPr>
            <p:cNvPr id="44" name="Rectangle 9">
              <a:extLst>
                <a:ext uri="{FF2B5EF4-FFF2-40B4-BE49-F238E27FC236}">
                  <a16:creationId xmlns:a16="http://schemas.microsoft.com/office/drawing/2014/main" id="{CED0512D-6BCA-4B79-92AF-8BBAE3E2D486}"/>
                </a:ext>
              </a:extLst>
            </p:cNvPr>
            <p:cNvSpPr>
              <a:spLocks noChangeArrowheads="1"/>
            </p:cNvSpPr>
            <p:nvPr/>
          </p:nvSpPr>
          <p:spPr bwMode="auto">
            <a:xfrm>
              <a:off x="2558304" y="2058418"/>
              <a:ext cx="1515559"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400" b="1"/>
                <a:t>Esquerda</a:t>
              </a:r>
            </a:p>
          </p:txBody>
        </p:sp>
        <p:sp>
          <p:nvSpPr>
            <p:cNvPr id="45" name="Rectangle 10">
              <a:extLst>
                <a:ext uri="{FF2B5EF4-FFF2-40B4-BE49-F238E27FC236}">
                  <a16:creationId xmlns:a16="http://schemas.microsoft.com/office/drawing/2014/main" id="{2BD830EB-34F4-44CC-8A4B-F3515D1AA1D3}"/>
                </a:ext>
              </a:extLst>
            </p:cNvPr>
            <p:cNvSpPr>
              <a:spLocks noChangeArrowheads="1"/>
            </p:cNvSpPr>
            <p:nvPr/>
          </p:nvSpPr>
          <p:spPr bwMode="auto">
            <a:xfrm>
              <a:off x="4293215" y="2025080"/>
              <a:ext cx="1123898"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400" b="1"/>
                <a:t>Direita</a:t>
              </a:r>
            </a:p>
          </p:txBody>
        </p:sp>
        <p:sp>
          <p:nvSpPr>
            <p:cNvPr id="46" name="Rectangle 11">
              <a:extLst>
                <a:ext uri="{FF2B5EF4-FFF2-40B4-BE49-F238E27FC236}">
                  <a16:creationId xmlns:a16="http://schemas.microsoft.com/office/drawing/2014/main" id="{2A343DC6-7F62-4C55-ABF7-78E5EA18C39A}"/>
                </a:ext>
              </a:extLst>
            </p:cNvPr>
            <p:cNvSpPr>
              <a:spLocks noChangeArrowheads="1"/>
            </p:cNvSpPr>
            <p:nvPr/>
          </p:nvSpPr>
          <p:spPr bwMode="auto">
            <a:xfrm>
              <a:off x="1680344" y="2931443"/>
              <a:ext cx="805218"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400" b="1" dirty="0"/>
                <a:t>Alto</a:t>
              </a:r>
            </a:p>
          </p:txBody>
        </p:sp>
        <p:sp>
          <p:nvSpPr>
            <p:cNvPr id="47" name="Rectangle 12">
              <a:extLst>
                <a:ext uri="{FF2B5EF4-FFF2-40B4-BE49-F238E27FC236}">
                  <a16:creationId xmlns:a16="http://schemas.microsoft.com/office/drawing/2014/main" id="{9EA356AC-440A-4FEE-8C0E-3D0AAD5A38EA}"/>
                </a:ext>
              </a:extLst>
            </p:cNvPr>
            <p:cNvSpPr>
              <a:spLocks noChangeArrowheads="1"/>
            </p:cNvSpPr>
            <p:nvPr/>
          </p:nvSpPr>
          <p:spPr bwMode="auto">
            <a:xfrm>
              <a:off x="1476440" y="3925218"/>
              <a:ext cx="1016860"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400" b="1" dirty="0" err="1"/>
                <a:t>Baixo</a:t>
              </a:r>
              <a:endParaRPr lang="en-US" altLang="pt-BR" sz="1400" b="1" dirty="0"/>
            </a:p>
          </p:txBody>
        </p:sp>
        <p:sp>
          <p:nvSpPr>
            <p:cNvPr id="48" name="Rectangle 13">
              <a:extLst>
                <a:ext uri="{FF2B5EF4-FFF2-40B4-BE49-F238E27FC236}">
                  <a16:creationId xmlns:a16="http://schemas.microsoft.com/office/drawing/2014/main" id="{53A70ED8-1FA7-4483-A15E-0AC88F44801A}"/>
                </a:ext>
              </a:extLst>
            </p:cNvPr>
            <p:cNvSpPr>
              <a:spLocks noChangeArrowheads="1"/>
            </p:cNvSpPr>
            <p:nvPr/>
          </p:nvSpPr>
          <p:spPr bwMode="auto">
            <a:xfrm>
              <a:off x="3431703" y="1628800"/>
              <a:ext cx="1620164" cy="4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i="1" dirty="0" err="1"/>
                <a:t>Jogador</a:t>
              </a:r>
              <a:r>
                <a:rPr lang="en-US" altLang="pt-BR" sz="1400" b="1" i="1" dirty="0"/>
                <a:t> B</a:t>
              </a:r>
            </a:p>
          </p:txBody>
        </p:sp>
        <p:grpSp>
          <p:nvGrpSpPr>
            <p:cNvPr id="49" name="Group 14">
              <a:extLst>
                <a:ext uri="{FF2B5EF4-FFF2-40B4-BE49-F238E27FC236}">
                  <a16:creationId xmlns:a16="http://schemas.microsoft.com/office/drawing/2014/main" id="{811B9119-F492-46E4-8075-82A18F33C7D3}"/>
                </a:ext>
              </a:extLst>
            </p:cNvPr>
            <p:cNvGrpSpPr>
              <a:grpSpLocks/>
            </p:cNvGrpSpPr>
            <p:nvPr/>
          </p:nvGrpSpPr>
          <p:grpSpPr bwMode="auto">
            <a:xfrm>
              <a:off x="2838011" y="2880212"/>
              <a:ext cx="2389339" cy="1516759"/>
              <a:chOff x="2131" y="1837"/>
              <a:chExt cx="2247" cy="1426"/>
            </a:xfrm>
          </p:grpSpPr>
          <p:sp>
            <p:nvSpPr>
              <p:cNvPr id="50" name="Rectangle 15">
                <a:extLst>
                  <a:ext uri="{FF2B5EF4-FFF2-40B4-BE49-F238E27FC236}">
                    <a16:creationId xmlns:a16="http://schemas.microsoft.com/office/drawing/2014/main" id="{6FFC7AC7-1F20-43D3-AED5-92903295B0D7}"/>
                  </a:ext>
                </a:extLst>
              </p:cNvPr>
              <p:cNvSpPr>
                <a:spLocks noChangeArrowheads="1"/>
              </p:cNvSpPr>
              <p:nvPr/>
            </p:nvSpPr>
            <p:spPr bwMode="auto">
              <a:xfrm>
                <a:off x="2131" y="1837"/>
                <a:ext cx="757"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dirty="0"/>
                  <a:t>1 , 9</a:t>
                </a:r>
              </a:p>
            </p:txBody>
          </p:sp>
          <p:sp>
            <p:nvSpPr>
              <p:cNvPr id="51" name="Rectangle 16">
                <a:extLst>
                  <a:ext uri="{FF2B5EF4-FFF2-40B4-BE49-F238E27FC236}">
                    <a16:creationId xmlns:a16="http://schemas.microsoft.com/office/drawing/2014/main" id="{2247D82D-510C-4387-9F55-2C964B6D969F}"/>
                  </a:ext>
                </a:extLst>
              </p:cNvPr>
              <p:cNvSpPr>
                <a:spLocks noChangeArrowheads="1"/>
              </p:cNvSpPr>
              <p:nvPr/>
            </p:nvSpPr>
            <p:spPr bwMode="auto">
              <a:xfrm>
                <a:off x="3621" y="1837"/>
                <a:ext cx="757"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dirty="0"/>
                  <a:t>1 , 9</a:t>
                </a:r>
              </a:p>
            </p:txBody>
          </p:sp>
          <p:sp>
            <p:nvSpPr>
              <p:cNvPr id="52" name="Rectangle 17">
                <a:extLst>
                  <a:ext uri="{FF2B5EF4-FFF2-40B4-BE49-F238E27FC236}">
                    <a16:creationId xmlns:a16="http://schemas.microsoft.com/office/drawing/2014/main" id="{971839DE-EE0C-4A91-937D-BE53CC3BD1C1}"/>
                  </a:ext>
                </a:extLst>
              </p:cNvPr>
              <p:cNvSpPr>
                <a:spLocks noChangeArrowheads="1"/>
              </p:cNvSpPr>
              <p:nvPr/>
            </p:nvSpPr>
            <p:spPr bwMode="auto">
              <a:xfrm>
                <a:off x="3621" y="2846"/>
                <a:ext cx="757"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dirty="0"/>
                  <a:t>2 , 1</a:t>
                </a:r>
              </a:p>
            </p:txBody>
          </p:sp>
          <p:sp>
            <p:nvSpPr>
              <p:cNvPr id="53" name="Rectangle 18">
                <a:extLst>
                  <a:ext uri="{FF2B5EF4-FFF2-40B4-BE49-F238E27FC236}">
                    <a16:creationId xmlns:a16="http://schemas.microsoft.com/office/drawing/2014/main" id="{089E6805-588B-47C1-9F83-5D9C1CFE75BE}"/>
                  </a:ext>
                </a:extLst>
              </p:cNvPr>
              <p:cNvSpPr>
                <a:spLocks noChangeArrowheads="1"/>
              </p:cNvSpPr>
              <p:nvPr/>
            </p:nvSpPr>
            <p:spPr bwMode="auto">
              <a:xfrm>
                <a:off x="2199" y="2846"/>
                <a:ext cx="757"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pt-BR" sz="1400" b="1" dirty="0"/>
                  <a:t>0 , 0</a:t>
                </a:r>
              </a:p>
            </p:txBody>
          </p:sp>
        </p:grpSp>
      </p:grpSp>
      <p:cxnSp>
        <p:nvCxnSpPr>
          <p:cNvPr id="54" name="Conector de Seta Reta 53">
            <a:extLst>
              <a:ext uri="{FF2B5EF4-FFF2-40B4-BE49-F238E27FC236}">
                <a16:creationId xmlns:a16="http://schemas.microsoft.com/office/drawing/2014/main" id="{381B75CB-ECD5-4E50-B7F8-68297A81A969}"/>
              </a:ext>
            </a:extLst>
          </p:cNvPr>
          <p:cNvCxnSpPr>
            <a:cxnSpLocks/>
          </p:cNvCxnSpPr>
          <p:nvPr/>
        </p:nvCxnSpPr>
        <p:spPr>
          <a:xfrm flipH="1">
            <a:off x="5623771" y="3749057"/>
            <a:ext cx="2055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ítulo 1">
            <a:extLst>
              <a:ext uri="{FF2B5EF4-FFF2-40B4-BE49-F238E27FC236}">
                <a16:creationId xmlns:a16="http://schemas.microsoft.com/office/drawing/2014/main" id="{1C6D3CCD-6445-4E68-B53C-15BDD1CEAFAF}"/>
              </a:ext>
            </a:extLst>
          </p:cNvPr>
          <p:cNvSpPr txBox="1">
            <a:spLocks/>
          </p:cNvSpPr>
          <p:nvPr/>
        </p:nvSpPr>
        <p:spPr>
          <a:xfrm>
            <a:off x="404799" y="-57879"/>
            <a:ext cx="8229600" cy="112967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sz="3200" b="1" dirty="0">
                <a:solidFill>
                  <a:schemeClr val="tx1"/>
                </a:solidFill>
                <a:latin typeface="Arial" panose="020B0604020202020204" pitchFamily="34" charset="0"/>
                <a:cs typeface="Arial" panose="020B0604020202020204" pitchFamily="34" charset="0"/>
              </a:rPr>
              <a:t>Jogos Sequenciais</a:t>
            </a:r>
          </a:p>
        </p:txBody>
      </p:sp>
    </p:spTree>
    <p:extLst>
      <p:ext uri="{BB962C8B-B14F-4D97-AF65-F5344CB8AC3E}">
        <p14:creationId xmlns:p14="http://schemas.microsoft.com/office/powerpoint/2010/main" val="15159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
                                        </p:tgtEl>
                                        <p:attrNameLst>
                                          <p:attrName>style.visibility</p:attrName>
                                        </p:attrNameLst>
                                      </p:cBhvr>
                                      <p:to>
                                        <p:strVal val="visible"/>
                                      </p:to>
                                    </p:set>
                                    <p:anim calcmode="lin" valueType="num">
                                      <p:cBhvr additive="base">
                                        <p:cTn id="123" dur="500" fill="hold"/>
                                        <p:tgtEl>
                                          <p:spTgt spid="5"/>
                                        </p:tgtEl>
                                        <p:attrNameLst>
                                          <p:attrName>ppt_x</p:attrName>
                                        </p:attrNameLst>
                                      </p:cBhvr>
                                      <p:tavLst>
                                        <p:tav tm="0">
                                          <p:val>
                                            <p:strVal val="#ppt_x"/>
                                          </p:val>
                                        </p:tav>
                                        <p:tav tm="100000">
                                          <p:val>
                                            <p:strVal val="#ppt_x"/>
                                          </p:val>
                                        </p:tav>
                                      </p:tavLst>
                                    </p:anim>
                                    <p:anim calcmode="lin" valueType="num">
                                      <p:cBhvr additive="base">
                                        <p:cTn id="1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additive="base">
                                        <p:cTn id="129" dur="500" fill="hold"/>
                                        <p:tgtEl>
                                          <p:spTgt spid="36"/>
                                        </p:tgtEl>
                                        <p:attrNameLst>
                                          <p:attrName>ppt_x</p:attrName>
                                        </p:attrNameLst>
                                      </p:cBhvr>
                                      <p:tavLst>
                                        <p:tav tm="0">
                                          <p:val>
                                            <p:strVal val="#ppt_x"/>
                                          </p:val>
                                        </p:tav>
                                        <p:tav tm="100000">
                                          <p:val>
                                            <p:strVal val="#ppt_x"/>
                                          </p:val>
                                        </p:tav>
                                      </p:tavLst>
                                    </p:anim>
                                    <p:anim calcmode="lin" valueType="num">
                                      <p:cBhvr additive="base">
                                        <p:cTn id="130" dur="500" fill="hold"/>
                                        <p:tgtEl>
                                          <p:spTgt spid="3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additive="base">
                                        <p:cTn id="133" dur="500" fill="hold"/>
                                        <p:tgtEl>
                                          <p:spTgt spid="37"/>
                                        </p:tgtEl>
                                        <p:attrNameLst>
                                          <p:attrName>ppt_x</p:attrName>
                                        </p:attrNameLst>
                                      </p:cBhvr>
                                      <p:tavLst>
                                        <p:tav tm="0">
                                          <p:val>
                                            <p:strVal val="#ppt_x"/>
                                          </p:val>
                                        </p:tav>
                                        <p:tav tm="100000">
                                          <p:val>
                                            <p:strVal val="#ppt_x"/>
                                          </p:val>
                                        </p:tav>
                                      </p:tavLst>
                                    </p:anim>
                                    <p:anim calcmode="lin" valueType="num">
                                      <p:cBhvr additive="base">
                                        <p:cTn id="134" dur="500" fill="hold"/>
                                        <p:tgtEl>
                                          <p:spTgt spid="3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ppt_x"/>
                                          </p:val>
                                        </p:tav>
                                        <p:tav tm="100000">
                                          <p:val>
                                            <p:strVal val="#ppt_x"/>
                                          </p:val>
                                        </p:tav>
                                      </p:tavLst>
                                    </p:anim>
                                    <p:anim calcmode="lin" valueType="num">
                                      <p:cBhvr additive="base">
                                        <p:cTn id="1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additive="base">
                                        <p:cTn id="143" dur="500" fill="hold"/>
                                        <p:tgtEl>
                                          <p:spTgt spid="33"/>
                                        </p:tgtEl>
                                        <p:attrNameLst>
                                          <p:attrName>ppt_x</p:attrName>
                                        </p:attrNameLst>
                                      </p:cBhvr>
                                      <p:tavLst>
                                        <p:tav tm="0">
                                          <p:val>
                                            <p:strVal val="#ppt_x"/>
                                          </p:val>
                                        </p:tav>
                                        <p:tav tm="100000">
                                          <p:val>
                                            <p:strVal val="#ppt_x"/>
                                          </p:val>
                                        </p:tav>
                                      </p:tavLst>
                                    </p:anim>
                                    <p:anim calcmode="lin" valueType="num">
                                      <p:cBhvr additive="base">
                                        <p:cTn id="1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animBg="1"/>
      <p:bldP spid="26" grpId="0" animBg="1"/>
      <p:bldP spid="27" grpId="0"/>
      <p:bldP spid="28" grpId="0"/>
      <p:bldP spid="29" grpId="0"/>
      <p:bldP spid="30" grpId="0"/>
      <p:bldP spid="31" grpId="0"/>
      <p:bldP spid="32" grpId="0"/>
      <p:bldP spid="33" grpId="0"/>
      <p:bldP spid="34" grpId="0"/>
      <p:bldP spid="35" grpId="0" animBg="1"/>
      <p:bldP spid="36" grpId="0" animBg="1"/>
      <p:bldP spid="37"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5B90389B-2839-4C06-94E0-02532F773412}"/>
              </a:ext>
            </a:extLst>
          </p:cNvPr>
          <p:cNvSpPr txBox="1">
            <a:spLocks/>
          </p:cNvSpPr>
          <p:nvPr/>
        </p:nvSpPr>
        <p:spPr>
          <a:xfrm>
            <a:off x="351790" y="-110889"/>
            <a:ext cx="8229600" cy="112967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sz="3200" b="1" dirty="0">
                <a:solidFill>
                  <a:schemeClr val="tx1"/>
                </a:solidFill>
                <a:latin typeface="Arial" panose="020B0604020202020204" pitchFamily="34" charset="0"/>
                <a:cs typeface="Arial" panose="020B0604020202020204" pitchFamily="34" charset="0"/>
              </a:rPr>
              <a:t>Jogos Sequenciais</a:t>
            </a:r>
          </a:p>
        </p:txBody>
      </p:sp>
      <p:sp>
        <p:nvSpPr>
          <p:cNvPr id="4" name="Retângulo 3">
            <a:extLst>
              <a:ext uri="{FF2B5EF4-FFF2-40B4-BE49-F238E27FC236}">
                <a16:creationId xmlns:a16="http://schemas.microsoft.com/office/drawing/2014/main" id="{CCB8424C-B3A6-4B66-8456-8F3F01651891}"/>
              </a:ext>
            </a:extLst>
          </p:cNvPr>
          <p:cNvSpPr/>
          <p:nvPr/>
        </p:nvSpPr>
        <p:spPr>
          <a:xfrm>
            <a:off x="69" y="944485"/>
            <a:ext cx="9143932" cy="370860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Line 4">
            <a:extLst>
              <a:ext uri="{FF2B5EF4-FFF2-40B4-BE49-F238E27FC236}">
                <a16:creationId xmlns:a16="http://schemas.microsoft.com/office/drawing/2014/main" id="{4A92C931-4D2A-40BE-BF50-FD2285079507}"/>
              </a:ext>
            </a:extLst>
          </p:cNvPr>
          <p:cNvSpPr>
            <a:spLocks noChangeShapeType="1"/>
          </p:cNvSpPr>
          <p:nvPr/>
        </p:nvSpPr>
        <p:spPr bwMode="auto">
          <a:xfrm flipV="1">
            <a:off x="5563404" y="2199106"/>
            <a:ext cx="1290878" cy="68751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6" name="Line 5">
            <a:extLst>
              <a:ext uri="{FF2B5EF4-FFF2-40B4-BE49-F238E27FC236}">
                <a16:creationId xmlns:a16="http://schemas.microsoft.com/office/drawing/2014/main" id="{44271692-6F27-44E3-9B0F-3676FE71431B}"/>
              </a:ext>
            </a:extLst>
          </p:cNvPr>
          <p:cNvSpPr>
            <a:spLocks noChangeShapeType="1"/>
          </p:cNvSpPr>
          <p:nvPr/>
        </p:nvSpPr>
        <p:spPr bwMode="auto">
          <a:xfrm>
            <a:off x="5563404" y="2915492"/>
            <a:ext cx="1330878" cy="8085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7" name="Line 6">
            <a:extLst>
              <a:ext uri="{FF2B5EF4-FFF2-40B4-BE49-F238E27FC236}">
                <a16:creationId xmlns:a16="http://schemas.microsoft.com/office/drawing/2014/main" id="{C2B5090B-D4FB-41A8-9956-410DC17B2B36}"/>
              </a:ext>
            </a:extLst>
          </p:cNvPr>
          <p:cNvSpPr>
            <a:spLocks noChangeShapeType="1"/>
          </p:cNvSpPr>
          <p:nvPr/>
        </p:nvSpPr>
        <p:spPr bwMode="auto">
          <a:xfrm flipV="1">
            <a:off x="6834889" y="1717848"/>
            <a:ext cx="1330878" cy="4785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8" name="Line 7">
            <a:extLst>
              <a:ext uri="{FF2B5EF4-FFF2-40B4-BE49-F238E27FC236}">
                <a16:creationId xmlns:a16="http://schemas.microsoft.com/office/drawing/2014/main" id="{217CB59A-9E3F-4448-8100-09E2E068D8F6}"/>
              </a:ext>
            </a:extLst>
          </p:cNvPr>
          <p:cNvSpPr>
            <a:spLocks noChangeShapeType="1"/>
          </p:cNvSpPr>
          <p:nvPr/>
        </p:nvSpPr>
        <p:spPr bwMode="auto">
          <a:xfrm>
            <a:off x="6834889" y="2225231"/>
            <a:ext cx="1330878" cy="2543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8">
            <a:extLst>
              <a:ext uri="{FF2B5EF4-FFF2-40B4-BE49-F238E27FC236}">
                <a16:creationId xmlns:a16="http://schemas.microsoft.com/office/drawing/2014/main" id="{86D57A41-E3BC-4E95-9929-4BE4CA49CE82}"/>
              </a:ext>
            </a:extLst>
          </p:cNvPr>
          <p:cNvSpPr>
            <a:spLocks noChangeShapeType="1"/>
          </p:cNvSpPr>
          <p:nvPr/>
        </p:nvSpPr>
        <p:spPr bwMode="auto">
          <a:xfrm flipV="1">
            <a:off x="6879737" y="3220747"/>
            <a:ext cx="1330878" cy="4785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9">
            <a:extLst>
              <a:ext uri="{FF2B5EF4-FFF2-40B4-BE49-F238E27FC236}">
                <a16:creationId xmlns:a16="http://schemas.microsoft.com/office/drawing/2014/main" id="{EE58EC29-472E-4184-8D11-02FEF3D75E36}"/>
              </a:ext>
            </a:extLst>
          </p:cNvPr>
          <p:cNvSpPr>
            <a:spLocks noChangeShapeType="1"/>
          </p:cNvSpPr>
          <p:nvPr/>
        </p:nvSpPr>
        <p:spPr bwMode="auto">
          <a:xfrm>
            <a:off x="6879737" y="3728131"/>
            <a:ext cx="1330878" cy="2543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Oval 10">
            <a:extLst>
              <a:ext uri="{FF2B5EF4-FFF2-40B4-BE49-F238E27FC236}">
                <a16:creationId xmlns:a16="http://schemas.microsoft.com/office/drawing/2014/main" id="{4DE77BAD-B803-41DF-8184-B2DB2C7E30F9}"/>
              </a:ext>
            </a:extLst>
          </p:cNvPr>
          <p:cNvSpPr>
            <a:spLocks noChangeArrowheads="1"/>
          </p:cNvSpPr>
          <p:nvPr/>
        </p:nvSpPr>
        <p:spPr bwMode="auto">
          <a:xfrm>
            <a:off x="6794890" y="2177106"/>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2" name="Oval 11">
            <a:extLst>
              <a:ext uri="{FF2B5EF4-FFF2-40B4-BE49-F238E27FC236}">
                <a16:creationId xmlns:a16="http://schemas.microsoft.com/office/drawing/2014/main" id="{B309BB59-CA57-4305-9A03-1F65F9E98E5D}"/>
              </a:ext>
            </a:extLst>
          </p:cNvPr>
          <p:cNvSpPr>
            <a:spLocks noChangeArrowheads="1"/>
          </p:cNvSpPr>
          <p:nvPr/>
        </p:nvSpPr>
        <p:spPr bwMode="auto">
          <a:xfrm>
            <a:off x="6839737" y="3664880"/>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3" name="Oval 12">
            <a:extLst>
              <a:ext uri="{FF2B5EF4-FFF2-40B4-BE49-F238E27FC236}">
                <a16:creationId xmlns:a16="http://schemas.microsoft.com/office/drawing/2014/main" id="{7AF7CA06-2547-480D-9B33-C8A2AD09DB53}"/>
              </a:ext>
            </a:extLst>
          </p:cNvPr>
          <p:cNvSpPr>
            <a:spLocks noChangeArrowheads="1"/>
          </p:cNvSpPr>
          <p:nvPr/>
        </p:nvSpPr>
        <p:spPr bwMode="auto">
          <a:xfrm>
            <a:off x="8151222" y="1669722"/>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13">
            <a:extLst>
              <a:ext uri="{FF2B5EF4-FFF2-40B4-BE49-F238E27FC236}">
                <a16:creationId xmlns:a16="http://schemas.microsoft.com/office/drawing/2014/main" id="{A8F476D9-22C5-422E-9189-3E9768F1D9C0}"/>
              </a:ext>
            </a:extLst>
          </p:cNvPr>
          <p:cNvSpPr>
            <a:spLocks noChangeArrowheads="1"/>
          </p:cNvSpPr>
          <p:nvPr/>
        </p:nvSpPr>
        <p:spPr bwMode="auto">
          <a:xfrm>
            <a:off x="8158494" y="2438360"/>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14">
            <a:extLst>
              <a:ext uri="{FF2B5EF4-FFF2-40B4-BE49-F238E27FC236}">
                <a16:creationId xmlns:a16="http://schemas.microsoft.com/office/drawing/2014/main" id="{E0AB2D9B-A998-43B9-8274-38078F0FE97F}"/>
              </a:ext>
            </a:extLst>
          </p:cNvPr>
          <p:cNvSpPr>
            <a:spLocks noChangeArrowheads="1"/>
          </p:cNvSpPr>
          <p:nvPr/>
        </p:nvSpPr>
        <p:spPr bwMode="auto">
          <a:xfrm>
            <a:off x="8204554" y="3162996"/>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15">
            <a:extLst>
              <a:ext uri="{FF2B5EF4-FFF2-40B4-BE49-F238E27FC236}">
                <a16:creationId xmlns:a16="http://schemas.microsoft.com/office/drawing/2014/main" id="{F5A59446-4D11-402D-A6A3-860DB0C9DAD8}"/>
              </a:ext>
            </a:extLst>
          </p:cNvPr>
          <p:cNvSpPr>
            <a:spLocks noChangeArrowheads="1"/>
          </p:cNvSpPr>
          <p:nvPr/>
        </p:nvSpPr>
        <p:spPr bwMode="auto">
          <a:xfrm>
            <a:off x="8197281" y="3934384"/>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16">
            <a:extLst>
              <a:ext uri="{FF2B5EF4-FFF2-40B4-BE49-F238E27FC236}">
                <a16:creationId xmlns:a16="http://schemas.microsoft.com/office/drawing/2014/main" id="{70AB4B06-EF89-4A97-8CA6-BC656994007B}"/>
              </a:ext>
            </a:extLst>
          </p:cNvPr>
          <p:cNvSpPr>
            <a:spLocks noChangeArrowheads="1"/>
          </p:cNvSpPr>
          <p:nvPr/>
        </p:nvSpPr>
        <p:spPr bwMode="auto">
          <a:xfrm>
            <a:off x="5504011" y="2852241"/>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Text Box 17">
            <a:extLst>
              <a:ext uri="{FF2B5EF4-FFF2-40B4-BE49-F238E27FC236}">
                <a16:creationId xmlns:a16="http://schemas.microsoft.com/office/drawing/2014/main" id="{A67F11B7-B1C2-498E-B0D8-B49D162220FB}"/>
              </a:ext>
            </a:extLst>
          </p:cNvPr>
          <p:cNvSpPr txBox="1">
            <a:spLocks noChangeArrowheads="1"/>
          </p:cNvSpPr>
          <p:nvPr/>
        </p:nvSpPr>
        <p:spPr bwMode="auto">
          <a:xfrm>
            <a:off x="4976196" y="2523611"/>
            <a:ext cx="595036"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Jog</a:t>
            </a:r>
            <a:endParaRPr lang="pt-BR" altLang="pt-BR" sz="1800" b="1" dirty="0"/>
          </a:p>
          <a:p>
            <a:r>
              <a:rPr lang="pt-BR" altLang="pt-BR" sz="1800" b="1" dirty="0"/>
              <a:t>A</a:t>
            </a:r>
          </a:p>
        </p:txBody>
      </p:sp>
      <p:sp>
        <p:nvSpPr>
          <p:cNvPr id="19" name="Text Box 18">
            <a:extLst>
              <a:ext uri="{FF2B5EF4-FFF2-40B4-BE49-F238E27FC236}">
                <a16:creationId xmlns:a16="http://schemas.microsoft.com/office/drawing/2014/main" id="{F0F2571F-87A3-4018-9B23-0A058536A98A}"/>
              </a:ext>
            </a:extLst>
          </p:cNvPr>
          <p:cNvSpPr txBox="1">
            <a:spLocks noChangeArrowheads="1"/>
          </p:cNvSpPr>
          <p:nvPr/>
        </p:nvSpPr>
        <p:spPr bwMode="auto">
          <a:xfrm>
            <a:off x="6331926" y="1630556"/>
            <a:ext cx="91028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Jog</a:t>
            </a:r>
            <a:endParaRPr lang="pt-BR" altLang="pt-BR" sz="1800" b="1" dirty="0"/>
          </a:p>
          <a:p>
            <a:r>
              <a:rPr lang="pt-BR" altLang="pt-BR" sz="1800" b="1" dirty="0"/>
              <a:t>B</a:t>
            </a:r>
          </a:p>
        </p:txBody>
      </p:sp>
      <p:sp>
        <p:nvSpPr>
          <p:cNvPr id="20" name="Text Box 19">
            <a:extLst>
              <a:ext uri="{FF2B5EF4-FFF2-40B4-BE49-F238E27FC236}">
                <a16:creationId xmlns:a16="http://schemas.microsoft.com/office/drawing/2014/main" id="{6D2C6F45-8D9D-473B-A028-450CAE7B1BA7}"/>
              </a:ext>
            </a:extLst>
          </p:cNvPr>
          <p:cNvSpPr txBox="1">
            <a:spLocks noChangeArrowheads="1"/>
          </p:cNvSpPr>
          <p:nvPr/>
        </p:nvSpPr>
        <p:spPr bwMode="auto">
          <a:xfrm>
            <a:off x="6322742" y="3066578"/>
            <a:ext cx="98521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Jog</a:t>
            </a:r>
            <a:endParaRPr lang="pt-BR" altLang="pt-BR" sz="1800" b="1" dirty="0"/>
          </a:p>
          <a:p>
            <a:r>
              <a:rPr lang="pt-BR" altLang="pt-BR" sz="1800" b="1" dirty="0"/>
              <a:t>B</a:t>
            </a:r>
          </a:p>
        </p:txBody>
      </p:sp>
      <p:sp>
        <p:nvSpPr>
          <p:cNvPr id="21" name="Text Box 20">
            <a:extLst>
              <a:ext uri="{FF2B5EF4-FFF2-40B4-BE49-F238E27FC236}">
                <a16:creationId xmlns:a16="http://schemas.microsoft.com/office/drawing/2014/main" id="{AFC1A4CE-982B-45D4-9173-ACC9E201A060}"/>
              </a:ext>
            </a:extLst>
          </p:cNvPr>
          <p:cNvSpPr txBox="1">
            <a:spLocks noChangeArrowheads="1"/>
          </p:cNvSpPr>
          <p:nvPr/>
        </p:nvSpPr>
        <p:spPr bwMode="auto">
          <a:xfrm>
            <a:off x="5828400" y="2226607"/>
            <a:ext cx="444532" cy="319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FF3300"/>
                </a:solidFill>
              </a:rPr>
              <a:t>Alto</a:t>
            </a:r>
          </a:p>
        </p:txBody>
      </p:sp>
      <p:sp>
        <p:nvSpPr>
          <p:cNvPr id="22" name="Text Box 21">
            <a:extLst>
              <a:ext uri="{FF2B5EF4-FFF2-40B4-BE49-F238E27FC236}">
                <a16:creationId xmlns:a16="http://schemas.microsoft.com/office/drawing/2014/main" id="{CF3CE860-4118-44F3-84C0-A9EB4D6DD1F3}"/>
              </a:ext>
            </a:extLst>
          </p:cNvPr>
          <p:cNvSpPr txBox="1">
            <a:spLocks noChangeArrowheads="1"/>
          </p:cNvSpPr>
          <p:nvPr/>
        </p:nvSpPr>
        <p:spPr bwMode="auto">
          <a:xfrm>
            <a:off x="5834404" y="3376920"/>
            <a:ext cx="581611" cy="319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FF3300"/>
                </a:solidFill>
              </a:rPr>
              <a:t>Baixo</a:t>
            </a:r>
          </a:p>
        </p:txBody>
      </p:sp>
      <p:sp>
        <p:nvSpPr>
          <p:cNvPr id="23" name="Text Box 22">
            <a:extLst>
              <a:ext uri="{FF2B5EF4-FFF2-40B4-BE49-F238E27FC236}">
                <a16:creationId xmlns:a16="http://schemas.microsoft.com/office/drawing/2014/main" id="{64823A1F-3759-4DC1-B2DD-DBD70E2FD232}"/>
              </a:ext>
            </a:extLst>
          </p:cNvPr>
          <p:cNvSpPr txBox="1">
            <a:spLocks noChangeArrowheads="1"/>
          </p:cNvSpPr>
          <p:nvPr/>
        </p:nvSpPr>
        <p:spPr bwMode="auto">
          <a:xfrm>
            <a:off x="7095220" y="1505816"/>
            <a:ext cx="1010213"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500" dirty="0">
                <a:solidFill>
                  <a:srgbClr val="3333FF"/>
                </a:solidFill>
              </a:rPr>
              <a:t>Esquerda</a:t>
            </a:r>
          </a:p>
        </p:txBody>
      </p:sp>
      <p:sp>
        <p:nvSpPr>
          <p:cNvPr id="24" name="Text Box 23">
            <a:extLst>
              <a:ext uri="{FF2B5EF4-FFF2-40B4-BE49-F238E27FC236}">
                <a16:creationId xmlns:a16="http://schemas.microsoft.com/office/drawing/2014/main" id="{E97AD881-F5BB-40B7-BBF3-C8B0C4511B9C}"/>
              </a:ext>
            </a:extLst>
          </p:cNvPr>
          <p:cNvSpPr txBox="1">
            <a:spLocks noChangeArrowheads="1"/>
          </p:cNvSpPr>
          <p:nvPr/>
        </p:nvSpPr>
        <p:spPr bwMode="auto">
          <a:xfrm>
            <a:off x="7305432" y="2395734"/>
            <a:ext cx="74251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500">
                <a:solidFill>
                  <a:srgbClr val="3333FF"/>
                </a:solidFill>
              </a:rPr>
              <a:t>Direita</a:t>
            </a:r>
          </a:p>
        </p:txBody>
      </p:sp>
      <p:sp>
        <p:nvSpPr>
          <p:cNvPr id="25" name="Oval 24">
            <a:extLst>
              <a:ext uri="{FF2B5EF4-FFF2-40B4-BE49-F238E27FC236}">
                <a16:creationId xmlns:a16="http://schemas.microsoft.com/office/drawing/2014/main" id="{DD907458-B6E0-4D55-89AA-07C30C99E7F5}"/>
              </a:ext>
            </a:extLst>
          </p:cNvPr>
          <p:cNvSpPr>
            <a:spLocks noChangeArrowheads="1"/>
          </p:cNvSpPr>
          <p:nvPr/>
        </p:nvSpPr>
        <p:spPr bwMode="auto">
          <a:xfrm>
            <a:off x="8183949" y="3171246"/>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6" name="Oval 25">
            <a:extLst>
              <a:ext uri="{FF2B5EF4-FFF2-40B4-BE49-F238E27FC236}">
                <a16:creationId xmlns:a16="http://schemas.microsoft.com/office/drawing/2014/main" id="{39251E21-05D9-4E87-943F-04C42955130D}"/>
              </a:ext>
            </a:extLst>
          </p:cNvPr>
          <p:cNvSpPr>
            <a:spLocks noChangeArrowheads="1"/>
          </p:cNvSpPr>
          <p:nvPr/>
        </p:nvSpPr>
        <p:spPr bwMode="auto">
          <a:xfrm>
            <a:off x="8191221" y="3939884"/>
            <a:ext cx="79998" cy="90751"/>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7" name="Text Box 26">
            <a:extLst>
              <a:ext uri="{FF2B5EF4-FFF2-40B4-BE49-F238E27FC236}">
                <a16:creationId xmlns:a16="http://schemas.microsoft.com/office/drawing/2014/main" id="{C8C48A89-7973-4FFD-AF97-98B92BA4E61B}"/>
              </a:ext>
            </a:extLst>
          </p:cNvPr>
          <p:cNvSpPr txBox="1">
            <a:spLocks noChangeArrowheads="1"/>
          </p:cNvSpPr>
          <p:nvPr/>
        </p:nvSpPr>
        <p:spPr bwMode="auto">
          <a:xfrm>
            <a:off x="7127947" y="3002699"/>
            <a:ext cx="1010213"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500" dirty="0">
                <a:solidFill>
                  <a:srgbClr val="3333FF"/>
                </a:solidFill>
              </a:rPr>
              <a:t>Esquerda</a:t>
            </a:r>
          </a:p>
        </p:txBody>
      </p:sp>
      <p:sp>
        <p:nvSpPr>
          <p:cNvPr id="28" name="Text Box 27">
            <a:extLst>
              <a:ext uri="{FF2B5EF4-FFF2-40B4-BE49-F238E27FC236}">
                <a16:creationId xmlns:a16="http://schemas.microsoft.com/office/drawing/2014/main" id="{1029AEA4-6E84-47B2-BC42-E61014832273}"/>
              </a:ext>
            </a:extLst>
          </p:cNvPr>
          <p:cNvSpPr txBox="1">
            <a:spLocks noChangeArrowheads="1"/>
          </p:cNvSpPr>
          <p:nvPr/>
        </p:nvSpPr>
        <p:spPr bwMode="auto">
          <a:xfrm>
            <a:off x="7338158" y="3927509"/>
            <a:ext cx="742512"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500">
                <a:solidFill>
                  <a:srgbClr val="3333FF"/>
                </a:solidFill>
              </a:rPr>
              <a:t>Direita</a:t>
            </a:r>
          </a:p>
        </p:txBody>
      </p:sp>
      <p:sp>
        <p:nvSpPr>
          <p:cNvPr id="29" name="Rectangle 28">
            <a:extLst>
              <a:ext uri="{FF2B5EF4-FFF2-40B4-BE49-F238E27FC236}">
                <a16:creationId xmlns:a16="http://schemas.microsoft.com/office/drawing/2014/main" id="{6300DD52-A983-4A08-9F24-DE359E0A66FD}"/>
              </a:ext>
            </a:extLst>
          </p:cNvPr>
          <p:cNvSpPr>
            <a:spLocks noChangeArrowheads="1"/>
          </p:cNvSpPr>
          <p:nvPr/>
        </p:nvSpPr>
        <p:spPr bwMode="auto">
          <a:xfrm>
            <a:off x="8209075" y="1516099"/>
            <a:ext cx="6110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a:t>1</a:t>
            </a:r>
            <a:r>
              <a:rPr lang="en-US" altLang="pt-BR" sz="2000"/>
              <a:t>, 9</a:t>
            </a:r>
            <a:endParaRPr lang="pt-BR" altLang="pt-BR" sz="2000"/>
          </a:p>
        </p:txBody>
      </p:sp>
      <p:sp>
        <p:nvSpPr>
          <p:cNvPr id="30" name="Rectangle 29">
            <a:extLst>
              <a:ext uri="{FF2B5EF4-FFF2-40B4-BE49-F238E27FC236}">
                <a16:creationId xmlns:a16="http://schemas.microsoft.com/office/drawing/2014/main" id="{25654B3E-F8F0-410D-8EED-68D7F12731CC}"/>
              </a:ext>
            </a:extLst>
          </p:cNvPr>
          <p:cNvSpPr>
            <a:spLocks noChangeArrowheads="1"/>
          </p:cNvSpPr>
          <p:nvPr/>
        </p:nvSpPr>
        <p:spPr bwMode="auto">
          <a:xfrm>
            <a:off x="8215135" y="2301236"/>
            <a:ext cx="6110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a:t>1</a:t>
            </a:r>
            <a:r>
              <a:rPr lang="en-US" altLang="pt-BR" sz="2000"/>
              <a:t>, 9</a:t>
            </a:r>
            <a:endParaRPr lang="pt-BR" altLang="pt-BR" sz="2000"/>
          </a:p>
        </p:txBody>
      </p:sp>
      <p:sp>
        <p:nvSpPr>
          <p:cNvPr id="31" name="Rectangle 30">
            <a:extLst>
              <a:ext uri="{FF2B5EF4-FFF2-40B4-BE49-F238E27FC236}">
                <a16:creationId xmlns:a16="http://schemas.microsoft.com/office/drawing/2014/main" id="{4E43F5FB-6B7D-442A-9B71-7E93268C420B}"/>
              </a:ext>
            </a:extLst>
          </p:cNvPr>
          <p:cNvSpPr>
            <a:spLocks noChangeArrowheads="1"/>
          </p:cNvSpPr>
          <p:nvPr/>
        </p:nvSpPr>
        <p:spPr bwMode="auto">
          <a:xfrm>
            <a:off x="8261194" y="3010747"/>
            <a:ext cx="6110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a:t>0</a:t>
            </a:r>
            <a:r>
              <a:rPr lang="en-US" altLang="pt-BR" sz="2000"/>
              <a:t>, 0</a:t>
            </a:r>
            <a:endParaRPr lang="pt-BR" altLang="pt-BR" sz="2000"/>
          </a:p>
        </p:txBody>
      </p:sp>
      <p:sp>
        <p:nvSpPr>
          <p:cNvPr id="32" name="Rectangle 31">
            <a:extLst>
              <a:ext uri="{FF2B5EF4-FFF2-40B4-BE49-F238E27FC236}">
                <a16:creationId xmlns:a16="http://schemas.microsoft.com/office/drawing/2014/main" id="{0C90CD8C-F783-41B0-B73F-BFC23554A361}"/>
              </a:ext>
            </a:extLst>
          </p:cNvPr>
          <p:cNvSpPr>
            <a:spLocks noChangeArrowheads="1"/>
          </p:cNvSpPr>
          <p:nvPr/>
        </p:nvSpPr>
        <p:spPr bwMode="auto">
          <a:xfrm>
            <a:off x="8247862" y="3772510"/>
            <a:ext cx="6110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a:t>2</a:t>
            </a:r>
            <a:r>
              <a:rPr lang="en-US" altLang="pt-BR" sz="2000"/>
              <a:t>, 1</a:t>
            </a:r>
          </a:p>
        </p:txBody>
      </p:sp>
      <p:sp>
        <p:nvSpPr>
          <p:cNvPr id="33" name="Text Box 32">
            <a:extLst>
              <a:ext uri="{FF2B5EF4-FFF2-40B4-BE49-F238E27FC236}">
                <a16:creationId xmlns:a16="http://schemas.microsoft.com/office/drawing/2014/main" id="{C694CF72-38B4-474D-A1B2-1E61D1E7BA0D}"/>
              </a:ext>
            </a:extLst>
          </p:cNvPr>
          <p:cNvSpPr txBox="1">
            <a:spLocks noChangeArrowheads="1"/>
          </p:cNvSpPr>
          <p:nvPr/>
        </p:nvSpPr>
        <p:spPr bwMode="auto">
          <a:xfrm>
            <a:off x="147679" y="942327"/>
            <a:ext cx="577933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r>
              <a:rPr lang="pt-BR" altLang="pt-BR" sz="2200" b="1" dirty="0"/>
              <a:t>Resolução do jogo por indução para trás.</a:t>
            </a:r>
          </a:p>
        </p:txBody>
      </p:sp>
      <p:sp>
        <p:nvSpPr>
          <p:cNvPr id="34" name="Rectangle 33">
            <a:extLst>
              <a:ext uri="{FF2B5EF4-FFF2-40B4-BE49-F238E27FC236}">
                <a16:creationId xmlns:a16="http://schemas.microsoft.com/office/drawing/2014/main" id="{E42B381E-B950-4B12-A378-99411F397042}"/>
              </a:ext>
            </a:extLst>
          </p:cNvPr>
          <p:cNvSpPr>
            <a:spLocks noChangeArrowheads="1"/>
          </p:cNvSpPr>
          <p:nvPr/>
        </p:nvSpPr>
        <p:spPr bwMode="auto">
          <a:xfrm>
            <a:off x="8091078" y="1004590"/>
            <a:ext cx="8531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dirty="0"/>
              <a:t>(</a:t>
            </a:r>
            <a:r>
              <a:rPr lang="en-US" altLang="pt-BR" sz="2000" b="1" dirty="0"/>
              <a:t>A</a:t>
            </a:r>
            <a:r>
              <a:rPr lang="en-US" altLang="pt-BR" sz="2000" dirty="0"/>
              <a:t>, B)</a:t>
            </a:r>
            <a:endParaRPr lang="pt-BR" altLang="pt-BR" sz="2000" dirty="0"/>
          </a:p>
        </p:txBody>
      </p:sp>
      <p:sp>
        <p:nvSpPr>
          <p:cNvPr id="35" name="Line 35">
            <a:extLst>
              <a:ext uri="{FF2B5EF4-FFF2-40B4-BE49-F238E27FC236}">
                <a16:creationId xmlns:a16="http://schemas.microsoft.com/office/drawing/2014/main" id="{ED80E747-BCE7-4733-B944-0C671AF64E75}"/>
              </a:ext>
            </a:extLst>
          </p:cNvPr>
          <p:cNvSpPr>
            <a:spLocks noChangeShapeType="1"/>
          </p:cNvSpPr>
          <p:nvPr/>
        </p:nvSpPr>
        <p:spPr bwMode="auto">
          <a:xfrm flipH="1">
            <a:off x="4781604" y="3751506"/>
            <a:ext cx="2053285" cy="360256"/>
          </a:xfrm>
          <a:prstGeom prst="line">
            <a:avLst/>
          </a:prstGeom>
          <a:noFill/>
          <a:ln w="3810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36" name="Line 36">
            <a:extLst>
              <a:ext uri="{FF2B5EF4-FFF2-40B4-BE49-F238E27FC236}">
                <a16:creationId xmlns:a16="http://schemas.microsoft.com/office/drawing/2014/main" id="{A6B6A9A5-BD0F-4FAF-9934-FDBEE33DD126}"/>
              </a:ext>
            </a:extLst>
          </p:cNvPr>
          <p:cNvSpPr>
            <a:spLocks noChangeShapeType="1"/>
          </p:cNvSpPr>
          <p:nvPr/>
        </p:nvSpPr>
        <p:spPr bwMode="auto">
          <a:xfrm flipH="1" flipV="1">
            <a:off x="4788876" y="2145480"/>
            <a:ext cx="1946621" cy="89377"/>
          </a:xfrm>
          <a:prstGeom prst="line">
            <a:avLst/>
          </a:prstGeom>
          <a:noFill/>
          <a:ln w="3810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38" name="Text Box 31">
            <a:extLst>
              <a:ext uri="{FF2B5EF4-FFF2-40B4-BE49-F238E27FC236}">
                <a16:creationId xmlns:a16="http://schemas.microsoft.com/office/drawing/2014/main" id="{E80320A5-8110-4D54-A0F9-8A10B4A42636}"/>
              </a:ext>
            </a:extLst>
          </p:cNvPr>
          <p:cNvSpPr txBox="1">
            <a:spLocks noChangeArrowheads="1"/>
          </p:cNvSpPr>
          <p:nvPr/>
        </p:nvSpPr>
        <p:spPr bwMode="auto">
          <a:xfrm>
            <a:off x="69" y="4815323"/>
            <a:ext cx="9103187" cy="1477329"/>
          </a:xfrm>
          <a:prstGeom prst="rect">
            <a:avLst/>
          </a:prstGeom>
          <a:solidFill>
            <a:schemeClr val="bg1">
              <a:lumMod val="95000"/>
            </a:schemeClr>
          </a:solidFill>
          <a:ln w="19050" algn="ctr">
            <a:solidFill>
              <a:schemeClr val="tx1"/>
            </a:solidFill>
            <a:miter lim="800000"/>
            <a:headEnd/>
            <a:tailEnd/>
          </a:ln>
          <a:effectLst/>
        </p:spPr>
        <p:txBody>
          <a:bodyPr wrap="square">
            <a:spAutoFit/>
          </a:bodyPr>
          <a:lstStyle>
            <a:lvl1pPr algn="ctr">
              <a:defRPr sz="2400">
                <a:solidFill>
                  <a:schemeClr val="tx1"/>
                </a:solidFill>
                <a:latin typeface="Arial" panose="020B0604020202020204" pitchFamily="34" charset="0"/>
              </a:defRPr>
            </a:lvl1pPr>
            <a:lvl2pPr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pt-BR" sz="2100" i="1" dirty="0"/>
              <a:t>A</a:t>
            </a:r>
            <a:r>
              <a:rPr lang="pt-BR" altLang="pt-BR" sz="2100" dirty="0"/>
              <a:t> sabe que se escolher alto a escolha ótima de </a:t>
            </a:r>
            <a:r>
              <a:rPr lang="pt-BR" altLang="pt-BR" sz="2100" i="1" dirty="0"/>
              <a:t>B</a:t>
            </a:r>
            <a:r>
              <a:rPr lang="pt-BR" altLang="pt-BR" sz="2100" dirty="0"/>
              <a:t> lhe dá um ganho de 1; se ele escolher baixo a escolha ótima de </a:t>
            </a:r>
            <a:r>
              <a:rPr lang="pt-BR" altLang="pt-BR" sz="2100" i="1" dirty="0"/>
              <a:t>B</a:t>
            </a:r>
            <a:r>
              <a:rPr lang="pt-BR" altLang="pt-BR" sz="2100" dirty="0"/>
              <a:t> lhe dá um ganho de 2.</a:t>
            </a:r>
          </a:p>
          <a:p>
            <a:pPr marL="628650" lvl="1" indent="-171450" algn="just">
              <a:buFont typeface="Wingdings" panose="05000000000000000000" pitchFamily="2" charset="2"/>
              <a:buChar char="§"/>
            </a:pPr>
            <a:endParaRPr lang="pt-BR" altLang="pt-BR" sz="600" dirty="0"/>
          </a:p>
          <a:p>
            <a:pPr marL="342900" indent="-342900" algn="just">
              <a:buFont typeface="Wingdings" panose="05000000000000000000" pitchFamily="2" charset="2"/>
              <a:buChar char="§"/>
            </a:pPr>
            <a:r>
              <a:rPr lang="pt-BR" altLang="pt-BR" sz="2100" dirty="0"/>
              <a:t>Logo </a:t>
            </a:r>
            <a:r>
              <a:rPr lang="pt-BR" altLang="pt-BR" sz="2100" i="1" dirty="0"/>
              <a:t>A</a:t>
            </a:r>
            <a:r>
              <a:rPr lang="pt-BR" altLang="pt-BR" sz="2100" dirty="0"/>
              <a:t> joga baixo e </a:t>
            </a:r>
            <a:r>
              <a:rPr lang="pt-BR" altLang="pt-BR" sz="2100" i="1" dirty="0"/>
              <a:t>B</a:t>
            </a:r>
            <a:r>
              <a:rPr lang="pt-BR" altLang="pt-BR" sz="2100" dirty="0"/>
              <a:t> joga direita: (baixo, direita) é o equilíbrio de Nash que vai vigorar nesse jogo (Equilíbrio de Nash Perfeito em </a:t>
            </a:r>
            <a:r>
              <a:rPr lang="pt-BR" altLang="pt-BR" sz="2100" dirty="0" err="1"/>
              <a:t>Subjogos</a:t>
            </a:r>
            <a:r>
              <a:rPr lang="pt-BR" altLang="pt-BR" sz="2100" dirty="0"/>
              <a:t>).</a:t>
            </a:r>
          </a:p>
        </p:txBody>
      </p:sp>
      <p:sp>
        <p:nvSpPr>
          <p:cNvPr id="39" name="Text Box 32">
            <a:extLst>
              <a:ext uri="{FF2B5EF4-FFF2-40B4-BE49-F238E27FC236}">
                <a16:creationId xmlns:a16="http://schemas.microsoft.com/office/drawing/2014/main" id="{5161189E-6AF2-45BE-9583-3E53F6B04B2D}"/>
              </a:ext>
            </a:extLst>
          </p:cNvPr>
          <p:cNvSpPr txBox="1">
            <a:spLocks noChangeArrowheads="1"/>
          </p:cNvSpPr>
          <p:nvPr/>
        </p:nvSpPr>
        <p:spPr bwMode="auto">
          <a:xfrm>
            <a:off x="219989" y="3473432"/>
            <a:ext cx="450490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r>
              <a:rPr lang="pt-BR" altLang="pt-BR" sz="2200" dirty="0">
                <a:solidFill>
                  <a:srgbClr val="008000"/>
                </a:solidFill>
              </a:rPr>
              <a:t>Se </a:t>
            </a:r>
            <a:r>
              <a:rPr lang="pt-BR" altLang="pt-BR" sz="2200" i="1" dirty="0">
                <a:solidFill>
                  <a:srgbClr val="008000"/>
                </a:solidFill>
              </a:rPr>
              <a:t>A</a:t>
            </a:r>
            <a:r>
              <a:rPr lang="pt-BR" altLang="pt-BR" sz="2200" dirty="0">
                <a:solidFill>
                  <a:srgbClr val="008000"/>
                </a:solidFill>
              </a:rPr>
              <a:t> escolhe baixo, </a:t>
            </a:r>
            <a:r>
              <a:rPr lang="pt-BR" altLang="pt-BR" sz="2200" i="1" dirty="0">
                <a:solidFill>
                  <a:srgbClr val="008000"/>
                </a:solidFill>
              </a:rPr>
              <a:t>B</a:t>
            </a:r>
            <a:r>
              <a:rPr lang="pt-BR" altLang="pt-BR" sz="2200" dirty="0">
                <a:solidFill>
                  <a:srgbClr val="008000"/>
                </a:solidFill>
              </a:rPr>
              <a:t> escolhe direita; ganho de </a:t>
            </a:r>
            <a:r>
              <a:rPr lang="pt-BR" altLang="pt-BR" sz="2200" i="1" dirty="0">
                <a:solidFill>
                  <a:srgbClr val="008000"/>
                </a:solidFill>
              </a:rPr>
              <a:t>B</a:t>
            </a:r>
            <a:r>
              <a:rPr lang="pt-BR" altLang="pt-BR" sz="2200" dirty="0">
                <a:solidFill>
                  <a:srgbClr val="008000"/>
                </a:solidFill>
              </a:rPr>
              <a:t> é 1 e ganho  de </a:t>
            </a:r>
            <a:r>
              <a:rPr lang="pt-BR" altLang="pt-BR" sz="2200" i="1" dirty="0">
                <a:solidFill>
                  <a:srgbClr val="008000"/>
                </a:solidFill>
              </a:rPr>
              <a:t>A</a:t>
            </a:r>
            <a:r>
              <a:rPr lang="pt-BR" altLang="pt-BR" sz="2200" dirty="0">
                <a:solidFill>
                  <a:srgbClr val="008000"/>
                </a:solidFill>
              </a:rPr>
              <a:t> é 2.</a:t>
            </a:r>
          </a:p>
        </p:txBody>
      </p:sp>
      <p:sp>
        <p:nvSpPr>
          <p:cNvPr id="40" name="Text Box 32">
            <a:extLst>
              <a:ext uri="{FF2B5EF4-FFF2-40B4-BE49-F238E27FC236}">
                <a16:creationId xmlns:a16="http://schemas.microsoft.com/office/drawing/2014/main" id="{BF95DD38-1290-48C7-B6CE-E939D0BC76D7}"/>
              </a:ext>
            </a:extLst>
          </p:cNvPr>
          <p:cNvSpPr txBox="1">
            <a:spLocks noChangeArrowheads="1"/>
          </p:cNvSpPr>
          <p:nvPr/>
        </p:nvSpPr>
        <p:spPr bwMode="auto">
          <a:xfrm>
            <a:off x="246491" y="1749413"/>
            <a:ext cx="4524041"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r>
              <a:rPr lang="pt-BR" altLang="pt-BR" sz="2200" dirty="0">
                <a:solidFill>
                  <a:srgbClr val="008000"/>
                </a:solidFill>
              </a:rPr>
              <a:t>Se </a:t>
            </a:r>
            <a:r>
              <a:rPr lang="pt-BR" altLang="pt-BR" sz="2200" i="1" dirty="0">
                <a:solidFill>
                  <a:srgbClr val="008000"/>
                </a:solidFill>
              </a:rPr>
              <a:t>A</a:t>
            </a:r>
            <a:r>
              <a:rPr lang="pt-BR" altLang="pt-BR" sz="2200" dirty="0">
                <a:solidFill>
                  <a:srgbClr val="008000"/>
                </a:solidFill>
              </a:rPr>
              <a:t> escolheu alto, </a:t>
            </a:r>
            <a:r>
              <a:rPr lang="pt-BR" altLang="pt-BR" sz="2200" i="1" dirty="0">
                <a:solidFill>
                  <a:srgbClr val="008000"/>
                </a:solidFill>
              </a:rPr>
              <a:t>B</a:t>
            </a:r>
            <a:r>
              <a:rPr lang="pt-BR" altLang="pt-BR" sz="2200" dirty="0">
                <a:solidFill>
                  <a:srgbClr val="008000"/>
                </a:solidFill>
              </a:rPr>
              <a:t> é indiferente a esquerda ou direita (seu ganho  é 9) e ganho de </a:t>
            </a:r>
            <a:r>
              <a:rPr lang="pt-BR" altLang="pt-BR" sz="2200" i="1" dirty="0">
                <a:solidFill>
                  <a:srgbClr val="008000"/>
                </a:solidFill>
              </a:rPr>
              <a:t>A</a:t>
            </a:r>
            <a:r>
              <a:rPr lang="pt-BR" altLang="pt-BR" sz="2200" dirty="0">
                <a:solidFill>
                  <a:srgbClr val="008000"/>
                </a:solidFill>
              </a:rPr>
              <a:t> é 1.</a:t>
            </a:r>
          </a:p>
        </p:txBody>
      </p:sp>
      <p:sp>
        <p:nvSpPr>
          <p:cNvPr id="41" name="Retângulo 40">
            <a:extLst>
              <a:ext uri="{FF2B5EF4-FFF2-40B4-BE49-F238E27FC236}">
                <a16:creationId xmlns:a16="http://schemas.microsoft.com/office/drawing/2014/main" id="{76291D1A-BAFF-466F-8E33-0EC9DB7EA93D}"/>
              </a:ext>
            </a:extLst>
          </p:cNvPr>
          <p:cNvSpPr/>
          <p:nvPr/>
        </p:nvSpPr>
        <p:spPr>
          <a:xfrm>
            <a:off x="219988" y="1775917"/>
            <a:ext cx="4561616" cy="101475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a:extLst>
              <a:ext uri="{FF2B5EF4-FFF2-40B4-BE49-F238E27FC236}">
                <a16:creationId xmlns:a16="http://schemas.microsoft.com/office/drawing/2014/main" id="{00942B3F-488B-4CAA-BB55-B1215D0F69F2}"/>
              </a:ext>
            </a:extLst>
          </p:cNvPr>
          <p:cNvSpPr/>
          <p:nvPr/>
        </p:nvSpPr>
        <p:spPr>
          <a:xfrm>
            <a:off x="219988" y="3484833"/>
            <a:ext cx="4561616" cy="101475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178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p:bldP spid="40" grpId="0"/>
      <p:bldP spid="41" grpId="0" animBg="1"/>
      <p:bldP spid="42"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24149D6-53F5-401B-BA39-7BE2D8270071}"/>
              </a:ext>
            </a:extLst>
          </p:cNvPr>
          <p:cNvSpPr/>
          <p:nvPr/>
        </p:nvSpPr>
        <p:spPr>
          <a:xfrm>
            <a:off x="1297160" y="2842362"/>
            <a:ext cx="5978283" cy="38556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ext Box 31">
            <a:extLst>
              <a:ext uri="{FF2B5EF4-FFF2-40B4-BE49-F238E27FC236}">
                <a16:creationId xmlns:a16="http://schemas.microsoft.com/office/drawing/2014/main" id="{7657190E-4BA5-4CBA-A363-22B436ADE556}"/>
              </a:ext>
            </a:extLst>
          </p:cNvPr>
          <p:cNvSpPr txBox="1">
            <a:spLocks noGrp="1" noChangeArrowheads="1"/>
          </p:cNvSpPr>
          <p:nvPr>
            <p:ph idx="1"/>
          </p:nvPr>
        </p:nvSpPr>
        <p:spPr bwMode="auto">
          <a:xfrm>
            <a:off x="159025" y="753496"/>
            <a:ext cx="8905461" cy="75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just">
              <a:buClrTx/>
              <a:buFont typeface="Wingdings" panose="05000000000000000000" pitchFamily="2" charset="2"/>
              <a:buChar char="§"/>
            </a:pPr>
            <a:r>
              <a:rPr lang="pt-BR" altLang="pt-BR" dirty="0">
                <a:latin typeface="+mn-lt"/>
              </a:rPr>
              <a:t>E se </a:t>
            </a:r>
            <a:r>
              <a:rPr lang="pt-BR" altLang="pt-BR" i="1" dirty="0">
                <a:latin typeface="+mn-lt"/>
              </a:rPr>
              <a:t>B</a:t>
            </a:r>
            <a:r>
              <a:rPr lang="pt-BR" altLang="pt-BR" dirty="0">
                <a:latin typeface="+mn-lt"/>
              </a:rPr>
              <a:t> ameaçar jogar esquerda se </a:t>
            </a:r>
            <a:r>
              <a:rPr lang="pt-BR" altLang="pt-BR" i="1" dirty="0">
                <a:latin typeface="+mn-lt"/>
              </a:rPr>
              <a:t>A</a:t>
            </a:r>
            <a:r>
              <a:rPr lang="pt-BR" altLang="pt-BR" dirty="0">
                <a:latin typeface="+mn-lt"/>
              </a:rPr>
              <a:t> jogar baixo, para que </a:t>
            </a:r>
            <a:r>
              <a:rPr lang="pt-BR" altLang="pt-BR" i="1" dirty="0">
                <a:latin typeface="+mn-lt"/>
              </a:rPr>
              <a:t>A</a:t>
            </a:r>
            <a:r>
              <a:rPr lang="pt-BR" altLang="pt-BR" dirty="0">
                <a:latin typeface="+mn-lt"/>
              </a:rPr>
              <a:t> jogue alto inicialmente e ele ganhe 9 ?</a:t>
            </a:r>
          </a:p>
        </p:txBody>
      </p:sp>
      <p:sp>
        <p:nvSpPr>
          <p:cNvPr id="6" name="Título 1">
            <a:extLst>
              <a:ext uri="{FF2B5EF4-FFF2-40B4-BE49-F238E27FC236}">
                <a16:creationId xmlns:a16="http://schemas.microsoft.com/office/drawing/2014/main" id="{7493FE6E-32D7-489F-85AC-BF923287D4A1}"/>
              </a:ext>
            </a:extLst>
          </p:cNvPr>
          <p:cNvSpPr txBox="1">
            <a:spLocks/>
          </p:cNvSpPr>
          <p:nvPr/>
        </p:nvSpPr>
        <p:spPr>
          <a:xfrm>
            <a:off x="325287" y="-71133"/>
            <a:ext cx="8242346" cy="112967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pt-BR" sz="3200" b="1" dirty="0">
                <a:solidFill>
                  <a:schemeClr val="tx1"/>
                </a:solidFill>
                <a:latin typeface="Arial" panose="020B0604020202020204" pitchFamily="34" charset="0"/>
                <a:cs typeface="Arial" panose="020B0604020202020204" pitchFamily="34" charset="0"/>
              </a:rPr>
              <a:t>Jogos Sequenciais</a:t>
            </a:r>
          </a:p>
        </p:txBody>
      </p:sp>
      <p:sp>
        <p:nvSpPr>
          <p:cNvPr id="7" name="Line 3">
            <a:extLst>
              <a:ext uri="{FF2B5EF4-FFF2-40B4-BE49-F238E27FC236}">
                <a16:creationId xmlns:a16="http://schemas.microsoft.com/office/drawing/2014/main" id="{1BDBB200-DD56-4ED6-B90F-326EF367CC26}"/>
              </a:ext>
            </a:extLst>
          </p:cNvPr>
          <p:cNvSpPr>
            <a:spLocks noChangeShapeType="1"/>
          </p:cNvSpPr>
          <p:nvPr/>
        </p:nvSpPr>
        <p:spPr bwMode="auto">
          <a:xfrm flipV="1">
            <a:off x="2534889" y="4252062"/>
            <a:ext cx="1690687"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8" name="Line 4">
            <a:extLst>
              <a:ext uri="{FF2B5EF4-FFF2-40B4-BE49-F238E27FC236}">
                <a16:creationId xmlns:a16="http://schemas.microsoft.com/office/drawing/2014/main" id="{9027FAC3-3123-48A4-83F7-79714006F13E}"/>
              </a:ext>
            </a:extLst>
          </p:cNvPr>
          <p:cNvSpPr>
            <a:spLocks noChangeShapeType="1"/>
          </p:cNvSpPr>
          <p:nvPr/>
        </p:nvSpPr>
        <p:spPr bwMode="auto">
          <a:xfrm>
            <a:off x="2534889" y="5079149"/>
            <a:ext cx="1743075" cy="933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5">
            <a:extLst>
              <a:ext uri="{FF2B5EF4-FFF2-40B4-BE49-F238E27FC236}">
                <a16:creationId xmlns:a16="http://schemas.microsoft.com/office/drawing/2014/main" id="{75DB0D0B-6715-49CC-9C19-0A96CF4A56D2}"/>
              </a:ext>
            </a:extLst>
          </p:cNvPr>
          <p:cNvSpPr>
            <a:spLocks noChangeShapeType="1"/>
          </p:cNvSpPr>
          <p:nvPr/>
        </p:nvSpPr>
        <p:spPr bwMode="auto">
          <a:xfrm flipV="1">
            <a:off x="4200176" y="3696437"/>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6">
            <a:extLst>
              <a:ext uri="{FF2B5EF4-FFF2-40B4-BE49-F238E27FC236}">
                <a16:creationId xmlns:a16="http://schemas.microsoft.com/office/drawing/2014/main" id="{B0F08C85-7815-4352-B834-6F8FF3BE6CE8}"/>
              </a:ext>
            </a:extLst>
          </p:cNvPr>
          <p:cNvSpPr>
            <a:spLocks noChangeShapeType="1"/>
          </p:cNvSpPr>
          <p:nvPr/>
        </p:nvSpPr>
        <p:spPr bwMode="auto">
          <a:xfrm>
            <a:off x="4200176" y="4282224"/>
            <a:ext cx="1743075" cy="293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Line 7">
            <a:extLst>
              <a:ext uri="{FF2B5EF4-FFF2-40B4-BE49-F238E27FC236}">
                <a16:creationId xmlns:a16="http://schemas.microsoft.com/office/drawing/2014/main" id="{298B76A7-5D1B-4B35-ABD5-00FD4530A876}"/>
              </a:ext>
            </a:extLst>
          </p:cNvPr>
          <p:cNvSpPr>
            <a:spLocks noChangeShapeType="1"/>
          </p:cNvSpPr>
          <p:nvPr/>
        </p:nvSpPr>
        <p:spPr bwMode="auto">
          <a:xfrm flipV="1">
            <a:off x="4258914" y="5431574"/>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2" name="Line 8">
            <a:extLst>
              <a:ext uri="{FF2B5EF4-FFF2-40B4-BE49-F238E27FC236}">
                <a16:creationId xmlns:a16="http://schemas.microsoft.com/office/drawing/2014/main" id="{D2C18EBF-CA72-4BA2-8D1C-9157D723844B}"/>
              </a:ext>
            </a:extLst>
          </p:cNvPr>
          <p:cNvSpPr>
            <a:spLocks noChangeShapeType="1"/>
          </p:cNvSpPr>
          <p:nvPr/>
        </p:nvSpPr>
        <p:spPr bwMode="auto">
          <a:xfrm>
            <a:off x="4258914" y="6017362"/>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3" name="Oval 9">
            <a:extLst>
              <a:ext uri="{FF2B5EF4-FFF2-40B4-BE49-F238E27FC236}">
                <a16:creationId xmlns:a16="http://schemas.microsoft.com/office/drawing/2014/main" id="{E04CA37E-E661-493C-AF2A-02B90680BCCA}"/>
              </a:ext>
            </a:extLst>
          </p:cNvPr>
          <p:cNvSpPr>
            <a:spLocks noChangeArrowheads="1"/>
          </p:cNvSpPr>
          <p:nvPr/>
        </p:nvSpPr>
        <p:spPr bwMode="auto">
          <a:xfrm>
            <a:off x="4147789" y="4226662"/>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10">
            <a:extLst>
              <a:ext uri="{FF2B5EF4-FFF2-40B4-BE49-F238E27FC236}">
                <a16:creationId xmlns:a16="http://schemas.microsoft.com/office/drawing/2014/main" id="{53E3E05C-D925-48F3-8225-C8A3C7D108EE}"/>
              </a:ext>
            </a:extLst>
          </p:cNvPr>
          <p:cNvSpPr>
            <a:spLocks noChangeArrowheads="1"/>
          </p:cNvSpPr>
          <p:nvPr/>
        </p:nvSpPr>
        <p:spPr bwMode="auto">
          <a:xfrm>
            <a:off x="4206526" y="5944337"/>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11">
            <a:extLst>
              <a:ext uri="{FF2B5EF4-FFF2-40B4-BE49-F238E27FC236}">
                <a16:creationId xmlns:a16="http://schemas.microsoft.com/office/drawing/2014/main" id="{CF83D71E-FC9B-402C-9169-6AE95B28CA3B}"/>
              </a:ext>
            </a:extLst>
          </p:cNvPr>
          <p:cNvSpPr>
            <a:spLocks noChangeArrowheads="1"/>
          </p:cNvSpPr>
          <p:nvPr/>
        </p:nvSpPr>
        <p:spPr bwMode="auto">
          <a:xfrm>
            <a:off x="5924201" y="364087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12">
            <a:extLst>
              <a:ext uri="{FF2B5EF4-FFF2-40B4-BE49-F238E27FC236}">
                <a16:creationId xmlns:a16="http://schemas.microsoft.com/office/drawing/2014/main" id="{E6E07B52-327E-4226-914C-3E3CD41D7AC4}"/>
              </a:ext>
            </a:extLst>
          </p:cNvPr>
          <p:cNvSpPr>
            <a:spLocks noChangeArrowheads="1"/>
          </p:cNvSpPr>
          <p:nvPr/>
        </p:nvSpPr>
        <p:spPr bwMode="auto">
          <a:xfrm>
            <a:off x="5933726" y="4528287"/>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13">
            <a:extLst>
              <a:ext uri="{FF2B5EF4-FFF2-40B4-BE49-F238E27FC236}">
                <a16:creationId xmlns:a16="http://schemas.microsoft.com/office/drawing/2014/main" id="{86315B8D-CC71-4A45-9819-A2382DE59562}"/>
              </a:ext>
            </a:extLst>
          </p:cNvPr>
          <p:cNvSpPr>
            <a:spLocks noChangeArrowheads="1"/>
          </p:cNvSpPr>
          <p:nvPr/>
        </p:nvSpPr>
        <p:spPr bwMode="auto">
          <a:xfrm>
            <a:off x="5994051" y="5364899"/>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Oval 14">
            <a:extLst>
              <a:ext uri="{FF2B5EF4-FFF2-40B4-BE49-F238E27FC236}">
                <a16:creationId xmlns:a16="http://schemas.microsoft.com/office/drawing/2014/main" id="{B0D9EAEA-D97A-4D48-AA7F-6198FCFC2F2B}"/>
              </a:ext>
            </a:extLst>
          </p:cNvPr>
          <p:cNvSpPr>
            <a:spLocks noChangeArrowheads="1"/>
          </p:cNvSpPr>
          <p:nvPr/>
        </p:nvSpPr>
        <p:spPr bwMode="auto">
          <a:xfrm>
            <a:off x="5984526" y="6255487"/>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9" name="Oval 15">
            <a:extLst>
              <a:ext uri="{FF2B5EF4-FFF2-40B4-BE49-F238E27FC236}">
                <a16:creationId xmlns:a16="http://schemas.microsoft.com/office/drawing/2014/main" id="{C2EDF739-9EEA-4039-A061-F9E97BF3444B}"/>
              </a:ext>
            </a:extLst>
          </p:cNvPr>
          <p:cNvSpPr>
            <a:spLocks noChangeArrowheads="1"/>
          </p:cNvSpPr>
          <p:nvPr/>
        </p:nvSpPr>
        <p:spPr bwMode="auto">
          <a:xfrm>
            <a:off x="2457101" y="500612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0" name="Text Box 16">
            <a:extLst>
              <a:ext uri="{FF2B5EF4-FFF2-40B4-BE49-F238E27FC236}">
                <a16:creationId xmlns:a16="http://schemas.microsoft.com/office/drawing/2014/main" id="{A820EFBA-9DE5-4A73-B4E1-BB1564B0261A}"/>
              </a:ext>
            </a:extLst>
          </p:cNvPr>
          <p:cNvSpPr txBox="1">
            <a:spLocks noChangeArrowheads="1"/>
          </p:cNvSpPr>
          <p:nvPr/>
        </p:nvSpPr>
        <p:spPr bwMode="auto">
          <a:xfrm>
            <a:off x="1607890" y="4626712"/>
            <a:ext cx="1095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Jogador</a:t>
            </a:r>
          </a:p>
          <a:p>
            <a:r>
              <a:rPr lang="pt-BR" altLang="pt-BR" sz="1800" b="1" dirty="0"/>
              <a:t>A</a:t>
            </a:r>
          </a:p>
        </p:txBody>
      </p:sp>
      <p:sp>
        <p:nvSpPr>
          <p:cNvPr id="21" name="Text Box 17">
            <a:extLst>
              <a:ext uri="{FF2B5EF4-FFF2-40B4-BE49-F238E27FC236}">
                <a16:creationId xmlns:a16="http://schemas.microsoft.com/office/drawing/2014/main" id="{ECBE1042-E75A-48BD-8095-64AFFC56A44E}"/>
              </a:ext>
            </a:extLst>
          </p:cNvPr>
          <p:cNvSpPr txBox="1">
            <a:spLocks noChangeArrowheads="1"/>
          </p:cNvSpPr>
          <p:nvPr/>
        </p:nvSpPr>
        <p:spPr bwMode="auto">
          <a:xfrm>
            <a:off x="3495427" y="3631771"/>
            <a:ext cx="109517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Jogador</a:t>
            </a:r>
          </a:p>
          <a:p>
            <a:r>
              <a:rPr lang="pt-BR" altLang="pt-BR" sz="1800" b="1" dirty="0"/>
              <a:t>B</a:t>
            </a:r>
          </a:p>
        </p:txBody>
      </p:sp>
      <p:sp>
        <p:nvSpPr>
          <p:cNvPr id="22" name="Text Box 18">
            <a:extLst>
              <a:ext uri="{FF2B5EF4-FFF2-40B4-BE49-F238E27FC236}">
                <a16:creationId xmlns:a16="http://schemas.microsoft.com/office/drawing/2014/main" id="{569C24D4-F00D-4DA4-A2DD-6B4B0BC603A0}"/>
              </a:ext>
            </a:extLst>
          </p:cNvPr>
          <p:cNvSpPr txBox="1">
            <a:spLocks noChangeArrowheads="1"/>
          </p:cNvSpPr>
          <p:nvPr/>
        </p:nvSpPr>
        <p:spPr bwMode="auto">
          <a:xfrm>
            <a:off x="3641477" y="5318862"/>
            <a:ext cx="109517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a:t>Jogador</a:t>
            </a:r>
          </a:p>
          <a:p>
            <a:r>
              <a:rPr lang="pt-BR" altLang="pt-BR" sz="1800" b="1"/>
              <a:t>B</a:t>
            </a:r>
          </a:p>
        </p:txBody>
      </p:sp>
      <p:sp>
        <p:nvSpPr>
          <p:cNvPr id="23" name="Text Box 19">
            <a:extLst>
              <a:ext uri="{FF2B5EF4-FFF2-40B4-BE49-F238E27FC236}">
                <a16:creationId xmlns:a16="http://schemas.microsoft.com/office/drawing/2014/main" id="{410C11E2-DB8F-46B6-8D04-4EFC0A8BC03F}"/>
              </a:ext>
            </a:extLst>
          </p:cNvPr>
          <p:cNvSpPr txBox="1">
            <a:spLocks noChangeArrowheads="1"/>
          </p:cNvSpPr>
          <p:nvPr/>
        </p:nvSpPr>
        <p:spPr bwMode="auto">
          <a:xfrm>
            <a:off x="2881959" y="4283812"/>
            <a:ext cx="58221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FF3300"/>
                </a:solidFill>
              </a:rPr>
              <a:t>Alto</a:t>
            </a:r>
          </a:p>
        </p:txBody>
      </p:sp>
      <p:sp>
        <p:nvSpPr>
          <p:cNvPr id="24" name="Text Box 20">
            <a:extLst>
              <a:ext uri="{FF2B5EF4-FFF2-40B4-BE49-F238E27FC236}">
                <a16:creationId xmlns:a16="http://schemas.microsoft.com/office/drawing/2014/main" id="{E72F745F-0EE8-43BA-B4A1-2EF0E9EA7F59}"/>
              </a:ext>
            </a:extLst>
          </p:cNvPr>
          <p:cNvSpPr txBox="1">
            <a:spLocks noChangeArrowheads="1"/>
          </p:cNvSpPr>
          <p:nvPr/>
        </p:nvSpPr>
        <p:spPr bwMode="auto">
          <a:xfrm>
            <a:off x="2809328" y="5575987"/>
            <a:ext cx="76174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FF3300"/>
                </a:solidFill>
              </a:rPr>
              <a:t>Baixo</a:t>
            </a:r>
          </a:p>
        </p:txBody>
      </p:sp>
      <p:sp>
        <p:nvSpPr>
          <p:cNvPr id="25" name="Text Box 21">
            <a:extLst>
              <a:ext uri="{FF2B5EF4-FFF2-40B4-BE49-F238E27FC236}">
                <a16:creationId xmlns:a16="http://schemas.microsoft.com/office/drawing/2014/main" id="{17FB60F1-5F3C-4925-98C0-B0C5ADDA6F74}"/>
              </a:ext>
            </a:extLst>
          </p:cNvPr>
          <p:cNvSpPr txBox="1">
            <a:spLocks noChangeArrowheads="1"/>
          </p:cNvSpPr>
          <p:nvPr/>
        </p:nvSpPr>
        <p:spPr bwMode="auto">
          <a:xfrm>
            <a:off x="4616625" y="3415747"/>
            <a:ext cx="11721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3333FF"/>
                </a:solidFill>
              </a:rPr>
              <a:t>Esquerda</a:t>
            </a:r>
          </a:p>
        </p:txBody>
      </p:sp>
      <p:sp>
        <p:nvSpPr>
          <p:cNvPr id="26" name="Text Box 22">
            <a:extLst>
              <a:ext uri="{FF2B5EF4-FFF2-40B4-BE49-F238E27FC236}">
                <a16:creationId xmlns:a16="http://schemas.microsoft.com/office/drawing/2014/main" id="{E08EB70B-0A74-4030-976C-7B281343DB3C}"/>
              </a:ext>
            </a:extLst>
          </p:cNvPr>
          <p:cNvSpPr txBox="1">
            <a:spLocks noChangeArrowheads="1"/>
          </p:cNvSpPr>
          <p:nvPr/>
        </p:nvSpPr>
        <p:spPr bwMode="auto">
          <a:xfrm>
            <a:off x="4876937" y="4479074"/>
            <a:ext cx="8515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a:solidFill>
                  <a:srgbClr val="3333FF"/>
                </a:solidFill>
              </a:rPr>
              <a:t>Direita</a:t>
            </a:r>
          </a:p>
        </p:txBody>
      </p:sp>
      <p:sp>
        <p:nvSpPr>
          <p:cNvPr id="27" name="Oval 23">
            <a:extLst>
              <a:ext uri="{FF2B5EF4-FFF2-40B4-BE49-F238E27FC236}">
                <a16:creationId xmlns:a16="http://schemas.microsoft.com/office/drawing/2014/main" id="{9F1785F8-EE36-415F-ABC4-1D3B49EE2196}"/>
              </a:ext>
            </a:extLst>
          </p:cNvPr>
          <p:cNvSpPr>
            <a:spLocks noChangeArrowheads="1"/>
          </p:cNvSpPr>
          <p:nvPr/>
        </p:nvSpPr>
        <p:spPr bwMode="auto">
          <a:xfrm>
            <a:off x="5967064" y="537442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8" name="Oval 24">
            <a:extLst>
              <a:ext uri="{FF2B5EF4-FFF2-40B4-BE49-F238E27FC236}">
                <a16:creationId xmlns:a16="http://schemas.microsoft.com/office/drawing/2014/main" id="{D62994B7-CC4C-4D6C-860F-1609C8351843}"/>
              </a:ext>
            </a:extLst>
          </p:cNvPr>
          <p:cNvSpPr>
            <a:spLocks noChangeArrowheads="1"/>
          </p:cNvSpPr>
          <p:nvPr/>
        </p:nvSpPr>
        <p:spPr bwMode="auto">
          <a:xfrm>
            <a:off x="5976589" y="6261837"/>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9" name="Text Box 25">
            <a:extLst>
              <a:ext uri="{FF2B5EF4-FFF2-40B4-BE49-F238E27FC236}">
                <a16:creationId xmlns:a16="http://schemas.microsoft.com/office/drawing/2014/main" id="{95324E15-0E11-412A-BC9D-6A5D413BD641}"/>
              </a:ext>
            </a:extLst>
          </p:cNvPr>
          <p:cNvSpPr txBox="1">
            <a:spLocks noChangeArrowheads="1"/>
          </p:cNvSpPr>
          <p:nvPr/>
        </p:nvSpPr>
        <p:spPr bwMode="auto">
          <a:xfrm>
            <a:off x="4659487" y="5143939"/>
            <a:ext cx="11721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dirty="0">
                <a:solidFill>
                  <a:srgbClr val="3333FF"/>
                </a:solidFill>
              </a:rPr>
              <a:t>Esquerda</a:t>
            </a:r>
          </a:p>
        </p:txBody>
      </p:sp>
      <p:sp>
        <p:nvSpPr>
          <p:cNvPr id="30" name="Text Box 26">
            <a:extLst>
              <a:ext uri="{FF2B5EF4-FFF2-40B4-BE49-F238E27FC236}">
                <a16:creationId xmlns:a16="http://schemas.microsoft.com/office/drawing/2014/main" id="{8EBFBE16-F4AD-44F0-BF4F-EE08857CA9EB}"/>
              </a:ext>
            </a:extLst>
          </p:cNvPr>
          <p:cNvSpPr txBox="1">
            <a:spLocks noChangeArrowheads="1"/>
          </p:cNvSpPr>
          <p:nvPr/>
        </p:nvSpPr>
        <p:spPr bwMode="auto">
          <a:xfrm>
            <a:off x="4919800" y="6247549"/>
            <a:ext cx="85151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a:solidFill>
                  <a:srgbClr val="3333FF"/>
                </a:solidFill>
              </a:rPr>
              <a:t>Direita</a:t>
            </a:r>
          </a:p>
        </p:txBody>
      </p:sp>
      <p:sp>
        <p:nvSpPr>
          <p:cNvPr id="31" name="Rectangle 27">
            <a:extLst>
              <a:ext uri="{FF2B5EF4-FFF2-40B4-BE49-F238E27FC236}">
                <a16:creationId xmlns:a16="http://schemas.microsoft.com/office/drawing/2014/main" id="{72799C0E-E5FF-44B5-BA74-351409525357}"/>
              </a:ext>
            </a:extLst>
          </p:cNvPr>
          <p:cNvSpPr>
            <a:spLocks noChangeArrowheads="1"/>
          </p:cNvSpPr>
          <p:nvPr/>
        </p:nvSpPr>
        <p:spPr bwMode="auto">
          <a:xfrm>
            <a:off x="6001989" y="3432912"/>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1</a:t>
            </a:r>
            <a:r>
              <a:rPr lang="en-US" altLang="pt-BR"/>
              <a:t>, 9</a:t>
            </a:r>
            <a:endParaRPr lang="pt-BR" altLang="pt-BR"/>
          </a:p>
        </p:txBody>
      </p:sp>
      <p:sp>
        <p:nvSpPr>
          <p:cNvPr id="32" name="Rectangle 28">
            <a:extLst>
              <a:ext uri="{FF2B5EF4-FFF2-40B4-BE49-F238E27FC236}">
                <a16:creationId xmlns:a16="http://schemas.microsoft.com/office/drawing/2014/main" id="{3D6DB899-BA21-4F3C-86DE-D21E324706B7}"/>
              </a:ext>
            </a:extLst>
          </p:cNvPr>
          <p:cNvSpPr>
            <a:spLocks noChangeArrowheads="1"/>
          </p:cNvSpPr>
          <p:nvPr/>
        </p:nvSpPr>
        <p:spPr bwMode="auto">
          <a:xfrm>
            <a:off x="6009926" y="4339374"/>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1</a:t>
            </a:r>
            <a:r>
              <a:rPr lang="en-US" altLang="pt-BR"/>
              <a:t>, 9</a:t>
            </a:r>
            <a:endParaRPr lang="pt-BR" altLang="pt-BR"/>
          </a:p>
        </p:txBody>
      </p:sp>
      <p:sp>
        <p:nvSpPr>
          <p:cNvPr id="33" name="Rectangle 29">
            <a:extLst>
              <a:ext uri="{FF2B5EF4-FFF2-40B4-BE49-F238E27FC236}">
                <a16:creationId xmlns:a16="http://schemas.microsoft.com/office/drawing/2014/main" id="{A78BA75C-26BF-4203-BF78-AD4C1A417386}"/>
              </a:ext>
            </a:extLst>
          </p:cNvPr>
          <p:cNvSpPr>
            <a:spLocks noChangeArrowheads="1"/>
          </p:cNvSpPr>
          <p:nvPr/>
        </p:nvSpPr>
        <p:spPr bwMode="auto">
          <a:xfrm>
            <a:off x="6070251" y="5158524"/>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0</a:t>
            </a:r>
            <a:r>
              <a:rPr lang="en-US" altLang="pt-BR"/>
              <a:t>, 0</a:t>
            </a:r>
            <a:endParaRPr lang="pt-BR" altLang="pt-BR"/>
          </a:p>
        </p:txBody>
      </p:sp>
      <p:sp>
        <p:nvSpPr>
          <p:cNvPr id="34" name="Rectangle 30">
            <a:extLst>
              <a:ext uri="{FF2B5EF4-FFF2-40B4-BE49-F238E27FC236}">
                <a16:creationId xmlns:a16="http://schemas.microsoft.com/office/drawing/2014/main" id="{02A8EB23-82EC-4D26-82B1-223161B2FF07}"/>
              </a:ext>
            </a:extLst>
          </p:cNvPr>
          <p:cNvSpPr>
            <a:spLocks noChangeArrowheads="1"/>
          </p:cNvSpPr>
          <p:nvPr/>
        </p:nvSpPr>
        <p:spPr bwMode="auto">
          <a:xfrm>
            <a:off x="6052789" y="6037999"/>
            <a:ext cx="692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b="1"/>
              <a:t>2</a:t>
            </a:r>
            <a:r>
              <a:rPr lang="en-US" altLang="pt-BR"/>
              <a:t>, 1</a:t>
            </a:r>
          </a:p>
        </p:txBody>
      </p:sp>
      <p:sp>
        <p:nvSpPr>
          <p:cNvPr id="35" name="Rectangle 32">
            <a:extLst>
              <a:ext uri="{FF2B5EF4-FFF2-40B4-BE49-F238E27FC236}">
                <a16:creationId xmlns:a16="http://schemas.microsoft.com/office/drawing/2014/main" id="{48831828-C450-475F-BE0B-087E30D56407}"/>
              </a:ext>
            </a:extLst>
          </p:cNvPr>
          <p:cNvSpPr>
            <a:spLocks noChangeArrowheads="1"/>
          </p:cNvSpPr>
          <p:nvPr/>
        </p:nvSpPr>
        <p:spPr bwMode="auto">
          <a:xfrm>
            <a:off x="5862289" y="2842362"/>
            <a:ext cx="9794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a:t>(</a:t>
            </a:r>
            <a:r>
              <a:rPr lang="en-US" altLang="pt-BR" b="1"/>
              <a:t>A</a:t>
            </a:r>
            <a:r>
              <a:rPr lang="en-US" altLang="pt-BR"/>
              <a:t>, B)</a:t>
            </a:r>
            <a:endParaRPr lang="pt-BR" altLang="pt-BR"/>
          </a:p>
        </p:txBody>
      </p:sp>
      <p:sp>
        <p:nvSpPr>
          <p:cNvPr id="36" name="Retângulo 35">
            <a:extLst>
              <a:ext uri="{FF2B5EF4-FFF2-40B4-BE49-F238E27FC236}">
                <a16:creationId xmlns:a16="http://schemas.microsoft.com/office/drawing/2014/main" id="{5F6C9F33-76AF-478B-9424-12CAAF30F45A}"/>
              </a:ext>
            </a:extLst>
          </p:cNvPr>
          <p:cNvSpPr/>
          <p:nvPr/>
        </p:nvSpPr>
        <p:spPr>
          <a:xfrm>
            <a:off x="6046438" y="3487755"/>
            <a:ext cx="647701" cy="374650"/>
          </a:xfrm>
          <a:prstGeom prst="rect">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Text Box 31">
            <a:extLst>
              <a:ext uri="{FF2B5EF4-FFF2-40B4-BE49-F238E27FC236}">
                <a16:creationId xmlns:a16="http://schemas.microsoft.com/office/drawing/2014/main" id="{B0D61F81-7F52-45B3-A196-7788D9DD0ADD}"/>
              </a:ext>
            </a:extLst>
          </p:cNvPr>
          <p:cNvSpPr txBox="1">
            <a:spLocks noChangeArrowheads="1"/>
          </p:cNvSpPr>
          <p:nvPr/>
        </p:nvSpPr>
        <p:spPr bwMode="auto">
          <a:xfrm>
            <a:off x="159025" y="1530631"/>
            <a:ext cx="8905461" cy="1238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marL="365760" indent="-256032" algn="ctr" rtl="0" eaLnBrk="1" latinLnBrk="0" hangingPunct="1">
              <a:spcBef>
                <a:spcPts val="300"/>
              </a:spcBef>
              <a:buClr>
                <a:schemeClr val="accent3"/>
              </a:buClr>
              <a:buFont typeface="Georgia"/>
              <a:buChar char="•"/>
              <a:defRPr kumimoji="0" sz="2400" kern="1200">
                <a:solidFill>
                  <a:schemeClr val="tx1"/>
                </a:solidFill>
                <a:latin typeface="Arial" panose="020B0604020202020204" pitchFamily="34" charset="0"/>
                <a:ea typeface="+mn-ea"/>
                <a:cs typeface="+mn-cs"/>
              </a:defRPr>
            </a:lvl1pPr>
            <a:lvl2pPr marL="742950" indent="-285750" algn="ctr" rtl="0" eaLnBrk="1" latinLnBrk="0" hangingPunct="1">
              <a:spcBef>
                <a:spcPts val="300"/>
              </a:spcBef>
              <a:buClr>
                <a:schemeClr val="accent2"/>
              </a:buClr>
              <a:buFont typeface="Georgia"/>
              <a:buChar char="▫"/>
              <a:defRPr kumimoji="0" sz="2400" kern="1200">
                <a:solidFill>
                  <a:schemeClr val="tx1"/>
                </a:solidFill>
                <a:latin typeface="Arial" panose="020B0604020202020204" pitchFamily="34" charset="0"/>
                <a:ea typeface="+mn-ea"/>
                <a:cs typeface="+mn-cs"/>
              </a:defRPr>
            </a:lvl2pPr>
            <a:lvl3pPr marL="1143000" indent="-228600" algn="ctr" rtl="0" eaLnBrk="1" latinLnBrk="0" hangingPunct="1">
              <a:spcBef>
                <a:spcPts val="300"/>
              </a:spcBef>
              <a:buClr>
                <a:schemeClr val="accent1"/>
              </a:buClr>
              <a:buFont typeface="Wingdings 2"/>
              <a:buChar char=""/>
              <a:defRPr kumimoji="0" sz="2400" kern="1200">
                <a:solidFill>
                  <a:schemeClr val="tx1"/>
                </a:solidFill>
                <a:latin typeface="Arial" panose="020B0604020202020204" pitchFamily="34" charset="0"/>
                <a:ea typeface="+mn-ea"/>
                <a:cs typeface="+mn-cs"/>
              </a:defRPr>
            </a:lvl3pPr>
            <a:lvl4pPr marL="1600200" indent="-228600" algn="ctr" rtl="0" eaLnBrk="1" latinLnBrk="0" hangingPunct="1">
              <a:spcBef>
                <a:spcPts val="300"/>
              </a:spcBef>
              <a:buClr>
                <a:schemeClr val="accent1"/>
              </a:buClr>
              <a:buFont typeface="Wingdings 2"/>
              <a:buChar char=""/>
              <a:defRPr kumimoji="0" sz="2400" kern="1200">
                <a:solidFill>
                  <a:schemeClr val="tx1"/>
                </a:solidFill>
                <a:latin typeface="Arial" panose="020B0604020202020204" pitchFamily="34" charset="0"/>
                <a:ea typeface="+mn-ea"/>
                <a:cs typeface="+mn-cs"/>
              </a:defRPr>
            </a:lvl4pPr>
            <a:lvl5pPr marL="2057400" indent="-228600" algn="ctr" rtl="0" eaLnBrk="1" latinLnBrk="0" hangingPunct="1">
              <a:spcBef>
                <a:spcPts val="300"/>
              </a:spcBef>
              <a:buClr>
                <a:schemeClr val="accent3"/>
              </a:buClr>
              <a:buFont typeface="Georgia"/>
              <a:buChar char="▫"/>
              <a:defRPr kumimoji="0" sz="2400" kern="1200">
                <a:solidFill>
                  <a:schemeClr val="tx1"/>
                </a:solidFill>
                <a:latin typeface="Arial" panose="020B0604020202020204" pitchFamily="34" charset="0"/>
                <a:ea typeface="+mn-ea"/>
                <a:cs typeface="+mn-cs"/>
              </a:defRPr>
            </a:lvl5pPr>
            <a:lvl6pPr marL="2514600" indent="-228600" algn="ctr" rtl="0" eaLnBrk="0" fontAlgn="base" latinLnBrk="0" hangingPunct="0">
              <a:spcBef>
                <a:spcPct val="0"/>
              </a:spcBef>
              <a:spcAft>
                <a:spcPct val="0"/>
              </a:spcAft>
              <a:buClr>
                <a:schemeClr val="accent3"/>
              </a:buClr>
              <a:buFont typeface="Georgia"/>
              <a:buChar char="▫"/>
              <a:defRPr kumimoji="0" sz="2400" kern="1200">
                <a:solidFill>
                  <a:schemeClr val="tx1"/>
                </a:solidFill>
                <a:latin typeface="Arial" panose="020B0604020202020204" pitchFamily="34" charset="0"/>
                <a:ea typeface="+mn-ea"/>
                <a:cs typeface="+mn-cs"/>
              </a:defRPr>
            </a:lvl6pPr>
            <a:lvl7pPr marL="2971800" indent="-228600" algn="ctr" rtl="0" eaLnBrk="0" fontAlgn="base" latinLnBrk="0" hangingPunct="0">
              <a:spcBef>
                <a:spcPct val="0"/>
              </a:spcBef>
              <a:spcAft>
                <a:spcPct val="0"/>
              </a:spcAft>
              <a:buClr>
                <a:schemeClr val="accent3"/>
              </a:buClr>
              <a:buFont typeface="Georgia"/>
              <a:buChar char="▫"/>
              <a:defRPr kumimoji="0" sz="2400" kern="1200">
                <a:solidFill>
                  <a:schemeClr val="tx1"/>
                </a:solidFill>
                <a:latin typeface="Arial" panose="020B0604020202020204" pitchFamily="34" charset="0"/>
                <a:ea typeface="+mn-ea"/>
                <a:cs typeface="+mn-cs"/>
              </a:defRPr>
            </a:lvl7pPr>
            <a:lvl8pPr marL="3429000" indent="-228600" algn="ctr" rtl="0" eaLnBrk="0" fontAlgn="base" latinLnBrk="0" hangingPunct="0">
              <a:spcBef>
                <a:spcPct val="0"/>
              </a:spcBef>
              <a:spcAft>
                <a:spcPct val="0"/>
              </a:spcAft>
              <a:buClr>
                <a:schemeClr val="accent3"/>
              </a:buClr>
              <a:buFont typeface="Georgia"/>
              <a:buChar char="◦"/>
              <a:defRPr kumimoji="0" sz="2400" kern="1200">
                <a:solidFill>
                  <a:schemeClr val="tx1"/>
                </a:solidFill>
                <a:latin typeface="Arial" panose="020B0604020202020204" pitchFamily="34" charset="0"/>
                <a:ea typeface="+mn-ea"/>
                <a:cs typeface="+mn-cs"/>
              </a:defRPr>
            </a:lvl8pPr>
            <a:lvl9pPr marL="3886200" indent="-228600" algn="ctr" rtl="0" eaLnBrk="0" fontAlgn="base" latinLnBrk="0" hangingPunct="0">
              <a:spcBef>
                <a:spcPct val="0"/>
              </a:spcBef>
              <a:spcAft>
                <a:spcPct val="0"/>
              </a:spcAft>
              <a:buClr>
                <a:schemeClr val="accent3"/>
              </a:buClr>
              <a:buFont typeface="Georgia"/>
              <a:buChar char="◦"/>
              <a:defRPr kumimoji="0" sz="2400" kern="1200" baseline="0">
                <a:solidFill>
                  <a:schemeClr val="tx1"/>
                </a:solidFill>
                <a:latin typeface="Arial" panose="020B0604020202020204" pitchFamily="34" charset="0"/>
                <a:ea typeface="+mn-ea"/>
                <a:cs typeface="+mn-cs"/>
              </a:defRPr>
            </a:lvl9pPr>
          </a:lstStyle>
          <a:p>
            <a:pPr algn="just">
              <a:buClrTx/>
              <a:buFont typeface="Wingdings" panose="05000000000000000000" pitchFamily="2" charset="2"/>
              <a:buChar char="§"/>
            </a:pPr>
            <a:r>
              <a:rPr lang="pt-BR" altLang="pt-BR" b="1" dirty="0">
                <a:solidFill>
                  <a:srgbClr val="003399"/>
                </a:solidFill>
                <a:latin typeface="+mn-lt"/>
              </a:rPr>
              <a:t>A ameaça é crível ? </a:t>
            </a:r>
            <a:r>
              <a:rPr lang="pt-BR" altLang="pt-BR" b="1" i="1" dirty="0">
                <a:solidFill>
                  <a:srgbClr val="003399"/>
                </a:solidFill>
                <a:latin typeface="+mn-lt"/>
              </a:rPr>
              <a:t>A</a:t>
            </a:r>
            <a:r>
              <a:rPr lang="pt-BR" altLang="pt-BR" b="1" dirty="0">
                <a:solidFill>
                  <a:srgbClr val="003399"/>
                </a:solidFill>
                <a:latin typeface="+mn-lt"/>
              </a:rPr>
              <a:t> espera que </a:t>
            </a:r>
            <a:r>
              <a:rPr lang="pt-BR" altLang="pt-BR" b="1" i="1" dirty="0">
                <a:solidFill>
                  <a:srgbClr val="003399"/>
                </a:solidFill>
                <a:latin typeface="+mn-lt"/>
              </a:rPr>
              <a:t>B</a:t>
            </a:r>
            <a:r>
              <a:rPr lang="pt-BR" altLang="pt-BR" b="1" dirty="0">
                <a:solidFill>
                  <a:srgbClr val="003399"/>
                </a:solidFill>
                <a:latin typeface="+mn-lt"/>
              </a:rPr>
              <a:t> jogue racionalmente.</a:t>
            </a:r>
          </a:p>
          <a:p>
            <a:pPr lvl="1" algn="just">
              <a:buClrTx/>
              <a:buFont typeface="Wingdings" panose="05000000000000000000" pitchFamily="2" charset="2"/>
              <a:buChar char="§"/>
            </a:pPr>
            <a:r>
              <a:rPr lang="pt-BR" altLang="pt-BR" b="1" dirty="0">
                <a:solidFill>
                  <a:srgbClr val="003399"/>
                </a:solidFill>
                <a:latin typeface="+mn-lt"/>
              </a:rPr>
              <a:t>Se </a:t>
            </a:r>
            <a:r>
              <a:rPr lang="pt-BR" altLang="pt-BR" b="1" i="1" dirty="0">
                <a:solidFill>
                  <a:srgbClr val="003399"/>
                </a:solidFill>
                <a:latin typeface="+mn-lt"/>
              </a:rPr>
              <a:t>B</a:t>
            </a:r>
            <a:r>
              <a:rPr lang="pt-BR" altLang="pt-BR" b="1" dirty="0">
                <a:solidFill>
                  <a:srgbClr val="003399"/>
                </a:solidFill>
                <a:latin typeface="+mn-lt"/>
              </a:rPr>
              <a:t> se comprometer antecipadamente a jogar esquerda se </a:t>
            </a:r>
            <a:r>
              <a:rPr lang="pt-BR" altLang="pt-BR" b="1" i="1" dirty="0">
                <a:solidFill>
                  <a:srgbClr val="003399"/>
                </a:solidFill>
                <a:latin typeface="+mn-lt"/>
              </a:rPr>
              <a:t>A</a:t>
            </a:r>
            <a:r>
              <a:rPr lang="pt-BR" altLang="pt-BR" b="1" dirty="0">
                <a:solidFill>
                  <a:srgbClr val="003399"/>
                </a:solidFill>
                <a:latin typeface="+mn-lt"/>
              </a:rPr>
              <a:t> jogar baixo, caso </a:t>
            </a:r>
            <a:r>
              <a:rPr lang="pt-BR" altLang="pt-BR" b="1" i="1" dirty="0">
                <a:solidFill>
                  <a:srgbClr val="003399"/>
                </a:solidFill>
                <a:latin typeface="+mn-lt"/>
              </a:rPr>
              <a:t>A</a:t>
            </a:r>
            <a:r>
              <a:rPr lang="pt-BR" altLang="pt-BR" b="1" dirty="0">
                <a:solidFill>
                  <a:srgbClr val="003399"/>
                </a:solidFill>
                <a:latin typeface="+mn-lt"/>
              </a:rPr>
              <a:t> saiba disso, </a:t>
            </a:r>
            <a:r>
              <a:rPr lang="pt-BR" altLang="pt-BR" b="1" i="1" dirty="0">
                <a:solidFill>
                  <a:srgbClr val="003399"/>
                </a:solidFill>
                <a:latin typeface="+mn-lt"/>
              </a:rPr>
              <a:t>A</a:t>
            </a:r>
            <a:r>
              <a:rPr lang="pt-BR" altLang="pt-BR" b="1" dirty="0">
                <a:solidFill>
                  <a:srgbClr val="003399"/>
                </a:solidFill>
                <a:latin typeface="+mn-lt"/>
              </a:rPr>
              <a:t> pode jogar alto.</a:t>
            </a:r>
          </a:p>
        </p:txBody>
      </p:sp>
    </p:spTree>
    <p:extLst>
      <p:ext uri="{BB962C8B-B14F-4D97-AF65-F5344CB8AC3E}">
        <p14:creationId xmlns:p14="http://schemas.microsoft.com/office/powerpoint/2010/main" val="19997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F647E-5C9D-4E4B-8F9A-BD1E55D2B820}"/>
              </a:ext>
            </a:extLst>
          </p:cNvPr>
          <p:cNvSpPr>
            <a:spLocks noGrp="1"/>
          </p:cNvSpPr>
          <p:nvPr>
            <p:ph type="title"/>
          </p:nvPr>
        </p:nvSpPr>
        <p:spPr>
          <a:xfrm>
            <a:off x="0" y="285614"/>
            <a:ext cx="9144000" cy="1325563"/>
          </a:xfrm>
        </p:spPr>
        <p:txBody>
          <a:bodyPr/>
          <a:lstStyle/>
          <a:p>
            <a:pPr algn="ctr"/>
            <a:r>
              <a:rPr lang="pt-BR" sz="3600" b="1" dirty="0">
                <a:latin typeface="+mn-lt"/>
              </a:rPr>
              <a:t>Propaganda e o Lançamento de Um Produto</a:t>
            </a:r>
          </a:p>
        </p:txBody>
      </p:sp>
      <p:sp>
        <p:nvSpPr>
          <p:cNvPr id="3" name="Espaço Reservado para Conteúdo 2">
            <a:extLst>
              <a:ext uri="{FF2B5EF4-FFF2-40B4-BE49-F238E27FC236}">
                <a16:creationId xmlns:a16="http://schemas.microsoft.com/office/drawing/2014/main" id="{FAC77825-631C-4D80-B5A1-FC15E978AF2C}"/>
              </a:ext>
            </a:extLst>
          </p:cNvPr>
          <p:cNvSpPr>
            <a:spLocks noGrp="1"/>
          </p:cNvSpPr>
          <p:nvPr>
            <p:ph idx="1"/>
          </p:nvPr>
        </p:nvSpPr>
        <p:spPr>
          <a:xfrm>
            <a:off x="185531" y="1056998"/>
            <a:ext cx="8786191" cy="4351338"/>
          </a:xfrm>
        </p:spPr>
        <p:txBody>
          <a:bodyPr/>
          <a:lstStyle/>
          <a:p>
            <a:pPr algn="just"/>
            <a:r>
              <a:rPr lang="pt-BR" dirty="0"/>
              <a:t>Duas grandes firmas que produzem softwares, a </a:t>
            </a:r>
            <a:r>
              <a:rPr lang="pt-BR" dirty="0" err="1"/>
              <a:t>Macrosoft</a:t>
            </a:r>
            <a:r>
              <a:rPr lang="pt-BR" dirty="0"/>
              <a:t> e a </a:t>
            </a:r>
            <a:r>
              <a:rPr lang="pt-BR" dirty="0" err="1"/>
              <a:t>Microcorp</a:t>
            </a:r>
            <a:r>
              <a:rPr lang="pt-BR" dirty="0"/>
              <a:t>, devem decidir sobre campanhas publicitárias, e entrar ou não no mercado, considerando um novo software. </a:t>
            </a:r>
          </a:p>
          <a:p>
            <a:pPr lvl="1" algn="just"/>
            <a:r>
              <a:rPr lang="pt-BR" sz="2600" dirty="0"/>
              <a:t>Os </a:t>
            </a:r>
            <a:r>
              <a:rPr lang="pt-BR" sz="2600" i="1" dirty="0" err="1"/>
              <a:t>payoffs</a:t>
            </a:r>
            <a:r>
              <a:rPr lang="pt-BR" sz="2600" dirty="0"/>
              <a:t> estão expressos em variação do lucro total.</a:t>
            </a:r>
          </a:p>
          <a:p>
            <a:pPr algn="just"/>
            <a:r>
              <a:rPr lang="pt-BR" dirty="0"/>
              <a:t>O jogo, na sua forma extensiva está representado abaixo.</a:t>
            </a:r>
          </a:p>
          <a:p>
            <a:pPr algn="just"/>
            <a:endParaRPr lang="pt-BR" sz="600" dirty="0"/>
          </a:p>
          <a:p>
            <a:pPr marL="971550" lvl="1" indent="-514350" algn="just">
              <a:buFont typeface="+mj-lt"/>
              <a:buAutoNum type="alphaLcParenR"/>
            </a:pPr>
            <a:r>
              <a:rPr lang="pt-BR" sz="2600" dirty="0"/>
              <a:t>Quais são os equilíbrios de Nash em estratégias puras ?</a:t>
            </a:r>
          </a:p>
          <a:p>
            <a:pPr marL="971550" lvl="1" indent="-514350" algn="just">
              <a:buFont typeface="+mj-lt"/>
              <a:buAutoNum type="alphaLcParenR"/>
            </a:pPr>
            <a:r>
              <a:rPr lang="pt-BR" sz="2600" dirty="0"/>
              <a:t>Qual o equilíbrio de Nash que irá vigorar (Equilíbrio de Nash perfeito em </a:t>
            </a:r>
            <a:r>
              <a:rPr lang="pt-BR" sz="2600" dirty="0" err="1"/>
              <a:t>subjogos</a:t>
            </a:r>
            <a:r>
              <a:rPr lang="pt-BR" sz="2600" dirty="0"/>
              <a:t>).</a:t>
            </a:r>
          </a:p>
        </p:txBody>
      </p:sp>
    </p:spTree>
    <p:extLst>
      <p:ext uri="{BB962C8B-B14F-4D97-AF65-F5344CB8AC3E}">
        <p14:creationId xmlns:p14="http://schemas.microsoft.com/office/powerpoint/2010/main" val="71649800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57AB2D0-EF98-405D-BC72-5DBE4A5797CD}"/>
              </a:ext>
            </a:extLst>
          </p:cNvPr>
          <p:cNvSpPr>
            <a:spLocks noGrp="1"/>
          </p:cNvSpPr>
          <p:nvPr>
            <p:ph type="title"/>
          </p:nvPr>
        </p:nvSpPr>
        <p:spPr>
          <a:xfrm>
            <a:off x="0" y="285614"/>
            <a:ext cx="9144000" cy="1325563"/>
          </a:xfrm>
        </p:spPr>
        <p:txBody>
          <a:bodyPr/>
          <a:lstStyle/>
          <a:p>
            <a:pPr algn="ctr"/>
            <a:r>
              <a:rPr lang="pt-BR" sz="3600" b="1" dirty="0">
                <a:latin typeface="+mn-lt"/>
              </a:rPr>
              <a:t>Propaganda e o Lançamento de Um Produto</a:t>
            </a:r>
          </a:p>
        </p:txBody>
      </p:sp>
      <p:sp>
        <p:nvSpPr>
          <p:cNvPr id="5" name="Retângulo 4">
            <a:extLst>
              <a:ext uri="{FF2B5EF4-FFF2-40B4-BE49-F238E27FC236}">
                <a16:creationId xmlns:a16="http://schemas.microsoft.com/office/drawing/2014/main" id="{59A90833-8602-4BC8-AF02-199E1100ABD5}"/>
              </a:ext>
            </a:extLst>
          </p:cNvPr>
          <p:cNvSpPr/>
          <p:nvPr/>
        </p:nvSpPr>
        <p:spPr>
          <a:xfrm>
            <a:off x="608045" y="1106329"/>
            <a:ext cx="7939339" cy="38556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Line 3">
            <a:extLst>
              <a:ext uri="{FF2B5EF4-FFF2-40B4-BE49-F238E27FC236}">
                <a16:creationId xmlns:a16="http://schemas.microsoft.com/office/drawing/2014/main" id="{C4744AD1-9D54-4B09-A640-F091CE141F7A}"/>
              </a:ext>
            </a:extLst>
          </p:cNvPr>
          <p:cNvSpPr>
            <a:spLocks noChangeShapeType="1"/>
          </p:cNvSpPr>
          <p:nvPr/>
        </p:nvSpPr>
        <p:spPr bwMode="auto">
          <a:xfrm flipV="1">
            <a:off x="2203581" y="2516029"/>
            <a:ext cx="1690687"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7" name="Line 4">
            <a:extLst>
              <a:ext uri="{FF2B5EF4-FFF2-40B4-BE49-F238E27FC236}">
                <a16:creationId xmlns:a16="http://schemas.microsoft.com/office/drawing/2014/main" id="{155AFA3C-5CAC-4356-B871-97AD1EA22ADA}"/>
              </a:ext>
            </a:extLst>
          </p:cNvPr>
          <p:cNvSpPr>
            <a:spLocks noChangeShapeType="1"/>
          </p:cNvSpPr>
          <p:nvPr/>
        </p:nvSpPr>
        <p:spPr bwMode="auto">
          <a:xfrm>
            <a:off x="2203581" y="3343116"/>
            <a:ext cx="1743075" cy="933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8" name="Line 5">
            <a:extLst>
              <a:ext uri="{FF2B5EF4-FFF2-40B4-BE49-F238E27FC236}">
                <a16:creationId xmlns:a16="http://schemas.microsoft.com/office/drawing/2014/main" id="{FC87DA0C-8259-462A-ABC9-B09DF78AD726}"/>
              </a:ext>
            </a:extLst>
          </p:cNvPr>
          <p:cNvSpPr>
            <a:spLocks noChangeShapeType="1"/>
          </p:cNvSpPr>
          <p:nvPr/>
        </p:nvSpPr>
        <p:spPr bwMode="auto">
          <a:xfrm flipV="1">
            <a:off x="3868868" y="1960404"/>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6">
            <a:extLst>
              <a:ext uri="{FF2B5EF4-FFF2-40B4-BE49-F238E27FC236}">
                <a16:creationId xmlns:a16="http://schemas.microsoft.com/office/drawing/2014/main" id="{DE6261DF-0631-4AF6-BE70-E1873D90DE66}"/>
              </a:ext>
            </a:extLst>
          </p:cNvPr>
          <p:cNvSpPr>
            <a:spLocks noChangeShapeType="1"/>
          </p:cNvSpPr>
          <p:nvPr/>
        </p:nvSpPr>
        <p:spPr bwMode="auto">
          <a:xfrm>
            <a:off x="3868868" y="2546191"/>
            <a:ext cx="1743075" cy="293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7">
            <a:extLst>
              <a:ext uri="{FF2B5EF4-FFF2-40B4-BE49-F238E27FC236}">
                <a16:creationId xmlns:a16="http://schemas.microsoft.com/office/drawing/2014/main" id="{BB05B1F6-3506-4200-9942-1365C4C39EC6}"/>
              </a:ext>
            </a:extLst>
          </p:cNvPr>
          <p:cNvSpPr>
            <a:spLocks noChangeShapeType="1"/>
          </p:cNvSpPr>
          <p:nvPr/>
        </p:nvSpPr>
        <p:spPr bwMode="auto">
          <a:xfrm flipV="1">
            <a:off x="3927606" y="3695541"/>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Line 8">
            <a:extLst>
              <a:ext uri="{FF2B5EF4-FFF2-40B4-BE49-F238E27FC236}">
                <a16:creationId xmlns:a16="http://schemas.microsoft.com/office/drawing/2014/main" id="{E19A8CCE-2C28-445A-AF38-B88FE04069D2}"/>
              </a:ext>
            </a:extLst>
          </p:cNvPr>
          <p:cNvSpPr>
            <a:spLocks noChangeShapeType="1"/>
          </p:cNvSpPr>
          <p:nvPr/>
        </p:nvSpPr>
        <p:spPr bwMode="auto">
          <a:xfrm>
            <a:off x="3927606" y="4281329"/>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2" name="Oval 9">
            <a:extLst>
              <a:ext uri="{FF2B5EF4-FFF2-40B4-BE49-F238E27FC236}">
                <a16:creationId xmlns:a16="http://schemas.microsoft.com/office/drawing/2014/main" id="{5F9AAEB2-7FCB-43D3-9992-D24986A7F93A}"/>
              </a:ext>
            </a:extLst>
          </p:cNvPr>
          <p:cNvSpPr>
            <a:spLocks noChangeArrowheads="1"/>
          </p:cNvSpPr>
          <p:nvPr/>
        </p:nvSpPr>
        <p:spPr bwMode="auto">
          <a:xfrm>
            <a:off x="3816481" y="2490629"/>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3" name="Oval 10">
            <a:extLst>
              <a:ext uri="{FF2B5EF4-FFF2-40B4-BE49-F238E27FC236}">
                <a16:creationId xmlns:a16="http://schemas.microsoft.com/office/drawing/2014/main" id="{D1F9449E-B68C-4B53-9DEA-DF26571CD61F}"/>
              </a:ext>
            </a:extLst>
          </p:cNvPr>
          <p:cNvSpPr>
            <a:spLocks noChangeArrowheads="1"/>
          </p:cNvSpPr>
          <p:nvPr/>
        </p:nvSpPr>
        <p:spPr bwMode="auto">
          <a:xfrm>
            <a:off x="3875218" y="420830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11">
            <a:extLst>
              <a:ext uri="{FF2B5EF4-FFF2-40B4-BE49-F238E27FC236}">
                <a16:creationId xmlns:a16="http://schemas.microsoft.com/office/drawing/2014/main" id="{10181FA9-53D9-424B-8739-BCFECF216FCA}"/>
              </a:ext>
            </a:extLst>
          </p:cNvPr>
          <p:cNvSpPr>
            <a:spLocks noChangeArrowheads="1"/>
          </p:cNvSpPr>
          <p:nvPr/>
        </p:nvSpPr>
        <p:spPr bwMode="auto">
          <a:xfrm>
            <a:off x="5592893" y="190484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12">
            <a:extLst>
              <a:ext uri="{FF2B5EF4-FFF2-40B4-BE49-F238E27FC236}">
                <a16:creationId xmlns:a16="http://schemas.microsoft.com/office/drawing/2014/main" id="{16ED891E-0B98-4771-A980-143F00B80E07}"/>
              </a:ext>
            </a:extLst>
          </p:cNvPr>
          <p:cNvSpPr>
            <a:spLocks noChangeArrowheads="1"/>
          </p:cNvSpPr>
          <p:nvPr/>
        </p:nvSpPr>
        <p:spPr bwMode="auto">
          <a:xfrm>
            <a:off x="5602418" y="279225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13">
            <a:extLst>
              <a:ext uri="{FF2B5EF4-FFF2-40B4-BE49-F238E27FC236}">
                <a16:creationId xmlns:a16="http://schemas.microsoft.com/office/drawing/2014/main" id="{469C5632-4264-4E21-8865-22E6A1F90AB3}"/>
              </a:ext>
            </a:extLst>
          </p:cNvPr>
          <p:cNvSpPr>
            <a:spLocks noChangeArrowheads="1"/>
          </p:cNvSpPr>
          <p:nvPr/>
        </p:nvSpPr>
        <p:spPr bwMode="auto">
          <a:xfrm>
            <a:off x="5662743" y="362886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14">
            <a:extLst>
              <a:ext uri="{FF2B5EF4-FFF2-40B4-BE49-F238E27FC236}">
                <a16:creationId xmlns:a16="http://schemas.microsoft.com/office/drawing/2014/main" id="{301F0BF8-B61B-4DD0-975E-233738A900C1}"/>
              </a:ext>
            </a:extLst>
          </p:cNvPr>
          <p:cNvSpPr>
            <a:spLocks noChangeArrowheads="1"/>
          </p:cNvSpPr>
          <p:nvPr/>
        </p:nvSpPr>
        <p:spPr bwMode="auto">
          <a:xfrm>
            <a:off x="5653218" y="451945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Oval 15">
            <a:extLst>
              <a:ext uri="{FF2B5EF4-FFF2-40B4-BE49-F238E27FC236}">
                <a16:creationId xmlns:a16="http://schemas.microsoft.com/office/drawing/2014/main" id="{2E5BEE5D-D6D3-4811-A03A-50F9563A5B65}"/>
              </a:ext>
            </a:extLst>
          </p:cNvPr>
          <p:cNvSpPr>
            <a:spLocks noChangeArrowheads="1"/>
          </p:cNvSpPr>
          <p:nvPr/>
        </p:nvSpPr>
        <p:spPr bwMode="auto">
          <a:xfrm>
            <a:off x="2125793" y="327009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9" name="Text Box 16">
            <a:extLst>
              <a:ext uri="{FF2B5EF4-FFF2-40B4-BE49-F238E27FC236}">
                <a16:creationId xmlns:a16="http://schemas.microsoft.com/office/drawing/2014/main" id="{E9347A70-34F0-4933-8554-9BEB48EFEFC1}"/>
              </a:ext>
            </a:extLst>
          </p:cNvPr>
          <p:cNvSpPr txBox="1">
            <a:spLocks noChangeArrowheads="1"/>
          </p:cNvSpPr>
          <p:nvPr/>
        </p:nvSpPr>
        <p:spPr bwMode="auto">
          <a:xfrm>
            <a:off x="740212" y="3115965"/>
            <a:ext cx="1299578" cy="369332"/>
          </a:xfrm>
          <a:prstGeom prst="rect">
            <a:avLst/>
          </a:prstGeom>
          <a:solidFill>
            <a:schemeClr val="accent1">
              <a:lumMod val="20000"/>
              <a:lumOff val="80000"/>
            </a:schemeClr>
          </a:solidFill>
          <a:ln w="9525" algn="ctr">
            <a:solidFill>
              <a:schemeClr val="tx1"/>
            </a:solidFill>
            <a:miter lim="800000"/>
            <a:headEnd/>
            <a:tailEnd/>
          </a:ln>
          <a:effec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Macrosoft</a:t>
            </a:r>
            <a:endParaRPr lang="pt-BR" altLang="pt-BR" sz="1800" b="1" dirty="0"/>
          </a:p>
        </p:txBody>
      </p:sp>
      <p:sp>
        <p:nvSpPr>
          <p:cNvPr id="20" name="Text Box 17">
            <a:extLst>
              <a:ext uri="{FF2B5EF4-FFF2-40B4-BE49-F238E27FC236}">
                <a16:creationId xmlns:a16="http://schemas.microsoft.com/office/drawing/2014/main" id="{54344624-3978-4CFF-9259-799E257A4B1F}"/>
              </a:ext>
            </a:extLst>
          </p:cNvPr>
          <p:cNvSpPr txBox="1">
            <a:spLocks noChangeArrowheads="1"/>
          </p:cNvSpPr>
          <p:nvPr/>
        </p:nvSpPr>
        <p:spPr bwMode="auto">
          <a:xfrm>
            <a:off x="2968765" y="1948746"/>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22" name="Text Box 19">
            <a:extLst>
              <a:ext uri="{FF2B5EF4-FFF2-40B4-BE49-F238E27FC236}">
                <a16:creationId xmlns:a16="http://schemas.microsoft.com/office/drawing/2014/main" id="{1F7F4419-90C2-48F6-9FD6-A69FD3617C16}"/>
              </a:ext>
            </a:extLst>
          </p:cNvPr>
          <p:cNvSpPr txBox="1">
            <a:spLocks noChangeArrowheads="1"/>
          </p:cNvSpPr>
          <p:nvPr/>
        </p:nvSpPr>
        <p:spPr bwMode="auto">
          <a:xfrm>
            <a:off x="2136004" y="2521275"/>
            <a:ext cx="114646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Elegante</a:t>
            </a:r>
          </a:p>
        </p:txBody>
      </p:sp>
      <p:sp>
        <p:nvSpPr>
          <p:cNvPr id="23" name="Text Box 20">
            <a:extLst>
              <a:ext uri="{FF2B5EF4-FFF2-40B4-BE49-F238E27FC236}">
                <a16:creationId xmlns:a16="http://schemas.microsoft.com/office/drawing/2014/main" id="{1965D587-D519-4119-ACCD-A497BD530CFD}"/>
              </a:ext>
            </a:extLst>
          </p:cNvPr>
          <p:cNvSpPr txBox="1">
            <a:spLocks noChangeArrowheads="1"/>
          </p:cNvSpPr>
          <p:nvPr/>
        </p:nvSpPr>
        <p:spPr bwMode="auto">
          <a:xfrm>
            <a:off x="2165106" y="3813450"/>
            <a:ext cx="10695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Simples</a:t>
            </a:r>
          </a:p>
        </p:txBody>
      </p:sp>
      <p:sp>
        <p:nvSpPr>
          <p:cNvPr id="24" name="Text Box 21">
            <a:extLst>
              <a:ext uri="{FF2B5EF4-FFF2-40B4-BE49-F238E27FC236}">
                <a16:creationId xmlns:a16="http://schemas.microsoft.com/office/drawing/2014/main" id="{962C020A-BB1E-41D7-9424-ECE21AD41C45}"/>
              </a:ext>
            </a:extLst>
          </p:cNvPr>
          <p:cNvSpPr txBox="1">
            <a:spLocks noChangeArrowheads="1"/>
          </p:cNvSpPr>
          <p:nvPr/>
        </p:nvSpPr>
        <p:spPr bwMode="auto">
          <a:xfrm>
            <a:off x="4439206" y="1679714"/>
            <a:ext cx="8643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Entrar</a:t>
            </a:r>
          </a:p>
        </p:txBody>
      </p:sp>
      <p:sp>
        <p:nvSpPr>
          <p:cNvPr id="25" name="Text Box 22">
            <a:extLst>
              <a:ext uri="{FF2B5EF4-FFF2-40B4-BE49-F238E27FC236}">
                <a16:creationId xmlns:a16="http://schemas.microsoft.com/office/drawing/2014/main" id="{2BA8FADA-ED81-4759-9A8E-5470D4EBD65F}"/>
              </a:ext>
            </a:extLst>
          </p:cNvPr>
          <p:cNvSpPr txBox="1">
            <a:spLocks noChangeArrowheads="1"/>
          </p:cNvSpPr>
          <p:nvPr/>
        </p:nvSpPr>
        <p:spPr bwMode="auto">
          <a:xfrm>
            <a:off x="4254951" y="2796049"/>
            <a:ext cx="130035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Ficar Fora</a:t>
            </a:r>
          </a:p>
        </p:txBody>
      </p:sp>
      <p:sp>
        <p:nvSpPr>
          <p:cNvPr id="26" name="Oval 23">
            <a:extLst>
              <a:ext uri="{FF2B5EF4-FFF2-40B4-BE49-F238E27FC236}">
                <a16:creationId xmlns:a16="http://schemas.microsoft.com/office/drawing/2014/main" id="{5265494F-8A19-4689-B5C2-365E8815E115}"/>
              </a:ext>
            </a:extLst>
          </p:cNvPr>
          <p:cNvSpPr>
            <a:spLocks noChangeArrowheads="1"/>
          </p:cNvSpPr>
          <p:nvPr/>
        </p:nvSpPr>
        <p:spPr bwMode="auto">
          <a:xfrm>
            <a:off x="5635756" y="363839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7" name="Oval 24">
            <a:extLst>
              <a:ext uri="{FF2B5EF4-FFF2-40B4-BE49-F238E27FC236}">
                <a16:creationId xmlns:a16="http://schemas.microsoft.com/office/drawing/2014/main" id="{77BBC0E3-3B50-4E55-A921-1CB3E06DB768}"/>
              </a:ext>
            </a:extLst>
          </p:cNvPr>
          <p:cNvSpPr>
            <a:spLocks noChangeArrowheads="1"/>
          </p:cNvSpPr>
          <p:nvPr/>
        </p:nvSpPr>
        <p:spPr bwMode="auto">
          <a:xfrm>
            <a:off x="5645281" y="4525804"/>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30" name="Rectangle 27">
            <a:extLst>
              <a:ext uri="{FF2B5EF4-FFF2-40B4-BE49-F238E27FC236}">
                <a16:creationId xmlns:a16="http://schemas.microsoft.com/office/drawing/2014/main" id="{76D3F1D3-DE1C-4D78-B3B1-F2A4B9F3F6CB}"/>
              </a:ext>
            </a:extLst>
          </p:cNvPr>
          <p:cNvSpPr>
            <a:spLocks noChangeArrowheads="1"/>
          </p:cNvSpPr>
          <p:nvPr/>
        </p:nvSpPr>
        <p:spPr bwMode="auto">
          <a:xfrm>
            <a:off x="5837279" y="1763139"/>
            <a:ext cx="25058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$380.000  ,  -$250.000</a:t>
            </a:r>
            <a:endParaRPr lang="pt-BR" altLang="pt-BR" sz="1800" dirty="0"/>
          </a:p>
        </p:txBody>
      </p:sp>
      <p:sp>
        <p:nvSpPr>
          <p:cNvPr id="34" name="Rectangle 32">
            <a:extLst>
              <a:ext uri="{FF2B5EF4-FFF2-40B4-BE49-F238E27FC236}">
                <a16:creationId xmlns:a16="http://schemas.microsoft.com/office/drawing/2014/main" id="{BB2BA68F-2F5C-4B35-BB79-0B4EDF82BF1C}"/>
              </a:ext>
            </a:extLst>
          </p:cNvPr>
          <p:cNvSpPr>
            <a:spLocks noChangeArrowheads="1"/>
          </p:cNvSpPr>
          <p:nvPr/>
        </p:nvSpPr>
        <p:spPr bwMode="auto">
          <a:xfrm>
            <a:off x="5587919" y="1159337"/>
            <a:ext cx="29594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dirty="0"/>
              <a:t>(</a:t>
            </a:r>
            <a:r>
              <a:rPr lang="en-US" altLang="pt-BR" sz="2000" b="1" dirty="0" err="1"/>
              <a:t>Macrosoft</a:t>
            </a:r>
            <a:r>
              <a:rPr lang="en-US" altLang="pt-BR" sz="2000" b="1" dirty="0"/>
              <a:t>, </a:t>
            </a:r>
            <a:r>
              <a:rPr lang="en-US" altLang="pt-BR" sz="2000" b="1" dirty="0" err="1"/>
              <a:t>Microcorp</a:t>
            </a:r>
            <a:r>
              <a:rPr lang="en-US" altLang="pt-BR" sz="2000" b="1" dirty="0"/>
              <a:t>)</a:t>
            </a:r>
            <a:endParaRPr lang="pt-BR" altLang="pt-BR" sz="2000" b="1" dirty="0"/>
          </a:p>
        </p:txBody>
      </p:sp>
      <p:sp>
        <p:nvSpPr>
          <p:cNvPr id="36" name="Text Box 17">
            <a:extLst>
              <a:ext uri="{FF2B5EF4-FFF2-40B4-BE49-F238E27FC236}">
                <a16:creationId xmlns:a16="http://schemas.microsoft.com/office/drawing/2014/main" id="{9BA13826-6FCE-4CDC-9C74-808BD954CCB8}"/>
              </a:ext>
            </a:extLst>
          </p:cNvPr>
          <p:cNvSpPr txBox="1">
            <a:spLocks noChangeArrowheads="1"/>
          </p:cNvSpPr>
          <p:nvPr/>
        </p:nvSpPr>
        <p:spPr bwMode="auto">
          <a:xfrm>
            <a:off x="2975393" y="4433530"/>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37" name="Text Box 21">
            <a:extLst>
              <a:ext uri="{FF2B5EF4-FFF2-40B4-BE49-F238E27FC236}">
                <a16:creationId xmlns:a16="http://schemas.microsoft.com/office/drawing/2014/main" id="{E920B15E-14F8-4594-A825-7989DFAB6C81}"/>
              </a:ext>
            </a:extLst>
          </p:cNvPr>
          <p:cNvSpPr txBox="1">
            <a:spLocks noChangeArrowheads="1"/>
          </p:cNvSpPr>
          <p:nvPr/>
        </p:nvSpPr>
        <p:spPr bwMode="auto">
          <a:xfrm>
            <a:off x="4472337" y="3422372"/>
            <a:ext cx="8643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Entrar</a:t>
            </a:r>
          </a:p>
        </p:txBody>
      </p:sp>
      <p:sp>
        <p:nvSpPr>
          <p:cNvPr id="38" name="Text Box 22">
            <a:extLst>
              <a:ext uri="{FF2B5EF4-FFF2-40B4-BE49-F238E27FC236}">
                <a16:creationId xmlns:a16="http://schemas.microsoft.com/office/drawing/2014/main" id="{16CC1B78-2B19-4411-A1D5-02598127A0C1}"/>
              </a:ext>
            </a:extLst>
          </p:cNvPr>
          <p:cNvSpPr txBox="1">
            <a:spLocks noChangeArrowheads="1"/>
          </p:cNvSpPr>
          <p:nvPr/>
        </p:nvSpPr>
        <p:spPr bwMode="auto">
          <a:xfrm>
            <a:off x="4288082" y="4538707"/>
            <a:ext cx="130035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Ficar Fora</a:t>
            </a:r>
          </a:p>
        </p:txBody>
      </p:sp>
      <p:sp>
        <p:nvSpPr>
          <p:cNvPr id="39" name="Rectangle 27">
            <a:extLst>
              <a:ext uri="{FF2B5EF4-FFF2-40B4-BE49-F238E27FC236}">
                <a16:creationId xmlns:a16="http://schemas.microsoft.com/office/drawing/2014/main" id="{5511FA64-5E71-41CA-9C1F-D914F52AD641}"/>
              </a:ext>
            </a:extLst>
          </p:cNvPr>
          <p:cNvSpPr>
            <a:spLocks noChangeArrowheads="1"/>
          </p:cNvSpPr>
          <p:nvPr/>
        </p:nvSpPr>
        <p:spPr bwMode="auto">
          <a:xfrm>
            <a:off x="5691701" y="2657659"/>
            <a:ext cx="208732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$430.000  ,   $0</a:t>
            </a:r>
            <a:endParaRPr lang="pt-BR" altLang="pt-BR" sz="1800" dirty="0"/>
          </a:p>
        </p:txBody>
      </p:sp>
      <p:sp>
        <p:nvSpPr>
          <p:cNvPr id="40" name="Rectangle 27">
            <a:extLst>
              <a:ext uri="{FF2B5EF4-FFF2-40B4-BE49-F238E27FC236}">
                <a16:creationId xmlns:a16="http://schemas.microsoft.com/office/drawing/2014/main" id="{28F94950-9BCF-40FA-8532-777869F08DAC}"/>
              </a:ext>
            </a:extLst>
          </p:cNvPr>
          <p:cNvSpPr>
            <a:spLocks noChangeArrowheads="1"/>
          </p:cNvSpPr>
          <p:nvPr/>
        </p:nvSpPr>
        <p:spPr bwMode="auto">
          <a:xfrm>
            <a:off x="5855876" y="3492549"/>
            <a:ext cx="242887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$400.000  ,  $100.000</a:t>
            </a:r>
            <a:endParaRPr lang="pt-BR" altLang="pt-BR" sz="1800" dirty="0"/>
          </a:p>
        </p:txBody>
      </p:sp>
      <p:sp>
        <p:nvSpPr>
          <p:cNvPr id="41" name="Rectangle 27">
            <a:extLst>
              <a:ext uri="{FF2B5EF4-FFF2-40B4-BE49-F238E27FC236}">
                <a16:creationId xmlns:a16="http://schemas.microsoft.com/office/drawing/2014/main" id="{C723F792-CF51-4B15-85BB-E6EC2171DE45}"/>
              </a:ext>
            </a:extLst>
          </p:cNvPr>
          <p:cNvSpPr>
            <a:spLocks noChangeArrowheads="1"/>
          </p:cNvSpPr>
          <p:nvPr/>
        </p:nvSpPr>
        <p:spPr bwMode="auto">
          <a:xfrm>
            <a:off x="5883861" y="4373817"/>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$800.000  ,  $0</a:t>
            </a:r>
            <a:endParaRPr lang="pt-BR" altLang="pt-BR" sz="1800" dirty="0"/>
          </a:p>
        </p:txBody>
      </p:sp>
      <p:sp>
        <p:nvSpPr>
          <p:cNvPr id="42" name="Retângulo 41">
            <a:extLst>
              <a:ext uri="{FF2B5EF4-FFF2-40B4-BE49-F238E27FC236}">
                <a16:creationId xmlns:a16="http://schemas.microsoft.com/office/drawing/2014/main" id="{B2C4B83A-A75B-44FF-8163-A223F6F7A5DF}"/>
              </a:ext>
            </a:extLst>
          </p:cNvPr>
          <p:cNvSpPr/>
          <p:nvPr/>
        </p:nvSpPr>
        <p:spPr>
          <a:xfrm>
            <a:off x="5844208" y="2690189"/>
            <a:ext cx="2498886" cy="3365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a:extLst>
              <a:ext uri="{FF2B5EF4-FFF2-40B4-BE49-F238E27FC236}">
                <a16:creationId xmlns:a16="http://schemas.microsoft.com/office/drawing/2014/main" id="{7E7FCF5E-1473-4D54-B491-F2F7E529911A}"/>
              </a:ext>
            </a:extLst>
          </p:cNvPr>
          <p:cNvSpPr/>
          <p:nvPr/>
        </p:nvSpPr>
        <p:spPr>
          <a:xfrm>
            <a:off x="5837584" y="3518449"/>
            <a:ext cx="2498886" cy="3365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2DF14767-C185-411C-A990-B51544CE292B}"/>
              </a:ext>
            </a:extLst>
          </p:cNvPr>
          <p:cNvSpPr txBox="1"/>
          <p:nvPr/>
        </p:nvSpPr>
        <p:spPr>
          <a:xfrm>
            <a:off x="608045" y="5049080"/>
            <a:ext cx="7939339" cy="1692771"/>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solidFill>
                  <a:schemeClr val="accent6">
                    <a:lumMod val="50000"/>
                  </a:schemeClr>
                </a:solidFill>
              </a:rPr>
              <a:t>Logo, temos dois equilíbrios de Nash.</a:t>
            </a:r>
          </a:p>
          <a:p>
            <a:pPr marL="457200" indent="-457200" algn="just">
              <a:buFont typeface="Wingdings" panose="05000000000000000000" pitchFamily="2" charset="2"/>
              <a:buChar char="§"/>
            </a:pPr>
            <a:r>
              <a:rPr lang="pt-BR" sz="2600" dirty="0">
                <a:solidFill>
                  <a:srgbClr val="FF0000"/>
                </a:solidFill>
              </a:rPr>
              <a:t>Como $430.000 &gt; $400.000, a </a:t>
            </a:r>
            <a:r>
              <a:rPr lang="pt-BR" sz="2600" dirty="0" err="1">
                <a:solidFill>
                  <a:srgbClr val="FF0000"/>
                </a:solidFill>
              </a:rPr>
              <a:t>Macrosoft</a:t>
            </a:r>
            <a:r>
              <a:rPr lang="pt-BR" sz="2600" dirty="0">
                <a:solidFill>
                  <a:srgbClr val="FF0000"/>
                </a:solidFill>
              </a:rPr>
              <a:t> jogará “Elegante”. Logo, o equilíbrio de Nash perfeito em </a:t>
            </a:r>
            <a:r>
              <a:rPr lang="pt-BR" sz="2600" dirty="0" err="1">
                <a:solidFill>
                  <a:srgbClr val="FF0000"/>
                </a:solidFill>
              </a:rPr>
              <a:t>subjogos</a:t>
            </a:r>
            <a:r>
              <a:rPr lang="pt-BR" sz="2600" dirty="0">
                <a:solidFill>
                  <a:srgbClr val="FF0000"/>
                </a:solidFill>
              </a:rPr>
              <a:t> será (“Elegante” ; “Ficar Fora”)</a:t>
            </a:r>
          </a:p>
        </p:txBody>
      </p:sp>
      <p:cxnSp>
        <p:nvCxnSpPr>
          <p:cNvPr id="46" name="Conector de Seta Reta 45">
            <a:extLst>
              <a:ext uri="{FF2B5EF4-FFF2-40B4-BE49-F238E27FC236}">
                <a16:creationId xmlns:a16="http://schemas.microsoft.com/office/drawing/2014/main" id="{43659EAD-D6FE-4942-8FF7-CAE75CA0F88E}"/>
              </a:ext>
            </a:extLst>
          </p:cNvPr>
          <p:cNvCxnSpPr/>
          <p:nvPr/>
        </p:nvCxnSpPr>
        <p:spPr>
          <a:xfrm flipV="1">
            <a:off x="2345635" y="2657659"/>
            <a:ext cx="1470846" cy="68545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Conector de Seta Reta 46">
            <a:extLst>
              <a:ext uri="{FF2B5EF4-FFF2-40B4-BE49-F238E27FC236}">
                <a16:creationId xmlns:a16="http://schemas.microsoft.com/office/drawing/2014/main" id="{1DF6DB77-C4AC-4445-A67D-9ED6B5FBA85C}"/>
              </a:ext>
            </a:extLst>
          </p:cNvPr>
          <p:cNvCxnSpPr>
            <a:cxnSpLocks/>
          </p:cNvCxnSpPr>
          <p:nvPr/>
        </p:nvCxnSpPr>
        <p:spPr>
          <a:xfrm>
            <a:off x="3952875" y="2633305"/>
            <a:ext cx="1680936" cy="29524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Retângulo 50">
            <a:extLst>
              <a:ext uri="{FF2B5EF4-FFF2-40B4-BE49-F238E27FC236}">
                <a16:creationId xmlns:a16="http://schemas.microsoft.com/office/drawing/2014/main" id="{ACB1BC4D-3CA5-460A-8D8C-9BD5E11E384A}"/>
              </a:ext>
            </a:extLst>
          </p:cNvPr>
          <p:cNvSpPr/>
          <p:nvPr/>
        </p:nvSpPr>
        <p:spPr>
          <a:xfrm>
            <a:off x="5767518" y="2595404"/>
            <a:ext cx="2636270" cy="520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934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anim calcmode="lin" valueType="num">
                                      <p:cBhvr additive="base">
                                        <p:cTn id="1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
                                            <p:txEl>
                                              <p:pRg st="1" end="1"/>
                                            </p:txEl>
                                          </p:spTgt>
                                        </p:tgtEl>
                                        <p:attrNameLst>
                                          <p:attrName>style.visibility</p:attrName>
                                        </p:attrNameLst>
                                      </p:cBhvr>
                                      <p:to>
                                        <p:strVal val="visible"/>
                                      </p:to>
                                    </p:set>
                                    <p:anim calcmode="lin" valueType="num">
                                      <p:cBhvr additive="base">
                                        <p:cTn id="4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1"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047CD1-0FF0-4E38-930B-9AD48A090CB4}"/>
              </a:ext>
            </a:extLst>
          </p:cNvPr>
          <p:cNvSpPr>
            <a:spLocks noGrp="1"/>
          </p:cNvSpPr>
          <p:nvPr>
            <p:ph type="title"/>
          </p:nvPr>
        </p:nvSpPr>
        <p:spPr>
          <a:xfrm>
            <a:off x="0" y="285614"/>
            <a:ext cx="9144000" cy="1325563"/>
          </a:xfrm>
        </p:spPr>
        <p:txBody>
          <a:bodyPr/>
          <a:lstStyle/>
          <a:p>
            <a:pPr algn="ctr"/>
            <a:r>
              <a:rPr lang="pt-BR" sz="3600" b="1" dirty="0">
                <a:latin typeface="+mn-lt"/>
              </a:rPr>
              <a:t>Propaganda e o Lançamento de Um Produto</a:t>
            </a:r>
          </a:p>
        </p:txBody>
      </p:sp>
      <p:sp>
        <p:nvSpPr>
          <p:cNvPr id="5" name="Retângulo 4">
            <a:extLst>
              <a:ext uri="{FF2B5EF4-FFF2-40B4-BE49-F238E27FC236}">
                <a16:creationId xmlns:a16="http://schemas.microsoft.com/office/drawing/2014/main" id="{E25D0CE7-1E34-46A3-95A9-FDF1FE431B12}"/>
              </a:ext>
            </a:extLst>
          </p:cNvPr>
          <p:cNvSpPr/>
          <p:nvPr/>
        </p:nvSpPr>
        <p:spPr>
          <a:xfrm>
            <a:off x="608045" y="2113491"/>
            <a:ext cx="7939339" cy="38556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Line 3">
            <a:extLst>
              <a:ext uri="{FF2B5EF4-FFF2-40B4-BE49-F238E27FC236}">
                <a16:creationId xmlns:a16="http://schemas.microsoft.com/office/drawing/2014/main" id="{06563577-B81C-4695-AE7A-1635F0C4B060}"/>
              </a:ext>
            </a:extLst>
          </p:cNvPr>
          <p:cNvSpPr>
            <a:spLocks noChangeShapeType="1"/>
          </p:cNvSpPr>
          <p:nvPr/>
        </p:nvSpPr>
        <p:spPr bwMode="auto">
          <a:xfrm flipV="1">
            <a:off x="2203581" y="3523191"/>
            <a:ext cx="1690687" cy="793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7" name="Line 4">
            <a:extLst>
              <a:ext uri="{FF2B5EF4-FFF2-40B4-BE49-F238E27FC236}">
                <a16:creationId xmlns:a16="http://schemas.microsoft.com/office/drawing/2014/main" id="{A32C9CEA-4B55-4988-807A-C4AC36900F24}"/>
              </a:ext>
            </a:extLst>
          </p:cNvPr>
          <p:cNvSpPr>
            <a:spLocks noChangeShapeType="1"/>
          </p:cNvSpPr>
          <p:nvPr/>
        </p:nvSpPr>
        <p:spPr bwMode="auto">
          <a:xfrm>
            <a:off x="2203581" y="4350278"/>
            <a:ext cx="1743075" cy="933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8" name="Line 5">
            <a:extLst>
              <a:ext uri="{FF2B5EF4-FFF2-40B4-BE49-F238E27FC236}">
                <a16:creationId xmlns:a16="http://schemas.microsoft.com/office/drawing/2014/main" id="{85381215-53A5-4DAF-8AFD-3A695C529856}"/>
              </a:ext>
            </a:extLst>
          </p:cNvPr>
          <p:cNvSpPr>
            <a:spLocks noChangeShapeType="1"/>
          </p:cNvSpPr>
          <p:nvPr/>
        </p:nvSpPr>
        <p:spPr bwMode="auto">
          <a:xfrm flipV="1">
            <a:off x="3868868" y="2967566"/>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6">
            <a:extLst>
              <a:ext uri="{FF2B5EF4-FFF2-40B4-BE49-F238E27FC236}">
                <a16:creationId xmlns:a16="http://schemas.microsoft.com/office/drawing/2014/main" id="{ECBA70C5-E625-4AE0-8259-6B7C094F4348}"/>
              </a:ext>
            </a:extLst>
          </p:cNvPr>
          <p:cNvSpPr>
            <a:spLocks noChangeShapeType="1"/>
          </p:cNvSpPr>
          <p:nvPr/>
        </p:nvSpPr>
        <p:spPr bwMode="auto">
          <a:xfrm>
            <a:off x="3868868" y="3553353"/>
            <a:ext cx="1743075" cy="293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7">
            <a:extLst>
              <a:ext uri="{FF2B5EF4-FFF2-40B4-BE49-F238E27FC236}">
                <a16:creationId xmlns:a16="http://schemas.microsoft.com/office/drawing/2014/main" id="{EF557BF8-E61E-4652-AAA4-D76C3EABE50A}"/>
              </a:ext>
            </a:extLst>
          </p:cNvPr>
          <p:cNvSpPr>
            <a:spLocks noChangeShapeType="1"/>
          </p:cNvSpPr>
          <p:nvPr/>
        </p:nvSpPr>
        <p:spPr bwMode="auto">
          <a:xfrm flipV="1">
            <a:off x="3927606" y="4702703"/>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Line 8">
            <a:extLst>
              <a:ext uri="{FF2B5EF4-FFF2-40B4-BE49-F238E27FC236}">
                <a16:creationId xmlns:a16="http://schemas.microsoft.com/office/drawing/2014/main" id="{69C22356-A6AE-4E65-9DD5-F7A631F7F21E}"/>
              </a:ext>
            </a:extLst>
          </p:cNvPr>
          <p:cNvSpPr>
            <a:spLocks noChangeShapeType="1"/>
          </p:cNvSpPr>
          <p:nvPr/>
        </p:nvSpPr>
        <p:spPr bwMode="auto">
          <a:xfrm>
            <a:off x="3927606" y="5288491"/>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2" name="Oval 9">
            <a:extLst>
              <a:ext uri="{FF2B5EF4-FFF2-40B4-BE49-F238E27FC236}">
                <a16:creationId xmlns:a16="http://schemas.microsoft.com/office/drawing/2014/main" id="{7629D251-8B6F-402E-89EE-1322DB8EEF81}"/>
              </a:ext>
            </a:extLst>
          </p:cNvPr>
          <p:cNvSpPr>
            <a:spLocks noChangeArrowheads="1"/>
          </p:cNvSpPr>
          <p:nvPr/>
        </p:nvSpPr>
        <p:spPr bwMode="auto">
          <a:xfrm>
            <a:off x="3816481" y="3497791"/>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3" name="Oval 10">
            <a:extLst>
              <a:ext uri="{FF2B5EF4-FFF2-40B4-BE49-F238E27FC236}">
                <a16:creationId xmlns:a16="http://schemas.microsoft.com/office/drawing/2014/main" id="{59235B3D-DE3A-4AD6-AC86-E5FB3925E822}"/>
              </a:ext>
            </a:extLst>
          </p:cNvPr>
          <p:cNvSpPr>
            <a:spLocks noChangeArrowheads="1"/>
          </p:cNvSpPr>
          <p:nvPr/>
        </p:nvSpPr>
        <p:spPr bwMode="auto">
          <a:xfrm>
            <a:off x="3875218" y="521546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11">
            <a:extLst>
              <a:ext uri="{FF2B5EF4-FFF2-40B4-BE49-F238E27FC236}">
                <a16:creationId xmlns:a16="http://schemas.microsoft.com/office/drawing/2014/main" id="{FAEF5DF4-FA91-4CD1-B955-EC9B9C9886AA}"/>
              </a:ext>
            </a:extLst>
          </p:cNvPr>
          <p:cNvSpPr>
            <a:spLocks noChangeArrowheads="1"/>
          </p:cNvSpPr>
          <p:nvPr/>
        </p:nvSpPr>
        <p:spPr bwMode="auto">
          <a:xfrm>
            <a:off x="5592893" y="2912003"/>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12">
            <a:extLst>
              <a:ext uri="{FF2B5EF4-FFF2-40B4-BE49-F238E27FC236}">
                <a16:creationId xmlns:a16="http://schemas.microsoft.com/office/drawing/2014/main" id="{AB424310-459D-44F6-B0FB-ABB1CD792F59}"/>
              </a:ext>
            </a:extLst>
          </p:cNvPr>
          <p:cNvSpPr>
            <a:spLocks noChangeArrowheads="1"/>
          </p:cNvSpPr>
          <p:nvPr/>
        </p:nvSpPr>
        <p:spPr bwMode="auto">
          <a:xfrm>
            <a:off x="5602418" y="379941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13">
            <a:extLst>
              <a:ext uri="{FF2B5EF4-FFF2-40B4-BE49-F238E27FC236}">
                <a16:creationId xmlns:a16="http://schemas.microsoft.com/office/drawing/2014/main" id="{F76D9FF9-0B28-4371-94CC-C1E4BBF5F6B1}"/>
              </a:ext>
            </a:extLst>
          </p:cNvPr>
          <p:cNvSpPr>
            <a:spLocks noChangeArrowheads="1"/>
          </p:cNvSpPr>
          <p:nvPr/>
        </p:nvSpPr>
        <p:spPr bwMode="auto">
          <a:xfrm>
            <a:off x="5662743" y="4636028"/>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14">
            <a:extLst>
              <a:ext uri="{FF2B5EF4-FFF2-40B4-BE49-F238E27FC236}">
                <a16:creationId xmlns:a16="http://schemas.microsoft.com/office/drawing/2014/main" id="{14E179A0-A0B6-406A-BE48-8762AF546593}"/>
              </a:ext>
            </a:extLst>
          </p:cNvPr>
          <p:cNvSpPr>
            <a:spLocks noChangeArrowheads="1"/>
          </p:cNvSpPr>
          <p:nvPr/>
        </p:nvSpPr>
        <p:spPr bwMode="auto">
          <a:xfrm>
            <a:off x="5653218" y="552661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Oval 15">
            <a:extLst>
              <a:ext uri="{FF2B5EF4-FFF2-40B4-BE49-F238E27FC236}">
                <a16:creationId xmlns:a16="http://schemas.microsoft.com/office/drawing/2014/main" id="{BBAFA730-B382-4E6E-AF53-9D46F909FBE8}"/>
              </a:ext>
            </a:extLst>
          </p:cNvPr>
          <p:cNvSpPr>
            <a:spLocks noChangeArrowheads="1"/>
          </p:cNvSpPr>
          <p:nvPr/>
        </p:nvSpPr>
        <p:spPr bwMode="auto">
          <a:xfrm>
            <a:off x="2125793" y="4277253"/>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9" name="Text Box 16">
            <a:extLst>
              <a:ext uri="{FF2B5EF4-FFF2-40B4-BE49-F238E27FC236}">
                <a16:creationId xmlns:a16="http://schemas.microsoft.com/office/drawing/2014/main" id="{2F4DF3A4-F547-489E-9A7B-B79393099D7F}"/>
              </a:ext>
            </a:extLst>
          </p:cNvPr>
          <p:cNvSpPr txBox="1">
            <a:spLocks noChangeArrowheads="1"/>
          </p:cNvSpPr>
          <p:nvPr/>
        </p:nvSpPr>
        <p:spPr bwMode="auto">
          <a:xfrm>
            <a:off x="740212" y="4123127"/>
            <a:ext cx="1299578" cy="369332"/>
          </a:xfrm>
          <a:prstGeom prst="rect">
            <a:avLst/>
          </a:prstGeom>
          <a:solidFill>
            <a:schemeClr val="accent1">
              <a:lumMod val="20000"/>
              <a:lumOff val="80000"/>
            </a:schemeClr>
          </a:solidFill>
          <a:ln w="9525" algn="ctr">
            <a:solidFill>
              <a:schemeClr val="tx1"/>
            </a:solidFill>
            <a:miter lim="800000"/>
            <a:headEnd/>
            <a:tailEnd/>
          </a:ln>
          <a:effec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Macrosoft</a:t>
            </a:r>
            <a:endParaRPr lang="pt-BR" altLang="pt-BR" sz="1800" b="1" dirty="0"/>
          </a:p>
        </p:txBody>
      </p:sp>
      <p:sp>
        <p:nvSpPr>
          <p:cNvPr id="20" name="Text Box 17">
            <a:extLst>
              <a:ext uri="{FF2B5EF4-FFF2-40B4-BE49-F238E27FC236}">
                <a16:creationId xmlns:a16="http://schemas.microsoft.com/office/drawing/2014/main" id="{C153D36D-EAA7-4F10-AC4C-2A275A28CF29}"/>
              </a:ext>
            </a:extLst>
          </p:cNvPr>
          <p:cNvSpPr txBox="1">
            <a:spLocks noChangeArrowheads="1"/>
          </p:cNvSpPr>
          <p:nvPr/>
        </p:nvSpPr>
        <p:spPr bwMode="auto">
          <a:xfrm>
            <a:off x="2968765" y="2955908"/>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21" name="Text Box 19">
            <a:extLst>
              <a:ext uri="{FF2B5EF4-FFF2-40B4-BE49-F238E27FC236}">
                <a16:creationId xmlns:a16="http://schemas.microsoft.com/office/drawing/2014/main" id="{212BE22E-FD1F-427C-8B57-480A34A6D3A9}"/>
              </a:ext>
            </a:extLst>
          </p:cNvPr>
          <p:cNvSpPr txBox="1">
            <a:spLocks noChangeArrowheads="1"/>
          </p:cNvSpPr>
          <p:nvPr/>
        </p:nvSpPr>
        <p:spPr bwMode="auto">
          <a:xfrm>
            <a:off x="2136004" y="3528437"/>
            <a:ext cx="114646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Elegante</a:t>
            </a:r>
          </a:p>
        </p:txBody>
      </p:sp>
      <p:sp>
        <p:nvSpPr>
          <p:cNvPr id="22" name="Text Box 20">
            <a:extLst>
              <a:ext uri="{FF2B5EF4-FFF2-40B4-BE49-F238E27FC236}">
                <a16:creationId xmlns:a16="http://schemas.microsoft.com/office/drawing/2014/main" id="{FDB23644-C81E-4E0C-ABE8-3F17FC28A197}"/>
              </a:ext>
            </a:extLst>
          </p:cNvPr>
          <p:cNvSpPr txBox="1">
            <a:spLocks noChangeArrowheads="1"/>
          </p:cNvSpPr>
          <p:nvPr/>
        </p:nvSpPr>
        <p:spPr bwMode="auto">
          <a:xfrm>
            <a:off x="2165106" y="4820612"/>
            <a:ext cx="10695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Simples</a:t>
            </a:r>
          </a:p>
        </p:txBody>
      </p:sp>
      <p:sp>
        <p:nvSpPr>
          <p:cNvPr id="23" name="Text Box 21">
            <a:extLst>
              <a:ext uri="{FF2B5EF4-FFF2-40B4-BE49-F238E27FC236}">
                <a16:creationId xmlns:a16="http://schemas.microsoft.com/office/drawing/2014/main" id="{FDB3A5E8-4751-4FE2-968C-0E2968F5875E}"/>
              </a:ext>
            </a:extLst>
          </p:cNvPr>
          <p:cNvSpPr txBox="1">
            <a:spLocks noChangeArrowheads="1"/>
          </p:cNvSpPr>
          <p:nvPr/>
        </p:nvSpPr>
        <p:spPr bwMode="auto">
          <a:xfrm>
            <a:off x="4439206" y="2686876"/>
            <a:ext cx="8643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Entrar</a:t>
            </a:r>
          </a:p>
        </p:txBody>
      </p:sp>
      <p:sp>
        <p:nvSpPr>
          <p:cNvPr id="24" name="Text Box 22">
            <a:extLst>
              <a:ext uri="{FF2B5EF4-FFF2-40B4-BE49-F238E27FC236}">
                <a16:creationId xmlns:a16="http://schemas.microsoft.com/office/drawing/2014/main" id="{B45C3AC3-12CD-40B4-B946-0F54E9A54F40}"/>
              </a:ext>
            </a:extLst>
          </p:cNvPr>
          <p:cNvSpPr txBox="1">
            <a:spLocks noChangeArrowheads="1"/>
          </p:cNvSpPr>
          <p:nvPr/>
        </p:nvSpPr>
        <p:spPr bwMode="auto">
          <a:xfrm>
            <a:off x="4254951" y="3803211"/>
            <a:ext cx="130035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Ficar Fora</a:t>
            </a:r>
          </a:p>
        </p:txBody>
      </p:sp>
      <p:sp>
        <p:nvSpPr>
          <p:cNvPr id="25" name="Oval 23">
            <a:extLst>
              <a:ext uri="{FF2B5EF4-FFF2-40B4-BE49-F238E27FC236}">
                <a16:creationId xmlns:a16="http://schemas.microsoft.com/office/drawing/2014/main" id="{C2CFF15A-3D1B-48F4-8DA8-09938183A8D0}"/>
              </a:ext>
            </a:extLst>
          </p:cNvPr>
          <p:cNvSpPr>
            <a:spLocks noChangeArrowheads="1"/>
          </p:cNvSpPr>
          <p:nvPr/>
        </p:nvSpPr>
        <p:spPr bwMode="auto">
          <a:xfrm>
            <a:off x="5635756" y="4645553"/>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6" name="Oval 24">
            <a:extLst>
              <a:ext uri="{FF2B5EF4-FFF2-40B4-BE49-F238E27FC236}">
                <a16:creationId xmlns:a16="http://schemas.microsoft.com/office/drawing/2014/main" id="{7F49080E-24D0-4A16-890D-3A8E4304E48F}"/>
              </a:ext>
            </a:extLst>
          </p:cNvPr>
          <p:cNvSpPr>
            <a:spLocks noChangeArrowheads="1"/>
          </p:cNvSpPr>
          <p:nvPr/>
        </p:nvSpPr>
        <p:spPr bwMode="auto">
          <a:xfrm>
            <a:off x="5645281" y="553296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7" name="Rectangle 27">
            <a:extLst>
              <a:ext uri="{FF2B5EF4-FFF2-40B4-BE49-F238E27FC236}">
                <a16:creationId xmlns:a16="http://schemas.microsoft.com/office/drawing/2014/main" id="{37C690AC-706A-42DE-A509-6FE8FB19A87C}"/>
              </a:ext>
            </a:extLst>
          </p:cNvPr>
          <p:cNvSpPr>
            <a:spLocks noChangeArrowheads="1"/>
          </p:cNvSpPr>
          <p:nvPr/>
        </p:nvSpPr>
        <p:spPr bwMode="auto">
          <a:xfrm>
            <a:off x="5837279" y="2770301"/>
            <a:ext cx="25058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$380.000  ,  -$250.000</a:t>
            </a:r>
            <a:endParaRPr lang="pt-BR" altLang="pt-BR" sz="1800" dirty="0"/>
          </a:p>
        </p:txBody>
      </p:sp>
      <p:sp>
        <p:nvSpPr>
          <p:cNvPr id="28" name="Rectangle 32">
            <a:extLst>
              <a:ext uri="{FF2B5EF4-FFF2-40B4-BE49-F238E27FC236}">
                <a16:creationId xmlns:a16="http://schemas.microsoft.com/office/drawing/2014/main" id="{3020541D-EFD1-45BC-95D4-4107A3F51A6D}"/>
              </a:ext>
            </a:extLst>
          </p:cNvPr>
          <p:cNvSpPr>
            <a:spLocks noChangeArrowheads="1"/>
          </p:cNvSpPr>
          <p:nvPr/>
        </p:nvSpPr>
        <p:spPr bwMode="auto">
          <a:xfrm>
            <a:off x="5587919" y="2166499"/>
            <a:ext cx="29594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dirty="0"/>
              <a:t>(</a:t>
            </a:r>
            <a:r>
              <a:rPr lang="en-US" altLang="pt-BR" sz="2000" b="1" dirty="0" err="1"/>
              <a:t>Macrosoft</a:t>
            </a:r>
            <a:r>
              <a:rPr lang="en-US" altLang="pt-BR" sz="2000" b="1" dirty="0"/>
              <a:t>, </a:t>
            </a:r>
            <a:r>
              <a:rPr lang="en-US" altLang="pt-BR" sz="2000" b="1" dirty="0" err="1"/>
              <a:t>Microcorp</a:t>
            </a:r>
            <a:r>
              <a:rPr lang="en-US" altLang="pt-BR" sz="2000" b="1" dirty="0"/>
              <a:t>)</a:t>
            </a:r>
            <a:endParaRPr lang="pt-BR" altLang="pt-BR" sz="2000" b="1" dirty="0"/>
          </a:p>
        </p:txBody>
      </p:sp>
      <p:sp>
        <p:nvSpPr>
          <p:cNvPr id="29" name="Text Box 17">
            <a:extLst>
              <a:ext uri="{FF2B5EF4-FFF2-40B4-BE49-F238E27FC236}">
                <a16:creationId xmlns:a16="http://schemas.microsoft.com/office/drawing/2014/main" id="{7E76F492-233A-4ACF-8D84-E01B436357E4}"/>
              </a:ext>
            </a:extLst>
          </p:cNvPr>
          <p:cNvSpPr txBox="1">
            <a:spLocks noChangeArrowheads="1"/>
          </p:cNvSpPr>
          <p:nvPr/>
        </p:nvSpPr>
        <p:spPr bwMode="auto">
          <a:xfrm>
            <a:off x="2975393" y="5440692"/>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30" name="Text Box 21">
            <a:extLst>
              <a:ext uri="{FF2B5EF4-FFF2-40B4-BE49-F238E27FC236}">
                <a16:creationId xmlns:a16="http://schemas.microsoft.com/office/drawing/2014/main" id="{916F8731-17B8-4C70-B3CB-31BE69E44FBF}"/>
              </a:ext>
            </a:extLst>
          </p:cNvPr>
          <p:cNvSpPr txBox="1">
            <a:spLocks noChangeArrowheads="1"/>
          </p:cNvSpPr>
          <p:nvPr/>
        </p:nvSpPr>
        <p:spPr bwMode="auto">
          <a:xfrm>
            <a:off x="4472337" y="4429534"/>
            <a:ext cx="86433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Entrar</a:t>
            </a:r>
          </a:p>
        </p:txBody>
      </p:sp>
      <p:sp>
        <p:nvSpPr>
          <p:cNvPr id="31" name="Text Box 22">
            <a:extLst>
              <a:ext uri="{FF2B5EF4-FFF2-40B4-BE49-F238E27FC236}">
                <a16:creationId xmlns:a16="http://schemas.microsoft.com/office/drawing/2014/main" id="{910FD038-4349-4C6C-930E-62961DE1D14C}"/>
              </a:ext>
            </a:extLst>
          </p:cNvPr>
          <p:cNvSpPr txBox="1">
            <a:spLocks noChangeArrowheads="1"/>
          </p:cNvSpPr>
          <p:nvPr/>
        </p:nvSpPr>
        <p:spPr bwMode="auto">
          <a:xfrm>
            <a:off x="4288082" y="5545869"/>
            <a:ext cx="130035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Ficar Fora</a:t>
            </a:r>
          </a:p>
        </p:txBody>
      </p:sp>
      <p:sp>
        <p:nvSpPr>
          <p:cNvPr id="32" name="Rectangle 27">
            <a:extLst>
              <a:ext uri="{FF2B5EF4-FFF2-40B4-BE49-F238E27FC236}">
                <a16:creationId xmlns:a16="http://schemas.microsoft.com/office/drawing/2014/main" id="{A703B31D-77C1-4B07-9070-97489C15E797}"/>
              </a:ext>
            </a:extLst>
          </p:cNvPr>
          <p:cNvSpPr>
            <a:spLocks noChangeArrowheads="1"/>
          </p:cNvSpPr>
          <p:nvPr/>
        </p:nvSpPr>
        <p:spPr bwMode="auto">
          <a:xfrm>
            <a:off x="5691701" y="3664821"/>
            <a:ext cx="208732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$430.000  ,   $0</a:t>
            </a:r>
            <a:endParaRPr lang="pt-BR" altLang="pt-BR" sz="1800" dirty="0"/>
          </a:p>
        </p:txBody>
      </p:sp>
      <p:sp>
        <p:nvSpPr>
          <p:cNvPr id="33" name="Rectangle 27">
            <a:extLst>
              <a:ext uri="{FF2B5EF4-FFF2-40B4-BE49-F238E27FC236}">
                <a16:creationId xmlns:a16="http://schemas.microsoft.com/office/drawing/2014/main" id="{0577C489-9A7A-4B7D-AE06-839B9165161D}"/>
              </a:ext>
            </a:extLst>
          </p:cNvPr>
          <p:cNvSpPr>
            <a:spLocks noChangeArrowheads="1"/>
          </p:cNvSpPr>
          <p:nvPr/>
        </p:nvSpPr>
        <p:spPr bwMode="auto">
          <a:xfrm>
            <a:off x="5855876" y="4499711"/>
            <a:ext cx="242887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$400.000  ,  $100.000</a:t>
            </a:r>
            <a:endParaRPr lang="pt-BR" altLang="pt-BR" sz="1800" dirty="0"/>
          </a:p>
        </p:txBody>
      </p:sp>
      <p:sp>
        <p:nvSpPr>
          <p:cNvPr id="34" name="Rectangle 27">
            <a:extLst>
              <a:ext uri="{FF2B5EF4-FFF2-40B4-BE49-F238E27FC236}">
                <a16:creationId xmlns:a16="http://schemas.microsoft.com/office/drawing/2014/main" id="{5C572BEB-ECFC-46B3-B87E-D2300FC8CE69}"/>
              </a:ext>
            </a:extLst>
          </p:cNvPr>
          <p:cNvSpPr>
            <a:spLocks noChangeArrowheads="1"/>
          </p:cNvSpPr>
          <p:nvPr/>
        </p:nvSpPr>
        <p:spPr bwMode="auto">
          <a:xfrm>
            <a:off x="5883861" y="5380979"/>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$800.000  ,  $0</a:t>
            </a:r>
            <a:endParaRPr lang="pt-BR" altLang="pt-BR" sz="1800" dirty="0"/>
          </a:p>
        </p:txBody>
      </p:sp>
      <p:sp>
        <p:nvSpPr>
          <p:cNvPr id="36" name="Retângulo 35">
            <a:extLst>
              <a:ext uri="{FF2B5EF4-FFF2-40B4-BE49-F238E27FC236}">
                <a16:creationId xmlns:a16="http://schemas.microsoft.com/office/drawing/2014/main" id="{FDB65C78-EEE3-4A26-85A8-6B9901766C08}"/>
              </a:ext>
            </a:extLst>
          </p:cNvPr>
          <p:cNvSpPr/>
          <p:nvPr/>
        </p:nvSpPr>
        <p:spPr>
          <a:xfrm>
            <a:off x="5837584" y="4525611"/>
            <a:ext cx="2498886" cy="336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DCC548C9-B8A2-4C06-9029-9DDD500A94EC}"/>
              </a:ext>
            </a:extLst>
          </p:cNvPr>
          <p:cNvSpPr txBox="1"/>
          <p:nvPr/>
        </p:nvSpPr>
        <p:spPr>
          <a:xfrm>
            <a:off x="574913" y="815008"/>
            <a:ext cx="7939339" cy="1292662"/>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t>E se a </a:t>
            </a:r>
            <a:r>
              <a:rPr lang="pt-BR" sz="2600" dirty="0" err="1"/>
              <a:t>Microcorp</a:t>
            </a:r>
            <a:r>
              <a:rPr lang="pt-BR" sz="2600" dirty="0"/>
              <a:t> ameaçar (ameaça entendida como crível) entrar, </a:t>
            </a:r>
            <a:r>
              <a:rPr lang="pt-BR" sz="2600" dirty="0" err="1"/>
              <a:t>ondependentemente</a:t>
            </a:r>
            <a:r>
              <a:rPr lang="pt-BR" sz="2600" dirty="0"/>
              <a:t> da estratégia de marketing da </a:t>
            </a:r>
            <a:r>
              <a:rPr lang="pt-BR" sz="2600" dirty="0" err="1"/>
              <a:t>Macrosoft</a:t>
            </a:r>
            <a:r>
              <a:rPr lang="pt-BR" sz="2600" dirty="0"/>
              <a:t> ?</a:t>
            </a:r>
          </a:p>
        </p:txBody>
      </p:sp>
      <p:cxnSp>
        <p:nvCxnSpPr>
          <p:cNvPr id="43" name="Conector de Seta Reta 42">
            <a:extLst>
              <a:ext uri="{FF2B5EF4-FFF2-40B4-BE49-F238E27FC236}">
                <a16:creationId xmlns:a16="http://schemas.microsoft.com/office/drawing/2014/main" id="{BBC37D36-B337-4EE5-A490-A85652837F34}"/>
              </a:ext>
            </a:extLst>
          </p:cNvPr>
          <p:cNvCxnSpPr>
            <a:cxnSpLocks/>
          </p:cNvCxnSpPr>
          <p:nvPr/>
        </p:nvCxnSpPr>
        <p:spPr>
          <a:xfrm flipV="1">
            <a:off x="4195318" y="4816588"/>
            <a:ext cx="1436755" cy="44774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ector de Seta Reta 44">
            <a:extLst>
              <a:ext uri="{FF2B5EF4-FFF2-40B4-BE49-F238E27FC236}">
                <a16:creationId xmlns:a16="http://schemas.microsoft.com/office/drawing/2014/main" id="{58C75720-4C34-4FBB-8545-8847BA6D9D8B}"/>
              </a:ext>
            </a:extLst>
          </p:cNvPr>
          <p:cNvCxnSpPr>
            <a:cxnSpLocks/>
          </p:cNvCxnSpPr>
          <p:nvPr/>
        </p:nvCxnSpPr>
        <p:spPr>
          <a:xfrm>
            <a:off x="2346638" y="4330053"/>
            <a:ext cx="1536103" cy="82654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CB4F5DB-488F-4660-8F1E-3FCEBFCA73A4}"/>
              </a:ext>
            </a:extLst>
          </p:cNvPr>
          <p:cNvSpPr>
            <a:spLocks noGrp="1"/>
          </p:cNvSpPr>
          <p:nvPr>
            <p:ph type="title"/>
          </p:nvPr>
        </p:nvSpPr>
        <p:spPr>
          <a:xfrm>
            <a:off x="0" y="285614"/>
            <a:ext cx="9144000" cy="1325563"/>
          </a:xfrm>
        </p:spPr>
        <p:txBody>
          <a:bodyPr/>
          <a:lstStyle/>
          <a:p>
            <a:pPr algn="ctr"/>
            <a:r>
              <a:rPr lang="pt-BR" sz="3600" b="1" dirty="0">
                <a:latin typeface="+mn-lt"/>
              </a:rPr>
              <a:t>Fixação de Preço e Concorrência</a:t>
            </a:r>
          </a:p>
        </p:txBody>
      </p:sp>
      <p:sp>
        <p:nvSpPr>
          <p:cNvPr id="36" name="CaixaDeTexto 35">
            <a:extLst>
              <a:ext uri="{FF2B5EF4-FFF2-40B4-BE49-F238E27FC236}">
                <a16:creationId xmlns:a16="http://schemas.microsoft.com/office/drawing/2014/main" id="{F953DD9E-10B7-4323-AD50-64D3860D3381}"/>
              </a:ext>
            </a:extLst>
          </p:cNvPr>
          <p:cNvSpPr txBox="1"/>
          <p:nvPr/>
        </p:nvSpPr>
        <p:spPr>
          <a:xfrm>
            <a:off x="132522" y="1027042"/>
            <a:ext cx="8865703" cy="2154436"/>
          </a:xfrm>
          <a:prstGeom prst="rect">
            <a:avLst/>
          </a:prstGeom>
          <a:noFill/>
        </p:spPr>
        <p:txBody>
          <a:bodyPr wrap="square" rtlCol="0">
            <a:spAutoFit/>
          </a:bodyPr>
          <a:lstStyle/>
          <a:p>
            <a:pPr marL="457200" indent="-457200" algn="just">
              <a:buFont typeface="Wingdings" panose="05000000000000000000" pitchFamily="2" charset="2"/>
              <a:buChar char="§"/>
            </a:pPr>
            <a:r>
              <a:rPr lang="pt-BR" sz="2600" dirty="0"/>
              <a:t>As mesmas duas firmas devem decidir sobre sua política de preços, considerando o lançamento de um novo software, onde os </a:t>
            </a:r>
            <a:r>
              <a:rPr lang="pt-BR" sz="2600" i="1" dirty="0" err="1"/>
              <a:t>payoffs</a:t>
            </a:r>
            <a:r>
              <a:rPr lang="pt-BR" sz="2600" dirty="0"/>
              <a:t> estão medidos em milhares de dólares.</a:t>
            </a:r>
          </a:p>
          <a:p>
            <a:pPr marL="457200" indent="-457200" algn="just">
              <a:buFont typeface="Wingdings" panose="05000000000000000000" pitchFamily="2" charset="2"/>
              <a:buChar char="§"/>
            </a:pPr>
            <a:endParaRPr lang="pt-BR" sz="400" dirty="0"/>
          </a:p>
          <a:p>
            <a:pPr marL="457200" indent="-457200" algn="just">
              <a:buFont typeface="Wingdings" panose="05000000000000000000" pitchFamily="2" charset="2"/>
              <a:buChar char="§"/>
            </a:pPr>
            <a:r>
              <a:rPr lang="pt-BR" sz="2600" dirty="0"/>
              <a:t>Vamos tentar responder as mesmas perguntas respondidas anteriormente para o jogo da propaganda.</a:t>
            </a:r>
          </a:p>
        </p:txBody>
      </p:sp>
    </p:spTree>
    <p:extLst>
      <p:ext uri="{BB962C8B-B14F-4D97-AF65-F5344CB8AC3E}">
        <p14:creationId xmlns:p14="http://schemas.microsoft.com/office/powerpoint/2010/main" val="14833664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535FB31-2768-4546-95F5-2F3ACF5C3807}"/>
              </a:ext>
            </a:extLst>
          </p:cNvPr>
          <p:cNvSpPr/>
          <p:nvPr/>
        </p:nvSpPr>
        <p:spPr>
          <a:xfrm>
            <a:off x="477075" y="530086"/>
            <a:ext cx="8256107" cy="557916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Line 3">
            <a:extLst>
              <a:ext uri="{FF2B5EF4-FFF2-40B4-BE49-F238E27FC236}">
                <a16:creationId xmlns:a16="http://schemas.microsoft.com/office/drawing/2014/main" id="{C683DD6D-E3D5-4871-80A0-CEAB7F7A2785}"/>
              </a:ext>
            </a:extLst>
          </p:cNvPr>
          <p:cNvSpPr>
            <a:spLocks noChangeShapeType="1"/>
          </p:cNvSpPr>
          <p:nvPr/>
        </p:nvSpPr>
        <p:spPr bwMode="auto">
          <a:xfrm flipV="1">
            <a:off x="2097563" y="2037518"/>
            <a:ext cx="1724025" cy="163006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pt-BR"/>
          </a:p>
        </p:txBody>
      </p:sp>
      <p:sp>
        <p:nvSpPr>
          <p:cNvPr id="6" name="Line 4">
            <a:extLst>
              <a:ext uri="{FF2B5EF4-FFF2-40B4-BE49-F238E27FC236}">
                <a16:creationId xmlns:a16="http://schemas.microsoft.com/office/drawing/2014/main" id="{F6A358BF-BBF6-43A8-8279-E9FA211E8843}"/>
              </a:ext>
            </a:extLst>
          </p:cNvPr>
          <p:cNvSpPr>
            <a:spLocks noChangeShapeType="1"/>
          </p:cNvSpPr>
          <p:nvPr/>
        </p:nvSpPr>
        <p:spPr bwMode="auto">
          <a:xfrm>
            <a:off x="2097564" y="3700920"/>
            <a:ext cx="1685760" cy="1660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pt-BR"/>
          </a:p>
        </p:txBody>
      </p:sp>
      <p:sp>
        <p:nvSpPr>
          <p:cNvPr id="7" name="Line 5">
            <a:extLst>
              <a:ext uri="{FF2B5EF4-FFF2-40B4-BE49-F238E27FC236}">
                <a16:creationId xmlns:a16="http://schemas.microsoft.com/office/drawing/2014/main" id="{606B4B52-8445-484C-B7DF-5A8BBC19B41A}"/>
              </a:ext>
            </a:extLst>
          </p:cNvPr>
          <p:cNvSpPr>
            <a:spLocks noChangeShapeType="1"/>
          </p:cNvSpPr>
          <p:nvPr/>
        </p:nvSpPr>
        <p:spPr bwMode="auto">
          <a:xfrm flipV="1">
            <a:off x="3762850" y="1523079"/>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8" name="Line 6">
            <a:extLst>
              <a:ext uri="{FF2B5EF4-FFF2-40B4-BE49-F238E27FC236}">
                <a16:creationId xmlns:a16="http://schemas.microsoft.com/office/drawing/2014/main" id="{0638BF82-898D-4463-B689-58B1846A5AF6}"/>
              </a:ext>
            </a:extLst>
          </p:cNvPr>
          <p:cNvSpPr>
            <a:spLocks noChangeShapeType="1"/>
          </p:cNvSpPr>
          <p:nvPr/>
        </p:nvSpPr>
        <p:spPr bwMode="auto">
          <a:xfrm>
            <a:off x="3762850" y="2108866"/>
            <a:ext cx="1743075" cy="2936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9" name="Line 7">
            <a:extLst>
              <a:ext uri="{FF2B5EF4-FFF2-40B4-BE49-F238E27FC236}">
                <a16:creationId xmlns:a16="http://schemas.microsoft.com/office/drawing/2014/main" id="{C7183949-31BB-4CB5-90E2-FAB354B91AEC}"/>
              </a:ext>
            </a:extLst>
          </p:cNvPr>
          <p:cNvSpPr>
            <a:spLocks noChangeShapeType="1"/>
          </p:cNvSpPr>
          <p:nvPr/>
        </p:nvSpPr>
        <p:spPr bwMode="auto">
          <a:xfrm flipV="1">
            <a:off x="3821588" y="3112442"/>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0" name="Line 8">
            <a:extLst>
              <a:ext uri="{FF2B5EF4-FFF2-40B4-BE49-F238E27FC236}">
                <a16:creationId xmlns:a16="http://schemas.microsoft.com/office/drawing/2014/main" id="{2DF8B169-744B-4088-8A3E-3A9830C76446}"/>
              </a:ext>
            </a:extLst>
          </p:cNvPr>
          <p:cNvSpPr>
            <a:spLocks noChangeShapeType="1"/>
          </p:cNvSpPr>
          <p:nvPr/>
        </p:nvSpPr>
        <p:spPr bwMode="auto">
          <a:xfrm>
            <a:off x="3821588" y="3698230"/>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1" name="Oval 9">
            <a:extLst>
              <a:ext uri="{FF2B5EF4-FFF2-40B4-BE49-F238E27FC236}">
                <a16:creationId xmlns:a16="http://schemas.microsoft.com/office/drawing/2014/main" id="{70A74FA9-3AD9-4DD1-94C0-E487CBA4A4A1}"/>
              </a:ext>
            </a:extLst>
          </p:cNvPr>
          <p:cNvSpPr>
            <a:spLocks noChangeArrowheads="1"/>
          </p:cNvSpPr>
          <p:nvPr/>
        </p:nvSpPr>
        <p:spPr bwMode="auto">
          <a:xfrm>
            <a:off x="3763471" y="2026800"/>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2" name="Oval 10">
            <a:extLst>
              <a:ext uri="{FF2B5EF4-FFF2-40B4-BE49-F238E27FC236}">
                <a16:creationId xmlns:a16="http://schemas.microsoft.com/office/drawing/2014/main" id="{15D513AF-B6C8-44C5-969A-260DBD5333CF}"/>
              </a:ext>
            </a:extLst>
          </p:cNvPr>
          <p:cNvSpPr>
            <a:spLocks noChangeArrowheads="1"/>
          </p:cNvSpPr>
          <p:nvPr/>
        </p:nvSpPr>
        <p:spPr bwMode="auto">
          <a:xfrm>
            <a:off x="3769200" y="5321482"/>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3" name="Oval 11">
            <a:extLst>
              <a:ext uri="{FF2B5EF4-FFF2-40B4-BE49-F238E27FC236}">
                <a16:creationId xmlns:a16="http://schemas.microsoft.com/office/drawing/2014/main" id="{B6A20CD7-C887-4041-93B1-3F6805B9E158}"/>
              </a:ext>
            </a:extLst>
          </p:cNvPr>
          <p:cNvSpPr>
            <a:spLocks noChangeArrowheads="1"/>
          </p:cNvSpPr>
          <p:nvPr/>
        </p:nvSpPr>
        <p:spPr bwMode="auto">
          <a:xfrm>
            <a:off x="5486875" y="146751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4" name="Oval 12">
            <a:extLst>
              <a:ext uri="{FF2B5EF4-FFF2-40B4-BE49-F238E27FC236}">
                <a16:creationId xmlns:a16="http://schemas.microsoft.com/office/drawing/2014/main" id="{2D5B4A3F-B06A-4E62-8F2F-E5F8284DAA51}"/>
              </a:ext>
            </a:extLst>
          </p:cNvPr>
          <p:cNvSpPr>
            <a:spLocks noChangeArrowheads="1"/>
          </p:cNvSpPr>
          <p:nvPr/>
        </p:nvSpPr>
        <p:spPr bwMode="auto">
          <a:xfrm>
            <a:off x="5496400" y="2354929"/>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5" name="Oval 13">
            <a:extLst>
              <a:ext uri="{FF2B5EF4-FFF2-40B4-BE49-F238E27FC236}">
                <a16:creationId xmlns:a16="http://schemas.microsoft.com/office/drawing/2014/main" id="{5AD80730-DF2F-4D1A-A2EE-8730339C07E7}"/>
              </a:ext>
            </a:extLst>
          </p:cNvPr>
          <p:cNvSpPr>
            <a:spLocks noChangeArrowheads="1"/>
          </p:cNvSpPr>
          <p:nvPr/>
        </p:nvSpPr>
        <p:spPr bwMode="auto">
          <a:xfrm>
            <a:off x="5556725" y="3045767"/>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6" name="Oval 14">
            <a:extLst>
              <a:ext uri="{FF2B5EF4-FFF2-40B4-BE49-F238E27FC236}">
                <a16:creationId xmlns:a16="http://schemas.microsoft.com/office/drawing/2014/main" id="{96FCEC13-CDAB-4622-A5AB-F61A2676ABDA}"/>
              </a:ext>
            </a:extLst>
          </p:cNvPr>
          <p:cNvSpPr>
            <a:spLocks noChangeArrowheads="1"/>
          </p:cNvSpPr>
          <p:nvPr/>
        </p:nvSpPr>
        <p:spPr bwMode="auto">
          <a:xfrm>
            <a:off x="5547200" y="3936355"/>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7" name="Oval 15">
            <a:extLst>
              <a:ext uri="{FF2B5EF4-FFF2-40B4-BE49-F238E27FC236}">
                <a16:creationId xmlns:a16="http://schemas.microsoft.com/office/drawing/2014/main" id="{93D71562-E461-4F23-8F14-F63D1D0B8025}"/>
              </a:ext>
            </a:extLst>
          </p:cNvPr>
          <p:cNvSpPr>
            <a:spLocks noChangeArrowheads="1"/>
          </p:cNvSpPr>
          <p:nvPr/>
        </p:nvSpPr>
        <p:spPr bwMode="auto">
          <a:xfrm>
            <a:off x="2019775" y="3627896"/>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18" name="Text Box 16">
            <a:extLst>
              <a:ext uri="{FF2B5EF4-FFF2-40B4-BE49-F238E27FC236}">
                <a16:creationId xmlns:a16="http://schemas.microsoft.com/office/drawing/2014/main" id="{569BC39F-7D55-40E5-8F37-890EF5E04674}"/>
              </a:ext>
            </a:extLst>
          </p:cNvPr>
          <p:cNvSpPr txBox="1">
            <a:spLocks noChangeArrowheads="1"/>
          </p:cNvSpPr>
          <p:nvPr/>
        </p:nvSpPr>
        <p:spPr bwMode="auto">
          <a:xfrm>
            <a:off x="634194" y="3473770"/>
            <a:ext cx="1299578" cy="369332"/>
          </a:xfrm>
          <a:prstGeom prst="rect">
            <a:avLst/>
          </a:prstGeom>
          <a:solidFill>
            <a:schemeClr val="accent1">
              <a:lumMod val="20000"/>
              <a:lumOff val="80000"/>
            </a:schemeClr>
          </a:solidFill>
          <a:ln w="9525" algn="ctr">
            <a:solidFill>
              <a:schemeClr val="tx1"/>
            </a:solidFill>
            <a:miter lim="800000"/>
            <a:headEnd/>
            <a:tailEnd/>
          </a:ln>
          <a:effec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Macrosoft</a:t>
            </a:r>
            <a:endParaRPr lang="pt-BR" altLang="pt-BR" sz="1800" b="1" dirty="0"/>
          </a:p>
        </p:txBody>
      </p:sp>
      <p:sp>
        <p:nvSpPr>
          <p:cNvPr id="19" name="Text Box 17">
            <a:extLst>
              <a:ext uri="{FF2B5EF4-FFF2-40B4-BE49-F238E27FC236}">
                <a16:creationId xmlns:a16="http://schemas.microsoft.com/office/drawing/2014/main" id="{1C7C70C9-D2D2-4784-AB40-CEEFF4ECF4AF}"/>
              </a:ext>
            </a:extLst>
          </p:cNvPr>
          <p:cNvSpPr txBox="1">
            <a:spLocks noChangeArrowheads="1"/>
          </p:cNvSpPr>
          <p:nvPr/>
        </p:nvSpPr>
        <p:spPr bwMode="auto">
          <a:xfrm>
            <a:off x="2624210" y="1577681"/>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20" name="Text Box 19">
            <a:extLst>
              <a:ext uri="{FF2B5EF4-FFF2-40B4-BE49-F238E27FC236}">
                <a16:creationId xmlns:a16="http://schemas.microsoft.com/office/drawing/2014/main" id="{3E136292-1369-4BC1-B4BE-777E3F7CA653}"/>
              </a:ext>
            </a:extLst>
          </p:cNvPr>
          <p:cNvSpPr txBox="1">
            <a:spLocks noChangeArrowheads="1"/>
          </p:cNvSpPr>
          <p:nvPr/>
        </p:nvSpPr>
        <p:spPr bwMode="auto">
          <a:xfrm rot="18806328">
            <a:off x="2083877" y="2640544"/>
            <a:ext cx="133023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Preço Alto</a:t>
            </a:r>
          </a:p>
        </p:txBody>
      </p:sp>
      <p:sp>
        <p:nvSpPr>
          <p:cNvPr id="21" name="Text Box 20">
            <a:extLst>
              <a:ext uri="{FF2B5EF4-FFF2-40B4-BE49-F238E27FC236}">
                <a16:creationId xmlns:a16="http://schemas.microsoft.com/office/drawing/2014/main" id="{E009D75F-DAE6-452E-BE61-50B8B3F8A56C}"/>
              </a:ext>
            </a:extLst>
          </p:cNvPr>
          <p:cNvSpPr txBox="1">
            <a:spLocks noChangeArrowheads="1"/>
          </p:cNvSpPr>
          <p:nvPr/>
        </p:nvSpPr>
        <p:spPr bwMode="auto">
          <a:xfrm>
            <a:off x="2334399" y="3362872"/>
            <a:ext cx="128753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Moderado</a:t>
            </a:r>
          </a:p>
        </p:txBody>
      </p:sp>
      <p:sp>
        <p:nvSpPr>
          <p:cNvPr id="23" name="Text Box 22">
            <a:extLst>
              <a:ext uri="{FF2B5EF4-FFF2-40B4-BE49-F238E27FC236}">
                <a16:creationId xmlns:a16="http://schemas.microsoft.com/office/drawing/2014/main" id="{773C0B84-56CC-493A-AFC7-928450610D2A}"/>
              </a:ext>
            </a:extLst>
          </p:cNvPr>
          <p:cNvSpPr txBox="1">
            <a:spLocks noChangeArrowheads="1"/>
          </p:cNvSpPr>
          <p:nvPr/>
        </p:nvSpPr>
        <p:spPr bwMode="auto">
          <a:xfrm>
            <a:off x="4174582" y="1245541"/>
            <a:ext cx="124906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Participar</a:t>
            </a:r>
          </a:p>
        </p:txBody>
      </p:sp>
      <p:sp>
        <p:nvSpPr>
          <p:cNvPr id="24" name="Oval 23">
            <a:extLst>
              <a:ext uri="{FF2B5EF4-FFF2-40B4-BE49-F238E27FC236}">
                <a16:creationId xmlns:a16="http://schemas.microsoft.com/office/drawing/2014/main" id="{6210E5CC-508A-4037-953D-3920D8285106}"/>
              </a:ext>
            </a:extLst>
          </p:cNvPr>
          <p:cNvSpPr>
            <a:spLocks noChangeArrowheads="1"/>
          </p:cNvSpPr>
          <p:nvPr/>
        </p:nvSpPr>
        <p:spPr bwMode="auto">
          <a:xfrm>
            <a:off x="5529738" y="3055292"/>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5" name="Oval 24">
            <a:extLst>
              <a:ext uri="{FF2B5EF4-FFF2-40B4-BE49-F238E27FC236}">
                <a16:creationId xmlns:a16="http://schemas.microsoft.com/office/drawing/2014/main" id="{0C298750-A8B4-4F45-8DFD-64FFD7CFAC03}"/>
              </a:ext>
            </a:extLst>
          </p:cNvPr>
          <p:cNvSpPr>
            <a:spLocks noChangeArrowheads="1"/>
          </p:cNvSpPr>
          <p:nvPr/>
        </p:nvSpPr>
        <p:spPr bwMode="auto">
          <a:xfrm>
            <a:off x="5539263" y="3942705"/>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26" name="Rectangle 27">
            <a:extLst>
              <a:ext uri="{FF2B5EF4-FFF2-40B4-BE49-F238E27FC236}">
                <a16:creationId xmlns:a16="http://schemas.microsoft.com/office/drawing/2014/main" id="{388F4AAE-E4E9-4B23-AE48-9BE7D192DF47}"/>
              </a:ext>
            </a:extLst>
          </p:cNvPr>
          <p:cNvSpPr>
            <a:spLocks noChangeArrowheads="1"/>
          </p:cNvSpPr>
          <p:nvPr/>
        </p:nvSpPr>
        <p:spPr bwMode="auto">
          <a:xfrm>
            <a:off x="6215152" y="1325815"/>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$0      ,       $80</a:t>
            </a:r>
            <a:endParaRPr lang="pt-BR" altLang="pt-BR" sz="1800" dirty="0"/>
          </a:p>
        </p:txBody>
      </p:sp>
      <p:sp>
        <p:nvSpPr>
          <p:cNvPr id="27" name="Rectangle 32">
            <a:extLst>
              <a:ext uri="{FF2B5EF4-FFF2-40B4-BE49-F238E27FC236}">
                <a16:creationId xmlns:a16="http://schemas.microsoft.com/office/drawing/2014/main" id="{DB9B9A04-4448-4106-B8DB-DD01FFE20650}"/>
              </a:ext>
            </a:extLst>
          </p:cNvPr>
          <p:cNvSpPr>
            <a:spLocks noChangeArrowheads="1"/>
          </p:cNvSpPr>
          <p:nvPr/>
        </p:nvSpPr>
        <p:spPr bwMode="auto">
          <a:xfrm>
            <a:off x="5587914" y="735265"/>
            <a:ext cx="295946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2000" b="1" dirty="0"/>
              <a:t>(</a:t>
            </a:r>
            <a:r>
              <a:rPr lang="en-US" altLang="pt-BR" sz="2000" b="1" dirty="0" err="1"/>
              <a:t>Macrosoft</a:t>
            </a:r>
            <a:r>
              <a:rPr lang="en-US" altLang="pt-BR" sz="2000" b="1" dirty="0"/>
              <a:t>, </a:t>
            </a:r>
            <a:r>
              <a:rPr lang="en-US" altLang="pt-BR" sz="2000" b="1" dirty="0" err="1"/>
              <a:t>Microcorp</a:t>
            </a:r>
            <a:r>
              <a:rPr lang="en-US" altLang="pt-BR" sz="2000" b="1" dirty="0"/>
              <a:t>)</a:t>
            </a:r>
            <a:endParaRPr lang="pt-BR" altLang="pt-BR" sz="2000" b="1" dirty="0"/>
          </a:p>
        </p:txBody>
      </p:sp>
      <p:sp>
        <p:nvSpPr>
          <p:cNvPr id="28" name="Text Box 17">
            <a:extLst>
              <a:ext uri="{FF2B5EF4-FFF2-40B4-BE49-F238E27FC236}">
                <a16:creationId xmlns:a16="http://schemas.microsoft.com/office/drawing/2014/main" id="{82127C3C-45D1-48B5-AAFE-E78A682FA3E3}"/>
              </a:ext>
            </a:extLst>
          </p:cNvPr>
          <p:cNvSpPr txBox="1">
            <a:spLocks noChangeArrowheads="1"/>
          </p:cNvSpPr>
          <p:nvPr/>
        </p:nvSpPr>
        <p:spPr bwMode="auto">
          <a:xfrm>
            <a:off x="2630838" y="5493701"/>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29" name="Text Box 21">
            <a:extLst>
              <a:ext uri="{FF2B5EF4-FFF2-40B4-BE49-F238E27FC236}">
                <a16:creationId xmlns:a16="http://schemas.microsoft.com/office/drawing/2014/main" id="{DC185C4B-8F4E-47DA-8C0C-34ACD416B976}"/>
              </a:ext>
            </a:extLst>
          </p:cNvPr>
          <p:cNvSpPr txBox="1">
            <a:spLocks noChangeArrowheads="1"/>
          </p:cNvSpPr>
          <p:nvPr/>
        </p:nvSpPr>
        <p:spPr bwMode="auto">
          <a:xfrm>
            <a:off x="3910640" y="2401952"/>
            <a:ext cx="17491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Não Participar</a:t>
            </a:r>
          </a:p>
        </p:txBody>
      </p:sp>
      <p:sp>
        <p:nvSpPr>
          <p:cNvPr id="34" name="Oval 10">
            <a:extLst>
              <a:ext uri="{FF2B5EF4-FFF2-40B4-BE49-F238E27FC236}">
                <a16:creationId xmlns:a16="http://schemas.microsoft.com/office/drawing/2014/main" id="{DC1830D3-EE5D-46A5-9701-6ACF9A59429F}"/>
              </a:ext>
            </a:extLst>
          </p:cNvPr>
          <p:cNvSpPr>
            <a:spLocks noChangeArrowheads="1"/>
          </p:cNvSpPr>
          <p:nvPr/>
        </p:nvSpPr>
        <p:spPr bwMode="auto">
          <a:xfrm>
            <a:off x="3762576" y="3631832"/>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cxnSp>
        <p:nvCxnSpPr>
          <p:cNvPr id="35" name="Conector reto 34">
            <a:extLst>
              <a:ext uri="{FF2B5EF4-FFF2-40B4-BE49-F238E27FC236}">
                <a16:creationId xmlns:a16="http://schemas.microsoft.com/office/drawing/2014/main" id="{07A0375E-5881-4942-85FB-4C430E902917}"/>
              </a:ext>
            </a:extLst>
          </p:cNvPr>
          <p:cNvCxnSpPr>
            <a:cxnSpLocks/>
          </p:cNvCxnSpPr>
          <p:nvPr/>
        </p:nvCxnSpPr>
        <p:spPr>
          <a:xfrm>
            <a:off x="2072163" y="3679663"/>
            <a:ext cx="1742801" cy="3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BA8CDE12-1595-4531-9D9E-82692845D503}"/>
              </a:ext>
            </a:extLst>
          </p:cNvPr>
          <p:cNvSpPr>
            <a:spLocks noChangeShapeType="1"/>
          </p:cNvSpPr>
          <p:nvPr/>
        </p:nvSpPr>
        <p:spPr bwMode="auto">
          <a:xfrm flipV="1">
            <a:off x="3854720" y="4815345"/>
            <a:ext cx="1743075" cy="552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37" name="Line 8">
            <a:extLst>
              <a:ext uri="{FF2B5EF4-FFF2-40B4-BE49-F238E27FC236}">
                <a16:creationId xmlns:a16="http://schemas.microsoft.com/office/drawing/2014/main" id="{3F527032-28AD-4EB6-9208-89307E069912}"/>
              </a:ext>
            </a:extLst>
          </p:cNvPr>
          <p:cNvSpPr>
            <a:spLocks noChangeShapeType="1"/>
          </p:cNvSpPr>
          <p:nvPr/>
        </p:nvSpPr>
        <p:spPr bwMode="auto">
          <a:xfrm>
            <a:off x="3854720" y="5401133"/>
            <a:ext cx="1743075" cy="293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38" name="Oval 13">
            <a:extLst>
              <a:ext uri="{FF2B5EF4-FFF2-40B4-BE49-F238E27FC236}">
                <a16:creationId xmlns:a16="http://schemas.microsoft.com/office/drawing/2014/main" id="{8A993E2D-4FAE-460F-A7C5-C429530C0064}"/>
              </a:ext>
            </a:extLst>
          </p:cNvPr>
          <p:cNvSpPr>
            <a:spLocks noChangeArrowheads="1"/>
          </p:cNvSpPr>
          <p:nvPr/>
        </p:nvSpPr>
        <p:spPr bwMode="auto">
          <a:xfrm>
            <a:off x="5589857" y="4748670"/>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39" name="Oval 14">
            <a:extLst>
              <a:ext uri="{FF2B5EF4-FFF2-40B4-BE49-F238E27FC236}">
                <a16:creationId xmlns:a16="http://schemas.microsoft.com/office/drawing/2014/main" id="{84DB18DE-4123-485A-96B5-FC8DA31C1156}"/>
              </a:ext>
            </a:extLst>
          </p:cNvPr>
          <p:cNvSpPr>
            <a:spLocks noChangeArrowheads="1"/>
          </p:cNvSpPr>
          <p:nvPr/>
        </p:nvSpPr>
        <p:spPr bwMode="auto">
          <a:xfrm>
            <a:off x="5580332" y="5639258"/>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40" name="Oval 23">
            <a:extLst>
              <a:ext uri="{FF2B5EF4-FFF2-40B4-BE49-F238E27FC236}">
                <a16:creationId xmlns:a16="http://schemas.microsoft.com/office/drawing/2014/main" id="{2A0884C8-A698-4F14-AB96-2EF5F0A95DEA}"/>
              </a:ext>
            </a:extLst>
          </p:cNvPr>
          <p:cNvSpPr>
            <a:spLocks noChangeArrowheads="1"/>
          </p:cNvSpPr>
          <p:nvPr/>
        </p:nvSpPr>
        <p:spPr bwMode="auto">
          <a:xfrm>
            <a:off x="5562870" y="4758195"/>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41" name="Oval 24">
            <a:extLst>
              <a:ext uri="{FF2B5EF4-FFF2-40B4-BE49-F238E27FC236}">
                <a16:creationId xmlns:a16="http://schemas.microsoft.com/office/drawing/2014/main" id="{549C1F37-F759-43F6-9CA7-75958BE3198B}"/>
              </a:ext>
            </a:extLst>
          </p:cNvPr>
          <p:cNvSpPr>
            <a:spLocks noChangeArrowheads="1"/>
          </p:cNvSpPr>
          <p:nvPr/>
        </p:nvSpPr>
        <p:spPr bwMode="auto">
          <a:xfrm>
            <a:off x="5572395" y="5645608"/>
            <a:ext cx="104775" cy="104775"/>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pt-BR" altLang="pt-BR"/>
          </a:p>
        </p:txBody>
      </p:sp>
      <p:sp>
        <p:nvSpPr>
          <p:cNvPr id="42" name="Text Box 19">
            <a:extLst>
              <a:ext uri="{FF2B5EF4-FFF2-40B4-BE49-F238E27FC236}">
                <a16:creationId xmlns:a16="http://schemas.microsoft.com/office/drawing/2014/main" id="{B2B14267-77BB-44E5-ABBA-89C6D4CE8FCC}"/>
              </a:ext>
            </a:extLst>
          </p:cNvPr>
          <p:cNvSpPr txBox="1">
            <a:spLocks noChangeArrowheads="1"/>
          </p:cNvSpPr>
          <p:nvPr/>
        </p:nvSpPr>
        <p:spPr bwMode="auto">
          <a:xfrm rot="2601048">
            <a:off x="2049449" y="4502475"/>
            <a:ext cx="151836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Preço Baixo</a:t>
            </a:r>
          </a:p>
        </p:txBody>
      </p:sp>
      <p:sp>
        <p:nvSpPr>
          <p:cNvPr id="43" name="Text Box 17">
            <a:extLst>
              <a:ext uri="{FF2B5EF4-FFF2-40B4-BE49-F238E27FC236}">
                <a16:creationId xmlns:a16="http://schemas.microsoft.com/office/drawing/2014/main" id="{ED1D102C-A10B-4238-9624-5123D58C9CCD}"/>
              </a:ext>
            </a:extLst>
          </p:cNvPr>
          <p:cNvSpPr txBox="1">
            <a:spLocks noChangeArrowheads="1"/>
          </p:cNvSpPr>
          <p:nvPr/>
        </p:nvSpPr>
        <p:spPr bwMode="auto">
          <a:xfrm>
            <a:off x="2624215" y="3804047"/>
            <a:ext cx="1300356" cy="369332"/>
          </a:xfrm>
          <a:prstGeom prst="rect">
            <a:avLst/>
          </a:prstGeom>
          <a:solidFill>
            <a:schemeClr val="accent1">
              <a:lumMod val="20000"/>
              <a:lumOff val="80000"/>
            </a:schemeClr>
          </a:solidFill>
          <a:ln w="12700" algn="ctr">
            <a:solidFill>
              <a:schemeClr val="tx1"/>
            </a:solidFill>
            <a:miter lim="800000"/>
            <a:headEnd/>
            <a:tailEnd/>
          </a:ln>
          <a:effec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err="1"/>
              <a:t>Microcorp</a:t>
            </a:r>
            <a:endParaRPr lang="pt-BR" altLang="pt-BR" sz="1800" b="1" dirty="0"/>
          </a:p>
        </p:txBody>
      </p:sp>
      <p:sp>
        <p:nvSpPr>
          <p:cNvPr id="44" name="Text Box 22">
            <a:extLst>
              <a:ext uri="{FF2B5EF4-FFF2-40B4-BE49-F238E27FC236}">
                <a16:creationId xmlns:a16="http://schemas.microsoft.com/office/drawing/2014/main" id="{A24C9684-A09A-4D98-9CE9-C1622250D021}"/>
              </a:ext>
            </a:extLst>
          </p:cNvPr>
          <p:cNvSpPr txBox="1">
            <a:spLocks noChangeArrowheads="1"/>
          </p:cNvSpPr>
          <p:nvPr/>
        </p:nvSpPr>
        <p:spPr bwMode="auto">
          <a:xfrm>
            <a:off x="4181209" y="2868931"/>
            <a:ext cx="124906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Participar</a:t>
            </a:r>
          </a:p>
        </p:txBody>
      </p:sp>
      <p:sp>
        <p:nvSpPr>
          <p:cNvPr id="45" name="Text Box 21">
            <a:extLst>
              <a:ext uri="{FF2B5EF4-FFF2-40B4-BE49-F238E27FC236}">
                <a16:creationId xmlns:a16="http://schemas.microsoft.com/office/drawing/2014/main" id="{4427A3BC-ADD7-4D57-85E7-FC2BF42418CD}"/>
              </a:ext>
            </a:extLst>
          </p:cNvPr>
          <p:cNvSpPr txBox="1">
            <a:spLocks noChangeArrowheads="1"/>
          </p:cNvSpPr>
          <p:nvPr/>
        </p:nvSpPr>
        <p:spPr bwMode="auto">
          <a:xfrm>
            <a:off x="3917267" y="3998838"/>
            <a:ext cx="17491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Não Participar</a:t>
            </a:r>
          </a:p>
        </p:txBody>
      </p:sp>
      <p:sp>
        <p:nvSpPr>
          <p:cNvPr id="46" name="Text Box 22">
            <a:extLst>
              <a:ext uri="{FF2B5EF4-FFF2-40B4-BE49-F238E27FC236}">
                <a16:creationId xmlns:a16="http://schemas.microsoft.com/office/drawing/2014/main" id="{7D01EDE8-C847-44B1-AE3A-CAADB68B714C}"/>
              </a:ext>
            </a:extLst>
          </p:cNvPr>
          <p:cNvSpPr txBox="1">
            <a:spLocks noChangeArrowheads="1"/>
          </p:cNvSpPr>
          <p:nvPr/>
        </p:nvSpPr>
        <p:spPr bwMode="auto">
          <a:xfrm>
            <a:off x="4181210" y="4538707"/>
            <a:ext cx="124906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Participar</a:t>
            </a:r>
          </a:p>
        </p:txBody>
      </p:sp>
      <p:sp>
        <p:nvSpPr>
          <p:cNvPr id="47" name="Text Box 21">
            <a:extLst>
              <a:ext uri="{FF2B5EF4-FFF2-40B4-BE49-F238E27FC236}">
                <a16:creationId xmlns:a16="http://schemas.microsoft.com/office/drawing/2014/main" id="{5ADB5A0C-D601-4C40-A009-ECFD142E2CB9}"/>
              </a:ext>
            </a:extLst>
          </p:cNvPr>
          <p:cNvSpPr txBox="1">
            <a:spLocks noChangeArrowheads="1"/>
          </p:cNvSpPr>
          <p:nvPr/>
        </p:nvSpPr>
        <p:spPr bwMode="auto">
          <a:xfrm>
            <a:off x="3917268" y="5668614"/>
            <a:ext cx="17491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pt-BR" altLang="pt-BR" sz="1800" b="1" dirty="0"/>
              <a:t>Não Participar</a:t>
            </a:r>
          </a:p>
        </p:txBody>
      </p:sp>
      <p:sp>
        <p:nvSpPr>
          <p:cNvPr id="48" name="Rectangle 27">
            <a:extLst>
              <a:ext uri="{FF2B5EF4-FFF2-40B4-BE49-F238E27FC236}">
                <a16:creationId xmlns:a16="http://schemas.microsoft.com/office/drawing/2014/main" id="{8A5065E1-1ED4-40FF-B1A0-5D08E0AFD45E}"/>
              </a:ext>
            </a:extLst>
          </p:cNvPr>
          <p:cNvSpPr>
            <a:spLocks noChangeArrowheads="1"/>
          </p:cNvSpPr>
          <p:nvPr/>
        </p:nvSpPr>
        <p:spPr bwMode="auto">
          <a:xfrm>
            <a:off x="6208526" y="2180575"/>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$80     ,      $30</a:t>
            </a:r>
            <a:endParaRPr lang="pt-BR" altLang="pt-BR" sz="1800" dirty="0"/>
          </a:p>
        </p:txBody>
      </p:sp>
      <p:sp>
        <p:nvSpPr>
          <p:cNvPr id="49" name="Rectangle 27">
            <a:extLst>
              <a:ext uri="{FF2B5EF4-FFF2-40B4-BE49-F238E27FC236}">
                <a16:creationId xmlns:a16="http://schemas.microsoft.com/office/drawing/2014/main" id="{8CDCF9DB-E6FE-4B6F-93BF-8B4C143FDFB4}"/>
              </a:ext>
            </a:extLst>
          </p:cNvPr>
          <p:cNvSpPr>
            <a:spLocks noChangeArrowheads="1"/>
          </p:cNvSpPr>
          <p:nvPr/>
        </p:nvSpPr>
        <p:spPr bwMode="auto">
          <a:xfrm>
            <a:off x="6208526" y="2922701"/>
            <a:ext cx="172354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$35      ,     $50</a:t>
            </a:r>
            <a:endParaRPr lang="pt-BR" altLang="pt-BR" sz="1800" dirty="0"/>
          </a:p>
        </p:txBody>
      </p:sp>
      <p:sp>
        <p:nvSpPr>
          <p:cNvPr id="50" name="Rectangle 27">
            <a:extLst>
              <a:ext uri="{FF2B5EF4-FFF2-40B4-BE49-F238E27FC236}">
                <a16:creationId xmlns:a16="http://schemas.microsoft.com/office/drawing/2014/main" id="{5B93D52F-CCE5-4101-974A-284165C6A217}"/>
              </a:ext>
            </a:extLst>
          </p:cNvPr>
          <p:cNvSpPr>
            <a:spLocks noChangeArrowheads="1"/>
          </p:cNvSpPr>
          <p:nvPr/>
        </p:nvSpPr>
        <p:spPr bwMode="auto">
          <a:xfrm>
            <a:off x="6215152" y="3777461"/>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$70     ,      $60</a:t>
            </a:r>
            <a:endParaRPr lang="pt-BR" altLang="pt-BR" sz="1800" dirty="0"/>
          </a:p>
        </p:txBody>
      </p:sp>
      <p:sp>
        <p:nvSpPr>
          <p:cNvPr id="51" name="Rectangle 27">
            <a:extLst>
              <a:ext uri="{FF2B5EF4-FFF2-40B4-BE49-F238E27FC236}">
                <a16:creationId xmlns:a16="http://schemas.microsoft.com/office/drawing/2014/main" id="{9267707F-4EA7-46A9-8AAB-F82FAAA39575}"/>
              </a:ext>
            </a:extLst>
          </p:cNvPr>
          <p:cNvSpPr>
            <a:spLocks noChangeArrowheads="1"/>
          </p:cNvSpPr>
          <p:nvPr/>
        </p:nvSpPr>
        <p:spPr bwMode="auto">
          <a:xfrm>
            <a:off x="6215151" y="4652111"/>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$50      ,     $40</a:t>
            </a:r>
            <a:endParaRPr lang="pt-BR" altLang="pt-BR" sz="1800" dirty="0"/>
          </a:p>
        </p:txBody>
      </p:sp>
      <p:sp>
        <p:nvSpPr>
          <p:cNvPr id="52" name="Rectangle 27">
            <a:extLst>
              <a:ext uri="{FF2B5EF4-FFF2-40B4-BE49-F238E27FC236}">
                <a16:creationId xmlns:a16="http://schemas.microsoft.com/office/drawing/2014/main" id="{1D9A9A85-78B7-49D0-96B5-8247543CF209}"/>
              </a:ext>
            </a:extLst>
          </p:cNvPr>
          <p:cNvSpPr>
            <a:spLocks noChangeArrowheads="1"/>
          </p:cNvSpPr>
          <p:nvPr/>
        </p:nvSpPr>
        <p:spPr bwMode="auto">
          <a:xfrm>
            <a:off x="6221777" y="5506871"/>
            <a:ext cx="172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pt-BR" sz="1800" b="1" dirty="0"/>
              <a:t>$40     ,      $20</a:t>
            </a:r>
            <a:endParaRPr lang="pt-BR" altLang="pt-BR" sz="1800" dirty="0"/>
          </a:p>
        </p:txBody>
      </p:sp>
      <p:cxnSp>
        <p:nvCxnSpPr>
          <p:cNvPr id="3" name="Conector de Seta Reta 2">
            <a:extLst>
              <a:ext uri="{FF2B5EF4-FFF2-40B4-BE49-F238E27FC236}">
                <a16:creationId xmlns:a16="http://schemas.microsoft.com/office/drawing/2014/main" id="{EC497EBA-A7A4-4A91-88E4-422090B132C7}"/>
              </a:ext>
            </a:extLst>
          </p:cNvPr>
          <p:cNvCxnSpPr/>
          <p:nvPr/>
        </p:nvCxnSpPr>
        <p:spPr>
          <a:xfrm flipV="1">
            <a:off x="2196074" y="2171331"/>
            <a:ext cx="1579754" cy="1496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A6DA22B3-5BD1-4B63-9416-B59FCC0F2E93}"/>
              </a:ext>
            </a:extLst>
          </p:cNvPr>
          <p:cNvCxnSpPr>
            <a:cxnSpLocks/>
          </p:cNvCxnSpPr>
          <p:nvPr/>
        </p:nvCxnSpPr>
        <p:spPr>
          <a:xfrm flipV="1">
            <a:off x="3944446" y="1614873"/>
            <a:ext cx="1542429" cy="473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tângulo 31">
            <a:extLst>
              <a:ext uri="{FF2B5EF4-FFF2-40B4-BE49-F238E27FC236}">
                <a16:creationId xmlns:a16="http://schemas.microsoft.com/office/drawing/2014/main" id="{0228CC1D-3031-4199-807B-EBBFACD85A4F}"/>
              </a:ext>
            </a:extLst>
          </p:cNvPr>
          <p:cNvSpPr/>
          <p:nvPr/>
        </p:nvSpPr>
        <p:spPr>
          <a:xfrm>
            <a:off x="6202252" y="1325815"/>
            <a:ext cx="17430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3" name="Conector de Seta Reta 52">
            <a:extLst>
              <a:ext uri="{FF2B5EF4-FFF2-40B4-BE49-F238E27FC236}">
                <a16:creationId xmlns:a16="http://schemas.microsoft.com/office/drawing/2014/main" id="{C095F4FB-5FD0-47D2-A18F-49D823F0B02B}"/>
              </a:ext>
            </a:extLst>
          </p:cNvPr>
          <p:cNvCxnSpPr>
            <a:cxnSpLocks/>
          </p:cNvCxnSpPr>
          <p:nvPr/>
        </p:nvCxnSpPr>
        <p:spPr>
          <a:xfrm>
            <a:off x="2222081" y="3759175"/>
            <a:ext cx="14856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de Seta Reta 56">
            <a:extLst>
              <a:ext uri="{FF2B5EF4-FFF2-40B4-BE49-F238E27FC236}">
                <a16:creationId xmlns:a16="http://schemas.microsoft.com/office/drawing/2014/main" id="{C67D1B76-B9E1-48CD-AE3C-0FE1119A726D}"/>
              </a:ext>
            </a:extLst>
          </p:cNvPr>
          <p:cNvCxnSpPr>
            <a:cxnSpLocks/>
          </p:cNvCxnSpPr>
          <p:nvPr/>
        </p:nvCxnSpPr>
        <p:spPr>
          <a:xfrm>
            <a:off x="4017333" y="3672417"/>
            <a:ext cx="1467817" cy="2488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de Seta Reta 58">
            <a:extLst>
              <a:ext uri="{FF2B5EF4-FFF2-40B4-BE49-F238E27FC236}">
                <a16:creationId xmlns:a16="http://schemas.microsoft.com/office/drawing/2014/main" id="{E3F60BA6-1285-4458-98F5-7228B847760F}"/>
              </a:ext>
            </a:extLst>
          </p:cNvPr>
          <p:cNvCxnSpPr>
            <a:cxnSpLocks/>
          </p:cNvCxnSpPr>
          <p:nvPr/>
        </p:nvCxnSpPr>
        <p:spPr>
          <a:xfrm>
            <a:off x="2143551" y="3842359"/>
            <a:ext cx="1504666" cy="1500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de Seta Reta 61">
            <a:extLst>
              <a:ext uri="{FF2B5EF4-FFF2-40B4-BE49-F238E27FC236}">
                <a16:creationId xmlns:a16="http://schemas.microsoft.com/office/drawing/2014/main" id="{93DF87D1-B6DD-4849-BB58-012A009145C2}"/>
              </a:ext>
            </a:extLst>
          </p:cNvPr>
          <p:cNvCxnSpPr>
            <a:cxnSpLocks/>
          </p:cNvCxnSpPr>
          <p:nvPr/>
        </p:nvCxnSpPr>
        <p:spPr>
          <a:xfrm flipV="1">
            <a:off x="4004082" y="4908043"/>
            <a:ext cx="1542429" cy="473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Retângulo 62">
            <a:extLst>
              <a:ext uri="{FF2B5EF4-FFF2-40B4-BE49-F238E27FC236}">
                <a16:creationId xmlns:a16="http://schemas.microsoft.com/office/drawing/2014/main" id="{534C0ACD-056E-4F0E-B1FA-95D870ED1D7D}"/>
              </a:ext>
            </a:extLst>
          </p:cNvPr>
          <p:cNvSpPr/>
          <p:nvPr/>
        </p:nvSpPr>
        <p:spPr>
          <a:xfrm>
            <a:off x="6208880" y="3770840"/>
            <a:ext cx="17430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a:extLst>
              <a:ext uri="{FF2B5EF4-FFF2-40B4-BE49-F238E27FC236}">
                <a16:creationId xmlns:a16="http://schemas.microsoft.com/office/drawing/2014/main" id="{9FB1EF20-A415-4E41-AAE3-7F6DB74A4C2F}"/>
              </a:ext>
            </a:extLst>
          </p:cNvPr>
          <p:cNvSpPr/>
          <p:nvPr/>
        </p:nvSpPr>
        <p:spPr>
          <a:xfrm>
            <a:off x="6215508" y="4652109"/>
            <a:ext cx="17430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a:extLst>
              <a:ext uri="{FF2B5EF4-FFF2-40B4-BE49-F238E27FC236}">
                <a16:creationId xmlns:a16="http://schemas.microsoft.com/office/drawing/2014/main" id="{BBB7AB13-FABE-4EF0-AA3D-157B405173C8}"/>
              </a:ext>
            </a:extLst>
          </p:cNvPr>
          <p:cNvSpPr/>
          <p:nvPr/>
        </p:nvSpPr>
        <p:spPr>
          <a:xfrm>
            <a:off x="6096000" y="3684940"/>
            <a:ext cx="2001078" cy="55245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994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ppt_x"/>
                                          </p:val>
                                        </p:tav>
                                        <p:tav tm="100000">
                                          <p:val>
                                            <p:strVal val="#ppt_x"/>
                                          </p:val>
                                        </p:tav>
                                      </p:tavLst>
                                    </p:anim>
                                    <p:anim calcmode="lin" valueType="num">
                                      <p:cBhvr additive="base">
                                        <p:cTn id="6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3"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35FCB504-6DEF-4910-8671-AB150AC5B88E}"/>
              </a:ext>
            </a:extLst>
          </p:cNvPr>
          <p:cNvSpPr>
            <a:spLocks noChangeShapeType="1"/>
          </p:cNvSpPr>
          <p:nvPr/>
        </p:nvSpPr>
        <p:spPr bwMode="auto">
          <a:xfrm>
            <a:off x="2526189" y="791064"/>
            <a:ext cx="0" cy="4237037"/>
          </a:xfrm>
          <a:prstGeom prst="line">
            <a:avLst/>
          </a:prstGeom>
          <a:noFill/>
          <a:ln w="57150">
            <a:solidFill>
              <a:schemeClr val="tx1"/>
            </a:solidFill>
            <a:round/>
            <a:headEnd type="arrow" w="med" len="med"/>
            <a:tailEnd/>
          </a:ln>
        </p:spPr>
        <p:txBody>
          <a:bodyPr/>
          <a:lstStyle/>
          <a:p>
            <a:endParaRPr lang="pt-BR"/>
          </a:p>
        </p:txBody>
      </p:sp>
      <p:sp>
        <p:nvSpPr>
          <p:cNvPr id="5" name="Line 11">
            <a:extLst>
              <a:ext uri="{FF2B5EF4-FFF2-40B4-BE49-F238E27FC236}">
                <a16:creationId xmlns:a16="http://schemas.microsoft.com/office/drawing/2014/main" id="{F5523A77-1890-492C-8C20-89FF661FC24E}"/>
              </a:ext>
            </a:extLst>
          </p:cNvPr>
          <p:cNvSpPr>
            <a:spLocks noChangeShapeType="1"/>
          </p:cNvSpPr>
          <p:nvPr/>
        </p:nvSpPr>
        <p:spPr bwMode="auto">
          <a:xfrm>
            <a:off x="2520391" y="5027549"/>
            <a:ext cx="4425950" cy="0"/>
          </a:xfrm>
          <a:prstGeom prst="line">
            <a:avLst/>
          </a:prstGeom>
          <a:noFill/>
          <a:ln w="57150">
            <a:solidFill>
              <a:schemeClr val="tx1"/>
            </a:solidFill>
            <a:round/>
            <a:headEnd/>
            <a:tailEnd type="arrow" w="med" len="med"/>
          </a:ln>
        </p:spPr>
        <p:txBody>
          <a:bodyPr/>
          <a:lstStyle/>
          <a:p>
            <a:endParaRPr lang="pt-BR"/>
          </a:p>
        </p:txBody>
      </p:sp>
      <p:sp>
        <p:nvSpPr>
          <p:cNvPr id="6" name="Rectangle 12">
            <a:extLst>
              <a:ext uri="{FF2B5EF4-FFF2-40B4-BE49-F238E27FC236}">
                <a16:creationId xmlns:a16="http://schemas.microsoft.com/office/drawing/2014/main" id="{19453FC5-235F-4217-BE86-9F3317CA3A0C}"/>
              </a:ext>
            </a:extLst>
          </p:cNvPr>
          <p:cNvSpPr>
            <a:spLocks noChangeArrowheads="1"/>
          </p:cNvSpPr>
          <p:nvPr/>
        </p:nvSpPr>
        <p:spPr bwMode="auto">
          <a:xfrm>
            <a:off x="6972492" y="4699002"/>
            <a:ext cx="114276" cy="536044"/>
          </a:xfrm>
          <a:prstGeom prst="rect">
            <a:avLst/>
          </a:prstGeom>
          <a:noFill/>
          <a:ln w="12700">
            <a:noFill/>
            <a:miter lim="800000"/>
            <a:headEnd/>
            <a:tailEnd/>
          </a:ln>
        </p:spPr>
        <p:txBody>
          <a:bodyPr wrap="square" lIns="90488" tIns="44450" rIns="90488" bIns="44450">
            <a:spAutoFit/>
          </a:bodyPr>
          <a:lstStyle/>
          <a:p>
            <a:r>
              <a:rPr lang="en-US" sz="2900" b="1" dirty="0">
                <a:latin typeface="Arial" charset="0"/>
              </a:rPr>
              <a:t>L</a:t>
            </a:r>
          </a:p>
        </p:txBody>
      </p:sp>
      <p:sp>
        <p:nvSpPr>
          <p:cNvPr id="7" name="Rectangle 13">
            <a:extLst>
              <a:ext uri="{FF2B5EF4-FFF2-40B4-BE49-F238E27FC236}">
                <a16:creationId xmlns:a16="http://schemas.microsoft.com/office/drawing/2014/main" id="{463A5B30-7B45-4F34-90A9-04E66A767358}"/>
              </a:ext>
            </a:extLst>
          </p:cNvPr>
          <p:cNvSpPr>
            <a:spLocks noChangeArrowheads="1"/>
          </p:cNvSpPr>
          <p:nvPr/>
        </p:nvSpPr>
        <p:spPr bwMode="auto">
          <a:xfrm>
            <a:off x="1842046" y="614640"/>
            <a:ext cx="513245" cy="536044"/>
          </a:xfrm>
          <a:prstGeom prst="rect">
            <a:avLst/>
          </a:prstGeom>
          <a:noFill/>
          <a:ln w="12700">
            <a:noFill/>
            <a:miter lim="800000"/>
            <a:headEnd/>
            <a:tailEnd/>
          </a:ln>
        </p:spPr>
        <p:txBody>
          <a:bodyPr wrap="square" lIns="90488" tIns="44450" rIns="90488" bIns="44450">
            <a:spAutoFit/>
          </a:bodyPr>
          <a:lstStyle/>
          <a:p>
            <a:pPr algn="r"/>
            <a:r>
              <a:rPr lang="en-US" sz="2900" b="1" dirty="0">
                <a:latin typeface="Arial" charset="0"/>
              </a:rPr>
              <a:t>K</a:t>
            </a:r>
          </a:p>
        </p:txBody>
      </p:sp>
      <p:grpSp>
        <p:nvGrpSpPr>
          <p:cNvPr id="13" name="Group 19">
            <a:extLst>
              <a:ext uri="{FF2B5EF4-FFF2-40B4-BE49-F238E27FC236}">
                <a16:creationId xmlns:a16="http://schemas.microsoft.com/office/drawing/2014/main" id="{7DDFD413-5DC9-441E-AF67-A76F684811CA}"/>
              </a:ext>
            </a:extLst>
          </p:cNvPr>
          <p:cNvGrpSpPr>
            <a:grpSpLocks/>
          </p:cNvGrpSpPr>
          <p:nvPr/>
        </p:nvGrpSpPr>
        <p:grpSpPr bwMode="auto">
          <a:xfrm>
            <a:off x="2542616" y="1817624"/>
            <a:ext cx="3514725" cy="3209925"/>
            <a:chOff x="1418" y="1746"/>
            <a:chExt cx="2214" cy="2022"/>
          </a:xfrm>
        </p:grpSpPr>
        <p:sp>
          <p:nvSpPr>
            <p:cNvPr id="15" name="Line 21">
              <a:extLst>
                <a:ext uri="{FF2B5EF4-FFF2-40B4-BE49-F238E27FC236}">
                  <a16:creationId xmlns:a16="http://schemas.microsoft.com/office/drawing/2014/main" id="{A8E56007-6236-4470-A6A8-64796777A340}"/>
                </a:ext>
              </a:extLst>
            </p:cNvPr>
            <p:cNvSpPr>
              <a:spLocks noChangeShapeType="1"/>
            </p:cNvSpPr>
            <p:nvPr/>
          </p:nvSpPr>
          <p:spPr bwMode="auto">
            <a:xfrm>
              <a:off x="1418" y="1746"/>
              <a:ext cx="2022" cy="2022"/>
            </a:xfrm>
            <a:prstGeom prst="line">
              <a:avLst/>
            </a:prstGeom>
            <a:noFill/>
            <a:ln w="50800">
              <a:solidFill>
                <a:schemeClr val="tx1"/>
              </a:solidFill>
              <a:round/>
              <a:headEnd/>
              <a:tailEnd/>
            </a:ln>
          </p:spPr>
          <p:txBody>
            <a:bodyPr/>
            <a:lstStyle/>
            <a:p>
              <a:endParaRPr lang="pt-BR"/>
            </a:p>
          </p:txBody>
        </p:sp>
        <p:sp>
          <p:nvSpPr>
            <p:cNvPr id="18" name="Rectangle 24">
              <a:extLst>
                <a:ext uri="{FF2B5EF4-FFF2-40B4-BE49-F238E27FC236}">
                  <a16:creationId xmlns:a16="http://schemas.microsoft.com/office/drawing/2014/main" id="{86F37644-C6EC-42C4-964E-23D9025A3AF1}"/>
                </a:ext>
              </a:extLst>
            </p:cNvPr>
            <p:cNvSpPr>
              <a:spLocks noChangeArrowheads="1"/>
            </p:cNvSpPr>
            <p:nvPr/>
          </p:nvSpPr>
          <p:spPr bwMode="auto">
            <a:xfrm>
              <a:off x="3361" y="3507"/>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C</a:t>
              </a:r>
              <a:r>
                <a:rPr lang="en-US" sz="1800" b="1" i="1" baseline="-25000">
                  <a:latin typeface="Arial" charset="0"/>
                </a:rPr>
                <a:t>1</a:t>
              </a:r>
            </a:p>
          </p:txBody>
        </p:sp>
      </p:grpSp>
      <p:sp>
        <p:nvSpPr>
          <p:cNvPr id="38" name="Rectangle 7">
            <a:extLst>
              <a:ext uri="{FF2B5EF4-FFF2-40B4-BE49-F238E27FC236}">
                <a16:creationId xmlns:a16="http://schemas.microsoft.com/office/drawing/2014/main" id="{33EBD302-110F-49D7-AA74-0D63E20E7176}"/>
              </a:ext>
            </a:extLst>
          </p:cNvPr>
          <p:cNvSpPr>
            <a:spLocks noGrp="1" noChangeArrowheads="1"/>
          </p:cNvSpPr>
          <p:nvPr>
            <p:ph type="title"/>
          </p:nvPr>
        </p:nvSpPr>
        <p:spPr>
          <a:xfrm>
            <a:off x="530088" y="159854"/>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endParaRPr lang="en-US" sz="3600" b="1" dirty="0">
              <a:solidFill>
                <a:schemeClr val="tx1"/>
              </a:solidFill>
              <a:latin typeface="+mn-lt"/>
              <a:cs typeface="Arial" panose="020B0604020202020204" pitchFamily="34" charset="0"/>
            </a:endParaRPr>
          </a:p>
        </p:txBody>
      </p:sp>
      <p:sp>
        <p:nvSpPr>
          <p:cNvPr id="40" name="Rectangle 5">
            <a:extLst>
              <a:ext uri="{FF2B5EF4-FFF2-40B4-BE49-F238E27FC236}">
                <a16:creationId xmlns:a16="http://schemas.microsoft.com/office/drawing/2014/main" id="{0399A41F-48B4-4A2E-B9D1-D22B71AC5B8E}"/>
              </a:ext>
            </a:extLst>
          </p:cNvPr>
          <p:cNvSpPr>
            <a:spLocks noChangeArrowheads="1"/>
          </p:cNvSpPr>
          <p:nvPr/>
        </p:nvSpPr>
        <p:spPr bwMode="auto">
          <a:xfrm>
            <a:off x="5643455" y="1598202"/>
            <a:ext cx="1844020" cy="566151"/>
          </a:xfrm>
          <a:prstGeom prst="rect">
            <a:avLst/>
          </a:prstGeom>
          <a:solidFill>
            <a:schemeClr val="bg1">
              <a:lumMod val="95000"/>
            </a:schemeClr>
          </a:solidFill>
          <a:ln w="9525">
            <a:solidFill>
              <a:schemeClr val="tx2"/>
            </a:solidFill>
            <a:miter lim="800000"/>
            <a:headEnd/>
            <a:tailEnd/>
          </a:ln>
        </p:spPr>
        <p:txBody>
          <a:bodyPr wrap="none" anchor="ctr"/>
          <a:lstStyle/>
          <a:p>
            <a:endParaRPr lang="pt-BR"/>
          </a:p>
        </p:txBody>
      </p:sp>
      <p:graphicFrame>
        <p:nvGraphicFramePr>
          <p:cNvPr id="41" name="Object 6">
            <a:extLst>
              <a:ext uri="{FF2B5EF4-FFF2-40B4-BE49-F238E27FC236}">
                <a16:creationId xmlns:a16="http://schemas.microsoft.com/office/drawing/2014/main" id="{DA3A76D8-0CF7-47AC-B53A-1F9426C53B9F}"/>
              </a:ext>
            </a:extLst>
          </p:cNvPr>
          <p:cNvGraphicFramePr>
            <a:graphicFrameLocks noChangeAspect="1"/>
          </p:cNvGraphicFramePr>
          <p:nvPr>
            <p:extLst>
              <p:ext uri="{D42A27DB-BD31-4B8C-83A1-F6EECF244321}">
                <p14:modId xmlns:p14="http://schemas.microsoft.com/office/powerpoint/2010/main" val="788868172"/>
              </p:ext>
            </p:extLst>
          </p:nvPr>
        </p:nvGraphicFramePr>
        <p:xfrm>
          <a:off x="3231596" y="896497"/>
          <a:ext cx="5754479" cy="1403411"/>
        </p:xfrm>
        <a:graphic>
          <a:graphicData uri="http://schemas.openxmlformats.org/presentationml/2006/ole">
            <mc:AlternateContent xmlns:mc="http://schemas.openxmlformats.org/markup-compatibility/2006">
              <mc:Choice xmlns:v="urn:schemas-microsoft-com:vml" Requires="v">
                <p:oleObj name="Equation" r:id="rId2" imgW="2539800" imgH="634680" progId="Equation.DSMT4">
                  <p:embed/>
                </p:oleObj>
              </mc:Choice>
              <mc:Fallback>
                <p:oleObj name="Equation" r:id="rId2" imgW="2539800" imgH="634680" progId="Equation.DSMT4">
                  <p:embed/>
                  <p:pic>
                    <p:nvPicPr>
                      <p:cNvPr id="10" name="Object 6">
                        <a:extLst>
                          <a:ext uri="{FF2B5EF4-FFF2-40B4-BE49-F238E27FC236}">
                            <a16:creationId xmlns:a16="http://schemas.microsoft.com/office/drawing/2014/main" id="{9B7107B6-FAF8-48BB-86D5-2AE0CC3734D2}"/>
                          </a:ext>
                        </a:extLst>
                      </p:cNvPr>
                      <p:cNvPicPr>
                        <a:picLocks noChangeAspect="1" noChangeArrowheads="1"/>
                      </p:cNvPicPr>
                      <p:nvPr/>
                    </p:nvPicPr>
                    <p:blipFill>
                      <a:blip r:embed="rId3"/>
                      <a:srcRect/>
                      <a:stretch>
                        <a:fillRect/>
                      </a:stretch>
                    </p:blipFill>
                    <p:spPr bwMode="auto">
                      <a:xfrm>
                        <a:off x="3231596" y="896497"/>
                        <a:ext cx="5754479" cy="1403411"/>
                      </a:xfrm>
                      <a:prstGeom prst="rect">
                        <a:avLst/>
                      </a:prstGeom>
                      <a:noFill/>
                      <a:ln w="28575">
                        <a:solidFill>
                          <a:schemeClr val="tx1"/>
                        </a:solidFill>
                      </a:ln>
                    </p:spPr>
                  </p:pic>
                </p:oleObj>
              </mc:Fallback>
            </mc:AlternateContent>
          </a:graphicData>
        </a:graphic>
      </p:graphicFrame>
      <p:graphicFrame>
        <p:nvGraphicFramePr>
          <p:cNvPr id="42" name="Object 6">
            <a:extLst>
              <a:ext uri="{FF2B5EF4-FFF2-40B4-BE49-F238E27FC236}">
                <a16:creationId xmlns:a16="http://schemas.microsoft.com/office/drawing/2014/main" id="{AD9C498A-019C-4E6D-AB17-33F71661C0FE}"/>
              </a:ext>
            </a:extLst>
          </p:cNvPr>
          <p:cNvGraphicFramePr>
            <a:graphicFrameLocks noChangeAspect="1"/>
          </p:cNvGraphicFramePr>
          <p:nvPr>
            <p:extLst>
              <p:ext uri="{D42A27DB-BD31-4B8C-83A1-F6EECF244321}">
                <p14:modId xmlns:p14="http://schemas.microsoft.com/office/powerpoint/2010/main" val="1182801202"/>
              </p:ext>
            </p:extLst>
          </p:nvPr>
        </p:nvGraphicFramePr>
        <p:xfrm>
          <a:off x="119269" y="1392932"/>
          <a:ext cx="2385387" cy="869950"/>
        </p:xfrm>
        <a:graphic>
          <a:graphicData uri="http://schemas.openxmlformats.org/presentationml/2006/ole">
            <mc:AlternateContent xmlns:mc="http://schemas.openxmlformats.org/markup-compatibility/2006">
              <mc:Choice xmlns:v="urn:schemas-microsoft-com:vml" Requires="v">
                <p:oleObj name="Equation" r:id="rId4" imgW="1091880" imgH="393480" progId="Equation.DSMT4">
                  <p:embed/>
                </p:oleObj>
              </mc:Choice>
              <mc:Fallback>
                <p:oleObj name="Equation" r:id="rId4" imgW="1091880" imgH="393480" progId="Equation.DSMT4">
                  <p:embed/>
                  <p:pic>
                    <p:nvPicPr>
                      <p:cNvPr id="41" name="Object 6">
                        <a:extLst>
                          <a:ext uri="{FF2B5EF4-FFF2-40B4-BE49-F238E27FC236}">
                            <a16:creationId xmlns:a16="http://schemas.microsoft.com/office/drawing/2014/main" id="{DA3A76D8-0CF7-47AC-B53A-1F9426C53B9F}"/>
                          </a:ext>
                        </a:extLst>
                      </p:cNvPr>
                      <p:cNvPicPr>
                        <a:picLocks noChangeAspect="1" noChangeArrowheads="1"/>
                      </p:cNvPicPr>
                      <p:nvPr/>
                    </p:nvPicPr>
                    <p:blipFill>
                      <a:blip r:embed="rId5"/>
                      <a:srcRect/>
                      <a:stretch>
                        <a:fillRect/>
                      </a:stretch>
                    </p:blipFill>
                    <p:spPr bwMode="auto">
                      <a:xfrm>
                        <a:off x="119269" y="1392932"/>
                        <a:ext cx="2385387" cy="869950"/>
                      </a:xfrm>
                      <a:prstGeom prst="rect">
                        <a:avLst/>
                      </a:prstGeom>
                      <a:noFill/>
                    </p:spPr>
                  </p:pic>
                </p:oleObj>
              </mc:Fallback>
            </mc:AlternateContent>
          </a:graphicData>
        </a:graphic>
      </p:graphicFrame>
      <p:graphicFrame>
        <p:nvGraphicFramePr>
          <p:cNvPr id="43" name="Object 6">
            <a:extLst>
              <a:ext uri="{FF2B5EF4-FFF2-40B4-BE49-F238E27FC236}">
                <a16:creationId xmlns:a16="http://schemas.microsoft.com/office/drawing/2014/main" id="{FE7FE409-8C02-45DA-89C1-C77F322491AA}"/>
              </a:ext>
            </a:extLst>
          </p:cNvPr>
          <p:cNvGraphicFramePr>
            <a:graphicFrameLocks noChangeAspect="1"/>
          </p:cNvGraphicFramePr>
          <p:nvPr>
            <p:extLst>
              <p:ext uri="{D42A27DB-BD31-4B8C-83A1-F6EECF244321}">
                <p14:modId xmlns:p14="http://schemas.microsoft.com/office/powerpoint/2010/main" val="1540219327"/>
              </p:ext>
            </p:extLst>
          </p:nvPr>
        </p:nvGraphicFramePr>
        <p:xfrm>
          <a:off x="5484667" y="5114276"/>
          <a:ext cx="2360613" cy="869950"/>
        </p:xfrm>
        <a:graphic>
          <a:graphicData uri="http://schemas.openxmlformats.org/presentationml/2006/ole">
            <mc:AlternateContent xmlns:mc="http://schemas.openxmlformats.org/markup-compatibility/2006">
              <mc:Choice xmlns:v="urn:schemas-microsoft-com:vml" Requires="v">
                <p:oleObj name="Equation" r:id="rId6" imgW="1041120" imgH="393480" progId="Equation.DSMT4">
                  <p:embed/>
                </p:oleObj>
              </mc:Choice>
              <mc:Fallback>
                <p:oleObj name="Equation" r:id="rId6" imgW="1041120" imgH="393480" progId="Equation.DSMT4">
                  <p:embed/>
                  <p:pic>
                    <p:nvPicPr>
                      <p:cNvPr id="42" name="Object 6">
                        <a:extLst>
                          <a:ext uri="{FF2B5EF4-FFF2-40B4-BE49-F238E27FC236}">
                            <a16:creationId xmlns:a16="http://schemas.microsoft.com/office/drawing/2014/main" id="{AD9C498A-019C-4E6D-AB17-33F71661C0FE}"/>
                          </a:ext>
                        </a:extLst>
                      </p:cNvPr>
                      <p:cNvPicPr>
                        <a:picLocks noChangeAspect="1" noChangeArrowheads="1"/>
                      </p:cNvPicPr>
                      <p:nvPr/>
                    </p:nvPicPr>
                    <p:blipFill>
                      <a:blip r:embed="rId7"/>
                      <a:srcRect/>
                      <a:stretch>
                        <a:fillRect/>
                      </a:stretch>
                    </p:blipFill>
                    <p:spPr bwMode="auto">
                      <a:xfrm>
                        <a:off x="5484667" y="5114276"/>
                        <a:ext cx="2360613" cy="869950"/>
                      </a:xfrm>
                      <a:prstGeom prst="rect">
                        <a:avLst/>
                      </a:prstGeom>
                      <a:noFill/>
                    </p:spPr>
                  </p:pic>
                </p:oleObj>
              </mc:Fallback>
            </mc:AlternateContent>
          </a:graphicData>
        </a:graphic>
      </p:graphicFrame>
      <p:sp>
        <p:nvSpPr>
          <p:cNvPr id="44" name="CaixaDeTexto 43">
            <a:extLst>
              <a:ext uri="{FF2B5EF4-FFF2-40B4-BE49-F238E27FC236}">
                <a16:creationId xmlns:a16="http://schemas.microsoft.com/office/drawing/2014/main" id="{58711DD7-546C-4949-800E-6FC996158046}"/>
              </a:ext>
            </a:extLst>
          </p:cNvPr>
          <p:cNvSpPr txBox="1"/>
          <p:nvPr/>
        </p:nvSpPr>
        <p:spPr>
          <a:xfrm>
            <a:off x="278299" y="5897218"/>
            <a:ext cx="8707776" cy="861774"/>
          </a:xfrm>
          <a:prstGeom prst="rect">
            <a:avLst/>
          </a:prstGeom>
          <a:noFill/>
        </p:spPr>
        <p:txBody>
          <a:bodyPr wrap="square" rtlCol="0">
            <a:spAutoFit/>
          </a:bodyPr>
          <a:lstStyle/>
          <a:p>
            <a:pPr marL="457200" indent="-457200" algn="just">
              <a:buFont typeface="Wingdings" panose="05000000000000000000" pitchFamily="2" charset="2"/>
              <a:buChar char="§"/>
            </a:pPr>
            <a:r>
              <a:rPr lang="pt-BR" sz="2500" dirty="0"/>
              <a:t>Considerando todas as combinações de K e L possíveis de serem adquiridas com $1.000, qual a mais eficiente ?</a:t>
            </a:r>
          </a:p>
        </p:txBody>
      </p:sp>
    </p:spTree>
    <p:extLst>
      <p:ext uri="{BB962C8B-B14F-4D97-AF65-F5344CB8AC3E}">
        <p14:creationId xmlns:p14="http://schemas.microsoft.com/office/powerpoint/2010/main" val="37518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35F8E91A-4A31-45C4-8D45-AC2A62D13862}"/>
              </a:ext>
            </a:extLst>
          </p:cNvPr>
          <p:cNvSpPr>
            <a:spLocks noChangeShapeType="1"/>
          </p:cNvSpPr>
          <p:nvPr/>
        </p:nvSpPr>
        <p:spPr bwMode="auto">
          <a:xfrm>
            <a:off x="2247900" y="1188625"/>
            <a:ext cx="0" cy="4237037"/>
          </a:xfrm>
          <a:prstGeom prst="line">
            <a:avLst/>
          </a:prstGeom>
          <a:noFill/>
          <a:ln w="57150">
            <a:solidFill>
              <a:schemeClr val="tx1"/>
            </a:solidFill>
            <a:round/>
            <a:headEnd type="arrow" w="med" len="med"/>
            <a:tailEnd/>
          </a:ln>
        </p:spPr>
        <p:txBody>
          <a:bodyPr/>
          <a:lstStyle/>
          <a:p>
            <a:endParaRPr lang="pt-BR"/>
          </a:p>
        </p:txBody>
      </p:sp>
      <p:sp>
        <p:nvSpPr>
          <p:cNvPr id="5" name="Line 11">
            <a:extLst>
              <a:ext uri="{FF2B5EF4-FFF2-40B4-BE49-F238E27FC236}">
                <a16:creationId xmlns:a16="http://schemas.microsoft.com/office/drawing/2014/main" id="{E932CC63-B4BC-4786-9619-619FAEC11057}"/>
              </a:ext>
            </a:extLst>
          </p:cNvPr>
          <p:cNvSpPr>
            <a:spLocks noChangeShapeType="1"/>
          </p:cNvSpPr>
          <p:nvPr/>
        </p:nvSpPr>
        <p:spPr bwMode="auto">
          <a:xfrm>
            <a:off x="2228850" y="5438362"/>
            <a:ext cx="4425950" cy="0"/>
          </a:xfrm>
          <a:prstGeom prst="line">
            <a:avLst/>
          </a:prstGeom>
          <a:noFill/>
          <a:ln w="57150">
            <a:solidFill>
              <a:schemeClr val="tx1"/>
            </a:solidFill>
            <a:round/>
            <a:headEnd/>
            <a:tailEnd type="arrow" w="med" len="med"/>
          </a:ln>
        </p:spPr>
        <p:txBody>
          <a:bodyPr/>
          <a:lstStyle/>
          <a:p>
            <a:endParaRPr lang="pt-BR"/>
          </a:p>
        </p:txBody>
      </p:sp>
      <p:sp>
        <p:nvSpPr>
          <p:cNvPr id="6" name="Rectangle 12">
            <a:extLst>
              <a:ext uri="{FF2B5EF4-FFF2-40B4-BE49-F238E27FC236}">
                <a16:creationId xmlns:a16="http://schemas.microsoft.com/office/drawing/2014/main" id="{103063C8-9AEB-4D79-85B6-22D0A31A006F}"/>
              </a:ext>
            </a:extLst>
          </p:cNvPr>
          <p:cNvSpPr>
            <a:spLocks noChangeArrowheads="1"/>
          </p:cNvSpPr>
          <p:nvPr/>
        </p:nvSpPr>
        <p:spPr bwMode="auto">
          <a:xfrm>
            <a:off x="6557137" y="5427870"/>
            <a:ext cx="402355" cy="520655"/>
          </a:xfrm>
          <a:prstGeom prst="rect">
            <a:avLst/>
          </a:prstGeom>
          <a:noFill/>
          <a:ln w="12700">
            <a:noFill/>
            <a:miter lim="800000"/>
            <a:headEnd/>
            <a:tailEnd/>
          </a:ln>
        </p:spPr>
        <p:txBody>
          <a:bodyPr wrap="none" lIns="90488" tIns="44450" rIns="90488" bIns="44450">
            <a:spAutoFit/>
          </a:bodyPr>
          <a:lstStyle/>
          <a:p>
            <a:r>
              <a:rPr lang="en-US" sz="2800" b="1" dirty="0">
                <a:latin typeface="Arial" charset="0"/>
              </a:rPr>
              <a:t>L</a:t>
            </a:r>
          </a:p>
        </p:txBody>
      </p:sp>
      <p:sp>
        <p:nvSpPr>
          <p:cNvPr id="7" name="Rectangle 13">
            <a:extLst>
              <a:ext uri="{FF2B5EF4-FFF2-40B4-BE49-F238E27FC236}">
                <a16:creationId xmlns:a16="http://schemas.microsoft.com/office/drawing/2014/main" id="{8C925C19-3EB5-4EE1-88B7-7AB17DA962B7}"/>
              </a:ext>
            </a:extLst>
          </p:cNvPr>
          <p:cNvSpPr>
            <a:spLocks noChangeArrowheads="1"/>
          </p:cNvSpPr>
          <p:nvPr/>
        </p:nvSpPr>
        <p:spPr bwMode="auto">
          <a:xfrm>
            <a:off x="273673" y="879683"/>
            <a:ext cx="1843087" cy="520655"/>
          </a:xfrm>
          <a:prstGeom prst="rect">
            <a:avLst/>
          </a:prstGeom>
          <a:noFill/>
          <a:ln w="12700">
            <a:noFill/>
            <a:miter lim="800000"/>
            <a:headEnd/>
            <a:tailEnd/>
          </a:ln>
        </p:spPr>
        <p:txBody>
          <a:bodyPr lIns="90488" tIns="44450" rIns="90488" bIns="44450">
            <a:spAutoFit/>
          </a:bodyPr>
          <a:lstStyle/>
          <a:p>
            <a:pPr algn="r"/>
            <a:r>
              <a:rPr lang="en-US" sz="2800" b="1" dirty="0">
                <a:latin typeface="Arial" charset="0"/>
              </a:rPr>
              <a:t>K</a:t>
            </a:r>
          </a:p>
        </p:txBody>
      </p:sp>
      <p:sp>
        <p:nvSpPr>
          <p:cNvPr id="8" name="Rectangle 14">
            <a:extLst>
              <a:ext uri="{FF2B5EF4-FFF2-40B4-BE49-F238E27FC236}">
                <a16:creationId xmlns:a16="http://schemas.microsoft.com/office/drawing/2014/main" id="{B759B93F-AF53-4D00-9913-6465D7215169}"/>
              </a:ext>
            </a:extLst>
          </p:cNvPr>
          <p:cNvSpPr>
            <a:spLocks noChangeArrowheads="1"/>
          </p:cNvSpPr>
          <p:nvPr/>
        </p:nvSpPr>
        <p:spPr bwMode="auto">
          <a:xfrm>
            <a:off x="6011863" y="2349087"/>
            <a:ext cx="2900362" cy="159067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r>
              <a:rPr lang="en-US" sz="1400" b="1" dirty="0">
                <a:latin typeface="Arial" charset="0"/>
              </a:rPr>
              <a:t>A </a:t>
            </a:r>
            <a:r>
              <a:rPr lang="en-US" sz="1400" b="1" dirty="0" err="1">
                <a:latin typeface="Arial" charset="0"/>
              </a:rPr>
              <a:t>quantidade</a:t>
            </a:r>
            <a:r>
              <a:rPr lang="en-US" sz="1400" b="1" dirty="0">
                <a:latin typeface="Arial" charset="0"/>
              </a:rPr>
              <a:t> </a:t>
            </a:r>
            <a:r>
              <a:rPr lang="en-US" sz="1400" b="1" i="1" dirty="0">
                <a:latin typeface="Arial" charset="0"/>
              </a:rPr>
              <a:t>Q</a:t>
            </a:r>
            <a:r>
              <a:rPr lang="en-US" sz="1400" b="1" i="1" baseline="-25000" dirty="0">
                <a:latin typeface="Arial" charset="0"/>
              </a:rPr>
              <a:t>1</a:t>
            </a:r>
            <a:r>
              <a:rPr lang="en-US" sz="1400" b="1" dirty="0">
                <a:latin typeface="Arial" charset="0"/>
              </a:rPr>
              <a:t>  </a:t>
            </a:r>
            <a:r>
              <a:rPr lang="en-US" sz="1400" b="1" dirty="0" err="1">
                <a:latin typeface="Arial" charset="0"/>
              </a:rPr>
              <a:t>pode</a:t>
            </a:r>
            <a:r>
              <a:rPr lang="en-US" sz="1400" b="1" dirty="0">
                <a:latin typeface="Arial" charset="0"/>
              </a:rPr>
              <a:t> ser </a:t>
            </a:r>
          </a:p>
          <a:p>
            <a:pPr algn="ctr"/>
            <a:r>
              <a:rPr lang="en-US" sz="1400" b="1" dirty="0" err="1">
                <a:latin typeface="Arial" charset="0"/>
              </a:rPr>
              <a:t>produzida</a:t>
            </a:r>
            <a:r>
              <a:rPr lang="en-US" sz="1400" b="1" dirty="0">
                <a:latin typeface="Arial" charset="0"/>
              </a:rPr>
              <a:t> com as </a:t>
            </a:r>
          </a:p>
          <a:p>
            <a:pPr algn="ctr"/>
            <a:r>
              <a:rPr lang="en-US" sz="1400" b="1" dirty="0" err="1">
                <a:latin typeface="Arial" charset="0"/>
              </a:rPr>
              <a:t>combinações</a:t>
            </a:r>
            <a:r>
              <a:rPr lang="en-US" sz="1400" b="1" dirty="0">
                <a:latin typeface="Arial" charset="0"/>
              </a:rPr>
              <a:t> </a:t>
            </a:r>
            <a:r>
              <a:rPr lang="en-US" sz="1400" b="1" i="1" dirty="0">
                <a:latin typeface="Arial" charset="0"/>
              </a:rPr>
              <a:t>K</a:t>
            </a:r>
            <a:r>
              <a:rPr lang="en-US" sz="1400" b="1" i="1" baseline="-25000" dirty="0">
                <a:latin typeface="Arial" charset="0"/>
              </a:rPr>
              <a:t>2</a:t>
            </a:r>
            <a:r>
              <a:rPr lang="en-US" sz="1400" b="1" i="1" dirty="0">
                <a:latin typeface="Arial" charset="0"/>
              </a:rPr>
              <a:t>L</a:t>
            </a:r>
            <a:r>
              <a:rPr lang="en-US" sz="1400" b="1" i="1" baseline="-25000" dirty="0">
                <a:latin typeface="Arial" charset="0"/>
              </a:rPr>
              <a:t>2</a:t>
            </a:r>
            <a:r>
              <a:rPr lang="en-US" sz="1400" b="1" i="1" dirty="0">
                <a:latin typeface="Arial" charset="0"/>
              </a:rPr>
              <a:t> </a:t>
            </a:r>
            <a:r>
              <a:rPr lang="en-US" sz="1400" b="1" dirty="0" err="1">
                <a:latin typeface="Arial" charset="0"/>
              </a:rPr>
              <a:t>ou</a:t>
            </a:r>
            <a:r>
              <a:rPr lang="en-US" sz="1400" b="1" dirty="0">
                <a:latin typeface="Arial" charset="0"/>
              </a:rPr>
              <a:t> </a:t>
            </a:r>
            <a:r>
              <a:rPr lang="en-US" sz="1400" b="1" i="1" dirty="0">
                <a:latin typeface="Arial" charset="0"/>
              </a:rPr>
              <a:t>K</a:t>
            </a:r>
            <a:r>
              <a:rPr lang="en-US" sz="1400" b="1" i="1" baseline="-25000" dirty="0">
                <a:latin typeface="Arial" charset="0"/>
              </a:rPr>
              <a:t>3</a:t>
            </a:r>
            <a:r>
              <a:rPr lang="en-US" sz="1400" b="1" i="1" dirty="0">
                <a:latin typeface="Arial" charset="0"/>
              </a:rPr>
              <a:t>L</a:t>
            </a:r>
            <a:r>
              <a:rPr lang="en-US" sz="1400" b="1" i="1" baseline="-25000" dirty="0">
                <a:latin typeface="Arial" charset="0"/>
              </a:rPr>
              <a:t>3</a:t>
            </a:r>
            <a:r>
              <a:rPr lang="en-US" sz="1400" b="1" i="1" dirty="0">
                <a:latin typeface="Arial" charset="0"/>
              </a:rPr>
              <a:t>.</a:t>
            </a:r>
          </a:p>
          <a:p>
            <a:pPr algn="ctr"/>
            <a:r>
              <a:rPr lang="en-US" sz="1400" b="1" dirty="0" err="1">
                <a:latin typeface="Arial" charset="0"/>
              </a:rPr>
              <a:t>Entretanto</a:t>
            </a:r>
            <a:r>
              <a:rPr lang="en-US" sz="1400" b="1" dirty="0">
                <a:latin typeface="Arial" charset="0"/>
              </a:rPr>
              <a:t>, </a:t>
            </a:r>
            <a:r>
              <a:rPr lang="en-US" sz="1400" b="1" dirty="0" err="1">
                <a:latin typeface="Arial" charset="0"/>
              </a:rPr>
              <a:t>essas</a:t>
            </a:r>
            <a:r>
              <a:rPr lang="en-US" sz="1400" b="1" dirty="0">
                <a:latin typeface="Arial" charset="0"/>
              </a:rPr>
              <a:t> </a:t>
            </a:r>
            <a:r>
              <a:rPr lang="en-US" sz="1400" b="1" dirty="0" err="1">
                <a:latin typeface="Arial" charset="0"/>
              </a:rPr>
              <a:t>combinações</a:t>
            </a:r>
            <a:r>
              <a:rPr lang="en-US" sz="1400" b="1" dirty="0">
                <a:latin typeface="Arial" charset="0"/>
              </a:rPr>
              <a:t> </a:t>
            </a:r>
          </a:p>
          <a:p>
            <a:pPr algn="ctr"/>
            <a:r>
              <a:rPr lang="en-US" sz="1400" b="1" dirty="0" err="1">
                <a:latin typeface="Arial" charset="0"/>
              </a:rPr>
              <a:t>implicam</a:t>
            </a:r>
            <a:r>
              <a:rPr lang="en-US" sz="1400" b="1" dirty="0">
                <a:latin typeface="Arial" charset="0"/>
              </a:rPr>
              <a:t> </a:t>
            </a:r>
            <a:r>
              <a:rPr lang="en-US" sz="1400" b="1" dirty="0" err="1">
                <a:latin typeface="Arial" charset="0"/>
              </a:rPr>
              <a:t>custo</a:t>
            </a:r>
            <a:r>
              <a:rPr lang="en-US" sz="1400" b="1" dirty="0">
                <a:latin typeface="Arial" charset="0"/>
              </a:rPr>
              <a:t> </a:t>
            </a:r>
            <a:r>
              <a:rPr lang="en-US" sz="1400" b="1" dirty="0" err="1">
                <a:latin typeface="Arial" charset="0"/>
              </a:rPr>
              <a:t>maior</a:t>
            </a:r>
            <a:r>
              <a:rPr lang="en-US" sz="1400" b="1" dirty="0">
                <a:latin typeface="Arial" charset="0"/>
              </a:rPr>
              <a:t> </a:t>
            </a:r>
          </a:p>
          <a:p>
            <a:pPr algn="ctr"/>
            <a:r>
              <a:rPr lang="en-US" sz="1400" b="1" dirty="0" err="1">
                <a:latin typeface="Arial" charset="0"/>
              </a:rPr>
              <a:t>relativamente</a:t>
            </a:r>
            <a:r>
              <a:rPr lang="en-US" sz="1400" b="1" dirty="0">
                <a:latin typeface="Arial" charset="0"/>
              </a:rPr>
              <a:t> à </a:t>
            </a:r>
          </a:p>
          <a:p>
            <a:pPr algn="ctr"/>
            <a:r>
              <a:rPr lang="en-US" sz="1400" b="1" dirty="0" err="1">
                <a:latin typeface="Arial" charset="0"/>
              </a:rPr>
              <a:t>combinação</a:t>
            </a:r>
            <a:r>
              <a:rPr lang="en-US" sz="1400" b="1" dirty="0">
                <a:latin typeface="Arial" charset="0"/>
              </a:rPr>
              <a:t> </a:t>
            </a:r>
            <a:r>
              <a:rPr lang="en-US" sz="1400" b="1" i="1" dirty="0">
                <a:latin typeface="Arial" charset="0"/>
              </a:rPr>
              <a:t>K</a:t>
            </a:r>
            <a:r>
              <a:rPr lang="en-US" sz="1400" b="1" i="1" baseline="-25000" dirty="0">
                <a:latin typeface="Arial" charset="0"/>
              </a:rPr>
              <a:t>1</a:t>
            </a:r>
            <a:r>
              <a:rPr lang="en-US" sz="1400" b="1" i="1" dirty="0">
                <a:latin typeface="Arial" charset="0"/>
              </a:rPr>
              <a:t>L</a:t>
            </a:r>
            <a:r>
              <a:rPr lang="en-US" sz="1400" b="1" i="1" baseline="-25000" dirty="0">
                <a:latin typeface="Arial" charset="0"/>
              </a:rPr>
              <a:t>1</a:t>
            </a:r>
            <a:r>
              <a:rPr lang="en-US" sz="1400" b="1" i="1" dirty="0">
                <a:latin typeface="Arial" charset="0"/>
              </a:rPr>
              <a:t>.</a:t>
            </a:r>
          </a:p>
        </p:txBody>
      </p:sp>
      <p:grpSp>
        <p:nvGrpSpPr>
          <p:cNvPr id="9" name="Group 15">
            <a:extLst>
              <a:ext uri="{FF2B5EF4-FFF2-40B4-BE49-F238E27FC236}">
                <a16:creationId xmlns:a16="http://schemas.microsoft.com/office/drawing/2014/main" id="{6647D5D3-3192-456D-B1D0-BB681AC8F5A6}"/>
              </a:ext>
            </a:extLst>
          </p:cNvPr>
          <p:cNvGrpSpPr>
            <a:grpSpLocks/>
          </p:cNvGrpSpPr>
          <p:nvPr/>
        </p:nvGrpSpPr>
        <p:grpSpPr bwMode="auto">
          <a:xfrm>
            <a:off x="2917825" y="882237"/>
            <a:ext cx="3887788" cy="3979864"/>
            <a:chOff x="1838" y="898"/>
            <a:chExt cx="2449" cy="2507"/>
          </a:xfrm>
        </p:grpSpPr>
        <p:sp>
          <p:nvSpPr>
            <p:cNvPr id="10" name="Rectangle 16">
              <a:extLst>
                <a:ext uri="{FF2B5EF4-FFF2-40B4-BE49-F238E27FC236}">
                  <a16:creationId xmlns:a16="http://schemas.microsoft.com/office/drawing/2014/main" id="{EC4A41E9-2362-4FF7-B002-6980C2A472D8}"/>
                </a:ext>
              </a:extLst>
            </p:cNvPr>
            <p:cNvSpPr>
              <a:spLocks noChangeArrowheads="1"/>
            </p:cNvSpPr>
            <p:nvPr/>
          </p:nvSpPr>
          <p:spPr bwMode="auto">
            <a:xfrm>
              <a:off x="3793" y="3174"/>
              <a:ext cx="282" cy="231"/>
            </a:xfrm>
            <a:prstGeom prst="rect">
              <a:avLst/>
            </a:prstGeom>
            <a:noFill/>
            <a:ln w="12700">
              <a:noFill/>
              <a:miter lim="800000"/>
              <a:headEnd/>
              <a:tailEnd/>
            </a:ln>
          </p:spPr>
          <p:txBody>
            <a:bodyPr wrap="none" lIns="90488" tIns="44450" rIns="90488" bIns="44450">
              <a:spAutoFit/>
            </a:bodyPr>
            <a:lstStyle/>
            <a:p>
              <a:r>
                <a:rPr lang="en-US" sz="1800" b="1" i="1" dirty="0">
                  <a:solidFill>
                    <a:srgbClr val="002060"/>
                  </a:solidFill>
                  <a:latin typeface="Arial" charset="0"/>
                </a:rPr>
                <a:t>Q</a:t>
              </a:r>
              <a:r>
                <a:rPr lang="en-US" sz="1800" b="1" i="1" baseline="-25000" dirty="0">
                  <a:solidFill>
                    <a:srgbClr val="002060"/>
                  </a:solidFill>
                  <a:latin typeface="Arial" charset="0"/>
                </a:rPr>
                <a:t>1</a:t>
              </a:r>
            </a:p>
          </p:txBody>
        </p:sp>
        <p:sp>
          <p:nvSpPr>
            <p:cNvPr id="11" name="Freeform 17">
              <a:extLst>
                <a:ext uri="{FF2B5EF4-FFF2-40B4-BE49-F238E27FC236}">
                  <a16:creationId xmlns:a16="http://schemas.microsoft.com/office/drawing/2014/main" id="{FB6CFF67-C3B2-4DD9-8386-C025739AB44A}"/>
                </a:ext>
              </a:extLst>
            </p:cNvPr>
            <p:cNvSpPr>
              <a:spLocks/>
            </p:cNvSpPr>
            <p:nvPr/>
          </p:nvSpPr>
          <p:spPr bwMode="auto">
            <a:xfrm>
              <a:off x="1838" y="1404"/>
              <a:ext cx="1957" cy="1886"/>
            </a:xfrm>
            <a:custGeom>
              <a:avLst/>
              <a:gdLst>
                <a:gd name="T0" fmla="*/ 0 w 1957"/>
                <a:gd name="T1" fmla="*/ 0 h 1886"/>
                <a:gd name="T2" fmla="*/ 71 w 1957"/>
                <a:gd name="T3" fmla="*/ 340 h 1886"/>
                <a:gd name="T4" fmla="*/ 237 w 1957"/>
                <a:gd name="T5" fmla="*/ 837 h 1886"/>
                <a:gd name="T6" fmla="*/ 695 w 1957"/>
                <a:gd name="T7" fmla="*/ 1444 h 1886"/>
                <a:gd name="T8" fmla="*/ 1176 w 1957"/>
                <a:gd name="T9" fmla="*/ 1713 h 1886"/>
                <a:gd name="T10" fmla="*/ 1586 w 1957"/>
                <a:gd name="T11" fmla="*/ 1815 h 1886"/>
                <a:gd name="T12" fmla="*/ 1957 w 1957"/>
                <a:gd name="T13" fmla="*/ 1886 h 1886"/>
                <a:gd name="T14" fmla="*/ 0 60000 65536"/>
                <a:gd name="T15" fmla="*/ 0 60000 65536"/>
                <a:gd name="T16" fmla="*/ 0 60000 65536"/>
                <a:gd name="T17" fmla="*/ 0 60000 65536"/>
                <a:gd name="T18" fmla="*/ 0 60000 65536"/>
                <a:gd name="T19" fmla="*/ 0 60000 65536"/>
                <a:gd name="T20" fmla="*/ 0 60000 65536"/>
                <a:gd name="T21" fmla="*/ 0 w 1957"/>
                <a:gd name="T22" fmla="*/ 0 h 1886"/>
                <a:gd name="T23" fmla="*/ 1957 w 1957"/>
                <a:gd name="T24" fmla="*/ 1886 h 1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7" h="1886">
                  <a:moveTo>
                    <a:pt x="0" y="0"/>
                  </a:moveTo>
                  <a:cubicBezTo>
                    <a:pt x="13" y="56"/>
                    <a:pt x="32" y="201"/>
                    <a:pt x="71" y="340"/>
                  </a:cubicBezTo>
                  <a:cubicBezTo>
                    <a:pt x="110" y="479"/>
                    <a:pt x="133" y="653"/>
                    <a:pt x="237" y="837"/>
                  </a:cubicBezTo>
                  <a:cubicBezTo>
                    <a:pt x="341" y="1021"/>
                    <a:pt x="538" y="1298"/>
                    <a:pt x="695" y="1444"/>
                  </a:cubicBezTo>
                  <a:cubicBezTo>
                    <a:pt x="852" y="1590"/>
                    <a:pt x="1028" y="1651"/>
                    <a:pt x="1176" y="1713"/>
                  </a:cubicBezTo>
                  <a:cubicBezTo>
                    <a:pt x="1324" y="1775"/>
                    <a:pt x="1456" y="1786"/>
                    <a:pt x="1586" y="1815"/>
                  </a:cubicBezTo>
                  <a:cubicBezTo>
                    <a:pt x="1716" y="1844"/>
                    <a:pt x="1880" y="1871"/>
                    <a:pt x="1957" y="1886"/>
                  </a:cubicBezTo>
                </a:path>
              </a:pathLst>
            </a:custGeom>
            <a:noFill/>
            <a:ln w="57150" cap="flat" cmpd="sng">
              <a:solidFill>
                <a:srgbClr val="002060"/>
              </a:solidFill>
              <a:prstDash val="solid"/>
              <a:round/>
              <a:headEnd type="none" w="med" len="med"/>
              <a:tailEnd type="none" w="med" len="med"/>
            </a:ln>
          </p:spPr>
          <p:txBody>
            <a:bodyPr wrap="none">
              <a:spAutoFit/>
            </a:bodyPr>
            <a:lstStyle/>
            <a:p>
              <a:endParaRPr lang="pt-BR"/>
            </a:p>
          </p:txBody>
        </p:sp>
        <p:sp>
          <p:nvSpPr>
            <p:cNvPr id="12" name="Rectangle 18">
              <a:extLst>
                <a:ext uri="{FF2B5EF4-FFF2-40B4-BE49-F238E27FC236}">
                  <a16:creationId xmlns:a16="http://schemas.microsoft.com/office/drawing/2014/main" id="{B4C5275E-548E-445D-9753-17ABFBA52340}"/>
                </a:ext>
              </a:extLst>
            </p:cNvPr>
            <p:cNvSpPr>
              <a:spLocks noChangeArrowheads="1"/>
            </p:cNvSpPr>
            <p:nvPr/>
          </p:nvSpPr>
          <p:spPr bwMode="auto">
            <a:xfrm>
              <a:off x="2484" y="898"/>
              <a:ext cx="1803" cy="73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r>
                <a:rPr lang="en-US" sz="1400" b="1" i="1">
                  <a:latin typeface="Arial" charset="0"/>
                </a:rPr>
                <a:t>Q</a:t>
              </a:r>
              <a:r>
                <a:rPr lang="en-US" sz="1400" b="1" i="1" baseline="-25000">
                  <a:latin typeface="Arial" charset="0"/>
                </a:rPr>
                <a:t>1 </a:t>
              </a:r>
              <a:r>
                <a:rPr lang="en-US" sz="1400" b="1" i="1">
                  <a:latin typeface="Arial" charset="0"/>
                </a:rPr>
                <a:t> é</a:t>
              </a:r>
              <a:r>
                <a:rPr lang="en-US" sz="1400" b="1">
                  <a:latin typeface="Arial" charset="0"/>
                </a:rPr>
                <a:t> uma isoquanta</a:t>
              </a:r>
            </a:p>
            <a:p>
              <a:pPr algn="ctr"/>
              <a:r>
                <a:rPr lang="en-US" sz="1400" b="1">
                  <a:latin typeface="Arial" charset="0"/>
                </a:rPr>
                <a:t>para o nível de produção </a:t>
              </a:r>
              <a:r>
                <a:rPr lang="en-US" sz="1400" b="1" i="1">
                  <a:latin typeface="Arial" charset="0"/>
                </a:rPr>
                <a:t>Q</a:t>
              </a:r>
              <a:r>
                <a:rPr lang="en-US" sz="1400" b="1" i="1" baseline="-25000">
                  <a:latin typeface="Arial" charset="0"/>
                </a:rPr>
                <a:t>1.</a:t>
              </a:r>
              <a:r>
                <a:rPr lang="en-US" sz="1400" b="1">
                  <a:latin typeface="Arial" charset="0"/>
                </a:rPr>
                <a:t>.</a:t>
              </a:r>
            </a:p>
            <a:p>
              <a:pPr algn="ctr"/>
              <a:r>
                <a:rPr lang="en-US" sz="1400" b="1">
                  <a:latin typeface="Arial" charset="0"/>
                </a:rPr>
                <a:t>A curva de isocusto </a:t>
              </a:r>
              <a:r>
                <a:rPr lang="en-US" sz="1400" b="1" i="1">
                  <a:latin typeface="Arial" charset="0"/>
                </a:rPr>
                <a:t>C</a:t>
              </a:r>
              <a:r>
                <a:rPr lang="en-US" sz="1400" b="1" i="1" baseline="-25000">
                  <a:latin typeface="Arial" charset="0"/>
                </a:rPr>
                <a:t>0  </a:t>
              </a:r>
              <a:r>
                <a:rPr lang="en-US" sz="1400" b="1">
                  <a:latin typeface="Arial" charset="0"/>
                </a:rPr>
                <a:t>mostra </a:t>
              </a:r>
            </a:p>
            <a:p>
              <a:pPr algn="ctr"/>
              <a:r>
                <a:rPr lang="en-US" sz="1400" b="1">
                  <a:latin typeface="Arial" charset="0"/>
                </a:rPr>
                <a:t>todas as combinações de </a:t>
              </a:r>
              <a:r>
                <a:rPr lang="en-US" sz="1400" b="1" i="1" baseline="-25000">
                  <a:latin typeface="Arial" charset="0"/>
                </a:rPr>
                <a:t> </a:t>
              </a:r>
              <a:r>
                <a:rPr lang="en-US" sz="1400" b="1" i="1">
                  <a:latin typeface="Arial" charset="0"/>
                </a:rPr>
                <a:t>K </a:t>
              </a:r>
              <a:r>
                <a:rPr lang="en-US" sz="1400" b="1">
                  <a:latin typeface="Arial" charset="0"/>
                </a:rPr>
                <a:t>e </a:t>
              </a:r>
              <a:r>
                <a:rPr lang="en-US" sz="1400" b="1" i="1">
                  <a:latin typeface="Arial" charset="0"/>
                </a:rPr>
                <a:t>L</a:t>
              </a:r>
              <a:endParaRPr lang="en-US" sz="1400" b="1">
                <a:latin typeface="Arial" charset="0"/>
              </a:endParaRPr>
            </a:p>
            <a:p>
              <a:pPr algn="ctr"/>
              <a:r>
                <a:rPr lang="en-US" sz="1400" b="1">
                  <a:latin typeface="Arial" charset="0"/>
                </a:rPr>
                <a:t>que custam C</a:t>
              </a:r>
              <a:r>
                <a:rPr lang="en-US" sz="1400" b="1" baseline="-25000">
                  <a:latin typeface="Arial" charset="0"/>
                </a:rPr>
                <a:t>0</a:t>
              </a:r>
              <a:r>
                <a:rPr lang="en-US" sz="1400" b="1">
                  <a:latin typeface="Arial" charset="0"/>
                </a:rPr>
                <a:t>.</a:t>
              </a:r>
            </a:p>
          </p:txBody>
        </p:sp>
      </p:grpSp>
      <p:grpSp>
        <p:nvGrpSpPr>
          <p:cNvPr id="13" name="Group 19">
            <a:extLst>
              <a:ext uri="{FF2B5EF4-FFF2-40B4-BE49-F238E27FC236}">
                <a16:creationId xmlns:a16="http://schemas.microsoft.com/office/drawing/2014/main" id="{10630FDB-9D18-4AD3-BB4E-E696E3F272C2}"/>
              </a:ext>
            </a:extLst>
          </p:cNvPr>
          <p:cNvGrpSpPr>
            <a:grpSpLocks/>
          </p:cNvGrpSpPr>
          <p:nvPr/>
        </p:nvGrpSpPr>
        <p:grpSpPr bwMode="auto">
          <a:xfrm>
            <a:off x="228600" y="1390237"/>
            <a:ext cx="6527800" cy="4060825"/>
            <a:chOff x="144" y="1218"/>
            <a:chExt cx="4112" cy="2558"/>
          </a:xfrm>
        </p:grpSpPr>
        <p:sp>
          <p:nvSpPr>
            <p:cNvPr id="14" name="Line 20">
              <a:extLst>
                <a:ext uri="{FF2B5EF4-FFF2-40B4-BE49-F238E27FC236}">
                  <a16:creationId xmlns:a16="http://schemas.microsoft.com/office/drawing/2014/main" id="{91616B48-8479-4FCF-AE2B-D1E5695C48A3}"/>
                </a:ext>
              </a:extLst>
            </p:cNvPr>
            <p:cNvSpPr>
              <a:spLocks noChangeShapeType="1"/>
            </p:cNvSpPr>
            <p:nvPr/>
          </p:nvSpPr>
          <p:spPr bwMode="auto">
            <a:xfrm>
              <a:off x="1418" y="2378"/>
              <a:ext cx="1390" cy="1390"/>
            </a:xfrm>
            <a:prstGeom prst="line">
              <a:avLst/>
            </a:prstGeom>
            <a:noFill/>
            <a:ln w="50800">
              <a:solidFill>
                <a:schemeClr val="tx1"/>
              </a:solidFill>
              <a:round/>
              <a:headEnd/>
              <a:tailEnd/>
            </a:ln>
          </p:spPr>
          <p:txBody>
            <a:bodyPr/>
            <a:lstStyle/>
            <a:p>
              <a:endParaRPr lang="pt-BR"/>
            </a:p>
          </p:txBody>
        </p:sp>
        <p:sp>
          <p:nvSpPr>
            <p:cNvPr id="15" name="Line 21">
              <a:extLst>
                <a:ext uri="{FF2B5EF4-FFF2-40B4-BE49-F238E27FC236}">
                  <a16:creationId xmlns:a16="http://schemas.microsoft.com/office/drawing/2014/main" id="{53F5FAAC-1E59-4D23-8727-71B8C34186D6}"/>
                </a:ext>
              </a:extLst>
            </p:cNvPr>
            <p:cNvSpPr>
              <a:spLocks noChangeShapeType="1"/>
            </p:cNvSpPr>
            <p:nvPr/>
          </p:nvSpPr>
          <p:spPr bwMode="auto">
            <a:xfrm>
              <a:off x="1418" y="1746"/>
              <a:ext cx="2022" cy="2022"/>
            </a:xfrm>
            <a:prstGeom prst="line">
              <a:avLst/>
            </a:prstGeom>
            <a:noFill/>
            <a:ln w="50800">
              <a:solidFill>
                <a:schemeClr val="tx1"/>
              </a:solidFill>
              <a:round/>
              <a:headEnd/>
              <a:tailEnd/>
            </a:ln>
          </p:spPr>
          <p:txBody>
            <a:bodyPr/>
            <a:lstStyle/>
            <a:p>
              <a:endParaRPr lang="pt-BR"/>
            </a:p>
          </p:txBody>
        </p:sp>
        <p:sp>
          <p:nvSpPr>
            <p:cNvPr id="16" name="Line 22">
              <a:extLst>
                <a:ext uri="{FF2B5EF4-FFF2-40B4-BE49-F238E27FC236}">
                  <a16:creationId xmlns:a16="http://schemas.microsoft.com/office/drawing/2014/main" id="{88DE63A1-6F92-41A1-9197-44F2099F711B}"/>
                </a:ext>
              </a:extLst>
            </p:cNvPr>
            <p:cNvSpPr>
              <a:spLocks noChangeShapeType="1"/>
            </p:cNvSpPr>
            <p:nvPr/>
          </p:nvSpPr>
          <p:spPr bwMode="auto">
            <a:xfrm>
              <a:off x="1410" y="1218"/>
              <a:ext cx="2558" cy="2558"/>
            </a:xfrm>
            <a:prstGeom prst="line">
              <a:avLst/>
            </a:prstGeom>
            <a:noFill/>
            <a:ln w="50800">
              <a:solidFill>
                <a:schemeClr val="tx1"/>
              </a:solidFill>
              <a:round/>
              <a:headEnd/>
              <a:tailEnd/>
            </a:ln>
          </p:spPr>
          <p:txBody>
            <a:bodyPr/>
            <a:lstStyle/>
            <a:p>
              <a:endParaRPr lang="pt-BR"/>
            </a:p>
          </p:txBody>
        </p:sp>
        <p:sp>
          <p:nvSpPr>
            <p:cNvPr id="17" name="Rectangle 23">
              <a:extLst>
                <a:ext uri="{FF2B5EF4-FFF2-40B4-BE49-F238E27FC236}">
                  <a16:creationId xmlns:a16="http://schemas.microsoft.com/office/drawing/2014/main" id="{48F4B2C4-C9D1-4C29-801F-DBF1F92D8EB1}"/>
                </a:ext>
              </a:extLst>
            </p:cNvPr>
            <p:cNvSpPr>
              <a:spLocks noChangeArrowheads="1"/>
            </p:cNvSpPr>
            <p:nvPr/>
          </p:nvSpPr>
          <p:spPr bwMode="auto">
            <a:xfrm>
              <a:off x="2775" y="3507"/>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C</a:t>
              </a:r>
              <a:r>
                <a:rPr lang="en-US" sz="1800" b="1" i="1" baseline="-25000">
                  <a:latin typeface="Arial" charset="0"/>
                </a:rPr>
                <a:t>0</a:t>
              </a:r>
            </a:p>
          </p:txBody>
        </p:sp>
        <p:sp>
          <p:nvSpPr>
            <p:cNvPr id="18" name="Rectangle 24">
              <a:extLst>
                <a:ext uri="{FF2B5EF4-FFF2-40B4-BE49-F238E27FC236}">
                  <a16:creationId xmlns:a16="http://schemas.microsoft.com/office/drawing/2014/main" id="{C7043256-4FEC-4B0C-B200-468DEB237FC3}"/>
                </a:ext>
              </a:extLst>
            </p:cNvPr>
            <p:cNvSpPr>
              <a:spLocks noChangeArrowheads="1"/>
            </p:cNvSpPr>
            <p:nvPr/>
          </p:nvSpPr>
          <p:spPr bwMode="auto">
            <a:xfrm>
              <a:off x="3361" y="3507"/>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C</a:t>
              </a:r>
              <a:r>
                <a:rPr lang="en-US" sz="1800" b="1" i="1" baseline="-25000">
                  <a:latin typeface="Arial" charset="0"/>
                </a:rPr>
                <a:t>1</a:t>
              </a:r>
            </a:p>
          </p:txBody>
        </p:sp>
        <p:sp>
          <p:nvSpPr>
            <p:cNvPr id="19" name="Rectangle 25">
              <a:extLst>
                <a:ext uri="{FF2B5EF4-FFF2-40B4-BE49-F238E27FC236}">
                  <a16:creationId xmlns:a16="http://schemas.microsoft.com/office/drawing/2014/main" id="{09F9ED7A-0A5E-40D1-955D-B723C92D9DD5}"/>
                </a:ext>
              </a:extLst>
            </p:cNvPr>
            <p:cNvSpPr>
              <a:spLocks noChangeArrowheads="1"/>
            </p:cNvSpPr>
            <p:nvPr/>
          </p:nvSpPr>
          <p:spPr bwMode="auto">
            <a:xfrm>
              <a:off x="3985" y="3507"/>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C</a:t>
              </a:r>
              <a:r>
                <a:rPr lang="en-US" sz="1800" b="1" i="1" baseline="-25000">
                  <a:latin typeface="Arial" charset="0"/>
                </a:rPr>
                <a:t>2</a:t>
              </a:r>
            </a:p>
          </p:txBody>
        </p:sp>
        <p:sp>
          <p:nvSpPr>
            <p:cNvPr id="20" name="Rectangle 26">
              <a:extLst>
                <a:ext uri="{FF2B5EF4-FFF2-40B4-BE49-F238E27FC236}">
                  <a16:creationId xmlns:a16="http://schemas.microsoft.com/office/drawing/2014/main" id="{6E2A9A3E-E119-4EF0-8B24-45D877A2E699}"/>
                </a:ext>
              </a:extLst>
            </p:cNvPr>
            <p:cNvSpPr>
              <a:spLocks noChangeArrowheads="1"/>
            </p:cNvSpPr>
            <p:nvPr/>
          </p:nvSpPr>
          <p:spPr bwMode="auto">
            <a:xfrm>
              <a:off x="144" y="2033"/>
              <a:ext cx="988" cy="52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r>
                <a:rPr lang="en-US" sz="1600" b="1" i="1">
                  <a:latin typeface="Arial" charset="0"/>
                </a:rPr>
                <a:t>C</a:t>
              </a:r>
              <a:r>
                <a:rPr lang="en-US" sz="1600" b="1" i="1" baseline="-25000">
                  <a:latin typeface="Arial" charset="0"/>
                </a:rPr>
                <a:t>O</a:t>
              </a:r>
              <a:r>
                <a:rPr lang="en-US" sz="1600" b="1" i="1">
                  <a:latin typeface="Arial" charset="0"/>
                </a:rPr>
                <a:t>  C</a:t>
              </a:r>
              <a:r>
                <a:rPr lang="en-US" sz="1600" b="1" i="1" baseline="-25000">
                  <a:latin typeface="Arial" charset="0"/>
                </a:rPr>
                <a:t>1</a:t>
              </a:r>
              <a:r>
                <a:rPr lang="en-US" sz="1600" b="1" i="1">
                  <a:latin typeface="Arial" charset="0"/>
                </a:rPr>
                <a:t>  C</a:t>
              </a:r>
              <a:r>
                <a:rPr lang="en-US" sz="1600" b="1" i="1" baseline="-25000">
                  <a:latin typeface="Arial" charset="0"/>
                </a:rPr>
                <a:t>2 </a:t>
              </a:r>
              <a:r>
                <a:rPr lang="en-US" sz="1600" b="1" i="1">
                  <a:latin typeface="Arial" charset="0"/>
                </a:rPr>
                <a:t> </a:t>
              </a:r>
              <a:r>
                <a:rPr lang="en-US" sz="1600" b="1">
                  <a:latin typeface="Arial" charset="0"/>
                </a:rPr>
                <a:t>são</a:t>
              </a:r>
            </a:p>
            <a:p>
              <a:pPr algn="ctr"/>
              <a:r>
                <a:rPr lang="en-US" sz="1600" b="1">
                  <a:latin typeface="Arial" charset="0"/>
                </a:rPr>
                <a:t>três linhas</a:t>
              </a:r>
            </a:p>
            <a:p>
              <a:pPr algn="ctr"/>
              <a:r>
                <a:rPr lang="en-US" sz="1600" b="1">
                  <a:latin typeface="Arial" charset="0"/>
                </a:rPr>
                <a:t>de isocusto</a:t>
              </a:r>
            </a:p>
          </p:txBody>
        </p:sp>
      </p:grpSp>
      <p:grpSp>
        <p:nvGrpSpPr>
          <p:cNvPr id="21" name="Group 27">
            <a:extLst>
              <a:ext uri="{FF2B5EF4-FFF2-40B4-BE49-F238E27FC236}">
                <a16:creationId xmlns:a16="http://schemas.microsoft.com/office/drawing/2014/main" id="{3F8C6567-D961-466D-91A5-11E11000E4D6}"/>
              </a:ext>
            </a:extLst>
          </p:cNvPr>
          <p:cNvGrpSpPr>
            <a:grpSpLocks/>
          </p:cNvGrpSpPr>
          <p:nvPr/>
        </p:nvGrpSpPr>
        <p:grpSpPr bwMode="auto">
          <a:xfrm>
            <a:off x="1754188" y="1972850"/>
            <a:ext cx="3833812" cy="3767137"/>
            <a:chOff x="1105" y="1585"/>
            <a:chExt cx="2415" cy="2373"/>
          </a:xfrm>
        </p:grpSpPr>
        <p:sp>
          <p:nvSpPr>
            <p:cNvPr id="22" name="Rectangle 28">
              <a:extLst>
                <a:ext uri="{FF2B5EF4-FFF2-40B4-BE49-F238E27FC236}">
                  <a16:creationId xmlns:a16="http://schemas.microsoft.com/office/drawing/2014/main" id="{C1EFF579-844F-4590-8B9C-277B1C9CF957}"/>
                </a:ext>
              </a:extLst>
            </p:cNvPr>
            <p:cNvSpPr>
              <a:spLocks noChangeArrowheads="1"/>
            </p:cNvSpPr>
            <p:nvPr/>
          </p:nvSpPr>
          <p:spPr bwMode="auto">
            <a:xfrm>
              <a:off x="2521" y="2569"/>
              <a:ext cx="218" cy="229"/>
            </a:xfrm>
            <a:prstGeom prst="rect">
              <a:avLst/>
            </a:prstGeom>
            <a:noFill/>
            <a:ln w="12700">
              <a:noFill/>
              <a:miter lim="800000"/>
              <a:headEnd/>
              <a:tailEnd/>
            </a:ln>
          </p:spPr>
          <p:txBody>
            <a:bodyPr wrap="none" lIns="90488" tIns="44450" rIns="90488" bIns="44450">
              <a:spAutoFit/>
            </a:bodyPr>
            <a:lstStyle/>
            <a:p>
              <a:r>
                <a:rPr lang="en-US" sz="1800" b="1" i="1" dirty="0">
                  <a:latin typeface="Arial" charset="0"/>
                </a:rPr>
                <a:t>A</a:t>
              </a:r>
            </a:p>
          </p:txBody>
        </p:sp>
        <p:sp>
          <p:nvSpPr>
            <p:cNvPr id="23" name="Line 29">
              <a:extLst>
                <a:ext uri="{FF2B5EF4-FFF2-40B4-BE49-F238E27FC236}">
                  <a16:creationId xmlns:a16="http://schemas.microsoft.com/office/drawing/2014/main" id="{7A755D50-16A0-49FB-BC25-BB5914F2E22B}"/>
                </a:ext>
              </a:extLst>
            </p:cNvPr>
            <p:cNvSpPr>
              <a:spLocks noChangeShapeType="1"/>
            </p:cNvSpPr>
            <p:nvPr/>
          </p:nvSpPr>
          <p:spPr bwMode="auto">
            <a:xfrm flipH="1">
              <a:off x="1386" y="2832"/>
              <a:ext cx="1166" cy="0"/>
            </a:xfrm>
            <a:prstGeom prst="line">
              <a:avLst/>
            </a:prstGeom>
            <a:noFill/>
            <a:ln w="25400">
              <a:solidFill>
                <a:schemeClr val="tx1"/>
              </a:solidFill>
              <a:prstDash val="dash"/>
              <a:round/>
              <a:headEnd/>
              <a:tailEnd/>
            </a:ln>
          </p:spPr>
          <p:txBody>
            <a:bodyPr/>
            <a:lstStyle/>
            <a:p>
              <a:endParaRPr lang="pt-BR"/>
            </a:p>
          </p:txBody>
        </p:sp>
        <p:sp>
          <p:nvSpPr>
            <p:cNvPr id="24" name="Line 30">
              <a:extLst>
                <a:ext uri="{FF2B5EF4-FFF2-40B4-BE49-F238E27FC236}">
                  <a16:creationId xmlns:a16="http://schemas.microsoft.com/office/drawing/2014/main" id="{79210170-F361-454B-8DBA-DD9912772C09}"/>
                </a:ext>
              </a:extLst>
            </p:cNvPr>
            <p:cNvSpPr>
              <a:spLocks noChangeShapeType="1"/>
            </p:cNvSpPr>
            <p:nvPr/>
          </p:nvSpPr>
          <p:spPr bwMode="auto">
            <a:xfrm flipH="1">
              <a:off x="1386" y="3216"/>
              <a:ext cx="1982" cy="0"/>
            </a:xfrm>
            <a:prstGeom prst="line">
              <a:avLst/>
            </a:prstGeom>
            <a:noFill/>
            <a:ln w="25400">
              <a:solidFill>
                <a:schemeClr val="tx1"/>
              </a:solidFill>
              <a:prstDash val="dash"/>
              <a:round/>
              <a:headEnd/>
              <a:tailEnd/>
            </a:ln>
          </p:spPr>
          <p:txBody>
            <a:bodyPr/>
            <a:lstStyle/>
            <a:p>
              <a:endParaRPr lang="pt-BR"/>
            </a:p>
          </p:txBody>
        </p:sp>
        <p:sp>
          <p:nvSpPr>
            <p:cNvPr id="25" name="Rectangle 31">
              <a:extLst>
                <a:ext uri="{FF2B5EF4-FFF2-40B4-BE49-F238E27FC236}">
                  <a16:creationId xmlns:a16="http://schemas.microsoft.com/office/drawing/2014/main" id="{EEDD8DC4-B541-4508-A228-EACC4B83FB3E}"/>
                </a:ext>
              </a:extLst>
            </p:cNvPr>
            <p:cNvSpPr>
              <a:spLocks noChangeArrowheads="1"/>
            </p:cNvSpPr>
            <p:nvPr/>
          </p:nvSpPr>
          <p:spPr bwMode="auto">
            <a:xfrm>
              <a:off x="1105" y="2689"/>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K</a:t>
              </a:r>
              <a:r>
                <a:rPr lang="en-US" sz="1800" b="1" i="1" baseline="-25000">
                  <a:latin typeface="Arial" charset="0"/>
                </a:rPr>
                <a:t>1</a:t>
              </a:r>
            </a:p>
          </p:txBody>
        </p:sp>
        <p:sp>
          <p:nvSpPr>
            <p:cNvPr id="26" name="Line 32">
              <a:extLst>
                <a:ext uri="{FF2B5EF4-FFF2-40B4-BE49-F238E27FC236}">
                  <a16:creationId xmlns:a16="http://schemas.microsoft.com/office/drawing/2014/main" id="{FBC851B3-1B3D-4A76-BEB3-40A7041F21D6}"/>
                </a:ext>
              </a:extLst>
            </p:cNvPr>
            <p:cNvSpPr>
              <a:spLocks noChangeShapeType="1"/>
            </p:cNvSpPr>
            <p:nvPr/>
          </p:nvSpPr>
          <p:spPr bwMode="auto">
            <a:xfrm>
              <a:off x="2528" y="2842"/>
              <a:ext cx="0" cy="942"/>
            </a:xfrm>
            <a:prstGeom prst="line">
              <a:avLst/>
            </a:prstGeom>
            <a:noFill/>
            <a:ln w="25400">
              <a:solidFill>
                <a:schemeClr val="tx1"/>
              </a:solidFill>
              <a:prstDash val="dash"/>
              <a:round/>
              <a:headEnd/>
              <a:tailEnd/>
            </a:ln>
          </p:spPr>
          <p:txBody>
            <a:bodyPr/>
            <a:lstStyle/>
            <a:p>
              <a:endParaRPr lang="pt-BR"/>
            </a:p>
          </p:txBody>
        </p:sp>
        <p:sp>
          <p:nvSpPr>
            <p:cNvPr id="27" name="Rectangle 33">
              <a:extLst>
                <a:ext uri="{FF2B5EF4-FFF2-40B4-BE49-F238E27FC236}">
                  <a16:creationId xmlns:a16="http://schemas.microsoft.com/office/drawing/2014/main" id="{19F792B8-3988-437C-AFC6-C52316357D6E}"/>
                </a:ext>
              </a:extLst>
            </p:cNvPr>
            <p:cNvSpPr>
              <a:spLocks noChangeArrowheads="1"/>
            </p:cNvSpPr>
            <p:nvPr/>
          </p:nvSpPr>
          <p:spPr bwMode="auto">
            <a:xfrm>
              <a:off x="2401" y="3729"/>
              <a:ext cx="255"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L</a:t>
              </a:r>
              <a:r>
                <a:rPr lang="en-US" sz="1800" b="1" i="1" baseline="-25000">
                  <a:latin typeface="Arial" charset="0"/>
                </a:rPr>
                <a:t>1</a:t>
              </a:r>
            </a:p>
          </p:txBody>
        </p:sp>
        <p:sp>
          <p:nvSpPr>
            <p:cNvPr id="28" name="Oval 34">
              <a:extLst>
                <a:ext uri="{FF2B5EF4-FFF2-40B4-BE49-F238E27FC236}">
                  <a16:creationId xmlns:a16="http://schemas.microsoft.com/office/drawing/2014/main" id="{07734486-C394-4C4B-8780-D1765ED11D25}"/>
                </a:ext>
              </a:extLst>
            </p:cNvPr>
            <p:cNvSpPr>
              <a:spLocks noChangeArrowheads="1"/>
            </p:cNvSpPr>
            <p:nvPr/>
          </p:nvSpPr>
          <p:spPr bwMode="auto">
            <a:xfrm>
              <a:off x="2480" y="2784"/>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29" name="Rectangle 35">
              <a:extLst>
                <a:ext uri="{FF2B5EF4-FFF2-40B4-BE49-F238E27FC236}">
                  <a16:creationId xmlns:a16="http://schemas.microsoft.com/office/drawing/2014/main" id="{BC48C9EA-BF2E-41D9-A362-451451F37396}"/>
                </a:ext>
              </a:extLst>
            </p:cNvPr>
            <p:cNvSpPr>
              <a:spLocks noChangeArrowheads="1"/>
            </p:cNvSpPr>
            <p:nvPr/>
          </p:nvSpPr>
          <p:spPr bwMode="auto">
            <a:xfrm>
              <a:off x="1105" y="3121"/>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K</a:t>
              </a:r>
              <a:r>
                <a:rPr lang="en-US" sz="1800" b="1" i="1" baseline="-25000">
                  <a:latin typeface="Arial" charset="0"/>
                </a:rPr>
                <a:t>3</a:t>
              </a:r>
            </a:p>
          </p:txBody>
        </p:sp>
        <p:sp>
          <p:nvSpPr>
            <p:cNvPr id="30" name="Line 36">
              <a:extLst>
                <a:ext uri="{FF2B5EF4-FFF2-40B4-BE49-F238E27FC236}">
                  <a16:creationId xmlns:a16="http://schemas.microsoft.com/office/drawing/2014/main" id="{F43B00EA-DAC8-4787-8F4D-70000047AAA3}"/>
                </a:ext>
              </a:extLst>
            </p:cNvPr>
            <p:cNvSpPr>
              <a:spLocks noChangeShapeType="1"/>
            </p:cNvSpPr>
            <p:nvPr/>
          </p:nvSpPr>
          <p:spPr bwMode="auto">
            <a:xfrm>
              <a:off x="3408" y="3178"/>
              <a:ext cx="0" cy="606"/>
            </a:xfrm>
            <a:prstGeom prst="line">
              <a:avLst/>
            </a:prstGeom>
            <a:noFill/>
            <a:ln w="25400">
              <a:solidFill>
                <a:schemeClr val="tx1"/>
              </a:solidFill>
              <a:prstDash val="dash"/>
              <a:round/>
              <a:headEnd/>
              <a:tailEnd/>
            </a:ln>
          </p:spPr>
          <p:txBody>
            <a:bodyPr/>
            <a:lstStyle/>
            <a:p>
              <a:endParaRPr lang="pt-BR"/>
            </a:p>
          </p:txBody>
        </p:sp>
        <p:sp>
          <p:nvSpPr>
            <p:cNvPr id="31" name="Rectangle 37">
              <a:extLst>
                <a:ext uri="{FF2B5EF4-FFF2-40B4-BE49-F238E27FC236}">
                  <a16:creationId xmlns:a16="http://schemas.microsoft.com/office/drawing/2014/main" id="{D92E7933-3D45-414E-B2CE-6CC4DB8A3ACC}"/>
                </a:ext>
              </a:extLst>
            </p:cNvPr>
            <p:cNvSpPr>
              <a:spLocks noChangeArrowheads="1"/>
            </p:cNvSpPr>
            <p:nvPr/>
          </p:nvSpPr>
          <p:spPr bwMode="auto">
            <a:xfrm>
              <a:off x="3265" y="3729"/>
              <a:ext cx="255"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L</a:t>
              </a:r>
              <a:r>
                <a:rPr lang="en-US" sz="1800" b="1" i="1" baseline="-25000">
                  <a:latin typeface="Arial" charset="0"/>
                </a:rPr>
                <a:t>3</a:t>
              </a:r>
            </a:p>
          </p:txBody>
        </p:sp>
        <p:sp>
          <p:nvSpPr>
            <p:cNvPr id="32" name="Line 38">
              <a:extLst>
                <a:ext uri="{FF2B5EF4-FFF2-40B4-BE49-F238E27FC236}">
                  <a16:creationId xmlns:a16="http://schemas.microsoft.com/office/drawing/2014/main" id="{CEED5B9F-C88E-4627-ABC1-6A79C1E52F4F}"/>
                </a:ext>
              </a:extLst>
            </p:cNvPr>
            <p:cNvSpPr>
              <a:spLocks noChangeShapeType="1"/>
            </p:cNvSpPr>
            <p:nvPr/>
          </p:nvSpPr>
          <p:spPr bwMode="auto">
            <a:xfrm flipH="1">
              <a:off x="1386" y="1728"/>
              <a:ext cx="528" cy="0"/>
            </a:xfrm>
            <a:prstGeom prst="line">
              <a:avLst/>
            </a:prstGeom>
            <a:noFill/>
            <a:ln w="25400">
              <a:solidFill>
                <a:schemeClr val="tx1"/>
              </a:solidFill>
              <a:prstDash val="dash"/>
              <a:round/>
              <a:headEnd/>
              <a:tailEnd/>
            </a:ln>
          </p:spPr>
          <p:txBody>
            <a:bodyPr/>
            <a:lstStyle/>
            <a:p>
              <a:endParaRPr lang="pt-BR"/>
            </a:p>
          </p:txBody>
        </p:sp>
        <p:sp>
          <p:nvSpPr>
            <p:cNvPr id="33" name="Line 39">
              <a:extLst>
                <a:ext uri="{FF2B5EF4-FFF2-40B4-BE49-F238E27FC236}">
                  <a16:creationId xmlns:a16="http://schemas.microsoft.com/office/drawing/2014/main" id="{275CD4AB-E0E1-4D07-930C-1C165F75B609}"/>
                </a:ext>
              </a:extLst>
            </p:cNvPr>
            <p:cNvSpPr>
              <a:spLocks noChangeShapeType="1"/>
            </p:cNvSpPr>
            <p:nvPr/>
          </p:nvSpPr>
          <p:spPr bwMode="auto">
            <a:xfrm>
              <a:off x="1928" y="1738"/>
              <a:ext cx="0" cy="2046"/>
            </a:xfrm>
            <a:prstGeom prst="line">
              <a:avLst/>
            </a:prstGeom>
            <a:noFill/>
            <a:ln w="25400">
              <a:solidFill>
                <a:schemeClr val="tx1"/>
              </a:solidFill>
              <a:prstDash val="dash"/>
              <a:round/>
              <a:headEnd/>
              <a:tailEnd/>
            </a:ln>
          </p:spPr>
          <p:txBody>
            <a:bodyPr/>
            <a:lstStyle/>
            <a:p>
              <a:endParaRPr lang="pt-BR"/>
            </a:p>
          </p:txBody>
        </p:sp>
        <p:sp>
          <p:nvSpPr>
            <p:cNvPr id="34" name="Oval 40">
              <a:extLst>
                <a:ext uri="{FF2B5EF4-FFF2-40B4-BE49-F238E27FC236}">
                  <a16:creationId xmlns:a16="http://schemas.microsoft.com/office/drawing/2014/main" id="{1E03E2E7-0683-47CC-B8AB-7363EE4D997C}"/>
                </a:ext>
              </a:extLst>
            </p:cNvPr>
            <p:cNvSpPr>
              <a:spLocks noChangeArrowheads="1"/>
            </p:cNvSpPr>
            <p:nvPr/>
          </p:nvSpPr>
          <p:spPr bwMode="auto">
            <a:xfrm>
              <a:off x="1872" y="1680"/>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35" name="Oval 41">
              <a:extLst>
                <a:ext uri="{FF2B5EF4-FFF2-40B4-BE49-F238E27FC236}">
                  <a16:creationId xmlns:a16="http://schemas.microsoft.com/office/drawing/2014/main" id="{51A0A602-7774-47F1-986F-B30503DDC748}"/>
                </a:ext>
              </a:extLst>
            </p:cNvPr>
            <p:cNvSpPr>
              <a:spLocks noChangeArrowheads="1"/>
            </p:cNvSpPr>
            <p:nvPr/>
          </p:nvSpPr>
          <p:spPr bwMode="auto">
            <a:xfrm>
              <a:off x="3360" y="3168"/>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36" name="Rectangle 42">
              <a:extLst>
                <a:ext uri="{FF2B5EF4-FFF2-40B4-BE49-F238E27FC236}">
                  <a16:creationId xmlns:a16="http://schemas.microsoft.com/office/drawing/2014/main" id="{5C2F9033-530D-46E5-8495-4187D844572C}"/>
                </a:ext>
              </a:extLst>
            </p:cNvPr>
            <p:cNvSpPr>
              <a:spLocks noChangeArrowheads="1"/>
            </p:cNvSpPr>
            <p:nvPr/>
          </p:nvSpPr>
          <p:spPr bwMode="auto">
            <a:xfrm>
              <a:off x="1105" y="1585"/>
              <a:ext cx="271"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K</a:t>
              </a:r>
              <a:r>
                <a:rPr lang="en-US" sz="1800" b="1" i="1" baseline="-25000">
                  <a:latin typeface="Arial" charset="0"/>
                </a:rPr>
                <a:t>2</a:t>
              </a:r>
            </a:p>
          </p:txBody>
        </p:sp>
        <p:sp>
          <p:nvSpPr>
            <p:cNvPr id="37" name="Rectangle 43">
              <a:extLst>
                <a:ext uri="{FF2B5EF4-FFF2-40B4-BE49-F238E27FC236}">
                  <a16:creationId xmlns:a16="http://schemas.microsoft.com/office/drawing/2014/main" id="{8C187CA3-B30E-4480-9F60-ADA13093C5A0}"/>
                </a:ext>
              </a:extLst>
            </p:cNvPr>
            <p:cNvSpPr>
              <a:spLocks noChangeArrowheads="1"/>
            </p:cNvSpPr>
            <p:nvPr/>
          </p:nvSpPr>
          <p:spPr bwMode="auto">
            <a:xfrm>
              <a:off x="1785" y="3729"/>
              <a:ext cx="255"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L</a:t>
              </a:r>
              <a:r>
                <a:rPr lang="en-US" sz="1800" b="1" i="1" baseline="-25000">
                  <a:latin typeface="Arial" charset="0"/>
                </a:rPr>
                <a:t>2</a:t>
              </a:r>
            </a:p>
          </p:txBody>
        </p:sp>
      </p:grpSp>
      <p:sp>
        <p:nvSpPr>
          <p:cNvPr id="38" name="Rectangle 7">
            <a:extLst>
              <a:ext uri="{FF2B5EF4-FFF2-40B4-BE49-F238E27FC236}">
                <a16:creationId xmlns:a16="http://schemas.microsoft.com/office/drawing/2014/main" id="{61D21B28-8530-48E4-BD62-64E39D224282}"/>
              </a:ext>
            </a:extLst>
          </p:cNvPr>
          <p:cNvSpPr>
            <a:spLocks noGrp="1" noChangeArrowheads="1"/>
          </p:cNvSpPr>
          <p:nvPr>
            <p:ph type="title"/>
          </p:nvPr>
        </p:nvSpPr>
        <p:spPr>
          <a:xfrm>
            <a:off x="530088" y="226114"/>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r>
              <a:rPr lang="en-US" sz="3600" b="1" dirty="0">
                <a:solidFill>
                  <a:schemeClr val="tx1"/>
                </a:solidFill>
                <a:latin typeface="+mn-lt"/>
                <a:cs typeface="Arial" panose="020B0604020202020204" pitchFamily="34" charset="0"/>
              </a:rPr>
              <a:t>: A </a:t>
            </a:r>
            <a:r>
              <a:rPr lang="en-US" sz="3600" b="1" dirty="0" err="1">
                <a:solidFill>
                  <a:schemeClr val="tx1"/>
                </a:solidFill>
                <a:latin typeface="+mn-lt"/>
                <a:cs typeface="Arial" panose="020B0604020202020204" pitchFamily="34" charset="0"/>
              </a:rPr>
              <a:t>Escolha</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Ótima</a:t>
            </a:r>
            <a:endParaRPr lang="en-US" sz="3600" b="1" dirty="0">
              <a:solidFill>
                <a:schemeClr val="tx1"/>
              </a:solidFill>
              <a:latin typeface="+mn-lt"/>
              <a:cs typeface="Arial" panose="020B0604020202020204" pitchFamily="34" charset="0"/>
            </a:endParaRPr>
          </a:p>
        </p:txBody>
      </p:sp>
      <p:sp>
        <p:nvSpPr>
          <p:cNvPr id="39" name="CaixaDeTexto 38">
            <a:extLst>
              <a:ext uri="{FF2B5EF4-FFF2-40B4-BE49-F238E27FC236}">
                <a16:creationId xmlns:a16="http://schemas.microsoft.com/office/drawing/2014/main" id="{AD9FE3FE-9681-4D7C-A6CE-B3B7C430822D}"/>
              </a:ext>
            </a:extLst>
          </p:cNvPr>
          <p:cNvSpPr txBox="1"/>
          <p:nvPr/>
        </p:nvSpPr>
        <p:spPr>
          <a:xfrm>
            <a:off x="188844" y="5922021"/>
            <a:ext cx="8683625" cy="507831"/>
          </a:xfrm>
          <a:prstGeom prst="rect">
            <a:avLst/>
          </a:prstGeom>
          <a:noFill/>
        </p:spPr>
        <p:txBody>
          <a:bodyPr wrap="square" rtlCol="0">
            <a:spAutoFit/>
          </a:bodyPr>
          <a:lstStyle/>
          <a:p>
            <a:pPr marL="457200" indent="-457200">
              <a:buFont typeface="Wingdings" panose="05000000000000000000" pitchFamily="2" charset="2"/>
              <a:buChar char="§"/>
            </a:pPr>
            <a:r>
              <a:rPr lang="pt-BR" sz="2700" dirty="0"/>
              <a:t>Ponto A: inclinação da </a:t>
            </a:r>
            <a:r>
              <a:rPr lang="pt-BR" sz="2700" dirty="0" err="1"/>
              <a:t>isoquanta</a:t>
            </a:r>
            <a:r>
              <a:rPr lang="pt-BR" sz="2700" dirty="0"/>
              <a:t> = inclinação da </a:t>
            </a:r>
            <a:r>
              <a:rPr lang="pt-BR" sz="2700" dirty="0" err="1"/>
              <a:t>isocusto</a:t>
            </a:r>
            <a:r>
              <a:rPr lang="pt-BR" sz="2700" dirty="0"/>
              <a:t>.</a:t>
            </a:r>
          </a:p>
        </p:txBody>
      </p:sp>
    </p:spTree>
    <p:extLst>
      <p:ext uri="{BB962C8B-B14F-4D97-AF65-F5344CB8AC3E}">
        <p14:creationId xmlns:p14="http://schemas.microsoft.com/office/powerpoint/2010/main" val="12054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68FF690E-AFC4-41C0-A983-C020E3EF541B}"/>
              </a:ext>
            </a:extLst>
          </p:cNvPr>
          <p:cNvSpPr>
            <a:spLocks noChangeArrowheads="1"/>
          </p:cNvSpPr>
          <p:nvPr/>
        </p:nvSpPr>
        <p:spPr bwMode="auto">
          <a:xfrm>
            <a:off x="3526183" y="1572897"/>
            <a:ext cx="5340344" cy="1323439"/>
          </a:xfrm>
          <a:prstGeom prst="rect">
            <a:avLst/>
          </a:prstGeom>
          <a:solidFill>
            <a:schemeClr val="bg1">
              <a:lumMod val="95000"/>
            </a:schemeClr>
          </a:solidFill>
          <a:ln w="12700">
            <a:solidFill>
              <a:srgbClr val="000000"/>
            </a:solidFill>
            <a:miter lim="800000"/>
            <a:headEnd/>
            <a:tailEnd/>
          </a:ln>
        </p:spPr>
        <p:txBody>
          <a:bodyPr wrap="square" anchor="ctr">
            <a:spAutoFit/>
          </a:bodyPr>
          <a:lstStyle/>
          <a:p>
            <a:endParaRPr lang="pt-BR" sz="8000" dirty="0"/>
          </a:p>
        </p:txBody>
      </p:sp>
      <p:sp>
        <p:nvSpPr>
          <p:cNvPr id="5" name="Rectangle 3">
            <a:extLst>
              <a:ext uri="{FF2B5EF4-FFF2-40B4-BE49-F238E27FC236}">
                <a16:creationId xmlns:a16="http://schemas.microsoft.com/office/drawing/2014/main" id="{6FEF7223-4F4A-4C81-ACB0-EEF087B777AE}"/>
              </a:ext>
            </a:extLst>
          </p:cNvPr>
          <p:cNvSpPr txBox="1">
            <a:spLocks noChangeArrowheads="1"/>
          </p:cNvSpPr>
          <p:nvPr/>
        </p:nvSpPr>
        <p:spPr>
          <a:xfrm>
            <a:off x="407988" y="862359"/>
            <a:ext cx="8507412"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Note que o equilíbrio que ocorre no ponto A, com K</a:t>
            </a:r>
            <a:r>
              <a:rPr lang="pt-BR" sz="1800" dirty="0"/>
              <a:t>1</a:t>
            </a:r>
            <a:r>
              <a:rPr lang="pt-BR" dirty="0"/>
              <a:t> e L</a:t>
            </a:r>
            <a:r>
              <a:rPr lang="pt-BR" sz="1800" dirty="0"/>
              <a:t>1</a:t>
            </a:r>
            <a:r>
              <a:rPr lang="pt-BR" dirty="0"/>
              <a:t> , implica em:</a:t>
            </a:r>
          </a:p>
          <a:p>
            <a:pPr algn="just"/>
            <a:endParaRPr lang="pt-BR" dirty="0"/>
          </a:p>
        </p:txBody>
      </p:sp>
      <p:graphicFrame>
        <p:nvGraphicFramePr>
          <p:cNvPr id="6" name="Object 4">
            <a:extLst>
              <a:ext uri="{FF2B5EF4-FFF2-40B4-BE49-F238E27FC236}">
                <a16:creationId xmlns:a16="http://schemas.microsoft.com/office/drawing/2014/main" id="{0FD25FD0-EA31-4660-A5A3-CD5CF4A2B2CE}"/>
              </a:ext>
            </a:extLst>
          </p:cNvPr>
          <p:cNvGraphicFramePr>
            <a:graphicFrameLocks noChangeAspect="1"/>
          </p:cNvGraphicFramePr>
          <p:nvPr>
            <p:extLst>
              <p:ext uri="{D42A27DB-BD31-4B8C-83A1-F6EECF244321}">
                <p14:modId xmlns:p14="http://schemas.microsoft.com/office/powerpoint/2010/main" val="3243140588"/>
              </p:ext>
            </p:extLst>
          </p:nvPr>
        </p:nvGraphicFramePr>
        <p:xfrm>
          <a:off x="782981" y="1669568"/>
          <a:ext cx="8139047" cy="1220469"/>
        </p:xfrm>
        <a:graphic>
          <a:graphicData uri="http://schemas.openxmlformats.org/presentationml/2006/ole">
            <mc:AlternateContent xmlns:mc="http://schemas.openxmlformats.org/markup-compatibility/2006">
              <mc:Choice xmlns:v="urn:schemas-microsoft-com:vml" Requires="v">
                <p:oleObj name="Equation" r:id="rId2" imgW="2920680" imgH="419040" progId="Equation.DSMT4">
                  <p:embed/>
                </p:oleObj>
              </mc:Choice>
              <mc:Fallback>
                <p:oleObj name="Equation" r:id="rId2" imgW="2920680" imgH="419040" progId="Equation.DSMT4">
                  <p:embed/>
                  <p:pic>
                    <p:nvPicPr>
                      <p:cNvPr id="4098" name="Object 4"/>
                      <p:cNvPicPr>
                        <a:picLocks noChangeAspect="1" noChangeArrowheads="1"/>
                      </p:cNvPicPr>
                      <p:nvPr/>
                    </p:nvPicPr>
                    <p:blipFill>
                      <a:blip r:embed="rId3"/>
                      <a:srcRect/>
                      <a:stretch>
                        <a:fillRect/>
                      </a:stretch>
                    </p:blipFill>
                    <p:spPr bwMode="auto">
                      <a:xfrm>
                        <a:off x="782981" y="1669568"/>
                        <a:ext cx="8139047" cy="1220469"/>
                      </a:xfrm>
                      <a:prstGeom prst="rect">
                        <a:avLst/>
                      </a:prstGeom>
                      <a:noFill/>
                    </p:spPr>
                  </p:pic>
                </p:oleObj>
              </mc:Fallback>
            </mc:AlternateContent>
          </a:graphicData>
        </a:graphic>
      </p:graphicFrame>
      <p:sp>
        <p:nvSpPr>
          <p:cNvPr id="7" name="Line 5">
            <a:extLst>
              <a:ext uri="{FF2B5EF4-FFF2-40B4-BE49-F238E27FC236}">
                <a16:creationId xmlns:a16="http://schemas.microsoft.com/office/drawing/2014/main" id="{BADD20DC-35D8-4975-A025-E9F59AB1FB06}"/>
              </a:ext>
            </a:extLst>
          </p:cNvPr>
          <p:cNvSpPr>
            <a:spLocks noChangeShapeType="1"/>
          </p:cNvSpPr>
          <p:nvPr/>
        </p:nvSpPr>
        <p:spPr bwMode="auto">
          <a:xfrm>
            <a:off x="1498326" y="2817744"/>
            <a:ext cx="0" cy="1143000"/>
          </a:xfrm>
          <a:prstGeom prst="line">
            <a:avLst/>
          </a:prstGeom>
          <a:noFill/>
          <a:ln w="19050">
            <a:solidFill>
              <a:schemeClr val="tx1"/>
            </a:solidFill>
            <a:round/>
            <a:headEnd/>
            <a:tailEnd/>
          </a:ln>
        </p:spPr>
        <p:txBody>
          <a:bodyPr wrap="none"/>
          <a:lstStyle/>
          <a:p>
            <a:endParaRPr lang="pt-BR"/>
          </a:p>
        </p:txBody>
      </p:sp>
      <p:sp>
        <p:nvSpPr>
          <p:cNvPr id="8" name="Line 6">
            <a:extLst>
              <a:ext uri="{FF2B5EF4-FFF2-40B4-BE49-F238E27FC236}">
                <a16:creationId xmlns:a16="http://schemas.microsoft.com/office/drawing/2014/main" id="{3D971144-F201-43C8-9B7C-DD4B9FF4A8B3}"/>
              </a:ext>
            </a:extLst>
          </p:cNvPr>
          <p:cNvSpPr>
            <a:spLocks noChangeShapeType="1"/>
          </p:cNvSpPr>
          <p:nvPr/>
        </p:nvSpPr>
        <p:spPr bwMode="auto">
          <a:xfrm>
            <a:off x="1498326" y="3977310"/>
            <a:ext cx="609600" cy="0"/>
          </a:xfrm>
          <a:prstGeom prst="line">
            <a:avLst/>
          </a:prstGeom>
          <a:noFill/>
          <a:ln w="19050">
            <a:solidFill>
              <a:schemeClr val="tx1"/>
            </a:solidFill>
            <a:round/>
            <a:headEnd/>
            <a:tailEnd type="triangle" w="med" len="med"/>
          </a:ln>
        </p:spPr>
        <p:txBody>
          <a:bodyPr wrap="none"/>
          <a:lstStyle/>
          <a:p>
            <a:endParaRPr lang="pt-BR"/>
          </a:p>
        </p:txBody>
      </p:sp>
      <p:sp>
        <p:nvSpPr>
          <p:cNvPr id="9" name="Rectangle 7">
            <a:extLst>
              <a:ext uri="{FF2B5EF4-FFF2-40B4-BE49-F238E27FC236}">
                <a16:creationId xmlns:a16="http://schemas.microsoft.com/office/drawing/2014/main" id="{EF970F53-66D3-46EB-B548-FE4C456C604D}"/>
              </a:ext>
            </a:extLst>
          </p:cNvPr>
          <p:cNvSpPr>
            <a:spLocks noChangeArrowheads="1"/>
          </p:cNvSpPr>
          <p:nvPr/>
        </p:nvSpPr>
        <p:spPr bwMode="auto">
          <a:xfrm>
            <a:off x="736326" y="1827144"/>
            <a:ext cx="1569552" cy="990600"/>
          </a:xfrm>
          <a:prstGeom prst="rect">
            <a:avLst/>
          </a:prstGeom>
          <a:noFill/>
          <a:ln w="19050">
            <a:solidFill>
              <a:schemeClr val="tx1"/>
            </a:solidFill>
            <a:prstDash val="dash"/>
            <a:miter lim="800000"/>
            <a:headEnd/>
            <a:tailEnd/>
          </a:ln>
        </p:spPr>
        <p:txBody>
          <a:bodyPr wrap="none" anchor="ctr"/>
          <a:lstStyle/>
          <a:p>
            <a:endParaRPr lang="pt-BR"/>
          </a:p>
        </p:txBody>
      </p:sp>
      <p:sp>
        <p:nvSpPr>
          <p:cNvPr id="10" name="Rectangle 8">
            <a:extLst>
              <a:ext uri="{FF2B5EF4-FFF2-40B4-BE49-F238E27FC236}">
                <a16:creationId xmlns:a16="http://schemas.microsoft.com/office/drawing/2014/main" id="{FE7E5503-65F7-41A5-BF74-2C683204981C}"/>
              </a:ext>
            </a:extLst>
          </p:cNvPr>
          <p:cNvSpPr>
            <a:spLocks noChangeArrowheads="1"/>
          </p:cNvSpPr>
          <p:nvPr/>
        </p:nvSpPr>
        <p:spPr bwMode="auto">
          <a:xfrm>
            <a:off x="2594944" y="1671432"/>
            <a:ext cx="492813" cy="1219200"/>
          </a:xfrm>
          <a:prstGeom prst="rect">
            <a:avLst/>
          </a:prstGeom>
          <a:noFill/>
          <a:ln w="19050">
            <a:solidFill>
              <a:schemeClr val="tx1"/>
            </a:solidFill>
            <a:prstDash val="dash"/>
            <a:miter lim="800000"/>
            <a:headEnd/>
            <a:tailEnd/>
          </a:ln>
        </p:spPr>
        <p:txBody>
          <a:bodyPr wrap="none" anchor="ctr"/>
          <a:lstStyle/>
          <a:p>
            <a:endParaRPr lang="pt-BR"/>
          </a:p>
        </p:txBody>
      </p:sp>
      <p:sp>
        <p:nvSpPr>
          <p:cNvPr id="11" name="Line 9">
            <a:extLst>
              <a:ext uri="{FF2B5EF4-FFF2-40B4-BE49-F238E27FC236}">
                <a16:creationId xmlns:a16="http://schemas.microsoft.com/office/drawing/2014/main" id="{BC6F2904-BE9A-4F64-A860-762BDAD93209}"/>
              </a:ext>
            </a:extLst>
          </p:cNvPr>
          <p:cNvSpPr>
            <a:spLocks noChangeShapeType="1"/>
          </p:cNvSpPr>
          <p:nvPr/>
        </p:nvSpPr>
        <p:spPr bwMode="auto">
          <a:xfrm>
            <a:off x="5348081" y="2837624"/>
            <a:ext cx="0" cy="445982"/>
          </a:xfrm>
          <a:prstGeom prst="line">
            <a:avLst/>
          </a:prstGeom>
          <a:noFill/>
          <a:ln w="19050">
            <a:solidFill>
              <a:schemeClr val="tx1"/>
            </a:solidFill>
            <a:round/>
            <a:headEnd type="none" w="med" len="med"/>
            <a:tailEnd type="triangle" w="med" len="med"/>
          </a:ln>
        </p:spPr>
        <p:txBody>
          <a:bodyPr wrap="none"/>
          <a:lstStyle/>
          <a:p>
            <a:endParaRPr lang="pt-BR"/>
          </a:p>
        </p:txBody>
      </p:sp>
      <p:sp>
        <p:nvSpPr>
          <p:cNvPr id="13" name="Text Box 11">
            <a:extLst>
              <a:ext uri="{FF2B5EF4-FFF2-40B4-BE49-F238E27FC236}">
                <a16:creationId xmlns:a16="http://schemas.microsoft.com/office/drawing/2014/main" id="{575D762C-1C7E-4A94-8509-A77CCD087C90}"/>
              </a:ext>
            </a:extLst>
          </p:cNvPr>
          <p:cNvSpPr txBox="1">
            <a:spLocks noChangeArrowheads="1"/>
          </p:cNvSpPr>
          <p:nvPr/>
        </p:nvSpPr>
        <p:spPr bwMode="auto">
          <a:xfrm>
            <a:off x="2107926" y="3788467"/>
            <a:ext cx="2742369" cy="400110"/>
          </a:xfrm>
          <a:prstGeom prst="rect">
            <a:avLst/>
          </a:prstGeom>
          <a:noFill/>
          <a:ln w="9525">
            <a:solidFill>
              <a:srgbClr val="002060"/>
            </a:solidFill>
            <a:miter lim="800000"/>
            <a:headEnd/>
            <a:tailEnd/>
          </a:ln>
        </p:spPr>
        <p:txBody>
          <a:bodyPr wrap="square">
            <a:spAutoFit/>
          </a:bodyPr>
          <a:lstStyle/>
          <a:p>
            <a:pPr eaLnBrk="1" hangingPunct="1">
              <a:spcBef>
                <a:spcPct val="50000"/>
              </a:spcBef>
            </a:pPr>
            <a:r>
              <a:rPr lang="pt-BR" sz="2000" b="1" dirty="0"/>
              <a:t>Inclinação da </a:t>
            </a:r>
            <a:r>
              <a:rPr lang="pt-BR" sz="2000" b="1" dirty="0" err="1"/>
              <a:t>Isoquanta</a:t>
            </a:r>
            <a:endParaRPr lang="pt-BR" sz="2000" b="1" dirty="0"/>
          </a:p>
        </p:txBody>
      </p:sp>
      <p:sp>
        <p:nvSpPr>
          <p:cNvPr id="14" name="Text Box 12">
            <a:extLst>
              <a:ext uri="{FF2B5EF4-FFF2-40B4-BE49-F238E27FC236}">
                <a16:creationId xmlns:a16="http://schemas.microsoft.com/office/drawing/2014/main" id="{BB455B16-0100-4C8E-B4B7-DB73A622BDC5}"/>
              </a:ext>
            </a:extLst>
          </p:cNvPr>
          <p:cNvSpPr txBox="1">
            <a:spLocks noChangeArrowheads="1"/>
          </p:cNvSpPr>
          <p:nvPr/>
        </p:nvSpPr>
        <p:spPr bwMode="auto">
          <a:xfrm>
            <a:off x="5073930" y="3283228"/>
            <a:ext cx="3581397" cy="400110"/>
          </a:xfrm>
          <a:prstGeom prst="rect">
            <a:avLst/>
          </a:prstGeom>
          <a:noFill/>
          <a:ln w="9525">
            <a:solidFill>
              <a:srgbClr val="002060"/>
            </a:solidFill>
            <a:miter lim="800000"/>
            <a:headEnd/>
            <a:tailEnd/>
          </a:ln>
        </p:spPr>
        <p:txBody>
          <a:bodyPr wrap="square">
            <a:spAutoFit/>
          </a:bodyPr>
          <a:lstStyle/>
          <a:p>
            <a:pPr eaLnBrk="1" hangingPunct="1">
              <a:spcBef>
                <a:spcPct val="50000"/>
              </a:spcBef>
            </a:pPr>
            <a:r>
              <a:rPr lang="pt-BR" sz="2000" b="1" dirty="0"/>
              <a:t>Inclinação da Linha de </a:t>
            </a:r>
            <a:r>
              <a:rPr lang="pt-BR" sz="2000" b="1" dirty="0" err="1"/>
              <a:t>Isocusto</a:t>
            </a:r>
            <a:endParaRPr lang="pt-BR" sz="2000" b="1" dirty="0"/>
          </a:p>
        </p:txBody>
      </p:sp>
      <p:sp>
        <p:nvSpPr>
          <p:cNvPr id="15" name="Rectangle 7">
            <a:extLst>
              <a:ext uri="{FF2B5EF4-FFF2-40B4-BE49-F238E27FC236}">
                <a16:creationId xmlns:a16="http://schemas.microsoft.com/office/drawing/2014/main" id="{C5C66109-0E37-4888-A358-01739A9C37AD}"/>
              </a:ext>
            </a:extLst>
          </p:cNvPr>
          <p:cNvSpPr>
            <a:spLocks noGrp="1" noChangeArrowheads="1"/>
          </p:cNvSpPr>
          <p:nvPr>
            <p:ph type="title"/>
          </p:nvPr>
        </p:nvSpPr>
        <p:spPr>
          <a:xfrm>
            <a:off x="530088" y="226114"/>
            <a:ext cx="7580242" cy="785813"/>
          </a:xfrm>
          <a:noFill/>
        </p:spPr>
        <p:txBody>
          <a:bodyPr/>
          <a:lstStyle/>
          <a:p>
            <a:pPr algn="ctr"/>
            <a:r>
              <a:rPr lang="en-US" sz="3600" b="1" dirty="0">
                <a:solidFill>
                  <a:schemeClr val="tx1"/>
                </a:solidFill>
                <a:latin typeface="+mn-lt"/>
                <a:cs typeface="Arial" panose="020B0604020202020204" pitchFamily="34" charset="0"/>
              </a:rPr>
              <a:t>O Longo </a:t>
            </a:r>
            <a:r>
              <a:rPr lang="en-US" sz="3600" b="1" dirty="0" err="1">
                <a:solidFill>
                  <a:schemeClr val="tx1"/>
                </a:solidFill>
                <a:latin typeface="+mn-lt"/>
                <a:cs typeface="Arial" panose="020B0604020202020204" pitchFamily="34" charset="0"/>
              </a:rPr>
              <a:t>Prazo</a:t>
            </a:r>
            <a:r>
              <a:rPr lang="en-US" sz="3600" b="1" dirty="0">
                <a:solidFill>
                  <a:schemeClr val="tx1"/>
                </a:solidFill>
                <a:latin typeface="+mn-lt"/>
                <a:cs typeface="Arial" panose="020B0604020202020204" pitchFamily="34" charset="0"/>
              </a:rPr>
              <a:t>: A </a:t>
            </a:r>
            <a:r>
              <a:rPr lang="en-US" sz="3600" b="1" dirty="0" err="1">
                <a:solidFill>
                  <a:schemeClr val="tx1"/>
                </a:solidFill>
                <a:latin typeface="+mn-lt"/>
                <a:cs typeface="Arial" panose="020B0604020202020204" pitchFamily="34" charset="0"/>
              </a:rPr>
              <a:t>Escolha</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Ótima</a:t>
            </a:r>
            <a:endParaRPr lang="en-US" sz="3600" b="1" dirty="0">
              <a:solidFill>
                <a:schemeClr val="tx1"/>
              </a:solidFill>
              <a:latin typeface="+mn-lt"/>
              <a:cs typeface="Arial" panose="020B0604020202020204" pitchFamily="34" charset="0"/>
            </a:endParaRPr>
          </a:p>
        </p:txBody>
      </p:sp>
      <p:sp>
        <p:nvSpPr>
          <p:cNvPr id="16" name="Rectangle 3">
            <a:extLst>
              <a:ext uri="{FF2B5EF4-FFF2-40B4-BE49-F238E27FC236}">
                <a16:creationId xmlns:a16="http://schemas.microsoft.com/office/drawing/2014/main" id="{B94E9048-695E-4A56-B872-CD81AC20B1FD}"/>
              </a:ext>
            </a:extLst>
          </p:cNvPr>
          <p:cNvSpPr txBox="1">
            <a:spLocks noChangeArrowheads="1"/>
          </p:cNvSpPr>
          <p:nvPr/>
        </p:nvSpPr>
        <p:spPr>
          <a:xfrm>
            <a:off x="172282" y="4433824"/>
            <a:ext cx="8749745" cy="2152506"/>
          </a:xfrm>
          <a:prstGeom prst="rect">
            <a:avLst/>
          </a:prstGeom>
          <a:solidFill>
            <a:schemeClr val="bg1">
              <a:lumMod val="95000"/>
            </a:schemeClr>
          </a:solidFill>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dirty="0"/>
              <a:t>A intuição: </a:t>
            </a:r>
            <a:r>
              <a:rPr lang="pt-BR" dirty="0"/>
              <a:t>as firmas contratam K e L considerando as produtividades desses fatores de produção relativamente aos seus preços. </a:t>
            </a:r>
          </a:p>
          <a:p>
            <a:pPr lvl="1" algn="just"/>
            <a:r>
              <a:rPr lang="pt-BR" sz="2800" dirty="0"/>
              <a:t>Menor custo para certo nível de produção.</a:t>
            </a:r>
          </a:p>
          <a:p>
            <a:pPr lvl="1" algn="just"/>
            <a:r>
              <a:rPr lang="pt-BR" sz="2800" dirty="0"/>
              <a:t>Maior produção para certo custo total.</a:t>
            </a:r>
          </a:p>
        </p:txBody>
      </p:sp>
    </p:spTree>
    <p:extLst>
      <p:ext uri="{BB962C8B-B14F-4D97-AF65-F5344CB8AC3E}">
        <p14:creationId xmlns:p14="http://schemas.microsoft.com/office/powerpoint/2010/main" val="14712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3"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ângulo 28">
            <a:extLst>
              <a:ext uri="{FF2B5EF4-FFF2-40B4-BE49-F238E27FC236}">
                <a16:creationId xmlns:a16="http://schemas.microsoft.com/office/drawing/2014/main" id="{599A168B-B1A1-42C4-B7D3-53D56B577124}"/>
              </a:ext>
            </a:extLst>
          </p:cNvPr>
          <p:cNvSpPr/>
          <p:nvPr/>
        </p:nvSpPr>
        <p:spPr bwMode="auto">
          <a:xfrm>
            <a:off x="194872" y="1173361"/>
            <a:ext cx="8754256" cy="4841823"/>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 Box 8">
            <a:extLst>
              <a:ext uri="{FF2B5EF4-FFF2-40B4-BE49-F238E27FC236}">
                <a16:creationId xmlns:a16="http://schemas.microsoft.com/office/drawing/2014/main" id="{97362902-C9E7-4A30-AE51-C7D6C8CAAAC5}"/>
              </a:ext>
            </a:extLst>
          </p:cNvPr>
          <p:cNvSpPr txBox="1">
            <a:spLocks noChangeArrowheads="1"/>
          </p:cNvSpPr>
          <p:nvPr/>
        </p:nvSpPr>
        <p:spPr bwMode="auto">
          <a:xfrm>
            <a:off x="3824835" y="1445086"/>
            <a:ext cx="998991" cy="430887"/>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200" b="1"/>
              <a:t>Custos</a:t>
            </a:r>
          </a:p>
        </p:txBody>
      </p:sp>
      <p:sp>
        <p:nvSpPr>
          <p:cNvPr id="5" name="Text Box 9">
            <a:extLst>
              <a:ext uri="{FF2B5EF4-FFF2-40B4-BE49-F238E27FC236}">
                <a16:creationId xmlns:a16="http://schemas.microsoft.com/office/drawing/2014/main" id="{92EE5D88-BC0D-4294-AF86-2CCA3EA3DBF3}"/>
              </a:ext>
            </a:extLst>
          </p:cNvPr>
          <p:cNvSpPr txBox="1">
            <a:spLocks noChangeArrowheads="1"/>
          </p:cNvSpPr>
          <p:nvPr/>
        </p:nvSpPr>
        <p:spPr bwMode="auto">
          <a:xfrm>
            <a:off x="4856710" y="2129298"/>
            <a:ext cx="1375698" cy="430887"/>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200" b="1"/>
              <a:t>Explícitos</a:t>
            </a:r>
          </a:p>
        </p:txBody>
      </p:sp>
      <p:sp>
        <p:nvSpPr>
          <p:cNvPr id="6" name="Text Box 10">
            <a:extLst>
              <a:ext uri="{FF2B5EF4-FFF2-40B4-BE49-F238E27FC236}">
                <a16:creationId xmlns:a16="http://schemas.microsoft.com/office/drawing/2014/main" id="{C8F3692A-2984-4329-A68A-D8FF1B947623}"/>
              </a:ext>
            </a:extLst>
          </p:cNvPr>
          <p:cNvSpPr txBox="1">
            <a:spLocks noChangeArrowheads="1"/>
          </p:cNvSpPr>
          <p:nvPr/>
        </p:nvSpPr>
        <p:spPr bwMode="auto">
          <a:xfrm>
            <a:off x="2431010" y="2129298"/>
            <a:ext cx="1391728" cy="430887"/>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200" b="1"/>
              <a:t>Implícitos</a:t>
            </a:r>
          </a:p>
        </p:txBody>
      </p:sp>
      <p:sp>
        <p:nvSpPr>
          <p:cNvPr id="7" name="Text Box 11">
            <a:extLst>
              <a:ext uri="{FF2B5EF4-FFF2-40B4-BE49-F238E27FC236}">
                <a16:creationId xmlns:a16="http://schemas.microsoft.com/office/drawing/2014/main" id="{EF70A4E0-DBC4-4610-BC0B-DB58D1E93D61}"/>
              </a:ext>
            </a:extLst>
          </p:cNvPr>
          <p:cNvSpPr txBox="1">
            <a:spLocks noChangeArrowheads="1"/>
          </p:cNvSpPr>
          <p:nvPr/>
        </p:nvSpPr>
        <p:spPr bwMode="auto">
          <a:xfrm>
            <a:off x="4844010" y="2815098"/>
            <a:ext cx="1391728" cy="430887"/>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200" b="1" dirty="0"/>
              <a:t>Contábeis</a:t>
            </a:r>
          </a:p>
        </p:txBody>
      </p:sp>
      <p:sp>
        <p:nvSpPr>
          <p:cNvPr id="8" name="Text Box 12">
            <a:extLst>
              <a:ext uri="{FF2B5EF4-FFF2-40B4-BE49-F238E27FC236}">
                <a16:creationId xmlns:a16="http://schemas.microsoft.com/office/drawing/2014/main" id="{0CC1A148-B550-4518-9C05-E6FB0CBEAAC1}"/>
              </a:ext>
            </a:extLst>
          </p:cNvPr>
          <p:cNvSpPr txBox="1">
            <a:spLocks noChangeArrowheads="1"/>
          </p:cNvSpPr>
          <p:nvPr/>
        </p:nvSpPr>
        <p:spPr bwMode="auto">
          <a:xfrm>
            <a:off x="1903752" y="2815098"/>
            <a:ext cx="1918986" cy="769441"/>
          </a:xfrm>
          <a:prstGeom prst="rect">
            <a:avLst/>
          </a:prstGeom>
          <a:solidFill>
            <a:schemeClr val="bg1"/>
          </a:solidFill>
          <a:ln w="28575">
            <a:solidFill>
              <a:schemeClr val="tx1"/>
            </a:solidFill>
            <a:miter lim="800000"/>
            <a:headEnd/>
            <a:tailEnd/>
          </a:ln>
        </p:spPr>
        <p:txBody>
          <a:bodyPr wrap="square">
            <a:spAutoFit/>
          </a:bodyPr>
          <a:lstStyle/>
          <a:p>
            <a:pPr algn="ctr" eaLnBrk="1" hangingPunct="1"/>
            <a:r>
              <a:rPr lang="pt-BR" sz="2200" b="1"/>
              <a:t>Custo de Oportunidade</a:t>
            </a:r>
          </a:p>
        </p:txBody>
      </p:sp>
      <p:grpSp>
        <p:nvGrpSpPr>
          <p:cNvPr id="9" name="Group 13">
            <a:extLst>
              <a:ext uri="{FF2B5EF4-FFF2-40B4-BE49-F238E27FC236}">
                <a16:creationId xmlns:a16="http://schemas.microsoft.com/office/drawing/2014/main" id="{8DE3956D-5863-4A9A-826A-B1B3A5D8D389}"/>
              </a:ext>
            </a:extLst>
          </p:cNvPr>
          <p:cNvGrpSpPr>
            <a:grpSpLocks/>
          </p:cNvGrpSpPr>
          <p:nvPr/>
        </p:nvGrpSpPr>
        <p:grpSpPr bwMode="auto">
          <a:xfrm>
            <a:off x="438702" y="3958100"/>
            <a:ext cx="8064505" cy="1860551"/>
            <a:chOff x="441" y="2784"/>
            <a:chExt cx="5080" cy="1172"/>
          </a:xfrm>
        </p:grpSpPr>
        <p:sp>
          <p:nvSpPr>
            <p:cNvPr id="10" name="Text Box 14">
              <a:extLst>
                <a:ext uri="{FF2B5EF4-FFF2-40B4-BE49-F238E27FC236}">
                  <a16:creationId xmlns:a16="http://schemas.microsoft.com/office/drawing/2014/main" id="{DC5E185A-63D8-4DE2-986A-960B8F272C6E}"/>
                </a:ext>
              </a:extLst>
            </p:cNvPr>
            <p:cNvSpPr txBox="1">
              <a:spLocks noChangeArrowheads="1"/>
            </p:cNvSpPr>
            <p:nvPr/>
          </p:nvSpPr>
          <p:spPr bwMode="auto">
            <a:xfrm>
              <a:off x="2088" y="2784"/>
              <a:ext cx="1493" cy="330"/>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800" b="1" dirty="0" err="1"/>
                <a:t>CTe</a:t>
              </a:r>
              <a:r>
                <a:rPr lang="pt-BR" sz="2800" b="1" dirty="0"/>
                <a:t>  =  CE  +  CI</a:t>
              </a:r>
            </a:p>
          </p:txBody>
        </p:sp>
        <p:sp>
          <p:nvSpPr>
            <p:cNvPr id="11" name="Text Box 15">
              <a:extLst>
                <a:ext uri="{FF2B5EF4-FFF2-40B4-BE49-F238E27FC236}">
                  <a16:creationId xmlns:a16="http://schemas.microsoft.com/office/drawing/2014/main" id="{B513F62D-465F-46F1-9DF6-9EB294D54F1D}"/>
                </a:ext>
              </a:extLst>
            </p:cNvPr>
            <p:cNvSpPr txBox="1">
              <a:spLocks noChangeArrowheads="1"/>
            </p:cNvSpPr>
            <p:nvPr/>
          </p:nvSpPr>
          <p:spPr bwMode="auto">
            <a:xfrm>
              <a:off x="441" y="3350"/>
              <a:ext cx="1713" cy="252"/>
            </a:xfrm>
            <a:prstGeom prst="rect">
              <a:avLst/>
            </a:prstGeom>
            <a:solidFill>
              <a:schemeClr val="bg1">
                <a:lumMod val="85000"/>
              </a:schemeClr>
            </a:solidFill>
            <a:ln w="9525">
              <a:solidFill>
                <a:schemeClr val="tx1"/>
              </a:solidFill>
              <a:miter lim="800000"/>
              <a:headEnd/>
              <a:tailEnd/>
            </a:ln>
          </p:spPr>
          <p:txBody>
            <a:bodyPr wrap="none">
              <a:spAutoFit/>
            </a:bodyPr>
            <a:lstStyle/>
            <a:p>
              <a:pPr eaLnBrk="1" hangingPunct="1"/>
              <a:r>
                <a:rPr lang="pt-BR" sz="2000" b="1"/>
                <a:t>Custo Total Econômico</a:t>
              </a:r>
            </a:p>
          </p:txBody>
        </p:sp>
        <p:sp>
          <p:nvSpPr>
            <p:cNvPr id="12" name="Text Box 16">
              <a:extLst>
                <a:ext uri="{FF2B5EF4-FFF2-40B4-BE49-F238E27FC236}">
                  <a16:creationId xmlns:a16="http://schemas.microsoft.com/office/drawing/2014/main" id="{DF3CA4AC-D9D0-4274-BFFE-69DC900CFFED}"/>
                </a:ext>
              </a:extLst>
            </p:cNvPr>
            <p:cNvSpPr txBox="1">
              <a:spLocks noChangeArrowheads="1"/>
            </p:cNvSpPr>
            <p:nvPr/>
          </p:nvSpPr>
          <p:spPr bwMode="auto">
            <a:xfrm>
              <a:off x="3616" y="3704"/>
              <a:ext cx="1905" cy="252"/>
            </a:xfrm>
            <a:prstGeom prst="rect">
              <a:avLst/>
            </a:prstGeom>
            <a:solidFill>
              <a:schemeClr val="bg1">
                <a:lumMod val="85000"/>
              </a:schemeClr>
            </a:solidFill>
            <a:ln w="9525">
              <a:solidFill>
                <a:schemeClr val="tx1"/>
              </a:solidFill>
              <a:miter lim="800000"/>
              <a:headEnd/>
              <a:tailEnd/>
            </a:ln>
          </p:spPr>
          <p:txBody>
            <a:bodyPr wrap="square">
              <a:spAutoFit/>
            </a:bodyPr>
            <a:lstStyle/>
            <a:p>
              <a:pPr eaLnBrk="1" hangingPunct="1"/>
              <a:r>
                <a:rPr lang="pt-BR" sz="2000" b="1" dirty="0"/>
                <a:t>Custo Explícito ou Contábil</a:t>
              </a:r>
            </a:p>
          </p:txBody>
        </p:sp>
        <p:sp>
          <p:nvSpPr>
            <p:cNvPr id="13" name="Text Box 17">
              <a:extLst>
                <a:ext uri="{FF2B5EF4-FFF2-40B4-BE49-F238E27FC236}">
                  <a16:creationId xmlns:a16="http://schemas.microsoft.com/office/drawing/2014/main" id="{1DC3C8CC-346E-414F-9D7E-A965D08E350C}"/>
                </a:ext>
              </a:extLst>
            </p:cNvPr>
            <p:cNvSpPr txBox="1">
              <a:spLocks noChangeArrowheads="1"/>
            </p:cNvSpPr>
            <p:nvPr/>
          </p:nvSpPr>
          <p:spPr bwMode="auto">
            <a:xfrm>
              <a:off x="3616" y="3206"/>
              <a:ext cx="1641" cy="448"/>
            </a:xfrm>
            <a:prstGeom prst="rect">
              <a:avLst/>
            </a:prstGeom>
            <a:solidFill>
              <a:schemeClr val="bg1">
                <a:lumMod val="85000"/>
              </a:schemeClr>
            </a:solidFill>
            <a:ln w="9525">
              <a:solidFill>
                <a:schemeClr val="tx1"/>
              </a:solidFill>
              <a:miter lim="800000"/>
              <a:headEnd/>
              <a:tailEnd/>
            </a:ln>
          </p:spPr>
          <p:txBody>
            <a:bodyPr wrap="square">
              <a:spAutoFit/>
            </a:bodyPr>
            <a:lstStyle/>
            <a:p>
              <a:pPr eaLnBrk="1" hangingPunct="1"/>
              <a:r>
                <a:rPr lang="pt-BR" sz="2000" b="1" dirty="0"/>
                <a:t>Custo Implícito ou de Oportunidade</a:t>
              </a:r>
            </a:p>
          </p:txBody>
        </p:sp>
        <p:grpSp>
          <p:nvGrpSpPr>
            <p:cNvPr id="14" name="Group 18">
              <a:extLst>
                <a:ext uri="{FF2B5EF4-FFF2-40B4-BE49-F238E27FC236}">
                  <a16:creationId xmlns:a16="http://schemas.microsoft.com/office/drawing/2014/main" id="{36AA6027-9B7E-4B09-ADF0-901F66660CDD}"/>
                </a:ext>
              </a:extLst>
            </p:cNvPr>
            <p:cNvGrpSpPr>
              <a:grpSpLocks/>
            </p:cNvGrpSpPr>
            <p:nvPr/>
          </p:nvGrpSpPr>
          <p:grpSpPr bwMode="auto">
            <a:xfrm>
              <a:off x="3426" y="3072"/>
              <a:ext cx="198" cy="355"/>
              <a:chOff x="3426" y="3120"/>
              <a:chExt cx="198" cy="355"/>
            </a:xfrm>
          </p:grpSpPr>
          <p:sp>
            <p:nvSpPr>
              <p:cNvPr id="21" name="Line 19">
                <a:extLst>
                  <a:ext uri="{FF2B5EF4-FFF2-40B4-BE49-F238E27FC236}">
                    <a16:creationId xmlns:a16="http://schemas.microsoft.com/office/drawing/2014/main" id="{060B1FB7-E0C9-44E4-BE25-CADD04571E84}"/>
                  </a:ext>
                </a:extLst>
              </p:cNvPr>
              <p:cNvSpPr>
                <a:spLocks noChangeShapeType="1"/>
              </p:cNvSpPr>
              <p:nvPr/>
            </p:nvSpPr>
            <p:spPr bwMode="auto">
              <a:xfrm flipH="1">
                <a:off x="3432" y="3120"/>
                <a:ext cx="0" cy="355"/>
              </a:xfrm>
              <a:prstGeom prst="line">
                <a:avLst/>
              </a:prstGeom>
              <a:noFill/>
              <a:ln w="28575">
                <a:solidFill>
                  <a:schemeClr val="tx1"/>
                </a:solidFill>
                <a:round/>
                <a:headEnd/>
                <a:tailEnd/>
              </a:ln>
            </p:spPr>
            <p:txBody>
              <a:bodyPr wrap="none"/>
              <a:lstStyle/>
              <a:p>
                <a:endParaRPr lang="pt-BR"/>
              </a:p>
            </p:txBody>
          </p:sp>
          <p:sp>
            <p:nvSpPr>
              <p:cNvPr id="22" name="Line 20">
                <a:extLst>
                  <a:ext uri="{FF2B5EF4-FFF2-40B4-BE49-F238E27FC236}">
                    <a16:creationId xmlns:a16="http://schemas.microsoft.com/office/drawing/2014/main" id="{509DA919-9F9F-43C9-8858-2B421132067E}"/>
                  </a:ext>
                </a:extLst>
              </p:cNvPr>
              <p:cNvSpPr>
                <a:spLocks noChangeShapeType="1"/>
              </p:cNvSpPr>
              <p:nvPr/>
            </p:nvSpPr>
            <p:spPr bwMode="auto">
              <a:xfrm flipV="1">
                <a:off x="3426" y="3472"/>
                <a:ext cx="198" cy="0"/>
              </a:xfrm>
              <a:prstGeom prst="line">
                <a:avLst/>
              </a:prstGeom>
              <a:noFill/>
              <a:ln w="28575">
                <a:solidFill>
                  <a:schemeClr val="tx1"/>
                </a:solidFill>
                <a:round/>
                <a:headEnd/>
                <a:tailEnd type="triangle" w="med" len="med"/>
              </a:ln>
            </p:spPr>
            <p:txBody>
              <a:bodyPr wrap="none"/>
              <a:lstStyle/>
              <a:p>
                <a:endParaRPr lang="pt-BR"/>
              </a:p>
            </p:txBody>
          </p:sp>
        </p:grpSp>
        <p:grpSp>
          <p:nvGrpSpPr>
            <p:cNvPr id="15" name="Group 21">
              <a:extLst>
                <a:ext uri="{FF2B5EF4-FFF2-40B4-BE49-F238E27FC236}">
                  <a16:creationId xmlns:a16="http://schemas.microsoft.com/office/drawing/2014/main" id="{AA45406B-C4E9-4CC2-B08F-E5EE7EA7A965}"/>
                </a:ext>
              </a:extLst>
            </p:cNvPr>
            <p:cNvGrpSpPr>
              <a:grpSpLocks/>
            </p:cNvGrpSpPr>
            <p:nvPr/>
          </p:nvGrpSpPr>
          <p:grpSpPr bwMode="auto">
            <a:xfrm>
              <a:off x="2896" y="3072"/>
              <a:ext cx="732" cy="744"/>
              <a:chOff x="2896" y="3120"/>
              <a:chExt cx="732" cy="744"/>
            </a:xfrm>
          </p:grpSpPr>
          <p:sp>
            <p:nvSpPr>
              <p:cNvPr id="19" name="Line 22">
                <a:extLst>
                  <a:ext uri="{FF2B5EF4-FFF2-40B4-BE49-F238E27FC236}">
                    <a16:creationId xmlns:a16="http://schemas.microsoft.com/office/drawing/2014/main" id="{75478EEA-435D-46FD-8F84-D2749C72FA86}"/>
                  </a:ext>
                </a:extLst>
              </p:cNvPr>
              <p:cNvSpPr>
                <a:spLocks noChangeShapeType="1"/>
              </p:cNvSpPr>
              <p:nvPr/>
            </p:nvSpPr>
            <p:spPr bwMode="auto">
              <a:xfrm>
                <a:off x="2896" y="3862"/>
                <a:ext cx="732" cy="0"/>
              </a:xfrm>
              <a:prstGeom prst="line">
                <a:avLst/>
              </a:prstGeom>
              <a:noFill/>
              <a:ln w="28575">
                <a:solidFill>
                  <a:schemeClr val="tx1"/>
                </a:solidFill>
                <a:round/>
                <a:headEnd/>
                <a:tailEnd type="triangle" w="med" len="med"/>
              </a:ln>
            </p:spPr>
            <p:txBody>
              <a:bodyPr wrap="none"/>
              <a:lstStyle/>
              <a:p>
                <a:endParaRPr lang="pt-BR"/>
              </a:p>
            </p:txBody>
          </p:sp>
          <p:sp>
            <p:nvSpPr>
              <p:cNvPr id="20" name="Line 23">
                <a:extLst>
                  <a:ext uri="{FF2B5EF4-FFF2-40B4-BE49-F238E27FC236}">
                    <a16:creationId xmlns:a16="http://schemas.microsoft.com/office/drawing/2014/main" id="{505C6604-D3B1-4F76-8223-99F749C6B740}"/>
                  </a:ext>
                </a:extLst>
              </p:cNvPr>
              <p:cNvSpPr>
                <a:spLocks noChangeShapeType="1"/>
              </p:cNvSpPr>
              <p:nvPr/>
            </p:nvSpPr>
            <p:spPr bwMode="auto">
              <a:xfrm flipV="1">
                <a:off x="2904" y="3120"/>
                <a:ext cx="0" cy="744"/>
              </a:xfrm>
              <a:prstGeom prst="line">
                <a:avLst/>
              </a:prstGeom>
              <a:noFill/>
              <a:ln w="28575">
                <a:solidFill>
                  <a:schemeClr val="tx1"/>
                </a:solidFill>
                <a:round/>
                <a:headEnd/>
                <a:tailEnd/>
              </a:ln>
            </p:spPr>
            <p:txBody>
              <a:bodyPr wrap="none"/>
              <a:lstStyle/>
              <a:p>
                <a:endParaRPr lang="pt-BR"/>
              </a:p>
            </p:txBody>
          </p:sp>
        </p:grpSp>
        <p:grpSp>
          <p:nvGrpSpPr>
            <p:cNvPr id="16" name="Group 24">
              <a:extLst>
                <a:ext uri="{FF2B5EF4-FFF2-40B4-BE49-F238E27FC236}">
                  <a16:creationId xmlns:a16="http://schemas.microsoft.com/office/drawing/2014/main" id="{001F5037-FE5F-45B4-95ED-2A08D05BD10F}"/>
                </a:ext>
              </a:extLst>
            </p:cNvPr>
            <p:cNvGrpSpPr>
              <a:grpSpLocks/>
            </p:cNvGrpSpPr>
            <p:nvPr/>
          </p:nvGrpSpPr>
          <p:grpSpPr bwMode="auto">
            <a:xfrm>
              <a:off x="2154" y="3072"/>
              <a:ext cx="202" cy="393"/>
              <a:chOff x="2154" y="3120"/>
              <a:chExt cx="202" cy="393"/>
            </a:xfrm>
          </p:grpSpPr>
          <p:sp>
            <p:nvSpPr>
              <p:cNvPr id="17" name="Line 25">
                <a:extLst>
                  <a:ext uri="{FF2B5EF4-FFF2-40B4-BE49-F238E27FC236}">
                    <a16:creationId xmlns:a16="http://schemas.microsoft.com/office/drawing/2014/main" id="{B605FE90-9663-4B44-A732-0CD54A9F3BAF}"/>
                  </a:ext>
                </a:extLst>
              </p:cNvPr>
              <p:cNvSpPr>
                <a:spLocks noChangeShapeType="1"/>
              </p:cNvSpPr>
              <p:nvPr/>
            </p:nvSpPr>
            <p:spPr bwMode="auto">
              <a:xfrm>
                <a:off x="2354" y="3120"/>
                <a:ext cx="0" cy="393"/>
              </a:xfrm>
              <a:prstGeom prst="line">
                <a:avLst/>
              </a:prstGeom>
              <a:noFill/>
              <a:ln w="28575">
                <a:solidFill>
                  <a:schemeClr val="tx1"/>
                </a:solidFill>
                <a:round/>
                <a:headEnd/>
                <a:tailEnd/>
              </a:ln>
            </p:spPr>
            <p:txBody>
              <a:bodyPr wrap="none"/>
              <a:lstStyle/>
              <a:p>
                <a:endParaRPr lang="pt-BR"/>
              </a:p>
            </p:txBody>
          </p:sp>
          <p:sp>
            <p:nvSpPr>
              <p:cNvPr id="18" name="Line 26">
                <a:extLst>
                  <a:ext uri="{FF2B5EF4-FFF2-40B4-BE49-F238E27FC236}">
                    <a16:creationId xmlns:a16="http://schemas.microsoft.com/office/drawing/2014/main" id="{8308EE0C-3E63-4AC5-8435-E4E70E3CE699}"/>
                  </a:ext>
                </a:extLst>
              </p:cNvPr>
              <p:cNvSpPr>
                <a:spLocks noChangeShapeType="1"/>
              </p:cNvSpPr>
              <p:nvPr/>
            </p:nvSpPr>
            <p:spPr bwMode="auto">
              <a:xfrm flipH="1" flipV="1">
                <a:off x="2154" y="3512"/>
                <a:ext cx="202" cy="0"/>
              </a:xfrm>
              <a:prstGeom prst="line">
                <a:avLst/>
              </a:prstGeom>
              <a:noFill/>
              <a:ln w="28575">
                <a:solidFill>
                  <a:schemeClr val="tx1"/>
                </a:solidFill>
                <a:round/>
                <a:headEnd/>
                <a:tailEnd type="triangle" w="med" len="med"/>
              </a:ln>
            </p:spPr>
            <p:txBody>
              <a:bodyPr wrap="none"/>
              <a:lstStyle/>
              <a:p>
                <a:endParaRPr lang="pt-BR"/>
              </a:p>
            </p:txBody>
          </p:sp>
        </p:grpSp>
      </p:grpSp>
      <p:cxnSp>
        <p:nvCxnSpPr>
          <p:cNvPr id="23" name="AutoShape 27">
            <a:extLst>
              <a:ext uri="{FF2B5EF4-FFF2-40B4-BE49-F238E27FC236}">
                <a16:creationId xmlns:a16="http://schemas.microsoft.com/office/drawing/2014/main" id="{1A2AFBAE-B377-4045-95A4-BB8181FAF851}"/>
              </a:ext>
            </a:extLst>
          </p:cNvPr>
          <p:cNvCxnSpPr>
            <a:cxnSpLocks noChangeShapeType="1"/>
            <a:stCxn id="4" idx="1"/>
            <a:endCxn id="6" idx="1"/>
          </p:cNvCxnSpPr>
          <p:nvPr/>
        </p:nvCxnSpPr>
        <p:spPr bwMode="auto">
          <a:xfrm rot="10800000" flipV="1">
            <a:off x="2431011" y="1660530"/>
            <a:ext cx="1393825" cy="684212"/>
          </a:xfrm>
          <a:prstGeom prst="bentConnector3">
            <a:avLst>
              <a:gd name="adj1" fmla="val 116401"/>
            </a:avLst>
          </a:prstGeom>
          <a:noFill/>
          <a:ln w="28575">
            <a:solidFill>
              <a:schemeClr val="tx1"/>
            </a:solidFill>
            <a:miter lim="800000"/>
            <a:headEnd/>
            <a:tailEnd/>
          </a:ln>
        </p:spPr>
      </p:cxnSp>
      <p:cxnSp>
        <p:nvCxnSpPr>
          <p:cNvPr id="24" name="AutoShape 28">
            <a:extLst>
              <a:ext uri="{FF2B5EF4-FFF2-40B4-BE49-F238E27FC236}">
                <a16:creationId xmlns:a16="http://schemas.microsoft.com/office/drawing/2014/main" id="{9C7F91DC-AC60-4476-9BC5-EB2FB15CE840}"/>
              </a:ext>
            </a:extLst>
          </p:cNvPr>
          <p:cNvCxnSpPr>
            <a:cxnSpLocks noChangeShapeType="1"/>
            <a:stCxn id="4" idx="3"/>
            <a:endCxn id="5" idx="3"/>
          </p:cNvCxnSpPr>
          <p:nvPr/>
        </p:nvCxnSpPr>
        <p:spPr bwMode="auto">
          <a:xfrm>
            <a:off x="4823826" y="1660530"/>
            <a:ext cx="1408582" cy="684212"/>
          </a:xfrm>
          <a:prstGeom prst="bentConnector3">
            <a:avLst>
              <a:gd name="adj1" fmla="val 116229"/>
            </a:avLst>
          </a:prstGeom>
          <a:noFill/>
          <a:ln w="28575">
            <a:solidFill>
              <a:schemeClr val="tx1"/>
            </a:solidFill>
            <a:miter lim="800000"/>
            <a:headEnd/>
            <a:tailEnd/>
          </a:ln>
        </p:spPr>
      </p:cxnSp>
      <p:sp>
        <p:nvSpPr>
          <p:cNvPr id="25" name="Line 29">
            <a:extLst>
              <a:ext uri="{FF2B5EF4-FFF2-40B4-BE49-F238E27FC236}">
                <a16:creationId xmlns:a16="http://schemas.microsoft.com/office/drawing/2014/main" id="{2703B10A-0705-478D-B82D-E3E713CB1AA5}"/>
              </a:ext>
            </a:extLst>
          </p:cNvPr>
          <p:cNvSpPr>
            <a:spLocks noChangeShapeType="1"/>
          </p:cNvSpPr>
          <p:nvPr/>
        </p:nvSpPr>
        <p:spPr bwMode="auto">
          <a:xfrm>
            <a:off x="5529810" y="2586498"/>
            <a:ext cx="0" cy="228600"/>
          </a:xfrm>
          <a:prstGeom prst="line">
            <a:avLst/>
          </a:prstGeom>
          <a:noFill/>
          <a:ln w="28575">
            <a:solidFill>
              <a:schemeClr val="tx1"/>
            </a:solidFill>
            <a:round/>
            <a:headEnd/>
            <a:tailEnd/>
          </a:ln>
        </p:spPr>
        <p:txBody>
          <a:bodyPr wrap="none"/>
          <a:lstStyle/>
          <a:p>
            <a:endParaRPr lang="pt-BR"/>
          </a:p>
        </p:txBody>
      </p:sp>
      <p:sp>
        <p:nvSpPr>
          <p:cNvPr id="26" name="Line 30">
            <a:extLst>
              <a:ext uri="{FF2B5EF4-FFF2-40B4-BE49-F238E27FC236}">
                <a16:creationId xmlns:a16="http://schemas.microsoft.com/office/drawing/2014/main" id="{5BB71DA8-C4C8-46FD-B986-67B019D2B5F7}"/>
              </a:ext>
            </a:extLst>
          </p:cNvPr>
          <p:cNvSpPr>
            <a:spLocks noChangeShapeType="1"/>
          </p:cNvSpPr>
          <p:nvPr/>
        </p:nvSpPr>
        <p:spPr bwMode="auto">
          <a:xfrm>
            <a:off x="3091410" y="2586498"/>
            <a:ext cx="0" cy="228600"/>
          </a:xfrm>
          <a:prstGeom prst="line">
            <a:avLst/>
          </a:prstGeom>
          <a:noFill/>
          <a:ln w="28575">
            <a:solidFill>
              <a:schemeClr val="tx1"/>
            </a:solidFill>
            <a:round/>
            <a:headEnd/>
            <a:tailEnd/>
          </a:ln>
        </p:spPr>
        <p:txBody>
          <a:bodyPr wrap="none"/>
          <a:lstStyle/>
          <a:p>
            <a:endParaRPr lang="pt-BR"/>
          </a:p>
        </p:txBody>
      </p:sp>
      <p:cxnSp>
        <p:nvCxnSpPr>
          <p:cNvPr id="27" name="AutoShape 31">
            <a:extLst>
              <a:ext uri="{FF2B5EF4-FFF2-40B4-BE49-F238E27FC236}">
                <a16:creationId xmlns:a16="http://schemas.microsoft.com/office/drawing/2014/main" id="{8137F6BC-8DF1-491E-8E4D-BC126BB4A02F}"/>
              </a:ext>
            </a:extLst>
          </p:cNvPr>
          <p:cNvCxnSpPr>
            <a:cxnSpLocks noChangeShapeType="1"/>
            <a:stCxn id="7" idx="2"/>
            <a:endCxn id="10" idx="0"/>
          </p:cNvCxnSpPr>
          <p:nvPr/>
        </p:nvCxnSpPr>
        <p:spPr bwMode="auto">
          <a:xfrm flipH="1">
            <a:off x="4238386" y="3245985"/>
            <a:ext cx="1301488" cy="712115"/>
          </a:xfrm>
          <a:prstGeom prst="straightConnector1">
            <a:avLst/>
          </a:prstGeom>
          <a:noFill/>
          <a:ln w="28575">
            <a:solidFill>
              <a:schemeClr val="tx1"/>
            </a:solidFill>
            <a:round/>
            <a:headEnd/>
            <a:tailEnd/>
          </a:ln>
        </p:spPr>
      </p:cxnSp>
      <p:cxnSp>
        <p:nvCxnSpPr>
          <p:cNvPr id="28" name="AutoShape 32">
            <a:extLst>
              <a:ext uri="{FF2B5EF4-FFF2-40B4-BE49-F238E27FC236}">
                <a16:creationId xmlns:a16="http://schemas.microsoft.com/office/drawing/2014/main" id="{73BA0747-CA68-4630-961A-7426DC450711}"/>
              </a:ext>
            </a:extLst>
          </p:cNvPr>
          <p:cNvCxnSpPr>
            <a:cxnSpLocks noChangeShapeType="1"/>
            <a:stCxn id="8" idx="2"/>
            <a:endCxn id="10" idx="0"/>
          </p:cNvCxnSpPr>
          <p:nvPr/>
        </p:nvCxnSpPr>
        <p:spPr bwMode="auto">
          <a:xfrm>
            <a:off x="2863245" y="3584539"/>
            <a:ext cx="1375141" cy="373561"/>
          </a:xfrm>
          <a:prstGeom prst="straightConnector1">
            <a:avLst/>
          </a:prstGeom>
          <a:noFill/>
          <a:ln w="28575">
            <a:solidFill>
              <a:schemeClr val="tx1"/>
            </a:solidFill>
            <a:round/>
            <a:headEnd/>
            <a:tailEnd/>
          </a:ln>
        </p:spPr>
      </p:cxnSp>
      <p:sp>
        <p:nvSpPr>
          <p:cNvPr id="30" name="Rectangle 7">
            <a:extLst>
              <a:ext uri="{FF2B5EF4-FFF2-40B4-BE49-F238E27FC236}">
                <a16:creationId xmlns:a16="http://schemas.microsoft.com/office/drawing/2014/main" id="{BDE71D87-ACCC-44AE-B084-60DCA7094D1C}"/>
              </a:ext>
            </a:extLst>
          </p:cNvPr>
          <p:cNvSpPr>
            <a:spLocks noGrp="1" noChangeArrowheads="1"/>
          </p:cNvSpPr>
          <p:nvPr>
            <p:ph type="title"/>
          </p:nvPr>
        </p:nvSpPr>
        <p:spPr>
          <a:xfrm>
            <a:off x="-79511" y="276477"/>
            <a:ext cx="9144000" cy="1098550"/>
          </a:xfrm>
          <a:noFill/>
        </p:spPr>
        <p:txBody>
          <a:bodyPr/>
          <a:lstStyle/>
          <a:p>
            <a:pPr algn="r"/>
            <a:r>
              <a:rPr lang="pt-BR" sz="3600" b="1" dirty="0">
                <a:solidFill>
                  <a:schemeClr val="tx1"/>
                </a:solidFill>
                <a:latin typeface="+mn-lt"/>
              </a:rPr>
              <a:t>Medição de Custos: Quais Custos Considerar ?</a:t>
            </a:r>
          </a:p>
        </p:txBody>
      </p:sp>
    </p:spTree>
    <p:extLst>
      <p:ext uri="{BB962C8B-B14F-4D97-AF65-F5344CB8AC3E}">
        <p14:creationId xmlns:p14="http://schemas.microsoft.com/office/powerpoint/2010/main" val="309740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D7B3DAA-E4F0-4704-B6C0-471967B516C3}"/>
              </a:ext>
            </a:extLst>
          </p:cNvPr>
          <p:cNvSpPr txBox="1">
            <a:spLocks noChangeArrowheads="1"/>
          </p:cNvSpPr>
          <p:nvPr/>
        </p:nvSpPr>
        <p:spPr>
          <a:xfrm>
            <a:off x="251791" y="1066043"/>
            <a:ext cx="8627166" cy="422433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000" b="1" dirty="0"/>
              <a:t>Custo de Oportunidade</a:t>
            </a:r>
          </a:p>
          <a:p>
            <a:pPr lvl="1" algn="just"/>
            <a:r>
              <a:rPr lang="pt-BR" sz="3000" dirty="0"/>
              <a:t>Custos associados às oportunidades deixadas de lado, caso a firma não empregue seus recursos da maneira mais rentável.</a:t>
            </a:r>
          </a:p>
          <a:p>
            <a:pPr algn="just">
              <a:spcBef>
                <a:spcPct val="70000"/>
              </a:spcBef>
              <a:buSzPct val="100000"/>
            </a:pPr>
            <a:r>
              <a:rPr lang="pt-BR" sz="3200" dirty="0">
                <a:latin typeface="Arial" charset="0"/>
              </a:rPr>
              <a:t>Exemplo</a:t>
            </a:r>
          </a:p>
          <a:p>
            <a:pPr marL="742950" lvl="1" indent="-285750" algn="just">
              <a:spcBef>
                <a:spcPct val="70000"/>
              </a:spcBef>
              <a:buSzPct val="80000"/>
              <a:buFont typeface="Wingdings" pitchFamily="2" charset="2"/>
              <a:buChar char="l"/>
            </a:pPr>
            <a:r>
              <a:rPr lang="pt-BR" dirty="0">
                <a:latin typeface="Arial" charset="0"/>
              </a:rPr>
              <a:t>Uma firma é proprietária do edifício onde opera e, portanto, não paga aluguel.</a:t>
            </a:r>
          </a:p>
          <a:p>
            <a:pPr marL="742950" lvl="1" indent="-285750" algn="just">
              <a:spcBef>
                <a:spcPct val="70000"/>
              </a:spcBef>
              <a:buSzPct val="80000"/>
              <a:buFont typeface="Wingdings" pitchFamily="2" charset="2"/>
              <a:buChar char="l"/>
            </a:pPr>
            <a:r>
              <a:rPr lang="pt-BR" dirty="0">
                <a:solidFill>
                  <a:srgbClr val="FF3300"/>
                </a:solidFill>
                <a:latin typeface="Arial" charset="0"/>
              </a:rPr>
              <a:t>Isso significa que o custo do espaço ocupado pelos escritórios da firma é zero?</a:t>
            </a:r>
          </a:p>
          <a:p>
            <a:pPr lvl="1" algn="just"/>
            <a:endParaRPr lang="pt-BR" sz="3000" dirty="0"/>
          </a:p>
        </p:txBody>
      </p:sp>
      <p:sp>
        <p:nvSpPr>
          <p:cNvPr id="7" name="Rectangle 7">
            <a:extLst>
              <a:ext uri="{FF2B5EF4-FFF2-40B4-BE49-F238E27FC236}">
                <a16:creationId xmlns:a16="http://schemas.microsoft.com/office/drawing/2014/main" id="{411107E3-C2A9-4484-951E-E026261AB852}"/>
              </a:ext>
            </a:extLst>
          </p:cNvPr>
          <p:cNvSpPr>
            <a:spLocks noGrp="1" noChangeArrowheads="1"/>
          </p:cNvSpPr>
          <p:nvPr>
            <p:ph type="title"/>
          </p:nvPr>
        </p:nvSpPr>
        <p:spPr>
          <a:xfrm>
            <a:off x="-79511" y="276477"/>
            <a:ext cx="9144000" cy="1098550"/>
          </a:xfrm>
          <a:noFill/>
        </p:spPr>
        <p:txBody>
          <a:bodyPr/>
          <a:lstStyle/>
          <a:p>
            <a:pPr algn="r"/>
            <a:r>
              <a:rPr lang="pt-BR" sz="3600" b="1" dirty="0">
                <a:solidFill>
                  <a:schemeClr val="tx1"/>
                </a:solidFill>
                <a:latin typeface="+mn-lt"/>
              </a:rPr>
              <a:t>Medição de Custos: Quais Custos Considerar ?</a:t>
            </a:r>
          </a:p>
        </p:txBody>
      </p:sp>
    </p:spTree>
    <p:extLst>
      <p:ext uri="{BB962C8B-B14F-4D97-AF65-F5344CB8AC3E}">
        <p14:creationId xmlns:p14="http://schemas.microsoft.com/office/powerpoint/2010/main" val="24073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E7329F8-7A7D-444A-BDAA-7434F0F65862}"/>
              </a:ext>
            </a:extLst>
          </p:cNvPr>
          <p:cNvSpPr txBox="1">
            <a:spLocks noChangeArrowheads="1"/>
          </p:cNvSpPr>
          <p:nvPr/>
        </p:nvSpPr>
        <p:spPr>
          <a:xfrm>
            <a:off x="238538" y="1029046"/>
            <a:ext cx="8627165" cy="421881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200" b="1" dirty="0"/>
              <a:t>Custos Irreversíveis </a:t>
            </a:r>
            <a:r>
              <a:rPr lang="pt-BR" sz="3200" b="1" i="1" dirty="0"/>
              <a:t>(</a:t>
            </a:r>
            <a:r>
              <a:rPr lang="pt-BR" sz="3200" b="1" i="1" dirty="0" err="1"/>
              <a:t>Sunk</a:t>
            </a:r>
            <a:r>
              <a:rPr lang="pt-BR" sz="3200" b="1" i="1" dirty="0"/>
              <a:t> </a:t>
            </a:r>
            <a:r>
              <a:rPr lang="pt-BR" sz="3200" b="1" i="1" dirty="0" err="1"/>
              <a:t>Costs</a:t>
            </a:r>
            <a:r>
              <a:rPr lang="pt-BR" sz="3200" b="1" i="1" dirty="0"/>
              <a:t>)</a:t>
            </a:r>
          </a:p>
          <a:p>
            <a:pPr lvl="1" algn="just"/>
            <a:r>
              <a:rPr lang="pt-BR" sz="3200" dirty="0"/>
              <a:t>São despesas que já ocorreram e não podem ser recuperadas.</a:t>
            </a:r>
          </a:p>
          <a:p>
            <a:pPr lvl="1" algn="just"/>
            <a:r>
              <a:rPr lang="pt-BR" sz="3200" dirty="0"/>
              <a:t>Esses custos não deveriam afetar as decisões da firma.</a:t>
            </a:r>
          </a:p>
        </p:txBody>
      </p:sp>
      <p:sp>
        <p:nvSpPr>
          <p:cNvPr id="6" name="Rectangle 7">
            <a:extLst>
              <a:ext uri="{FF2B5EF4-FFF2-40B4-BE49-F238E27FC236}">
                <a16:creationId xmlns:a16="http://schemas.microsoft.com/office/drawing/2014/main" id="{A9441DB1-B15B-4A16-9E2D-BF45A84D2DF7}"/>
              </a:ext>
            </a:extLst>
          </p:cNvPr>
          <p:cNvSpPr>
            <a:spLocks noGrp="1" noChangeArrowheads="1"/>
          </p:cNvSpPr>
          <p:nvPr>
            <p:ph type="title"/>
          </p:nvPr>
        </p:nvSpPr>
        <p:spPr>
          <a:xfrm>
            <a:off x="-79511" y="276477"/>
            <a:ext cx="9144000" cy="1098550"/>
          </a:xfrm>
          <a:noFill/>
        </p:spPr>
        <p:txBody>
          <a:bodyPr/>
          <a:lstStyle/>
          <a:p>
            <a:pPr algn="r"/>
            <a:r>
              <a:rPr lang="pt-BR" sz="3600" b="1" dirty="0">
                <a:solidFill>
                  <a:schemeClr val="tx1"/>
                </a:solidFill>
                <a:latin typeface="+mn-lt"/>
              </a:rPr>
              <a:t>Medição de Custos: Quais Custos Considerar ?</a:t>
            </a:r>
          </a:p>
        </p:txBody>
      </p:sp>
    </p:spTree>
    <p:extLst>
      <p:ext uri="{BB962C8B-B14F-4D97-AF65-F5344CB8AC3E}">
        <p14:creationId xmlns:p14="http://schemas.microsoft.com/office/powerpoint/2010/main" val="23284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BBDFA7A-DCF3-4510-A586-B62395DC28F3}"/>
              </a:ext>
            </a:extLst>
          </p:cNvPr>
          <p:cNvSpPr txBox="1">
            <a:spLocks noChangeArrowheads="1"/>
          </p:cNvSpPr>
          <p:nvPr/>
        </p:nvSpPr>
        <p:spPr>
          <a:xfrm>
            <a:off x="238539" y="1124021"/>
            <a:ext cx="8719931" cy="422433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000" b="1" dirty="0"/>
              <a:t>Exemplo</a:t>
            </a:r>
          </a:p>
          <a:p>
            <a:pPr lvl="1" algn="just"/>
            <a:r>
              <a:rPr lang="pt-BR" sz="3000" dirty="0"/>
              <a:t>Uma firma paga $500.000 por uma opção de compra de um edifício.</a:t>
            </a:r>
          </a:p>
          <a:p>
            <a:pPr lvl="1" algn="just"/>
            <a:r>
              <a:rPr lang="pt-BR" sz="3000" dirty="0"/>
              <a:t>O custo do edifício é $5 milhões; logo, o custo total é $5,5 milhões.</a:t>
            </a:r>
          </a:p>
          <a:p>
            <a:pPr lvl="1" algn="just"/>
            <a:r>
              <a:rPr lang="pt-BR" sz="3000" dirty="0"/>
              <a:t>A firma encontra um segundo edifício pelo preço de $5,25 milhões.</a:t>
            </a:r>
          </a:p>
          <a:p>
            <a:pPr lvl="1" algn="just"/>
            <a:r>
              <a:rPr lang="pt-BR" sz="3000" dirty="0"/>
              <a:t>Qual edifício a firma deveria comprar ?</a:t>
            </a:r>
          </a:p>
        </p:txBody>
      </p:sp>
      <p:sp>
        <p:nvSpPr>
          <p:cNvPr id="6" name="Rectangle 7">
            <a:extLst>
              <a:ext uri="{FF2B5EF4-FFF2-40B4-BE49-F238E27FC236}">
                <a16:creationId xmlns:a16="http://schemas.microsoft.com/office/drawing/2014/main" id="{A757BE02-B59D-48B5-85E2-45B5A5B3ED55}"/>
              </a:ext>
            </a:extLst>
          </p:cNvPr>
          <p:cNvSpPr>
            <a:spLocks noGrp="1" noChangeArrowheads="1"/>
          </p:cNvSpPr>
          <p:nvPr>
            <p:ph type="title"/>
          </p:nvPr>
        </p:nvSpPr>
        <p:spPr>
          <a:xfrm>
            <a:off x="-79511" y="276477"/>
            <a:ext cx="9144000" cy="1098550"/>
          </a:xfrm>
          <a:noFill/>
        </p:spPr>
        <p:txBody>
          <a:bodyPr/>
          <a:lstStyle/>
          <a:p>
            <a:pPr algn="r"/>
            <a:r>
              <a:rPr lang="pt-BR" sz="3600" b="1" dirty="0">
                <a:solidFill>
                  <a:schemeClr val="tx1"/>
                </a:solidFill>
                <a:latin typeface="+mn-lt"/>
              </a:rPr>
              <a:t>Medição de Custos: Quais Custos Considerar ?</a:t>
            </a:r>
          </a:p>
        </p:txBody>
      </p:sp>
    </p:spTree>
    <p:extLst>
      <p:ext uri="{BB962C8B-B14F-4D97-AF65-F5344CB8AC3E}">
        <p14:creationId xmlns:p14="http://schemas.microsoft.com/office/powerpoint/2010/main" val="12380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8BD89-3780-4ABE-9BD1-698CE9D106EB}"/>
              </a:ext>
            </a:extLst>
          </p:cNvPr>
          <p:cNvSpPr txBox="1">
            <a:spLocks noChangeArrowheads="1"/>
          </p:cNvSpPr>
          <p:nvPr/>
        </p:nvSpPr>
        <p:spPr>
          <a:xfrm>
            <a:off x="225287" y="835852"/>
            <a:ext cx="8690113"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Em  economia  a noção de prazo independe do tempo, portanto, definimos:</a:t>
            </a:r>
            <a:endParaRPr lang="pt-BR" sz="400" dirty="0"/>
          </a:p>
          <a:p>
            <a:pPr lvl="1" algn="just"/>
            <a:r>
              <a:rPr lang="pt-BR" sz="2800" b="1" dirty="0"/>
              <a:t>Curto Prazo</a:t>
            </a:r>
          </a:p>
          <a:p>
            <a:pPr lvl="2" algn="just"/>
            <a:r>
              <a:rPr lang="pt-BR" sz="2800" dirty="0"/>
              <a:t>Período de tempo em que pelo menos um fator de produção é fixo.</a:t>
            </a:r>
            <a:endParaRPr lang="pt-BR" sz="400" dirty="0"/>
          </a:p>
          <a:p>
            <a:pPr lvl="1" algn="just"/>
            <a:r>
              <a:rPr lang="pt-BR" sz="2800" dirty="0"/>
              <a:t> </a:t>
            </a:r>
            <a:r>
              <a:rPr lang="pt-BR" sz="2800" b="1" dirty="0"/>
              <a:t>Longo Prazo</a:t>
            </a:r>
          </a:p>
          <a:p>
            <a:pPr lvl="2" algn="just"/>
            <a:r>
              <a:rPr lang="pt-BR" sz="2800" dirty="0"/>
              <a:t>Período de  tempo necessário para que todos os fatores de produção tornem-se variáveis.</a:t>
            </a:r>
          </a:p>
          <a:p>
            <a:pPr lvl="2" algn="just"/>
            <a:endParaRPr lang="pt-BR" sz="100" dirty="0"/>
          </a:p>
          <a:p>
            <a:pPr algn="just"/>
            <a:r>
              <a:rPr lang="pt-BR" dirty="0"/>
              <a:t>Portanto, considerando 2 fatores de produção, capital e trabalho, caso a firma deseje aumentar a produção, no curto prazo, ela deverá contratar mais trabalhadores, com o mesmo estoque de capital.</a:t>
            </a:r>
          </a:p>
          <a:p>
            <a:pPr lvl="1" algn="just"/>
            <a:r>
              <a:rPr lang="pt-BR" sz="2600" dirty="0"/>
              <a:t>Quais os efeitos sobre a produtividade e sobre os custos de produção ?</a:t>
            </a:r>
          </a:p>
          <a:p>
            <a:pPr lvl="2" algn="just"/>
            <a:endParaRPr lang="pt-BR" sz="2800" dirty="0"/>
          </a:p>
        </p:txBody>
      </p:sp>
      <p:sp>
        <p:nvSpPr>
          <p:cNvPr id="5" name="Título 1">
            <a:extLst>
              <a:ext uri="{FF2B5EF4-FFF2-40B4-BE49-F238E27FC236}">
                <a16:creationId xmlns:a16="http://schemas.microsoft.com/office/drawing/2014/main" id="{BD6CB63C-F3A0-4406-83C1-1DD46A1134F6}"/>
              </a:ext>
            </a:extLst>
          </p:cNvPr>
          <p:cNvSpPr>
            <a:spLocks noGrp="1"/>
          </p:cNvSpPr>
          <p:nvPr>
            <p:ph type="title"/>
          </p:nvPr>
        </p:nvSpPr>
        <p:spPr>
          <a:xfrm>
            <a:off x="225287" y="232607"/>
            <a:ext cx="8746435" cy="880578"/>
          </a:xfrm>
        </p:spPr>
        <p:txBody>
          <a:bodyPr/>
          <a:lstStyle/>
          <a:p>
            <a:pPr algn="ctr"/>
            <a:r>
              <a:rPr lang="pt-BR" sz="4200" b="1" dirty="0">
                <a:latin typeface="Arial" panose="020B0604020202020204" pitchFamily="34" charset="0"/>
                <a:cs typeface="Arial" panose="020B0604020202020204" pitchFamily="34" charset="0"/>
              </a:rPr>
              <a:t>Preliminares</a:t>
            </a:r>
          </a:p>
        </p:txBody>
      </p:sp>
    </p:spTree>
    <p:extLst>
      <p:ext uri="{BB962C8B-B14F-4D97-AF65-F5344CB8AC3E}">
        <p14:creationId xmlns:p14="http://schemas.microsoft.com/office/powerpoint/2010/main" val="22422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2DDE2-75EB-483C-B822-D30D2F8C7A4C}"/>
              </a:ext>
            </a:extLst>
          </p:cNvPr>
          <p:cNvSpPr txBox="1">
            <a:spLocks noChangeArrowheads="1"/>
          </p:cNvSpPr>
          <p:nvPr/>
        </p:nvSpPr>
        <p:spPr>
          <a:xfrm>
            <a:off x="328476" y="968375"/>
            <a:ext cx="8523976"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000" b="1" dirty="0"/>
              <a:t>Custos Totais</a:t>
            </a:r>
          </a:p>
          <a:p>
            <a:pPr algn="just"/>
            <a:endParaRPr lang="pt-BR" sz="3000" b="1" dirty="0"/>
          </a:p>
          <a:p>
            <a:pPr algn="just"/>
            <a:endParaRPr lang="pt-BR" sz="1200" dirty="0"/>
          </a:p>
          <a:p>
            <a:pPr lvl="1" algn="just"/>
            <a:r>
              <a:rPr lang="pt-BR" sz="3000" dirty="0"/>
              <a:t>onde:</a:t>
            </a:r>
          </a:p>
          <a:p>
            <a:pPr lvl="2" algn="just"/>
            <a:r>
              <a:rPr lang="pt-BR" sz="3000" dirty="0"/>
              <a:t>CF = custo fixo </a:t>
            </a:r>
            <a:r>
              <a:rPr lang="pt-BR" sz="3000" dirty="0">
                <a:sym typeface="Symbol" panose="05050102010706020507" pitchFamily="18" charset="2"/>
              </a:rPr>
              <a:t></a:t>
            </a:r>
            <a:r>
              <a:rPr lang="pt-BR" sz="3000" dirty="0"/>
              <a:t> custo que independe da quantidade produzida.</a:t>
            </a:r>
          </a:p>
          <a:p>
            <a:pPr lvl="2" algn="just"/>
            <a:r>
              <a:rPr lang="pt-BR" sz="3000" dirty="0"/>
              <a:t>CV = custo variável </a:t>
            </a:r>
            <a:r>
              <a:rPr lang="pt-BR" sz="3000" dirty="0">
                <a:sym typeface="Symbol" panose="05050102010706020507" pitchFamily="18" charset="2"/>
              </a:rPr>
              <a:t></a:t>
            </a:r>
            <a:r>
              <a:rPr lang="pt-BR" sz="3000" dirty="0"/>
              <a:t> custo que depende da quantidade produzida.</a:t>
            </a:r>
          </a:p>
          <a:p>
            <a:pPr lvl="2" algn="just"/>
            <a:r>
              <a:rPr lang="pt-BR" sz="3000" dirty="0"/>
              <a:t>CT = custo total.</a:t>
            </a:r>
          </a:p>
          <a:p>
            <a:pPr lvl="2" algn="just"/>
            <a:endParaRPr lang="pt-BR" sz="3000" dirty="0"/>
          </a:p>
        </p:txBody>
      </p:sp>
      <p:sp>
        <p:nvSpPr>
          <p:cNvPr id="5" name="Text Box 4">
            <a:extLst>
              <a:ext uri="{FF2B5EF4-FFF2-40B4-BE49-F238E27FC236}">
                <a16:creationId xmlns:a16="http://schemas.microsoft.com/office/drawing/2014/main" id="{D3D79859-BB71-45E9-825A-936DA3137093}"/>
              </a:ext>
            </a:extLst>
          </p:cNvPr>
          <p:cNvSpPr txBox="1">
            <a:spLocks noChangeArrowheads="1"/>
          </p:cNvSpPr>
          <p:nvPr/>
        </p:nvSpPr>
        <p:spPr bwMode="auto">
          <a:xfrm>
            <a:off x="721414" y="1566033"/>
            <a:ext cx="2122953" cy="553998"/>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3000" b="1" dirty="0"/>
              <a:t>CT = CF + CV</a:t>
            </a:r>
          </a:p>
        </p:txBody>
      </p:sp>
      <p:sp>
        <p:nvSpPr>
          <p:cNvPr id="6" name="Rectangle 6">
            <a:extLst>
              <a:ext uri="{FF2B5EF4-FFF2-40B4-BE49-F238E27FC236}">
                <a16:creationId xmlns:a16="http://schemas.microsoft.com/office/drawing/2014/main" id="{8D949104-EA03-41EC-AEB8-5CBEC71161A4}"/>
              </a:ext>
            </a:extLst>
          </p:cNvPr>
          <p:cNvSpPr>
            <a:spLocks noGrp="1" noChangeArrowheads="1"/>
          </p:cNvSpPr>
          <p:nvPr>
            <p:ph type="title"/>
          </p:nvPr>
        </p:nvSpPr>
        <p:spPr>
          <a:xfrm>
            <a:off x="912467" y="279125"/>
            <a:ext cx="7118350" cy="785813"/>
          </a:xfrm>
          <a:noFill/>
        </p:spPr>
        <p:txBody>
          <a:bodyPr/>
          <a:lstStyle/>
          <a:p>
            <a:pPr algn="ctr"/>
            <a:r>
              <a:rPr lang="pt-BR" sz="4200" b="1" dirty="0">
                <a:solidFill>
                  <a:schemeClr val="tx1"/>
                </a:solidFill>
                <a:latin typeface="+mn-lt"/>
              </a:rPr>
              <a:t>Custos Explícitos</a:t>
            </a:r>
          </a:p>
        </p:txBody>
      </p:sp>
    </p:spTree>
    <p:extLst>
      <p:ext uri="{BB962C8B-B14F-4D97-AF65-F5344CB8AC3E}">
        <p14:creationId xmlns:p14="http://schemas.microsoft.com/office/powerpoint/2010/main" val="13890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A8C13-F621-43A2-8B93-2094429E326E}"/>
              </a:ext>
            </a:extLst>
          </p:cNvPr>
          <p:cNvSpPr txBox="1">
            <a:spLocks noChangeArrowheads="1"/>
          </p:cNvSpPr>
          <p:nvPr/>
        </p:nvSpPr>
        <p:spPr>
          <a:xfrm>
            <a:off x="248964" y="915366"/>
            <a:ext cx="8722758"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Também podemos tratar os  custos  usando os fatores de  produção  e  suas  respectivas  remunerações (preços). </a:t>
            </a:r>
          </a:p>
          <a:p>
            <a:pPr algn="just"/>
            <a:r>
              <a:rPr lang="pt-BR" dirty="0"/>
              <a:t>Supondo a existência de somente dois fatores de produção, capital (K) e trabalho (L), temos:</a:t>
            </a:r>
          </a:p>
          <a:p>
            <a:pPr lvl="1" algn="just"/>
            <a:endParaRPr lang="pt-BR" sz="2800" dirty="0"/>
          </a:p>
          <a:p>
            <a:pPr lvl="1" algn="just"/>
            <a:endParaRPr lang="pt-BR" sz="2800" dirty="0"/>
          </a:p>
          <a:p>
            <a:pPr lvl="1" algn="just"/>
            <a:r>
              <a:rPr lang="pt-BR" sz="2800" dirty="0"/>
              <a:t>onde:</a:t>
            </a:r>
            <a:r>
              <a:rPr lang="pt-BR" sz="2800" b="1" dirty="0"/>
              <a:t> </a:t>
            </a:r>
          </a:p>
          <a:p>
            <a:pPr lvl="2" algn="just"/>
            <a:r>
              <a:rPr lang="pt-BR" sz="2800" b="1" dirty="0"/>
              <a:t>w</a:t>
            </a:r>
            <a:r>
              <a:rPr lang="pt-BR" sz="2800" dirty="0"/>
              <a:t> = remuneração da mão de obra (salário)</a:t>
            </a:r>
          </a:p>
          <a:p>
            <a:pPr lvl="2" algn="just"/>
            <a:r>
              <a:rPr lang="pt-BR" sz="2800" b="1" dirty="0"/>
              <a:t>r </a:t>
            </a:r>
            <a:r>
              <a:rPr lang="pt-BR" sz="2800" dirty="0"/>
              <a:t>= remuneração do capital (taxa de juros)</a:t>
            </a:r>
          </a:p>
          <a:p>
            <a:pPr lvl="2" algn="just"/>
            <a:endParaRPr lang="pt-BR" sz="2800" dirty="0"/>
          </a:p>
        </p:txBody>
      </p:sp>
      <p:sp>
        <p:nvSpPr>
          <p:cNvPr id="5" name="Text Box 4">
            <a:extLst>
              <a:ext uri="{FF2B5EF4-FFF2-40B4-BE49-F238E27FC236}">
                <a16:creationId xmlns:a16="http://schemas.microsoft.com/office/drawing/2014/main" id="{7CF82B1B-F523-4204-B691-466F5E0E5E23}"/>
              </a:ext>
            </a:extLst>
          </p:cNvPr>
          <p:cNvSpPr txBox="1">
            <a:spLocks noChangeArrowheads="1"/>
          </p:cNvSpPr>
          <p:nvPr/>
        </p:nvSpPr>
        <p:spPr bwMode="auto">
          <a:xfrm>
            <a:off x="616982" y="2763079"/>
            <a:ext cx="2106923" cy="553998"/>
          </a:xfrm>
          <a:prstGeom prst="rect">
            <a:avLst/>
          </a:prstGeom>
          <a:solidFill>
            <a:schemeClr val="bg1">
              <a:lumMod val="95000"/>
            </a:schemeClr>
          </a:solidFill>
          <a:ln w="28575">
            <a:solidFill>
              <a:schemeClr val="tx1"/>
            </a:solidFill>
            <a:miter lim="800000"/>
            <a:headEnd/>
            <a:tailEnd/>
          </a:ln>
        </p:spPr>
        <p:txBody>
          <a:bodyPr wrap="none">
            <a:spAutoFit/>
          </a:bodyPr>
          <a:lstStyle/>
          <a:p>
            <a:pPr eaLnBrk="1" hangingPunct="1"/>
            <a:r>
              <a:rPr lang="pt-BR" sz="3000" b="1" dirty="0"/>
              <a:t>CT = </a:t>
            </a:r>
            <a:r>
              <a:rPr lang="pt-BR" sz="3000" b="1" dirty="0" err="1"/>
              <a:t>rK</a:t>
            </a:r>
            <a:r>
              <a:rPr lang="pt-BR" sz="3000" b="1" dirty="0"/>
              <a:t> + </a:t>
            </a:r>
            <a:r>
              <a:rPr lang="pt-BR" sz="3000" b="1" dirty="0" err="1"/>
              <a:t>wL</a:t>
            </a:r>
            <a:endParaRPr lang="pt-BR" sz="3000" b="1" dirty="0"/>
          </a:p>
        </p:txBody>
      </p:sp>
      <p:sp>
        <p:nvSpPr>
          <p:cNvPr id="6" name="Text Box 5">
            <a:extLst>
              <a:ext uri="{FF2B5EF4-FFF2-40B4-BE49-F238E27FC236}">
                <a16:creationId xmlns:a16="http://schemas.microsoft.com/office/drawing/2014/main" id="{F58E73E0-2A6E-41E1-BA27-5A24582A9B21}"/>
              </a:ext>
            </a:extLst>
          </p:cNvPr>
          <p:cNvSpPr txBox="1">
            <a:spLocks noChangeArrowheads="1"/>
          </p:cNvSpPr>
          <p:nvPr/>
        </p:nvSpPr>
        <p:spPr bwMode="auto">
          <a:xfrm>
            <a:off x="511451" y="5276850"/>
            <a:ext cx="7422353" cy="492443"/>
          </a:xfrm>
          <a:prstGeom prst="rect">
            <a:avLst/>
          </a:prstGeom>
          <a:solidFill>
            <a:schemeClr val="bg1"/>
          </a:solidFill>
          <a:ln w="28575">
            <a:solidFill>
              <a:schemeClr val="tx1"/>
            </a:solidFill>
            <a:miter lim="800000"/>
            <a:headEnd/>
            <a:tailEnd/>
          </a:ln>
        </p:spPr>
        <p:txBody>
          <a:bodyPr wrap="none">
            <a:spAutoFit/>
          </a:bodyPr>
          <a:lstStyle/>
          <a:p>
            <a:pPr eaLnBrk="1" hangingPunct="1"/>
            <a:r>
              <a:rPr lang="pt-BR" sz="2600" b="1"/>
              <a:t>Desta forma,  wL é o custo variável e  rK o custo fixo.</a:t>
            </a:r>
          </a:p>
        </p:txBody>
      </p:sp>
      <p:sp>
        <p:nvSpPr>
          <p:cNvPr id="8" name="Rectangle 6">
            <a:extLst>
              <a:ext uri="{FF2B5EF4-FFF2-40B4-BE49-F238E27FC236}">
                <a16:creationId xmlns:a16="http://schemas.microsoft.com/office/drawing/2014/main" id="{CC5A503A-E03E-446A-BF02-6503E13D8166}"/>
              </a:ext>
            </a:extLst>
          </p:cNvPr>
          <p:cNvSpPr>
            <a:spLocks noGrp="1" noChangeArrowheads="1"/>
          </p:cNvSpPr>
          <p:nvPr>
            <p:ph type="title"/>
          </p:nvPr>
        </p:nvSpPr>
        <p:spPr>
          <a:xfrm>
            <a:off x="912467" y="279125"/>
            <a:ext cx="7118350" cy="785813"/>
          </a:xfrm>
          <a:noFill/>
        </p:spPr>
        <p:txBody>
          <a:bodyPr/>
          <a:lstStyle/>
          <a:p>
            <a:pPr algn="ctr"/>
            <a:r>
              <a:rPr lang="pt-BR" sz="4200" b="1" dirty="0">
                <a:solidFill>
                  <a:schemeClr val="tx1"/>
                </a:solidFill>
                <a:latin typeface="+mn-lt"/>
              </a:rPr>
              <a:t>Custos Explícitos</a:t>
            </a:r>
          </a:p>
        </p:txBody>
      </p:sp>
    </p:spTree>
    <p:extLst>
      <p:ext uri="{BB962C8B-B14F-4D97-AF65-F5344CB8AC3E}">
        <p14:creationId xmlns:p14="http://schemas.microsoft.com/office/powerpoint/2010/main" val="35266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01E48F-800F-478B-AB2F-632025B9A846}"/>
              </a:ext>
            </a:extLst>
          </p:cNvPr>
          <p:cNvSpPr>
            <a:spLocks noGrp="1" noChangeArrowheads="1"/>
          </p:cNvSpPr>
          <p:nvPr>
            <p:ph type="title"/>
          </p:nvPr>
        </p:nvSpPr>
        <p:spPr>
          <a:xfrm>
            <a:off x="1323283" y="279122"/>
            <a:ext cx="7118350" cy="785813"/>
          </a:xfrm>
        </p:spPr>
        <p:txBody>
          <a:bodyPr/>
          <a:lstStyle/>
          <a:p>
            <a:pPr algn="ctr"/>
            <a:r>
              <a:rPr lang="pt-BR" b="1" dirty="0">
                <a:solidFill>
                  <a:schemeClr val="tx1"/>
                </a:solidFill>
                <a:latin typeface="+mn-lt"/>
              </a:rPr>
              <a:t>Custos Médios </a:t>
            </a:r>
            <a:r>
              <a:rPr lang="pt-BR" sz="2800" b="1" dirty="0">
                <a:solidFill>
                  <a:schemeClr val="tx1"/>
                </a:solidFill>
                <a:latin typeface="+mn-lt"/>
              </a:rPr>
              <a:t>(Unitários)</a:t>
            </a:r>
          </a:p>
        </p:txBody>
      </p:sp>
      <p:graphicFrame>
        <p:nvGraphicFramePr>
          <p:cNvPr id="6" name="Object 5">
            <a:extLst>
              <a:ext uri="{FF2B5EF4-FFF2-40B4-BE49-F238E27FC236}">
                <a16:creationId xmlns:a16="http://schemas.microsoft.com/office/drawing/2014/main" id="{ADA81BCC-5CD4-4AD2-8265-E6AE449DD976}"/>
              </a:ext>
            </a:extLst>
          </p:cNvPr>
          <p:cNvGraphicFramePr>
            <a:graphicFrameLocks noChangeAspect="1"/>
          </p:cNvGraphicFramePr>
          <p:nvPr>
            <p:extLst>
              <p:ext uri="{D42A27DB-BD31-4B8C-83A1-F6EECF244321}">
                <p14:modId xmlns:p14="http://schemas.microsoft.com/office/powerpoint/2010/main" val="2775333504"/>
              </p:ext>
            </p:extLst>
          </p:nvPr>
        </p:nvGraphicFramePr>
        <p:xfrm>
          <a:off x="603041" y="1260822"/>
          <a:ext cx="1946352" cy="1128529"/>
        </p:xfrm>
        <a:graphic>
          <a:graphicData uri="http://schemas.openxmlformats.org/presentationml/2006/ole">
            <mc:AlternateContent xmlns:mc="http://schemas.openxmlformats.org/markup-compatibility/2006">
              <mc:Choice xmlns:v="urn:schemas-microsoft-com:vml" Requires="v">
                <p:oleObj name="Equation" r:id="rId2" imgW="799920" imgH="419040" progId="Equation.3">
                  <p:embed/>
                </p:oleObj>
              </mc:Choice>
              <mc:Fallback>
                <p:oleObj name="Equation" r:id="rId2" imgW="799920" imgH="419040" progId="Equation.3">
                  <p:embed/>
                  <p:pic>
                    <p:nvPicPr>
                      <p:cNvPr id="102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41" y="1260822"/>
                        <a:ext cx="1946352" cy="1128529"/>
                      </a:xfrm>
                      <a:prstGeom prst="rect">
                        <a:avLst/>
                      </a:prstGeom>
                      <a:solidFill>
                        <a:schemeClr val="bg1">
                          <a:lumMod val="95000"/>
                        </a:schemeClr>
                      </a:solidFill>
                      <a:ln w="28575">
                        <a:solidFill>
                          <a:schemeClr val="tx1"/>
                        </a:solidFill>
                        <a:miter lim="800000"/>
                        <a:headEnd/>
                        <a:tailEnd/>
                      </a:ln>
                    </p:spPr>
                  </p:pic>
                </p:oleObj>
              </mc:Fallback>
            </mc:AlternateContent>
          </a:graphicData>
        </a:graphic>
      </p:graphicFrame>
      <p:graphicFrame>
        <p:nvGraphicFramePr>
          <p:cNvPr id="7" name="Object 6">
            <a:extLst>
              <a:ext uri="{FF2B5EF4-FFF2-40B4-BE49-F238E27FC236}">
                <a16:creationId xmlns:a16="http://schemas.microsoft.com/office/drawing/2014/main" id="{FD17B5C0-CD9B-46A9-9CE1-4248F6F9F85A}"/>
              </a:ext>
            </a:extLst>
          </p:cNvPr>
          <p:cNvGraphicFramePr>
            <a:graphicFrameLocks noChangeAspect="1"/>
          </p:cNvGraphicFramePr>
          <p:nvPr>
            <p:extLst>
              <p:ext uri="{D42A27DB-BD31-4B8C-83A1-F6EECF244321}">
                <p14:modId xmlns:p14="http://schemas.microsoft.com/office/powerpoint/2010/main" val="4120915398"/>
              </p:ext>
            </p:extLst>
          </p:nvPr>
        </p:nvGraphicFramePr>
        <p:xfrm>
          <a:off x="603041" y="2643269"/>
          <a:ext cx="2027450" cy="1133819"/>
        </p:xfrm>
        <a:graphic>
          <a:graphicData uri="http://schemas.openxmlformats.org/presentationml/2006/ole">
            <mc:AlternateContent xmlns:mc="http://schemas.openxmlformats.org/markup-compatibility/2006">
              <mc:Choice xmlns:v="urn:schemas-microsoft-com:vml" Requires="v">
                <p:oleObj name="Equation" r:id="rId4" imgW="825480" imgH="419040" progId="Equation.3">
                  <p:embed/>
                </p:oleObj>
              </mc:Choice>
              <mc:Fallback>
                <p:oleObj name="Equation" r:id="rId4" imgW="825480" imgH="419040" progId="Equation.3">
                  <p:embed/>
                  <p:pic>
                    <p:nvPicPr>
                      <p:cNvPr id="102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41" y="2643269"/>
                        <a:ext cx="2027450" cy="1133819"/>
                      </a:xfrm>
                      <a:prstGeom prst="rect">
                        <a:avLst/>
                      </a:prstGeom>
                      <a:solidFill>
                        <a:schemeClr val="bg1">
                          <a:lumMod val="95000"/>
                        </a:schemeClr>
                      </a:solidFill>
                      <a:ln w="28575">
                        <a:solidFill>
                          <a:schemeClr val="tx1"/>
                        </a:solidFill>
                        <a:miter lim="800000"/>
                        <a:headEnd/>
                        <a:tailEnd/>
                      </a:ln>
                    </p:spPr>
                  </p:pic>
                </p:oleObj>
              </mc:Fallback>
            </mc:AlternateContent>
          </a:graphicData>
        </a:graphic>
      </p:graphicFrame>
      <p:graphicFrame>
        <p:nvGraphicFramePr>
          <p:cNvPr id="8" name="Object 7">
            <a:extLst>
              <a:ext uri="{FF2B5EF4-FFF2-40B4-BE49-F238E27FC236}">
                <a16:creationId xmlns:a16="http://schemas.microsoft.com/office/drawing/2014/main" id="{26EAA051-0583-4FC7-9198-02DB3C0FC7FE}"/>
              </a:ext>
            </a:extLst>
          </p:cNvPr>
          <p:cNvGraphicFramePr>
            <a:graphicFrameLocks noChangeAspect="1"/>
          </p:cNvGraphicFramePr>
          <p:nvPr>
            <p:extLst>
              <p:ext uri="{D42A27DB-BD31-4B8C-83A1-F6EECF244321}">
                <p14:modId xmlns:p14="http://schemas.microsoft.com/office/powerpoint/2010/main" val="3228657072"/>
              </p:ext>
            </p:extLst>
          </p:nvPr>
        </p:nvGraphicFramePr>
        <p:xfrm>
          <a:off x="603041" y="3997504"/>
          <a:ext cx="2027450" cy="1132055"/>
        </p:xfrm>
        <a:graphic>
          <a:graphicData uri="http://schemas.openxmlformats.org/presentationml/2006/ole">
            <mc:AlternateContent xmlns:mc="http://schemas.openxmlformats.org/markup-compatibility/2006">
              <mc:Choice xmlns:v="urn:schemas-microsoft-com:vml" Requires="v">
                <p:oleObj name="Equation" r:id="rId6" imgW="812520" imgH="419040" progId="Equation.3">
                  <p:embed/>
                </p:oleObj>
              </mc:Choice>
              <mc:Fallback>
                <p:oleObj name="Equation" r:id="rId6" imgW="812520" imgH="419040" progId="Equation.3">
                  <p:embed/>
                  <p:pic>
                    <p:nvPicPr>
                      <p:cNvPr id="102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041" y="3997504"/>
                        <a:ext cx="2027450" cy="1132055"/>
                      </a:xfrm>
                      <a:prstGeom prst="rect">
                        <a:avLst/>
                      </a:prstGeom>
                      <a:solidFill>
                        <a:schemeClr val="bg1">
                          <a:lumMod val="95000"/>
                        </a:schemeClr>
                      </a:solidFill>
                      <a:ln w="28575">
                        <a:solidFill>
                          <a:schemeClr val="tx1"/>
                        </a:solidFill>
                        <a:miter lim="800000"/>
                        <a:headEnd/>
                        <a:tailEnd/>
                      </a:ln>
                    </p:spPr>
                  </p:pic>
                </p:oleObj>
              </mc:Fallback>
            </mc:AlternateContent>
          </a:graphicData>
        </a:graphic>
      </p:graphicFrame>
      <p:sp>
        <p:nvSpPr>
          <p:cNvPr id="9" name="Text Box 8">
            <a:extLst>
              <a:ext uri="{FF2B5EF4-FFF2-40B4-BE49-F238E27FC236}">
                <a16:creationId xmlns:a16="http://schemas.microsoft.com/office/drawing/2014/main" id="{014629F2-31E3-4185-AA41-F3E8AC73AD26}"/>
              </a:ext>
            </a:extLst>
          </p:cNvPr>
          <p:cNvSpPr txBox="1">
            <a:spLocks noChangeArrowheads="1"/>
          </p:cNvSpPr>
          <p:nvPr/>
        </p:nvSpPr>
        <p:spPr bwMode="auto">
          <a:xfrm>
            <a:off x="3360373" y="1558824"/>
            <a:ext cx="3325019" cy="52899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pPr>
            <a:r>
              <a:rPr lang="pt-BR" sz="2800" dirty="0"/>
              <a:t> </a:t>
            </a:r>
            <a:r>
              <a:rPr lang="pt-BR" sz="2800" b="1" dirty="0"/>
              <a:t>Custo Total Médio</a:t>
            </a:r>
          </a:p>
        </p:txBody>
      </p:sp>
      <p:sp>
        <p:nvSpPr>
          <p:cNvPr id="10" name="Text Box 9">
            <a:extLst>
              <a:ext uri="{FF2B5EF4-FFF2-40B4-BE49-F238E27FC236}">
                <a16:creationId xmlns:a16="http://schemas.microsoft.com/office/drawing/2014/main" id="{CAC4937E-5BD3-4ACF-9206-8F5D10E1B27A}"/>
              </a:ext>
            </a:extLst>
          </p:cNvPr>
          <p:cNvSpPr txBox="1">
            <a:spLocks noChangeArrowheads="1"/>
          </p:cNvSpPr>
          <p:nvPr/>
        </p:nvSpPr>
        <p:spPr bwMode="auto">
          <a:xfrm>
            <a:off x="3360373" y="2913058"/>
            <a:ext cx="3892705" cy="52899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pPr>
            <a:r>
              <a:rPr lang="pt-BR" sz="2800" dirty="0"/>
              <a:t> </a:t>
            </a:r>
            <a:r>
              <a:rPr lang="pt-BR" sz="2800" b="1" dirty="0"/>
              <a:t>Custo Variável Médio</a:t>
            </a:r>
          </a:p>
        </p:txBody>
      </p:sp>
      <p:sp>
        <p:nvSpPr>
          <p:cNvPr id="11" name="Text Box 10">
            <a:extLst>
              <a:ext uri="{FF2B5EF4-FFF2-40B4-BE49-F238E27FC236}">
                <a16:creationId xmlns:a16="http://schemas.microsoft.com/office/drawing/2014/main" id="{0971557D-7397-4CD9-8E9B-B73FF5E58169}"/>
              </a:ext>
            </a:extLst>
          </p:cNvPr>
          <p:cNvSpPr txBox="1">
            <a:spLocks noChangeArrowheads="1"/>
          </p:cNvSpPr>
          <p:nvPr/>
        </p:nvSpPr>
        <p:spPr bwMode="auto">
          <a:xfrm>
            <a:off x="3360373" y="4251423"/>
            <a:ext cx="3081724" cy="528998"/>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pPr>
            <a:r>
              <a:rPr lang="pt-BR" sz="2800" dirty="0"/>
              <a:t> </a:t>
            </a:r>
            <a:r>
              <a:rPr lang="pt-BR" sz="2800" b="1" dirty="0"/>
              <a:t>Custo Fixo Médio</a:t>
            </a:r>
          </a:p>
        </p:txBody>
      </p:sp>
      <p:sp>
        <p:nvSpPr>
          <p:cNvPr id="12" name="Line 11">
            <a:extLst>
              <a:ext uri="{FF2B5EF4-FFF2-40B4-BE49-F238E27FC236}">
                <a16:creationId xmlns:a16="http://schemas.microsoft.com/office/drawing/2014/main" id="{5EB8C829-C40F-45A2-BC18-3032D0641EAF}"/>
              </a:ext>
            </a:extLst>
          </p:cNvPr>
          <p:cNvSpPr>
            <a:spLocks noChangeShapeType="1"/>
          </p:cNvSpPr>
          <p:nvPr/>
        </p:nvSpPr>
        <p:spPr bwMode="auto">
          <a:xfrm flipV="1">
            <a:off x="2579805" y="1839193"/>
            <a:ext cx="740019" cy="1763"/>
          </a:xfrm>
          <a:prstGeom prst="line">
            <a:avLst/>
          </a:prstGeom>
          <a:noFill/>
          <a:ln w="28575">
            <a:solidFill>
              <a:schemeClr val="tx1"/>
            </a:solidFill>
            <a:round/>
            <a:headEnd/>
            <a:tailEnd type="triangle" w="med" len="med"/>
          </a:ln>
        </p:spPr>
        <p:txBody>
          <a:bodyPr wrap="none"/>
          <a:lstStyle/>
          <a:p>
            <a:endParaRPr lang="pt-BR"/>
          </a:p>
        </p:txBody>
      </p:sp>
      <p:sp>
        <p:nvSpPr>
          <p:cNvPr id="13" name="Line 12">
            <a:extLst>
              <a:ext uri="{FF2B5EF4-FFF2-40B4-BE49-F238E27FC236}">
                <a16:creationId xmlns:a16="http://schemas.microsoft.com/office/drawing/2014/main" id="{A214D060-FD15-41C4-9E92-4A2CA0D64295}"/>
              </a:ext>
            </a:extLst>
          </p:cNvPr>
          <p:cNvSpPr>
            <a:spLocks noChangeShapeType="1"/>
          </p:cNvSpPr>
          <p:nvPr/>
        </p:nvSpPr>
        <p:spPr bwMode="auto">
          <a:xfrm>
            <a:off x="2635560" y="3209297"/>
            <a:ext cx="679196" cy="0"/>
          </a:xfrm>
          <a:prstGeom prst="line">
            <a:avLst/>
          </a:prstGeom>
          <a:noFill/>
          <a:ln w="28575">
            <a:solidFill>
              <a:schemeClr val="tx1"/>
            </a:solidFill>
            <a:round/>
            <a:headEnd/>
            <a:tailEnd type="triangle" w="med" len="med"/>
          </a:ln>
        </p:spPr>
        <p:txBody>
          <a:bodyPr wrap="none"/>
          <a:lstStyle/>
          <a:p>
            <a:endParaRPr lang="pt-BR"/>
          </a:p>
        </p:txBody>
      </p:sp>
      <p:sp>
        <p:nvSpPr>
          <p:cNvPr id="14" name="Line 13">
            <a:extLst>
              <a:ext uri="{FF2B5EF4-FFF2-40B4-BE49-F238E27FC236}">
                <a16:creationId xmlns:a16="http://schemas.microsoft.com/office/drawing/2014/main" id="{B29D557C-BCE2-4AE0-8C8C-2E17EBB11278}"/>
              </a:ext>
            </a:extLst>
          </p:cNvPr>
          <p:cNvSpPr>
            <a:spLocks noChangeShapeType="1"/>
          </p:cNvSpPr>
          <p:nvPr/>
        </p:nvSpPr>
        <p:spPr bwMode="auto">
          <a:xfrm>
            <a:off x="2657524" y="4572348"/>
            <a:ext cx="667369" cy="1763"/>
          </a:xfrm>
          <a:prstGeom prst="line">
            <a:avLst/>
          </a:prstGeom>
          <a:noFill/>
          <a:ln w="28575">
            <a:solidFill>
              <a:schemeClr val="tx1"/>
            </a:solidFill>
            <a:round/>
            <a:headEnd/>
            <a:tailEnd type="triangle" w="med" len="med"/>
          </a:ln>
        </p:spPr>
        <p:txBody>
          <a:bodyPr wrap="none"/>
          <a:lstStyle/>
          <a:p>
            <a:endParaRPr lang="pt-BR"/>
          </a:p>
        </p:txBody>
      </p:sp>
      <p:sp>
        <p:nvSpPr>
          <p:cNvPr id="15" name="Rectangle 14">
            <a:extLst>
              <a:ext uri="{FF2B5EF4-FFF2-40B4-BE49-F238E27FC236}">
                <a16:creationId xmlns:a16="http://schemas.microsoft.com/office/drawing/2014/main" id="{8D4DDFB1-6A01-4F8F-83AD-0ECAE2FDEC23}"/>
              </a:ext>
            </a:extLst>
          </p:cNvPr>
          <p:cNvSpPr>
            <a:spLocks noChangeArrowheads="1"/>
          </p:cNvSpPr>
          <p:nvPr/>
        </p:nvSpPr>
        <p:spPr bwMode="auto">
          <a:xfrm>
            <a:off x="604838" y="5422900"/>
            <a:ext cx="7229475" cy="588963"/>
          </a:xfrm>
          <a:prstGeom prst="rect">
            <a:avLst/>
          </a:prstGeom>
          <a:solidFill>
            <a:schemeClr val="bg1"/>
          </a:solidFill>
          <a:ln w="9525">
            <a:solidFill>
              <a:schemeClr val="tx1"/>
            </a:solidFill>
            <a:miter lim="800000"/>
            <a:headEnd/>
            <a:tailEnd/>
          </a:ln>
        </p:spPr>
        <p:txBody>
          <a:bodyPr wrap="none">
            <a:spAutoFit/>
          </a:bodyPr>
          <a:lstStyle/>
          <a:p>
            <a:pPr eaLnBrk="1" hangingPunct="1"/>
            <a:r>
              <a:rPr lang="pt-BR" sz="3200" b="1" dirty="0"/>
              <a:t>Desta forma:     </a:t>
            </a:r>
            <a:r>
              <a:rPr lang="pt-BR" sz="3200" b="1" dirty="0" err="1"/>
              <a:t>CTMe</a:t>
            </a:r>
            <a:r>
              <a:rPr lang="pt-BR" sz="3200" b="1" dirty="0"/>
              <a:t> = </a:t>
            </a:r>
            <a:r>
              <a:rPr lang="pt-BR" sz="3200" b="1" dirty="0" err="1"/>
              <a:t>CFMe</a:t>
            </a:r>
            <a:r>
              <a:rPr lang="pt-BR" sz="3200" b="1" dirty="0"/>
              <a:t> + </a:t>
            </a:r>
            <a:r>
              <a:rPr lang="pt-BR" sz="3200" b="1" dirty="0" err="1"/>
              <a:t>CVMe</a:t>
            </a:r>
            <a:endParaRPr lang="pt-BR" sz="3200" b="1" dirty="0"/>
          </a:p>
        </p:txBody>
      </p:sp>
    </p:spTree>
    <p:extLst>
      <p:ext uri="{BB962C8B-B14F-4D97-AF65-F5344CB8AC3E}">
        <p14:creationId xmlns:p14="http://schemas.microsoft.com/office/powerpoint/2010/main" val="287674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EFA90E-3E2D-451D-B466-92951EC6D420}"/>
              </a:ext>
            </a:extLst>
          </p:cNvPr>
          <p:cNvSpPr>
            <a:spLocks noGrp="1" noChangeArrowheads="1"/>
          </p:cNvSpPr>
          <p:nvPr>
            <p:ph type="title"/>
          </p:nvPr>
        </p:nvSpPr>
        <p:spPr>
          <a:xfrm>
            <a:off x="1177510" y="279122"/>
            <a:ext cx="7118350" cy="785813"/>
          </a:xfrm>
        </p:spPr>
        <p:txBody>
          <a:bodyPr/>
          <a:lstStyle/>
          <a:p>
            <a:pPr algn="ctr"/>
            <a:r>
              <a:rPr lang="pt-BR" b="1" dirty="0">
                <a:solidFill>
                  <a:schemeClr val="tx1"/>
                </a:solidFill>
                <a:latin typeface="+mn-lt"/>
              </a:rPr>
              <a:t>Custos X Produtividades</a:t>
            </a:r>
          </a:p>
        </p:txBody>
      </p:sp>
      <p:sp>
        <p:nvSpPr>
          <p:cNvPr id="7" name="Rectangle 3">
            <a:extLst>
              <a:ext uri="{FF2B5EF4-FFF2-40B4-BE49-F238E27FC236}">
                <a16:creationId xmlns:a16="http://schemas.microsoft.com/office/drawing/2014/main" id="{AFB364BD-59A4-46E3-A3C9-86AE8CF84079}"/>
              </a:ext>
            </a:extLst>
          </p:cNvPr>
          <p:cNvSpPr txBox="1">
            <a:spLocks noChangeArrowheads="1"/>
          </p:cNvSpPr>
          <p:nvPr/>
        </p:nvSpPr>
        <p:spPr>
          <a:xfrm>
            <a:off x="301972" y="968378"/>
            <a:ext cx="8218487"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b="1" dirty="0"/>
              <a:t>Relação Fundamental:</a:t>
            </a:r>
          </a:p>
          <a:p>
            <a:endParaRPr lang="pt-BR" sz="3000" b="1" dirty="0"/>
          </a:p>
          <a:p>
            <a:endParaRPr lang="pt-BR" sz="3000" b="1" dirty="0"/>
          </a:p>
          <a:p>
            <a:r>
              <a:rPr lang="pt-BR" sz="3000" dirty="0"/>
              <a:t>Como</a:t>
            </a:r>
          </a:p>
          <a:p>
            <a:endParaRPr lang="pt-BR" sz="3000" b="1" dirty="0"/>
          </a:p>
          <a:p>
            <a:endParaRPr lang="pt-BR" sz="1200" b="1" dirty="0"/>
          </a:p>
          <a:p>
            <a:r>
              <a:rPr lang="pt-BR" sz="3000" dirty="0"/>
              <a:t>Logo:</a:t>
            </a:r>
          </a:p>
        </p:txBody>
      </p:sp>
      <p:sp>
        <p:nvSpPr>
          <p:cNvPr id="8" name="Text Box 6">
            <a:extLst>
              <a:ext uri="{FF2B5EF4-FFF2-40B4-BE49-F238E27FC236}">
                <a16:creationId xmlns:a16="http://schemas.microsoft.com/office/drawing/2014/main" id="{D5879605-7ADA-43CC-BF25-A5C9E4F28155}"/>
              </a:ext>
            </a:extLst>
          </p:cNvPr>
          <p:cNvSpPr txBox="1">
            <a:spLocks noChangeArrowheads="1"/>
          </p:cNvSpPr>
          <p:nvPr/>
        </p:nvSpPr>
        <p:spPr bwMode="auto">
          <a:xfrm>
            <a:off x="636242" y="1506333"/>
            <a:ext cx="5499515" cy="523220"/>
          </a:xfrm>
          <a:prstGeom prst="rect">
            <a:avLst/>
          </a:prstGeom>
          <a:solidFill>
            <a:schemeClr val="bg1">
              <a:lumMod val="95000"/>
            </a:schemeClr>
          </a:solidFill>
          <a:ln w="9525">
            <a:solidFill>
              <a:schemeClr val="tx1"/>
            </a:solidFill>
            <a:miter lim="800000"/>
            <a:headEnd/>
            <a:tailEnd/>
          </a:ln>
        </p:spPr>
        <p:txBody>
          <a:bodyPr wrap="square">
            <a:spAutoFit/>
          </a:bodyPr>
          <a:lstStyle/>
          <a:p>
            <a:pPr eaLnBrk="1" hangingPunct="1"/>
            <a:r>
              <a:rPr lang="pt-BR" sz="2800" b="1" dirty="0"/>
              <a:t>Custos = Inverso das Produtividades</a:t>
            </a:r>
            <a:endParaRPr lang="pt-BR" sz="2800" dirty="0"/>
          </a:p>
        </p:txBody>
      </p:sp>
      <p:graphicFrame>
        <p:nvGraphicFramePr>
          <p:cNvPr id="11" name="Object 9">
            <a:extLst>
              <a:ext uri="{FF2B5EF4-FFF2-40B4-BE49-F238E27FC236}">
                <a16:creationId xmlns:a16="http://schemas.microsoft.com/office/drawing/2014/main" id="{93239B2E-68CF-47DD-9289-C1F0BCF16C97}"/>
              </a:ext>
            </a:extLst>
          </p:cNvPr>
          <p:cNvGraphicFramePr>
            <a:graphicFrameLocks noChangeAspect="1"/>
          </p:cNvGraphicFramePr>
          <p:nvPr>
            <p:extLst>
              <p:ext uri="{D42A27DB-BD31-4B8C-83A1-F6EECF244321}">
                <p14:modId xmlns:p14="http://schemas.microsoft.com/office/powerpoint/2010/main" val="1986065241"/>
              </p:ext>
            </p:extLst>
          </p:nvPr>
        </p:nvGraphicFramePr>
        <p:xfrm>
          <a:off x="1748182" y="2259689"/>
          <a:ext cx="3937000" cy="1143000"/>
        </p:xfrm>
        <a:graphic>
          <a:graphicData uri="http://schemas.openxmlformats.org/presentationml/2006/ole">
            <mc:AlternateContent xmlns:mc="http://schemas.openxmlformats.org/markup-compatibility/2006">
              <mc:Choice xmlns:v="urn:schemas-microsoft-com:vml" Requires="v">
                <p:oleObj name="Equation" r:id="rId2" imgW="1574640" imgH="419040" progId="Equation.DSMT4">
                  <p:embed/>
                </p:oleObj>
              </mc:Choice>
              <mc:Fallback>
                <p:oleObj name="Equation" r:id="rId2" imgW="1574640" imgH="419040" progId="Equation.DSMT4">
                  <p:embed/>
                  <p:pic>
                    <p:nvPicPr>
                      <p:cNvPr id="2051" name="Object 9"/>
                      <p:cNvPicPr>
                        <a:picLocks noChangeAspect="1" noChangeArrowheads="1"/>
                      </p:cNvPicPr>
                      <p:nvPr/>
                    </p:nvPicPr>
                    <p:blipFill>
                      <a:blip r:embed="rId3"/>
                      <a:srcRect/>
                      <a:stretch>
                        <a:fillRect/>
                      </a:stretch>
                    </p:blipFill>
                    <p:spPr bwMode="auto">
                      <a:xfrm>
                        <a:off x="1748182" y="2259689"/>
                        <a:ext cx="3937000" cy="1143000"/>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12" name="Object 10">
            <a:extLst>
              <a:ext uri="{FF2B5EF4-FFF2-40B4-BE49-F238E27FC236}">
                <a16:creationId xmlns:a16="http://schemas.microsoft.com/office/drawing/2014/main" id="{26FFFB9F-DE93-426E-9F43-7E45F1926D51}"/>
              </a:ext>
            </a:extLst>
          </p:cNvPr>
          <p:cNvGraphicFramePr>
            <a:graphicFrameLocks noChangeAspect="1"/>
          </p:cNvGraphicFramePr>
          <p:nvPr>
            <p:extLst>
              <p:ext uri="{D42A27DB-BD31-4B8C-83A1-F6EECF244321}">
                <p14:modId xmlns:p14="http://schemas.microsoft.com/office/powerpoint/2010/main" val="148913646"/>
              </p:ext>
            </p:extLst>
          </p:nvPr>
        </p:nvGraphicFramePr>
        <p:xfrm>
          <a:off x="1745628" y="3724141"/>
          <a:ext cx="3117920" cy="1069975"/>
        </p:xfrm>
        <a:graphic>
          <a:graphicData uri="http://schemas.openxmlformats.org/presentationml/2006/ole">
            <mc:AlternateContent xmlns:mc="http://schemas.openxmlformats.org/markup-compatibility/2006">
              <mc:Choice xmlns:v="urn:schemas-microsoft-com:vml" Requires="v">
                <p:oleObj name="Equation" r:id="rId4" imgW="1104840" imgH="393480" progId="Equation.3">
                  <p:embed/>
                </p:oleObj>
              </mc:Choice>
              <mc:Fallback>
                <p:oleObj name="Equation" r:id="rId4" imgW="1104840" imgH="393480" progId="Equation.3">
                  <p:embed/>
                  <p:pic>
                    <p:nvPicPr>
                      <p:cNvPr id="205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628" y="3724141"/>
                        <a:ext cx="3117920" cy="1069975"/>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13" name="Object 9">
            <a:extLst>
              <a:ext uri="{FF2B5EF4-FFF2-40B4-BE49-F238E27FC236}">
                <a16:creationId xmlns:a16="http://schemas.microsoft.com/office/drawing/2014/main" id="{514B5A0E-8583-4266-9400-899D1E6B92EE}"/>
              </a:ext>
            </a:extLst>
          </p:cNvPr>
          <p:cNvGraphicFramePr>
            <a:graphicFrameLocks noChangeAspect="1"/>
          </p:cNvGraphicFramePr>
          <p:nvPr>
            <p:extLst>
              <p:ext uri="{D42A27DB-BD31-4B8C-83A1-F6EECF244321}">
                <p14:modId xmlns:p14="http://schemas.microsoft.com/office/powerpoint/2010/main" val="3675969507"/>
              </p:ext>
            </p:extLst>
          </p:nvPr>
        </p:nvGraphicFramePr>
        <p:xfrm>
          <a:off x="5936974" y="2236582"/>
          <a:ext cx="2699373" cy="1073150"/>
        </p:xfrm>
        <a:graphic>
          <a:graphicData uri="http://schemas.openxmlformats.org/presentationml/2006/ole">
            <mc:AlternateContent xmlns:mc="http://schemas.openxmlformats.org/markup-compatibility/2006">
              <mc:Choice xmlns:v="urn:schemas-microsoft-com:vml" Requires="v">
                <p:oleObj name="Equation" r:id="rId6" imgW="1041120" imgH="393480" progId="Equation.DSMT4">
                  <p:embed/>
                </p:oleObj>
              </mc:Choice>
              <mc:Fallback>
                <p:oleObj name="Equation" r:id="rId6" imgW="1041120" imgH="393480" progId="Equation.DSMT4">
                  <p:embed/>
                  <p:pic>
                    <p:nvPicPr>
                      <p:cNvPr id="11" name="Object 9">
                        <a:extLst>
                          <a:ext uri="{FF2B5EF4-FFF2-40B4-BE49-F238E27FC236}">
                            <a16:creationId xmlns:a16="http://schemas.microsoft.com/office/drawing/2014/main" id="{93239B2E-68CF-47DD-9289-C1F0BCF16C97}"/>
                          </a:ext>
                        </a:extLst>
                      </p:cNvPr>
                      <p:cNvPicPr>
                        <a:picLocks noChangeAspect="1" noChangeArrowheads="1"/>
                      </p:cNvPicPr>
                      <p:nvPr/>
                    </p:nvPicPr>
                    <p:blipFill>
                      <a:blip r:embed="rId7"/>
                      <a:srcRect/>
                      <a:stretch>
                        <a:fillRect/>
                      </a:stretch>
                    </p:blipFill>
                    <p:spPr bwMode="auto">
                      <a:xfrm>
                        <a:off x="5936974" y="2236582"/>
                        <a:ext cx="2699373" cy="1073150"/>
                      </a:xfrm>
                      <a:prstGeom prst="rect">
                        <a:avLst/>
                      </a:prstGeom>
                      <a:noFill/>
                      <a:ln>
                        <a:noFill/>
                      </a:ln>
                    </p:spPr>
                  </p:pic>
                </p:oleObj>
              </mc:Fallback>
            </mc:AlternateContent>
          </a:graphicData>
        </a:graphic>
      </p:graphicFrame>
      <p:sp>
        <p:nvSpPr>
          <p:cNvPr id="2" name="CaixaDeTexto 1">
            <a:extLst>
              <a:ext uri="{FF2B5EF4-FFF2-40B4-BE49-F238E27FC236}">
                <a16:creationId xmlns:a16="http://schemas.microsoft.com/office/drawing/2014/main" id="{0876F548-34B8-438A-8341-D23A87B60B95}"/>
              </a:ext>
            </a:extLst>
          </p:cNvPr>
          <p:cNvSpPr txBox="1"/>
          <p:nvPr/>
        </p:nvSpPr>
        <p:spPr>
          <a:xfrm>
            <a:off x="341728" y="5062332"/>
            <a:ext cx="8696254" cy="1692771"/>
          </a:xfrm>
          <a:prstGeom prst="rect">
            <a:avLst/>
          </a:prstGeom>
          <a:noFill/>
        </p:spPr>
        <p:txBody>
          <a:bodyPr wrap="square" rtlCol="0">
            <a:spAutoFit/>
          </a:bodyPr>
          <a:lstStyle/>
          <a:p>
            <a:pPr marL="285750" indent="-285750" algn="just">
              <a:buFont typeface="Arial" panose="020B0604020202020204" pitchFamily="34" charset="0"/>
              <a:buChar char="•"/>
            </a:pPr>
            <a:r>
              <a:rPr lang="pt-BR" sz="2600" dirty="0"/>
              <a:t>Supondo uma situação de </a:t>
            </a:r>
            <a:r>
              <a:rPr lang="pt-BR" sz="2600" b="1" dirty="0"/>
              <a:t>curto prazo</a:t>
            </a:r>
            <a:r>
              <a:rPr lang="pt-BR" sz="2600" dirty="0"/>
              <a:t>, onde o </a:t>
            </a:r>
            <a:r>
              <a:rPr lang="pt-BR" sz="2600" b="1" dirty="0"/>
              <a:t>estoque de capital é fixo</a:t>
            </a:r>
            <a:r>
              <a:rPr lang="pt-BR" sz="2600" dirty="0"/>
              <a:t>, e a validade da </a:t>
            </a:r>
            <a:r>
              <a:rPr lang="pt-BR" sz="2600" b="1" dirty="0"/>
              <a:t>lei dos rendimentos marginais decrescentes</a:t>
            </a:r>
            <a:r>
              <a:rPr lang="pt-BR" sz="2600" dirty="0"/>
              <a:t>, podemos representar os custos totais e médios da seguinte forma:</a:t>
            </a:r>
          </a:p>
        </p:txBody>
      </p:sp>
    </p:spTree>
    <p:extLst>
      <p:ext uri="{BB962C8B-B14F-4D97-AF65-F5344CB8AC3E}">
        <p14:creationId xmlns:p14="http://schemas.microsoft.com/office/powerpoint/2010/main" val="22956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79BC15B-E035-47E6-AB17-5B0BF8BB6AC2}"/>
              </a:ext>
            </a:extLst>
          </p:cNvPr>
          <p:cNvPicPr>
            <a:picLocks noGrp="1" noChangeAspect="1" noChangeArrowheads="1"/>
          </p:cNvPicPr>
          <p:nvPr>
            <p:ph idx="1"/>
          </p:nvPr>
        </p:nvPicPr>
        <p:blipFill>
          <a:blip r:embed="rId2" cstate="print"/>
          <a:srcRect/>
          <a:stretch>
            <a:fillRect/>
          </a:stretch>
        </p:blipFill>
        <p:spPr>
          <a:xfrm>
            <a:off x="238541" y="1064938"/>
            <a:ext cx="8678685" cy="5415375"/>
          </a:xfrm>
          <a:solidFill>
            <a:schemeClr val="bg1"/>
          </a:solidFill>
        </p:spPr>
      </p:pic>
      <p:sp>
        <p:nvSpPr>
          <p:cNvPr id="5" name="Rectangle 6">
            <a:extLst>
              <a:ext uri="{FF2B5EF4-FFF2-40B4-BE49-F238E27FC236}">
                <a16:creationId xmlns:a16="http://schemas.microsoft.com/office/drawing/2014/main" id="{55A7108C-9896-4936-A1C9-0B52FE3C0928}"/>
              </a:ext>
            </a:extLst>
          </p:cNvPr>
          <p:cNvSpPr>
            <a:spLocks noGrp="1" noChangeArrowheads="1"/>
          </p:cNvSpPr>
          <p:nvPr>
            <p:ph type="title"/>
          </p:nvPr>
        </p:nvSpPr>
        <p:spPr>
          <a:xfrm>
            <a:off x="912467" y="279125"/>
            <a:ext cx="7118350" cy="785813"/>
          </a:xfrm>
          <a:noFill/>
        </p:spPr>
        <p:txBody>
          <a:bodyPr/>
          <a:lstStyle/>
          <a:p>
            <a:pPr algn="ctr"/>
            <a:r>
              <a:rPr lang="pt-BR" sz="4200" b="1" dirty="0">
                <a:solidFill>
                  <a:schemeClr val="tx1"/>
                </a:solidFill>
                <a:latin typeface="+mn-lt"/>
              </a:rPr>
              <a:t>Custos Explícitos</a:t>
            </a:r>
          </a:p>
        </p:txBody>
      </p:sp>
    </p:spTree>
    <p:extLst>
      <p:ext uri="{BB962C8B-B14F-4D97-AF65-F5344CB8AC3E}">
        <p14:creationId xmlns:p14="http://schemas.microsoft.com/office/powerpoint/2010/main" val="160681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1">
            <a:extLst>
              <a:ext uri="{FF2B5EF4-FFF2-40B4-BE49-F238E27FC236}">
                <a16:creationId xmlns:a16="http://schemas.microsoft.com/office/drawing/2014/main" id="{CE809A43-AF5B-488A-BEF3-77FA088179C0}"/>
              </a:ext>
            </a:extLst>
          </p:cNvPr>
          <p:cNvGrpSpPr>
            <a:grpSpLocks/>
          </p:cNvGrpSpPr>
          <p:nvPr/>
        </p:nvGrpSpPr>
        <p:grpSpPr bwMode="auto">
          <a:xfrm>
            <a:off x="1696518" y="2010843"/>
            <a:ext cx="7289807" cy="3959225"/>
            <a:chOff x="1385" y="1295"/>
            <a:chExt cx="4592" cy="2494"/>
          </a:xfrm>
        </p:grpSpPr>
        <p:sp>
          <p:nvSpPr>
            <p:cNvPr id="5" name="Freeform 52">
              <a:extLst>
                <a:ext uri="{FF2B5EF4-FFF2-40B4-BE49-F238E27FC236}">
                  <a16:creationId xmlns:a16="http://schemas.microsoft.com/office/drawing/2014/main" id="{7284B2C3-E4DE-45E0-B568-E0B97FAF17CC}"/>
                </a:ext>
              </a:extLst>
            </p:cNvPr>
            <p:cNvSpPr>
              <a:spLocks/>
            </p:cNvSpPr>
            <p:nvPr/>
          </p:nvSpPr>
          <p:spPr bwMode="auto">
            <a:xfrm>
              <a:off x="1385" y="1460"/>
              <a:ext cx="2757" cy="2329"/>
            </a:xfrm>
            <a:custGeom>
              <a:avLst/>
              <a:gdLst>
                <a:gd name="T0" fmla="*/ 12 w 2757"/>
                <a:gd name="T1" fmla="*/ 2329 h 2329"/>
                <a:gd name="T2" fmla="*/ 67 w 2757"/>
                <a:gd name="T3" fmla="*/ 2170 h 2329"/>
                <a:gd name="T4" fmla="*/ 414 w 2757"/>
                <a:gd name="T5" fmla="*/ 1893 h 2329"/>
                <a:gd name="T6" fmla="*/ 2000 w 2757"/>
                <a:gd name="T7" fmla="*/ 1049 h 2329"/>
                <a:gd name="T8" fmla="*/ 2757 w 2757"/>
                <a:gd name="T9" fmla="*/ 0 h 2329"/>
                <a:gd name="T10" fmla="*/ 0 60000 65536"/>
                <a:gd name="T11" fmla="*/ 0 60000 65536"/>
                <a:gd name="T12" fmla="*/ 0 60000 65536"/>
                <a:gd name="T13" fmla="*/ 0 60000 65536"/>
                <a:gd name="T14" fmla="*/ 0 60000 65536"/>
                <a:gd name="T15" fmla="*/ 0 w 2757"/>
                <a:gd name="T16" fmla="*/ 0 h 2329"/>
                <a:gd name="T17" fmla="*/ 2757 w 2757"/>
                <a:gd name="T18" fmla="*/ 2329 h 2329"/>
              </a:gdLst>
              <a:ahLst/>
              <a:cxnLst>
                <a:cxn ang="T10">
                  <a:pos x="T0" y="T1"/>
                </a:cxn>
                <a:cxn ang="T11">
                  <a:pos x="T2" y="T3"/>
                </a:cxn>
                <a:cxn ang="T12">
                  <a:pos x="T4" y="T5"/>
                </a:cxn>
                <a:cxn ang="T13">
                  <a:pos x="T6" y="T7"/>
                </a:cxn>
                <a:cxn ang="T14">
                  <a:pos x="T8" y="T9"/>
                </a:cxn>
              </a:cxnLst>
              <a:rect l="T15" t="T16" r="T17" b="T18"/>
              <a:pathLst>
                <a:path w="2757" h="2329">
                  <a:moveTo>
                    <a:pt x="12" y="2329"/>
                  </a:moveTo>
                  <a:cubicBezTo>
                    <a:pt x="21" y="2303"/>
                    <a:pt x="0" y="2243"/>
                    <a:pt x="67" y="2170"/>
                  </a:cubicBezTo>
                  <a:cubicBezTo>
                    <a:pt x="134" y="2097"/>
                    <a:pt x="92" y="2080"/>
                    <a:pt x="414" y="1893"/>
                  </a:cubicBezTo>
                  <a:cubicBezTo>
                    <a:pt x="736" y="1706"/>
                    <a:pt x="1609" y="1364"/>
                    <a:pt x="2000" y="1049"/>
                  </a:cubicBezTo>
                  <a:cubicBezTo>
                    <a:pt x="2391" y="734"/>
                    <a:pt x="2599" y="218"/>
                    <a:pt x="2757" y="0"/>
                  </a:cubicBez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6" name="Rectangle 53">
              <a:extLst>
                <a:ext uri="{FF2B5EF4-FFF2-40B4-BE49-F238E27FC236}">
                  <a16:creationId xmlns:a16="http://schemas.microsoft.com/office/drawing/2014/main" id="{9BE8B489-B964-4EA0-B86C-9B5A35F2ACBB}"/>
                </a:ext>
              </a:extLst>
            </p:cNvPr>
            <p:cNvSpPr>
              <a:spLocks noChangeArrowheads="1"/>
            </p:cNvSpPr>
            <p:nvPr/>
          </p:nvSpPr>
          <p:spPr bwMode="auto">
            <a:xfrm>
              <a:off x="4163" y="1295"/>
              <a:ext cx="337" cy="248"/>
            </a:xfrm>
            <a:prstGeom prst="rect">
              <a:avLst/>
            </a:prstGeom>
            <a:noFill/>
            <a:ln w="12700">
              <a:noFill/>
              <a:miter lim="800000"/>
              <a:headEnd/>
              <a:tailEnd/>
            </a:ln>
          </p:spPr>
          <p:txBody>
            <a:bodyPr wrap="none" lIns="90488" tIns="44450" rIns="90488" bIns="44450">
              <a:spAutoFit/>
            </a:bodyPr>
            <a:lstStyle/>
            <a:p>
              <a:r>
                <a:rPr lang="en-US" sz="2000" b="1">
                  <a:latin typeface="Arial" charset="0"/>
                </a:rPr>
                <a:t>CV</a:t>
              </a:r>
            </a:p>
          </p:txBody>
        </p:sp>
        <p:sp>
          <p:nvSpPr>
            <p:cNvPr id="7" name="Rectangle 54">
              <a:extLst>
                <a:ext uri="{FF2B5EF4-FFF2-40B4-BE49-F238E27FC236}">
                  <a16:creationId xmlns:a16="http://schemas.microsoft.com/office/drawing/2014/main" id="{AD6F1C59-68E3-4187-A592-88D6CE4ED221}"/>
                </a:ext>
              </a:extLst>
            </p:cNvPr>
            <p:cNvSpPr>
              <a:spLocks noChangeArrowheads="1"/>
            </p:cNvSpPr>
            <p:nvPr/>
          </p:nvSpPr>
          <p:spPr bwMode="auto">
            <a:xfrm>
              <a:off x="4222" y="1637"/>
              <a:ext cx="1755" cy="406"/>
            </a:xfrm>
            <a:prstGeom prst="rect">
              <a:avLst/>
            </a:prstGeom>
            <a:solidFill>
              <a:schemeClr val="bg1"/>
            </a:solidFill>
            <a:ln w="12700">
              <a:solidFill>
                <a:schemeClr val="tx2"/>
              </a:solidFill>
              <a:miter lim="800000"/>
              <a:headEnd/>
              <a:tailEnd/>
            </a:ln>
          </p:spPr>
          <p:txBody>
            <a:bodyPr wrap="square" lIns="90488" tIns="44450" rIns="90488" bIns="44450">
              <a:spAutoFit/>
            </a:bodyPr>
            <a:lstStyle/>
            <a:p>
              <a:pPr algn="ctr"/>
              <a:r>
                <a:rPr lang="en-US" sz="1800" b="1" dirty="0" err="1">
                  <a:latin typeface="Arial" charset="0"/>
                </a:rPr>
                <a:t>Custo</a:t>
              </a:r>
              <a:r>
                <a:rPr lang="en-US" sz="1800" b="1" dirty="0">
                  <a:latin typeface="Arial" charset="0"/>
                </a:rPr>
                <a:t> </a:t>
              </a:r>
              <a:r>
                <a:rPr lang="en-US" sz="1800" b="1" dirty="0" err="1">
                  <a:latin typeface="Arial" charset="0"/>
                </a:rPr>
                <a:t>variável</a:t>
              </a:r>
              <a:r>
                <a:rPr lang="en-US" sz="1800" b="1" dirty="0">
                  <a:latin typeface="Arial" charset="0"/>
                </a:rPr>
                <a:t> </a:t>
              </a:r>
              <a:r>
                <a:rPr lang="en-US" sz="1800" b="1" dirty="0" err="1">
                  <a:latin typeface="Arial" charset="0"/>
                </a:rPr>
                <a:t>aumenta</a:t>
              </a:r>
              <a:r>
                <a:rPr lang="en-US" sz="1800" b="1" dirty="0">
                  <a:latin typeface="Arial" charset="0"/>
                </a:rPr>
                <a:t> com a </a:t>
              </a:r>
              <a:r>
                <a:rPr lang="en-US" sz="1800" b="1" dirty="0" err="1">
                  <a:latin typeface="Arial" charset="0"/>
                </a:rPr>
                <a:t>produção</a:t>
              </a:r>
              <a:r>
                <a:rPr lang="en-US" sz="1800" b="1" dirty="0">
                  <a:latin typeface="Arial" charset="0"/>
                </a:rPr>
                <a:t>.</a:t>
              </a:r>
            </a:p>
          </p:txBody>
        </p:sp>
      </p:grpSp>
      <p:sp>
        <p:nvSpPr>
          <p:cNvPr id="8" name="Rectangle 26">
            <a:extLst>
              <a:ext uri="{FF2B5EF4-FFF2-40B4-BE49-F238E27FC236}">
                <a16:creationId xmlns:a16="http://schemas.microsoft.com/office/drawing/2014/main" id="{BC421F19-9535-48E5-AE04-649EE7E2A82B}"/>
              </a:ext>
            </a:extLst>
          </p:cNvPr>
          <p:cNvSpPr>
            <a:spLocks noGrp="1" noChangeArrowheads="1"/>
          </p:cNvSpPr>
          <p:nvPr>
            <p:ph type="title"/>
          </p:nvPr>
        </p:nvSpPr>
        <p:spPr>
          <a:xfrm>
            <a:off x="942283" y="252618"/>
            <a:ext cx="7118350" cy="785813"/>
          </a:xfrm>
          <a:noFill/>
        </p:spPr>
        <p:txBody>
          <a:bodyPr/>
          <a:lstStyle/>
          <a:p>
            <a:pPr algn="ctr"/>
            <a:r>
              <a:rPr lang="en-US" b="1" dirty="0" err="1">
                <a:solidFill>
                  <a:schemeClr val="tx1"/>
                </a:solidFill>
                <a:latin typeface="+mn-lt"/>
              </a:rPr>
              <a:t>Custos</a:t>
            </a:r>
            <a:r>
              <a:rPr lang="en-US" b="1" dirty="0">
                <a:solidFill>
                  <a:schemeClr val="tx1"/>
                </a:solidFill>
                <a:latin typeface="+mn-lt"/>
              </a:rPr>
              <a:t> </a:t>
            </a:r>
            <a:r>
              <a:rPr lang="en-US" b="1" dirty="0" err="1">
                <a:solidFill>
                  <a:schemeClr val="tx1"/>
                </a:solidFill>
                <a:latin typeface="+mn-lt"/>
              </a:rPr>
              <a:t>Totais</a:t>
            </a:r>
            <a:endParaRPr lang="en-US" b="1" dirty="0">
              <a:solidFill>
                <a:schemeClr val="tx1"/>
              </a:solidFill>
              <a:latin typeface="+mn-lt"/>
            </a:endParaRPr>
          </a:p>
        </p:txBody>
      </p:sp>
      <p:grpSp>
        <p:nvGrpSpPr>
          <p:cNvPr id="9" name="Group 28">
            <a:extLst>
              <a:ext uri="{FF2B5EF4-FFF2-40B4-BE49-F238E27FC236}">
                <a16:creationId xmlns:a16="http://schemas.microsoft.com/office/drawing/2014/main" id="{DD115E6E-F01E-4411-94CC-83E81635AAE0}"/>
              </a:ext>
            </a:extLst>
          </p:cNvPr>
          <p:cNvGrpSpPr>
            <a:grpSpLocks/>
          </p:cNvGrpSpPr>
          <p:nvPr/>
        </p:nvGrpSpPr>
        <p:grpSpPr bwMode="auto">
          <a:xfrm>
            <a:off x="237605" y="1631430"/>
            <a:ext cx="8613775" cy="4643438"/>
            <a:chOff x="466" y="1056"/>
            <a:chExt cx="5426" cy="2925"/>
          </a:xfrm>
        </p:grpSpPr>
        <p:sp>
          <p:nvSpPr>
            <p:cNvPr id="10" name="Line 29">
              <a:extLst>
                <a:ext uri="{FF2B5EF4-FFF2-40B4-BE49-F238E27FC236}">
                  <a16:creationId xmlns:a16="http://schemas.microsoft.com/office/drawing/2014/main" id="{2E67DC38-80F2-4E6F-A79F-C8CD3D51F73F}"/>
                </a:ext>
              </a:extLst>
            </p:cNvPr>
            <p:cNvSpPr>
              <a:spLocks noChangeShapeType="1"/>
            </p:cNvSpPr>
            <p:nvPr/>
          </p:nvSpPr>
          <p:spPr bwMode="auto">
            <a:xfrm>
              <a:off x="1392" y="1098"/>
              <a:ext cx="0" cy="2686"/>
            </a:xfrm>
            <a:prstGeom prst="line">
              <a:avLst/>
            </a:prstGeom>
            <a:noFill/>
            <a:ln w="57150">
              <a:solidFill>
                <a:schemeClr val="tx1"/>
              </a:solidFill>
              <a:round/>
              <a:headEnd type="triangle" w="med" len="med"/>
              <a:tailEnd type="none" w="med" len="med"/>
            </a:ln>
          </p:spPr>
          <p:txBody>
            <a:bodyPr/>
            <a:lstStyle/>
            <a:p>
              <a:endParaRPr lang="pt-BR"/>
            </a:p>
          </p:txBody>
        </p:sp>
        <p:sp>
          <p:nvSpPr>
            <p:cNvPr id="11" name="Line 30">
              <a:extLst>
                <a:ext uri="{FF2B5EF4-FFF2-40B4-BE49-F238E27FC236}">
                  <a16:creationId xmlns:a16="http://schemas.microsoft.com/office/drawing/2014/main" id="{E8869515-EF25-4E71-935F-9568140BA7EC}"/>
                </a:ext>
              </a:extLst>
            </p:cNvPr>
            <p:cNvSpPr>
              <a:spLocks noChangeShapeType="1"/>
            </p:cNvSpPr>
            <p:nvPr/>
          </p:nvSpPr>
          <p:spPr bwMode="auto">
            <a:xfrm>
              <a:off x="1395" y="3776"/>
              <a:ext cx="3717" cy="0"/>
            </a:xfrm>
            <a:prstGeom prst="line">
              <a:avLst/>
            </a:prstGeom>
            <a:noFill/>
            <a:ln w="57150">
              <a:solidFill>
                <a:schemeClr val="tx1"/>
              </a:solidFill>
              <a:round/>
              <a:headEnd type="none" w="med" len="med"/>
              <a:tailEnd type="triangle" w="med" len="med"/>
            </a:ln>
          </p:spPr>
          <p:txBody>
            <a:bodyPr/>
            <a:lstStyle/>
            <a:p>
              <a:endParaRPr lang="pt-BR"/>
            </a:p>
          </p:txBody>
        </p:sp>
        <p:sp>
          <p:nvSpPr>
            <p:cNvPr id="12" name="Rectangle 31">
              <a:extLst>
                <a:ext uri="{FF2B5EF4-FFF2-40B4-BE49-F238E27FC236}">
                  <a16:creationId xmlns:a16="http://schemas.microsoft.com/office/drawing/2014/main" id="{00AB1D4C-C639-4BF5-A573-4C990B78A729}"/>
                </a:ext>
              </a:extLst>
            </p:cNvPr>
            <p:cNvSpPr>
              <a:spLocks noChangeArrowheads="1"/>
            </p:cNvSpPr>
            <p:nvPr/>
          </p:nvSpPr>
          <p:spPr bwMode="auto">
            <a:xfrm>
              <a:off x="5226" y="3708"/>
              <a:ext cx="666"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Produto</a:t>
              </a:r>
            </a:p>
          </p:txBody>
        </p:sp>
        <p:sp>
          <p:nvSpPr>
            <p:cNvPr id="13" name="Rectangle 32">
              <a:extLst>
                <a:ext uri="{FF2B5EF4-FFF2-40B4-BE49-F238E27FC236}">
                  <a16:creationId xmlns:a16="http://schemas.microsoft.com/office/drawing/2014/main" id="{6BC049A9-DE5C-4558-90DA-FC070DDCF1BB}"/>
                </a:ext>
              </a:extLst>
            </p:cNvPr>
            <p:cNvSpPr>
              <a:spLocks noChangeArrowheads="1"/>
            </p:cNvSpPr>
            <p:nvPr/>
          </p:nvSpPr>
          <p:spPr bwMode="auto">
            <a:xfrm>
              <a:off x="466" y="1056"/>
              <a:ext cx="522" cy="497"/>
            </a:xfrm>
            <a:prstGeom prst="rect">
              <a:avLst/>
            </a:prstGeom>
            <a:noFill/>
            <a:ln w="12700">
              <a:noFill/>
              <a:miter lim="800000"/>
              <a:headEnd/>
              <a:tailEnd/>
            </a:ln>
          </p:spPr>
          <p:txBody>
            <a:bodyPr wrap="none" lIns="90488" tIns="44450" rIns="90488" bIns="44450">
              <a:spAutoFit/>
            </a:bodyPr>
            <a:lstStyle/>
            <a:p>
              <a:pPr algn="r"/>
              <a:r>
                <a:rPr lang="en-US" sz="1800" b="1">
                  <a:latin typeface="Arial" charset="0"/>
                </a:rPr>
                <a:t>Custo</a:t>
              </a:r>
            </a:p>
            <a:p>
              <a:pPr algn="r"/>
              <a:r>
                <a:rPr lang="en-US" sz="1400" b="1">
                  <a:latin typeface="Arial" charset="0"/>
                </a:rPr>
                <a:t>($ por</a:t>
              </a:r>
            </a:p>
            <a:p>
              <a:pPr algn="r"/>
              <a:r>
                <a:rPr lang="en-US" sz="1400" b="1">
                  <a:latin typeface="Arial" charset="0"/>
                </a:rPr>
                <a:t>ano)</a:t>
              </a:r>
            </a:p>
          </p:txBody>
        </p:sp>
        <p:sp>
          <p:nvSpPr>
            <p:cNvPr id="14" name="Rectangle 33">
              <a:extLst>
                <a:ext uri="{FF2B5EF4-FFF2-40B4-BE49-F238E27FC236}">
                  <a16:creationId xmlns:a16="http://schemas.microsoft.com/office/drawing/2014/main" id="{D0C5C5E4-B8CA-47AE-9427-C921B18C1AA7}"/>
                </a:ext>
              </a:extLst>
            </p:cNvPr>
            <p:cNvSpPr>
              <a:spLocks noChangeArrowheads="1"/>
            </p:cNvSpPr>
            <p:nvPr/>
          </p:nvSpPr>
          <p:spPr bwMode="auto">
            <a:xfrm>
              <a:off x="1008" y="3103"/>
              <a:ext cx="354"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100</a:t>
              </a:r>
            </a:p>
          </p:txBody>
        </p:sp>
        <p:sp>
          <p:nvSpPr>
            <p:cNvPr id="15" name="Rectangle 34">
              <a:extLst>
                <a:ext uri="{FF2B5EF4-FFF2-40B4-BE49-F238E27FC236}">
                  <a16:creationId xmlns:a16="http://schemas.microsoft.com/office/drawing/2014/main" id="{3884F8F1-D021-4549-A14C-76FF8B6DB8D5}"/>
                </a:ext>
              </a:extLst>
            </p:cNvPr>
            <p:cNvSpPr>
              <a:spLocks noChangeArrowheads="1"/>
            </p:cNvSpPr>
            <p:nvPr/>
          </p:nvSpPr>
          <p:spPr bwMode="auto">
            <a:xfrm>
              <a:off x="1008" y="2437"/>
              <a:ext cx="354"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200</a:t>
              </a:r>
            </a:p>
          </p:txBody>
        </p:sp>
        <p:sp>
          <p:nvSpPr>
            <p:cNvPr id="16" name="Rectangle 35">
              <a:extLst>
                <a:ext uri="{FF2B5EF4-FFF2-40B4-BE49-F238E27FC236}">
                  <a16:creationId xmlns:a16="http://schemas.microsoft.com/office/drawing/2014/main" id="{C8C38473-78E0-4042-85A4-395F0AB198F9}"/>
                </a:ext>
              </a:extLst>
            </p:cNvPr>
            <p:cNvSpPr>
              <a:spLocks noChangeArrowheads="1"/>
            </p:cNvSpPr>
            <p:nvPr/>
          </p:nvSpPr>
          <p:spPr bwMode="auto">
            <a:xfrm>
              <a:off x="1005" y="1770"/>
              <a:ext cx="354"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300</a:t>
              </a:r>
            </a:p>
          </p:txBody>
        </p:sp>
        <p:sp>
          <p:nvSpPr>
            <p:cNvPr id="17" name="Rectangle 36">
              <a:extLst>
                <a:ext uri="{FF2B5EF4-FFF2-40B4-BE49-F238E27FC236}">
                  <a16:creationId xmlns:a16="http://schemas.microsoft.com/office/drawing/2014/main" id="{8B038659-C119-4606-BC0D-E4003D138EB9}"/>
                </a:ext>
              </a:extLst>
            </p:cNvPr>
            <p:cNvSpPr>
              <a:spLocks noChangeArrowheads="1"/>
            </p:cNvSpPr>
            <p:nvPr/>
          </p:nvSpPr>
          <p:spPr bwMode="auto">
            <a:xfrm>
              <a:off x="1005" y="1104"/>
              <a:ext cx="354"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400</a:t>
              </a:r>
            </a:p>
          </p:txBody>
        </p:sp>
        <p:sp>
          <p:nvSpPr>
            <p:cNvPr id="18" name="Rectangle 37">
              <a:extLst>
                <a:ext uri="{FF2B5EF4-FFF2-40B4-BE49-F238E27FC236}">
                  <a16:creationId xmlns:a16="http://schemas.microsoft.com/office/drawing/2014/main" id="{FBDECE29-1014-492F-9B3A-1A960EEA5E95}"/>
                </a:ext>
              </a:extLst>
            </p:cNvPr>
            <p:cNvSpPr>
              <a:spLocks noChangeArrowheads="1"/>
            </p:cNvSpPr>
            <p:nvPr/>
          </p:nvSpPr>
          <p:spPr bwMode="auto">
            <a:xfrm>
              <a:off x="1201"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0</a:t>
              </a:r>
            </a:p>
          </p:txBody>
        </p:sp>
        <p:sp>
          <p:nvSpPr>
            <p:cNvPr id="19" name="Rectangle 38">
              <a:extLst>
                <a:ext uri="{FF2B5EF4-FFF2-40B4-BE49-F238E27FC236}">
                  <a16:creationId xmlns:a16="http://schemas.microsoft.com/office/drawing/2014/main" id="{9F153E9D-D001-42B6-84C3-3EB7F83F1D30}"/>
                </a:ext>
              </a:extLst>
            </p:cNvPr>
            <p:cNvSpPr>
              <a:spLocks noChangeArrowheads="1"/>
            </p:cNvSpPr>
            <p:nvPr/>
          </p:nvSpPr>
          <p:spPr bwMode="auto">
            <a:xfrm>
              <a:off x="1538"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1</a:t>
              </a:r>
            </a:p>
          </p:txBody>
        </p:sp>
        <p:sp>
          <p:nvSpPr>
            <p:cNvPr id="20" name="Rectangle 39">
              <a:extLst>
                <a:ext uri="{FF2B5EF4-FFF2-40B4-BE49-F238E27FC236}">
                  <a16:creationId xmlns:a16="http://schemas.microsoft.com/office/drawing/2014/main" id="{D6B48BC6-1498-4849-98F6-A9F1E3CFA764}"/>
                </a:ext>
              </a:extLst>
            </p:cNvPr>
            <p:cNvSpPr>
              <a:spLocks noChangeArrowheads="1"/>
            </p:cNvSpPr>
            <p:nvPr/>
          </p:nvSpPr>
          <p:spPr bwMode="auto">
            <a:xfrm>
              <a:off x="1790"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2</a:t>
              </a:r>
            </a:p>
          </p:txBody>
        </p:sp>
        <p:sp>
          <p:nvSpPr>
            <p:cNvPr id="21" name="Rectangle 40">
              <a:extLst>
                <a:ext uri="{FF2B5EF4-FFF2-40B4-BE49-F238E27FC236}">
                  <a16:creationId xmlns:a16="http://schemas.microsoft.com/office/drawing/2014/main" id="{A1126484-E399-45E1-B033-D0C46F4CD582}"/>
                </a:ext>
              </a:extLst>
            </p:cNvPr>
            <p:cNvSpPr>
              <a:spLocks noChangeArrowheads="1"/>
            </p:cNvSpPr>
            <p:nvPr/>
          </p:nvSpPr>
          <p:spPr bwMode="auto">
            <a:xfrm>
              <a:off x="2042"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3</a:t>
              </a:r>
            </a:p>
          </p:txBody>
        </p:sp>
        <p:sp>
          <p:nvSpPr>
            <p:cNvPr id="22" name="Rectangle 41">
              <a:extLst>
                <a:ext uri="{FF2B5EF4-FFF2-40B4-BE49-F238E27FC236}">
                  <a16:creationId xmlns:a16="http://schemas.microsoft.com/office/drawing/2014/main" id="{A6A0F341-148B-4D71-8FC6-73E2C82C381F}"/>
                </a:ext>
              </a:extLst>
            </p:cNvPr>
            <p:cNvSpPr>
              <a:spLocks noChangeArrowheads="1"/>
            </p:cNvSpPr>
            <p:nvPr/>
          </p:nvSpPr>
          <p:spPr bwMode="auto">
            <a:xfrm>
              <a:off x="2294"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4</a:t>
              </a:r>
            </a:p>
          </p:txBody>
        </p:sp>
        <p:sp>
          <p:nvSpPr>
            <p:cNvPr id="23" name="Rectangle 42">
              <a:extLst>
                <a:ext uri="{FF2B5EF4-FFF2-40B4-BE49-F238E27FC236}">
                  <a16:creationId xmlns:a16="http://schemas.microsoft.com/office/drawing/2014/main" id="{20265582-612C-43DE-8AC8-C4476AA1E3C1}"/>
                </a:ext>
              </a:extLst>
            </p:cNvPr>
            <p:cNvSpPr>
              <a:spLocks noChangeArrowheads="1"/>
            </p:cNvSpPr>
            <p:nvPr/>
          </p:nvSpPr>
          <p:spPr bwMode="auto">
            <a:xfrm>
              <a:off x="2546"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5</a:t>
              </a:r>
            </a:p>
          </p:txBody>
        </p:sp>
        <p:sp>
          <p:nvSpPr>
            <p:cNvPr id="24" name="Rectangle 43">
              <a:extLst>
                <a:ext uri="{FF2B5EF4-FFF2-40B4-BE49-F238E27FC236}">
                  <a16:creationId xmlns:a16="http://schemas.microsoft.com/office/drawing/2014/main" id="{0BD4E09C-8E1B-4BD2-9E34-9BEAAF046819}"/>
                </a:ext>
              </a:extLst>
            </p:cNvPr>
            <p:cNvSpPr>
              <a:spLocks noChangeArrowheads="1"/>
            </p:cNvSpPr>
            <p:nvPr/>
          </p:nvSpPr>
          <p:spPr bwMode="auto">
            <a:xfrm>
              <a:off x="2798"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6</a:t>
              </a:r>
            </a:p>
          </p:txBody>
        </p:sp>
        <p:sp>
          <p:nvSpPr>
            <p:cNvPr id="25" name="Rectangle 44">
              <a:extLst>
                <a:ext uri="{FF2B5EF4-FFF2-40B4-BE49-F238E27FC236}">
                  <a16:creationId xmlns:a16="http://schemas.microsoft.com/office/drawing/2014/main" id="{0A4DFBD4-01E3-4CA8-935B-A49C2B7CF2D1}"/>
                </a:ext>
              </a:extLst>
            </p:cNvPr>
            <p:cNvSpPr>
              <a:spLocks noChangeArrowheads="1"/>
            </p:cNvSpPr>
            <p:nvPr/>
          </p:nvSpPr>
          <p:spPr bwMode="auto">
            <a:xfrm>
              <a:off x="3049"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7</a:t>
              </a:r>
            </a:p>
          </p:txBody>
        </p:sp>
        <p:sp>
          <p:nvSpPr>
            <p:cNvPr id="26" name="Rectangle 45">
              <a:extLst>
                <a:ext uri="{FF2B5EF4-FFF2-40B4-BE49-F238E27FC236}">
                  <a16:creationId xmlns:a16="http://schemas.microsoft.com/office/drawing/2014/main" id="{3456F4DD-ADE4-4DFF-9FC5-C851DCBE299F}"/>
                </a:ext>
              </a:extLst>
            </p:cNvPr>
            <p:cNvSpPr>
              <a:spLocks noChangeArrowheads="1"/>
            </p:cNvSpPr>
            <p:nvPr/>
          </p:nvSpPr>
          <p:spPr bwMode="auto">
            <a:xfrm>
              <a:off x="3301"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8</a:t>
              </a:r>
            </a:p>
          </p:txBody>
        </p:sp>
        <p:sp>
          <p:nvSpPr>
            <p:cNvPr id="27" name="Rectangle 46">
              <a:extLst>
                <a:ext uri="{FF2B5EF4-FFF2-40B4-BE49-F238E27FC236}">
                  <a16:creationId xmlns:a16="http://schemas.microsoft.com/office/drawing/2014/main" id="{502D5029-BFA7-439E-B4FC-2CC887AECB97}"/>
                </a:ext>
              </a:extLst>
            </p:cNvPr>
            <p:cNvSpPr>
              <a:spLocks noChangeArrowheads="1"/>
            </p:cNvSpPr>
            <p:nvPr/>
          </p:nvSpPr>
          <p:spPr bwMode="auto">
            <a:xfrm>
              <a:off x="3553" y="3771"/>
              <a:ext cx="185"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9</a:t>
              </a:r>
            </a:p>
          </p:txBody>
        </p:sp>
        <p:sp>
          <p:nvSpPr>
            <p:cNvPr id="28" name="Rectangle 47">
              <a:extLst>
                <a:ext uri="{FF2B5EF4-FFF2-40B4-BE49-F238E27FC236}">
                  <a16:creationId xmlns:a16="http://schemas.microsoft.com/office/drawing/2014/main" id="{BBEC5CE7-96DA-421D-AF3F-A9959E8E9256}"/>
                </a:ext>
              </a:extLst>
            </p:cNvPr>
            <p:cNvSpPr>
              <a:spLocks noChangeArrowheads="1"/>
            </p:cNvSpPr>
            <p:nvPr/>
          </p:nvSpPr>
          <p:spPr bwMode="auto">
            <a:xfrm>
              <a:off x="3805" y="3771"/>
              <a:ext cx="256"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10</a:t>
              </a:r>
            </a:p>
          </p:txBody>
        </p:sp>
        <p:sp>
          <p:nvSpPr>
            <p:cNvPr id="29" name="Rectangle 48">
              <a:extLst>
                <a:ext uri="{FF2B5EF4-FFF2-40B4-BE49-F238E27FC236}">
                  <a16:creationId xmlns:a16="http://schemas.microsoft.com/office/drawing/2014/main" id="{82F0BAB7-6760-48CA-8C89-4D63FE5C6219}"/>
                </a:ext>
              </a:extLst>
            </p:cNvPr>
            <p:cNvSpPr>
              <a:spLocks noChangeArrowheads="1"/>
            </p:cNvSpPr>
            <p:nvPr/>
          </p:nvSpPr>
          <p:spPr bwMode="auto">
            <a:xfrm>
              <a:off x="4153" y="3771"/>
              <a:ext cx="256"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11</a:t>
              </a:r>
            </a:p>
          </p:txBody>
        </p:sp>
        <p:sp>
          <p:nvSpPr>
            <p:cNvPr id="30" name="Rectangle 49">
              <a:extLst>
                <a:ext uri="{FF2B5EF4-FFF2-40B4-BE49-F238E27FC236}">
                  <a16:creationId xmlns:a16="http://schemas.microsoft.com/office/drawing/2014/main" id="{AC41DBFD-C7BA-4873-B75D-D1960A85E88C}"/>
                </a:ext>
              </a:extLst>
            </p:cNvPr>
            <p:cNvSpPr>
              <a:spLocks noChangeArrowheads="1"/>
            </p:cNvSpPr>
            <p:nvPr/>
          </p:nvSpPr>
          <p:spPr bwMode="auto">
            <a:xfrm>
              <a:off x="4501" y="3771"/>
              <a:ext cx="256"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12</a:t>
              </a:r>
            </a:p>
          </p:txBody>
        </p:sp>
        <p:sp>
          <p:nvSpPr>
            <p:cNvPr id="31" name="Rectangle 50">
              <a:extLst>
                <a:ext uri="{FF2B5EF4-FFF2-40B4-BE49-F238E27FC236}">
                  <a16:creationId xmlns:a16="http://schemas.microsoft.com/office/drawing/2014/main" id="{28EA766F-B9DA-4E7A-A34A-F8832BDB0A07}"/>
                </a:ext>
              </a:extLst>
            </p:cNvPr>
            <p:cNvSpPr>
              <a:spLocks noChangeArrowheads="1"/>
            </p:cNvSpPr>
            <p:nvPr/>
          </p:nvSpPr>
          <p:spPr bwMode="auto">
            <a:xfrm>
              <a:off x="4849" y="3771"/>
              <a:ext cx="256"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13</a:t>
              </a:r>
            </a:p>
          </p:txBody>
        </p:sp>
      </p:grpSp>
      <p:grpSp>
        <p:nvGrpSpPr>
          <p:cNvPr id="32" name="Group 55">
            <a:extLst>
              <a:ext uri="{FF2B5EF4-FFF2-40B4-BE49-F238E27FC236}">
                <a16:creationId xmlns:a16="http://schemas.microsoft.com/office/drawing/2014/main" id="{56FA9AA6-081E-42CC-8C84-C3C2AA95F1F2}"/>
              </a:ext>
            </a:extLst>
          </p:cNvPr>
          <p:cNvGrpSpPr>
            <a:grpSpLocks/>
          </p:cNvGrpSpPr>
          <p:nvPr/>
        </p:nvGrpSpPr>
        <p:grpSpPr bwMode="auto">
          <a:xfrm>
            <a:off x="1696518" y="1345682"/>
            <a:ext cx="4683126" cy="4160840"/>
            <a:chOff x="1385" y="876"/>
            <a:chExt cx="2950" cy="2621"/>
          </a:xfrm>
        </p:grpSpPr>
        <p:sp>
          <p:nvSpPr>
            <p:cNvPr id="33" name="Freeform 56">
              <a:extLst>
                <a:ext uri="{FF2B5EF4-FFF2-40B4-BE49-F238E27FC236}">
                  <a16:creationId xmlns:a16="http://schemas.microsoft.com/office/drawing/2014/main" id="{4D90BA08-05BF-4A24-9296-E33B1E80CE59}"/>
                </a:ext>
              </a:extLst>
            </p:cNvPr>
            <p:cNvSpPr>
              <a:spLocks/>
            </p:cNvSpPr>
            <p:nvPr/>
          </p:nvSpPr>
          <p:spPr bwMode="auto">
            <a:xfrm>
              <a:off x="1385" y="1168"/>
              <a:ext cx="2757" cy="2329"/>
            </a:xfrm>
            <a:custGeom>
              <a:avLst/>
              <a:gdLst>
                <a:gd name="T0" fmla="*/ 12 w 2757"/>
                <a:gd name="T1" fmla="*/ 2329 h 2329"/>
                <a:gd name="T2" fmla="*/ 67 w 2757"/>
                <a:gd name="T3" fmla="*/ 2170 h 2329"/>
                <a:gd name="T4" fmla="*/ 414 w 2757"/>
                <a:gd name="T5" fmla="*/ 1893 h 2329"/>
                <a:gd name="T6" fmla="*/ 2000 w 2757"/>
                <a:gd name="T7" fmla="*/ 1049 h 2329"/>
                <a:gd name="T8" fmla="*/ 2757 w 2757"/>
                <a:gd name="T9" fmla="*/ 0 h 2329"/>
                <a:gd name="T10" fmla="*/ 0 60000 65536"/>
                <a:gd name="T11" fmla="*/ 0 60000 65536"/>
                <a:gd name="T12" fmla="*/ 0 60000 65536"/>
                <a:gd name="T13" fmla="*/ 0 60000 65536"/>
                <a:gd name="T14" fmla="*/ 0 60000 65536"/>
                <a:gd name="T15" fmla="*/ 0 w 2757"/>
                <a:gd name="T16" fmla="*/ 0 h 2329"/>
                <a:gd name="T17" fmla="*/ 2757 w 2757"/>
                <a:gd name="T18" fmla="*/ 2329 h 2329"/>
              </a:gdLst>
              <a:ahLst/>
              <a:cxnLst>
                <a:cxn ang="T10">
                  <a:pos x="T0" y="T1"/>
                </a:cxn>
                <a:cxn ang="T11">
                  <a:pos x="T2" y="T3"/>
                </a:cxn>
                <a:cxn ang="T12">
                  <a:pos x="T4" y="T5"/>
                </a:cxn>
                <a:cxn ang="T13">
                  <a:pos x="T6" y="T7"/>
                </a:cxn>
                <a:cxn ang="T14">
                  <a:pos x="T8" y="T9"/>
                </a:cxn>
              </a:cxnLst>
              <a:rect l="T15" t="T16" r="T17" b="T18"/>
              <a:pathLst>
                <a:path w="2757" h="2329">
                  <a:moveTo>
                    <a:pt x="12" y="2329"/>
                  </a:moveTo>
                  <a:cubicBezTo>
                    <a:pt x="21" y="2303"/>
                    <a:pt x="0" y="2243"/>
                    <a:pt x="67" y="2170"/>
                  </a:cubicBezTo>
                  <a:cubicBezTo>
                    <a:pt x="134" y="2097"/>
                    <a:pt x="92" y="2080"/>
                    <a:pt x="414" y="1893"/>
                  </a:cubicBezTo>
                  <a:cubicBezTo>
                    <a:pt x="736" y="1706"/>
                    <a:pt x="1609" y="1364"/>
                    <a:pt x="2000" y="1049"/>
                  </a:cubicBezTo>
                  <a:cubicBezTo>
                    <a:pt x="2391" y="734"/>
                    <a:pt x="2599" y="218"/>
                    <a:pt x="2757" y="0"/>
                  </a:cubicBez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34" name="Rectangle 57">
              <a:extLst>
                <a:ext uri="{FF2B5EF4-FFF2-40B4-BE49-F238E27FC236}">
                  <a16:creationId xmlns:a16="http://schemas.microsoft.com/office/drawing/2014/main" id="{7E148F5C-3C59-4B83-B684-7DF13DF94CCB}"/>
                </a:ext>
              </a:extLst>
            </p:cNvPr>
            <p:cNvSpPr>
              <a:spLocks noChangeArrowheads="1"/>
            </p:cNvSpPr>
            <p:nvPr/>
          </p:nvSpPr>
          <p:spPr bwMode="auto">
            <a:xfrm>
              <a:off x="4007" y="929"/>
              <a:ext cx="328" cy="248"/>
            </a:xfrm>
            <a:prstGeom prst="rect">
              <a:avLst/>
            </a:prstGeom>
            <a:noFill/>
            <a:ln w="12700">
              <a:noFill/>
              <a:miter lim="800000"/>
              <a:headEnd/>
              <a:tailEnd/>
            </a:ln>
          </p:spPr>
          <p:txBody>
            <a:bodyPr wrap="none" lIns="90488" tIns="44450" rIns="90488" bIns="44450">
              <a:spAutoFit/>
            </a:bodyPr>
            <a:lstStyle/>
            <a:p>
              <a:r>
                <a:rPr lang="en-US" sz="2000" b="1" dirty="0">
                  <a:latin typeface="Arial" charset="0"/>
                </a:rPr>
                <a:t>CT</a:t>
              </a:r>
            </a:p>
          </p:txBody>
        </p:sp>
        <p:sp>
          <p:nvSpPr>
            <p:cNvPr id="35" name="Rectangle 58">
              <a:extLst>
                <a:ext uri="{FF2B5EF4-FFF2-40B4-BE49-F238E27FC236}">
                  <a16:creationId xmlns:a16="http://schemas.microsoft.com/office/drawing/2014/main" id="{FA0E36A3-5ED2-4936-BC7F-26636D8AB67C}"/>
                </a:ext>
              </a:extLst>
            </p:cNvPr>
            <p:cNvSpPr>
              <a:spLocks noChangeArrowheads="1"/>
            </p:cNvSpPr>
            <p:nvPr/>
          </p:nvSpPr>
          <p:spPr bwMode="auto">
            <a:xfrm>
              <a:off x="2153" y="876"/>
              <a:ext cx="1702" cy="406"/>
            </a:xfrm>
            <a:prstGeom prst="rect">
              <a:avLst/>
            </a:prstGeom>
            <a:solidFill>
              <a:schemeClr val="bg1"/>
            </a:solidFill>
            <a:ln w="12700">
              <a:solidFill>
                <a:schemeClr val="tx2"/>
              </a:solidFill>
              <a:miter lim="800000"/>
              <a:headEnd/>
              <a:tailEnd/>
            </a:ln>
          </p:spPr>
          <p:txBody>
            <a:bodyPr wrap="square" lIns="90488" tIns="44450" rIns="90488" bIns="44450">
              <a:spAutoFit/>
            </a:bodyPr>
            <a:lstStyle/>
            <a:p>
              <a:pPr algn="ctr"/>
              <a:r>
                <a:rPr lang="en-US" sz="1800" b="1" dirty="0" err="1">
                  <a:latin typeface="Arial" charset="0"/>
                </a:rPr>
                <a:t>Custo</a:t>
              </a:r>
              <a:r>
                <a:rPr lang="en-US" sz="1800" b="1" dirty="0">
                  <a:latin typeface="Arial" charset="0"/>
                </a:rPr>
                <a:t> Total é a soma vertical de CF e CV.</a:t>
              </a:r>
            </a:p>
          </p:txBody>
        </p:sp>
      </p:grpSp>
      <p:grpSp>
        <p:nvGrpSpPr>
          <p:cNvPr id="36" name="Group 59">
            <a:extLst>
              <a:ext uri="{FF2B5EF4-FFF2-40B4-BE49-F238E27FC236}">
                <a16:creationId xmlns:a16="http://schemas.microsoft.com/office/drawing/2014/main" id="{93978276-AF73-45AE-88DF-F3EA5DAEB2BD}"/>
              </a:ext>
            </a:extLst>
          </p:cNvPr>
          <p:cNvGrpSpPr>
            <a:grpSpLocks/>
          </p:cNvGrpSpPr>
          <p:nvPr/>
        </p:nvGrpSpPr>
        <p:grpSpPr bwMode="auto">
          <a:xfrm>
            <a:off x="1191693" y="5054092"/>
            <a:ext cx="6781800" cy="635002"/>
            <a:chOff x="1067" y="3212"/>
            <a:chExt cx="4272" cy="400"/>
          </a:xfrm>
        </p:grpSpPr>
        <p:grpSp>
          <p:nvGrpSpPr>
            <p:cNvPr id="37" name="Group 60">
              <a:extLst>
                <a:ext uri="{FF2B5EF4-FFF2-40B4-BE49-F238E27FC236}">
                  <a16:creationId xmlns:a16="http://schemas.microsoft.com/office/drawing/2014/main" id="{E03D920C-D973-41CB-BE1F-0BFD8FB9D8F4}"/>
                </a:ext>
              </a:extLst>
            </p:cNvPr>
            <p:cNvGrpSpPr>
              <a:grpSpLocks/>
            </p:cNvGrpSpPr>
            <p:nvPr/>
          </p:nvGrpSpPr>
          <p:grpSpPr bwMode="auto">
            <a:xfrm>
              <a:off x="1410" y="3362"/>
              <a:ext cx="3929" cy="250"/>
              <a:chOff x="1410" y="3362"/>
              <a:chExt cx="3929" cy="250"/>
            </a:xfrm>
          </p:grpSpPr>
          <p:sp>
            <p:nvSpPr>
              <p:cNvPr id="40" name="Line 61">
                <a:extLst>
                  <a:ext uri="{FF2B5EF4-FFF2-40B4-BE49-F238E27FC236}">
                    <a16:creationId xmlns:a16="http://schemas.microsoft.com/office/drawing/2014/main" id="{4AFA8ED0-A8B0-4660-9F10-FF9111A555BF}"/>
                  </a:ext>
                </a:extLst>
              </p:cNvPr>
              <p:cNvSpPr>
                <a:spLocks noChangeShapeType="1"/>
              </p:cNvSpPr>
              <p:nvPr/>
            </p:nvSpPr>
            <p:spPr bwMode="auto">
              <a:xfrm>
                <a:off x="1410" y="3504"/>
                <a:ext cx="3566" cy="0"/>
              </a:xfrm>
              <a:prstGeom prst="line">
                <a:avLst/>
              </a:prstGeom>
              <a:noFill/>
              <a:ln w="50800">
                <a:solidFill>
                  <a:srgbClr val="1C4E35"/>
                </a:solidFill>
                <a:round/>
                <a:headEnd/>
                <a:tailEnd/>
              </a:ln>
            </p:spPr>
            <p:txBody>
              <a:bodyPr/>
              <a:lstStyle/>
              <a:p>
                <a:endParaRPr lang="pt-BR"/>
              </a:p>
            </p:txBody>
          </p:sp>
          <p:sp>
            <p:nvSpPr>
              <p:cNvPr id="41" name="Rectangle 62">
                <a:extLst>
                  <a:ext uri="{FF2B5EF4-FFF2-40B4-BE49-F238E27FC236}">
                    <a16:creationId xmlns:a16="http://schemas.microsoft.com/office/drawing/2014/main" id="{D17D488D-6582-4E86-93BD-08A775E77A75}"/>
                  </a:ext>
                </a:extLst>
              </p:cNvPr>
              <p:cNvSpPr>
                <a:spLocks noChangeArrowheads="1"/>
              </p:cNvSpPr>
              <p:nvPr/>
            </p:nvSpPr>
            <p:spPr bwMode="auto">
              <a:xfrm>
                <a:off x="4990" y="3362"/>
                <a:ext cx="349" cy="250"/>
              </a:xfrm>
              <a:prstGeom prst="rect">
                <a:avLst/>
              </a:prstGeom>
              <a:noFill/>
              <a:ln w="12700">
                <a:noFill/>
                <a:miter lim="800000"/>
                <a:headEnd/>
                <a:tailEnd/>
              </a:ln>
            </p:spPr>
            <p:txBody>
              <a:bodyPr lIns="90488" tIns="44450" rIns="90488" bIns="44450">
                <a:spAutoFit/>
              </a:bodyPr>
              <a:lstStyle/>
              <a:p>
                <a:r>
                  <a:rPr lang="en-US" sz="2000" b="1" dirty="0">
                    <a:latin typeface="Arial" charset="0"/>
                  </a:rPr>
                  <a:t>CF</a:t>
                </a:r>
              </a:p>
            </p:txBody>
          </p:sp>
        </p:grpSp>
        <p:sp>
          <p:nvSpPr>
            <p:cNvPr id="38" name="Text Box 63">
              <a:extLst>
                <a:ext uri="{FF2B5EF4-FFF2-40B4-BE49-F238E27FC236}">
                  <a16:creationId xmlns:a16="http://schemas.microsoft.com/office/drawing/2014/main" id="{FE0C4486-0F5B-4370-93FE-ABBDA1B42467}"/>
                </a:ext>
              </a:extLst>
            </p:cNvPr>
            <p:cNvSpPr txBox="1">
              <a:spLocks noChangeArrowheads="1"/>
            </p:cNvSpPr>
            <p:nvPr/>
          </p:nvSpPr>
          <p:spPr bwMode="auto">
            <a:xfrm>
              <a:off x="1067" y="3368"/>
              <a:ext cx="276" cy="231"/>
            </a:xfrm>
            <a:prstGeom prst="rect">
              <a:avLst/>
            </a:prstGeom>
            <a:noFill/>
            <a:ln w="12700">
              <a:noFill/>
              <a:miter lim="800000"/>
              <a:headEnd/>
              <a:tailEnd/>
            </a:ln>
          </p:spPr>
          <p:txBody>
            <a:bodyPr wrap="none">
              <a:spAutoFit/>
            </a:bodyPr>
            <a:lstStyle/>
            <a:p>
              <a:r>
                <a:rPr lang="en-US" sz="1800" b="1">
                  <a:latin typeface="Arial" charset="0"/>
                </a:rPr>
                <a:t>50</a:t>
              </a:r>
            </a:p>
          </p:txBody>
        </p:sp>
        <p:sp>
          <p:nvSpPr>
            <p:cNvPr id="39" name="Text Box 64">
              <a:extLst>
                <a:ext uri="{FF2B5EF4-FFF2-40B4-BE49-F238E27FC236}">
                  <a16:creationId xmlns:a16="http://schemas.microsoft.com/office/drawing/2014/main" id="{73C7EED6-D71A-40D0-B01F-9617A2015B43}"/>
                </a:ext>
              </a:extLst>
            </p:cNvPr>
            <p:cNvSpPr txBox="1">
              <a:spLocks noChangeArrowheads="1"/>
            </p:cNvSpPr>
            <p:nvPr/>
          </p:nvSpPr>
          <p:spPr bwMode="auto">
            <a:xfrm>
              <a:off x="2260" y="3212"/>
              <a:ext cx="2706" cy="233"/>
            </a:xfrm>
            <a:prstGeom prst="rect">
              <a:avLst/>
            </a:prstGeom>
            <a:solidFill>
              <a:schemeClr val="bg1"/>
            </a:solidFill>
            <a:ln w="12700">
              <a:solidFill>
                <a:schemeClr val="tx1"/>
              </a:solidFill>
              <a:miter lim="800000"/>
              <a:headEnd/>
              <a:tailEnd/>
            </a:ln>
          </p:spPr>
          <p:txBody>
            <a:bodyPr wrap="square">
              <a:spAutoFit/>
            </a:bodyPr>
            <a:lstStyle/>
            <a:p>
              <a:r>
                <a:rPr lang="en-US" sz="1800" b="1" dirty="0" err="1">
                  <a:latin typeface="Arial" charset="0"/>
                </a:rPr>
                <a:t>Custo</a:t>
              </a:r>
              <a:r>
                <a:rPr lang="en-US" sz="1800" b="1" dirty="0">
                  <a:latin typeface="Arial" charset="0"/>
                </a:rPr>
                <a:t> </a:t>
              </a:r>
              <a:r>
                <a:rPr lang="en-US" sz="1800" b="1" dirty="0" err="1">
                  <a:latin typeface="Arial" charset="0"/>
                </a:rPr>
                <a:t>Fixo</a:t>
              </a:r>
              <a:r>
                <a:rPr lang="en-US" sz="1800" b="1" dirty="0">
                  <a:latin typeface="Arial" charset="0"/>
                </a:rPr>
                <a:t> </a:t>
              </a:r>
              <a:r>
                <a:rPr lang="en-US" sz="1800" b="1" dirty="0" err="1">
                  <a:latin typeface="Arial" charset="0"/>
                </a:rPr>
                <a:t>não</a:t>
              </a:r>
              <a:r>
                <a:rPr lang="en-US" sz="1800" b="1" dirty="0">
                  <a:latin typeface="Arial" charset="0"/>
                </a:rPr>
                <a:t> </a:t>
              </a:r>
              <a:r>
                <a:rPr lang="en-US" sz="1800" b="1" dirty="0" err="1">
                  <a:latin typeface="Arial" charset="0"/>
                </a:rPr>
                <a:t>varia</a:t>
              </a:r>
              <a:r>
                <a:rPr lang="en-US" sz="1800" b="1" dirty="0">
                  <a:latin typeface="Arial" charset="0"/>
                </a:rPr>
                <a:t> com a </a:t>
              </a:r>
              <a:r>
                <a:rPr lang="en-US" sz="1800" b="1" dirty="0" err="1">
                  <a:latin typeface="Arial" charset="0"/>
                </a:rPr>
                <a:t>produção</a:t>
              </a:r>
              <a:endParaRPr lang="en-US" sz="1800" b="1" dirty="0">
                <a:latin typeface="Arial" charset="0"/>
              </a:endParaRPr>
            </a:p>
          </p:txBody>
        </p:sp>
      </p:grpSp>
      <p:cxnSp>
        <p:nvCxnSpPr>
          <p:cNvPr id="43" name="Conector de Seta Reta 42">
            <a:extLst>
              <a:ext uri="{FF2B5EF4-FFF2-40B4-BE49-F238E27FC236}">
                <a16:creationId xmlns:a16="http://schemas.microsoft.com/office/drawing/2014/main" id="{4FDADD74-DE4F-4EE4-8A9A-0146EF87BFEF}"/>
              </a:ext>
            </a:extLst>
          </p:cNvPr>
          <p:cNvCxnSpPr>
            <a:cxnSpLocks/>
          </p:cNvCxnSpPr>
          <p:nvPr/>
        </p:nvCxnSpPr>
        <p:spPr>
          <a:xfrm>
            <a:off x="3244605" y="2010843"/>
            <a:ext cx="0" cy="233587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Chave Esquerda 43">
            <a:extLst>
              <a:ext uri="{FF2B5EF4-FFF2-40B4-BE49-F238E27FC236}">
                <a16:creationId xmlns:a16="http://schemas.microsoft.com/office/drawing/2014/main" id="{D1C8DBA0-3208-420B-B82F-F661E46AD804}"/>
              </a:ext>
            </a:extLst>
          </p:cNvPr>
          <p:cNvSpPr/>
          <p:nvPr/>
        </p:nvSpPr>
        <p:spPr>
          <a:xfrm>
            <a:off x="3387524" y="4346713"/>
            <a:ext cx="45719" cy="3313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7" name="CaixaDeTexto 46">
            <a:extLst>
              <a:ext uri="{FF2B5EF4-FFF2-40B4-BE49-F238E27FC236}">
                <a16:creationId xmlns:a16="http://schemas.microsoft.com/office/drawing/2014/main" id="{68AA91E4-8EBE-4513-B8C7-BB2BF2E6C247}"/>
              </a:ext>
            </a:extLst>
          </p:cNvPr>
          <p:cNvSpPr txBox="1"/>
          <p:nvPr/>
        </p:nvSpPr>
        <p:spPr>
          <a:xfrm>
            <a:off x="2920053" y="4417494"/>
            <a:ext cx="566596" cy="369332"/>
          </a:xfrm>
          <a:prstGeom prst="rect">
            <a:avLst/>
          </a:prstGeom>
          <a:noFill/>
        </p:spPr>
        <p:txBody>
          <a:bodyPr wrap="square" rtlCol="0">
            <a:spAutoFit/>
          </a:bodyPr>
          <a:lstStyle/>
          <a:p>
            <a:r>
              <a:rPr lang="pt-BR" b="1" dirty="0"/>
              <a:t>$50</a:t>
            </a:r>
          </a:p>
        </p:txBody>
      </p:sp>
    </p:spTree>
    <p:extLst>
      <p:ext uri="{BB962C8B-B14F-4D97-AF65-F5344CB8AC3E}">
        <p14:creationId xmlns:p14="http://schemas.microsoft.com/office/powerpoint/2010/main" val="184052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4CF59-3688-4DF9-B0AF-5FFB6A8BED92}"/>
              </a:ext>
            </a:extLst>
          </p:cNvPr>
          <p:cNvSpPr txBox="1">
            <a:spLocks noChangeArrowheads="1"/>
          </p:cNvSpPr>
          <p:nvPr/>
        </p:nvSpPr>
        <p:spPr>
          <a:xfrm>
            <a:off x="355599" y="1074395"/>
            <a:ext cx="8536609"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pt-BR" dirty="0"/>
              <a:t>O custo fixo é uma reta, pois é o mesmo para qualquer  quantidade produzida.</a:t>
            </a:r>
          </a:p>
          <a:p>
            <a:pPr algn="just">
              <a:lnSpc>
                <a:spcPct val="80000"/>
              </a:lnSpc>
            </a:pPr>
            <a:r>
              <a:rPr lang="pt-BR" dirty="0"/>
              <a:t>O formato da curva  de custo variável  pode  ser  explicado  pela lei dos rendimentos marginais decrescentes. Enquanto a produtividade estiver crescendo o custo variável crescerá  à  taxas  decrescentes. Quando a produtividade  passa  a  decrescer    o   custo variável  passa  a  crescer à taxas crescentes.</a:t>
            </a:r>
          </a:p>
          <a:p>
            <a:pPr algn="just">
              <a:lnSpc>
                <a:spcPct val="80000"/>
              </a:lnSpc>
            </a:pPr>
            <a:r>
              <a:rPr lang="pt-BR" dirty="0"/>
              <a:t>A curva de custo total é  paralela  à curva de custo variável, pois tal custo é o somatório dos custos fixo e variável.</a:t>
            </a:r>
          </a:p>
          <a:p>
            <a:pPr algn="just">
              <a:lnSpc>
                <a:spcPct val="80000"/>
              </a:lnSpc>
            </a:pPr>
            <a:endParaRPr lang="pt-BR" dirty="0"/>
          </a:p>
        </p:txBody>
      </p:sp>
      <p:sp>
        <p:nvSpPr>
          <p:cNvPr id="6" name="Rectangle 26">
            <a:extLst>
              <a:ext uri="{FF2B5EF4-FFF2-40B4-BE49-F238E27FC236}">
                <a16:creationId xmlns:a16="http://schemas.microsoft.com/office/drawing/2014/main" id="{4ED6AEF0-A136-47A4-9143-A6C63AE5838C}"/>
              </a:ext>
            </a:extLst>
          </p:cNvPr>
          <p:cNvSpPr>
            <a:spLocks noGrp="1" noChangeArrowheads="1"/>
          </p:cNvSpPr>
          <p:nvPr>
            <p:ph type="title"/>
          </p:nvPr>
        </p:nvSpPr>
        <p:spPr>
          <a:xfrm>
            <a:off x="942283" y="252618"/>
            <a:ext cx="7118350" cy="785813"/>
          </a:xfrm>
          <a:noFill/>
        </p:spPr>
        <p:txBody>
          <a:bodyPr/>
          <a:lstStyle/>
          <a:p>
            <a:pPr algn="ctr"/>
            <a:r>
              <a:rPr lang="en-US" b="1" dirty="0" err="1">
                <a:solidFill>
                  <a:schemeClr val="tx1"/>
                </a:solidFill>
                <a:latin typeface="+mn-lt"/>
              </a:rPr>
              <a:t>Custos</a:t>
            </a:r>
            <a:r>
              <a:rPr lang="en-US" b="1" dirty="0">
                <a:solidFill>
                  <a:schemeClr val="tx1"/>
                </a:solidFill>
                <a:latin typeface="+mn-lt"/>
              </a:rPr>
              <a:t> </a:t>
            </a:r>
            <a:r>
              <a:rPr lang="en-US" b="1" dirty="0" err="1">
                <a:solidFill>
                  <a:schemeClr val="tx1"/>
                </a:solidFill>
                <a:latin typeface="+mn-lt"/>
              </a:rPr>
              <a:t>Totais</a:t>
            </a:r>
            <a:endParaRPr lang="en-US" b="1" dirty="0">
              <a:solidFill>
                <a:schemeClr val="tx1"/>
              </a:solidFill>
              <a:latin typeface="+mn-lt"/>
            </a:endParaRPr>
          </a:p>
        </p:txBody>
      </p:sp>
    </p:spTree>
    <p:extLst>
      <p:ext uri="{BB962C8B-B14F-4D97-AF65-F5344CB8AC3E}">
        <p14:creationId xmlns:p14="http://schemas.microsoft.com/office/powerpoint/2010/main" val="279356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FFD07CE-E32D-476F-995B-812D6A780585}"/>
              </a:ext>
            </a:extLst>
          </p:cNvPr>
          <p:cNvSpPr>
            <a:spLocks noChangeArrowheads="1"/>
          </p:cNvSpPr>
          <p:nvPr/>
        </p:nvSpPr>
        <p:spPr bwMode="auto">
          <a:xfrm>
            <a:off x="506413" y="5895638"/>
            <a:ext cx="1905000" cy="457200"/>
          </a:xfrm>
          <a:prstGeom prst="rect">
            <a:avLst/>
          </a:prstGeom>
          <a:noFill/>
          <a:ln w="12700">
            <a:noFill/>
            <a:miter lim="800000"/>
            <a:headEnd/>
            <a:tailEnd/>
          </a:ln>
        </p:spPr>
        <p:txBody>
          <a:bodyPr wrap="none" anchor="ctr"/>
          <a:lstStyle/>
          <a:p>
            <a:endParaRPr lang="pt-BR"/>
          </a:p>
        </p:txBody>
      </p:sp>
      <p:sp>
        <p:nvSpPr>
          <p:cNvPr id="5" name="Line 6">
            <a:extLst>
              <a:ext uri="{FF2B5EF4-FFF2-40B4-BE49-F238E27FC236}">
                <a16:creationId xmlns:a16="http://schemas.microsoft.com/office/drawing/2014/main" id="{7A24BD49-5B45-4AA4-AAA3-EF2DC3A710FB}"/>
              </a:ext>
            </a:extLst>
          </p:cNvPr>
          <p:cNvSpPr>
            <a:spLocks noChangeShapeType="1"/>
          </p:cNvSpPr>
          <p:nvPr/>
        </p:nvSpPr>
        <p:spPr bwMode="auto">
          <a:xfrm>
            <a:off x="1720298" y="1363325"/>
            <a:ext cx="0" cy="4264025"/>
          </a:xfrm>
          <a:prstGeom prst="line">
            <a:avLst/>
          </a:prstGeom>
          <a:noFill/>
          <a:ln w="57150">
            <a:solidFill>
              <a:schemeClr val="tx1"/>
            </a:solidFill>
            <a:round/>
            <a:headEnd type="triangle" w="med" len="med"/>
            <a:tailEnd type="none" w="med" len="med"/>
          </a:ln>
        </p:spPr>
        <p:txBody>
          <a:bodyPr/>
          <a:lstStyle/>
          <a:p>
            <a:endParaRPr lang="pt-BR"/>
          </a:p>
        </p:txBody>
      </p:sp>
      <p:sp>
        <p:nvSpPr>
          <p:cNvPr id="6" name="Line 7">
            <a:extLst>
              <a:ext uri="{FF2B5EF4-FFF2-40B4-BE49-F238E27FC236}">
                <a16:creationId xmlns:a16="http://schemas.microsoft.com/office/drawing/2014/main" id="{2C160D30-F1A1-4F65-B7E5-F4E87B653EEC}"/>
              </a:ext>
            </a:extLst>
          </p:cNvPr>
          <p:cNvSpPr>
            <a:spLocks noChangeShapeType="1"/>
          </p:cNvSpPr>
          <p:nvPr/>
        </p:nvSpPr>
        <p:spPr bwMode="auto">
          <a:xfrm>
            <a:off x="1711325" y="5628938"/>
            <a:ext cx="5900738" cy="0"/>
          </a:xfrm>
          <a:prstGeom prst="line">
            <a:avLst/>
          </a:prstGeom>
          <a:noFill/>
          <a:ln w="57150">
            <a:solidFill>
              <a:schemeClr val="tx1"/>
            </a:solidFill>
            <a:round/>
            <a:headEnd type="none" w="med" len="med"/>
            <a:tailEnd type="triangle" w="med" len="med"/>
          </a:ln>
        </p:spPr>
        <p:txBody>
          <a:bodyPr/>
          <a:lstStyle/>
          <a:p>
            <a:endParaRPr lang="pt-BR"/>
          </a:p>
        </p:txBody>
      </p:sp>
      <p:sp>
        <p:nvSpPr>
          <p:cNvPr id="7" name="Rectangle 8">
            <a:extLst>
              <a:ext uri="{FF2B5EF4-FFF2-40B4-BE49-F238E27FC236}">
                <a16:creationId xmlns:a16="http://schemas.microsoft.com/office/drawing/2014/main" id="{096CFE92-107C-4FB6-A097-1A03DA10F567}"/>
              </a:ext>
            </a:extLst>
          </p:cNvPr>
          <p:cNvSpPr>
            <a:spLocks noChangeArrowheads="1"/>
          </p:cNvSpPr>
          <p:nvPr/>
        </p:nvSpPr>
        <p:spPr bwMode="auto">
          <a:xfrm>
            <a:off x="7285038" y="5731779"/>
            <a:ext cx="1438275" cy="514350"/>
          </a:xfrm>
          <a:prstGeom prst="rect">
            <a:avLst/>
          </a:prstGeom>
          <a:noFill/>
          <a:ln w="12700">
            <a:noFill/>
            <a:miter lim="800000"/>
            <a:headEnd/>
            <a:tailEnd/>
          </a:ln>
        </p:spPr>
        <p:txBody>
          <a:bodyPr wrap="none" lIns="90488" tIns="44450" rIns="90488" bIns="44450">
            <a:spAutoFit/>
          </a:bodyPr>
          <a:lstStyle/>
          <a:p>
            <a:r>
              <a:rPr lang="en-US" sz="1400" b="1" dirty="0" err="1">
                <a:latin typeface="Arial" charset="0"/>
              </a:rPr>
              <a:t>Produção</a:t>
            </a:r>
            <a:r>
              <a:rPr lang="en-US" sz="1400" b="1" dirty="0">
                <a:latin typeface="Arial" charset="0"/>
              </a:rPr>
              <a:t> </a:t>
            </a:r>
          </a:p>
          <a:p>
            <a:r>
              <a:rPr lang="en-US" sz="1400" b="1" dirty="0">
                <a:latin typeface="Arial" charset="0"/>
              </a:rPr>
              <a:t>(</a:t>
            </a:r>
            <a:r>
              <a:rPr lang="en-US" sz="1400" b="1" dirty="0" err="1">
                <a:latin typeface="Arial" charset="0"/>
              </a:rPr>
              <a:t>unidades</a:t>
            </a:r>
            <a:r>
              <a:rPr lang="en-US" sz="1400" b="1" dirty="0">
                <a:latin typeface="Arial" charset="0"/>
              </a:rPr>
              <a:t>/</a:t>
            </a:r>
            <a:r>
              <a:rPr lang="en-US" sz="1400" b="1" dirty="0" err="1">
                <a:latin typeface="Arial" charset="0"/>
              </a:rPr>
              <a:t>ano</a:t>
            </a:r>
            <a:r>
              <a:rPr lang="en-US" sz="1400" b="1" dirty="0">
                <a:latin typeface="Arial" charset="0"/>
              </a:rPr>
              <a:t>)</a:t>
            </a:r>
          </a:p>
        </p:txBody>
      </p:sp>
      <p:sp>
        <p:nvSpPr>
          <p:cNvPr id="8" name="Rectangle 9">
            <a:extLst>
              <a:ext uri="{FF2B5EF4-FFF2-40B4-BE49-F238E27FC236}">
                <a16:creationId xmlns:a16="http://schemas.microsoft.com/office/drawing/2014/main" id="{F97D0A1F-2B7D-4BC4-ADC3-B1E809E3984A}"/>
              </a:ext>
            </a:extLst>
          </p:cNvPr>
          <p:cNvSpPr>
            <a:spLocks noChangeArrowheads="1"/>
          </p:cNvSpPr>
          <p:nvPr/>
        </p:nvSpPr>
        <p:spPr bwMode="auto">
          <a:xfrm>
            <a:off x="236538" y="1271250"/>
            <a:ext cx="828675" cy="788988"/>
          </a:xfrm>
          <a:prstGeom prst="rect">
            <a:avLst/>
          </a:prstGeom>
          <a:noFill/>
          <a:ln w="12700">
            <a:noFill/>
            <a:miter lim="800000"/>
            <a:headEnd/>
            <a:tailEnd/>
          </a:ln>
        </p:spPr>
        <p:txBody>
          <a:bodyPr wrap="none" lIns="90488" tIns="44450" rIns="90488" bIns="44450">
            <a:spAutoFit/>
          </a:bodyPr>
          <a:lstStyle/>
          <a:p>
            <a:pPr algn="r"/>
            <a:r>
              <a:rPr lang="en-US" sz="1800" b="1">
                <a:latin typeface="Arial" charset="0"/>
              </a:rPr>
              <a:t>Custo</a:t>
            </a:r>
          </a:p>
          <a:p>
            <a:pPr algn="r"/>
            <a:r>
              <a:rPr lang="en-US" sz="1400" b="1">
                <a:latin typeface="Arial" charset="0"/>
              </a:rPr>
              <a:t>($ por </a:t>
            </a:r>
          </a:p>
          <a:p>
            <a:pPr algn="r"/>
            <a:r>
              <a:rPr lang="en-US" sz="1400" b="1">
                <a:latin typeface="Arial" charset="0"/>
              </a:rPr>
              <a:t>ano)</a:t>
            </a:r>
          </a:p>
        </p:txBody>
      </p:sp>
      <p:sp>
        <p:nvSpPr>
          <p:cNvPr id="9" name="Rectangle 10">
            <a:extLst>
              <a:ext uri="{FF2B5EF4-FFF2-40B4-BE49-F238E27FC236}">
                <a16:creationId xmlns:a16="http://schemas.microsoft.com/office/drawing/2014/main" id="{CFF55DFA-C8BB-4442-92A6-1659302F8A3E}"/>
              </a:ext>
            </a:extLst>
          </p:cNvPr>
          <p:cNvSpPr>
            <a:spLocks noChangeArrowheads="1"/>
          </p:cNvSpPr>
          <p:nvPr/>
        </p:nvSpPr>
        <p:spPr bwMode="auto">
          <a:xfrm>
            <a:off x="1189038" y="4533563"/>
            <a:ext cx="434975" cy="363537"/>
          </a:xfrm>
          <a:prstGeom prst="rect">
            <a:avLst/>
          </a:prstGeom>
          <a:noFill/>
          <a:ln w="12700">
            <a:noFill/>
            <a:miter lim="800000"/>
            <a:headEnd/>
            <a:tailEnd/>
          </a:ln>
        </p:spPr>
        <p:txBody>
          <a:bodyPr wrap="none" lIns="90488" tIns="44450" rIns="90488" bIns="44450">
            <a:spAutoFit/>
          </a:bodyPr>
          <a:lstStyle/>
          <a:p>
            <a:r>
              <a:rPr lang="en-US" sz="1800" b="1">
                <a:latin typeface="Arial" charset="0"/>
              </a:rPr>
              <a:t>25</a:t>
            </a:r>
          </a:p>
        </p:txBody>
      </p:sp>
      <p:sp>
        <p:nvSpPr>
          <p:cNvPr id="10" name="Rectangle 11">
            <a:extLst>
              <a:ext uri="{FF2B5EF4-FFF2-40B4-BE49-F238E27FC236}">
                <a16:creationId xmlns:a16="http://schemas.microsoft.com/office/drawing/2014/main" id="{DB6392C7-D620-4A87-8FFF-F946836FCFF0}"/>
              </a:ext>
            </a:extLst>
          </p:cNvPr>
          <p:cNvSpPr>
            <a:spLocks noChangeArrowheads="1"/>
          </p:cNvSpPr>
          <p:nvPr/>
        </p:nvSpPr>
        <p:spPr bwMode="auto">
          <a:xfrm>
            <a:off x="1225550" y="3490575"/>
            <a:ext cx="434975" cy="363538"/>
          </a:xfrm>
          <a:prstGeom prst="rect">
            <a:avLst/>
          </a:prstGeom>
          <a:noFill/>
          <a:ln w="12700">
            <a:noFill/>
            <a:miter lim="800000"/>
            <a:headEnd/>
            <a:tailEnd/>
          </a:ln>
        </p:spPr>
        <p:txBody>
          <a:bodyPr wrap="none" lIns="90488" tIns="44450" rIns="90488" bIns="44450">
            <a:spAutoFit/>
          </a:bodyPr>
          <a:lstStyle/>
          <a:p>
            <a:r>
              <a:rPr lang="en-US" sz="1800" b="1">
                <a:latin typeface="Arial" charset="0"/>
              </a:rPr>
              <a:t>50</a:t>
            </a:r>
          </a:p>
        </p:txBody>
      </p:sp>
      <p:sp>
        <p:nvSpPr>
          <p:cNvPr id="11" name="Rectangle 12">
            <a:extLst>
              <a:ext uri="{FF2B5EF4-FFF2-40B4-BE49-F238E27FC236}">
                <a16:creationId xmlns:a16="http://schemas.microsoft.com/office/drawing/2014/main" id="{1BEBA04C-178A-4F1C-A7DD-AF6A5C28533F}"/>
              </a:ext>
            </a:extLst>
          </p:cNvPr>
          <p:cNvSpPr>
            <a:spLocks noChangeArrowheads="1"/>
          </p:cNvSpPr>
          <p:nvPr/>
        </p:nvSpPr>
        <p:spPr bwMode="auto">
          <a:xfrm>
            <a:off x="1247775" y="2457113"/>
            <a:ext cx="434975" cy="363537"/>
          </a:xfrm>
          <a:prstGeom prst="rect">
            <a:avLst/>
          </a:prstGeom>
          <a:noFill/>
          <a:ln w="12700">
            <a:noFill/>
            <a:miter lim="800000"/>
            <a:headEnd/>
            <a:tailEnd/>
          </a:ln>
        </p:spPr>
        <p:txBody>
          <a:bodyPr wrap="none" lIns="90488" tIns="44450" rIns="90488" bIns="44450">
            <a:spAutoFit/>
          </a:bodyPr>
          <a:lstStyle/>
          <a:p>
            <a:r>
              <a:rPr lang="en-US" sz="1800" b="1">
                <a:latin typeface="Arial" charset="0"/>
              </a:rPr>
              <a:t>75</a:t>
            </a:r>
          </a:p>
        </p:txBody>
      </p:sp>
      <p:sp>
        <p:nvSpPr>
          <p:cNvPr id="12" name="Rectangle 13">
            <a:extLst>
              <a:ext uri="{FF2B5EF4-FFF2-40B4-BE49-F238E27FC236}">
                <a16:creationId xmlns:a16="http://schemas.microsoft.com/office/drawing/2014/main" id="{AE7716E6-5C5A-4A94-8FF5-F17FDB18AD18}"/>
              </a:ext>
            </a:extLst>
          </p:cNvPr>
          <p:cNvSpPr>
            <a:spLocks noChangeArrowheads="1"/>
          </p:cNvSpPr>
          <p:nvPr/>
        </p:nvSpPr>
        <p:spPr bwMode="auto">
          <a:xfrm>
            <a:off x="1169988" y="1399838"/>
            <a:ext cx="561975" cy="363537"/>
          </a:xfrm>
          <a:prstGeom prst="rect">
            <a:avLst/>
          </a:prstGeom>
          <a:noFill/>
          <a:ln w="12700">
            <a:noFill/>
            <a:miter lim="800000"/>
            <a:headEnd/>
            <a:tailEnd/>
          </a:ln>
        </p:spPr>
        <p:txBody>
          <a:bodyPr wrap="none" lIns="90488" tIns="44450" rIns="90488" bIns="44450">
            <a:spAutoFit/>
          </a:bodyPr>
          <a:lstStyle/>
          <a:p>
            <a:r>
              <a:rPr lang="en-US" sz="1800" b="1">
                <a:latin typeface="Arial" charset="0"/>
              </a:rPr>
              <a:t>100</a:t>
            </a:r>
          </a:p>
        </p:txBody>
      </p:sp>
      <p:sp>
        <p:nvSpPr>
          <p:cNvPr id="13" name="Rectangle 14">
            <a:extLst>
              <a:ext uri="{FF2B5EF4-FFF2-40B4-BE49-F238E27FC236}">
                <a16:creationId xmlns:a16="http://schemas.microsoft.com/office/drawing/2014/main" id="{A2DE2C80-B32B-436A-80BE-CDE5D3660CDF}"/>
              </a:ext>
            </a:extLst>
          </p:cNvPr>
          <p:cNvSpPr>
            <a:spLocks noChangeArrowheads="1"/>
          </p:cNvSpPr>
          <p:nvPr/>
        </p:nvSpPr>
        <p:spPr bwMode="auto">
          <a:xfrm>
            <a:off x="1651000" y="5633700"/>
            <a:ext cx="293688"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0</a:t>
            </a:r>
          </a:p>
        </p:txBody>
      </p:sp>
      <p:sp>
        <p:nvSpPr>
          <p:cNvPr id="14" name="Rectangle 15">
            <a:extLst>
              <a:ext uri="{FF2B5EF4-FFF2-40B4-BE49-F238E27FC236}">
                <a16:creationId xmlns:a16="http://schemas.microsoft.com/office/drawing/2014/main" id="{723253A8-3A7B-4076-85F4-0C8746F9D5EF}"/>
              </a:ext>
            </a:extLst>
          </p:cNvPr>
          <p:cNvSpPr>
            <a:spLocks noChangeArrowheads="1"/>
          </p:cNvSpPr>
          <p:nvPr/>
        </p:nvSpPr>
        <p:spPr bwMode="auto">
          <a:xfrm>
            <a:off x="2041525" y="5619413"/>
            <a:ext cx="293688"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1</a:t>
            </a:r>
          </a:p>
        </p:txBody>
      </p:sp>
      <p:sp>
        <p:nvSpPr>
          <p:cNvPr id="15" name="Rectangle 16">
            <a:extLst>
              <a:ext uri="{FF2B5EF4-FFF2-40B4-BE49-F238E27FC236}">
                <a16:creationId xmlns:a16="http://schemas.microsoft.com/office/drawing/2014/main" id="{A836B41B-2E60-4E63-BF61-DBB3EE05A52D}"/>
              </a:ext>
            </a:extLst>
          </p:cNvPr>
          <p:cNvSpPr>
            <a:spLocks noChangeArrowheads="1"/>
          </p:cNvSpPr>
          <p:nvPr/>
        </p:nvSpPr>
        <p:spPr bwMode="auto">
          <a:xfrm>
            <a:off x="2468563" y="5633700"/>
            <a:ext cx="293687"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2</a:t>
            </a:r>
          </a:p>
        </p:txBody>
      </p:sp>
      <p:sp>
        <p:nvSpPr>
          <p:cNvPr id="16" name="Rectangle 17">
            <a:extLst>
              <a:ext uri="{FF2B5EF4-FFF2-40B4-BE49-F238E27FC236}">
                <a16:creationId xmlns:a16="http://schemas.microsoft.com/office/drawing/2014/main" id="{D7AA80C2-2ECF-4AB5-BD6B-D73FC7C1C7F6}"/>
              </a:ext>
            </a:extLst>
          </p:cNvPr>
          <p:cNvSpPr>
            <a:spLocks noChangeArrowheads="1"/>
          </p:cNvSpPr>
          <p:nvPr/>
        </p:nvSpPr>
        <p:spPr bwMode="auto">
          <a:xfrm>
            <a:off x="2894013" y="5633700"/>
            <a:ext cx="293687" cy="333375"/>
          </a:xfrm>
          <a:prstGeom prst="rect">
            <a:avLst/>
          </a:prstGeom>
          <a:noFill/>
          <a:ln w="12700">
            <a:noFill/>
            <a:miter lim="800000"/>
            <a:headEnd/>
            <a:tailEnd/>
          </a:ln>
        </p:spPr>
        <p:txBody>
          <a:bodyPr lIns="90488" tIns="44450" rIns="90488" bIns="44450">
            <a:spAutoFit/>
          </a:bodyPr>
          <a:lstStyle/>
          <a:p>
            <a:r>
              <a:rPr lang="en-US" sz="1600" b="1">
                <a:latin typeface="Arial" charset="0"/>
              </a:rPr>
              <a:t>3</a:t>
            </a:r>
          </a:p>
        </p:txBody>
      </p:sp>
      <p:sp>
        <p:nvSpPr>
          <p:cNvPr id="17" name="Rectangle 18">
            <a:extLst>
              <a:ext uri="{FF2B5EF4-FFF2-40B4-BE49-F238E27FC236}">
                <a16:creationId xmlns:a16="http://schemas.microsoft.com/office/drawing/2014/main" id="{CF7DF4CF-2984-4203-9E09-13539D5A666D}"/>
              </a:ext>
            </a:extLst>
          </p:cNvPr>
          <p:cNvSpPr>
            <a:spLocks noChangeArrowheads="1"/>
          </p:cNvSpPr>
          <p:nvPr/>
        </p:nvSpPr>
        <p:spPr bwMode="auto">
          <a:xfrm>
            <a:off x="3295650" y="5633700"/>
            <a:ext cx="293688"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4</a:t>
            </a:r>
          </a:p>
        </p:txBody>
      </p:sp>
      <p:sp>
        <p:nvSpPr>
          <p:cNvPr id="18" name="Rectangle 19">
            <a:extLst>
              <a:ext uri="{FF2B5EF4-FFF2-40B4-BE49-F238E27FC236}">
                <a16:creationId xmlns:a16="http://schemas.microsoft.com/office/drawing/2014/main" id="{C0364ABC-F33C-432E-9D91-A9760D01870D}"/>
              </a:ext>
            </a:extLst>
          </p:cNvPr>
          <p:cNvSpPr>
            <a:spLocks noChangeArrowheads="1"/>
          </p:cNvSpPr>
          <p:nvPr/>
        </p:nvSpPr>
        <p:spPr bwMode="auto">
          <a:xfrm>
            <a:off x="3733800" y="5633700"/>
            <a:ext cx="293688" cy="333375"/>
          </a:xfrm>
          <a:prstGeom prst="rect">
            <a:avLst/>
          </a:prstGeom>
          <a:noFill/>
          <a:ln w="12700">
            <a:noFill/>
            <a:miter lim="800000"/>
            <a:headEnd/>
            <a:tailEnd/>
          </a:ln>
        </p:spPr>
        <p:txBody>
          <a:bodyPr lIns="90488" tIns="44450" rIns="90488" bIns="44450">
            <a:spAutoFit/>
          </a:bodyPr>
          <a:lstStyle/>
          <a:p>
            <a:r>
              <a:rPr lang="en-US" sz="1600" b="1">
                <a:latin typeface="Arial" charset="0"/>
              </a:rPr>
              <a:t>5</a:t>
            </a:r>
          </a:p>
        </p:txBody>
      </p:sp>
      <p:sp>
        <p:nvSpPr>
          <p:cNvPr id="19" name="Rectangle 20">
            <a:extLst>
              <a:ext uri="{FF2B5EF4-FFF2-40B4-BE49-F238E27FC236}">
                <a16:creationId xmlns:a16="http://schemas.microsoft.com/office/drawing/2014/main" id="{DE9752CA-407A-4C68-A35B-AFB33A29AE88}"/>
              </a:ext>
            </a:extLst>
          </p:cNvPr>
          <p:cNvSpPr>
            <a:spLocks noChangeArrowheads="1"/>
          </p:cNvSpPr>
          <p:nvPr/>
        </p:nvSpPr>
        <p:spPr bwMode="auto">
          <a:xfrm>
            <a:off x="4121150" y="5633700"/>
            <a:ext cx="293688" cy="333375"/>
          </a:xfrm>
          <a:prstGeom prst="rect">
            <a:avLst/>
          </a:prstGeom>
          <a:noFill/>
          <a:ln w="12700">
            <a:noFill/>
            <a:miter lim="800000"/>
            <a:headEnd/>
            <a:tailEnd/>
          </a:ln>
        </p:spPr>
        <p:txBody>
          <a:bodyPr lIns="90488" tIns="44450" rIns="90488" bIns="44450">
            <a:spAutoFit/>
          </a:bodyPr>
          <a:lstStyle/>
          <a:p>
            <a:r>
              <a:rPr lang="en-US" sz="1600" b="1">
                <a:latin typeface="Arial" charset="0"/>
              </a:rPr>
              <a:t>6</a:t>
            </a:r>
          </a:p>
        </p:txBody>
      </p:sp>
      <p:sp>
        <p:nvSpPr>
          <p:cNvPr id="20" name="Rectangle 21">
            <a:extLst>
              <a:ext uri="{FF2B5EF4-FFF2-40B4-BE49-F238E27FC236}">
                <a16:creationId xmlns:a16="http://schemas.microsoft.com/office/drawing/2014/main" id="{796B2D7C-6D54-4E83-A7EF-3237E15704D9}"/>
              </a:ext>
            </a:extLst>
          </p:cNvPr>
          <p:cNvSpPr>
            <a:spLocks noChangeArrowheads="1"/>
          </p:cNvSpPr>
          <p:nvPr/>
        </p:nvSpPr>
        <p:spPr bwMode="auto">
          <a:xfrm>
            <a:off x="4533900" y="5633700"/>
            <a:ext cx="293688" cy="333375"/>
          </a:xfrm>
          <a:prstGeom prst="rect">
            <a:avLst/>
          </a:prstGeom>
          <a:noFill/>
          <a:ln w="12700">
            <a:noFill/>
            <a:miter lim="800000"/>
            <a:headEnd/>
            <a:tailEnd/>
          </a:ln>
        </p:spPr>
        <p:txBody>
          <a:bodyPr lIns="90488" tIns="44450" rIns="90488" bIns="44450">
            <a:spAutoFit/>
          </a:bodyPr>
          <a:lstStyle/>
          <a:p>
            <a:r>
              <a:rPr lang="en-US" sz="1600" b="1">
                <a:latin typeface="Arial" charset="0"/>
              </a:rPr>
              <a:t>7</a:t>
            </a:r>
          </a:p>
        </p:txBody>
      </p:sp>
      <p:sp>
        <p:nvSpPr>
          <p:cNvPr id="21" name="Rectangle 22">
            <a:extLst>
              <a:ext uri="{FF2B5EF4-FFF2-40B4-BE49-F238E27FC236}">
                <a16:creationId xmlns:a16="http://schemas.microsoft.com/office/drawing/2014/main" id="{22ABAB20-7ED6-4C12-9D16-A02534C94F5C}"/>
              </a:ext>
            </a:extLst>
          </p:cNvPr>
          <p:cNvSpPr>
            <a:spLocks noChangeArrowheads="1"/>
          </p:cNvSpPr>
          <p:nvPr/>
        </p:nvSpPr>
        <p:spPr bwMode="auto">
          <a:xfrm>
            <a:off x="4984750" y="5633700"/>
            <a:ext cx="293688"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8</a:t>
            </a:r>
          </a:p>
        </p:txBody>
      </p:sp>
      <p:sp>
        <p:nvSpPr>
          <p:cNvPr id="22" name="Rectangle 23">
            <a:extLst>
              <a:ext uri="{FF2B5EF4-FFF2-40B4-BE49-F238E27FC236}">
                <a16:creationId xmlns:a16="http://schemas.microsoft.com/office/drawing/2014/main" id="{DE9FC5BE-9D2B-4256-A422-7DC2152D607A}"/>
              </a:ext>
            </a:extLst>
          </p:cNvPr>
          <p:cNvSpPr>
            <a:spLocks noChangeArrowheads="1"/>
          </p:cNvSpPr>
          <p:nvPr/>
        </p:nvSpPr>
        <p:spPr bwMode="auto">
          <a:xfrm>
            <a:off x="5384800" y="5633700"/>
            <a:ext cx="293688"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9</a:t>
            </a:r>
          </a:p>
        </p:txBody>
      </p:sp>
      <p:sp>
        <p:nvSpPr>
          <p:cNvPr id="23" name="Rectangle 24">
            <a:extLst>
              <a:ext uri="{FF2B5EF4-FFF2-40B4-BE49-F238E27FC236}">
                <a16:creationId xmlns:a16="http://schemas.microsoft.com/office/drawing/2014/main" id="{18D60C34-D9C9-4D18-AFBC-FD7A482D8E8D}"/>
              </a:ext>
            </a:extLst>
          </p:cNvPr>
          <p:cNvSpPr>
            <a:spLocks noChangeArrowheads="1"/>
          </p:cNvSpPr>
          <p:nvPr/>
        </p:nvSpPr>
        <p:spPr bwMode="auto">
          <a:xfrm>
            <a:off x="5784850" y="5633700"/>
            <a:ext cx="406400"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10</a:t>
            </a:r>
          </a:p>
        </p:txBody>
      </p:sp>
      <p:sp>
        <p:nvSpPr>
          <p:cNvPr id="24" name="Rectangle 25">
            <a:extLst>
              <a:ext uri="{FF2B5EF4-FFF2-40B4-BE49-F238E27FC236}">
                <a16:creationId xmlns:a16="http://schemas.microsoft.com/office/drawing/2014/main" id="{82EE459A-8EF6-452D-ACBE-33A629867CEC}"/>
              </a:ext>
            </a:extLst>
          </p:cNvPr>
          <p:cNvSpPr>
            <a:spLocks noChangeArrowheads="1"/>
          </p:cNvSpPr>
          <p:nvPr/>
        </p:nvSpPr>
        <p:spPr bwMode="auto">
          <a:xfrm>
            <a:off x="6337300" y="5633700"/>
            <a:ext cx="406400" cy="333375"/>
          </a:xfrm>
          <a:prstGeom prst="rect">
            <a:avLst/>
          </a:prstGeom>
          <a:noFill/>
          <a:ln w="12700">
            <a:noFill/>
            <a:miter lim="800000"/>
            <a:headEnd/>
            <a:tailEnd/>
          </a:ln>
        </p:spPr>
        <p:txBody>
          <a:bodyPr wrap="none" lIns="90488" tIns="44450" rIns="90488" bIns="44450">
            <a:spAutoFit/>
          </a:bodyPr>
          <a:lstStyle/>
          <a:p>
            <a:r>
              <a:rPr lang="en-US" sz="1600" b="1">
                <a:latin typeface="Arial" charset="0"/>
              </a:rPr>
              <a:t>11</a:t>
            </a:r>
          </a:p>
        </p:txBody>
      </p:sp>
      <p:sp>
        <p:nvSpPr>
          <p:cNvPr id="25" name="Freeform 26">
            <a:extLst>
              <a:ext uri="{FF2B5EF4-FFF2-40B4-BE49-F238E27FC236}">
                <a16:creationId xmlns:a16="http://schemas.microsoft.com/office/drawing/2014/main" id="{48543084-8CC6-4630-8EB2-B3AB373EB0AE}"/>
              </a:ext>
            </a:extLst>
          </p:cNvPr>
          <p:cNvSpPr>
            <a:spLocks/>
          </p:cNvSpPr>
          <p:nvPr/>
        </p:nvSpPr>
        <p:spPr bwMode="auto">
          <a:xfrm>
            <a:off x="2135188" y="2090400"/>
            <a:ext cx="4297362" cy="3235325"/>
          </a:xfrm>
          <a:custGeom>
            <a:avLst/>
            <a:gdLst>
              <a:gd name="T0" fmla="*/ 0 w 2707"/>
              <a:gd name="T1" fmla="*/ 2147483647 h 2038"/>
              <a:gd name="T2" fmla="*/ 2147483647 w 2707"/>
              <a:gd name="T3" fmla="*/ 2147483647 h 2038"/>
              <a:gd name="T4" fmla="*/ 2147483647 w 2707"/>
              <a:gd name="T5" fmla="*/ 0 h 2038"/>
              <a:gd name="T6" fmla="*/ 0 60000 65536"/>
              <a:gd name="T7" fmla="*/ 0 60000 65536"/>
              <a:gd name="T8" fmla="*/ 0 60000 65536"/>
              <a:gd name="T9" fmla="*/ 0 w 2707"/>
              <a:gd name="T10" fmla="*/ 0 h 2038"/>
              <a:gd name="T11" fmla="*/ 2707 w 2707"/>
              <a:gd name="T12" fmla="*/ 2038 h 2038"/>
            </a:gdLst>
            <a:ahLst/>
            <a:cxnLst>
              <a:cxn ang="T6">
                <a:pos x="T0" y="T1"/>
              </a:cxn>
              <a:cxn ang="T7">
                <a:pos x="T2" y="T3"/>
              </a:cxn>
              <a:cxn ang="T8">
                <a:pos x="T4" y="T5"/>
              </a:cxn>
            </a:cxnLst>
            <a:rect l="T9" t="T10" r="T11" b="T12"/>
            <a:pathLst>
              <a:path w="2707" h="2038">
                <a:moveTo>
                  <a:pt x="0" y="1020"/>
                </a:moveTo>
                <a:cubicBezTo>
                  <a:pt x="202" y="1529"/>
                  <a:pt x="405" y="2038"/>
                  <a:pt x="856" y="1868"/>
                </a:cubicBezTo>
                <a:cubicBezTo>
                  <a:pt x="1307" y="1698"/>
                  <a:pt x="2399" y="313"/>
                  <a:pt x="2707" y="0"/>
                </a:cubicBezTo>
              </a:path>
            </a:pathLst>
          </a:custGeom>
          <a:noFill/>
          <a:ln w="12700" cap="flat" cmpd="sng">
            <a:noFill/>
            <a:prstDash val="solid"/>
            <a:round/>
            <a:headEnd type="none" w="med" len="med"/>
            <a:tailEnd type="none" w="med" len="med"/>
          </a:ln>
        </p:spPr>
        <p:txBody>
          <a:bodyPr wrap="none">
            <a:spAutoFit/>
          </a:bodyPr>
          <a:lstStyle/>
          <a:p>
            <a:endParaRPr lang="pt-BR"/>
          </a:p>
        </p:txBody>
      </p:sp>
      <p:sp>
        <p:nvSpPr>
          <p:cNvPr id="26" name="Freeform 27">
            <a:extLst>
              <a:ext uri="{FF2B5EF4-FFF2-40B4-BE49-F238E27FC236}">
                <a16:creationId xmlns:a16="http://schemas.microsoft.com/office/drawing/2014/main" id="{9E993E16-F76C-4077-91C6-EDA83F3B9A3A}"/>
              </a:ext>
            </a:extLst>
          </p:cNvPr>
          <p:cNvSpPr>
            <a:spLocks/>
          </p:cNvSpPr>
          <p:nvPr/>
        </p:nvSpPr>
        <p:spPr bwMode="auto">
          <a:xfrm>
            <a:off x="2082800" y="2220575"/>
            <a:ext cx="4454525" cy="3098800"/>
          </a:xfrm>
          <a:custGeom>
            <a:avLst/>
            <a:gdLst>
              <a:gd name="T0" fmla="*/ 0 w 2806"/>
              <a:gd name="T1" fmla="*/ 2147483647 h 1952"/>
              <a:gd name="T2" fmla="*/ 1534775813 w 2806"/>
              <a:gd name="T3" fmla="*/ 2147483647 h 1952"/>
              <a:gd name="T4" fmla="*/ 2147483647 w 2806"/>
              <a:gd name="T5" fmla="*/ 2147483647 h 1952"/>
              <a:gd name="T6" fmla="*/ 2147483647 w 2806"/>
              <a:gd name="T7" fmla="*/ 0 h 1952"/>
              <a:gd name="T8" fmla="*/ 0 60000 65536"/>
              <a:gd name="T9" fmla="*/ 0 60000 65536"/>
              <a:gd name="T10" fmla="*/ 0 60000 65536"/>
              <a:gd name="T11" fmla="*/ 0 60000 65536"/>
              <a:gd name="T12" fmla="*/ 0 w 2806"/>
              <a:gd name="T13" fmla="*/ 0 h 1952"/>
              <a:gd name="T14" fmla="*/ 2806 w 2806"/>
              <a:gd name="T15" fmla="*/ 1952 h 1952"/>
            </a:gdLst>
            <a:ahLst/>
            <a:cxnLst>
              <a:cxn ang="T8">
                <a:pos x="T0" y="T1"/>
              </a:cxn>
              <a:cxn ang="T9">
                <a:pos x="T2" y="T3"/>
              </a:cxn>
              <a:cxn ang="T10">
                <a:pos x="T4" y="T5"/>
              </a:cxn>
              <a:cxn ang="T11">
                <a:pos x="T6" y="T7"/>
              </a:cxn>
            </a:cxnLst>
            <a:rect l="T12" t="T13" r="T14" b="T15"/>
            <a:pathLst>
              <a:path w="2806" h="1952">
                <a:moveTo>
                  <a:pt x="0" y="954"/>
                </a:moveTo>
                <a:cubicBezTo>
                  <a:pt x="101" y="1101"/>
                  <a:pt x="340" y="1720"/>
                  <a:pt x="609" y="1835"/>
                </a:cubicBezTo>
                <a:cubicBezTo>
                  <a:pt x="878" y="1950"/>
                  <a:pt x="1247" y="1952"/>
                  <a:pt x="1613" y="1646"/>
                </a:cubicBezTo>
                <a:cubicBezTo>
                  <a:pt x="1979" y="1340"/>
                  <a:pt x="2557" y="343"/>
                  <a:pt x="2806" y="0"/>
                </a:cubicBezTo>
              </a:path>
            </a:pathLst>
          </a:custGeom>
          <a:noFill/>
          <a:ln w="57150" cap="flat" cmpd="sng">
            <a:solidFill>
              <a:srgbClr val="FF3300"/>
            </a:solidFill>
            <a:prstDash val="solid"/>
            <a:round/>
            <a:headEnd type="none" w="med" len="med"/>
            <a:tailEnd type="none" w="med" len="med"/>
          </a:ln>
        </p:spPr>
        <p:txBody>
          <a:bodyPr>
            <a:spAutoFit/>
          </a:bodyPr>
          <a:lstStyle/>
          <a:p>
            <a:endParaRPr lang="pt-BR"/>
          </a:p>
        </p:txBody>
      </p:sp>
      <p:sp>
        <p:nvSpPr>
          <p:cNvPr id="27" name="Freeform 28">
            <a:extLst>
              <a:ext uri="{FF2B5EF4-FFF2-40B4-BE49-F238E27FC236}">
                <a16:creationId xmlns:a16="http://schemas.microsoft.com/office/drawing/2014/main" id="{610CCD36-5BC0-49BB-9C3A-1AEC1706633C}"/>
              </a:ext>
            </a:extLst>
          </p:cNvPr>
          <p:cNvSpPr>
            <a:spLocks/>
          </p:cNvSpPr>
          <p:nvPr/>
        </p:nvSpPr>
        <p:spPr bwMode="auto">
          <a:xfrm>
            <a:off x="2095500" y="3749338"/>
            <a:ext cx="4414838" cy="1066800"/>
          </a:xfrm>
          <a:custGeom>
            <a:avLst/>
            <a:gdLst>
              <a:gd name="T0" fmla="*/ 0 w 2781"/>
              <a:gd name="T1" fmla="*/ 0 h 672"/>
              <a:gd name="T2" fmla="*/ 1804432239 w 2781"/>
              <a:gd name="T3" fmla="*/ 1222274940 h 672"/>
              <a:gd name="T4" fmla="*/ 2147483647 w 2781"/>
              <a:gd name="T5" fmla="*/ 1658262607 h 672"/>
              <a:gd name="T6" fmla="*/ 2147483647 w 2781"/>
              <a:gd name="T7" fmla="*/ 1015622203 h 672"/>
              <a:gd name="T8" fmla="*/ 2147483647 w 2781"/>
              <a:gd name="T9" fmla="*/ 476308763 h 672"/>
              <a:gd name="T10" fmla="*/ 0 60000 65536"/>
              <a:gd name="T11" fmla="*/ 0 60000 65536"/>
              <a:gd name="T12" fmla="*/ 0 60000 65536"/>
              <a:gd name="T13" fmla="*/ 0 60000 65536"/>
              <a:gd name="T14" fmla="*/ 0 60000 65536"/>
              <a:gd name="T15" fmla="*/ 0 w 2781"/>
              <a:gd name="T16" fmla="*/ 0 h 672"/>
              <a:gd name="T17" fmla="*/ 2781 w 2781"/>
              <a:gd name="T18" fmla="*/ 672 h 672"/>
            </a:gdLst>
            <a:ahLst/>
            <a:cxnLst>
              <a:cxn ang="T10">
                <a:pos x="T0" y="T1"/>
              </a:cxn>
              <a:cxn ang="T11">
                <a:pos x="T2" y="T3"/>
              </a:cxn>
              <a:cxn ang="T12">
                <a:pos x="T4" y="T5"/>
              </a:cxn>
              <a:cxn ang="T13">
                <a:pos x="T6" y="T7"/>
              </a:cxn>
              <a:cxn ang="T14">
                <a:pos x="T8" y="T9"/>
              </a:cxn>
            </a:cxnLst>
            <a:rect l="T15" t="T16" r="T17" b="T18"/>
            <a:pathLst>
              <a:path w="2781" h="672">
                <a:moveTo>
                  <a:pt x="0" y="0"/>
                </a:moveTo>
                <a:cubicBezTo>
                  <a:pt x="119" y="81"/>
                  <a:pt x="446" y="375"/>
                  <a:pt x="716" y="485"/>
                </a:cubicBezTo>
                <a:cubicBezTo>
                  <a:pt x="986" y="595"/>
                  <a:pt x="1347" y="672"/>
                  <a:pt x="1621" y="658"/>
                </a:cubicBezTo>
                <a:cubicBezTo>
                  <a:pt x="1895" y="644"/>
                  <a:pt x="2169" y="481"/>
                  <a:pt x="2362" y="403"/>
                </a:cubicBezTo>
                <a:cubicBezTo>
                  <a:pt x="2555" y="325"/>
                  <a:pt x="2694" y="234"/>
                  <a:pt x="2781" y="189"/>
                </a:cubicBezTo>
              </a:path>
            </a:pathLst>
          </a:custGeom>
          <a:noFill/>
          <a:ln w="57150" cap="flat" cmpd="sng">
            <a:solidFill>
              <a:srgbClr val="3399FF"/>
            </a:solidFill>
            <a:prstDash val="solid"/>
            <a:round/>
            <a:headEnd type="none" w="med" len="med"/>
            <a:tailEnd type="none" w="med" len="med"/>
          </a:ln>
        </p:spPr>
        <p:txBody>
          <a:bodyPr wrap="none">
            <a:spAutoFit/>
          </a:bodyPr>
          <a:lstStyle/>
          <a:p>
            <a:endParaRPr lang="pt-BR"/>
          </a:p>
        </p:txBody>
      </p:sp>
      <p:sp>
        <p:nvSpPr>
          <p:cNvPr id="28" name="Freeform 29">
            <a:extLst>
              <a:ext uri="{FF2B5EF4-FFF2-40B4-BE49-F238E27FC236}">
                <a16:creationId xmlns:a16="http://schemas.microsoft.com/office/drawing/2014/main" id="{FAAFAB36-8CCE-44A4-B4A4-E66FFB1DAA0F}"/>
              </a:ext>
            </a:extLst>
          </p:cNvPr>
          <p:cNvSpPr>
            <a:spLocks/>
          </p:cNvSpPr>
          <p:nvPr/>
        </p:nvSpPr>
        <p:spPr bwMode="auto">
          <a:xfrm>
            <a:off x="2055813" y="1606213"/>
            <a:ext cx="4468812" cy="2770187"/>
          </a:xfrm>
          <a:custGeom>
            <a:avLst/>
            <a:gdLst>
              <a:gd name="T0" fmla="*/ 0 w 2815"/>
              <a:gd name="T1" fmla="*/ 0 h 1745"/>
              <a:gd name="T2" fmla="*/ 1617939967 w 2815"/>
              <a:gd name="T3" fmla="*/ 2147483647 h 1745"/>
              <a:gd name="T4" fmla="*/ 2147483647 w 2815"/>
              <a:gd name="T5" fmla="*/ 2147483647 h 1745"/>
              <a:gd name="T6" fmla="*/ 2147483647 w 2815"/>
              <a:gd name="T7" fmla="*/ 2147483647 h 1745"/>
              <a:gd name="T8" fmla="*/ 0 60000 65536"/>
              <a:gd name="T9" fmla="*/ 0 60000 65536"/>
              <a:gd name="T10" fmla="*/ 0 60000 65536"/>
              <a:gd name="T11" fmla="*/ 0 60000 65536"/>
              <a:gd name="T12" fmla="*/ 0 w 2815"/>
              <a:gd name="T13" fmla="*/ 0 h 1745"/>
              <a:gd name="T14" fmla="*/ 2815 w 2815"/>
              <a:gd name="T15" fmla="*/ 1745 h 1745"/>
            </a:gdLst>
            <a:ahLst/>
            <a:cxnLst>
              <a:cxn ang="T8">
                <a:pos x="T0" y="T1"/>
              </a:cxn>
              <a:cxn ang="T9">
                <a:pos x="T2" y="T3"/>
              </a:cxn>
              <a:cxn ang="T10">
                <a:pos x="T4" y="T5"/>
              </a:cxn>
              <a:cxn ang="T11">
                <a:pos x="T6" y="T7"/>
              </a:cxn>
            </a:cxnLst>
            <a:rect l="T12" t="T13" r="T14" b="T15"/>
            <a:pathLst>
              <a:path w="2815" h="1745">
                <a:moveTo>
                  <a:pt x="0" y="0"/>
                </a:moveTo>
                <a:cubicBezTo>
                  <a:pt x="107" y="228"/>
                  <a:pt x="322" y="1076"/>
                  <a:pt x="642" y="1366"/>
                </a:cubicBezTo>
                <a:cubicBezTo>
                  <a:pt x="962" y="1656"/>
                  <a:pt x="1556" y="1729"/>
                  <a:pt x="1918" y="1737"/>
                </a:cubicBezTo>
                <a:cubicBezTo>
                  <a:pt x="2280" y="1745"/>
                  <a:pt x="2628" y="1483"/>
                  <a:pt x="2815" y="1416"/>
                </a:cubicBezTo>
              </a:path>
            </a:pathLst>
          </a:custGeom>
          <a:noFill/>
          <a:ln w="57150" cap="flat" cmpd="sng">
            <a:solidFill>
              <a:srgbClr val="0000FF"/>
            </a:solidFill>
            <a:prstDash val="solid"/>
            <a:round/>
            <a:headEnd type="none" w="med" len="med"/>
            <a:tailEnd type="none" w="med" len="med"/>
          </a:ln>
        </p:spPr>
        <p:txBody>
          <a:bodyPr wrap="none">
            <a:spAutoFit/>
          </a:bodyPr>
          <a:lstStyle/>
          <a:p>
            <a:endParaRPr lang="pt-BR"/>
          </a:p>
        </p:txBody>
      </p:sp>
      <p:sp>
        <p:nvSpPr>
          <p:cNvPr id="29" name="Freeform 30">
            <a:extLst>
              <a:ext uri="{FF2B5EF4-FFF2-40B4-BE49-F238E27FC236}">
                <a16:creationId xmlns:a16="http://schemas.microsoft.com/office/drawing/2014/main" id="{67B06423-E2C2-46AD-BE25-75F40884BDB6}"/>
              </a:ext>
            </a:extLst>
          </p:cNvPr>
          <p:cNvSpPr>
            <a:spLocks/>
          </p:cNvSpPr>
          <p:nvPr/>
        </p:nvSpPr>
        <p:spPr bwMode="auto">
          <a:xfrm>
            <a:off x="2108200" y="3774738"/>
            <a:ext cx="4546600" cy="1738312"/>
          </a:xfrm>
          <a:custGeom>
            <a:avLst/>
            <a:gdLst>
              <a:gd name="T0" fmla="*/ 0 w 2864"/>
              <a:gd name="T1" fmla="*/ 0 h 1095"/>
              <a:gd name="T2" fmla="*/ 685482465 w 2864"/>
              <a:gd name="T3" fmla="*/ 1660781354 h 1095"/>
              <a:gd name="T4" fmla="*/ 2137092565 w 2864"/>
              <a:gd name="T5" fmla="*/ 2147483647 h 1095"/>
              <a:gd name="T6" fmla="*/ 2147483647 w 2864"/>
              <a:gd name="T7" fmla="*/ 2147483647 h 1095"/>
              <a:gd name="T8" fmla="*/ 0 60000 65536"/>
              <a:gd name="T9" fmla="*/ 0 60000 65536"/>
              <a:gd name="T10" fmla="*/ 0 60000 65536"/>
              <a:gd name="T11" fmla="*/ 0 60000 65536"/>
              <a:gd name="T12" fmla="*/ 0 w 2864"/>
              <a:gd name="T13" fmla="*/ 0 h 1095"/>
              <a:gd name="T14" fmla="*/ 2864 w 2864"/>
              <a:gd name="T15" fmla="*/ 1095 h 1095"/>
            </a:gdLst>
            <a:ahLst/>
            <a:cxnLst>
              <a:cxn ang="T8">
                <a:pos x="T0" y="T1"/>
              </a:cxn>
              <a:cxn ang="T9">
                <a:pos x="T2" y="T3"/>
              </a:cxn>
              <a:cxn ang="T10">
                <a:pos x="T4" y="T5"/>
              </a:cxn>
              <a:cxn ang="T11">
                <a:pos x="T6" y="T7"/>
              </a:cxn>
            </a:cxnLst>
            <a:rect l="T12" t="T13" r="T14" b="T15"/>
            <a:pathLst>
              <a:path w="2864" h="1095">
                <a:moveTo>
                  <a:pt x="0" y="0"/>
                </a:moveTo>
                <a:cubicBezTo>
                  <a:pt x="45" y="110"/>
                  <a:pt x="131" y="490"/>
                  <a:pt x="272" y="659"/>
                </a:cubicBezTo>
                <a:cubicBezTo>
                  <a:pt x="413" y="828"/>
                  <a:pt x="416" y="939"/>
                  <a:pt x="848" y="1012"/>
                </a:cubicBezTo>
                <a:cubicBezTo>
                  <a:pt x="1280" y="1085"/>
                  <a:pt x="2528" y="1081"/>
                  <a:pt x="2864" y="1095"/>
                </a:cubicBezTo>
              </a:path>
            </a:pathLst>
          </a:custGeom>
          <a:noFill/>
          <a:ln w="57150" cap="flat" cmpd="sng">
            <a:solidFill>
              <a:schemeClr val="tx1"/>
            </a:solidFill>
            <a:prstDash val="dash"/>
            <a:round/>
            <a:headEnd type="none" w="med" len="med"/>
            <a:tailEnd type="none" w="med" len="med"/>
          </a:ln>
        </p:spPr>
        <p:txBody>
          <a:bodyPr wrap="none">
            <a:spAutoFit/>
          </a:bodyPr>
          <a:lstStyle/>
          <a:p>
            <a:endParaRPr lang="pt-BR"/>
          </a:p>
        </p:txBody>
      </p:sp>
      <p:sp>
        <p:nvSpPr>
          <p:cNvPr id="30" name="Text Box 31">
            <a:extLst>
              <a:ext uri="{FF2B5EF4-FFF2-40B4-BE49-F238E27FC236}">
                <a16:creationId xmlns:a16="http://schemas.microsoft.com/office/drawing/2014/main" id="{D5B7DEB3-526A-49E1-9FF1-ACD3847074CF}"/>
              </a:ext>
            </a:extLst>
          </p:cNvPr>
          <p:cNvSpPr txBox="1">
            <a:spLocks noChangeArrowheads="1"/>
          </p:cNvSpPr>
          <p:nvPr/>
        </p:nvSpPr>
        <p:spPr bwMode="auto">
          <a:xfrm>
            <a:off x="6469893" y="1901488"/>
            <a:ext cx="735012" cy="396875"/>
          </a:xfrm>
          <a:prstGeom prst="rect">
            <a:avLst/>
          </a:prstGeom>
          <a:noFill/>
          <a:ln w="12700">
            <a:noFill/>
            <a:miter lim="800000"/>
            <a:headEnd/>
            <a:tailEnd/>
          </a:ln>
        </p:spPr>
        <p:txBody>
          <a:bodyPr wrap="none">
            <a:spAutoFit/>
          </a:bodyPr>
          <a:lstStyle/>
          <a:p>
            <a:r>
              <a:rPr lang="en-US" sz="2000" b="1" dirty="0" err="1">
                <a:latin typeface="Arial" charset="0"/>
              </a:rPr>
              <a:t>CMg</a:t>
            </a:r>
            <a:endParaRPr lang="en-US" sz="2000" b="1" dirty="0">
              <a:latin typeface="Arial" charset="0"/>
            </a:endParaRPr>
          </a:p>
        </p:txBody>
      </p:sp>
      <p:sp>
        <p:nvSpPr>
          <p:cNvPr id="31" name="Text Box 32">
            <a:extLst>
              <a:ext uri="{FF2B5EF4-FFF2-40B4-BE49-F238E27FC236}">
                <a16:creationId xmlns:a16="http://schemas.microsoft.com/office/drawing/2014/main" id="{6AD2D592-B7B4-46F3-B31B-3421DFEA7F64}"/>
              </a:ext>
            </a:extLst>
          </p:cNvPr>
          <p:cNvSpPr txBox="1">
            <a:spLocks noChangeArrowheads="1"/>
          </p:cNvSpPr>
          <p:nvPr/>
        </p:nvSpPr>
        <p:spPr bwMode="auto">
          <a:xfrm>
            <a:off x="6487354" y="3564221"/>
            <a:ext cx="876300" cy="396875"/>
          </a:xfrm>
          <a:prstGeom prst="rect">
            <a:avLst/>
          </a:prstGeom>
          <a:noFill/>
          <a:ln w="12700">
            <a:noFill/>
            <a:miter lim="800000"/>
            <a:headEnd/>
            <a:tailEnd/>
          </a:ln>
        </p:spPr>
        <p:txBody>
          <a:bodyPr wrap="none">
            <a:spAutoFit/>
          </a:bodyPr>
          <a:lstStyle/>
          <a:p>
            <a:r>
              <a:rPr lang="en-US" sz="2000" b="1" dirty="0" err="1">
                <a:latin typeface="Arial" charset="0"/>
              </a:rPr>
              <a:t>CTMe</a:t>
            </a:r>
            <a:endParaRPr lang="en-US" sz="2000" b="1" dirty="0">
              <a:latin typeface="Arial" charset="0"/>
            </a:endParaRPr>
          </a:p>
        </p:txBody>
      </p:sp>
      <p:sp>
        <p:nvSpPr>
          <p:cNvPr id="32" name="Text Box 33">
            <a:extLst>
              <a:ext uri="{FF2B5EF4-FFF2-40B4-BE49-F238E27FC236}">
                <a16:creationId xmlns:a16="http://schemas.microsoft.com/office/drawing/2014/main" id="{DBCBED94-673C-4799-A80C-E1C898436767}"/>
              </a:ext>
            </a:extLst>
          </p:cNvPr>
          <p:cNvSpPr txBox="1">
            <a:spLocks noChangeArrowheads="1"/>
          </p:cNvSpPr>
          <p:nvPr/>
        </p:nvSpPr>
        <p:spPr bwMode="auto">
          <a:xfrm>
            <a:off x="6510269" y="3831682"/>
            <a:ext cx="890588" cy="396875"/>
          </a:xfrm>
          <a:prstGeom prst="rect">
            <a:avLst/>
          </a:prstGeom>
          <a:noFill/>
          <a:ln w="12700">
            <a:noFill/>
            <a:miter lim="800000"/>
            <a:headEnd/>
            <a:tailEnd/>
          </a:ln>
        </p:spPr>
        <p:txBody>
          <a:bodyPr wrap="none">
            <a:spAutoFit/>
          </a:bodyPr>
          <a:lstStyle/>
          <a:p>
            <a:r>
              <a:rPr lang="en-US" sz="2000" b="1" dirty="0" err="1">
                <a:latin typeface="Arial" charset="0"/>
              </a:rPr>
              <a:t>CVMe</a:t>
            </a:r>
            <a:endParaRPr lang="en-US" sz="2000" b="1" dirty="0">
              <a:latin typeface="Arial" charset="0"/>
            </a:endParaRPr>
          </a:p>
        </p:txBody>
      </p:sp>
      <p:sp>
        <p:nvSpPr>
          <p:cNvPr id="33" name="Text Box 34">
            <a:extLst>
              <a:ext uri="{FF2B5EF4-FFF2-40B4-BE49-F238E27FC236}">
                <a16:creationId xmlns:a16="http://schemas.microsoft.com/office/drawing/2014/main" id="{B0189DE6-4B40-4C64-A9E2-C80ACBB7167F}"/>
              </a:ext>
            </a:extLst>
          </p:cNvPr>
          <p:cNvSpPr txBox="1">
            <a:spLocks noChangeArrowheads="1"/>
          </p:cNvSpPr>
          <p:nvPr/>
        </p:nvSpPr>
        <p:spPr bwMode="auto">
          <a:xfrm>
            <a:off x="6573166" y="5231219"/>
            <a:ext cx="901057" cy="396875"/>
          </a:xfrm>
          <a:prstGeom prst="rect">
            <a:avLst/>
          </a:prstGeom>
          <a:noFill/>
          <a:ln w="12700">
            <a:noFill/>
            <a:miter lim="800000"/>
            <a:headEnd/>
            <a:tailEnd/>
          </a:ln>
        </p:spPr>
        <p:txBody>
          <a:bodyPr wrap="square">
            <a:spAutoFit/>
          </a:bodyPr>
          <a:lstStyle/>
          <a:p>
            <a:r>
              <a:rPr lang="en-US" sz="2000" b="1" dirty="0" err="1">
                <a:latin typeface="Arial" charset="0"/>
              </a:rPr>
              <a:t>CFMe</a:t>
            </a:r>
            <a:endParaRPr lang="en-US" sz="2000" b="1" dirty="0">
              <a:latin typeface="Arial" charset="0"/>
            </a:endParaRPr>
          </a:p>
        </p:txBody>
      </p:sp>
      <p:sp>
        <p:nvSpPr>
          <p:cNvPr id="34" name="Line 35">
            <a:extLst>
              <a:ext uri="{FF2B5EF4-FFF2-40B4-BE49-F238E27FC236}">
                <a16:creationId xmlns:a16="http://schemas.microsoft.com/office/drawing/2014/main" id="{56082376-70E9-4842-801D-4FEDF7D8EACB}"/>
              </a:ext>
            </a:extLst>
          </p:cNvPr>
          <p:cNvSpPr>
            <a:spLocks noChangeShapeType="1"/>
          </p:cNvSpPr>
          <p:nvPr/>
        </p:nvSpPr>
        <p:spPr bwMode="auto">
          <a:xfrm>
            <a:off x="4708525" y="4793913"/>
            <a:ext cx="0" cy="887412"/>
          </a:xfrm>
          <a:prstGeom prst="line">
            <a:avLst/>
          </a:prstGeom>
          <a:noFill/>
          <a:ln w="28575">
            <a:solidFill>
              <a:schemeClr val="tx1"/>
            </a:solidFill>
            <a:prstDash val="dash"/>
            <a:round/>
            <a:headEnd/>
            <a:tailEnd/>
          </a:ln>
        </p:spPr>
        <p:txBody>
          <a:bodyPr>
            <a:spAutoFit/>
          </a:bodyPr>
          <a:lstStyle/>
          <a:p>
            <a:endParaRPr lang="pt-BR"/>
          </a:p>
        </p:txBody>
      </p:sp>
      <p:sp>
        <p:nvSpPr>
          <p:cNvPr id="36" name="Rectangle 26">
            <a:extLst>
              <a:ext uri="{FF2B5EF4-FFF2-40B4-BE49-F238E27FC236}">
                <a16:creationId xmlns:a16="http://schemas.microsoft.com/office/drawing/2014/main" id="{DD2E1249-9CC3-4D12-9CEB-A3EFD6E34C42}"/>
              </a:ext>
            </a:extLst>
          </p:cNvPr>
          <p:cNvSpPr>
            <a:spLocks noGrp="1" noChangeArrowheads="1"/>
          </p:cNvSpPr>
          <p:nvPr>
            <p:ph type="title"/>
          </p:nvPr>
        </p:nvSpPr>
        <p:spPr>
          <a:xfrm>
            <a:off x="942283" y="252618"/>
            <a:ext cx="7118350" cy="785813"/>
          </a:xfrm>
          <a:noFill/>
        </p:spPr>
        <p:txBody>
          <a:bodyPr/>
          <a:lstStyle/>
          <a:p>
            <a:pPr algn="ctr"/>
            <a:r>
              <a:rPr lang="en-US" b="1" dirty="0" err="1">
                <a:solidFill>
                  <a:schemeClr val="tx1"/>
                </a:solidFill>
                <a:latin typeface="+mn-lt"/>
              </a:rPr>
              <a:t>Custos</a:t>
            </a:r>
            <a:r>
              <a:rPr lang="en-US" b="1" dirty="0">
                <a:solidFill>
                  <a:schemeClr val="tx1"/>
                </a:solidFill>
                <a:latin typeface="+mn-lt"/>
              </a:rPr>
              <a:t> </a:t>
            </a:r>
            <a:r>
              <a:rPr lang="en-US" b="1" dirty="0" err="1">
                <a:solidFill>
                  <a:schemeClr val="tx1"/>
                </a:solidFill>
                <a:latin typeface="+mn-lt"/>
              </a:rPr>
              <a:t>Médios</a:t>
            </a:r>
            <a:endParaRPr lang="en-US" b="1" dirty="0">
              <a:solidFill>
                <a:schemeClr val="tx1"/>
              </a:solidFill>
              <a:latin typeface="+mn-lt"/>
            </a:endParaRPr>
          </a:p>
        </p:txBody>
      </p:sp>
    </p:spTree>
    <p:extLst>
      <p:ext uri="{BB962C8B-B14F-4D97-AF65-F5344CB8AC3E}">
        <p14:creationId xmlns:p14="http://schemas.microsoft.com/office/powerpoint/2010/main" val="291056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F60FC-63B8-49A9-8D7B-46CA5B276522}"/>
              </a:ext>
            </a:extLst>
          </p:cNvPr>
          <p:cNvSpPr txBox="1">
            <a:spLocks noChangeArrowheads="1"/>
          </p:cNvSpPr>
          <p:nvPr/>
        </p:nvSpPr>
        <p:spPr>
          <a:xfrm>
            <a:off x="66262" y="1017811"/>
            <a:ext cx="8998226"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O formato em U das curvas de </a:t>
            </a:r>
            <a:r>
              <a:rPr lang="pt-BR" dirty="0" err="1"/>
              <a:t>CVMe</a:t>
            </a:r>
            <a:r>
              <a:rPr lang="pt-BR" dirty="0"/>
              <a:t>, </a:t>
            </a:r>
            <a:r>
              <a:rPr lang="pt-BR" dirty="0" err="1"/>
              <a:t>CTMe</a:t>
            </a:r>
            <a:r>
              <a:rPr lang="pt-BR" dirty="0"/>
              <a:t> e </a:t>
            </a:r>
            <a:r>
              <a:rPr lang="pt-BR" dirty="0" err="1"/>
              <a:t>CMg</a:t>
            </a:r>
            <a:r>
              <a:rPr lang="pt-BR" dirty="0"/>
              <a:t>  é explicado pela lei dos rendimentos marginais decrescentes.</a:t>
            </a:r>
          </a:p>
          <a:p>
            <a:pPr algn="just"/>
            <a:r>
              <a:rPr lang="pt-BR" dirty="0"/>
              <a:t>A curva de </a:t>
            </a:r>
            <a:r>
              <a:rPr lang="pt-BR" dirty="0" err="1"/>
              <a:t>CFMe</a:t>
            </a:r>
            <a:r>
              <a:rPr lang="pt-BR" dirty="0"/>
              <a:t> é uma hipérbole, pois à medida que  a quantidade produzida aumenta, o custo fixo vai   sendo diluído, diminuindo seu valor  por  unidade, ou  seja, diminuindo o </a:t>
            </a:r>
            <a:r>
              <a:rPr lang="pt-BR" dirty="0" err="1"/>
              <a:t>CFMe</a:t>
            </a:r>
            <a:r>
              <a:rPr lang="pt-BR" dirty="0"/>
              <a:t>. Note então, que a diferença  entre o </a:t>
            </a:r>
            <a:r>
              <a:rPr lang="pt-BR" dirty="0" err="1"/>
              <a:t>CTMe</a:t>
            </a:r>
            <a:r>
              <a:rPr lang="pt-BR" dirty="0"/>
              <a:t> e o </a:t>
            </a:r>
            <a:r>
              <a:rPr lang="pt-BR" dirty="0" err="1"/>
              <a:t>CVMe</a:t>
            </a:r>
            <a:r>
              <a:rPr lang="pt-BR" dirty="0"/>
              <a:t> vai diminuindo com o aumento da quantidade produzida.</a:t>
            </a:r>
          </a:p>
          <a:p>
            <a:pPr algn="just"/>
            <a:r>
              <a:rPr lang="pt-BR" dirty="0"/>
              <a:t>A curva de custo marginal corta as curvas de custo   variável médio e custo total médio em seus respectivos pontos de mínimo, pois o custo marginal  é a variação no custo, dada uma variação na quantidade de forma que, somente quando este for  maior  do  que a média,  a  média estará crescendo.</a:t>
            </a:r>
          </a:p>
          <a:p>
            <a:pPr algn="just"/>
            <a:endParaRPr lang="pt-BR" dirty="0"/>
          </a:p>
        </p:txBody>
      </p:sp>
      <p:sp>
        <p:nvSpPr>
          <p:cNvPr id="6" name="Rectangle 26">
            <a:extLst>
              <a:ext uri="{FF2B5EF4-FFF2-40B4-BE49-F238E27FC236}">
                <a16:creationId xmlns:a16="http://schemas.microsoft.com/office/drawing/2014/main" id="{0D12E99C-EADE-4F1E-8FB8-3D83D619C0EF}"/>
              </a:ext>
            </a:extLst>
          </p:cNvPr>
          <p:cNvSpPr>
            <a:spLocks noGrp="1" noChangeArrowheads="1"/>
          </p:cNvSpPr>
          <p:nvPr>
            <p:ph type="title"/>
          </p:nvPr>
        </p:nvSpPr>
        <p:spPr>
          <a:xfrm>
            <a:off x="942283" y="252618"/>
            <a:ext cx="7118350" cy="785813"/>
          </a:xfrm>
          <a:noFill/>
        </p:spPr>
        <p:txBody>
          <a:bodyPr/>
          <a:lstStyle/>
          <a:p>
            <a:pPr algn="ctr"/>
            <a:r>
              <a:rPr lang="en-US" b="1" dirty="0" err="1">
                <a:solidFill>
                  <a:schemeClr val="tx1"/>
                </a:solidFill>
                <a:latin typeface="+mn-lt"/>
              </a:rPr>
              <a:t>Custos</a:t>
            </a:r>
            <a:r>
              <a:rPr lang="en-US" b="1" dirty="0">
                <a:solidFill>
                  <a:schemeClr val="tx1"/>
                </a:solidFill>
                <a:latin typeface="+mn-lt"/>
              </a:rPr>
              <a:t> </a:t>
            </a:r>
            <a:r>
              <a:rPr lang="en-US" b="1" dirty="0" err="1">
                <a:solidFill>
                  <a:schemeClr val="tx1"/>
                </a:solidFill>
                <a:latin typeface="+mn-lt"/>
              </a:rPr>
              <a:t>Médios</a:t>
            </a:r>
            <a:endParaRPr lang="en-US" b="1" dirty="0">
              <a:solidFill>
                <a:schemeClr val="tx1"/>
              </a:solidFill>
              <a:latin typeface="+mn-lt"/>
            </a:endParaRPr>
          </a:p>
        </p:txBody>
      </p:sp>
    </p:spTree>
    <p:extLst>
      <p:ext uri="{BB962C8B-B14F-4D97-AF65-F5344CB8AC3E}">
        <p14:creationId xmlns:p14="http://schemas.microsoft.com/office/powerpoint/2010/main" val="10074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219" y="281261"/>
            <a:ext cx="8269295" cy="917764"/>
          </a:xfrm>
        </p:spPr>
        <p:txBody>
          <a:bodyPr>
            <a:noAutofit/>
          </a:bodyPr>
          <a:lstStyle/>
          <a:p>
            <a:pPr algn="ctr"/>
            <a:r>
              <a:rPr lang="pt-BR" sz="4000" b="1" dirty="0"/>
              <a:t>O Longo Prazo:</a:t>
            </a:r>
            <a:br>
              <a:rPr lang="pt-BR" sz="4000" b="1" dirty="0"/>
            </a:br>
            <a:r>
              <a:rPr lang="pt-BR" sz="4000" b="1" dirty="0"/>
              <a:t>Economias (ou Rendimentos) de Escala</a:t>
            </a:r>
            <a:endParaRPr lang="en-US" sz="4000" b="1" dirty="0"/>
          </a:p>
        </p:txBody>
      </p:sp>
      <p:sp>
        <p:nvSpPr>
          <p:cNvPr id="3" name="Espaço Reservado para Conteúdo 2"/>
          <p:cNvSpPr>
            <a:spLocks noGrp="1"/>
          </p:cNvSpPr>
          <p:nvPr>
            <p:ph idx="1"/>
          </p:nvPr>
        </p:nvSpPr>
        <p:spPr>
          <a:xfrm>
            <a:off x="313899" y="1825625"/>
            <a:ext cx="8557146" cy="4351338"/>
          </a:xfrm>
        </p:spPr>
        <p:txBody>
          <a:bodyPr>
            <a:normAutofit/>
          </a:bodyPr>
          <a:lstStyle/>
          <a:p>
            <a:pPr algn="just"/>
            <a:r>
              <a:rPr lang="pt-BR" sz="3200" dirty="0"/>
              <a:t>Sendo os dois insumos, capital e trabalho, variáveis (Longo Prazo), devemos nos perguntar qual o impacto  sobre  a produção de uma   </a:t>
            </a:r>
            <a:r>
              <a:rPr lang="pt-BR" sz="3200" b="1" dirty="0"/>
              <a:t>alteração   proporcional   em   ambos  os insumos.</a:t>
            </a:r>
            <a:r>
              <a:rPr lang="pt-BR" sz="3200" dirty="0"/>
              <a:t> Tal alteração é chamada de mudança na   </a:t>
            </a:r>
            <a:r>
              <a:rPr lang="pt-BR" sz="3200" b="1" dirty="0"/>
              <a:t>escala   de  produção</a:t>
            </a:r>
            <a:r>
              <a:rPr lang="pt-BR" sz="3200" dirty="0"/>
              <a:t>,   e   pode  gerar  três resultados:</a:t>
            </a:r>
          </a:p>
          <a:p>
            <a:pPr algn="just"/>
            <a:endParaRPr lang="en-US" sz="3200" dirty="0"/>
          </a:p>
        </p:txBody>
      </p:sp>
    </p:spTree>
    <p:extLst>
      <p:ext uri="{BB962C8B-B14F-4D97-AF65-F5344CB8AC3E}">
        <p14:creationId xmlns:p14="http://schemas.microsoft.com/office/powerpoint/2010/main" val="18386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C66D7-52C0-4899-A59D-071D5BA0FC42}"/>
              </a:ext>
            </a:extLst>
          </p:cNvPr>
          <p:cNvSpPr txBox="1">
            <a:spLocks noChangeArrowheads="1"/>
          </p:cNvSpPr>
          <p:nvPr/>
        </p:nvSpPr>
        <p:spPr>
          <a:xfrm>
            <a:off x="407988" y="1273175"/>
            <a:ext cx="8337550" cy="4883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000" b="1" dirty="0"/>
              <a:t>Firma</a:t>
            </a:r>
          </a:p>
          <a:p>
            <a:pPr marL="684000" lvl="2" algn="just"/>
            <a:r>
              <a:rPr lang="pt-BR" sz="2800" dirty="0"/>
              <a:t>Unidade técnica que produz bens ou serviços.</a:t>
            </a:r>
          </a:p>
          <a:p>
            <a:pPr lvl="2" algn="just"/>
            <a:endParaRPr lang="pt-BR" sz="200" dirty="0"/>
          </a:p>
          <a:p>
            <a:pPr algn="just"/>
            <a:r>
              <a:rPr lang="pt-BR" sz="3000" b="1" dirty="0"/>
              <a:t>Fator de Produção</a:t>
            </a:r>
          </a:p>
          <a:p>
            <a:pPr marL="684000" lvl="2" algn="just"/>
            <a:r>
              <a:rPr lang="pt-BR" sz="2800" dirty="0"/>
              <a:t>São os bens e serviços transformáveis em  produção, ou seja, os insumos, como m</a:t>
            </a:r>
            <a:r>
              <a:rPr lang="en-US" sz="2800" dirty="0" err="1"/>
              <a:t>ão</a:t>
            </a:r>
            <a:r>
              <a:rPr lang="en-US" sz="2800" dirty="0"/>
              <a:t> de </a:t>
            </a:r>
            <a:r>
              <a:rPr lang="en-US" sz="2800" dirty="0" err="1"/>
              <a:t>obra</a:t>
            </a:r>
            <a:r>
              <a:rPr lang="en-US" sz="2800" dirty="0"/>
              <a:t>, </a:t>
            </a:r>
            <a:r>
              <a:rPr lang="en-US" sz="2800" dirty="0" err="1"/>
              <a:t>materiais</a:t>
            </a:r>
            <a:r>
              <a:rPr lang="en-US" sz="2800" dirty="0"/>
              <a:t> e Capital</a:t>
            </a:r>
            <a:r>
              <a:rPr lang="pt-BR" sz="2800" dirty="0"/>
              <a:t>.</a:t>
            </a:r>
          </a:p>
          <a:p>
            <a:pPr lvl="2" algn="just"/>
            <a:endParaRPr lang="pt-BR" sz="200" dirty="0"/>
          </a:p>
          <a:p>
            <a:pPr algn="just"/>
            <a:r>
              <a:rPr lang="pt-BR" sz="3000" b="1" dirty="0"/>
              <a:t>Processo de Produção</a:t>
            </a:r>
          </a:p>
          <a:p>
            <a:pPr marL="684000" lvl="2" algn="just"/>
            <a:r>
              <a:rPr lang="pt-BR" sz="2800" dirty="0"/>
              <a:t>Técnica ou tecnologia por meio da qual um  ou mais produtos  serão  obtidos a partir da utilização de  determinadas  quantidades de fatores de produção.</a:t>
            </a:r>
          </a:p>
          <a:p>
            <a:pPr lvl="2" algn="just"/>
            <a:endParaRPr lang="pt-BR" sz="2800" dirty="0"/>
          </a:p>
        </p:txBody>
      </p:sp>
      <p:sp>
        <p:nvSpPr>
          <p:cNvPr id="6" name="Título 1">
            <a:extLst>
              <a:ext uri="{FF2B5EF4-FFF2-40B4-BE49-F238E27FC236}">
                <a16:creationId xmlns:a16="http://schemas.microsoft.com/office/drawing/2014/main" id="{7BAF8754-2592-41E0-A0C5-B316C2B2AD69}"/>
              </a:ext>
            </a:extLst>
          </p:cNvPr>
          <p:cNvSpPr>
            <a:spLocks noGrp="1"/>
          </p:cNvSpPr>
          <p:nvPr>
            <p:ph type="title"/>
          </p:nvPr>
        </p:nvSpPr>
        <p:spPr>
          <a:xfrm>
            <a:off x="225287" y="338623"/>
            <a:ext cx="8746435" cy="880578"/>
          </a:xfrm>
        </p:spPr>
        <p:txBody>
          <a:bodyPr/>
          <a:lstStyle/>
          <a:p>
            <a:pPr algn="ctr"/>
            <a:r>
              <a:rPr lang="pt-BR" sz="4200" b="1" dirty="0">
                <a:latin typeface="Arial" panose="020B0604020202020204" pitchFamily="34" charset="0"/>
                <a:cs typeface="Arial" panose="020B0604020202020204" pitchFamily="34" charset="0"/>
              </a:rPr>
              <a:t>Preliminares</a:t>
            </a:r>
          </a:p>
        </p:txBody>
      </p:sp>
    </p:spTree>
    <p:extLst>
      <p:ext uri="{BB962C8B-B14F-4D97-AF65-F5344CB8AC3E}">
        <p14:creationId xmlns:p14="http://schemas.microsoft.com/office/powerpoint/2010/main" val="109288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42879" y="1278863"/>
            <a:ext cx="8432634"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Rendimentos</a:t>
            </a:r>
            <a:r>
              <a:rPr lang="en-US" b="1" dirty="0"/>
              <a:t> </a:t>
            </a:r>
            <a:r>
              <a:rPr lang="en-US" b="1" dirty="0" err="1"/>
              <a:t>Crescentes</a:t>
            </a:r>
            <a:r>
              <a:rPr lang="en-US" b="1" dirty="0"/>
              <a:t> de </a:t>
            </a:r>
            <a:r>
              <a:rPr lang="en-US" b="1" dirty="0" err="1"/>
              <a:t>Escala</a:t>
            </a:r>
            <a:r>
              <a:rPr lang="en-US" b="1" dirty="0"/>
              <a:t> </a:t>
            </a:r>
          </a:p>
          <a:p>
            <a:pPr lvl="1" algn="just"/>
            <a:r>
              <a:rPr lang="pt-BR" sz="2600" dirty="0"/>
              <a:t>Ao variarmos ambos os insumos proporcionalmente, a produção varia mais que proporcionalmente.</a:t>
            </a:r>
          </a:p>
          <a:p>
            <a:pPr lvl="1" algn="just"/>
            <a:endParaRPr lang="en-US" sz="800" dirty="0"/>
          </a:p>
          <a:p>
            <a:pPr algn="just"/>
            <a:r>
              <a:rPr lang="en-US" b="1" dirty="0" err="1"/>
              <a:t>Rendimentos</a:t>
            </a:r>
            <a:r>
              <a:rPr lang="en-US" b="1" dirty="0"/>
              <a:t> </a:t>
            </a:r>
            <a:r>
              <a:rPr lang="en-US" b="1" dirty="0" err="1"/>
              <a:t>Constantes</a:t>
            </a:r>
            <a:r>
              <a:rPr lang="en-US" b="1" dirty="0"/>
              <a:t> de </a:t>
            </a:r>
            <a:r>
              <a:rPr lang="en-US" b="1" dirty="0" err="1"/>
              <a:t>Escala</a:t>
            </a:r>
            <a:r>
              <a:rPr lang="en-US" b="1" dirty="0"/>
              <a:t> </a:t>
            </a:r>
          </a:p>
          <a:p>
            <a:pPr lvl="1" algn="just"/>
            <a:r>
              <a:rPr lang="pt-BR" sz="2600" dirty="0"/>
              <a:t>Ao variarmos ambos os insumos proporcionalmente, a produção também varia proporcionalmente.</a:t>
            </a:r>
          </a:p>
          <a:p>
            <a:pPr lvl="1" algn="just"/>
            <a:endParaRPr lang="en-US" sz="800" dirty="0"/>
          </a:p>
          <a:p>
            <a:pPr algn="just"/>
            <a:r>
              <a:rPr lang="en-US" b="1" dirty="0" err="1"/>
              <a:t>Rendimentos</a:t>
            </a:r>
            <a:r>
              <a:rPr lang="en-US" b="1" dirty="0"/>
              <a:t> </a:t>
            </a:r>
            <a:r>
              <a:rPr lang="en-US" b="1" dirty="0" err="1"/>
              <a:t>Decrescentes</a:t>
            </a:r>
            <a:r>
              <a:rPr lang="en-US" b="1" dirty="0"/>
              <a:t> de </a:t>
            </a:r>
            <a:r>
              <a:rPr lang="en-US" b="1" dirty="0" err="1"/>
              <a:t>Escala</a:t>
            </a:r>
            <a:r>
              <a:rPr lang="en-US" dirty="0"/>
              <a:t>	</a:t>
            </a:r>
          </a:p>
          <a:p>
            <a:pPr lvl="1" algn="just"/>
            <a:r>
              <a:rPr lang="pt-BR" sz="2600" dirty="0"/>
              <a:t>Ao variarmos ambos os insumos proporcionalmente, a produção varia menos que proporcionalmente.</a:t>
            </a:r>
          </a:p>
        </p:txBody>
      </p:sp>
      <p:sp>
        <p:nvSpPr>
          <p:cNvPr id="6" name="Título 1">
            <a:extLst>
              <a:ext uri="{FF2B5EF4-FFF2-40B4-BE49-F238E27FC236}">
                <a16:creationId xmlns:a16="http://schemas.microsoft.com/office/drawing/2014/main" id="{5DEF9C78-9103-4D50-92C6-9AAF47C4F691}"/>
              </a:ext>
            </a:extLst>
          </p:cNvPr>
          <p:cNvSpPr>
            <a:spLocks noGrp="1"/>
          </p:cNvSpPr>
          <p:nvPr>
            <p:ph type="title"/>
          </p:nvPr>
        </p:nvSpPr>
        <p:spPr>
          <a:xfrm>
            <a:off x="416219" y="281261"/>
            <a:ext cx="8269295" cy="917764"/>
          </a:xfrm>
        </p:spPr>
        <p:txBody>
          <a:bodyPr>
            <a:noAutofit/>
          </a:bodyPr>
          <a:lstStyle/>
          <a:p>
            <a:pPr algn="ctr"/>
            <a:r>
              <a:rPr lang="pt-BR" sz="4000" b="1" dirty="0"/>
              <a:t>Economias (ou Rendimentos) de Escala</a:t>
            </a:r>
            <a:endParaRPr lang="en-US" sz="4000" b="1" dirty="0"/>
          </a:p>
        </p:txBody>
      </p:sp>
    </p:spTree>
    <p:extLst>
      <p:ext uri="{BB962C8B-B14F-4D97-AF65-F5344CB8AC3E}">
        <p14:creationId xmlns:p14="http://schemas.microsoft.com/office/powerpoint/2010/main" val="4616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5413" y="1273175"/>
            <a:ext cx="8904287" cy="5086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dirty="0"/>
              <a:t>Indivisibilidade de Equipamentos e da Própria Planta</a:t>
            </a:r>
          </a:p>
          <a:p>
            <a:pPr lvl="1" algn="just"/>
            <a:r>
              <a:rPr lang="pt-BR" dirty="0"/>
              <a:t>Certos tipos de </a:t>
            </a:r>
            <a:r>
              <a:rPr lang="pt-BR" dirty="0" err="1"/>
              <a:t>maquinárias</a:t>
            </a:r>
            <a:r>
              <a:rPr lang="pt-BR" dirty="0"/>
              <a:t> e de disposição (</a:t>
            </a:r>
            <a:r>
              <a:rPr lang="pt-BR" i="1" dirty="0"/>
              <a:t>layout)</a:t>
            </a:r>
            <a:r>
              <a:rPr lang="pt-BR" dirty="0"/>
              <a:t> da  planta só são economicamente factíveis após  determinados  tamanhos  mínimos,  de   modo  que  plantas menores  devem  utilizar  máquinas  ou  disposições  internas  com  menor eficiência.</a:t>
            </a:r>
          </a:p>
          <a:p>
            <a:pPr algn="just"/>
            <a:r>
              <a:rPr lang="pt-BR" b="1" dirty="0"/>
              <a:t>Indivisibilidade de Financiamentos</a:t>
            </a:r>
          </a:p>
          <a:p>
            <a:pPr lvl="1" algn="just"/>
            <a:r>
              <a:rPr lang="pt-BR" dirty="0"/>
              <a:t>Maiores  financiamentos, menores os custos unitários.</a:t>
            </a:r>
          </a:p>
          <a:p>
            <a:pPr algn="just"/>
            <a:r>
              <a:rPr lang="pt-BR" b="1" dirty="0"/>
              <a:t>Indivisibilidade de Operações Mercadológicas</a:t>
            </a:r>
          </a:p>
          <a:p>
            <a:pPr lvl="1" algn="just"/>
            <a:r>
              <a:rPr lang="pt-BR" dirty="0"/>
              <a:t>Evidentemente,  antes  que  as  atividades   mercadológicas  e  de  pesquisa   possam   alcançar   seu   dimensionamento   ótimo   e,   consequentemente,   possam  ser  atingidos  custos  unitários  menores,   há  necessidade de que tanto a  produção como o nível de vendas atinjam uma certa magnitude.</a:t>
            </a:r>
          </a:p>
        </p:txBody>
      </p:sp>
      <p:sp>
        <p:nvSpPr>
          <p:cNvPr id="6" name="Rectangle 5">
            <a:extLst>
              <a:ext uri="{FF2B5EF4-FFF2-40B4-BE49-F238E27FC236}">
                <a16:creationId xmlns:a16="http://schemas.microsoft.com/office/drawing/2014/main" id="{568376E1-A254-4767-A000-35C6856309A1}"/>
              </a:ext>
            </a:extLst>
          </p:cNvPr>
          <p:cNvSpPr>
            <a:spLocks noGrp="1" noChangeArrowheads="1"/>
          </p:cNvSpPr>
          <p:nvPr>
            <p:ph type="title"/>
          </p:nvPr>
        </p:nvSpPr>
        <p:spPr>
          <a:xfrm>
            <a:off x="-53007" y="310488"/>
            <a:ext cx="9144000" cy="785813"/>
          </a:xfrm>
          <a:noFill/>
        </p:spPr>
        <p:txBody>
          <a:bodyPr>
            <a:noAutofit/>
          </a:bodyPr>
          <a:lstStyle/>
          <a:p>
            <a:pPr algn="r"/>
            <a:r>
              <a:rPr lang="pt-BR" sz="3500" b="1" dirty="0">
                <a:latin typeface="+mn-lt"/>
              </a:rPr>
              <a:t>Razões Para a Existência de Economias de Escala</a:t>
            </a:r>
          </a:p>
        </p:txBody>
      </p:sp>
    </p:spTree>
    <p:extLst>
      <p:ext uri="{BB962C8B-B14F-4D97-AF65-F5344CB8AC3E}">
        <p14:creationId xmlns:p14="http://schemas.microsoft.com/office/powerpoint/2010/main" val="37806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53007" y="310488"/>
            <a:ext cx="9144000" cy="785813"/>
          </a:xfrm>
          <a:noFill/>
        </p:spPr>
        <p:txBody>
          <a:bodyPr>
            <a:noAutofit/>
          </a:bodyPr>
          <a:lstStyle/>
          <a:p>
            <a:pPr algn="r"/>
            <a:r>
              <a:rPr lang="pt-BR" sz="3500" b="1" dirty="0">
                <a:latin typeface="+mn-lt"/>
              </a:rPr>
              <a:t>Razões Para a Existência de Economias de Escala</a:t>
            </a:r>
          </a:p>
        </p:txBody>
      </p:sp>
      <p:sp>
        <p:nvSpPr>
          <p:cNvPr id="5" name="Rectangle 3"/>
          <p:cNvSpPr txBox="1">
            <a:spLocks noChangeArrowheads="1"/>
          </p:cNvSpPr>
          <p:nvPr/>
        </p:nvSpPr>
        <p:spPr>
          <a:xfrm>
            <a:off x="258763" y="1398565"/>
            <a:ext cx="8716962"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dirty="0"/>
              <a:t>Preços Reduzidos dos Fatores</a:t>
            </a:r>
          </a:p>
          <a:p>
            <a:pPr lvl="1" algn="just"/>
            <a:r>
              <a:rPr lang="pt-BR" dirty="0"/>
              <a:t>Aquisições  de  matérias-primas   em  grandes  quantidades  propiciam,   geralmente,  menores custos unitários.</a:t>
            </a:r>
          </a:p>
          <a:p>
            <a:pPr algn="just"/>
            <a:r>
              <a:rPr lang="pt-BR" b="1" dirty="0"/>
              <a:t>Benefícios Organizacionais</a:t>
            </a:r>
          </a:p>
          <a:p>
            <a:pPr lvl="1" algn="just"/>
            <a:r>
              <a:rPr lang="pt-BR" dirty="0"/>
              <a:t>Derivados da eficiência de uma melhor coordenação e planejamento das atividades da firma.</a:t>
            </a:r>
          </a:p>
          <a:p>
            <a:pPr algn="just"/>
            <a:r>
              <a:rPr lang="pt-BR" b="1" dirty="0"/>
              <a:t>Especialização do Trabalho</a:t>
            </a:r>
          </a:p>
          <a:p>
            <a:pPr lvl="1" algn="just"/>
            <a:r>
              <a:rPr lang="pt-BR" dirty="0"/>
              <a:t>À medida que o  processo  cresce  e  pode  ser realizado por partes, cresce a especialização do trabalho, com aumento da produtividade e redução de custos.</a:t>
            </a:r>
          </a:p>
          <a:p>
            <a:pPr lvl="1" algn="just"/>
            <a:endParaRPr lang="pt-BR" sz="2000" dirty="0"/>
          </a:p>
          <a:p>
            <a:pPr lvl="1" algn="just"/>
            <a:endParaRPr lang="pt-BR" sz="2000" dirty="0"/>
          </a:p>
        </p:txBody>
      </p:sp>
    </p:spTree>
    <p:extLst>
      <p:ext uri="{BB962C8B-B14F-4D97-AF65-F5344CB8AC3E}">
        <p14:creationId xmlns:p14="http://schemas.microsoft.com/office/powerpoint/2010/main" val="27417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19270" y="117430"/>
            <a:ext cx="9289774" cy="1066800"/>
          </a:xfrm>
          <a:noFill/>
        </p:spPr>
        <p:txBody>
          <a:bodyPr anchor="ctr">
            <a:noAutofit/>
          </a:bodyPr>
          <a:lstStyle/>
          <a:p>
            <a:pPr algn="r"/>
            <a:r>
              <a:rPr lang="pt-BR" sz="3300" b="1" dirty="0">
                <a:latin typeface="+mn-lt"/>
              </a:rPr>
              <a:t>Razões Para a Existência de </a:t>
            </a:r>
            <a:r>
              <a:rPr lang="pt-BR" sz="3300" b="1" dirty="0" err="1">
                <a:latin typeface="+mn-lt"/>
              </a:rPr>
              <a:t>Deseconomias</a:t>
            </a:r>
            <a:r>
              <a:rPr lang="pt-BR" sz="3300" b="1" dirty="0">
                <a:latin typeface="+mn-lt"/>
              </a:rPr>
              <a:t> de Escala</a:t>
            </a:r>
          </a:p>
        </p:txBody>
      </p:sp>
      <p:sp>
        <p:nvSpPr>
          <p:cNvPr id="5" name="Rectangle 3"/>
          <p:cNvSpPr txBox="1">
            <a:spLocks noChangeArrowheads="1"/>
          </p:cNvSpPr>
          <p:nvPr/>
        </p:nvSpPr>
        <p:spPr>
          <a:xfrm>
            <a:off x="190500" y="1444911"/>
            <a:ext cx="8748713"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pt-BR" b="1" dirty="0"/>
              <a:t>Perda de Eficiência</a:t>
            </a:r>
          </a:p>
          <a:p>
            <a:pPr lvl="1" algn="just">
              <a:lnSpc>
                <a:spcPct val="80000"/>
              </a:lnSpc>
            </a:pPr>
            <a:r>
              <a:rPr lang="pt-BR" dirty="0"/>
              <a:t>Em  decorrência  da  complexidade crescente  assumida   pelas   atividades  de  coordenação  e organização da firma.</a:t>
            </a:r>
          </a:p>
          <a:p>
            <a:pPr algn="just">
              <a:lnSpc>
                <a:spcPct val="80000"/>
              </a:lnSpc>
            </a:pPr>
            <a:r>
              <a:rPr lang="pt-BR" dirty="0"/>
              <a:t> </a:t>
            </a:r>
            <a:r>
              <a:rPr lang="pt-BR" b="1" dirty="0"/>
              <a:t>Custos Crescentes dos  Fatores não Reprodutivos</a:t>
            </a:r>
          </a:p>
          <a:p>
            <a:pPr lvl="1" algn="just">
              <a:lnSpc>
                <a:spcPct val="80000"/>
              </a:lnSpc>
            </a:pPr>
            <a:r>
              <a:rPr lang="pt-BR" dirty="0"/>
              <a:t>Tais como valores de arrendamento, de organização do trabalho    e de aperfeiçoamento  da mão de obra.</a:t>
            </a:r>
          </a:p>
          <a:p>
            <a:pPr algn="just">
              <a:lnSpc>
                <a:spcPct val="80000"/>
              </a:lnSpc>
            </a:pPr>
            <a:r>
              <a:rPr lang="pt-BR" b="1" dirty="0"/>
              <a:t>Desenvolvimento de Funções Subsidiárias</a:t>
            </a:r>
          </a:p>
          <a:p>
            <a:pPr lvl="1" algn="just">
              <a:lnSpc>
                <a:spcPct val="80000"/>
              </a:lnSpc>
            </a:pPr>
            <a:r>
              <a:rPr lang="pt-BR" dirty="0"/>
              <a:t>Tais  como as  despesas  jurídicas  ou  legais  e dispêndios com  relações públicas.</a:t>
            </a:r>
          </a:p>
          <a:p>
            <a:pPr lvl="1" algn="just">
              <a:lnSpc>
                <a:spcPct val="80000"/>
              </a:lnSpc>
            </a:pPr>
            <a:endParaRPr lang="pt-BR" sz="2000" dirty="0"/>
          </a:p>
        </p:txBody>
      </p:sp>
    </p:spTree>
    <p:extLst>
      <p:ext uri="{BB962C8B-B14F-4D97-AF65-F5344CB8AC3E}">
        <p14:creationId xmlns:p14="http://schemas.microsoft.com/office/powerpoint/2010/main" val="1429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61950" y="3690296"/>
            <a:ext cx="1905000" cy="2286000"/>
          </a:xfrm>
          <a:prstGeom prst="rect">
            <a:avLst/>
          </a:prstGeom>
          <a:solidFill>
            <a:schemeClr val="bg1">
              <a:lumMod val="95000"/>
            </a:schemeClr>
          </a:solidFill>
          <a:ln w="28575">
            <a:solidFill>
              <a:schemeClr val="tx1"/>
            </a:solidFill>
            <a:miter lim="800000"/>
            <a:headEnd/>
            <a:tailEnd/>
          </a:ln>
        </p:spPr>
        <p:txBody>
          <a:bodyPr wrap="none" anchor="ctr"/>
          <a:lstStyle/>
          <a:p>
            <a:endParaRPr lang="pt-BR"/>
          </a:p>
        </p:txBody>
      </p:sp>
      <p:sp>
        <p:nvSpPr>
          <p:cNvPr id="5" name="Rectangle 3"/>
          <p:cNvSpPr txBox="1">
            <a:spLocks noChangeArrowheads="1"/>
          </p:cNvSpPr>
          <p:nvPr/>
        </p:nvSpPr>
        <p:spPr>
          <a:xfrm>
            <a:off x="407988" y="1505189"/>
            <a:ext cx="8507412"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600" b="1" dirty="0"/>
              <a:t>Elasticidade Escala</a:t>
            </a:r>
            <a:endParaRPr lang="pt-BR" sz="3600" b="1" u="sng" dirty="0"/>
          </a:p>
          <a:p>
            <a:pPr lvl="1" algn="just"/>
            <a:r>
              <a:rPr lang="pt-BR" sz="2800" dirty="0"/>
              <a:t>Mede a variação proporcional  na  produção dada uma expansão de todos os insumos na mesma proporção. </a:t>
            </a:r>
          </a:p>
        </p:txBody>
      </p:sp>
      <p:sp>
        <p:nvSpPr>
          <p:cNvPr id="6" name="Text Box 4"/>
          <p:cNvSpPr txBox="1">
            <a:spLocks noChangeArrowheads="1"/>
          </p:cNvSpPr>
          <p:nvPr/>
        </p:nvSpPr>
        <p:spPr bwMode="auto">
          <a:xfrm>
            <a:off x="3048000" y="3718209"/>
            <a:ext cx="6038850" cy="1785104"/>
          </a:xfrm>
          <a:prstGeom prst="rect">
            <a:avLst/>
          </a:prstGeom>
          <a:noFill/>
          <a:ln w="9525">
            <a:noFill/>
            <a:miter lim="800000"/>
            <a:headEnd/>
            <a:tailEnd/>
          </a:ln>
        </p:spPr>
        <p:txBody>
          <a:bodyPr>
            <a:spAutoFit/>
          </a:bodyPr>
          <a:lstStyle/>
          <a:p>
            <a:pPr eaLnBrk="1" hangingPunct="1"/>
            <a:r>
              <a:rPr lang="pt-BR" sz="2200" b="1" dirty="0"/>
              <a:t>E</a:t>
            </a:r>
            <a:r>
              <a:rPr lang="pt-BR" sz="1600" b="1" dirty="0"/>
              <a:t>E</a:t>
            </a:r>
            <a:r>
              <a:rPr lang="pt-BR" sz="2200" b="1" dirty="0"/>
              <a:t> &gt; 1 :  rendimentos crescentes de escala</a:t>
            </a:r>
          </a:p>
          <a:p>
            <a:pPr eaLnBrk="1" hangingPunct="1"/>
            <a:endParaRPr lang="pt-BR" sz="2200" b="1" dirty="0"/>
          </a:p>
          <a:p>
            <a:pPr eaLnBrk="1" hangingPunct="1"/>
            <a:r>
              <a:rPr lang="pt-BR" sz="2200" b="1" dirty="0"/>
              <a:t>E</a:t>
            </a:r>
            <a:r>
              <a:rPr lang="pt-BR" sz="1600" b="1" dirty="0"/>
              <a:t>E</a:t>
            </a:r>
            <a:r>
              <a:rPr lang="pt-BR" sz="2200" b="1" dirty="0"/>
              <a:t> &lt; 1 :  rendimentos decrescentes de escala</a:t>
            </a:r>
          </a:p>
          <a:p>
            <a:pPr eaLnBrk="1" hangingPunct="1"/>
            <a:endParaRPr lang="pt-BR" sz="2200" b="1" dirty="0"/>
          </a:p>
          <a:p>
            <a:pPr eaLnBrk="1" hangingPunct="1"/>
            <a:r>
              <a:rPr lang="pt-BR" sz="2200" b="1" dirty="0"/>
              <a:t>E</a:t>
            </a:r>
            <a:r>
              <a:rPr lang="pt-BR" sz="1600" b="1" dirty="0"/>
              <a:t>E</a:t>
            </a:r>
            <a:r>
              <a:rPr lang="pt-BR" sz="2200" b="1" dirty="0"/>
              <a:t> = 1 :  rendimentos constantes de escala</a:t>
            </a:r>
          </a:p>
        </p:txBody>
      </p:sp>
      <p:graphicFrame>
        <p:nvGraphicFramePr>
          <p:cNvPr id="7" name="Object 5"/>
          <p:cNvGraphicFramePr>
            <a:graphicFrameLocks noChangeAspect="1"/>
          </p:cNvGraphicFramePr>
          <p:nvPr>
            <p:extLst>
              <p:ext uri="{D42A27DB-BD31-4B8C-83A1-F6EECF244321}">
                <p14:modId xmlns:p14="http://schemas.microsoft.com/office/powerpoint/2010/main" val="2135451206"/>
              </p:ext>
            </p:extLst>
          </p:nvPr>
        </p:nvGraphicFramePr>
        <p:xfrm>
          <a:off x="385763" y="3680771"/>
          <a:ext cx="1614487" cy="2290763"/>
        </p:xfrm>
        <a:graphic>
          <a:graphicData uri="http://schemas.openxmlformats.org/presentationml/2006/ole">
            <mc:AlternateContent xmlns:mc="http://schemas.openxmlformats.org/markup-compatibility/2006">
              <mc:Choice xmlns:v="urn:schemas-microsoft-com:vml" Requires="v">
                <p:oleObj name="Equation" r:id="rId2" imgW="634680" imgH="787320" progId="Equation.3">
                  <p:embed/>
                </p:oleObj>
              </mc:Choice>
              <mc:Fallback>
                <p:oleObj name="Equation" r:id="rId2" imgW="634680" imgH="7873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3680771"/>
                        <a:ext cx="1614487" cy="229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6"/>
          <p:cNvSpPr>
            <a:spLocks/>
          </p:cNvSpPr>
          <p:nvPr/>
        </p:nvSpPr>
        <p:spPr bwMode="auto">
          <a:xfrm flipH="1">
            <a:off x="2952750" y="3587109"/>
            <a:ext cx="152400" cy="2039937"/>
          </a:xfrm>
          <a:prstGeom prst="rightBracket">
            <a:avLst>
              <a:gd name="adj" fmla="val 111545"/>
            </a:avLst>
          </a:prstGeom>
          <a:noFill/>
          <a:ln w="9525">
            <a:solidFill>
              <a:schemeClr val="tx1"/>
            </a:solidFill>
            <a:round/>
            <a:headEnd/>
            <a:tailEnd/>
          </a:ln>
        </p:spPr>
        <p:txBody>
          <a:bodyPr wrap="none" anchor="ctr"/>
          <a:lstStyle/>
          <a:p>
            <a:endParaRPr lang="pt-BR"/>
          </a:p>
        </p:txBody>
      </p:sp>
      <p:sp>
        <p:nvSpPr>
          <p:cNvPr id="9" name="Line 8"/>
          <p:cNvSpPr>
            <a:spLocks noChangeShapeType="1"/>
          </p:cNvSpPr>
          <p:nvPr/>
        </p:nvSpPr>
        <p:spPr bwMode="auto">
          <a:xfrm>
            <a:off x="2251075" y="4680896"/>
            <a:ext cx="677863" cy="0"/>
          </a:xfrm>
          <a:prstGeom prst="line">
            <a:avLst/>
          </a:prstGeom>
          <a:noFill/>
          <a:ln w="19050">
            <a:solidFill>
              <a:srgbClr val="000000"/>
            </a:solidFill>
            <a:round/>
            <a:headEnd/>
            <a:tailEnd type="triangle" w="med" len="med"/>
          </a:ln>
        </p:spPr>
        <p:txBody>
          <a:bodyPr wrap="none"/>
          <a:lstStyle/>
          <a:p>
            <a:endParaRPr lang="pt-BR"/>
          </a:p>
        </p:txBody>
      </p:sp>
      <p:sp>
        <p:nvSpPr>
          <p:cNvPr id="10" name="Rectangle 9"/>
          <p:cNvSpPr>
            <a:spLocks noChangeArrowheads="1"/>
          </p:cNvSpPr>
          <p:nvPr/>
        </p:nvSpPr>
        <p:spPr bwMode="auto">
          <a:xfrm>
            <a:off x="1276350" y="4909496"/>
            <a:ext cx="685800" cy="990600"/>
          </a:xfrm>
          <a:prstGeom prst="rect">
            <a:avLst/>
          </a:prstGeom>
          <a:noFill/>
          <a:ln w="19050">
            <a:solidFill>
              <a:schemeClr val="tx1"/>
            </a:solidFill>
            <a:prstDash val="dash"/>
            <a:miter lim="800000"/>
            <a:headEnd/>
            <a:tailEnd/>
          </a:ln>
        </p:spPr>
        <p:txBody>
          <a:bodyPr wrap="none" anchor="ctr"/>
          <a:lstStyle/>
          <a:p>
            <a:endParaRPr lang="pt-BR"/>
          </a:p>
        </p:txBody>
      </p:sp>
      <p:sp>
        <p:nvSpPr>
          <p:cNvPr id="11" name="Line 10"/>
          <p:cNvSpPr>
            <a:spLocks noChangeShapeType="1"/>
          </p:cNvSpPr>
          <p:nvPr/>
        </p:nvSpPr>
        <p:spPr bwMode="auto">
          <a:xfrm>
            <a:off x="1981200" y="5900096"/>
            <a:ext cx="914400" cy="0"/>
          </a:xfrm>
          <a:prstGeom prst="line">
            <a:avLst/>
          </a:prstGeom>
          <a:noFill/>
          <a:ln w="19050">
            <a:solidFill>
              <a:schemeClr val="tx1"/>
            </a:solidFill>
            <a:round/>
            <a:headEnd/>
            <a:tailEnd type="triangle" w="med" len="med"/>
          </a:ln>
        </p:spPr>
        <p:txBody>
          <a:bodyPr wrap="none"/>
          <a:lstStyle/>
          <a:p>
            <a:endParaRPr lang="pt-BR"/>
          </a:p>
        </p:txBody>
      </p:sp>
      <p:sp>
        <p:nvSpPr>
          <p:cNvPr id="12" name="Text Box 11"/>
          <p:cNvSpPr txBox="1">
            <a:spLocks noChangeArrowheads="1"/>
          </p:cNvSpPr>
          <p:nvPr/>
        </p:nvSpPr>
        <p:spPr bwMode="auto">
          <a:xfrm>
            <a:off x="2900363" y="5693721"/>
            <a:ext cx="6148387" cy="430887"/>
          </a:xfrm>
          <a:prstGeom prst="rect">
            <a:avLst/>
          </a:prstGeom>
          <a:noFill/>
          <a:ln w="9525">
            <a:noFill/>
            <a:miter lim="800000"/>
            <a:headEnd/>
            <a:tailEnd/>
          </a:ln>
        </p:spPr>
        <p:txBody>
          <a:bodyPr>
            <a:spAutoFit/>
          </a:bodyPr>
          <a:lstStyle/>
          <a:p>
            <a:pPr eaLnBrk="1" hangingPunct="1">
              <a:spcBef>
                <a:spcPct val="50000"/>
              </a:spcBef>
            </a:pPr>
            <a:r>
              <a:rPr lang="pt-BR" sz="2200" b="1" dirty="0"/>
              <a:t>Variação proporcional na escala de produção</a:t>
            </a:r>
          </a:p>
        </p:txBody>
      </p:sp>
      <p:sp>
        <p:nvSpPr>
          <p:cNvPr id="14" name="Título 1">
            <a:extLst>
              <a:ext uri="{FF2B5EF4-FFF2-40B4-BE49-F238E27FC236}">
                <a16:creationId xmlns:a16="http://schemas.microsoft.com/office/drawing/2014/main" id="{F6FDD64C-84D1-4F17-ACC7-30A7C2FFCD60}"/>
              </a:ext>
            </a:extLst>
          </p:cNvPr>
          <p:cNvSpPr>
            <a:spLocks noGrp="1"/>
          </p:cNvSpPr>
          <p:nvPr>
            <p:ph type="title"/>
          </p:nvPr>
        </p:nvSpPr>
        <p:spPr>
          <a:xfrm>
            <a:off x="416219" y="281261"/>
            <a:ext cx="8269295" cy="917764"/>
          </a:xfrm>
        </p:spPr>
        <p:txBody>
          <a:bodyPr>
            <a:noAutofit/>
          </a:bodyPr>
          <a:lstStyle/>
          <a:p>
            <a:pPr algn="ctr"/>
            <a:r>
              <a:rPr lang="pt-BR" sz="4000" b="1" dirty="0"/>
              <a:t>Economias (ou Rendimentos) de Escala</a:t>
            </a:r>
            <a:endParaRPr lang="en-US" sz="4000" b="1" dirty="0"/>
          </a:p>
        </p:txBody>
      </p:sp>
    </p:spTree>
    <p:extLst>
      <p:ext uri="{BB962C8B-B14F-4D97-AF65-F5344CB8AC3E}">
        <p14:creationId xmlns:p14="http://schemas.microsoft.com/office/powerpoint/2010/main" val="119267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P spid="10" grpId="0" animBg="1"/>
      <p:bldP spid="11"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1246492" y="3944207"/>
            <a:ext cx="3048000" cy="2362200"/>
          </a:xfrm>
          <a:prstGeom prst="rect">
            <a:avLst/>
          </a:prstGeom>
          <a:solidFill>
            <a:schemeClr val="bg1">
              <a:lumMod val="95000"/>
            </a:schemeClr>
          </a:solidFill>
          <a:ln w="28575">
            <a:solidFill>
              <a:schemeClr val="tx1"/>
            </a:solidFill>
            <a:miter lim="800000"/>
            <a:headEnd/>
            <a:tailEnd/>
          </a:ln>
        </p:spPr>
        <p:txBody>
          <a:bodyPr wrap="none" anchor="ctr"/>
          <a:lstStyle/>
          <a:p>
            <a:endParaRPr lang="pt-BR"/>
          </a:p>
        </p:txBody>
      </p:sp>
      <p:graphicFrame>
        <p:nvGraphicFramePr>
          <p:cNvPr id="5" name="Object 6"/>
          <p:cNvGraphicFramePr>
            <a:graphicFrameLocks noChangeAspect="1"/>
          </p:cNvGraphicFramePr>
          <p:nvPr>
            <p:extLst>
              <p:ext uri="{D42A27DB-BD31-4B8C-83A1-F6EECF244321}">
                <p14:modId xmlns:p14="http://schemas.microsoft.com/office/powerpoint/2010/main" val="2175157457"/>
              </p:ext>
            </p:extLst>
          </p:nvPr>
        </p:nvGraphicFramePr>
        <p:xfrm>
          <a:off x="1490967" y="4096607"/>
          <a:ext cx="1736725" cy="2133600"/>
        </p:xfrm>
        <a:graphic>
          <a:graphicData uri="http://schemas.openxmlformats.org/presentationml/2006/ole">
            <mc:AlternateContent xmlns:mc="http://schemas.openxmlformats.org/markup-compatibility/2006">
              <mc:Choice xmlns:v="urn:schemas-microsoft-com:vml" Requires="v">
                <p:oleObj name="Equation" r:id="rId2" imgW="736560" imgH="787320" progId="Equation.3">
                  <p:embed/>
                </p:oleObj>
              </mc:Choice>
              <mc:Fallback>
                <p:oleObj name="Equation" r:id="rId2" imgW="736560" imgH="7873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967" y="4096607"/>
                        <a:ext cx="1736725" cy="2133600"/>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084491372"/>
              </p:ext>
            </p:extLst>
          </p:nvPr>
        </p:nvGraphicFramePr>
        <p:xfrm>
          <a:off x="3170542" y="4582382"/>
          <a:ext cx="1104900" cy="1085850"/>
        </p:xfrm>
        <a:graphic>
          <a:graphicData uri="http://schemas.openxmlformats.org/presentationml/2006/ole">
            <mc:AlternateContent xmlns:mc="http://schemas.openxmlformats.org/markup-compatibility/2006">
              <mc:Choice xmlns:v="urn:schemas-microsoft-com:vml" Requires="v">
                <p:oleObj name="Equation" r:id="rId4" imgW="368280" imgH="431640" progId="Equation.3">
                  <p:embed/>
                </p:oleObj>
              </mc:Choice>
              <mc:Fallback>
                <p:oleObj name="Equation" r:id="rId4" imgW="3682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542" y="4582382"/>
                        <a:ext cx="1104900" cy="1085850"/>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sp>
        <p:nvSpPr>
          <p:cNvPr id="7" name="Rectangle 3"/>
          <p:cNvSpPr txBox="1">
            <a:spLocks noChangeArrowheads="1"/>
          </p:cNvSpPr>
          <p:nvPr/>
        </p:nvSpPr>
        <p:spPr>
          <a:xfrm>
            <a:off x="407988" y="1559782"/>
            <a:ext cx="8507412"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b="1" dirty="0"/>
              <a:t>Elasticidade Custo        </a:t>
            </a:r>
          </a:p>
          <a:p>
            <a:pPr lvl="1" algn="just"/>
            <a:r>
              <a:rPr lang="pt-BR" sz="2800" dirty="0"/>
              <a:t>A elasticidade custo é dada pelo inverso da elasticidade escala.</a:t>
            </a:r>
          </a:p>
          <a:p>
            <a:pPr lvl="1" algn="just"/>
            <a:r>
              <a:rPr lang="pt-BR" sz="2800" dirty="0"/>
              <a:t>Observe que, se dobrarmos K e L e a produção aumentar mais que 100%, o </a:t>
            </a:r>
            <a:r>
              <a:rPr lang="pt-BR" sz="2800" dirty="0" err="1"/>
              <a:t>CMe</a:t>
            </a:r>
            <a:r>
              <a:rPr lang="pt-BR" sz="2200" dirty="0" err="1"/>
              <a:t>LP</a:t>
            </a:r>
            <a:r>
              <a:rPr lang="pt-BR" sz="2800" dirty="0"/>
              <a:t> será reduzido.</a:t>
            </a:r>
          </a:p>
        </p:txBody>
      </p:sp>
      <p:sp>
        <p:nvSpPr>
          <p:cNvPr id="8" name="Retângulo 7"/>
          <p:cNvSpPr/>
          <p:nvPr/>
        </p:nvSpPr>
        <p:spPr>
          <a:xfrm>
            <a:off x="2347416" y="5172501"/>
            <a:ext cx="750627" cy="105770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ixaDeTexto 12"/>
          <p:cNvSpPr txBox="1"/>
          <p:nvPr/>
        </p:nvSpPr>
        <p:spPr>
          <a:xfrm>
            <a:off x="4722117" y="5090613"/>
            <a:ext cx="4012441" cy="1107996"/>
          </a:xfrm>
          <a:prstGeom prst="rect">
            <a:avLst/>
          </a:prstGeom>
          <a:noFill/>
          <a:ln>
            <a:solidFill>
              <a:schemeClr val="tx1"/>
            </a:solidFill>
          </a:ln>
        </p:spPr>
        <p:txBody>
          <a:bodyPr wrap="square" rtlCol="0">
            <a:spAutoFit/>
          </a:bodyPr>
          <a:lstStyle/>
          <a:p>
            <a:pPr algn="just"/>
            <a:r>
              <a:rPr lang="pt-BR" sz="2200" b="1" dirty="0"/>
              <a:t>Variação percentual na produção derivada de uma alteração na escala de produção</a:t>
            </a:r>
            <a:endParaRPr lang="en-US" sz="2200" b="1" dirty="0"/>
          </a:p>
        </p:txBody>
      </p:sp>
      <p:cxnSp>
        <p:nvCxnSpPr>
          <p:cNvPr id="16" name="Conector de seta reta 15"/>
          <p:cNvCxnSpPr/>
          <p:nvPr/>
        </p:nvCxnSpPr>
        <p:spPr>
          <a:xfrm>
            <a:off x="3115950" y="5651358"/>
            <a:ext cx="15925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ítulo 1">
            <a:extLst>
              <a:ext uri="{FF2B5EF4-FFF2-40B4-BE49-F238E27FC236}">
                <a16:creationId xmlns:a16="http://schemas.microsoft.com/office/drawing/2014/main" id="{F65AF7D6-9FAA-4FB6-A2C8-975B42CFE429}"/>
              </a:ext>
            </a:extLst>
          </p:cNvPr>
          <p:cNvSpPr>
            <a:spLocks noGrp="1"/>
          </p:cNvSpPr>
          <p:nvPr>
            <p:ph type="title"/>
          </p:nvPr>
        </p:nvSpPr>
        <p:spPr>
          <a:xfrm>
            <a:off x="416219" y="281261"/>
            <a:ext cx="8269295" cy="917764"/>
          </a:xfrm>
        </p:spPr>
        <p:txBody>
          <a:bodyPr>
            <a:noAutofit/>
          </a:bodyPr>
          <a:lstStyle/>
          <a:p>
            <a:pPr algn="ctr"/>
            <a:r>
              <a:rPr lang="pt-BR" sz="4000" b="1" dirty="0"/>
              <a:t>Economias (ou Rendimentos) de Escala</a:t>
            </a:r>
            <a:endParaRPr lang="en-US" sz="4000" b="1" dirty="0"/>
          </a:p>
        </p:txBody>
      </p:sp>
    </p:spTree>
    <p:extLst>
      <p:ext uri="{BB962C8B-B14F-4D97-AF65-F5344CB8AC3E}">
        <p14:creationId xmlns:p14="http://schemas.microsoft.com/office/powerpoint/2010/main" val="39417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5288" y="1440905"/>
            <a:ext cx="8600660"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3200" dirty="0"/>
              <a:t>Portanto,  alterando  a  escala de produção, podemos ter 3 resultados diferentes:</a:t>
            </a:r>
          </a:p>
          <a:p>
            <a:pPr algn="just"/>
            <a:endParaRPr lang="pt-BR" sz="800" dirty="0"/>
          </a:p>
          <a:p>
            <a:pPr lvl="1" algn="just"/>
            <a:r>
              <a:rPr lang="pt-BR" sz="2600" dirty="0"/>
              <a:t>Manutenção do custo médio (rendimentos constantes de escala).</a:t>
            </a:r>
          </a:p>
          <a:p>
            <a:pPr lvl="1" algn="just"/>
            <a:endParaRPr lang="pt-BR" sz="800" dirty="0"/>
          </a:p>
          <a:p>
            <a:pPr lvl="1" algn="just"/>
            <a:r>
              <a:rPr lang="pt-BR" sz="2600" dirty="0"/>
              <a:t>Aumento do custo médio  (rendimentos decrescentes de escala).</a:t>
            </a:r>
          </a:p>
          <a:p>
            <a:pPr lvl="1" algn="just"/>
            <a:endParaRPr lang="pt-BR" sz="800" dirty="0"/>
          </a:p>
          <a:p>
            <a:pPr lvl="1" algn="just"/>
            <a:r>
              <a:rPr lang="pt-BR" sz="2600" dirty="0"/>
              <a:t>Redução  do  custo  médio  (rendimentos  crescentes de escala).</a:t>
            </a:r>
          </a:p>
          <a:p>
            <a:pPr lvl="1" algn="just"/>
            <a:endParaRPr lang="pt-BR" dirty="0"/>
          </a:p>
        </p:txBody>
      </p:sp>
      <p:sp>
        <p:nvSpPr>
          <p:cNvPr id="6" name="Título 1">
            <a:extLst>
              <a:ext uri="{FF2B5EF4-FFF2-40B4-BE49-F238E27FC236}">
                <a16:creationId xmlns:a16="http://schemas.microsoft.com/office/drawing/2014/main" id="{7ABE8F1C-40D3-485B-9FE8-64B66D9AEBB4}"/>
              </a:ext>
            </a:extLst>
          </p:cNvPr>
          <p:cNvSpPr>
            <a:spLocks noGrp="1"/>
          </p:cNvSpPr>
          <p:nvPr>
            <p:ph type="title"/>
          </p:nvPr>
        </p:nvSpPr>
        <p:spPr>
          <a:xfrm>
            <a:off x="416219" y="281261"/>
            <a:ext cx="8269295" cy="917764"/>
          </a:xfrm>
        </p:spPr>
        <p:txBody>
          <a:bodyPr>
            <a:noAutofit/>
          </a:bodyPr>
          <a:lstStyle/>
          <a:p>
            <a:pPr algn="ctr"/>
            <a:r>
              <a:rPr lang="pt-BR" sz="4000" b="1" dirty="0"/>
              <a:t>Economias (ou Rendimentos) de Escala</a:t>
            </a:r>
            <a:endParaRPr lang="en-US" sz="4000" b="1" dirty="0"/>
          </a:p>
        </p:txBody>
      </p:sp>
    </p:spTree>
    <p:extLst>
      <p:ext uri="{BB962C8B-B14F-4D97-AF65-F5344CB8AC3E}">
        <p14:creationId xmlns:p14="http://schemas.microsoft.com/office/powerpoint/2010/main" val="592212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3899" y="1214647"/>
            <a:ext cx="8488907" cy="52543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25"/>
          <p:cNvGraphicFramePr>
            <a:graphicFrameLocks noGrp="1" noChangeAspect="1"/>
          </p:cNvGraphicFramePr>
          <p:nvPr>
            <p:ph sz="quarter" idx="4294967295"/>
            <p:extLst>
              <p:ext uri="{D42A27DB-BD31-4B8C-83A1-F6EECF244321}">
                <p14:modId xmlns:p14="http://schemas.microsoft.com/office/powerpoint/2010/main" val="2080654522"/>
              </p:ext>
            </p:extLst>
          </p:nvPr>
        </p:nvGraphicFramePr>
        <p:xfrm>
          <a:off x="2783312" y="4895541"/>
          <a:ext cx="965200" cy="1022350"/>
        </p:xfrm>
        <a:graphic>
          <a:graphicData uri="http://schemas.openxmlformats.org/presentationml/2006/ole">
            <mc:AlternateContent xmlns:mc="http://schemas.openxmlformats.org/markup-compatibility/2006">
              <mc:Choice xmlns:v="urn:schemas-microsoft-com:vml" Requires="v">
                <p:oleObj name="Equation" r:id="rId2" imgW="431640" imgH="457200" progId="Equation.3">
                  <p:embed/>
                </p:oleObj>
              </mc:Choice>
              <mc:Fallback>
                <p:oleObj name="Equation" r:id="rId2" imgW="431640" imgH="457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312" y="4895541"/>
                        <a:ext cx="965200" cy="102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ine 10"/>
          <p:cNvSpPr>
            <a:spLocks noChangeShapeType="1"/>
          </p:cNvSpPr>
          <p:nvPr/>
        </p:nvSpPr>
        <p:spPr bwMode="auto">
          <a:xfrm>
            <a:off x="1895899" y="1797118"/>
            <a:ext cx="0" cy="4237037"/>
          </a:xfrm>
          <a:prstGeom prst="line">
            <a:avLst/>
          </a:prstGeom>
          <a:noFill/>
          <a:ln w="57150">
            <a:solidFill>
              <a:schemeClr val="tx1"/>
            </a:solidFill>
            <a:round/>
            <a:headEnd type="triangle" w="med" len="med"/>
            <a:tailEnd type="none" w="med" len="med"/>
          </a:ln>
        </p:spPr>
        <p:txBody>
          <a:bodyPr/>
          <a:lstStyle/>
          <a:p>
            <a:endParaRPr lang="pt-BR"/>
          </a:p>
        </p:txBody>
      </p:sp>
      <p:sp>
        <p:nvSpPr>
          <p:cNvPr id="6" name="Line 11"/>
          <p:cNvSpPr>
            <a:spLocks noChangeShapeType="1"/>
          </p:cNvSpPr>
          <p:nvPr/>
        </p:nvSpPr>
        <p:spPr bwMode="auto">
          <a:xfrm>
            <a:off x="1902249" y="6007099"/>
            <a:ext cx="4425950" cy="0"/>
          </a:xfrm>
          <a:prstGeom prst="line">
            <a:avLst/>
          </a:prstGeom>
          <a:noFill/>
          <a:ln w="57150">
            <a:solidFill>
              <a:schemeClr val="tx1"/>
            </a:solidFill>
            <a:round/>
            <a:headEnd type="none" w="med" len="med"/>
            <a:tailEnd type="triangle" w="med" len="med"/>
          </a:ln>
        </p:spPr>
        <p:txBody>
          <a:bodyPr/>
          <a:lstStyle/>
          <a:p>
            <a:endParaRPr lang="pt-BR"/>
          </a:p>
        </p:txBody>
      </p:sp>
      <p:sp>
        <p:nvSpPr>
          <p:cNvPr id="7" name="Rectangle 12"/>
          <p:cNvSpPr>
            <a:spLocks noChangeArrowheads="1"/>
          </p:cNvSpPr>
          <p:nvPr/>
        </p:nvSpPr>
        <p:spPr bwMode="auto">
          <a:xfrm>
            <a:off x="6381602" y="5826786"/>
            <a:ext cx="1806586" cy="397545"/>
          </a:xfrm>
          <a:prstGeom prst="rect">
            <a:avLst/>
          </a:prstGeom>
          <a:noFill/>
          <a:ln w="12700">
            <a:noFill/>
            <a:miter lim="800000"/>
            <a:headEnd/>
            <a:tailEnd/>
          </a:ln>
        </p:spPr>
        <p:txBody>
          <a:bodyPr wrap="none" lIns="90488" tIns="44450" rIns="90488" bIns="44450">
            <a:spAutoFit/>
          </a:bodyPr>
          <a:lstStyle/>
          <a:p>
            <a:r>
              <a:rPr lang="en-US" sz="2000" b="1" dirty="0" err="1">
                <a:latin typeface="Arial" charset="0"/>
              </a:rPr>
              <a:t>Produção</a:t>
            </a:r>
            <a:r>
              <a:rPr lang="en-US" sz="2000" b="1" dirty="0">
                <a:latin typeface="Arial" charset="0"/>
              </a:rPr>
              <a:t> (Q)</a:t>
            </a:r>
          </a:p>
        </p:txBody>
      </p:sp>
      <p:sp>
        <p:nvSpPr>
          <p:cNvPr id="8" name="Rectangle 13"/>
          <p:cNvSpPr>
            <a:spLocks noChangeArrowheads="1"/>
          </p:cNvSpPr>
          <p:nvPr/>
        </p:nvSpPr>
        <p:spPr bwMode="auto">
          <a:xfrm>
            <a:off x="573368" y="1670049"/>
            <a:ext cx="1293625" cy="397545"/>
          </a:xfrm>
          <a:prstGeom prst="rect">
            <a:avLst/>
          </a:prstGeom>
          <a:noFill/>
          <a:ln w="12700">
            <a:noFill/>
            <a:miter lim="800000"/>
            <a:headEnd/>
            <a:tailEnd/>
          </a:ln>
        </p:spPr>
        <p:txBody>
          <a:bodyPr wrap="none" lIns="90488" tIns="44450" rIns="90488" bIns="44450">
            <a:spAutoFit/>
          </a:bodyPr>
          <a:lstStyle/>
          <a:p>
            <a:pPr algn="r"/>
            <a:r>
              <a:rPr lang="en-US" sz="2000" b="1" dirty="0" err="1">
                <a:latin typeface="Arial" charset="0"/>
              </a:rPr>
              <a:t>Custo</a:t>
            </a:r>
            <a:r>
              <a:rPr lang="en-US" sz="2000" b="1" dirty="0">
                <a:latin typeface="Arial" charset="0"/>
              </a:rPr>
              <a:t> ($)</a:t>
            </a:r>
          </a:p>
        </p:txBody>
      </p:sp>
      <p:grpSp>
        <p:nvGrpSpPr>
          <p:cNvPr id="9" name="Group 14"/>
          <p:cNvGrpSpPr>
            <a:grpSpLocks/>
          </p:cNvGrpSpPr>
          <p:nvPr/>
        </p:nvGrpSpPr>
        <p:grpSpPr bwMode="auto">
          <a:xfrm>
            <a:off x="2129262" y="2813050"/>
            <a:ext cx="4630737" cy="1679575"/>
            <a:chOff x="1539" y="1772"/>
            <a:chExt cx="2917" cy="1058"/>
          </a:xfrm>
        </p:grpSpPr>
        <p:sp>
          <p:nvSpPr>
            <p:cNvPr id="10" name="Freeform 15"/>
            <p:cNvSpPr>
              <a:spLocks/>
            </p:cNvSpPr>
            <p:nvPr/>
          </p:nvSpPr>
          <p:spPr bwMode="auto">
            <a:xfrm>
              <a:off x="1539" y="2042"/>
              <a:ext cx="2469" cy="788"/>
            </a:xfrm>
            <a:custGeom>
              <a:avLst/>
              <a:gdLst>
                <a:gd name="T0" fmla="*/ 0 w 2469"/>
                <a:gd name="T1" fmla="*/ 134 h 788"/>
                <a:gd name="T2" fmla="*/ 25 w 2469"/>
                <a:gd name="T3" fmla="*/ 157 h 788"/>
                <a:gd name="T4" fmla="*/ 57 w 2469"/>
                <a:gd name="T5" fmla="*/ 184 h 788"/>
                <a:gd name="T6" fmla="*/ 96 w 2469"/>
                <a:gd name="T7" fmla="*/ 217 h 788"/>
                <a:gd name="T8" fmla="*/ 134 w 2469"/>
                <a:gd name="T9" fmla="*/ 253 h 788"/>
                <a:gd name="T10" fmla="*/ 224 w 2469"/>
                <a:gd name="T11" fmla="*/ 341 h 788"/>
                <a:gd name="T12" fmla="*/ 333 w 2469"/>
                <a:gd name="T13" fmla="*/ 437 h 788"/>
                <a:gd name="T14" fmla="*/ 442 w 2469"/>
                <a:gd name="T15" fmla="*/ 529 h 788"/>
                <a:gd name="T16" fmla="*/ 557 w 2469"/>
                <a:gd name="T17" fmla="*/ 617 h 788"/>
                <a:gd name="T18" fmla="*/ 615 w 2469"/>
                <a:gd name="T19" fmla="*/ 654 h 788"/>
                <a:gd name="T20" fmla="*/ 666 w 2469"/>
                <a:gd name="T21" fmla="*/ 686 h 788"/>
                <a:gd name="T22" fmla="*/ 724 w 2469"/>
                <a:gd name="T23" fmla="*/ 713 h 788"/>
                <a:gd name="T24" fmla="*/ 775 w 2469"/>
                <a:gd name="T25" fmla="*/ 736 h 788"/>
                <a:gd name="T26" fmla="*/ 884 w 2469"/>
                <a:gd name="T27" fmla="*/ 764 h 788"/>
                <a:gd name="T28" fmla="*/ 993 w 2469"/>
                <a:gd name="T29" fmla="*/ 782 h 788"/>
                <a:gd name="T30" fmla="*/ 1109 w 2469"/>
                <a:gd name="T31" fmla="*/ 787 h 788"/>
                <a:gd name="T32" fmla="*/ 1218 w 2469"/>
                <a:gd name="T33" fmla="*/ 787 h 788"/>
                <a:gd name="T34" fmla="*/ 1333 w 2469"/>
                <a:gd name="T35" fmla="*/ 778 h 788"/>
                <a:gd name="T36" fmla="*/ 1442 w 2469"/>
                <a:gd name="T37" fmla="*/ 759 h 788"/>
                <a:gd name="T38" fmla="*/ 1538 w 2469"/>
                <a:gd name="T39" fmla="*/ 741 h 788"/>
                <a:gd name="T40" fmla="*/ 1635 w 2469"/>
                <a:gd name="T41" fmla="*/ 718 h 788"/>
                <a:gd name="T42" fmla="*/ 1724 w 2469"/>
                <a:gd name="T43" fmla="*/ 690 h 788"/>
                <a:gd name="T44" fmla="*/ 1801 w 2469"/>
                <a:gd name="T45" fmla="*/ 658 h 788"/>
                <a:gd name="T46" fmla="*/ 1885 w 2469"/>
                <a:gd name="T47" fmla="*/ 617 h 788"/>
                <a:gd name="T48" fmla="*/ 1955 w 2469"/>
                <a:gd name="T49" fmla="*/ 571 h 788"/>
                <a:gd name="T50" fmla="*/ 2090 w 2469"/>
                <a:gd name="T51" fmla="*/ 474 h 788"/>
                <a:gd name="T52" fmla="*/ 2205 w 2469"/>
                <a:gd name="T53" fmla="*/ 378 h 788"/>
                <a:gd name="T54" fmla="*/ 2250 w 2469"/>
                <a:gd name="T55" fmla="*/ 332 h 788"/>
                <a:gd name="T56" fmla="*/ 2295 w 2469"/>
                <a:gd name="T57" fmla="*/ 281 h 788"/>
                <a:gd name="T58" fmla="*/ 2365 w 2469"/>
                <a:gd name="T59" fmla="*/ 175 h 788"/>
                <a:gd name="T60" fmla="*/ 2397 w 2469"/>
                <a:gd name="T61" fmla="*/ 125 h 788"/>
                <a:gd name="T62" fmla="*/ 2423 w 2469"/>
                <a:gd name="T63" fmla="*/ 74 h 788"/>
                <a:gd name="T64" fmla="*/ 2449 w 2469"/>
                <a:gd name="T65" fmla="*/ 33 h 788"/>
                <a:gd name="T66" fmla="*/ 2468 w 2469"/>
                <a:gd name="T67" fmla="*/ 0 h 7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9"/>
                <a:gd name="T103" fmla="*/ 0 h 788"/>
                <a:gd name="T104" fmla="*/ 2469 w 2469"/>
                <a:gd name="T105" fmla="*/ 788 h 7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9" h="788">
                  <a:moveTo>
                    <a:pt x="0" y="134"/>
                  </a:moveTo>
                  <a:lnTo>
                    <a:pt x="25" y="157"/>
                  </a:lnTo>
                  <a:lnTo>
                    <a:pt x="57" y="184"/>
                  </a:lnTo>
                  <a:lnTo>
                    <a:pt x="96" y="217"/>
                  </a:lnTo>
                  <a:lnTo>
                    <a:pt x="134" y="253"/>
                  </a:lnTo>
                  <a:lnTo>
                    <a:pt x="224" y="341"/>
                  </a:lnTo>
                  <a:lnTo>
                    <a:pt x="333" y="437"/>
                  </a:lnTo>
                  <a:lnTo>
                    <a:pt x="442" y="529"/>
                  </a:lnTo>
                  <a:lnTo>
                    <a:pt x="557" y="617"/>
                  </a:lnTo>
                  <a:lnTo>
                    <a:pt x="615" y="654"/>
                  </a:lnTo>
                  <a:lnTo>
                    <a:pt x="666" y="686"/>
                  </a:lnTo>
                  <a:lnTo>
                    <a:pt x="724" y="713"/>
                  </a:lnTo>
                  <a:lnTo>
                    <a:pt x="775" y="736"/>
                  </a:lnTo>
                  <a:lnTo>
                    <a:pt x="884" y="764"/>
                  </a:lnTo>
                  <a:lnTo>
                    <a:pt x="993" y="782"/>
                  </a:lnTo>
                  <a:lnTo>
                    <a:pt x="1109" y="787"/>
                  </a:lnTo>
                  <a:lnTo>
                    <a:pt x="1218" y="787"/>
                  </a:lnTo>
                  <a:lnTo>
                    <a:pt x="1333" y="778"/>
                  </a:lnTo>
                  <a:lnTo>
                    <a:pt x="1442" y="759"/>
                  </a:lnTo>
                  <a:lnTo>
                    <a:pt x="1538" y="741"/>
                  </a:lnTo>
                  <a:lnTo>
                    <a:pt x="1635" y="718"/>
                  </a:lnTo>
                  <a:lnTo>
                    <a:pt x="1724" y="690"/>
                  </a:lnTo>
                  <a:lnTo>
                    <a:pt x="1801" y="658"/>
                  </a:lnTo>
                  <a:lnTo>
                    <a:pt x="1885" y="617"/>
                  </a:lnTo>
                  <a:lnTo>
                    <a:pt x="1955" y="571"/>
                  </a:lnTo>
                  <a:lnTo>
                    <a:pt x="2090" y="474"/>
                  </a:lnTo>
                  <a:lnTo>
                    <a:pt x="2205" y="378"/>
                  </a:lnTo>
                  <a:lnTo>
                    <a:pt x="2250" y="332"/>
                  </a:lnTo>
                  <a:lnTo>
                    <a:pt x="2295" y="281"/>
                  </a:lnTo>
                  <a:lnTo>
                    <a:pt x="2365" y="175"/>
                  </a:lnTo>
                  <a:lnTo>
                    <a:pt x="2397" y="125"/>
                  </a:lnTo>
                  <a:lnTo>
                    <a:pt x="2423" y="74"/>
                  </a:lnTo>
                  <a:lnTo>
                    <a:pt x="2449" y="33"/>
                  </a:lnTo>
                  <a:lnTo>
                    <a:pt x="2468" y="0"/>
                  </a:lnTo>
                </a:path>
              </a:pathLst>
            </a:custGeom>
            <a:noFill/>
            <a:ln w="50800" cap="rnd" cmpd="sng">
              <a:solidFill>
                <a:schemeClr val="tx1"/>
              </a:solidFill>
              <a:prstDash val="solid"/>
              <a:round/>
              <a:headEnd type="none" w="med" len="med"/>
              <a:tailEnd type="none" w="med" len="med"/>
            </a:ln>
          </p:spPr>
          <p:txBody>
            <a:bodyPr/>
            <a:lstStyle/>
            <a:p>
              <a:endParaRPr lang="pt-BR"/>
            </a:p>
          </p:txBody>
        </p:sp>
        <p:sp>
          <p:nvSpPr>
            <p:cNvPr id="11" name="Rectangle 16"/>
            <p:cNvSpPr>
              <a:spLocks noChangeArrowheads="1"/>
            </p:cNvSpPr>
            <p:nvPr/>
          </p:nvSpPr>
          <p:spPr bwMode="auto">
            <a:xfrm>
              <a:off x="3793" y="1772"/>
              <a:ext cx="663" cy="250"/>
            </a:xfrm>
            <a:prstGeom prst="rect">
              <a:avLst/>
            </a:prstGeom>
            <a:noFill/>
            <a:ln w="12700">
              <a:noFill/>
              <a:miter lim="800000"/>
              <a:headEnd/>
              <a:tailEnd/>
            </a:ln>
          </p:spPr>
          <p:txBody>
            <a:bodyPr wrap="none" lIns="90488" tIns="44450" rIns="90488" bIns="44450">
              <a:spAutoFit/>
            </a:bodyPr>
            <a:lstStyle/>
            <a:p>
              <a:r>
                <a:rPr lang="en-US" sz="2000" b="1" dirty="0" err="1">
                  <a:latin typeface="Arial" charset="0"/>
                </a:rPr>
                <a:t>CMeLP</a:t>
              </a:r>
              <a:endParaRPr lang="en-US" sz="2000" b="1" dirty="0">
                <a:latin typeface="Arial" charset="0"/>
              </a:endParaRPr>
            </a:p>
          </p:txBody>
        </p:sp>
      </p:grpSp>
      <p:grpSp>
        <p:nvGrpSpPr>
          <p:cNvPr id="12" name="Group 17"/>
          <p:cNvGrpSpPr>
            <a:grpSpLocks/>
          </p:cNvGrpSpPr>
          <p:nvPr/>
        </p:nvGrpSpPr>
        <p:grpSpPr bwMode="auto">
          <a:xfrm>
            <a:off x="2356274" y="2189162"/>
            <a:ext cx="3717926" cy="3848100"/>
            <a:chOff x="1682" y="1379"/>
            <a:chExt cx="2342" cy="2424"/>
          </a:xfrm>
        </p:grpSpPr>
        <p:sp>
          <p:nvSpPr>
            <p:cNvPr id="13" name="Freeform 18"/>
            <p:cNvSpPr>
              <a:spLocks/>
            </p:cNvSpPr>
            <p:nvPr/>
          </p:nvSpPr>
          <p:spPr bwMode="auto">
            <a:xfrm>
              <a:off x="1682" y="1634"/>
              <a:ext cx="1824" cy="1392"/>
            </a:xfrm>
            <a:custGeom>
              <a:avLst/>
              <a:gdLst>
                <a:gd name="T0" fmla="*/ 0 w 1824"/>
                <a:gd name="T1" fmla="*/ 1245 h 1392"/>
                <a:gd name="T2" fmla="*/ 141 w 1824"/>
                <a:gd name="T3" fmla="*/ 1309 h 1392"/>
                <a:gd name="T4" fmla="*/ 281 w 1824"/>
                <a:gd name="T5" fmla="*/ 1357 h 1392"/>
                <a:gd name="T6" fmla="*/ 354 w 1824"/>
                <a:gd name="T7" fmla="*/ 1377 h 1392"/>
                <a:gd name="T8" fmla="*/ 427 w 1824"/>
                <a:gd name="T9" fmla="*/ 1387 h 1392"/>
                <a:gd name="T10" fmla="*/ 500 w 1824"/>
                <a:gd name="T11" fmla="*/ 1391 h 1392"/>
                <a:gd name="T12" fmla="*/ 572 w 1824"/>
                <a:gd name="T13" fmla="*/ 1391 h 1392"/>
                <a:gd name="T14" fmla="*/ 645 w 1824"/>
                <a:gd name="T15" fmla="*/ 1382 h 1392"/>
                <a:gd name="T16" fmla="*/ 724 w 1824"/>
                <a:gd name="T17" fmla="*/ 1367 h 1392"/>
                <a:gd name="T18" fmla="*/ 797 w 1824"/>
                <a:gd name="T19" fmla="*/ 1343 h 1392"/>
                <a:gd name="T20" fmla="*/ 875 w 1824"/>
                <a:gd name="T21" fmla="*/ 1318 h 1392"/>
                <a:gd name="T22" fmla="*/ 948 w 1824"/>
                <a:gd name="T23" fmla="*/ 1284 h 1392"/>
                <a:gd name="T24" fmla="*/ 1021 w 1824"/>
                <a:gd name="T25" fmla="*/ 1245 h 1392"/>
                <a:gd name="T26" fmla="*/ 1156 w 1824"/>
                <a:gd name="T27" fmla="*/ 1158 h 1392"/>
                <a:gd name="T28" fmla="*/ 1223 w 1824"/>
                <a:gd name="T29" fmla="*/ 1104 h 1392"/>
                <a:gd name="T30" fmla="*/ 1290 w 1824"/>
                <a:gd name="T31" fmla="*/ 1046 h 1392"/>
                <a:gd name="T32" fmla="*/ 1352 w 1824"/>
                <a:gd name="T33" fmla="*/ 983 h 1392"/>
                <a:gd name="T34" fmla="*/ 1419 w 1824"/>
                <a:gd name="T35" fmla="*/ 915 h 1392"/>
                <a:gd name="T36" fmla="*/ 1537 w 1824"/>
                <a:gd name="T37" fmla="*/ 769 h 1392"/>
                <a:gd name="T38" fmla="*/ 1587 w 1824"/>
                <a:gd name="T39" fmla="*/ 696 h 1392"/>
                <a:gd name="T40" fmla="*/ 1632 w 1824"/>
                <a:gd name="T41" fmla="*/ 623 h 1392"/>
                <a:gd name="T42" fmla="*/ 1672 w 1824"/>
                <a:gd name="T43" fmla="*/ 550 h 1392"/>
                <a:gd name="T44" fmla="*/ 1700 w 1824"/>
                <a:gd name="T45" fmla="*/ 477 h 1392"/>
                <a:gd name="T46" fmla="*/ 1750 w 1824"/>
                <a:gd name="T47" fmla="*/ 321 h 1392"/>
                <a:gd name="T48" fmla="*/ 1789 w 1824"/>
                <a:gd name="T49" fmla="*/ 166 h 1392"/>
                <a:gd name="T50" fmla="*/ 1823 w 1824"/>
                <a:gd name="T51" fmla="*/ 0 h 1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24"/>
                <a:gd name="T79" fmla="*/ 0 h 1392"/>
                <a:gd name="T80" fmla="*/ 1824 w 1824"/>
                <a:gd name="T81" fmla="*/ 1392 h 13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24" h="1392">
                  <a:moveTo>
                    <a:pt x="0" y="1245"/>
                  </a:moveTo>
                  <a:lnTo>
                    <a:pt x="141" y="1309"/>
                  </a:lnTo>
                  <a:lnTo>
                    <a:pt x="281" y="1357"/>
                  </a:lnTo>
                  <a:lnTo>
                    <a:pt x="354" y="1377"/>
                  </a:lnTo>
                  <a:lnTo>
                    <a:pt x="427" y="1387"/>
                  </a:lnTo>
                  <a:lnTo>
                    <a:pt x="500" y="1391"/>
                  </a:lnTo>
                  <a:lnTo>
                    <a:pt x="572" y="1391"/>
                  </a:lnTo>
                  <a:lnTo>
                    <a:pt x="645" y="1382"/>
                  </a:lnTo>
                  <a:lnTo>
                    <a:pt x="724" y="1367"/>
                  </a:lnTo>
                  <a:lnTo>
                    <a:pt x="797" y="1343"/>
                  </a:lnTo>
                  <a:lnTo>
                    <a:pt x="875" y="1318"/>
                  </a:lnTo>
                  <a:lnTo>
                    <a:pt x="948" y="1284"/>
                  </a:lnTo>
                  <a:lnTo>
                    <a:pt x="1021" y="1245"/>
                  </a:lnTo>
                  <a:lnTo>
                    <a:pt x="1156" y="1158"/>
                  </a:lnTo>
                  <a:lnTo>
                    <a:pt x="1223" y="1104"/>
                  </a:lnTo>
                  <a:lnTo>
                    <a:pt x="1290" y="1046"/>
                  </a:lnTo>
                  <a:lnTo>
                    <a:pt x="1352" y="983"/>
                  </a:lnTo>
                  <a:lnTo>
                    <a:pt x="1419" y="915"/>
                  </a:lnTo>
                  <a:lnTo>
                    <a:pt x="1537" y="769"/>
                  </a:lnTo>
                  <a:lnTo>
                    <a:pt x="1587" y="696"/>
                  </a:lnTo>
                  <a:lnTo>
                    <a:pt x="1632" y="623"/>
                  </a:lnTo>
                  <a:lnTo>
                    <a:pt x="1672" y="550"/>
                  </a:lnTo>
                  <a:lnTo>
                    <a:pt x="1700" y="477"/>
                  </a:lnTo>
                  <a:lnTo>
                    <a:pt x="1750" y="321"/>
                  </a:lnTo>
                  <a:lnTo>
                    <a:pt x="1789" y="166"/>
                  </a:lnTo>
                  <a:lnTo>
                    <a:pt x="1823" y="0"/>
                  </a:lnTo>
                </a:path>
              </a:pathLst>
            </a:custGeom>
            <a:noFill/>
            <a:ln w="50800" cap="rnd" cmpd="sng">
              <a:solidFill>
                <a:schemeClr val="accent5">
                  <a:lumMod val="75000"/>
                </a:schemeClr>
              </a:solidFill>
              <a:prstDash val="solid"/>
              <a:round/>
              <a:headEnd type="none" w="med" len="med"/>
              <a:tailEnd type="none" w="med" len="med"/>
            </a:ln>
          </p:spPr>
          <p:txBody>
            <a:bodyPr/>
            <a:lstStyle/>
            <a:p>
              <a:endParaRPr lang="pt-BR"/>
            </a:p>
          </p:txBody>
        </p:sp>
        <p:sp>
          <p:nvSpPr>
            <p:cNvPr id="14" name="Rectangle 19"/>
            <p:cNvSpPr>
              <a:spLocks noChangeArrowheads="1"/>
            </p:cNvSpPr>
            <p:nvPr/>
          </p:nvSpPr>
          <p:spPr bwMode="auto">
            <a:xfrm>
              <a:off x="3351" y="1379"/>
              <a:ext cx="673" cy="250"/>
            </a:xfrm>
            <a:prstGeom prst="rect">
              <a:avLst/>
            </a:prstGeom>
            <a:noFill/>
            <a:ln w="12700">
              <a:noFill/>
              <a:miter lim="800000"/>
              <a:headEnd/>
              <a:tailEnd/>
            </a:ln>
          </p:spPr>
          <p:txBody>
            <a:bodyPr wrap="none" lIns="90488" tIns="44450" rIns="90488" bIns="44450">
              <a:spAutoFit/>
            </a:bodyPr>
            <a:lstStyle/>
            <a:p>
              <a:r>
                <a:rPr lang="en-US" sz="2000" b="1" dirty="0" err="1">
                  <a:solidFill>
                    <a:schemeClr val="accent5">
                      <a:lumMod val="75000"/>
                    </a:schemeClr>
                  </a:solidFill>
                  <a:latin typeface="Arial" charset="0"/>
                </a:rPr>
                <a:t>CMgLP</a:t>
              </a:r>
              <a:endParaRPr lang="en-US" sz="2000" b="1" dirty="0">
                <a:solidFill>
                  <a:schemeClr val="accent5">
                    <a:lumMod val="75000"/>
                  </a:schemeClr>
                </a:solidFill>
                <a:latin typeface="Arial" charset="0"/>
              </a:endParaRPr>
            </a:p>
          </p:txBody>
        </p:sp>
        <p:sp>
          <p:nvSpPr>
            <p:cNvPr id="15" name="Line 20"/>
            <p:cNvSpPr>
              <a:spLocks noChangeShapeType="1"/>
            </p:cNvSpPr>
            <p:nvPr/>
          </p:nvSpPr>
          <p:spPr bwMode="auto">
            <a:xfrm>
              <a:off x="2793" y="2833"/>
              <a:ext cx="0" cy="970"/>
            </a:xfrm>
            <a:prstGeom prst="line">
              <a:avLst/>
            </a:prstGeom>
            <a:noFill/>
            <a:ln w="28575">
              <a:solidFill>
                <a:schemeClr val="tx1"/>
              </a:solidFill>
              <a:prstDash val="dash"/>
              <a:round/>
              <a:headEnd/>
              <a:tailEnd/>
            </a:ln>
          </p:spPr>
          <p:txBody>
            <a:bodyPr wrap="none">
              <a:spAutoFit/>
            </a:bodyPr>
            <a:lstStyle/>
            <a:p>
              <a:endParaRPr lang="pt-BR"/>
            </a:p>
          </p:txBody>
        </p:sp>
        <p:sp>
          <p:nvSpPr>
            <p:cNvPr id="16" name="Rectangle 21"/>
            <p:cNvSpPr>
              <a:spLocks noChangeArrowheads="1"/>
            </p:cNvSpPr>
            <p:nvPr/>
          </p:nvSpPr>
          <p:spPr bwMode="auto">
            <a:xfrm>
              <a:off x="2619" y="2529"/>
              <a:ext cx="230" cy="248"/>
            </a:xfrm>
            <a:prstGeom prst="rect">
              <a:avLst/>
            </a:prstGeom>
            <a:noFill/>
            <a:ln w="12700">
              <a:noFill/>
              <a:miter lim="800000"/>
              <a:headEnd/>
              <a:tailEnd/>
            </a:ln>
          </p:spPr>
          <p:txBody>
            <a:bodyPr wrap="none" lIns="90488" tIns="44450" rIns="90488" bIns="44450">
              <a:spAutoFit/>
            </a:bodyPr>
            <a:lstStyle/>
            <a:p>
              <a:r>
                <a:rPr lang="en-US" sz="2000" b="1" i="1" dirty="0">
                  <a:latin typeface="Arial" charset="0"/>
                </a:rPr>
                <a:t>A</a:t>
              </a:r>
            </a:p>
          </p:txBody>
        </p:sp>
        <p:sp>
          <p:nvSpPr>
            <p:cNvPr id="17" name="Oval 22"/>
            <p:cNvSpPr>
              <a:spLocks noChangeArrowheads="1"/>
            </p:cNvSpPr>
            <p:nvPr/>
          </p:nvSpPr>
          <p:spPr bwMode="auto">
            <a:xfrm>
              <a:off x="2738" y="2762"/>
              <a:ext cx="119" cy="119"/>
            </a:xfrm>
            <a:prstGeom prst="ellipse">
              <a:avLst/>
            </a:prstGeom>
            <a:solidFill>
              <a:schemeClr val="tx1"/>
            </a:solidFill>
            <a:ln w="12700">
              <a:solidFill>
                <a:schemeClr val="tx1"/>
              </a:solidFill>
              <a:round/>
              <a:headEnd/>
              <a:tailEnd/>
            </a:ln>
          </p:spPr>
          <p:txBody>
            <a:bodyPr wrap="none" anchor="ctr">
              <a:spAutoFit/>
            </a:bodyPr>
            <a:lstStyle/>
            <a:p>
              <a:endParaRPr lang="pt-BR"/>
            </a:p>
          </p:txBody>
        </p:sp>
      </p:grpSp>
      <p:graphicFrame>
        <p:nvGraphicFramePr>
          <p:cNvPr id="18" name="Object 27"/>
          <p:cNvGraphicFramePr>
            <a:graphicFrameLocks noGrp="1" noChangeAspect="1"/>
          </p:cNvGraphicFramePr>
          <p:nvPr>
            <p:ph sz="quarter" idx="4294967295"/>
            <p:extLst>
              <p:ext uri="{D42A27DB-BD31-4B8C-83A1-F6EECF244321}">
                <p14:modId xmlns:p14="http://schemas.microsoft.com/office/powerpoint/2010/main" val="2937967903"/>
              </p:ext>
            </p:extLst>
          </p:nvPr>
        </p:nvGraphicFramePr>
        <p:xfrm>
          <a:off x="4515274" y="4882841"/>
          <a:ext cx="914400" cy="1039812"/>
        </p:xfrm>
        <a:graphic>
          <a:graphicData uri="http://schemas.openxmlformats.org/presentationml/2006/ole">
            <mc:AlternateContent xmlns:mc="http://schemas.openxmlformats.org/markup-compatibility/2006">
              <mc:Choice xmlns:v="urn:schemas-microsoft-com:vml" Requires="v">
                <p:oleObj name="Equation" r:id="rId4" imgW="431640" imgH="457200" progId="Equation.3">
                  <p:embed/>
                </p:oleObj>
              </mc:Choice>
              <mc:Fallback>
                <p:oleObj name="Equation" r:id="rId4" imgW="4316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274" y="4882841"/>
                        <a:ext cx="914400" cy="1039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ítulo 1"/>
          <p:cNvSpPr>
            <a:spLocks noGrp="1"/>
          </p:cNvSpPr>
          <p:nvPr>
            <p:ph type="title"/>
          </p:nvPr>
        </p:nvSpPr>
        <p:spPr>
          <a:xfrm>
            <a:off x="615002" y="307765"/>
            <a:ext cx="7886700" cy="917764"/>
          </a:xfrm>
        </p:spPr>
        <p:txBody>
          <a:bodyPr>
            <a:normAutofit/>
          </a:bodyPr>
          <a:lstStyle/>
          <a:p>
            <a:pPr algn="ctr"/>
            <a:r>
              <a:rPr lang="pt-BR" sz="3600" b="1" dirty="0"/>
              <a:t>Economias (ou Rendimentos) de Escala</a:t>
            </a:r>
            <a:endParaRPr lang="en-US" sz="3600" b="1" dirty="0"/>
          </a:p>
        </p:txBody>
      </p:sp>
    </p:spTree>
    <p:extLst>
      <p:ext uri="{BB962C8B-B14F-4D97-AF65-F5344CB8AC3E}">
        <p14:creationId xmlns:p14="http://schemas.microsoft.com/office/powerpoint/2010/main" val="264950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153430" y="6471852"/>
            <a:ext cx="2895600" cy="457200"/>
          </a:xfrm>
          <a:prstGeom prst="rect">
            <a:avLst/>
          </a:prstGeom>
          <a:noFill/>
          <a:ln w="12700">
            <a:noFill/>
            <a:miter lim="800000"/>
            <a:headEnd/>
            <a:tailEnd/>
          </a:ln>
        </p:spPr>
        <p:txBody>
          <a:bodyPr wrap="none" anchor="ctr"/>
          <a:lstStyle/>
          <a:p>
            <a:endParaRPr lang="pt-BR"/>
          </a:p>
        </p:txBody>
      </p:sp>
      <p:sp>
        <p:nvSpPr>
          <p:cNvPr id="5" name="Rectangle 8"/>
          <p:cNvSpPr>
            <a:spLocks noChangeArrowheads="1"/>
          </p:cNvSpPr>
          <p:nvPr/>
        </p:nvSpPr>
        <p:spPr bwMode="auto">
          <a:xfrm>
            <a:off x="2153430" y="6471852"/>
            <a:ext cx="2895600" cy="457200"/>
          </a:xfrm>
          <a:prstGeom prst="rect">
            <a:avLst/>
          </a:prstGeom>
          <a:noFill/>
          <a:ln w="12700">
            <a:noFill/>
            <a:miter lim="800000"/>
            <a:headEnd/>
            <a:tailEnd/>
          </a:ln>
        </p:spPr>
        <p:txBody>
          <a:bodyPr wrap="none" anchor="ctr"/>
          <a:lstStyle/>
          <a:p>
            <a:endParaRPr lang="pt-BR"/>
          </a:p>
        </p:txBody>
      </p:sp>
      <p:sp>
        <p:nvSpPr>
          <p:cNvPr id="6" name="Rectangle 9"/>
          <p:cNvSpPr>
            <a:spLocks noChangeArrowheads="1"/>
          </p:cNvSpPr>
          <p:nvPr/>
        </p:nvSpPr>
        <p:spPr bwMode="auto">
          <a:xfrm>
            <a:off x="2001030" y="6459152"/>
            <a:ext cx="2895600" cy="457200"/>
          </a:xfrm>
          <a:prstGeom prst="rect">
            <a:avLst/>
          </a:prstGeom>
          <a:noFill/>
          <a:ln w="12700">
            <a:noFill/>
            <a:miter lim="800000"/>
            <a:headEnd/>
            <a:tailEnd/>
          </a:ln>
        </p:spPr>
        <p:txBody>
          <a:bodyPr wrap="none" anchor="ctr"/>
          <a:lstStyle/>
          <a:p>
            <a:endParaRPr lang="pt-BR"/>
          </a:p>
        </p:txBody>
      </p:sp>
      <p:sp>
        <p:nvSpPr>
          <p:cNvPr id="7" name="Line 10"/>
          <p:cNvSpPr>
            <a:spLocks noChangeShapeType="1"/>
          </p:cNvSpPr>
          <p:nvPr/>
        </p:nvSpPr>
        <p:spPr bwMode="auto">
          <a:xfrm>
            <a:off x="1086630" y="2209415"/>
            <a:ext cx="0" cy="4237037"/>
          </a:xfrm>
          <a:prstGeom prst="line">
            <a:avLst/>
          </a:prstGeom>
          <a:noFill/>
          <a:ln w="57150">
            <a:solidFill>
              <a:schemeClr val="tx1"/>
            </a:solidFill>
            <a:round/>
            <a:headEnd type="triangle" w="med" len="med"/>
            <a:tailEnd type="none" w="med" len="med"/>
          </a:ln>
        </p:spPr>
        <p:txBody>
          <a:bodyPr/>
          <a:lstStyle/>
          <a:p>
            <a:endParaRPr lang="pt-BR"/>
          </a:p>
        </p:txBody>
      </p:sp>
      <p:sp>
        <p:nvSpPr>
          <p:cNvPr id="8" name="Line 11"/>
          <p:cNvSpPr>
            <a:spLocks noChangeShapeType="1"/>
          </p:cNvSpPr>
          <p:nvPr/>
        </p:nvSpPr>
        <p:spPr bwMode="auto">
          <a:xfrm>
            <a:off x="1067580" y="6433752"/>
            <a:ext cx="6267450" cy="0"/>
          </a:xfrm>
          <a:prstGeom prst="line">
            <a:avLst/>
          </a:prstGeom>
          <a:noFill/>
          <a:ln w="57150">
            <a:solidFill>
              <a:schemeClr val="tx1"/>
            </a:solidFill>
            <a:round/>
            <a:headEnd type="none" w="med" len="med"/>
            <a:tailEnd type="triangle" w="med" len="med"/>
          </a:ln>
        </p:spPr>
        <p:txBody>
          <a:bodyPr/>
          <a:lstStyle/>
          <a:p>
            <a:endParaRPr lang="pt-BR"/>
          </a:p>
        </p:txBody>
      </p:sp>
      <p:sp>
        <p:nvSpPr>
          <p:cNvPr id="9" name="Rectangle 12"/>
          <p:cNvSpPr>
            <a:spLocks noChangeArrowheads="1"/>
          </p:cNvSpPr>
          <p:nvPr/>
        </p:nvSpPr>
        <p:spPr bwMode="auto">
          <a:xfrm>
            <a:off x="7328680" y="6263295"/>
            <a:ext cx="1482779" cy="335989"/>
          </a:xfrm>
          <a:prstGeom prst="rect">
            <a:avLst/>
          </a:prstGeom>
          <a:noFill/>
          <a:ln w="12700">
            <a:noFill/>
            <a:miter lim="800000"/>
            <a:headEnd/>
            <a:tailEnd/>
          </a:ln>
        </p:spPr>
        <p:txBody>
          <a:bodyPr wrap="none" lIns="90488" tIns="44450" rIns="90488" bIns="44450">
            <a:spAutoFit/>
          </a:bodyPr>
          <a:lstStyle/>
          <a:p>
            <a:r>
              <a:rPr lang="en-US" sz="1600" b="1" dirty="0" err="1">
                <a:latin typeface="Arial" charset="0"/>
              </a:rPr>
              <a:t>Produção</a:t>
            </a:r>
            <a:r>
              <a:rPr lang="en-US" sz="1600" b="1" dirty="0">
                <a:latin typeface="Arial" charset="0"/>
              </a:rPr>
              <a:t> (Q)</a:t>
            </a:r>
          </a:p>
        </p:txBody>
      </p:sp>
      <p:sp>
        <p:nvSpPr>
          <p:cNvPr id="10" name="Rectangle 13"/>
          <p:cNvSpPr>
            <a:spLocks noChangeArrowheads="1"/>
          </p:cNvSpPr>
          <p:nvPr/>
        </p:nvSpPr>
        <p:spPr bwMode="auto">
          <a:xfrm>
            <a:off x="122972" y="2209819"/>
            <a:ext cx="1081088" cy="306501"/>
          </a:xfrm>
          <a:prstGeom prst="rect">
            <a:avLst/>
          </a:prstGeom>
          <a:noFill/>
          <a:ln w="12700">
            <a:noFill/>
            <a:miter lim="800000"/>
            <a:headEnd/>
            <a:tailEnd/>
          </a:ln>
        </p:spPr>
        <p:txBody>
          <a:bodyPr wrap="square" lIns="90488" tIns="44450" rIns="90488" bIns="44450">
            <a:spAutoFit/>
          </a:bodyPr>
          <a:lstStyle/>
          <a:p>
            <a:r>
              <a:rPr lang="en-US" sz="1400" b="1" dirty="0" err="1">
                <a:latin typeface="Arial" charset="0"/>
              </a:rPr>
              <a:t>Custo</a:t>
            </a:r>
            <a:r>
              <a:rPr lang="en-US" sz="1400" b="1" dirty="0">
                <a:latin typeface="Arial" charset="0"/>
              </a:rPr>
              <a:t> ($) </a:t>
            </a:r>
          </a:p>
        </p:txBody>
      </p:sp>
      <p:grpSp>
        <p:nvGrpSpPr>
          <p:cNvPr id="11" name="Group 14"/>
          <p:cNvGrpSpPr>
            <a:grpSpLocks/>
          </p:cNvGrpSpPr>
          <p:nvPr/>
        </p:nvGrpSpPr>
        <p:grpSpPr bwMode="auto">
          <a:xfrm>
            <a:off x="3928255" y="2880927"/>
            <a:ext cx="3254375" cy="3844925"/>
            <a:chOff x="3182" y="1546"/>
            <a:chExt cx="2050" cy="2422"/>
          </a:xfrm>
        </p:grpSpPr>
        <p:sp>
          <p:nvSpPr>
            <p:cNvPr id="12" name="Line 15"/>
            <p:cNvSpPr>
              <a:spLocks noChangeShapeType="1"/>
            </p:cNvSpPr>
            <p:nvPr/>
          </p:nvSpPr>
          <p:spPr bwMode="auto">
            <a:xfrm>
              <a:off x="4032" y="2506"/>
              <a:ext cx="0" cy="1278"/>
            </a:xfrm>
            <a:prstGeom prst="line">
              <a:avLst/>
            </a:prstGeom>
            <a:noFill/>
            <a:ln w="25400">
              <a:solidFill>
                <a:schemeClr val="tx1"/>
              </a:solidFill>
              <a:prstDash val="dash"/>
              <a:round/>
              <a:headEnd/>
              <a:tailEnd/>
            </a:ln>
          </p:spPr>
          <p:txBody>
            <a:bodyPr/>
            <a:lstStyle/>
            <a:p>
              <a:endParaRPr lang="pt-BR"/>
            </a:p>
          </p:txBody>
        </p:sp>
        <p:sp>
          <p:nvSpPr>
            <p:cNvPr id="13" name="Rectangle 16"/>
            <p:cNvSpPr>
              <a:spLocks noChangeArrowheads="1"/>
            </p:cNvSpPr>
            <p:nvPr/>
          </p:nvSpPr>
          <p:spPr bwMode="auto">
            <a:xfrm>
              <a:off x="3927" y="3739"/>
              <a:ext cx="279"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Q</a:t>
              </a:r>
              <a:r>
                <a:rPr lang="en-US" sz="1800" b="1" i="1" baseline="-25000">
                  <a:latin typeface="Arial" charset="0"/>
                </a:rPr>
                <a:t>3</a:t>
              </a:r>
            </a:p>
          </p:txBody>
        </p:sp>
        <p:sp>
          <p:nvSpPr>
            <p:cNvPr id="14" name="Freeform 17"/>
            <p:cNvSpPr>
              <a:spLocks/>
            </p:cNvSpPr>
            <p:nvPr/>
          </p:nvSpPr>
          <p:spPr bwMode="auto">
            <a:xfrm>
              <a:off x="3546" y="1778"/>
              <a:ext cx="1304" cy="720"/>
            </a:xfrm>
            <a:custGeom>
              <a:avLst/>
              <a:gdLst>
                <a:gd name="T0" fmla="*/ 38 w 1304"/>
                <a:gd name="T1" fmla="*/ 539 h 720"/>
                <a:gd name="T2" fmla="*/ 23 w 1304"/>
                <a:gd name="T3" fmla="*/ 531 h 720"/>
                <a:gd name="T4" fmla="*/ 7 w 1304"/>
                <a:gd name="T5" fmla="*/ 519 h 720"/>
                <a:gd name="T6" fmla="*/ 0 w 1304"/>
                <a:gd name="T7" fmla="*/ 515 h 720"/>
                <a:gd name="T8" fmla="*/ 7 w 1304"/>
                <a:gd name="T9" fmla="*/ 515 h 720"/>
                <a:gd name="T10" fmla="*/ 23 w 1304"/>
                <a:gd name="T11" fmla="*/ 523 h 720"/>
                <a:gd name="T12" fmla="*/ 54 w 1304"/>
                <a:gd name="T13" fmla="*/ 539 h 720"/>
                <a:gd name="T14" fmla="*/ 93 w 1304"/>
                <a:gd name="T15" fmla="*/ 567 h 720"/>
                <a:gd name="T16" fmla="*/ 147 w 1304"/>
                <a:gd name="T17" fmla="*/ 599 h 720"/>
                <a:gd name="T18" fmla="*/ 201 w 1304"/>
                <a:gd name="T19" fmla="*/ 635 h 720"/>
                <a:gd name="T20" fmla="*/ 263 w 1304"/>
                <a:gd name="T21" fmla="*/ 667 h 720"/>
                <a:gd name="T22" fmla="*/ 318 w 1304"/>
                <a:gd name="T23" fmla="*/ 695 h 720"/>
                <a:gd name="T24" fmla="*/ 380 w 1304"/>
                <a:gd name="T25" fmla="*/ 711 h 720"/>
                <a:gd name="T26" fmla="*/ 442 w 1304"/>
                <a:gd name="T27" fmla="*/ 719 h 720"/>
                <a:gd name="T28" fmla="*/ 496 w 1304"/>
                <a:gd name="T29" fmla="*/ 715 h 720"/>
                <a:gd name="T30" fmla="*/ 558 w 1304"/>
                <a:gd name="T31" fmla="*/ 707 h 720"/>
                <a:gd name="T32" fmla="*/ 620 w 1304"/>
                <a:gd name="T33" fmla="*/ 691 h 720"/>
                <a:gd name="T34" fmla="*/ 682 w 1304"/>
                <a:gd name="T35" fmla="*/ 667 h 720"/>
                <a:gd name="T36" fmla="*/ 744 w 1304"/>
                <a:gd name="T37" fmla="*/ 639 h 720"/>
                <a:gd name="T38" fmla="*/ 806 w 1304"/>
                <a:gd name="T39" fmla="*/ 607 h 720"/>
                <a:gd name="T40" fmla="*/ 861 w 1304"/>
                <a:gd name="T41" fmla="*/ 571 h 720"/>
                <a:gd name="T42" fmla="*/ 915 w 1304"/>
                <a:gd name="T43" fmla="*/ 527 h 720"/>
                <a:gd name="T44" fmla="*/ 969 w 1304"/>
                <a:gd name="T45" fmla="*/ 479 h 720"/>
                <a:gd name="T46" fmla="*/ 1024 w 1304"/>
                <a:gd name="T47" fmla="*/ 423 h 720"/>
                <a:gd name="T48" fmla="*/ 1070 w 1304"/>
                <a:gd name="T49" fmla="*/ 363 h 720"/>
                <a:gd name="T50" fmla="*/ 1117 w 1304"/>
                <a:gd name="T51" fmla="*/ 296 h 720"/>
                <a:gd name="T52" fmla="*/ 1210 w 1304"/>
                <a:gd name="T53" fmla="*/ 152 h 720"/>
                <a:gd name="T54" fmla="*/ 1303 w 1304"/>
                <a:gd name="T55" fmla="*/ 0 h 7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4"/>
                <a:gd name="T85" fmla="*/ 0 h 720"/>
                <a:gd name="T86" fmla="*/ 1304 w 1304"/>
                <a:gd name="T87" fmla="*/ 720 h 7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4" h="720">
                  <a:moveTo>
                    <a:pt x="38" y="539"/>
                  </a:moveTo>
                  <a:lnTo>
                    <a:pt x="23" y="531"/>
                  </a:lnTo>
                  <a:lnTo>
                    <a:pt x="7" y="519"/>
                  </a:lnTo>
                  <a:lnTo>
                    <a:pt x="0" y="515"/>
                  </a:lnTo>
                  <a:lnTo>
                    <a:pt x="7" y="515"/>
                  </a:lnTo>
                  <a:lnTo>
                    <a:pt x="23" y="523"/>
                  </a:lnTo>
                  <a:lnTo>
                    <a:pt x="54" y="539"/>
                  </a:lnTo>
                  <a:lnTo>
                    <a:pt x="93" y="567"/>
                  </a:lnTo>
                  <a:lnTo>
                    <a:pt x="147" y="599"/>
                  </a:lnTo>
                  <a:lnTo>
                    <a:pt x="201" y="635"/>
                  </a:lnTo>
                  <a:lnTo>
                    <a:pt x="263" y="667"/>
                  </a:lnTo>
                  <a:lnTo>
                    <a:pt x="318" y="695"/>
                  </a:lnTo>
                  <a:lnTo>
                    <a:pt x="380" y="711"/>
                  </a:lnTo>
                  <a:lnTo>
                    <a:pt x="442" y="719"/>
                  </a:lnTo>
                  <a:lnTo>
                    <a:pt x="496" y="715"/>
                  </a:lnTo>
                  <a:lnTo>
                    <a:pt x="558" y="707"/>
                  </a:lnTo>
                  <a:lnTo>
                    <a:pt x="620" y="691"/>
                  </a:lnTo>
                  <a:lnTo>
                    <a:pt x="682" y="667"/>
                  </a:lnTo>
                  <a:lnTo>
                    <a:pt x="744" y="639"/>
                  </a:lnTo>
                  <a:lnTo>
                    <a:pt x="806" y="607"/>
                  </a:lnTo>
                  <a:lnTo>
                    <a:pt x="861" y="571"/>
                  </a:lnTo>
                  <a:lnTo>
                    <a:pt x="915" y="527"/>
                  </a:lnTo>
                  <a:lnTo>
                    <a:pt x="969" y="479"/>
                  </a:lnTo>
                  <a:lnTo>
                    <a:pt x="1024" y="423"/>
                  </a:lnTo>
                  <a:lnTo>
                    <a:pt x="1070" y="363"/>
                  </a:lnTo>
                  <a:lnTo>
                    <a:pt x="1117" y="296"/>
                  </a:lnTo>
                  <a:lnTo>
                    <a:pt x="1210" y="152"/>
                  </a:lnTo>
                  <a:lnTo>
                    <a:pt x="1303" y="0"/>
                  </a:ln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15" name="Rectangle 18"/>
            <p:cNvSpPr>
              <a:spLocks noChangeArrowheads="1"/>
            </p:cNvSpPr>
            <p:nvPr/>
          </p:nvSpPr>
          <p:spPr bwMode="auto">
            <a:xfrm>
              <a:off x="4561" y="1546"/>
              <a:ext cx="671"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CMeCP</a:t>
              </a:r>
              <a:r>
                <a:rPr lang="en-US" sz="1800" b="1" baseline="-25000">
                  <a:latin typeface="Arial" charset="0"/>
                </a:rPr>
                <a:t>3</a:t>
              </a:r>
            </a:p>
          </p:txBody>
        </p:sp>
        <p:sp>
          <p:nvSpPr>
            <p:cNvPr id="16" name="Freeform 19"/>
            <p:cNvSpPr>
              <a:spLocks/>
            </p:cNvSpPr>
            <p:nvPr/>
          </p:nvSpPr>
          <p:spPr bwMode="auto">
            <a:xfrm>
              <a:off x="3746" y="2114"/>
              <a:ext cx="384" cy="816"/>
            </a:xfrm>
            <a:custGeom>
              <a:avLst/>
              <a:gdLst>
                <a:gd name="T0" fmla="*/ 0 w 384"/>
                <a:gd name="T1" fmla="*/ 815 h 816"/>
                <a:gd name="T2" fmla="*/ 86 w 384"/>
                <a:gd name="T3" fmla="*/ 703 h 816"/>
                <a:gd name="T4" fmla="*/ 165 w 384"/>
                <a:gd name="T5" fmla="*/ 595 h 816"/>
                <a:gd name="T6" fmla="*/ 231 w 384"/>
                <a:gd name="T7" fmla="*/ 487 h 816"/>
                <a:gd name="T8" fmla="*/ 284 w 384"/>
                <a:gd name="T9" fmla="*/ 384 h 816"/>
                <a:gd name="T10" fmla="*/ 324 w 384"/>
                <a:gd name="T11" fmla="*/ 285 h 816"/>
                <a:gd name="T12" fmla="*/ 350 w 384"/>
                <a:gd name="T13" fmla="*/ 187 h 816"/>
                <a:gd name="T14" fmla="*/ 370 w 384"/>
                <a:gd name="T15" fmla="*/ 93 h 816"/>
                <a:gd name="T16" fmla="*/ 383 w 384"/>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6"/>
                <a:gd name="T29" fmla="*/ 384 w 38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6">
                  <a:moveTo>
                    <a:pt x="0" y="815"/>
                  </a:moveTo>
                  <a:lnTo>
                    <a:pt x="86" y="703"/>
                  </a:lnTo>
                  <a:lnTo>
                    <a:pt x="165" y="595"/>
                  </a:lnTo>
                  <a:lnTo>
                    <a:pt x="231" y="487"/>
                  </a:lnTo>
                  <a:lnTo>
                    <a:pt x="284" y="384"/>
                  </a:lnTo>
                  <a:lnTo>
                    <a:pt x="324" y="285"/>
                  </a:lnTo>
                  <a:lnTo>
                    <a:pt x="350" y="187"/>
                  </a:lnTo>
                  <a:lnTo>
                    <a:pt x="370" y="93"/>
                  </a:lnTo>
                  <a:lnTo>
                    <a:pt x="383" y="0"/>
                  </a:ln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17" name="Rectangle 20"/>
            <p:cNvSpPr>
              <a:spLocks noChangeArrowheads="1"/>
            </p:cNvSpPr>
            <p:nvPr/>
          </p:nvSpPr>
          <p:spPr bwMode="auto">
            <a:xfrm>
              <a:off x="3889" y="1921"/>
              <a:ext cx="617"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CMgCP</a:t>
              </a:r>
              <a:r>
                <a:rPr lang="en-US" sz="1600" b="1" baseline="-25000">
                  <a:latin typeface="Arial" charset="0"/>
                </a:rPr>
                <a:t>3</a:t>
              </a:r>
            </a:p>
          </p:txBody>
        </p:sp>
        <p:sp>
          <p:nvSpPr>
            <p:cNvPr id="18" name="Freeform 21"/>
            <p:cNvSpPr>
              <a:spLocks/>
            </p:cNvSpPr>
            <p:nvPr/>
          </p:nvSpPr>
          <p:spPr bwMode="auto">
            <a:xfrm>
              <a:off x="3182" y="1730"/>
              <a:ext cx="388" cy="576"/>
            </a:xfrm>
            <a:custGeom>
              <a:avLst/>
              <a:gdLst>
                <a:gd name="T0" fmla="*/ 387 w 388"/>
                <a:gd name="T1" fmla="*/ 575 h 576"/>
                <a:gd name="T2" fmla="*/ 319 w 388"/>
                <a:gd name="T3" fmla="*/ 520 h 576"/>
                <a:gd name="T4" fmla="*/ 256 w 388"/>
                <a:gd name="T5" fmla="*/ 464 h 576"/>
                <a:gd name="T6" fmla="*/ 199 w 388"/>
                <a:gd name="T7" fmla="*/ 402 h 576"/>
                <a:gd name="T8" fmla="*/ 148 w 388"/>
                <a:gd name="T9" fmla="*/ 335 h 576"/>
                <a:gd name="T10" fmla="*/ 103 w 388"/>
                <a:gd name="T11" fmla="*/ 258 h 576"/>
                <a:gd name="T12" fmla="*/ 63 w 388"/>
                <a:gd name="T13" fmla="*/ 177 h 576"/>
                <a:gd name="T14" fmla="*/ 29 w 388"/>
                <a:gd name="T15" fmla="*/ 88 h 576"/>
                <a:gd name="T16" fmla="*/ 0 w 388"/>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576"/>
                <a:gd name="T29" fmla="*/ 388 w 388"/>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576">
                  <a:moveTo>
                    <a:pt x="387" y="575"/>
                  </a:moveTo>
                  <a:lnTo>
                    <a:pt x="319" y="520"/>
                  </a:lnTo>
                  <a:lnTo>
                    <a:pt x="256" y="464"/>
                  </a:lnTo>
                  <a:lnTo>
                    <a:pt x="199" y="402"/>
                  </a:lnTo>
                  <a:lnTo>
                    <a:pt x="148" y="335"/>
                  </a:lnTo>
                  <a:lnTo>
                    <a:pt x="103" y="258"/>
                  </a:lnTo>
                  <a:lnTo>
                    <a:pt x="63" y="177"/>
                  </a:lnTo>
                  <a:lnTo>
                    <a:pt x="29" y="88"/>
                  </a:lnTo>
                  <a:lnTo>
                    <a:pt x="0" y="0"/>
                  </a:lnTo>
                </a:path>
              </a:pathLst>
            </a:custGeom>
            <a:noFill/>
            <a:ln w="50800" cap="rnd" cmpd="sng">
              <a:solidFill>
                <a:srgbClr val="99CCFF"/>
              </a:solidFill>
              <a:prstDash val="solid"/>
              <a:round/>
              <a:headEnd type="none" w="med" len="med"/>
              <a:tailEnd type="none" w="med" len="med"/>
            </a:ln>
          </p:spPr>
          <p:txBody>
            <a:bodyPr/>
            <a:lstStyle/>
            <a:p>
              <a:endParaRPr lang="pt-BR"/>
            </a:p>
          </p:txBody>
        </p:sp>
      </p:grpSp>
      <p:grpSp>
        <p:nvGrpSpPr>
          <p:cNvPr id="19" name="Group 22"/>
          <p:cNvGrpSpPr>
            <a:grpSpLocks/>
          </p:cNvGrpSpPr>
          <p:nvPr/>
        </p:nvGrpSpPr>
        <p:grpSpPr bwMode="auto">
          <a:xfrm>
            <a:off x="2537605" y="2880927"/>
            <a:ext cx="3349625" cy="3844925"/>
            <a:chOff x="2306" y="1546"/>
            <a:chExt cx="2110" cy="2422"/>
          </a:xfrm>
        </p:grpSpPr>
        <p:sp>
          <p:nvSpPr>
            <p:cNvPr id="20" name="Line 23"/>
            <p:cNvSpPr>
              <a:spLocks noChangeShapeType="1"/>
            </p:cNvSpPr>
            <p:nvPr/>
          </p:nvSpPr>
          <p:spPr bwMode="auto">
            <a:xfrm>
              <a:off x="3168" y="2506"/>
              <a:ext cx="0" cy="1278"/>
            </a:xfrm>
            <a:prstGeom prst="line">
              <a:avLst/>
            </a:prstGeom>
            <a:noFill/>
            <a:ln w="25400">
              <a:solidFill>
                <a:schemeClr val="tx1"/>
              </a:solidFill>
              <a:prstDash val="dash"/>
              <a:round/>
              <a:headEnd/>
              <a:tailEnd/>
            </a:ln>
          </p:spPr>
          <p:txBody>
            <a:bodyPr/>
            <a:lstStyle/>
            <a:p>
              <a:endParaRPr lang="pt-BR"/>
            </a:p>
          </p:txBody>
        </p:sp>
        <p:sp>
          <p:nvSpPr>
            <p:cNvPr id="21" name="Rectangle 24"/>
            <p:cNvSpPr>
              <a:spLocks noChangeArrowheads="1"/>
            </p:cNvSpPr>
            <p:nvPr/>
          </p:nvSpPr>
          <p:spPr bwMode="auto">
            <a:xfrm>
              <a:off x="3063" y="3739"/>
              <a:ext cx="279"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Q</a:t>
              </a:r>
              <a:r>
                <a:rPr lang="en-US" sz="1800" b="1" i="1" baseline="-25000">
                  <a:latin typeface="Arial" charset="0"/>
                </a:rPr>
                <a:t>2</a:t>
              </a:r>
            </a:p>
          </p:txBody>
        </p:sp>
        <p:sp>
          <p:nvSpPr>
            <p:cNvPr id="22" name="Freeform 25"/>
            <p:cNvSpPr>
              <a:spLocks/>
            </p:cNvSpPr>
            <p:nvPr/>
          </p:nvSpPr>
          <p:spPr bwMode="auto">
            <a:xfrm>
              <a:off x="2651" y="2290"/>
              <a:ext cx="907" cy="218"/>
            </a:xfrm>
            <a:custGeom>
              <a:avLst/>
              <a:gdLst>
                <a:gd name="T0" fmla="*/ 0 w 907"/>
                <a:gd name="T1" fmla="*/ 0 h 218"/>
                <a:gd name="T2" fmla="*/ 473 w 907"/>
                <a:gd name="T3" fmla="*/ 213 h 218"/>
                <a:gd name="T4" fmla="*/ 907 w 907"/>
                <a:gd name="T5" fmla="*/ 32 h 218"/>
                <a:gd name="T6" fmla="*/ 0 60000 65536"/>
                <a:gd name="T7" fmla="*/ 0 60000 65536"/>
                <a:gd name="T8" fmla="*/ 0 60000 65536"/>
                <a:gd name="T9" fmla="*/ 0 w 907"/>
                <a:gd name="T10" fmla="*/ 0 h 218"/>
                <a:gd name="T11" fmla="*/ 907 w 907"/>
                <a:gd name="T12" fmla="*/ 218 h 218"/>
              </a:gdLst>
              <a:ahLst/>
              <a:cxnLst>
                <a:cxn ang="T6">
                  <a:pos x="T0" y="T1"/>
                </a:cxn>
                <a:cxn ang="T7">
                  <a:pos x="T2" y="T3"/>
                </a:cxn>
                <a:cxn ang="T8">
                  <a:pos x="T4" y="T5"/>
                </a:cxn>
              </a:cxnLst>
              <a:rect l="T9" t="T10" r="T11" b="T12"/>
              <a:pathLst>
                <a:path w="907" h="218">
                  <a:moveTo>
                    <a:pt x="0" y="0"/>
                  </a:moveTo>
                  <a:cubicBezTo>
                    <a:pt x="161" y="104"/>
                    <a:pt x="322" y="208"/>
                    <a:pt x="473" y="213"/>
                  </a:cubicBezTo>
                  <a:cubicBezTo>
                    <a:pt x="624" y="218"/>
                    <a:pt x="765" y="125"/>
                    <a:pt x="907" y="32"/>
                  </a:cubicBez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23" name="Rectangle 26"/>
            <p:cNvSpPr>
              <a:spLocks noChangeArrowheads="1"/>
            </p:cNvSpPr>
            <p:nvPr/>
          </p:nvSpPr>
          <p:spPr bwMode="auto">
            <a:xfrm>
              <a:off x="3745" y="1546"/>
              <a:ext cx="671"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CMeCP</a:t>
              </a:r>
              <a:r>
                <a:rPr lang="en-US" sz="1800" b="1" baseline="-25000">
                  <a:latin typeface="Arial" charset="0"/>
                </a:rPr>
                <a:t>2</a:t>
              </a:r>
            </a:p>
          </p:txBody>
        </p:sp>
        <p:sp>
          <p:nvSpPr>
            <p:cNvPr id="24" name="Freeform 27"/>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25" name="Rectangle 28"/>
            <p:cNvSpPr>
              <a:spLocks noChangeArrowheads="1"/>
            </p:cNvSpPr>
            <p:nvPr/>
          </p:nvSpPr>
          <p:spPr bwMode="auto">
            <a:xfrm>
              <a:off x="2881" y="1921"/>
              <a:ext cx="617"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CMgCP</a:t>
              </a:r>
              <a:r>
                <a:rPr lang="en-US" sz="1600" b="1" baseline="-25000">
                  <a:latin typeface="Arial" charset="0"/>
                </a:rPr>
                <a:t>2</a:t>
              </a:r>
            </a:p>
          </p:txBody>
        </p:sp>
        <p:sp>
          <p:nvSpPr>
            <p:cNvPr id="26" name="Freeform 29"/>
            <p:cNvSpPr>
              <a:spLocks/>
            </p:cNvSpPr>
            <p:nvPr/>
          </p:nvSpPr>
          <p:spPr bwMode="auto">
            <a:xfrm>
              <a:off x="3585" y="1778"/>
              <a:ext cx="433" cy="528"/>
            </a:xfrm>
            <a:custGeom>
              <a:avLst/>
              <a:gdLst>
                <a:gd name="T0" fmla="*/ 0 w 433"/>
                <a:gd name="T1" fmla="*/ 527 h 528"/>
                <a:gd name="T2" fmla="*/ 13 w 433"/>
                <a:gd name="T3" fmla="*/ 512 h 528"/>
                <a:gd name="T4" fmla="*/ 32 w 433"/>
                <a:gd name="T5" fmla="*/ 490 h 528"/>
                <a:gd name="T6" fmla="*/ 84 w 433"/>
                <a:gd name="T7" fmla="*/ 438 h 528"/>
                <a:gd name="T8" fmla="*/ 142 w 433"/>
                <a:gd name="T9" fmla="*/ 379 h 528"/>
                <a:gd name="T10" fmla="*/ 200 w 433"/>
                <a:gd name="T11" fmla="*/ 313 h 528"/>
                <a:gd name="T12" fmla="*/ 226 w 433"/>
                <a:gd name="T13" fmla="*/ 276 h 528"/>
                <a:gd name="T14" fmla="*/ 258 w 433"/>
                <a:gd name="T15" fmla="*/ 236 h 528"/>
                <a:gd name="T16" fmla="*/ 322 w 433"/>
                <a:gd name="T17" fmla="*/ 147 h 528"/>
                <a:gd name="T18" fmla="*/ 355 w 433"/>
                <a:gd name="T19" fmla="*/ 103 h 528"/>
                <a:gd name="T20" fmla="*/ 387 w 433"/>
                <a:gd name="T21" fmla="*/ 62 h 528"/>
                <a:gd name="T22" fmla="*/ 413 w 433"/>
                <a:gd name="T23" fmla="*/ 29 h 528"/>
                <a:gd name="T24" fmla="*/ 432 w 433"/>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28"/>
                <a:gd name="T41" fmla="*/ 433 w 433"/>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28">
                  <a:moveTo>
                    <a:pt x="0" y="527"/>
                  </a:moveTo>
                  <a:lnTo>
                    <a:pt x="13" y="512"/>
                  </a:lnTo>
                  <a:lnTo>
                    <a:pt x="32" y="490"/>
                  </a:lnTo>
                  <a:lnTo>
                    <a:pt x="84" y="438"/>
                  </a:lnTo>
                  <a:lnTo>
                    <a:pt x="142" y="379"/>
                  </a:lnTo>
                  <a:lnTo>
                    <a:pt x="200" y="313"/>
                  </a:lnTo>
                  <a:lnTo>
                    <a:pt x="226" y="276"/>
                  </a:lnTo>
                  <a:lnTo>
                    <a:pt x="258" y="236"/>
                  </a:lnTo>
                  <a:lnTo>
                    <a:pt x="322" y="147"/>
                  </a:lnTo>
                  <a:lnTo>
                    <a:pt x="355" y="103"/>
                  </a:lnTo>
                  <a:lnTo>
                    <a:pt x="387" y="62"/>
                  </a:lnTo>
                  <a:lnTo>
                    <a:pt x="413" y="29"/>
                  </a:lnTo>
                  <a:lnTo>
                    <a:pt x="432" y="0"/>
                  </a:lnTo>
                </a:path>
              </a:pathLst>
            </a:custGeom>
            <a:noFill/>
            <a:ln w="50800" cap="rnd" cmpd="sng">
              <a:solidFill>
                <a:srgbClr val="99CCFF"/>
              </a:solidFill>
              <a:prstDash val="solid"/>
              <a:round/>
              <a:headEnd type="none" w="med" len="med"/>
              <a:tailEnd type="none" w="med" len="med"/>
            </a:ln>
          </p:spPr>
          <p:txBody>
            <a:bodyPr/>
            <a:lstStyle/>
            <a:p>
              <a:endParaRPr lang="pt-BR"/>
            </a:p>
          </p:txBody>
        </p:sp>
        <p:sp>
          <p:nvSpPr>
            <p:cNvPr id="27" name="Freeform 30"/>
            <p:cNvSpPr>
              <a:spLocks/>
            </p:cNvSpPr>
            <p:nvPr/>
          </p:nvSpPr>
          <p:spPr bwMode="auto">
            <a:xfrm>
              <a:off x="2306" y="1730"/>
              <a:ext cx="384" cy="576"/>
            </a:xfrm>
            <a:custGeom>
              <a:avLst/>
              <a:gdLst>
                <a:gd name="T0" fmla="*/ 383 w 384"/>
                <a:gd name="T1" fmla="*/ 575 h 576"/>
                <a:gd name="T2" fmla="*/ 318 w 384"/>
                <a:gd name="T3" fmla="*/ 520 h 576"/>
                <a:gd name="T4" fmla="*/ 254 w 384"/>
                <a:gd name="T5" fmla="*/ 464 h 576"/>
                <a:gd name="T6" fmla="*/ 194 w 384"/>
                <a:gd name="T7" fmla="*/ 402 h 576"/>
                <a:gd name="T8" fmla="*/ 142 w 384"/>
                <a:gd name="T9" fmla="*/ 335 h 576"/>
                <a:gd name="T10" fmla="*/ 99 w 384"/>
                <a:gd name="T11" fmla="*/ 258 h 576"/>
                <a:gd name="T12" fmla="*/ 60 w 384"/>
                <a:gd name="T13" fmla="*/ 177 h 576"/>
                <a:gd name="T14" fmla="*/ 30 w 384"/>
                <a:gd name="T15" fmla="*/ 88 h 576"/>
                <a:gd name="T16" fmla="*/ 0 w 384"/>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576"/>
                <a:gd name="T29" fmla="*/ 384 w 384"/>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576">
                  <a:moveTo>
                    <a:pt x="383" y="575"/>
                  </a:moveTo>
                  <a:lnTo>
                    <a:pt x="318" y="520"/>
                  </a:lnTo>
                  <a:lnTo>
                    <a:pt x="254" y="464"/>
                  </a:lnTo>
                  <a:lnTo>
                    <a:pt x="194" y="402"/>
                  </a:lnTo>
                  <a:lnTo>
                    <a:pt x="142" y="335"/>
                  </a:lnTo>
                  <a:lnTo>
                    <a:pt x="99" y="258"/>
                  </a:lnTo>
                  <a:lnTo>
                    <a:pt x="60" y="177"/>
                  </a:lnTo>
                  <a:lnTo>
                    <a:pt x="30" y="88"/>
                  </a:lnTo>
                  <a:lnTo>
                    <a:pt x="0" y="0"/>
                  </a:lnTo>
                </a:path>
              </a:pathLst>
            </a:custGeom>
            <a:noFill/>
            <a:ln w="50800" cap="rnd" cmpd="sng">
              <a:solidFill>
                <a:srgbClr val="99CCFF"/>
              </a:solidFill>
              <a:prstDash val="solid"/>
              <a:round/>
              <a:headEnd type="none" w="med" len="med"/>
              <a:tailEnd type="none" w="med" len="med"/>
            </a:ln>
          </p:spPr>
          <p:txBody>
            <a:bodyPr/>
            <a:lstStyle/>
            <a:p>
              <a:endParaRPr lang="pt-BR"/>
            </a:p>
          </p:txBody>
        </p:sp>
      </p:grpSp>
      <p:grpSp>
        <p:nvGrpSpPr>
          <p:cNvPr id="28" name="Group 31"/>
          <p:cNvGrpSpPr>
            <a:grpSpLocks/>
          </p:cNvGrpSpPr>
          <p:nvPr/>
        </p:nvGrpSpPr>
        <p:grpSpPr bwMode="auto">
          <a:xfrm>
            <a:off x="1072342" y="2880927"/>
            <a:ext cx="2684463" cy="3844925"/>
            <a:chOff x="1383" y="1546"/>
            <a:chExt cx="1691" cy="2422"/>
          </a:xfrm>
        </p:grpSpPr>
        <p:sp>
          <p:nvSpPr>
            <p:cNvPr id="29" name="Line 32"/>
            <p:cNvSpPr>
              <a:spLocks noChangeShapeType="1"/>
            </p:cNvSpPr>
            <p:nvPr/>
          </p:nvSpPr>
          <p:spPr bwMode="auto">
            <a:xfrm>
              <a:off x="2256" y="2506"/>
              <a:ext cx="0" cy="1278"/>
            </a:xfrm>
            <a:prstGeom prst="line">
              <a:avLst/>
            </a:prstGeom>
            <a:noFill/>
            <a:ln w="25400">
              <a:solidFill>
                <a:schemeClr val="tx1"/>
              </a:solidFill>
              <a:prstDash val="dash"/>
              <a:round/>
              <a:headEnd/>
              <a:tailEnd/>
            </a:ln>
          </p:spPr>
          <p:txBody>
            <a:bodyPr/>
            <a:lstStyle/>
            <a:p>
              <a:endParaRPr lang="pt-BR"/>
            </a:p>
          </p:txBody>
        </p:sp>
        <p:sp>
          <p:nvSpPr>
            <p:cNvPr id="30" name="Rectangle 33"/>
            <p:cNvSpPr>
              <a:spLocks noChangeArrowheads="1"/>
            </p:cNvSpPr>
            <p:nvPr/>
          </p:nvSpPr>
          <p:spPr bwMode="auto">
            <a:xfrm>
              <a:off x="2151" y="3739"/>
              <a:ext cx="279" cy="229"/>
            </a:xfrm>
            <a:prstGeom prst="rect">
              <a:avLst/>
            </a:prstGeom>
            <a:noFill/>
            <a:ln w="12700">
              <a:noFill/>
              <a:miter lim="800000"/>
              <a:headEnd/>
              <a:tailEnd/>
            </a:ln>
          </p:spPr>
          <p:txBody>
            <a:bodyPr wrap="none" lIns="90488" tIns="44450" rIns="90488" bIns="44450">
              <a:spAutoFit/>
            </a:bodyPr>
            <a:lstStyle/>
            <a:p>
              <a:r>
                <a:rPr lang="en-US" sz="1800" b="1" i="1">
                  <a:latin typeface="Arial" charset="0"/>
                </a:rPr>
                <a:t>Q</a:t>
              </a:r>
              <a:r>
                <a:rPr lang="en-US" sz="1800" b="1" i="1" baseline="-25000">
                  <a:latin typeface="Arial" charset="0"/>
                </a:rPr>
                <a:t>1</a:t>
              </a:r>
            </a:p>
          </p:txBody>
        </p:sp>
        <p:sp>
          <p:nvSpPr>
            <p:cNvPr id="31" name="Rectangle 34"/>
            <p:cNvSpPr>
              <a:spLocks noChangeArrowheads="1"/>
            </p:cNvSpPr>
            <p:nvPr/>
          </p:nvSpPr>
          <p:spPr bwMode="auto">
            <a:xfrm>
              <a:off x="1383" y="1546"/>
              <a:ext cx="671"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CMeCP</a:t>
              </a:r>
              <a:r>
                <a:rPr lang="en-US" sz="1800" b="1" baseline="-25000">
                  <a:latin typeface="Arial" charset="0"/>
                </a:rPr>
                <a:t>1</a:t>
              </a:r>
            </a:p>
          </p:txBody>
        </p:sp>
        <p:sp>
          <p:nvSpPr>
            <p:cNvPr id="32" name="Freeform 35"/>
            <p:cNvSpPr>
              <a:spLocks/>
            </p:cNvSpPr>
            <p:nvPr/>
          </p:nvSpPr>
          <p:spPr bwMode="auto">
            <a:xfrm>
              <a:off x="1969" y="2114"/>
              <a:ext cx="385" cy="816"/>
            </a:xfrm>
            <a:custGeom>
              <a:avLst/>
              <a:gdLst>
                <a:gd name="T0" fmla="*/ 0 w 385"/>
                <a:gd name="T1" fmla="*/ 815 h 816"/>
                <a:gd name="T2" fmla="*/ 83 w 385"/>
                <a:gd name="T3" fmla="*/ 703 h 816"/>
                <a:gd name="T4" fmla="*/ 162 w 385"/>
                <a:gd name="T5" fmla="*/ 595 h 816"/>
                <a:gd name="T6" fmla="*/ 230 w 385"/>
                <a:gd name="T7" fmla="*/ 487 h 816"/>
                <a:gd name="T8" fmla="*/ 260 w 385"/>
                <a:gd name="T9" fmla="*/ 435 h 816"/>
                <a:gd name="T10" fmla="*/ 286 w 385"/>
                <a:gd name="T11" fmla="*/ 384 h 816"/>
                <a:gd name="T12" fmla="*/ 309 w 385"/>
                <a:gd name="T13" fmla="*/ 332 h 816"/>
                <a:gd name="T14" fmla="*/ 328 w 385"/>
                <a:gd name="T15" fmla="*/ 285 h 816"/>
                <a:gd name="T16" fmla="*/ 354 w 385"/>
                <a:gd name="T17" fmla="*/ 187 h 816"/>
                <a:gd name="T18" fmla="*/ 369 w 385"/>
                <a:gd name="T19" fmla="*/ 93 h 816"/>
                <a:gd name="T20" fmla="*/ 384 w 385"/>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6"/>
                <a:gd name="T35" fmla="*/ 385 w 385"/>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6">
                  <a:moveTo>
                    <a:pt x="0" y="815"/>
                  </a:moveTo>
                  <a:lnTo>
                    <a:pt x="83" y="703"/>
                  </a:lnTo>
                  <a:lnTo>
                    <a:pt x="162" y="595"/>
                  </a:lnTo>
                  <a:lnTo>
                    <a:pt x="230" y="487"/>
                  </a:lnTo>
                  <a:lnTo>
                    <a:pt x="260" y="435"/>
                  </a:lnTo>
                  <a:lnTo>
                    <a:pt x="286" y="384"/>
                  </a:lnTo>
                  <a:lnTo>
                    <a:pt x="309" y="332"/>
                  </a:lnTo>
                  <a:lnTo>
                    <a:pt x="328" y="285"/>
                  </a:lnTo>
                  <a:lnTo>
                    <a:pt x="354" y="187"/>
                  </a:lnTo>
                  <a:lnTo>
                    <a:pt x="369" y="93"/>
                  </a:lnTo>
                  <a:lnTo>
                    <a:pt x="384" y="0"/>
                  </a:ln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33" name="Rectangle 36"/>
            <p:cNvSpPr>
              <a:spLocks noChangeArrowheads="1"/>
            </p:cNvSpPr>
            <p:nvPr/>
          </p:nvSpPr>
          <p:spPr bwMode="auto">
            <a:xfrm>
              <a:off x="1921" y="1921"/>
              <a:ext cx="617"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CMgCP</a:t>
              </a:r>
              <a:r>
                <a:rPr lang="en-US" sz="1600" b="1" baseline="-25000">
                  <a:latin typeface="Arial" charset="0"/>
                </a:rPr>
                <a:t>1</a:t>
              </a:r>
            </a:p>
          </p:txBody>
        </p:sp>
        <p:sp>
          <p:nvSpPr>
            <p:cNvPr id="34" name="Freeform 37"/>
            <p:cNvSpPr>
              <a:spLocks/>
            </p:cNvSpPr>
            <p:nvPr/>
          </p:nvSpPr>
          <p:spPr bwMode="auto">
            <a:xfrm>
              <a:off x="1413" y="1729"/>
              <a:ext cx="1278" cy="765"/>
            </a:xfrm>
            <a:custGeom>
              <a:avLst/>
              <a:gdLst>
                <a:gd name="T0" fmla="*/ 0 w 1278"/>
                <a:gd name="T1" fmla="*/ 0 h 765"/>
                <a:gd name="T2" fmla="*/ 378 w 1278"/>
                <a:gd name="T3" fmla="*/ 568 h 765"/>
                <a:gd name="T4" fmla="*/ 852 w 1278"/>
                <a:gd name="T5" fmla="*/ 765 h 765"/>
                <a:gd name="T6" fmla="*/ 1278 w 1278"/>
                <a:gd name="T7" fmla="*/ 567 h 765"/>
                <a:gd name="T8" fmla="*/ 0 60000 65536"/>
                <a:gd name="T9" fmla="*/ 0 60000 65536"/>
                <a:gd name="T10" fmla="*/ 0 60000 65536"/>
                <a:gd name="T11" fmla="*/ 0 60000 65536"/>
                <a:gd name="T12" fmla="*/ 0 w 1278"/>
                <a:gd name="T13" fmla="*/ 0 h 765"/>
                <a:gd name="T14" fmla="*/ 1278 w 1278"/>
                <a:gd name="T15" fmla="*/ 765 h 765"/>
              </a:gdLst>
              <a:ahLst/>
              <a:cxnLst>
                <a:cxn ang="T8">
                  <a:pos x="T0" y="T1"/>
                </a:cxn>
                <a:cxn ang="T9">
                  <a:pos x="T2" y="T3"/>
                </a:cxn>
                <a:cxn ang="T10">
                  <a:pos x="T4" y="T5"/>
                </a:cxn>
                <a:cxn ang="T11">
                  <a:pos x="T6" y="T7"/>
                </a:cxn>
              </a:cxnLst>
              <a:rect l="T12" t="T13" r="T14" b="T15"/>
              <a:pathLst>
                <a:path w="1278" h="765">
                  <a:moveTo>
                    <a:pt x="0" y="0"/>
                  </a:moveTo>
                  <a:cubicBezTo>
                    <a:pt x="63" y="95"/>
                    <a:pt x="236" y="441"/>
                    <a:pt x="378" y="568"/>
                  </a:cubicBezTo>
                  <a:cubicBezTo>
                    <a:pt x="520" y="695"/>
                    <a:pt x="702" y="765"/>
                    <a:pt x="852" y="765"/>
                  </a:cubicBezTo>
                  <a:cubicBezTo>
                    <a:pt x="1002" y="765"/>
                    <a:pt x="1189" y="608"/>
                    <a:pt x="1278" y="567"/>
                  </a:cubicBez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35" name="Freeform 38"/>
            <p:cNvSpPr>
              <a:spLocks/>
            </p:cNvSpPr>
            <p:nvPr/>
          </p:nvSpPr>
          <p:spPr bwMode="auto">
            <a:xfrm>
              <a:off x="2689" y="1754"/>
              <a:ext cx="385" cy="528"/>
            </a:xfrm>
            <a:custGeom>
              <a:avLst/>
              <a:gdLst>
                <a:gd name="T0" fmla="*/ 0 w 385"/>
                <a:gd name="T1" fmla="*/ 527 h 528"/>
                <a:gd name="T2" fmla="*/ 15 w 385"/>
                <a:gd name="T3" fmla="*/ 512 h 528"/>
                <a:gd name="T4" fmla="*/ 30 w 385"/>
                <a:gd name="T5" fmla="*/ 490 h 528"/>
                <a:gd name="T6" fmla="*/ 74 w 385"/>
                <a:gd name="T7" fmla="*/ 438 h 528"/>
                <a:gd name="T8" fmla="*/ 128 w 385"/>
                <a:gd name="T9" fmla="*/ 379 h 528"/>
                <a:gd name="T10" fmla="*/ 177 w 385"/>
                <a:gd name="T11" fmla="*/ 313 h 528"/>
                <a:gd name="T12" fmla="*/ 202 w 385"/>
                <a:gd name="T13" fmla="*/ 276 h 528"/>
                <a:gd name="T14" fmla="*/ 232 w 385"/>
                <a:gd name="T15" fmla="*/ 236 h 528"/>
                <a:gd name="T16" fmla="*/ 291 w 385"/>
                <a:gd name="T17" fmla="*/ 147 h 528"/>
                <a:gd name="T18" fmla="*/ 315 w 385"/>
                <a:gd name="T19" fmla="*/ 103 h 528"/>
                <a:gd name="T20" fmla="*/ 345 w 385"/>
                <a:gd name="T21" fmla="*/ 62 h 528"/>
                <a:gd name="T22" fmla="*/ 364 w 385"/>
                <a:gd name="T23" fmla="*/ 29 h 528"/>
                <a:gd name="T24" fmla="*/ 384 w 385"/>
                <a:gd name="T25" fmla="*/ 0 h 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528"/>
                <a:gd name="T41" fmla="*/ 385 w 385"/>
                <a:gd name="T42" fmla="*/ 528 h 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528">
                  <a:moveTo>
                    <a:pt x="0" y="527"/>
                  </a:moveTo>
                  <a:lnTo>
                    <a:pt x="15" y="512"/>
                  </a:lnTo>
                  <a:lnTo>
                    <a:pt x="30" y="490"/>
                  </a:lnTo>
                  <a:lnTo>
                    <a:pt x="74" y="438"/>
                  </a:lnTo>
                  <a:lnTo>
                    <a:pt x="128" y="379"/>
                  </a:lnTo>
                  <a:lnTo>
                    <a:pt x="177" y="313"/>
                  </a:lnTo>
                  <a:lnTo>
                    <a:pt x="202" y="276"/>
                  </a:lnTo>
                  <a:lnTo>
                    <a:pt x="232" y="236"/>
                  </a:lnTo>
                  <a:lnTo>
                    <a:pt x="291" y="147"/>
                  </a:lnTo>
                  <a:lnTo>
                    <a:pt x="315" y="103"/>
                  </a:lnTo>
                  <a:lnTo>
                    <a:pt x="345" y="62"/>
                  </a:lnTo>
                  <a:lnTo>
                    <a:pt x="364" y="29"/>
                  </a:lnTo>
                  <a:lnTo>
                    <a:pt x="384" y="0"/>
                  </a:lnTo>
                </a:path>
              </a:pathLst>
            </a:custGeom>
            <a:noFill/>
            <a:ln w="50800" cap="rnd" cmpd="sng">
              <a:solidFill>
                <a:srgbClr val="99CCFF"/>
              </a:solidFill>
              <a:prstDash val="solid"/>
              <a:round/>
              <a:headEnd type="none" w="med" len="med"/>
              <a:tailEnd type="none" w="med" len="med"/>
            </a:ln>
          </p:spPr>
          <p:txBody>
            <a:bodyPr/>
            <a:lstStyle/>
            <a:p>
              <a:endParaRPr lang="pt-BR"/>
            </a:p>
          </p:txBody>
        </p:sp>
      </p:grpSp>
      <p:grpSp>
        <p:nvGrpSpPr>
          <p:cNvPr id="36" name="Group 39"/>
          <p:cNvGrpSpPr>
            <a:grpSpLocks/>
          </p:cNvGrpSpPr>
          <p:nvPr/>
        </p:nvGrpSpPr>
        <p:grpSpPr bwMode="auto">
          <a:xfrm>
            <a:off x="429405" y="4187448"/>
            <a:ext cx="8686805" cy="373063"/>
            <a:chOff x="978" y="2369"/>
            <a:chExt cx="5472" cy="235"/>
          </a:xfrm>
        </p:grpSpPr>
        <p:grpSp>
          <p:nvGrpSpPr>
            <p:cNvPr id="37" name="Group 40"/>
            <p:cNvGrpSpPr>
              <a:grpSpLocks/>
            </p:cNvGrpSpPr>
            <p:nvPr/>
          </p:nvGrpSpPr>
          <p:grpSpPr bwMode="auto">
            <a:xfrm>
              <a:off x="1410" y="2373"/>
              <a:ext cx="5040" cy="231"/>
              <a:chOff x="1410" y="2373"/>
              <a:chExt cx="5040" cy="231"/>
            </a:xfrm>
          </p:grpSpPr>
          <p:sp>
            <p:nvSpPr>
              <p:cNvPr id="39" name="Line 41"/>
              <p:cNvSpPr>
                <a:spLocks noChangeShapeType="1"/>
              </p:cNvSpPr>
              <p:nvPr/>
            </p:nvSpPr>
            <p:spPr bwMode="auto">
              <a:xfrm>
                <a:off x="1410" y="2496"/>
                <a:ext cx="3662" cy="0"/>
              </a:xfrm>
              <a:prstGeom prst="line">
                <a:avLst/>
              </a:prstGeom>
              <a:noFill/>
              <a:ln w="50800">
                <a:solidFill>
                  <a:schemeClr val="tx1"/>
                </a:solidFill>
                <a:round/>
                <a:headEnd/>
                <a:tailEnd/>
              </a:ln>
            </p:spPr>
            <p:txBody>
              <a:bodyPr/>
              <a:lstStyle/>
              <a:p>
                <a:endParaRPr lang="pt-BR"/>
              </a:p>
            </p:txBody>
          </p:sp>
          <p:sp>
            <p:nvSpPr>
              <p:cNvPr id="40" name="Rectangle 42"/>
              <p:cNvSpPr>
                <a:spLocks noChangeArrowheads="1"/>
              </p:cNvSpPr>
              <p:nvPr/>
            </p:nvSpPr>
            <p:spPr bwMode="auto">
              <a:xfrm>
                <a:off x="5087" y="2373"/>
                <a:ext cx="1363" cy="231"/>
              </a:xfrm>
              <a:prstGeom prst="rect">
                <a:avLst/>
              </a:prstGeom>
              <a:noFill/>
              <a:ln w="12700">
                <a:noFill/>
                <a:miter lim="800000"/>
                <a:headEnd/>
                <a:tailEnd/>
              </a:ln>
            </p:spPr>
            <p:txBody>
              <a:bodyPr wrap="square" lIns="90488" tIns="44450" rIns="90488" bIns="44450">
                <a:spAutoFit/>
              </a:bodyPr>
              <a:lstStyle/>
              <a:p>
                <a:r>
                  <a:rPr lang="en-US" sz="1800" b="1" dirty="0" err="1">
                    <a:latin typeface="Arial" charset="0"/>
                  </a:rPr>
                  <a:t>CMeLP</a:t>
                </a:r>
                <a:r>
                  <a:rPr lang="en-US" sz="1800" b="1" dirty="0">
                    <a:latin typeface="Arial" charset="0"/>
                  </a:rPr>
                  <a:t> = </a:t>
                </a:r>
                <a:r>
                  <a:rPr lang="en-US" sz="1800" b="1" dirty="0" err="1">
                    <a:latin typeface="Arial" charset="0"/>
                  </a:rPr>
                  <a:t>CMgLP</a:t>
                </a:r>
                <a:endParaRPr lang="en-US" sz="1800" b="1" dirty="0">
                  <a:latin typeface="Arial" charset="0"/>
                </a:endParaRPr>
              </a:p>
            </p:txBody>
          </p:sp>
        </p:grpSp>
        <p:sp>
          <p:nvSpPr>
            <p:cNvPr id="38" name="Text Box 44"/>
            <p:cNvSpPr txBox="1">
              <a:spLocks noChangeArrowheads="1"/>
            </p:cNvSpPr>
            <p:nvPr/>
          </p:nvSpPr>
          <p:spPr bwMode="auto">
            <a:xfrm>
              <a:off x="978" y="2369"/>
              <a:ext cx="356" cy="231"/>
            </a:xfrm>
            <a:prstGeom prst="rect">
              <a:avLst/>
            </a:prstGeom>
            <a:noFill/>
            <a:ln w="12700">
              <a:noFill/>
              <a:miter lim="800000"/>
              <a:headEnd/>
              <a:tailEnd/>
            </a:ln>
          </p:spPr>
          <p:txBody>
            <a:bodyPr wrap="none">
              <a:spAutoFit/>
            </a:bodyPr>
            <a:lstStyle/>
            <a:p>
              <a:pPr algn="r"/>
              <a:r>
                <a:rPr lang="en-US" sz="1800" b="1" dirty="0">
                  <a:latin typeface="Arial" charset="0"/>
                </a:rPr>
                <a:t>$10</a:t>
              </a:r>
            </a:p>
          </p:txBody>
        </p:sp>
      </p:grpSp>
      <p:sp>
        <p:nvSpPr>
          <p:cNvPr id="43" name="CaixaDeTexto 42"/>
          <p:cNvSpPr txBox="1"/>
          <p:nvPr/>
        </p:nvSpPr>
        <p:spPr>
          <a:xfrm>
            <a:off x="156854" y="783469"/>
            <a:ext cx="8864173" cy="1631216"/>
          </a:xfrm>
          <a:prstGeom prst="rect">
            <a:avLst/>
          </a:prstGeom>
          <a:noFill/>
        </p:spPr>
        <p:txBody>
          <a:bodyPr wrap="square" rtlCol="0">
            <a:spAutoFit/>
          </a:bodyPr>
          <a:lstStyle/>
          <a:p>
            <a:pPr marL="285750" indent="-285750" algn="just">
              <a:buFont typeface="Wingdings" panose="05000000000000000000" pitchFamily="2" charset="2"/>
              <a:buChar char="§"/>
            </a:pPr>
            <a:r>
              <a:rPr lang="en-US" sz="2000" dirty="0">
                <a:latin typeface="Arial" charset="0"/>
              </a:rPr>
              <a:t>Se, para </a:t>
            </a:r>
            <a:r>
              <a:rPr lang="en-US" sz="2000" dirty="0" err="1">
                <a:latin typeface="Arial" charset="0"/>
              </a:rPr>
              <a:t>vários</a:t>
            </a:r>
            <a:r>
              <a:rPr lang="en-US" sz="2000" dirty="0">
                <a:latin typeface="Arial" charset="0"/>
              </a:rPr>
              <a:t> </a:t>
            </a:r>
            <a:r>
              <a:rPr lang="en-US" sz="2000" dirty="0" err="1">
                <a:latin typeface="Arial" charset="0"/>
              </a:rPr>
              <a:t>tamanhos</a:t>
            </a:r>
            <a:r>
              <a:rPr lang="en-US" sz="2000" dirty="0">
                <a:latin typeface="Arial" charset="0"/>
              </a:rPr>
              <a:t> de </a:t>
            </a:r>
            <a:r>
              <a:rPr lang="en-US" sz="2000" dirty="0" err="1">
                <a:latin typeface="Arial" charset="0"/>
              </a:rPr>
              <a:t>fábrica</a:t>
            </a:r>
            <a:r>
              <a:rPr lang="en-US" sz="2000" dirty="0">
                <a:latin typeface="Arial" charset="0"/>
              </a:rPr>
              <a:t> (</a:t>
            </a:r>
            <a:r>
              <a:rPr lang="en-US" sz="2000" dirty="0" err="1">
                <a:latin typeface="Arial" charset="0"/>
              </a:rPr>
              <a:t>escalas</a:t>
            </a:r>
            <a:r>
              <a:rPr lang="en-US" sz="2000" dirty="0">
                <a:latin typeface="Arial" charset="0"/>
              </a:rPr>
              <a:t> de </a:t>
            </a:r>
            <a:r>
              <a:rPr lang="en-US" sz="2000" dirty="0" err="1">
                <a:latin typeface="Arial" charset="0"/>
              </a:rPr>
              <a:t>produção</a:t>
            </a:r>
            <a:r>
              <a:rPr lang="en-US" sz="2000" dirty="0">
                <a:latin typeface="Arial" charset="0"/>
              </a:rPr>
              <a:t>), o </a:t>
            </a:r>
            <a:r>
              <a:rPr lang="en-US" sz="2000" dirty="0" err="1">
                <a:latin typeface="Arial" charset="0"/>
              </a:rPr>
              <a:t>CMeCP</a:t>
            </a:r>
            <a:r>
              <a:rPr lang="en-US" sz="2000" dirty="0">
                <a:latin typeface="Arial" charset="0"/>
              </a:rPr>
              <a:t> </a:t>
            </a:r>
            <a:r>
              <a:rPr lang="en-US" sz="2000" dirty="0" err="1">
                <a:latin typeface="Arial" charset="0"/>
              </a:rPr>
              <a:t>mínimo</a:t>
            </a:r>
            <a:r>
              <a:rPr lang="en-US" sz="2000" dirty="0">
                <a:latin typeface="Arial" charset="0"/>
              </a:rPr>
              <a:t> é $10, </a:t>
            </a:r>
            <a:r>
              <a:rPr lang="en-US" sz="2000" dirty="0" err="1">
                <a:latin typeface="Arial" charset="0"/>
              </a:rPr>
              <a:t>temos</a:t>
            </a:r>
            <a:r>
              <a:rPr lang="en-US" sz="2000" dirty="0">
                <a:latin typeface="Arial" charset="0"/>
              </a:rPr>
              <a:t>: </a:t>
            </a:r>
            <a:r>
              <a:rPr lang="en-US" sz="2000" dirty="0" err="1">
                <a:latin typeface="Arial" charset="0"/>
              </a:rPr>
              <a:t>CMeLP</a:t>
            </a:r>
            <a:r>
              <a:rPr lang="en-US" sz="2000" dirty="0">
                <a:latin typeface="Arial" charset="0"/>
              </a:rPr>
              <a:t> = </a:t>
            </a:r>
            <a:r>
              <a:rPr lang="en-US" sz="2000" dirty="0" err="1">
                <a:latin typeface="Arial" charset="0"/>
              </a:rPr>
              <a:t>CMgLP</a:t>
            </a:r>
            <a:r>
              <a:rPr lang="en-US" sz="2000" dirty="0">
                <a:latin typeface="Arial" charset="0"/>
              </a:rPr>
              <a:t> = </a:t>
            </a:r>
            <a:r>
              <a:rPr lang="en-US" sz="2000" dirty="0" err="1">
                <a:latin typeface="Arial" charset="0"/>
              </a:rPr>
              <a:t>constante</a:t>
            </a:r>
            <a:r>
              <a:rPr lang="en-US" sz="2000" dirty="0">
                <a:latin typeface="Arial" charset="0"/>
              </a:rPr>
              <a:t>.</a:t>
            </a:r>
          </a:p>
          <a:p>
            <a:pPr marL="285750" indent="-285750" algn="just">
              <a:buFont typeface="Wingdings" panose="05000000000000000000" pitchFamily="2" charset="2"/>
              <a:buChar char="§"/>
            </a:pPr>
            <a:r>
              <a:rPr lang="pt-BR" sz="2000" dirty="0">
                <a:latin typeface="Arial" charset="0"/>
              </a:rPr>
              <a:t>Note que, nesse caso, com rendimentos constantes de escala, qualquer tamanho de planta é minimizador de custos</a:t>
            </a:r>
            <a:endParaRPr lang="en-US" sz="2000" dirty="0">
              <a:latin typeface="Arial" charset="0"/>
            </a:endParaRPr>
          </a:p>
          <a:p>
            <a:pPr marL="285750" indent="-285750" algn="just">
              <a:buFont typeface="Wingdings" panose="05000000000000000000" pitchFamily="2" charset="2"/>
              <a:buChar char="§"/>
            </a:pPr>
            <a:endParaRPr lang="en-US" sz="2000" dirty="0"/>
          </a:p>
        </p:txBody>
      </p:sp>
      <p:sp>
        <p:nvSpPr>
          <p:cNvPr id="41" name="Título 1"/>
          <p:cNvSpPr>
            <a:spLocks noGrp="1"/>
          </p:cNvSpPr>
          <p:nvPr>
            <p:ph type="title"/>
          </p:nvPr>
        </p:nvSpPr>
        <p:spPr>
          <a:xfrm>
            <a:off x="615002" y="268009"/>
            <a:ext cx="7886700" cy="917764"/>
          </a:xfrm>
        </p:spPr>
        <p:txBody>
          <a:bodyPr>
            <a:normAutofit/>
          </a:bodyPr>
          <a:lstStyle/>
          <a:p>
            <a:pPr algn="ctr"/>
            <a:r>
              <a:rPr lang="pt-BR" sz="3600" b="1" dirty="0"/>
              <a:t>Economias (ou Rendimentos) de Escala</a:t>
            </a:r>
            <a:endParaRPr lang="en-US" sz="3600" b="1" dirty="0"/>
          </a:p>
        </p:txBody>
      </p:sp>
    </p:spTree>
    <p:extLst>
      <p:ext uri="{BB962C8B-B14F-4D97-AF65-F5344CB8AC3E}">
        <p14:creationId xmlns:p14="http://schemas.microsoft.com/office/powerpoint/2010/main" val="1130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1070378" y="6435684"/>
            <a:ext cx="6267450" cy="0"/>
          </a:xfrm>
          <a:prstGeom prst="line">
            <a:avLst/>
          </a:prstGeom>
          <a:noFill/>
          <a:ln w="57150">
            <a:solidFill>
              <a:schemeClr val="tx1"/>
            </a:solidFill>
            <a:round/>
            <a:headEnd type="none" w="med" len="med"/>
            <a:tailEnd type="triangle" w="med" len="med"/>
          </a:ln>
        </p:spPr>
        <p:txBody>
          <a:bodyPr/>
          <a:lstStyle/>
          <a:p>
            <a:endParaRPr lang="pt-BR"/>
          </a:p>
        </p:txBody>
      </p:sp>
      <p:sp>
        <p:nvSpPr>
          <p:cNvPr id="6" name="Rectangle 10"/>
          <p:cNvSpPr>
            <a:spLocks noChangeArrowheads="1"/>
          </p:cNvSpPr>
          <p:nvPr/>
        </p:nvSpPr>
        <p:spPr bwMode="auto">
          <a:xfrm>
            <a:off x="7387515" y="6265252"/>
            <a:ext cx="1482779" cy="335989"/>
          </a:xfrm>
          <a:prstGeom prst="rect">
            <a:avLst/>
          </a:prstGeom>
          <a:noFill/>
          <a:ln w="12700">
            <a:noFill/>
            <a:miter lim="800000"/>
            <a:headEnd/>
            <a:tailEnd/>
          </a:ln>
        </p:spPr>
        <p:txBody>
          <a:bodyPr wrap="none" lIns="90488" tIns="44450" rIns="90488" bIns="44450">
            <a:spAutoFit/>
          </a:bodyPr>
          <a:lstStyle/>
          <a:p>
            <a:r>
              <a:rPr lang="en-US" sz="1600" b="1" dirty="0" err="1">
                <a:latin typeface="Arial" charset="0"/>
              </a:rPr>
              <a:t>Produção</a:t>
            </a:r>
            <a:r>
              <a:rPr lang="en-US" sz="1600" b="1" dirty="0">
                <a:latin typeface="Arial" charset="0"/>
              </a:rPr>
              <a:t> (Q)</a:t>
            </a:r>
          </a:p>
        </p:txBody>
      </p:sp>
      <p:sp>
        <p:nvSpPr>
          <p:cNvPr id="7" name="Rectangle 11"/>
          <p:cNvSpPr>
            <a:spLocks noChangeArrowheads="1"/>
          </p:cNvSpPr>
          <p:nvPr/>
        </p:nvSpPr>
        <p:spPr bwMode="auto">
          <a:xfrm>
            <a:off x="100395" y="2234972"/>
            <a:ext cx="1153516" cy="305212"/>
          </a:xfrm>
          <a:prstGeom prst="rect">
            <a:avLst/>
          </a:prstGeom>
          <a:noFill/>
          <a:ln w="12700">
            <a:noFill/>
            <a:miter lim="800000"/>
            <a:headEnd/>
            <a:tailEnd/>
          </a:ln>
        </p:spPr>
        <p:txBody>
          <a:bodyPr wrap="square" lIns="90488" tIns="44450" rIns="90488" bIns="44450">
            <a:spAutoFit/>
          </a:bodyPr>
          <a:lstStyle/>
          <a:p>
            <a:r>
              <a:rPr lang="en-US" sz="1400" b="1" dirty="0" err="1">
                <a:latin typeface="Arial" charset="0"/>
              </a:rPr>
              <a:t>Custo</a:t>
            </a:r>
            <a:r>
              <a:rPr lang="en-US" sz="1400" b="1" dirty="0">
                <a:latin typeface="Arial" charset="0"/>
              </a:rPr>
              <a:t> ($)</a:t>
            </a:r>
          </a:p>
        </p:txBody>
      </p:sp>
      <p:grpSp>
        <p:nvGrpSpPr>
          <p:cNvPr id="8" name="Group 12"/>
          <p:cNvGrpSpPr>
            <a:grpSpLocks/>
          </p:cNvGrpSpPr>
          <p:nvPr/>
        </p:nvGrpSpPr>
        <p:grpSpPr bwMode="auto">
          <a:xfrm>
            <a:off x="1062440" y="2285959"/>
            <a:ext cx="2493963" cy="2497137"/>
            <a:chOff x="1383" y="1162"/>
            <a:chExt cx="1571" cy="1573"/>
          </a:xfrm>
        </p:grpSpPr>
        <p:sp>
          <p:nvSpPr>
            <p:cNvPr id="9" name="Freeform 13"/>
            <p:cNvSpPr>
              <a:spLocks/>
            </p:cNvSpPr>
            <p:nvPr/>
          </p:nvSpPr>
          <p:spPr bwMode="auto">
            <a:xfrm>
              <a:off x="1969" y="1727"/>
              <a:ext cx="385" cy="819"/>
            </a:xfrm>
            <a:custGeom>
              <a:avLst/>
              <a:gdLst>
                <a:gd name="T0" fmla="*/ 0 w 385"/>
                <a:gd name="T1" fmla="*/ 818 h 819"/>
                <a:gd name="T2" fmla="*/ 83 w 385"/>
                <a:gd name="T3" fmla="*/ 708 h 819"/>
                <a:gd name="T4" fmla="*/ 162 w 385"/>
                <a:gd name="T5" fmla="*/ 598 h 819"/>
                <a:gd name="T6" fmla="*/ 230 w 385"/>
                <a:gd name="T7" fmla="*/ 488 h 819"/>
                <a:gd name="T8" fmla="*/ 260 w 385"/>
                <a:gd name="T9" fmla="*/ 439 h 819"/>
                <a:gd name="T10" fmla="*/ 286 w 385"/>
                <a:gd name="T11" fmla="*/ 386 h 819"/>
                <a:gd name="T12" fmla="*/ 309 w 385"/>
                <a:gd name="T13" fmla="*/ 333 h 819"/>
                <a:gd name="T14" fmla="*/ 328 w 385"/>
                <a:gd name="T15" fmla="*/ 285 h 819"/>
                <a:gd name="T16" fmla="*/ 354 w 385"/>
                <a:gd name="T17" fmla="*/ 187 h 819"/>
                <a:gd name="T18" fmla="*/ 369 w 385"/>
                <a:gd name="T19" fmla="*/ 93 h 819"/>
                <a:gd name="T20" fmla="*/ 384 w 385"/>
                <a:gd name="T21" fmla="*/ 0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819"/>
                <a:gd name="T35" fmla="*/ 385 w 385"/>
                <a:gd name="T36" fmla="*/ 819 h 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819">
                  <a:moveTo>
                    <a:pt x="0" y="818"/>
                  </a:moveTo>
                  <a:lnTo>
                    <a:pt x="83" y="708"/>
                  </a:lnTo>
                  <a:lnTo>
                    <a:pt x="162" y="598"/>
                  </a:lnTo>
                  <a:lnTo>
                    <a:pt x="230" y="488"/>
                  </a:lnTo>
                  <a:lnTo>
                    <a:pt x="260" y="439"/>
                  </a:lnTo>
                  <a:lnTo>
                    <a:pt x="286" y="386"/>
                  </a:lnTo>
                  <a:lnTo>
                    <a:pt x="309" y="333"/>
                  </a:lnTo>
                  <a:lnTo>
                    <a:pt x="328" y="285"/>
                  </a:lnTo>
                  <a:lnTo>
                    <a:pt x="354" y="187"/>
                  </a:lnTo>
                  <a:lnTo>
                    <a:pt x="369" y="93"/>
                  </a:lnTo>
                  <a:lnTo>
                    <a:pt x="384" y="0"/>
                  </a:lnTo>
                </a:path>
              </a:pathLst>
            </a:custGeom>
            <a:noFill/>
            <a:ln w="50800" cap="flat" cmpd="sng">
              <a:solidFill>
                <a:srgbClr val="993300"/>
              </a:solidFill>
              <a:prstDash val="dash"/>
              <a:round/>
              <a:headEnd type="none" w="med" len="med"/>
              <a:tailEnd type="none" w="med" len="med"/>
            </a:ln>
          </p:spPr>
          <p:txBody>
            <a:bodyPr/>
            <a:lstStyle/>
            <a:p>
              <a:endParaRPr lang="pt-BR"/>
            </a:p>
          </p:txBody>
        </p:sp>
        <p:sp>
          <p:nvSpPr>
            <p:cNvPr id="10" name="Rectangle 14"/>
            <p:cNvSpPr>
              <a:spLocks noChangeArrowheads="1"/>
            </p:cNvSpPr>
            <p:nvPr/>
          </p:nvSpPr>
          <p:spPr bwMode="auto">
            <a:xfrm>
              <a:off x="1681" y="2545"/>
              <a:ext cx="552" cy="190"/>
            </a:xfrm>
            <a:prstGeom prst="rect">
              <a:avLst/>
            </a:prstGeom>
            <a:noFill/>
            <a:ln w="12700">
              <a:noFill/>
              <a:miter lim="800000"/>
              <a:headEnd/>
              <a:tailEnd/>
            </a:ln>
          </p:spPr>
          <p:txBody>
            <a:bodyPr wrap="none" lIns="90488" tIns="44450" rIns="90488" bIns="44450">
              <a:spAutoFit/>
            </a:bodyPr>
            <a:lstStyle/>
            <a:p>
              <a:r>
                <a:rPr lang="en-US" sz="1400" b="1">
                  <a:latin typeface="Arial" charset="0"/>
                </a:rPr>
                <a:t>CMgCP</a:t>
              </a:r>
              <a:r>
                <a:rPr lang="en-US" sz="1400" b="1" baseline="-25000">
                  <a:latin typeface="Arial" charset="0"/>
                </a:rPr>
                <a:t>1</a:t>
              </a:r>
            </a:p>
          </p:txBody>
        </p:sp>
        <p:sp>
          <p:nvSpPr>
            <p:cNvPr id="11" name="Freeform 15"/>
            <p:cNvSpPr>
              <a:spLocks/>
            </p:cNvSpPr>
            <p:nvPr/>
          </p:nvSpPr>
          <p:spPr bwMode="auto">
            <a:xfrm>
              <a:off x="1393" y="1345"/>
              <a:ext cx="1093" cy="775"/>
            </a:xfrm>
            <a:custGeom>
              <a:avLst/>
              <a:gdLst>
                <a:gd name="T0" fmla="*/ 0 w 1093"/>
                <a:gd name="T1" fmla="*/ 0 h 775"/>
                <a:gd name="T2" fmla="*/ 60 w 1093"/>
                <a:gd name="T3" fmla="*/ 131 h 775"/>
                <a:gd name="T4" fmla="*/ 120 w 1093"/>
                <a:gd name="T5" fmla="*/ 258 h 775"/>
                <a:gd name="T6" fmla="*/ 197 w 1093"/>
                <a:gd name="T7" fmla="*/ 375 h 775"/>
                <a:gd name="T8" fmla="*/ 237 w 1093"/>
                <a:gd name="T9" fmla="*/ 430 h 775"/>
                <a:gd name="T10" fmla="*/ 285 w 1093"/>
                <a:gd name="T11" fmla="*/ 478 h 775"/>
                <a:gd name="T12" fmla="*/ 341 w 1093"/>
                <a:gd name="T13" fmla="*/ 526 h 775"/>
                <a:gd name="T14" fmla="*/ 405 w 1093"/>
                <a:gd name="T15" fmla="*/ 571 h 775"/>
                <a:gd name="T16" fmla="*/ 478 w 1093"/>
                <a:gd name="T17" fmla="*/ 616 h 775"/>
                <a:gd name="T18" fmla="*/ 550 w 1093"/>
                <a:gd name="T19" fmla="*/ 657 h 775"/>
                <a:gd name="T20" fmla="*/ 626 w 1093"/>
                <a:gd name="T21" fmla="*/ 691 h 775"/>
                <a:gd name="T22" fmla="*/ 694 w 1093"/>
                <a:gd name="T23" fmla="*/ 722 h 775"/>
                <a:gd name="T24" fmla="*/ 759 w 1093"/>
                <a:gd name="T25" fmla="*/ 750 h 775"/>
                <a:gd name="T26" fmla="*/ 815 w 1093"/>
                <a:gd name="T27" fmla="*/ 767 h 775"/>
                <a:gd name="T28" fmla="*/ 863 w 1093"/>
                <a:gd name="T29" fmla="*/ 774 h 775"/>
                <a:gd name="T30" fmla="*/ 903 w 1093"/>
                <a:gd name="T31" fmla="*/ 774 h 775"/>
                <a:gd name="T32" fmla="*/ 943 w 1093"/>
                <a:gd name="T33" fmla="*/ 764 h 775"/>
                <a:gd name="T34" fmla="*/ 975 w 1093"/>
                <a:gd name="T35" fmla="*/ 750 h 775"/>
                <a:gd name="T36" fmla="*/ 1008 w 1093"/>
                <a:gd name="T37" fmla="*/ 736 h 775"/>
                <a:gd name="T38" fmla="*/ 1032 w 1093"/>
                <a:gd name="T39" fmla="*/ 719 h 775"/>
                <a:gd name="T40" fmla="*/ 1052 w 1093"/>
                <a:gd name="T41" fmla="*/ 705 h 775"/>
                <a:gd name="T42" fmla="*/ 1072 w 1093"/>
                <a:gd name="T43" fmla="*/ 698 h 775"/>
                <a:gd name="T44" fmla="*/ 1084 w 1093"/>
                <a:gd name="T45" fmla="*/ 695 h 775"/>
                <a:gd name="T46" fmla="*/ 1092 w 1093"/>
                <a:gd name="T47" fmla="*/ 695 h 775"/>
                <a:gd name="T48" fmla="*/ 1088 w 1093"/>
                <a:gd name="T49" fmla="*/ 695 h 775"/>
                <a:gd name="T50" fmla="*/ 1080 w 1093"/>
                <a:gd name="T51" fmla="*/ 698 h 775"/>
                <a:gd name="T52" fmla="*/ 1072 w 1093"/>
                <a:gd name="T53" fmla="*/ 698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3"/>
                <a:gd name="T82" fmla="*/ 0 h 775"/>
                <a:gd name="T83" fmla="*/ 1093 w 1093"/>
                <a:gd name="T84" fmla="*/ 775 h 7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3" h="775">
                  <a:moveTo>
                    <a:pt x="0" y="0"/>
                  </a:moveTo>
                  <a:lnTo>
                    <a:pt x="60" y="131"/>
                  </a:lnTo>
                  <a:lnTo>
                    <a:pt x="120" y="258"/>
                  </a:lnTo>
                  <a:lnTo>
                    <a:pt x="197" y="375"/>
                  </a:lnTo>
                  <a:lnTo>
                    <a:pt x="237" y="430"/>
                  </a:lnTo>
                  <a:lnTo>
                    <a:pt x="285" y="478"/>
                  </a:lnTo>
                  <a:lnTo>
                    <a:pt x="341" y="526"/>
                  </a:lnTo>
                  <a:lnTo>
                    <a:pt x="405" y="571"/>
                  </a:lnTo>
                  <a:lnTo>
                    <a:pt x="478" y="616"/>
                  </a:lnTo>
                  <a:lnTo>
                    <a:pt x="550" y="657"/>
                  </a:lnTo>
                  <a:lnTo>
                    <a:pt x="626" y="691"/>
                  </a:lnTo>
                  <a:lnTo>
                    <a:pt x="694" y="722"/>
                  </a:lnTo>
                  <a:lnTo>
                    <a:pt x="759" y="750"/>
                  </a:lnTo>
                  <a:lnTo>
                    <a:pt x="815" y="767"/>
                  </a:lnTo>
                  <a:lnTo>
                    <a:pt x="863" y="774"/>
                  </a:lnTo>
                  <a:lnTo>
                    <a:pt x="903" y="774"/>
                  </a:lnTo>
                  <a:lnTo>
                    <a:pt x="943" y="764"/>
                  </a:lnTo>
                  <a:lnTo>
                    <a:pt x="975" y="750"/>
                  </a:lnTo>
                  <a:lnTo>
                    <a:pt x="1008" y="736"/>
                  </a:lnTo>
                  <a:lnTo>
                    <a:pt x="1032" y="719"/>
                  </a:lnTo>
                  <a:lnTo>
                    <a:pt x="1052" y="705"/>
                  </a:lnTo>
                  <a:lnTo>
                    <a:pt x="1072" y="698"/>
                  </a:lnTo>
                  <a:lnTo>
                    <a:pt x="1084" y="695"/>
                  </a:lnTo>
                  <a:lnTo>
                    <a:pt x="1092" y="695"/>
                  </a:lnTo>
                  <a:lnTo>
                    <a:pt x="1088" y="695"/>
                  </a:lnTo>
                  <a:lnTo>
                    <a:pt x="1080" y="698"/>
                  </a:lnTo>
                  <a:lnTo>
                    <a:pt x="1072" y="698"/>
                  </a:ln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12" name="Rectangle 16"/>
            <p:cNvSpPr>
              <a:spLocks noChangeArrowheads="1"/>
            </p:cNvSpPr>
            <p:nvPr/>
          </p:nvSpPr>
          <p:spPr bwMode="auto">
            <a:xfrm>
              <a:off x="1383" y="1162"/>
              <a:ext cx="610"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CMeCP</a:t>
              </a:r>
              <a:r>
                <a:rPr lang="en-US" sz="1600" b="1" baseline="-25000">
                  <a:latin typeface="Arial" charset="0"/>
                </a:rPr>
                <a:t>1</a:t>
              </a:r>
            </a:p>
          </p:txBody>
        </p:sp>
        <p:sp>
          <p:nvSpPr>
            <p:cNvPr id="13" name="Freeform 17"/>
            <p:cNvSpPr>
              <a:spLocks/>
            </p:cNvSpPr>
            <p:nvPr/>
          </p:nvSpPr>
          <p:spPr bwMode="auto">
            <a:xfrm>
              <a:off x="2475" y="1468"/>
              <a:ext cx="479" cy="571"/>
            </a:xfrm>
            <a:custGeom>
              <a:avLst/>
              <a:gdLst>
                <a:gd name="T0" fmla="*/ 0 w 519"/>
                <a:gd name="T1" fmla="*/ 527 h 618"/>
                <a:gd name="T2" fmla="*/ 17 w 519"/>
                <a:gd name="T3" fmla="*/ 513 h 618"/>
                <a:gd name="T4" fmla="*/ 41 w 519"/>
                <a:gd name="T5" fmla="*/ 496 h 618"/>
                <a:gd name="T6" fmla="*/ 73 w 519"/>
                <a:gd name="T7" fmla="*/ 473 h 618"/>
                <a:gd name="T8" fmla="*/ 105 w 519"/>
                <a:gd name="T9" fmla="*/ 451 h 618"/>
                <a:gd name="T10" fmla="*/ 174 w 519"/>
                <a:gd name="T11" fmla="*/ 395 h 618"/>
                <a:gd name="T12" fmla="*/ 206 w 519"/>
                <a:gd name="T13" fmla="*/ 364 h 618"/>
                <a:gd name="T14" fmla="*/ 235 w 519"/>
                <a:gd name="T15" fmla="*/ 332 h 618"/>
                <a:gd name="T16" fmla="*/ 263 w 519"/>
                <a:gd name="T17" fmla="*/ 297 h 618"/>
                <a:gd name="T18" fmla="*/ 292 w 519"/>
                <a:gd name="T19" fmla="*/ 253 h 618"/>
                <a:gd name="T20" fmla="*/ 319 w 519"/>
                <a:gd name="T21" fmla="*/ 206 h 618"/>
                <a:gd name="T22" fmla="*/ 348 w 519"/>
                <a:gd name="T23" fmla="*/ 158 h 618"/>
                <a:gd name="T24" fmla="*/ 377 w 519"/>
                <a:gd name="T25" fmla="*/ 113 h 618"/>
                <a:gd name="T26" fmla="*/ 401 w 519"/>
                <a:gd name="T27" fmla="*/ 67 h 618"/>
                <a:gd name="T28" fmla="*/ 421 w 519"/>
                <a:gd name="T29" fmla="*/ 31 h 618"/>
                <a:gd name="T30" fmla="*/ 441 w 519"/>
                <a:gd name="T31" fmla="*/ 0 h 6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9"/>
                <a:gd name="T49" fmla="*/ 0 h 618"/>
                <a:gd name="T50" fmla="*/ 519 w 519"/>
                <a:gd name="T51" fmla="*/ 618 h 6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9" h="618">
                  <a:moveTo>
                    <a:pt x="0" y="617"/>
                  </a:moveTo>
                  <a:lnTo>
                    <a:pt x="19" y="601"/>
                  </a:lnTo>
                  <a:lnTo>
                    <a:pt x="48" y="581"/>
                  </a:lnTo>
                  <a:lnTo>
                    <a:pt x="86" y="554"/>
                  </a:lnTo>
                  <a:lnTo>
                    <a:pt x="124" y="528"/>
                  </a:lnTo>
                  <a:lnTo>
                    <a:pt x="204" y="462"/>
                  </a:lnTo>
                  <a:lnTo>
                    <a:pt x="242" y="426"/>
                  </a:lnTo>
                  <a:lnTo>
                    <a:pt x="276" y="389"/>
                  </a:lnTo>
                  <a:lnTo>
                    <a:pt x="309" y="347"/>
                  </a:lnTo>
                  <a:lnTo>
                    <a:pt x="342" y="297"/>
                  </a:lnTo>
                  <a:lnTo>
                    <a:pt x="375" y="241"/>
                  </a:lnTo>
                  <a:lnTo>
                    <a:pt x="409" y="185"/>
                  </a:lnTo>
                  <a:lnTo>
                    <a:pt x="442" y="132"/>
                  </a:lnTo>
                  <a:lnTo>
                    <a:pt x="470" y="79"/>
                  </a:lnTo>
                  <a:lnTo>
                    <a:pt x="494" y="37"/>
                  </a:lnTo>
                  <a:lnTo>
                    <a:pt x="518" y="0"/>
                  </a:lnTo>
                </a:path>
              </a:pathLst>
            </a:custGeom>
            <a:noFill/>
            <a:ln w="50800" cap="rnd" cmpd="sng">
              <a:solidFill>
                <a:srgbClr val="99CCFF"/>
              </a:solidFill>
              <a:prstDash val="solid"/>
              <a:round/>
              <a:headEnd type="none" w="med" len="med"/>
              <a:tailEnd type="none" w="med" len="med"/>
            </a:ln>
          </p:spPr>
          <p:txBody>
            <a:bodyPr/>
            <a:lstStyle/>
            <a:p>
              <a:endParaRPr lang="pt-BR"/>
            </a:p>
          </p:txBody>
        </p:sp>
      </p:grpSp>
      <p:grpSp>
        <p:nvGrpSpPr>
          <p:cNvPr id="14" name="Group 18"/>
          <p:cNvGrpSpPr>
            <a:grpSpLocks/>
          </p:cNvGrpSpPr>
          <p:nvPr/>
        </p:nvGrpSpPr>
        <p:grpSpPr bwMode="auto">
          <a:xfrm>
            <a:off x="2548340" y="2895559"/>
            <a:ext cx="3232150" cy="2497137"/>
            <a:chOff x="2319" y="1546"/>
            <a:chExt cx="2036" cy="1573"/>
          </a:xfrm>
        </p:grpSpPr>
        <p:sp>
          <p:nvSpPr>
            <p:cNvPr id="15" name="Rectangle 19"/>
            <p:cNvSpPr>
              <a:spLocks noChangeArrowheads="1"/>
            </p:cNvSpPr>
            <p:nvPr/>
          </p:nvSpPr>
          <p:spPr bwMode="auto">
            <a:xfrm>
              <a:off x="3745" y="1546"/>
              <a:ext cx="610"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CMeCP</a:t>
              </a:r>
              <a:r>
                <a:rPr lang="en-US" sz="1600" b="1" baseline="-25000">
                  <a:latin typeface="Arial" charset="0"/>
                </a:rPr>
                <a:t>2</a:t>
              </a:r>
            </a:p>
          </p:txBody>
        </p:sp>
        <p:sp>
          <p:nvSpPr>
            <p:cNvPr id="16" name="Freeform 20"/>
            <p:cNvSpPr>
              <a:spLocks/>
            </p:cNvSpPr>
            <p:nvPr/>
          </p:nvSpPr>
          <p:spPr bwMode="auto">
            <a:xfrm>
              <a:off x="2878" y="2114"/>
              <a:ext cx="388" cy="816"/>
            </a:xfrm>
            <a:custGeom>
              <a:avLst/>
              <a:gdLst>
                <a:gd name="T0" fmla="*/ 0 w 388"/>
                <a:gd name="T1" fmla="*/ 815 h 816"/>
                <a:gd name="T2" fmla="*/ 84 w 388"/>
                <a:gd name="T3" fmla="*/ 703 h 816"/>
                <a:gd name="T4" fmla="*/ 162 w 388"/>
                <a:gd name="T5" fmla="*/ 595 h 816"/>
                <a:gd name="T6" fmla="*/ 230 w 388"/>
                <a:gd name="T7" fmla="*/ 487 h 816"/>
                <a:gd name="T8" fmla="*/ 288 w 388"/>
                <a:gd name="T9" fmla="*/ 384 h 816"/>
                <a:gd name="T10" fmla="*/ 330 w 388"/>
                <a:gd name="T11" fmla="*/ 285 h 816"/>
                <a:gd name="T12" fmla="*/ 356 w 388"/>
                <a:gd name="T13" fmla="*/ 187 h 816"/>
                <a:gd name="T14" fmla="*/ 377 w 388"/>
                <a:gd name="T15" fmla="*/ 93 h 816"/>
                <a:gd name="T16" fmla="*/ 387 w 388"/>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816"/>
                <a:gd name="T29" fmla="*/ 388 w 388"/>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816">
                  <a:moveTo>
                    <a:pt x="0" y="815"/>
                  </a:moveTo>
                  <a:lnTo>
                    <a:pt x="84" y="703"/>
                  </a:lnTo>
                  <a:lnTo>
                    <a:pt x="162" y="595"/>
                  </a:lnTo>
                  <a:lnTo>
                    <a:pt x="230" y="487"/>
                  </a:lnTo>
                  <a:lnTo>
                    <a:pt x="288" y="384"/>
                  </a:lnTo>
                  <a:lnTo>
                    <a:pt x="330" y="285"/>
                  </a:lnTo>
                  <a:lnTo>
                    <a:pt x="356" y="187"/>
                  </a:lnTo>
                  <a:lnTo>
                    <a:pt x="377" y="93"/>
                  </a:lnTo>
                  <a:lnTo>
                    <a:pt x="387" y="0"/>
                  </a:lnTo>
                </a:path>
              </a:pathLst>
            </a:custGeom>
            <a:noFill/>
            <a:ln w="50800" cap="flat" cmpd="sng">
              <a:solidFill>
                <a:srgbClr val="993300"/>
              </a:solidFill>
              <a:prstDash val="dash"/>
              <a:round/>
              <a:headEnd type="none" w="med" len="med"/>
              <a:tailEnd type="none" w="med" len="med"/>
            </a:ln>
          </p:spPr>
          <p:txBody>
            <a:bodyPr/>
            <a:lstStyle/>
            <a:p>
              <a:endParaRPr lang="pt-BR"/>
            </a:p>
          </p:txBody>
        </p:sp>
        <p:sp>
          <p:nvSpPr>
            <p:cNvPr id="17" name="Rectangle 21"/>
            <p:cNvSpPr>
              <a:spLocks noChangeArrowheads="1"/>
            </p:cNvSpPr>
            <p:nvPr/>
          </p:nvSpPr>
          <p:spPr bwMode="auto">
            <a:xfrm>
              <a:off x="2593" y="2929"/>
              <a:ext cx="552" cy="190"/>
            </a:xfrm>
            <a:prstGeom prst="rect">
              <a:avLst/>
            </a:prstGeom>
            <a:noFill/>
            <a:ln w="12700">
              <a:noFill/>
              <a:miter lim="800000"/>
              <a:headEnd/>
              <a:tailEnd/>
            </a:ln>
          </p:spPr>
          <p:txBody>
            <a:bodyPr wrap="none" lIns="90488" tIns="44450" rIns="90488" bIns="44450">
              <a:spAutoFit/>
            </a:bodyPr>
            <a:lstStyle/>
            <a:p>
              <a:r>
                <a:rPr lang="en-US" sz="1400" b="1">
                  <a:latin typeface="Arial" charset="0"/>
                </a:rPr>
                <a:t>CMgCP</a:t>
              </a:r>
              <a:r>
                <a:rPr lang="en-US" sz="1400" b="1" baseline="-25000">
                  <a:latin typeface="Arial" charset="0"/>
                </a:rPr>
                <a:t>2</a:t>
              </a:r>
            </a:p>
          </p:txBody>
        </p:sp>
        <p:sp>
          <p:nvSpPr>
            <p:cNvPr id="18" name="Freeform 22"/>
            <p:cNvSpPr>
              <a:spLocks/>
            </p:cNvSpPr>
            <p:nvPr/>
          </p:nvSpPr>
          <p:spPr bwMode="auto">
            <a:xfrm>
              <a:off x="2467" y="2059"/>
              <a:ext cx="1337" cy="442"/>
            </a:xfrm>
            <a:custGeom>
              <a:avLst/>
              <a:gdLst>
                <a:gd name="T0" fmla="*/ 0 w 1352"/>
                <a:gd name="T1" fmla="*/ 0 h 442"/>
                <a:gd name="T2" fmla="*/ 19 w 1352"/>
                <a:gd name="T3" fmla="*/ 24 h 442"/>
                <a:gd name="T4" fmla="*/ 43 w 1352"/>
                <a:gd name="T5" fmla="*/ 52 h 442"/>
                <a:gd name="T6" fmla="*/ 78 w 1352"/>
                <a:gd name="T7" fmla="*/ 88 h 442"/>
                <a:gd name="T8" fmla="*/ 109 w 1352"/>
                <a:gd name="T9" fmla="*/ 128 h 442"/>
                <a:gd name="T10" fmla="*/ 187 w 1352"/>
                <a:gd name="T11" fmla="*/ 208 h 442"/>
                <a:gd name="T12" fmla="*/ 229 w 1352"/>
                <a:gd name="T13" fmla="*/ 244 h 442"/>
                <a:gd name="T14" fmla="*/ 266 w 1352"/>
                <a:gd name="T15" fmla="*/ 276 h 442"/>
                <a:gd name="T16" fmla="*/ 356 w 1352"/>
                <a:gd name="T17" fmla="*/ 329 h 442"/>
                <a:gd name="T18" fmla="*/ 453 w 1352"/>
                <a:gd name="T19" fmla="*/ 381 h 442"/>
                <a:gd name="T20" fmla="*/ 500 w 1352"/>
                <a:gd name="T21" fmla="*/ 401 h 442"/>
                <a:gd name="T22" fmla="*/ 549 w 1352"/>
                <a:gd name="T23" fmla="*/ 417 h 442"/>
                <a:gd name="T24" fmla="*/ 597 w 1352"/>
                <a:gd name="T25" fmla="*/ 429 h 442"/>
                <a:gd name="T26" fmla="*/ 640 w 1352"/>
                <a:gd name="T27" fmla="*/ 437 h 442"/>
                <a:gd name="T28" fmla="*/ 681 w 1352"/>
                <a:gd name="T29" fmla="*/ 441 h 442"/>
                <a:gd name="T30" fmla="*/ 718 w 1352"/>
                <a:gd name="T31" fmla="*/ 437 h 442"/>
                <a:gd name="T32" fmla="*/ 759 w 1352"/>
                <a:gd name="T33" fmla="*/ 429 h 442"/>
                <a:gd name="T34" fmla="*/ 796 w 1352"/>
                <a:gd name="T35" fmla="*/ 421 h 442"/>
                <a:gd name="T36" fmla="*/ 868 w 1352"/>
                <a:gd name="T37" fmla="*/ 385 h 442"/>
                <a:gd name="T38" fmla="*/ 947 w 1352"/>
                <a:gd name="T39" fmla="*/ 341 h 442"/>
                <a:gd name="T40" fmla="*/ 996 w 1352"/>
                <a:gd name="T41" fmla="*/ 313 h 442"/>
                <a:gd name="T42" fmla="*/ 1043 w 1352"/>
                <a:gd name="T43" fmla="*/ 272 h 442"/>
                <a:gd name="T44" fmla="*/ 1093 w 1352"/>
                <a:gd name="T45" fmla="*/ 228 h 442"/>
                <a:gd name="T46" fmla="*/ 1146 w 1352"/>
                <a:gd name="T47" fmla="*/ 180 h 442"/>
                <a:gd name="T48" fmla="*/ 1194 w 1352"/>
                <a:gd name="T49" fmla="*/ 136 h 442"/>
                <a:gd name="T50" fmla="*/ 1237 w 1352"/>
                <a:gd name="T51" fmla="*/ 92 h 442"/>
                <a:gd name="T52" fmla="*/ 1274 w 1352"/>
                <a:gd name="T53" fmla="*/ 56 h 442"/>
                <a:gd name="T54" fmla="*/ 1296 w 1352"/>
                <a:gd name="T55" fmla="*/ 32 h 442"/>
                <a:gd name="T56" fmla="*/ 1315 w 1352"/>
                <a:gd name="T57" fmla="*/ 20 h 442"/>
                <a:gd name="T58" fmla="*/ 1321 w 1352"/>
                <a:gd name="T59" fmla="*/ 12 h 442"/>
                <a:gd name="T60" fmla="*/ 1321 w 1352"/>
                <a:gd name="T61" fmla="*/ 16 h 442"/>
                <a:gd name="T62" fmla="*/ 1302 w 1352"/>
                <a:gd name="T63" fmla="*/ 24 h 442"/>
                <a:gd name="T64" fmla="*/ 1296 w 1352"/>
                <a:gd name="T65" fmla="*/ 32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2"/>
                <a:gd name="T100" fmla="*/ 0 h 442"/>
                <a:gd name="T101" fmla="*/ 1352 w 1352"/>
                <a:gd name="T102" fmla="*/ 442 h 4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2" h="442">
                  <a:moveTo>
                    <a:pt x="0" y="0"/>
                  </a:moveTo>
                  <a:lnTo>
                    <a:pt x="19" y="24"/>
                  </a:lnTo>
                  <a:lnTo>
                    <a:pt x="43" y="52"/>
                  </a:lnTo>
                  <a:lnTo>
                    <a:pt x="80" y="88"/>
                  </a:lnTo>
                  <a:lnTo>
                    <a:pt x="111" y="128"/>
                  </a:lnTo>
                  <a:lnTo>
                    <a:pt x="191" y="208"/>
                  </a:lnTo>
                  <a:lnTo>
                    <a:pt x="235" y="244"/>
                  </a:lnTo>
                  <a:lnTo>
                    <a:pt x="272" y="276"/>
                  </a:lnTo>
                  <a:lnTo>
                    <a:pt x="364" y="329"/>
                  </a:lnTo>
                  <a:lnTo>
                    <a:pt x="463" y="381"/>
                  </a:lnTo>
                  <a:lnTo>
                    <a:pt x="512" y="401"/>
                  </a:lnTo>
                  <a:lnTo>
                    <a:pt x="561" y="417"/>
                  </a:lnTo>
                  <a:lnTo>
                    <a:pt x="611" y="429"/>
                  </a:lnTo>
                  <a:lnTo>
                    <a:pt x="654" y="437"/>
                  </a:lnTo>
                  <a:lnTo>
                    <a:pt x="697" y="441"/>
                  </a:lnTo>
                  <a:lnTo>
                    <a:pt x="734" y="437"/>
                  </a:lnTo>
                  <a:lnTo>
                    <a:pt x="777" y="429"/>
                  </a:lnTo>
                  <a:lnTo>
                    <a:pt x="814" y="421"/>
                  </a:lnTo>
                  <a:lnTo>
                    <a:pt x="888" y="385"/>
                  </a:lnTo>
                  <a:lnTo>
                    <a:pt x="969" y="341"/>
                  </a:lnTo>
                  <a:lnTo>
                    <a:pt x="1018" y="313"/>
                  </a:lnTo>
                  <a:lnTo>
                    <a:pt x="1067" y="272"/>
                  </a:lnTo>
                  <a:lnTo>
                    <a:pt x="1117" y="228"/>
                  </a:lnTo>
                  <a:lnTo>
                    <a:pt x="1172" y="180"/>
                  </a:lnTo>
                  <a:lnTo>
                    <a:pt x="1221" y="136"/>
                  </a:lnTo>
                  <a:lnTo>
                    <a:pt x="1265" y="92"/>
                  </a:lnTo>
                  <a:lnTo>
                    <a:pt x="1302" y="56"/>
                  </a:lnTo>
                  <a:lnTo>
                    <a:pt x="1326" y="32"/>
                  </a:lnTo>
                  <a:lnTo>
                    <a:pt x="1345" y="20"/>
                  </a:lnTo>
                  <a:lnTo>
                    <a:pt x="1351" y="12"/>
                  </a:lnTo>
                  <a:lnTo>
                    <a:pt x="1351" y="16"/>
                  </a:lnTo>
                  <a:lnTo>
                    <a:pt x="1332" y="24"/>
                  </a:lnTo>
                  <a:lnTo>
                    <a:pt x="1326" y="32"/>
                  </a:lnTo>
                </a:path>
              </a:pathLst>
            </a:custGeom>
            <a:noFill/>
            <a:ln w="50800" cap="rnd" cmpd="sng">
              <a:solidFill>
                <a:srgbClr val="0033CC"/>
              </a:solidFill>
              <a:prstDash val="solid"/>
              <a:round/>
              <a:headEnd type="none" w="med" len="med"/>
              <a:tailEnd type="none" w="med" len="med"/>
            </a:ln>
          </p:spPr>
          <p:txBody>
            <a:bodyPr/>
            <a:lstStyle/>
            <a:p>
              <a:endParaRPr lang="pt-BR"/>
            </a:p>
          </p:txBody>
        </p:sp>
        <p:sp>
          <p:nvSpPr>
            <p:cNvPr id="19" name="Freeform 23"/>
            <p:cNvSpPr>
              <a:spLocks/>
            </p:cNvSpPr>
            <p:nvPr/>
          </p:nvSpPr>
          <p:spPr bwMode="auto">
            <a:xfrm>
              <a:off x="3789" y="1743"/>
              <a:ext cx="253" cy="341"/>
            </a:xfrm>
            <a:custGeom>
              <a:avLst/>
              <a:gdLst>
                <a:gd name="T0" fmla="*/ 13 w 253"/>
                <a:gd name="T1" fmla="*/ 316 h 341"/>
                <a:gd name="T2" fmla="*/ 7 w 253"/>
                <a:gd name="T3" fmla="*/ 323 h 341"/>
                <a:gd name="T4" fmla="*/ 0 w 253"/>
                <a:gd name="T5" fmla="*/ 337 h 341"/>
                <a:gd name="T6" fmla="*/ 0 w 253"/>
                <a:gd name="T7" fmla="*/ 340 h 341"/>
                <a:gd name="T8" fmla="*/ 7 w 253"/>
                <a:gd name="T9" fmla="*/ 333 h 341"/>
                <a:gd name="T10" fmla="*/ 20 w 253"/>
                <a:gd name="T11" fmla="*/ 316 h 341"/>
                <a:gd name="T12" fmla="*/ 26 w 253"/>
                <a:gd name="T13" fmla="*/ 306 h 341"/>
                <a:gd name="T14" fmla="*/ 39 w 253"/>
                <a:gd name="T15" fmla="*/ 292 h 341"/>
                <a:gd name="T16" fmla="*/ 65 w 253"/>
                <a:gd name="T17" fmla="*/ 254 h 341"/>
                <a:gd name="T18" fmla="*/ 97 w 253"/>
                <a:gd name="T19" fmla="*/ 210 h 341"/>
                <a:gd name="T20" fmla="*/ 129 w 253"/>
                <a:gd name="T21" fmla="*/ 165 h 341"/>
                <a:gd name="T22" fmla="*/ 168 w 253"/>
                <a:gd name="T23" fmla="*/ 117 h 341"/>
                <a:gd name="T24" fmla="*/ 200 w 253"/>
                <a:gd name="T25" fmla="*/ 69 h 341"/>
                <a:gd name="T26" fmla="*/ 226 w 253"/>
                <a:gd name="T27" fmla="*/ 31 h 341"/>
                <a:gd name="T28" fmla="*/ 252 w 253"/>
                <a:gd name="T29" fmla="*/ 0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3"/>
                <a:gd name="T46" fmla="*/ 0 h 341"/>
                <a:gd name="T47" fmla="*/ 253 w 253"/>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3" h="341">
                  <a:moveTo>
                    <a:pt x="13" y="316"/>
                  </a:moveTo>
                  <a:lnTo>
                    <a:pt x="7" y="323"/>
                  </a:lnTo>
                  <a:lnTo>
                    <a:pt x="0" y="337"/>
                  </a:lnTo>
                  <a:lnTo>
                    <a:pt x="0" y="340"/>
                  </a:lnTo>
                  <a:lnTo>
                    <a:pt x="7" y="333"/>
                  </a:lnTo>
                  <a:lnTo>
                    <a:pt x="20" y="316"/>
                  </a:lnTo>
                  <a:lnTo>
                    <a:pt x="26" y="306"/>
                  </a:lnTo>
                  <a:lnTo>
                    <a:pt x="39" y="292"/>
                  </a:lnTo>
                  <a:lnTo>
                    <a:pt x="65" y="254"/>
                  </a:lnTo>
                  <a:lnTo>
                    <a:pt x="97" y="210"/>
                  </a:lnTo>
                  <a:lnTo>
                    <a:pt x="129" y="165"/>
                  </a:lnTo>
                  <a:lnTo>
                    <a:pt x="168" y="117"/>
                  </a:lnTo>
                  <a:lnTo>
                    <a:pt x="200" y="69"/>
                  </a:lnTo>
                  <a:lnTo>
                    <a:pt x="226" y="31"/>
                  </a:lnTo>
                  <a:lnTo>
                    <a:pt x="252" y="0"/>
                  </a:lnTo>
                </a:path>
              </a:pathLst>
            </a:custGeom>
            <a:noFill/>
            <a:ln w="50800" cap="rnd" cmpd="sng">
              <a:solidFill>
                <a:srgbClr val="99CCFF"/>
              </a:solidFill>
              <a:prstDash val="solid"/>
              <a:round/>
              <a:headEnd type="none" w="med" len="med"/>
              <a:tailEnd type="none" w="med" len="med"/>
            </a:ln>
          </p:spPr>
          <p:txBody>
            <a:bodyPr/>
            <a:lstStyle/>
            <a:p>
              <a:endParaRPr lang="pt-BR"/>
            </a:p>
          </p:txBody>
        </p:sp>
        <p:sp>
          <p:nvSpPr>
            <p:cNvPr id="20" name="Freeform 24"/>
            <p:cNvSpPr>
              <a:spLocks/>
            </p:cNvSpPr>
            <p:nvPr/>
          </p:nvSpPr>
          <p:spPr bwMode="auto">
            <a:xfrm>
              <a:off x="2319" y="1728"/>
              <a:ext cx="143" cy="318"/>
            </a:xfrm>
            <a:custGeom>
              <a:avLst/>
              <a:gdLst>
                <a:gd name="T0" fmla="*/ 118 w 159"/>
                <a:gd name="T1" fmla="*/ 250 h 357"/>
                <a:gd name="T2" fmla="*/ 118 w 159"/>
                <a:gd name="T3" fmla="*/ 256 h 357"/>
                <a:gd name="T4" fmla="*/ 121 w 159"/>
                <a:gd name="T5" fmla="*/ 261 h 357"/>
                <a:gd name="T6" fmla="*/ 125 w 159"/>
                <a:gd name="T7" fmla="*/ 277 h 357"/>
                <a:gd name="T8" fmla="*/ 128 w 159"/>
                <a:gd name="T9" fmla="*/ 282 h 357"/>
                <a:gd name="T10" fmla="*/ 125 w 159"/>
                <a:gd name="T11" fmla="*/ 277 h 357"/>
                <a:gd name="T12" fmla="*/ 118 w 159"/>
                <a:gd name="T13" fmla="*/ 266 h 357"/>
                <a:gd name="T14" fmla="*/ 109 w 159"/>
                <a:gd name="T15" fmla="*/ 248 h 357"/>
                <a:gd name="T16" fmla="*/ 96 w 159"/>
                <a:gd name="T17" fmla="*/ 221 h 357"/>
                <a:gd name="T18" fmla="*/ 80 w 159"/>
                <a:gd name="T19" fmla="*/ 189 h 357"/>
                <a:gd name="T20" fmla="*/ 64 w 159"/>
                <a:gd name="T21" fmla="*/ 153 h 357"/>
                <a:gd name="T22" fmla="*/ 28 w 159"/>
                <a:gd name="T23" fmla="*/ 76 h 357"/>
                <a:gd name="T24" fmla="*/ 13 w 159"/>
                <a:gd name="T25" fmla="*/ 38 h 357"/>
                <a:gd name="T26" fmla="*/ 0 w 159"/>
                <a:gd name="T27" fmla="*/ 0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9"/>
                <a:gd name="T43" fmla="*/ 0 h 357"/>
                <a:gd name="T44" fmla="*/ 159 w 159"/>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9" h="357">
                  <a:moveTo>
                    <a:pt x="146" y="315"/>
                  </a:moveTo>
                  <a:lnTo>
                    <a:pt x="146" y="322"/>
                  </a:lnTo>
                  <a:lnTo>
                    <a:pt x="150" y="329"/>
                  </a:lnTo>
                  <a:lnTo>
                    <a:pt x="154" y="349"/>
                  </a:lnTo>
                  <a:lnTo>
                    <a:pt x="158" y="356"/>
                  </a:lnTo>
                  <a:lnTo>
                    <a:pt x="154" y="349"/>
                  </a:lnTo>
                  <a:lnTo>
                    <a:pt x="146" y="336"/>
                  </a:lnTo>
                  <a:lnTo>
                    <a:pt x="134" y="312"/>
                  </a:lnTo>
                  <a:lnTo>
                    <a:pt x="119" y="278"/>
                  </a:lnTo>
                  <a:lnTo>
                    <a:pt x="99" y="238"/>
                  </a:lnTo>
                  <a:lnTo>
                    <a:pt x="79" y="193"/>
                  </a:lnTo>
                  <a:lnTo>
                    <a:pt x="35" y="95"/>
                  </a:lnTo>
                  <a:lnTo>
                    <a:pt x="16" y="48"/>
                  </a:lnTo>
                  <a:lnTo>
                    <a:pt x="0" y="0"/>
                  </a:lnTo>
                </a:path>
              </a:pathLst>
            </a:custGeom>
            <a:noFill/>
            <a:ln w="50800" cap="rnd" cmpd="sng">
              <a:solidFill>
                <a:srgbClr val="99CCFF"/>
              </a:solidFill>
              <a:prstDash val="solid"/>
              <a:round/>
              <a:headEnd type="none" w="med" len="med"/>
              <a:tailEnd type="none" w="med" len="med"/>
            </a:ln>
          </p:spPr>
          <p:txBody>
            <a:bodyPr/>
            <a:lstStyle/>
            <a:p>
              <a:endParaRPr lang="pt-BR"/>
            </a:p>
          </p:txBody>
        </p:sp>
      </p:grpSp>
      <p:grpSp>
        <p:nvGrpSpPr>
          <p:cNvPr id="21" name="Group 25"/>
          <p:cNvGrpSpPr>
            <a:grpSpLocks/>
          </p:cNvGrpSpPr>
          <p:nvPr/>
        </p:nvGrpSpPr>
        <p:grpSpPr bwMode="auto">
          <a:xfrm>
            <a:off x="1078315" y="3492459"/>
            <a:ext cx="4573588" cy="1855787"/>
            <a:chOff x="1393" y="1922"/>
            <a:chExt cx="2881" cy="1169"/>
          </a:xfrm>
        </p:grpSpPr>
        <p:sp>
          <p:nvSpPr>
            <p:cNvPr id="22" name="Freeform 26"/>
            <p:cNvSpPr>
              <a:spLocks/>
            </p:cNvSpPr>
            <p:nvPr/>
          </p:nvSpPr>
          <p:spPr bwMode="auto">
            <a:xfrm>
              <a:off x="1538" y="1922"/>
              <a:ext cx="2736" cy="960"/>
            </a:xfrm>
            <a:custGeom>
              <a:avLst/>
              <a:gdLst>
                <a:gd name="T0" fmla="*/ 0 w 2736"/>
                <a:gd name="T1" fmla="*/ 959 h 960"/>
                <a:gd name="T2" fmla="*/ 431 w 2736"/>
                <a:gd name="T3" fmla="*/ 885 h 960"/>
                <a:gd name="T4" fmla="*/ 848 w 2736"/>
                <a:gd name="T5" fmla="*/ 807 h 960"/>
                <a:gd name="T6" fmla="*/ 1046 w 2736"/>
                <a:gd name="T7" fmla="*/ 761 h 960"/>
                <a:gd name="T8" fmla="*/ 1238 w 2736"/>
                <a:gd name="T9" fmla="*/ 715 h 960"/>
                <a:gd name="T10" fmla="*/ 1422 w 2736"/>
                <a:gd name="T11" fmla="*/ 664 h 960"/>
                <a:gd name="T12" fmla="*/ 1600 w 2736"/>
                <a:gd name="T13" fmla="*/ 604 h 960"/>
                <a:gd name="T14" fmla="*/ 1764 w 2736"/>
                <a:gd name="T15" fmla="*/ 540 h 960"/>
                <a:gd name="T16" fmla="*/ 1921 w 2736"/>
                <a:gd name="T17" fmla="*/ 475 h 960"/>
                <a:gd name="T18" fmla="*/ 2072 w 2736"/>
                <a:gd name="T19" fmla="*/ 401 h 960"/>
                <a:gd name="T20" fmla="*/ 2209 w 2736"/>
                <a:gd name="T21" fmla="*/ 323 h 960"/>
                <a:gd name="T22" fmla="*/ 2475 w 2736"/>
                <a:gd name="T23" fmla="*/ 166 h 960"/>
                <a:gd name="T24" fmla="*/ 2735 w 2736"/>
                <a:gd name="T25" fmla="*/ 0 h 9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6"/>
                <a:gd name="T40" fmla="*/ 0 h 960"/>
                <a:gd name="T41" fmla="*/ 2736 w 2736"/>
                <a:gd name="T42" fmla="*/ 960 h 9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6" h="960">
                  <a:moveTo>
                    <a:pt x="0" y="959"/>
                  </a:moveTo>
                  <a:lnTo>
                    <a:pt x="431" y="885"/>
                  </a:lnTo>
                  <a:lnTo>
                    <a:pt x="848" y="807"/>
                  </a:lnTo>
                  <a:lnTo>
                    <a:pt x="1046" y="761"/>
                  </a:lnTo>
                  <a:lnTo>
                    <a:pt x="1238" y="715"/>
                  </a:lnTo>
                  <a:lnTo>
                    <a:pt x="1422" y="664"/>
                  </a:lnTo>
                  <a:lnTo>
                    <a:pt x="1600" y="604"/>
                  </a:lnTo>
                  <a:lnTo>
                    <a:pt x="1764" y="540"/>
                  </a:lnTo>
                  <a:lnTo>
                    <a:pt x="1921" y="475"/>
                  </a:lnTo>
                  <a:lnTo>
                    <a:pt x="2072" y="401"/>
                  </a:lnTo>
                  <a:lnTo>
                    <a:pt x="2209" y="323"/>
                  </a:lnTo>
                  <a:lnTo>
                    <a:pt x="2475" y="166"/>
                  </a:lnTo>
                  <a:lnTo>
                    <a:pt x="2735" y="0"/>
                  </a:lnTo>
                </a:path>
              </a:pathLst>
            </a:custGeom>
            <a:noFill/>
            <a:ln w="50800" cap="rnd" cmpd="sng">
              <a:solidFill>
                <a:srgbClr val="993300"/>
              </a:solidFill>
              <a:prstDash val="solid"/>
              <a:round/>
              <a:headEnd type="none" w="med" len="med"/>
              <a:tailEnd type="none" w="med" len="med"/>
            </a:ln>
          </p:spPr>
          <p:txBody>
            <a:bodyPr/>
            <a:lstStyle/>
            <a:p>
              <a:endParaRPr lang="pt-BR"/>
            </a:p>
          </p:txBody>
        </p:sp>
        <p:sp>
          <p:nvSpPr>
            <p:cNvPr id="23" name="Rectangle 27"/>
            <p:cNvSpPr>
              <a:spLocks noChangeArrowheads="1"/>
            </p:cNvSpPr>
            <p:nvPr/>
          </p:nvSpPr>
          <p:spPr bwMode="auto">
            <a:xfrm>
              <a:off x="1393" y="2881"/>
              <a:ext cx="590"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CMgLP </a:t>
              </a:r>
            </a:p>
          </p:txBody>
        </p:sp>
      </p:grpSp>
      <p:grpSp>
        <p:nvGrpSpPr>
          <p:cNvPr id="24" name="Group 28"/>
          <p:cNvGrpSpPr>
            <a:grpSpLocks/>
          </p:cNvGrpSpPr>
          <p:nvPr/>
        </p:nvGrpSpPr>
        <p:grpSpPr bwMode="auto">
          <a:xfrm>
            <a:off x="525864" y="3109871"/>
            <a:ext cx="2403475" cy="3616325"/>
            <a:chOff x="1045" y="1681"/>
            <a:chExt cx="1514" cy="2278"/>
          </a:xfrm>
        </p:grpSpPr>
        <p:sp>
          <p:nvSpPr>
            <p:cNvPr id="26" name="Line 30"/>
            <p:cNvSpPr>
              <a:spLocks noChangeShapeType="1"/>
            </p:cNvSpPr>
            <p:nvPr/>
          </p:nvSpPr>
          <p:spPr bwMode="auto">
            <a:xfrm>
              <a:off x="2352" y="1930"/>
              <a:ext cx="0" cy="1854"/>
            </a:xfrm>
            <a:prstGeom prst="line">
              <a:avLst/>
            </a:prstGeom>
            <a:noFill/>
            <a:ln w="25400">
              <a:solidFill>
                <a:schemeClr val="tx1"/>
              </a:solidFill>
              <a:prstDash val="dash"/>
              <a:round/>
              <a:headEnd/>
              <a:tailEnd/>
            </a:ln>
          </p:spPr>
          <p:txBody>
            <a:bodyPr/>
            <a:lstStyle/>
            <a:p>
              <a:endParaRPr lang="pt-BR"/>
            </a:p>
          </p:txBody>
        </p:sp>
        <p:sp>
          <p:nvSpPr>
            <p:cNvPr id="27" name="Rectangle 31"/>
            <p:cNvSpPr>
              <a:spLocks noChangeArrowheads="1"/>
            </p:cNvSpPr>
            <p:nvPr/>
          </p:nvSpPr>
          <p:spPr bwMode="auto">
            <a:xfrm>
              <a:off x="1045" y="1777"/>
              <a:ext cx="327" cy="210"/>
            </a:xfrm>
            <a:prstGeom prst="rect">
              <a:avLst/>
            </a:prstGeom>
            <a:noFill/>
            <a:ln w="12700">
              <a:noFill/>
              <a:miter lim="800000"/>
              <a:headEnd/>
              <a:tailEnd/>
            </a:ln>
          </p:spPr>
          <p:txBody>
            <a:bodyPr wrap="none" lIns="90488" tIns="44450" rIns="90488" bIns="44450">
              <a:spAutoFit/>
            </a:bodyPr>
            <a:lstStyle/>
            <a:p>
              <a:r>
                <a:rPr lang="en-US" sz="1600" b="1" dirty="0">
                  <a:latin typeface="Arial" charset="0"/>
                </a:rPr>
                <a:t>$10</a:t>
              </a:r>
            </a:p>
          </p:txBody>
        </p:sp>
        <p:sp>
          <p:nvSpPr>
            <p:cNvPr id="28" name="Rectangle 32"/>
            <p:cNvSpPr>
              <a:spLocks noChangeArrowheads="1"/>
            </p:cNvSpPr>
            <p:nvPr/>
          </p:nvSpPr>
          <p:spPr bwMode="auto">
            <a:xfrm>
              <a:off x="2257" y="3730"/>
              <a:ext cx="279" cy="229"/>
            </a:xfrm>
            <a:prstGeom prst="rect">
              <a:avLst/>
            </a:prstGeom>
            <a:noFill/>
            <a:ln w="12700">
              <a:noFill/>
              <a:miter lim="800000"/>
              <a:headEnd/>
              <a:tailEnd/>
            </a:ln>
          </p:spPr>
          <p:txBody>
            <a:bodyPr wrap="none" lIns="90488" tIns="44450" rIns="90488" bIns="44450">
              <a:spAutoFit/>
            </a:bodyPr>
            <a:lstStyle/>
            <a:p>
              <a:r>
                <a:rPr lang="en-US" sz="1800" b="1">
                  <a:latin typeface="Arial" charset="0"/>
                </a:rPr>
                <a:t>Q</a:t>
              </a:r>
              <a:r>
                <a:rPr lang="en-US" sz="1800" b="1" baseline="-25000">
                  <a:latin typeface="Arial" charset="0"/>
                </a:rPr>
                <a:t>1</a:t>
              </a:r>
            </a:p>
          </p:txBody>
        </p:sp>
        <p:sp>
          <p:nvSpPr>
            <p:cNvPr id="29" name="Line 33"/>
            <p:cNvSpPr>
              <a:spLocks noChangeShapeType="1"/>
            </p:cNvSpPr>
            <p:nvPr/>
          </p:nvSpPr>
          <p:spPr bwMode="auto">
            <a:xfrm flipH="1">
              <a:off x="1386" y="1920"/>
              <a:ext cx="974" cy="0"/>
            </a:xfrm>
            <a:prstGeom prst="line">
              <a:avLst/>
            </a:prstGeom>
            <a:noFill/>
            <a:ln w="25400">
              <a:solidFill>
                <a:schemeClr val="tx1"/>
              </a:solidFill>
              <a:prstDash val="dash"/>
              <a:round/>
              <a:headEnd/>
              <a:tailEnd/>
            </a:ln>
          </p:spPr>
          <p:txBody>
            <a:bodyPr/>
            <a:lstStyle/>
            <a:p>
              <a:endParaRPr lang="pt-BR"/>
            </a:p>
          </p:txBody>
        </p:sp>
        <p:sp>
          <p:nvSpPr>
            <p:cNvPr id="30" name="Oval 34"/>
            <p:cNvSpPr>
              <a:spLocks noChangeArrowheads="1"/>
            </p:cNvSpPr>
            <p:nvPr/>
          </p:nvSpPr>
          <p:spPr bwMode="auto">
            <a:xfrm>
              <a:off x="2304" y="1872"/>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31" name="Line 35"/>
            <p:cNvSpPr>
              <a:spLocks noChangeShapeType="1"/>
            </p:cNvSpPr>
            <p:nvPr/>
          </p:nvSpPr>
          <p:spPr bwMode="auto">
            <a:xfrm flipH="1">
              <a:off x="1386" y="2112"/>
              <a:ext cx="895" cy="0"/>
            </a:xfrm>
            <a:prstGeom prst="line">
              <a:avLst/>
            </a:prstGeom>
            <a:noFill/>
            <a:ln w="25400">
              <a:solidFill>
                <a:schemeClr val="tx1"/>
              </a:solidFill>
              <a:prstDash val="dash"/>
              <a:round/>
              <a:headEnd/>
              <a:tailEnd/>
            </a:ln>
          </p:spPr>
          <p:txBody>
            <a:bodyPr/>
            <a:lstStyle/>
            <a:p>
              <a:endParaRPr lang="pt-BR"/>
            </a:p>
          </p:txBody>
        </p:sp>
        <p:sp>
          <p:nvSpPr>
            <p:cNvPr id="32" name="Oval 36"/>
            <p:cNvSpPr>
              <a:spLocks noChangeArrowheads="1"/>
            </p:cNvSpPr>
            <p:nvPr/>
          </p:nvSpPr>
          <p:spPr bwMode="auto">
            <a:xfrm>
              <a:off x="2304" y="2064"/>
              <a:ext cx="96" cy="96"/>
            </a:xfrm>
            <a:prstGeom prst="ellipse">
              <a:avLst/>
            </a:prstGeom>
            <a:solidFill>
              <a:schemeClr val="tx1"/>
            </a:solidFill>
            <a:ln w="12700">
              <a:solidFill>
                <a:schemeClr val="tx1"/>
              </a:solidFill>
              <a:round/>
              <a:headEnd/>
              <a:tailEnd/>
            </a:ln>
          </p:spPr>
          <p:txBody>
            <a:bodyPr wrap="none" anchor="ctr"/>
            <a:lstStyle/>
            <a:p>
              <a:endParaRPr lang="pt-BR"/>
            </a:p>
          </p:txBody>
        </p:sp>
        <p:sp>
          <p:nvSpPr>
            <p:cNvPr id="33" name="Rectangle 37"/>
            <p:cNvSpPr>
              <a:spLocks noChangeArrowheads="1"/>
            </p:cNvSpPr>
            <p:nvPr/>
          </p:nvSpPr>
          <p:spPr bwMode="auto">
            <a:xfrm>
              <a:off x="1105" y="1969"/>
              <a:ext cx="256"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$8</a:t>
              </a:r>
            </a:p>
          </p:txBody>
        </p:sp>
        <p:sp>
          <p:nvSpPr>
            <p:cNvPr id="34" name="Rectangle 38"/>
            <p:cNvSpPr>
              <a:spLocks noChangeArrowheads="1"/>
            </p:cNvSpPr>
            <p:nvPr/>
          </p:nvSpPr>
          <p:spPr bwMode="auto">
            <a:xfrm>
              <a:off x="2353" y="2096"/>
              <a:ext cx="206" cy="210"/>
            </a:xfrm>
            <a:prstGeom prst="rect">
              <a:avLst/>
            </a:prstGeom>
            <a:noFill/>
            <a:ln w="12700">
              <a:noFill/>
              <a:miter lim="800000"/>
              <a:headEnd/>
              <a:tailEnd/>
            </a:ln>
          </p:spPr>
          <p:txBody>
            <a:bodyPr wrap="none" lIns="90488" tIns="44450" rIns="90488" bIns="44450">
              <a:spAutoFit/>
            </a:bodyPr>
            <a:lstStyle/>
            <a:p>
              <a:r>
                <a:rPr lang="en-US" sz="1600" b="1" i="1">
                  <a:latin typeface="Arial" charset="0"/>
                </a:rPr>
                <a:t>B</a:t>
              </a:r>
            </a:p>
          </p:txBody>
        </p:sp>
        <p:sp>
          <p:nvSpPr>
            <p:cNvPr id="35" name="Rectangle 39"/>
            <p:cNvSpPr>
              <a:spLocks noChangeArrowheads="1"/>
            </p:cNvSpPr>
            <p:nvPr/>
          </p:nvSpPr>
          <p:spPr bwMode="auto">
            <a:xfrm>
              <a:off x="2353" y="1681"/>
              <a:ext cx="206" cy="210"/>
            </a:xfrm>
            <a:prstGeom prst="rect">
              <a:avLst/>
            </a:prstGeom>
            <a:noFill/>
            <a:ln w="12700">
              <a:noFill/>
              <a:miter lim="800000"/>
              <a:headEnd/>
              <a:tailEnd/>
            </a:ln>
          </p:spPr>
          <p:txBody>
            <a:bodyPr wrap="none" lIns="90488" tIns="44450" rIns="90488" bIns="44450">
              <a:spAutoFit/>
            </a:bodyPr>
            <a:lstStyle/>
            <a:p>
              <a:r>
                <a:rPr lang="en-US" sz="1600" b="1" i="1">
                  <a:latin typeface="Arial" charset="0"/>
                </a:rPr>
                <a:t>A</a:t>
              </a:r>
            </a:p>
          </p:txBody>
        </p:sp>
      </p:grpSp>
      <p:grpSp>
        <p:nvGrpSpPr>
          <p:cNvPr id="36" name="Group 40"/>
          <p:cNvGrpSpPr>
            <a:grpSpLocks/>
          </p:cNvGrpSpPr>
          <p:nvPr/>
        </p:nvGrpSpPr>
        <p:grpSpPr bwMode="auto">
          <a:xfrm>
            <a:off x="1033865" y="2347871"/>
            <a:ext cx="6761163" cy="2076450"/>
            <a:chOff x="1365" y="1201"/>
            <a:chExt cx="4259" cy="1308"/>
          </a:xfrm>
        </p:grpSpPr>
        <p:sp>
          <p:nvSpPr>
            <p:cNvPr id="37" name="Rectangle 41"/>
            <p:cNvSpPr>
              <a:spLocks noChangeArrowheads="1"/>
            </p:cNvSpPr>
            <p:nvPr/>
          </p:nvSpPr>
          <p:spPr bwMode="auto">
            <a:xfrm>
              <a:off x="5041" y="1201"/>
              <a:ext cx="583"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CMeLP </a:t>
              </a:r>
            </a:p>
          </p:txBody>
        </p:sp>
        <p:sp>
          <p:nvSpPr>
            <p:cNvPr id="38" name="Freeform 42"/>
            <p:cNvSpPr>
              <a:spLocks/>
            </p:cNvSpPr>
            <p:nvPr/>
          </p:nvSpPr>
          <p:spPr bwMode="auto">
            <a:xfrm>
              <a:off x="1365" y="1428"/>
              <a:ext cx="3716" cy="1081"/>
            </a:xfrm>
            <a:custGeom>
              <a:avLst/>
              <a:gdLst>
                <a:gd name="T0" fmla="*/ 0 w 3716"/>
                <a:gd name="T1" fmla="*/ 134 h 1081"/>
                <a:gd name="T2" fmla="*/ 505 w 3716"/>
                <a:gd name="T3" fmla="*/ 545 h 1081"/>
                <a:gd name="T4" fmla="*/ 1775 w 3716"/>
                <a:gd name="T5" fmla="*/ 1081 h 1081"/>
                <a:gd name="T6" fmla="*/ 3117 w 3716"/>
                <a:gd name="T7" fmla="*/ 545 h 1081"/>
                <a:gd name="T8" fmla="*/ 3716 w 3716"/>
                <a:gd name="T9" fmla="*/ 0 h 1081"/>
                <a:gd name="T10" fmla="*/ 0 60000 65536"/>
                <a:gd name="T11" fmla="*/ 0 60000 65536"/>
                <a:gd name="T12" fmla="*/ 0 60000 65536"/>
                <a:gd name="T13" fmla="*/ 0 60000 65536"/>
                <a:gd name="T14" fmla="*/ 0 60000 65536"/>
                <a:gd name="T15" fmla="*/ 0 w 3716"/>
                <a:gd name="T16" fmla="*/ 0 h 1081"/>
                <a:gd name="T17" fmla="*/ 3716 w 3716"/>
                <a:gd name="T18" fmla="*/ 1081 h 1081"/>
              </a:gdLst>
              <a:ahLst/>
              <a:cxnLst>
                <a:cxn ang="T10">
                  <a:pos x="T0" y="T1"/>
                </a:cxn>
                <a:cxn ang="T11">
                  <a:pos x="T2" y="T3"/>
                </a:cxn>
                <a:cxn ang="T12">
                  <a:pos x="T4" y="T5"/>
                </a:cxn>
                <a:cxn ang="T13">
                  <a:pos x="T6" y="T7"/>
                </a:cxn>
                <a:cxn ang="T14">
                  <a:pos x="T8" y="T9"/>
                </a:cxn>
              </a:cxnLst>
              <a:rect l="T15" t="T16" r="T17" b="T18"/>
              <a:pathLst>
                <a:path w="3716" h="1081">
                  <a:moveTo>
                    <a:pt x="0" y="134"/>
                  </a:moveTo>
                  <a:cubicBezTo>
                    <a:pt x="84" y="202"/>
                    <a:pt x="209" y="387"/>
                    <a:pt x="505" y="545"/>
                  </a:cubicBezTo>
                  <a:cubicBezTo>
                    <a:pt x="801" y="703"/>
                    <a:pt x="1340" y="1081"/>
                    <a:pt x="1775" y="1081"/>
                  </a:cubicBezTo>
                  <a:cubicBezTo>
                    <a:pt x="2210" y="1081"/>
                    <a:pt x="2794" y="725"/>
                    <a:pt x="3117" y="545"/>
                  </a:cubicBezTo>
                  <a:cubicBezTo>
                    <a:pt x="3440" y="365"/>
                    <a:pt x="3573" y="182"/>
                    <a:pt x="3716" y="0"/>
                  </a:cubicBezTo>
                </a:path>
              </a:pathLst>
            </a:custGeom>
            <a:noFill/>
            <a:ln w="57150" cap="flat" cmpd="sng">
              <a:solidFill>
                <a:srgbClr val="FF3300"/>
              </a:solidFill>
              <a:prstDash val="solid"/>
              <a:round/>
              <a:headEnd type="none" w="med" len="med"/>
              <a:tailEnd type="none" w="med" len="med"/>
            </a:ln>
          </p:spPr>
          <p:txBody>
            <a:bodyPr wrap="none">
              <a:spAutoFit/>
            </a:bodyPr>
            <a:lstStyle/>
            <a:p>
              <a:endParaRPr lang="pt-BR"/>
            </a:p>
          </p:txBody>
        </p:sp>
      </p:grpSp>
      <p:grpSp>
        <p:nvGrpSpPr>
          <p:cNvPr id="39" name="Group 43"/>
          <p:cNvGrpSpPr>
            <a:grpSpLocks/>
          </p:cNvGrpSpPr>
          <p:nvPr/>
        </p:nvGrpSpPr>
        <p:grpSpPr bwMode="auto">
          <a:xfrm>
            <a:off x="3864378" y="2362159"/>
            <a:ext cx="3211512" cy="2497137"/>
            <a:chOff x="3148" y="1210"/>
            <a:chExt cx="2023" cy="1573"/>
          </a:xfrm>
        </p:grpSpPr>
        <p:sp>
          <p:nvSpPr>
            <p:cNvPr id="40" name="Rectangle 44"/>
            <p:cNvSpPr>
              <a:spLocks noChangeArrowheads="1"/>
            </p:cNvSpPr>
            <p:nvPr/>
          </p:nvSpPr>
          <p:spPr bwMode="auto">
            <a:xfrm>
              <a:off x="4561" y="1210"/>
              <a:ext cx="610" cy="210"/>
            </a:xfrm>
            <a:prstGeom prst="rect">
              <a:avLst/>
            </a:prstGeom>
            <a:noFill/>
            <a:ln w="12700">
              <a:noFill/>
              <a:miter lim="800000"/>
              <a:headEnd/>
              <a:tailEnd/>
            </a:ln>
          </p:spPr>
          <p:txBody>
            <a:bodyPr wrap="none" lIns="90488" tIns="44450" rIns="90488" bIns="44450">
              <a:spAutoFit/>
            </a:bodyPr>
            <a:lstStyle/>
            <a:p>
              <a:r>
                <a:rPr lang="en-US" sz="1600" b="1">
                  <a:latin typeface="Arial" charset="0"/>
                </a:rPr>
                <a:t>CMeCP</a:t>
              </a:r>
              <a:r>
                <a:rPr lang="en-US" sz="1600" b="1" baseline="-25000">
                  <a:latin typeface="Arial" charset="0"/>
                </a:rPr>
                <a:t>3</a:t>
              </a:r>
            </a:p>
          </p:txBody>
        </p:sp>
        <p:sp>
          <p:nvSpPr>
            <p:cNvPr id="41" name="Freeform 45"/>
            <p:cNvSpPr>
              <a:spLocks/>
            </p:cNvSpPr>
            <p:nvPr/>
          </p:nvSpPr>
          <p:spPr bwMode="auto">
            <a:xfrm>
              <a:off x="3746" y="1776"/>
              <a:ext cx="384" cy="818"/>
            </a:xfrm>
            <a:custGeom>
              <a:avLst/>
              <a:gdLst>
                <a:gd name="T0" fmla="*/ 0 w 384"/>
                <a:gd name="T1" fmla="*/ 817 h 818"/>
                <a:gd name="T2" fmla="*/ 86 w 384"/>
                <a:gd name="T3" fmla="*/ 705 h 818"/>
                <a:gd name="T4" fmla="*/ 165 w 384"/>
                <a:gd name="T5" fmla="*/ 597 h 818"/>
                <a:gd name="T6" fmla="*/ 231 w 384"/>
                <a:gd name="T7" fmla="*/ 489 h 818"/>
                <a:gd name="T8" fmla="*/ 284 w 384"/>
                <a:gd name="T9" fmla="*/ 386 h 818"/>
                <a:gd name="T10" fmla="*/ 324 w 384"/>
                <a:gd name="T11" fmla="*/ 286 h 818"/>
                <a:gd name="T12" fmla="*/ 350 w 384"/>
                <a:gd name="T13" fmla="*/ 186 h 818"/>
                <a:gd name="T14" fmla="*/ 370 w 384"/>
                <a:gd name="T15" fmla="*/ 95 h 818"/>
                <a:gd name="T16" fmla="*/ 383 w 384"/>
                <a:gd name="T17" fmla="*/ 0 h 8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818"/>
                <a:gd name="T29" fmla="*/ 384 w 384"/>
                <a:gd name="T30" fmla="*/ 818 h 8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818">
                  <a:moveTo>
                    <a:pt x="0" y="817"/>
                  </a:moveTo>
                  <a:lnTo>
                    <a:pt x="86" y="705"/>
                  </a:lnTo>
                  <a:lnTo>
                    <a:pt x="165" y="597"/>
                  </a:lnTo>
                  <a:lnTo>
                    <a:pt x="231" y="489"/>
                  </a:lnTo>
                  <a:lnTo>
                    <a:pt x="284" y="386"/>
                  </a:lnTo>
                  <a:lnTo>
                    <a:pt x="324" y="286"/>
                  </a:lnTo>
                  <a:lnTo>
                    <a:pt x="350" y="186"/>
                  </a:lnTo>
                  <a:lnTo>
                    <a:pt x="370" y="95"/>
                  </a:lnTo>
                  <a:lnTo>
                    <a:pt x="383" y="0"/>
                  </a:lnTo>
                </a:path>
              </a:pathLst>
            </a:custGeom>
            <a:noFill/>
            <a:ln w="50800" cap="flat" cmpd="sng">
              <a:solidFill>
                <a:srgbClr val="993300"/>
              </a:solidFill>
              <a:prstDash val="dash"/>
              <a:round/>
              <a:headEnd type="none" w="med" len="med"/>
              <a:tailEnd type="none" w="med" len="med"/>
            </a:ln>
          </p:spPr>
          <p:txBody>
            <a:bodyPr/>
            <a:lstStyle/>
            <a:p>
              <a:endParaRPr lang="pt-BR"/>
            </a:p>
          </p:txBody>
        </p:sp>
        <p:sp>
          <p:nvSpPr>
            <p:cNvPr id="42" name="Rectangle 46"/>
            <p:cNvSpPr>
              <a:spLocks noChangeArrowheads="1"/>
            </p:cNvSpPr>
            <p:nvPr/>
          </p:nvSpPr>
          <p:spPr bwMode="auto">
            <a:xfrm>
              <a:off x="3457" y="2593"/>
              <a:ext cx="552" cy="190"/>
            </a:xfrm>
            <a:prstGeom prst="rect">
              <a:avLst/>
            </a:prstGeom>
            <a:noFill/>
            <a:ln w="12700">
              <a:noFill/>
              <a:miter lim="800000"/>
              <a:headEnd/>
              <a:tailEnd/>
            </a:ln>
          </p:spPr>
          <p:txBody>
            <a:bodyPr wrap="none" lIns="90488" tIns="44450" rIns="90488" bIns="44450">
              <a:spAutoFit/>
            </a:bodyPr>
            <a:lstStyle/>
            <a:p>
              <a:r>
                <a:rPr lang="en-US" sz="1400" b="1">
                  <a:latin typeface="Arial" charset="0"/>
                </a:rPr>
                <a:t>CMgCP</a:t>
              </a:r>
              <a:r>
                <a:rPr lang="en-US" sz="1400" b="1" baseline="-25000">
                  <a:latin typeface="Arial" charset="0"/>
                </a:rPr>
                <a:t>3</a:t>
              </a:r>
            </a:p>
          </p:txBody>
        </p:sp>
        <p:sp>
          <p:nvSpPr>
            <p:cNvPr id="43" name="Freeform 47"/>
            <p:cNvSpPr>
              <a:spLocks/>
            </p:cNvSpPr>
            <p:nvPr/>
          </p:nvSpPr>
          <p:spPr bwMode="auto">
            <a:xfrm>
              <a:off x="3148" y="1421"/>
              <a:ext cx="607" cy="655"/>
            </a:xfrm>
            <a:custGeom>
              <a:avLst/>
              <a:gdLst>
                <a:gd name="T0" fmla="*/ 607 w 607"/>
                <a:gd name="T1" fmla="*/ 655 h 655"/>
                <a:gd name="T2" fmla="*/ 245 w 607"/>
                <a:gd name="T3" fmla="*/ 394 h 655"/>
                <a:gd name="T4" fmla="*/ 0 w 607"/>
                <a:gd name="T5" fmla="*/ 0 h 655"/>
                <a:gd name="T6" fmla="*/ 0 60000 65536"/>
                <a:gd name="T7" fmla="*/ 0 60000 65536"/>
                <a:gd name="T8" fmla="*/ 0 60000 65536"/>
                <a:gd name="T9" fmla="*/ 0 w 607"/>
                <a:gd name="T10" fmla="*/ 0 h 655"/>
                <a:gd name="T11" fmla="*/ 607 w 607"/>
                <a:gd name="T12" fmla="*/ 655 h 655"/>
              </a:gdLst>
              <a:ahLst/>
              <a:cxnLst>
                <a:cxn ang="T6">
                  <a:pos x="T0" y="T1"/>
                </a:cxn>
                <a:cxn ang="T7">
                  <a:pos x="T2" y="T3"/>
                </a:cxn>
                <a:cxn ang="T8">
                  <a:pos x="T4" y="T5"/>
                </a:cxn>
              </a:cxnLst>
              <a:rect l="T9" t="T10" r="T11" b="T12"/>
              <a:pathLst>
                <a:path w="607" h="655">
                  <a:moveTo>
                    <a:pt x="607" y="655"/>
                  </a:moveTo>
                  <a:cubicBezTo>
                    <a:pt x="547" y="612"/>
                    <a:pt x="346" y="503"/>
                    <a:pt x="245" y="394"/>
                  </a:cubicBezTo>
                  <a:cubicBezTo>
                    <a:pt x="144" y="285"/>
                    <a:pt x="51" y="82"/>
                    <a:pt x="0" y="0"/>
                  </a:cubicBezTo>
                </a:path>
              </a:pathLst>
            </a:custGeom>
            <a:noFill/>
            <a:ln w="50800" cap="rnd" cmpd="sng">
              <a:solidFill>
                <a:srgbClr val="99CCFF"/>
              </a:solidFill>
              <a:prstDash val="solid"/>
              <a:round/>
              <a:headEnd type="none" w="med" len="med"/>
              <a:tailEnd type="none" w="med" len="med"/>
            </a:ln>
          </p:spPr>
          <p:txBody>
            <a:bodyPr/>
            <a:lstStyle/>
            <a:p>
              <a:endParaRPr lang="pt-BR"/>
            </a:p>
          </p:txBody>
        </p:sp>
        <p:sp>
          <p:nvSpPr>
            <p:cNvPr id="44" name="Freeform 48"/>
            <p:cNvSpPr>
              <a:spLocks/>
            </p:cNvSpPr>
            <p:nvPr/>
          </p:nvSpPr>
          <p:spPr bwMode="auto">
            <a:xfrm>
              <a:off x="3773" y="1437"/>
              <a:ext cx="1081" cy="728"/>
            </a:xfrm>
            <a:custGeom>
              <a:avLst/>
              <a:gdLst>
                <a:gd name="T0" fmla="*/ 1081 w 1081"/>
                <a:gd name="T1" fmla="*/ 0 h 728"/>
                <a:gd name="T2" fmla="*/ 615 w 1081"/>
                <a:gd name="T3" fmla="*/ 584 h 728"/>
                <a:gd name="T4" fmla="*/ 260 w 1081"/>
                <a:gd name="T5" fmla="*/ 718 h 728"/>
                <a:gd name="T6" fmla="*/ 0 w 1081"/>
                <a:gd name="T7" fmla="*/ 647 h 728"/>
                <a:gd name="T8" fmla="*/ 0 60000 65536"/>
                <a:gd name="T9" fmla="*/ 0 60000 65536"/>
                <a:gd name="T10" fmla="*/ 0 60000 65536"/>
                <a:gd name="T11" fmla="*/ 0 60000 65536"/>
                <a:gd name="T12" fmla="*/ 0 w 1081"/>
                <a:gd name="T13" fmla="*/ 0 h 728"/>
                <a:gd name="T14" fmla="*/ 1081 w 1081"/>
                <a:gd name="T15" fmla="*/ 728 h 728"/>
              </a:gdLst>
              <a:ahLst/>
              <a:cxnLst>
                <a:cxn ang="T8">
                  <a:pos x="T0" y="T1"/>
                </a:cxn>
                <a:cxn ang="T9">
                  <a:pos x="T2" y="T3"/>
                </a:cxn>
                <a:cxn ang="T10">
                  <a:pos x="T4" y="T5"/>
                </a:cxn>
                <a:cxn ang="T11">
                  <a:pos x="T6" y="T7"/>
                </a:cxn>
              </a:cxnLst>
              <a:rect l="T12" t="T13" r="T14" b="T15"/>
              <a:pathLst>
                <a:path w="1081" h="728">
                  <a:moveTo>
                    <a:pt x="1081" y="0"/>
                  </a:moveTo>
                  <a:cubicBezTo>
                    <a:pt x="916" y="232"/>
                    <a:pt x="752" y="464"/>
                    <a:pt x="615" y="584"/>
                  </a:cubicBezTo>
                  <a:cubicBezTo>
                    <a:pt x="478" y="704"/>
                    <a:pt x="362" y="708"/>
                    <a:pt x="260" y="718"/>
                  </a:cubicBezTo>
                  <a:cubicBezTo>
                    <a:pt x="158" y="728"/>
                    <a:pt x="79" y="687"/>
                    <a:pt x="0" y="647"/>
                  </a:cubicBezTo>
                </a:path>
              </a:pathLst>
            </a:custGeom>
            <a:noFill/>
            <a:ln w="50800" cap="rnd" cmpd="sng">
              <a:solidFill>
                <a:srgbClr val="0033CC"/>
              </a:solidFill>
              <a:prstDash val="solid"/>
              <a:round/>
              <a:headEnd type="none" w="med" len="med"/>
              <a:tailEnd type="none" w="med" len="med"/>
            </a:ln>
          </p:spPr>
          <p:txBody>
            <a:bodyPr/>
            <a:lstStyle/>
            <a:p>
              <a:endParaRPr lang="pt-BR"/>
            </a:p>
          </p:txBody>
        </p:sp>
      </p:grpSp>
      <p:sp>
        <p:nvSpPr>
          <p:cNvPr id="45" name="CaixaDeTexto 44"/>
          <p:cNvSpPr txBox="1"/>
          <p:nvPr/>
        </p:nvSpPr>
        <p:spPr>
          <a:xfrm>
            <a:off x="204719" y="792166"/>
            <a:ext cx="8830101" cy="1631216"/>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a:latin typeface="Arial" charset="0"/>
              </a:rPr>
              <a:t>Para o </a:t>
            </a:r>
            <a:r>
              <a:rPr lang="en-US" sz="2000" dirty="0" err="1">
                <a:latin typeface="Arial" charset="0"/>
              </a:rPr>
              <a:t>nível</a:t>
            </a:r>
            <a:r>
              <a:rPr lang="en-US" sz="2000" dirty="0">
                <a:latin typeface="Arial" charset="0"/>
              </a:rPr>
              <a:t> de </a:t>
            </a:r>
            <a:r>
              <a:rPr lang="en-US" sz="2000" dirty="0" err="1">
                <a:latin typeface="Arial" charset="0"/>
              </a:rPr>
              <a:t>produção</a:t>
            </a:r>
            <a:r>
              <a:rPr lang="en-US" sz="2000" dirty="0">
                <a:latin typeface="Arial" charset="0"/>
              </a:rPr>
              <a:t> </a:t>
            </a:r>
            <a:r>
              <a:rPr lang="en-US" sz="2000" i="1" dirty="0">
                <a:latin typeface="Arial" charset="0"/>
              </a:rPr>
              <a:t>Q</a:t>
            </a:r>
            <a:r>
              <a:rPr lang="en-US" sz="2000" i="1" baseline="-25000" dirty="0">
                <a:latin typeface="Arial" charset="0"/>
              </a:rPr>
              <a:t>1 </a:t>
            </a:r>
            <a:r>
              <a:rPr lang="en-US" sz="2000" i="1" dirty="0">
                <a:latin typeface="Arial" charset="0"/>
              </a:rPr>
              <a:t> </a:t>
            </a:r>
            <a:r>
              <a:rPr lang="en-US" sz="2000" dirty="0">
                <a:latin typeface="Arial" charset="0"/>
              </a:rPr>
              <a:t>o  </a:t>
            </a:r>
            <a:r>
              <a:rPr lang="en-US" sz="2000" dirty="0" err="1">
                <a:latin typeface="Arial" charset="0"/>
              </a:rPr>
              <a:t>tamanho</a:t>
            </a:r>
            <a:r>
              <a:rPr lang="en-US" sz="2000" dirty="0">
                <a:latin typeface="Arial" charset="0"/>
              </a:rPr>
              <a:t> </a:t>
            </a:r>
            <a:r>
              <a:rPr lang="en-US" sz="2000" dirty="0" err="1">
                <a:latin typeface="Arial" charset="0"/>
              </a:rPr>
              <a:t>escolhido</a:t>
            </a:r>
            <a:r>
              <a:rPr lang="en-US" sz="2000" dirty="0">
                <a:latin typeface="Arial" charset="0"/>
              </a:rPr>
              <a:t> da  </a:t>
            </a:r>
            <a:r>
              <a:rPr lang="en-US" sz="2000" dirty="0" err="1">
                <a:latin typeface="Arial" charset="0"/>
              </a:rPr>
              <a:t>fábrica</a:t>
            </a:r>
            <a:r>
              <a:rPr lang="en-US" sz="2000" dirty="0">
                <a:latin typeface="Arial" charset="0"/>
              </a:rPr>
              <a:t> </a:t>
            </a:r>
            <a:r>
              <a:rPr lang="en-US" sz="2000" dirty="0" err="1">
                <a:latin typeface="Arial" charset="0"/>
              </a:rPr>
              <a:t>seria</a:t>
            </a:r>
            <a:r>
              <a:rPr lang="en-US" sz="2000" dirty="0">
                <a:latin typeface="Arial" charset="0"/>
              </a:rPr>
              <a:t> </a:t>
            </a:r>
            <a:r>
              <a:rPr lang="en-US" sz="2000" dirty="0" err="1">
                <a:latin typeface="Arial" charset="0"/>
              </a:rPr>
              <a:t>aquele</a:t>
            </a:r>
            <a:r>
              <a:rPr lang="en-US" sz="2000" dirty="0">
                <a:latin typeface="Arial" charset="0"/>
              </a:rPr>
              <a:t>  </a:t>
            </a:r>
            <a:r>
              <a:rPr lang="en-US" sz="2000" dirty="0" err="1">
                <a:latin typeface="Arial" charset="0"/>
              </a:rPr>
              <a:t>associado</a:t>
            </a:r>
            <a:r>
              <a:rPr lang="en-US" sz="2000" dirty="0">
                <a:latin typeface="Arial" charset="0"/>
              </a:rPr>
              <a:t>  à </a:t>
            </a:r>
            <a:r>
              <a:rPr lang="en-US" sz="2000" dirty="0" err="1">
                <a:latin typeface="Arial" charset="0"/>
              </a:rPr>
              <a:t>curva</a:t>
            </a:r>
            <a:r>
              <a:rPr lang="en-US" sz="2000" dirty="0">
                <a:latin typeface="Arial" charset="0"/>
              </a:rPr>
              <a:t> CMeCP</a:t>
            </a:r>
            <a:r>
              <a:rPr lang="en-US" sz="2000" baseline="-25000" dirty="0">
                <a:latin typeface="Arial" charset="0"/>
              </a:rPr>
              <a:t>1</a:t>
            </a:r>
            <a:r>
              <a:rPr lang="en-US" sz="2000" dirty="0">
                <a:latin typeface="Arial" charset="0"/>
              </a:rPr>
              <a:t> ,  e </a:t>
            </a:r>
            <a:r>
              <a:rPr lang="en-US" sz="2000" dirty="0" err="1">
                <a:latin typeface="Arial" charset="0"/>
              </a:rPr>
              <a:t>teríamos</a:t>
            </a:r>
            <a:r>
              <a:rPr lang="en-US" sz="2000" dirty="0">
                <a:latin typeface="Arial" charset="0"/>
              </a:rPr>
              <a:t>  </a:t>
            </a:r>
            <a:r>
              <a:rPr lang="en-US" sz="2000" dirty="0" err="1">
                <a:latin typeface="Arial" charset="0"/>
              </a:rPr>
              <a:t>CMeCP</a:t>
            </a:r>
            <a:r>
              <a:rPr lang="en-US" sz="2000" dirty="0">
                <a:latin typeface="Arial" charset="0"/>
              </a:rPr>
              <a:t> = $8.  O </a:t>
            </a:r>
            <a:r>
              <a:rPr lang="en-US" sz="2000" dirty="0" err="1">
                <a:latin typeface="Arial" charset="0"/>
              </a:rPr>
              <a:t>ponto</a:t>
            </a:r>
            <a:r>
              <a:rPr lang="en-US" sz="2000" dirty="0">
                <a:latin typeface="Arial" charset="0"/>
              </a:rPr>
              <a:t> </a:t>
            </a:r>
            <a:r>
              <a:rPr lang="en-US" sz="2000" i="1" dirty="0">
                <a:latin typeface="Arial" charset="0"/>
              </a:rPr>
              <a:t>B</a:t>
            </a:r>
            <a:r>
              <a:rPr lang="en-US" sz="2000" dirty="0">
                <a:latin typeface="Arial" charset="0"/>
              </a:rPr>
              <a:t> </a:t>
            </a:r>
            <a:r>
              <a:rPr lang="en-US" sz="2000" dirty="0" err="1">
                <a:latin typeface="Arial" charset="0"/>
              </a:rPr>
              <a:t>está</a:t>
            </a:r>
            <a:r>
              <a:rPr lang="en-US" sz="2000" dirty="0">
                <a:latin typeface="Arial" charset="0"/>
              </a:rPr>
              <a:t> </a:t>
            </a:r>
            <a:r>
              <a:rPr lang="en-US" sz="2000" dirty="0" err="1">
                <a:latin typeface="Arial" charset="0"/>
              </a:rPr>
              <a:t>localizado</a:t>
            </a:r>
            <a:r>
              <a:rPr lang="en-US" sz="2000" dirty="0">
                <a:latin typeface="Arial" charset="0"/>
              </a:rPr>
              <a:t> </a:t>
            </a:r>
            <a:r>
              <a:rPr lang="en-US" sz="2000" dirty="0" err="1">
                <a:latin typeface="Arial" charset="0"/>
              </a:rPr>
              <a:t>na</a:t>
            </a:r>
            <a:r>
              <a:rPr lang="en-US" sz="2000" dirty="0">
                <a:latin typeface="Arial" charset="0"/>
              </a:rPr>
              <a:t>  </a:t>
            </a:r>
            <a:r>
              <a:rPr lang="en-US" sz="2000" dirty="0" err="1">
                <a:latin typeface="Arial" charset="0"/>
              </a:rPr>
              <a:t>curva</a:t>
            </a:r>
            <a:r>
              <a:rPr lang="en-US" sz="2000" dirty="0">
                <a:latin typeface="Arial" charset="0"/>
              </a:rPr>
              <a:t> de  </a:t>
            </a:r>
            <a:r>
              <a:rPr lang="en-US" sz="2000" dirty="0" err="1">
                <a:latin typeface="Arial" charset="0"/>
              </a:rPr>
              <a:t>CMeLP</a:t>
            </a:r>
            <a:r>
              <a:rPr lang="en-US" sz="2000" dirty="0">
                <a:latin typeface="Arial" charset="0"/>
              </a:rPr>
              <a:t> </a:t>
            </a:r>
            <a:r>
              <a:rPr lang="en-US" sz="2000" dirty="0" err="1">
                <a:latin typeface="Arial" charset="0"/>
              </a:rPr>
              <a:t>porque</a:t>
            </a:r>
            <a:r>
              <a:rPr lang="en-US" sz="2000" dirty="0">
                <a:latin typeface="Arial" charset="0"/>
              </a:rPr>
              <a:t> </a:t>
            </a:r>
            <a:r>
              <a:rPr lang="en-US" sz="2000" dirty="0" err="1">
                <a:latin typeface="Arial" charset="0"/>
              </a:rPr>
              <a:t>refere</a:t>
            </a:r>
            <a:r>
              <a:rPr lang="en-US" sz="2000" dirty="0">
                <a:latin typeface="Arial" charset="0"/>
              </a:rPr>
              <a:t>-se  ao </a:t>
            </a:r>
            <a:r>
              <a:rPr lang="en-US" sz="2000" dirty="0" err="1">
                <a:latin typeface="Arial" charset="0"/>
              </a:rPr>
              <a:t>tamanho</a:t>
            </a:r>
            <a:r>
              <a:rPr lang="en-US" sz="2000" dirty="0">
                <a:latin typeface="Arial" charset="0"/>
              </a:rPr>
              <a:t> </a:t>
            </a:r>
            <a:r>
              <a:rPr lang="en-US" sz="2000" dirty="0" err="1">
                <a:latin typeface="Arial" charset="0"/>
              </a:rPr>
              <a:t>ótimo</a:t>
            </a:r>
            <a:r>
              <a:rPr lang="en-US" sz="2000" dirty="0">
                <a:latin typeface="Arial" charset="0"/>
              </a:rPr>
              <a:t> da </a:t>
            </a:r>
            <a:r>
              <a:rPr lang="en-US" sz="2000" dirty="0" err="1">
                <a:latin typeface="Arial" charset="0"/>
              </a:rPr>
              <a:t>fábrica</a:t>
            </a:r>
            <a:r>
              <a:rPr lang="en-US" sz="2000" dirty="0">
                <a:latin typeface="Arial" charset="0"/>
              </a:rPr>
              <a:t> para  </a:t>
            </a:r>
            <a:r>
              <a:rPr lang="en-US" sz="2000" dirty="0" err="1">
                <a:latin typeface="Arial" charset="0"/>
              </a:rPr>
              <a:t>determinado</a:t>
            </a:r>
            <a:r>
              <a:rPr lang="en-US" sz="2000" dirty="0">
                <a:latin typeface="Arial" charset="0"/>
              </a:rPr>
              <a:t> </a:t>
            </a:r>
            <a:r>
              <a:rPr lang="en-US" sz="2000" dirty="0" err="1">
                <a:latin typeface="Arial" charset="0"/>
              </a:rPr>
              <a:t>nível</a:t>
            </a:r>
            <a:r>
              <a:rPr lang="en-US" sz="2000" dirty="0">
                <a:latin typeface="Arial" charset="0"/>
              </a:rPr>
              <a:t> de </a:t>
            </a:r>
            <a:r>
              <a:rPr lang="en-US" sz="2000" dirty="0" err="1">
                <a:latin typeface="Arial" charset="0"/>
              </a:rPr>
              <a:t>produção</a:t>
            </a:r>
            <a:r>
              <a:rPr lang="en-US" sz="2000" dirty="0">
                <a:latin typeface="Arial" charset="0"/>
              </a:rPr>
              <a:t>.</a:t>
            </a:r>
          </a:p>
          <a:p>
            <a:pPr marL="342900" indent="-342900" algn="just">
              <a:buFont typeface="Wingdings" panose="05000000000000000000" pitchFamily="2" charset="2"/>
              <a:buChar char="§"/>
            </a:pPr>
            <a:endParaRPr lang="en-US" sz="2000" dirty="0"/>
          </a:p>
        </p:txBody>
      </p:sp>
      <p:sp>
        <p:nvSpPr>
          <p:cNvPr id="46" name="Título 1"/>
          <p:cNvSpPr>
            <a:spLocks noGrp="1"/>
          </p:cNvSpPr>
          <p:nvPr>
            <p:ph type="title"/>
          </p:nvPr>
        </p:nvSpPr>
        <p:spPr>
          <a:xfrm>
            <a:off x="615002" y="241505"/>
            <a:ext cx="7886700" cy="917764"/>
          </a:xfrm>
        </p:spPr>
        <p:txBody>
          <a:bodyPr>
            <a:normAutofit/>
          </a:bodyPr>
          <a:lstStyle/>
          <a:p>
            <a:pPr algn="ctr"/>
            <a:r>
              <a:rPr lang="pt-BR" sz="3600" b="1" dirty="0"/>
              <a:t>Economias (ou Rendimentos) de Escala</a:t>
            </a:r>
            <a:endParaRPr lang="en-US" sz="3600" b="1" dirty="0"/>
          </a:p>
        </p:txBody>
      </p:sp>
      <p:sp>
        <p:nvSpPr>
          <p:cNvPr id="4" name="Line 8"/>
          <p:cNvSpPr>
            <a:spLocks noChangeShapeType="1"/>
          </p:cNvSpPr>
          <p:nvPr/>
        </p:nvSpPr>
        <p:spPr bwMode="auto">
          <a:xfrm>
            <a:off x="1076728" y="2212450"/>
            <a:ext cx="0" cy="4237038"/>
          </a:xfrm>
          <a:prstGeom prst="line">
            <a:avLst/>
          </a:prstGeom>
          <a:noFill/>
          <a:ln w="57150">
            <a:solidFill>
              <a:schemeClr val="tx1"/>
            </a:solidFill>
            <a:round/>
            <a:headEnd type="triangle" w="med" len="med"/>
            <a:tailEnd type="none" w="med" len="med"/>
          </a:ln>
        </p:spPr>
        <p:txBody>
          <a:bodyPr/>
          <a:lstStyle/>
          <a:p>
            <a:endParaRPr lang="pt-BR"/>
          </a:p>
        </p:txBody>
      </p:sp>
    </p:spTree>
    <p:extLst>
      <p:ext uri="{BB962C8B-B14F-4D97-AF65-F5344CB8AC3E}">
        <p14:creationId xmlns:p14="http://schemas.microsoft.com/office/powerpoint/2010/main" val="37149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5B5FFCB-DE74-4AD8-A9CA-BD549F102BD0}"/>
              </a:ext>
            </a:extLst>
          </p:cNvPr>
          <p:cNvSpPr txBox="1">
            <a:spLocks noChangeArrowheads="1"/>
          </p:cNvSpPr>
          <p:nvPr/>
        </p:nvSpPr>
        <p:spPr>
          <a:xfrm>
            <a:off x="225288" y="981629"/>
            <a:ext cx="8690112" cy="31265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pt-BR" sz="2600" dirty="0"/>
              <a:t>Mostra  a  quantidade  máxima de  produto  que  pode ser  obtida  através da utilização  de certas  quantidades de fatores de produção.  Dito  de  outra forma, escolhido um processo de produção,  a  função  de produção serve para quantificá-lo. </a:t>
            </a:r>
            <a:endParaRPr lang="en-US" sz="2600" dirty="0"/>
          </a:p>
          <a:p>
            <a:pPr lvl="1" algn="just">
              <a:buSzPct val="75000"/>
            </a:pPr>
            <a:r>
              <a:rPr lang="en-US" sz="2800" dirty="0" err="1"/>
              <a:t>Mostra</a:t>
            </a:r>
            <a:r>
              <a:rPr lang="en-US" sz="2800" dirty="0"/>
              <a:t> o que é </a:t>
            </a:r>
            <a:r>
              <a:rPr lang="en-US" sz="2800" i="1" dirty="0" err="1"/>
              <a:t>tecnicalmente</a:t>
            </a:r>
            <a:r>
              <a:rPr lang="en-US" sz="2800" i="1" dirty="0"/>
              <a:t> </a:t>
            </a:r>
            <a:r>
              <a:rPr lang="en-US" sz="2800" i="1" dirty="0" err="1"/>
              <a:t>viável</a:t>
            </a:r>
            <a:r>
              <a:rPr lang="en-US" sz="2800" i="1" dirty="0"/>
              <a:t> </a:t>
            </a:r>
            <a:r>
              <a:rPr lang="en-US" sz="2800" dirty="0" err="1"/>
              <a:t>quando</a:t>
            </a:r>
            <a:r>
              <a:rPr lang="en-US" sz="2800" dirty="0"/>
              <a:t> a </a:t>
            </a:r>
            <a:r>
              <a:rPr lang="en-US" sz="2800" dirty="0" err="1"/>
              <a:t>empresa</a:t>
            </a:r>
            <a:r>
              <a:rPr lang="en-US" sz="2800" dirty="0"/>
              <a:t> opera </a:t>
            </a:r>
            <a:r>
              <a:rPr lang="en-US" sz="2800" i="1" dirty="0" err="1"/>
              <a:t>eficientemente</a:t>
            </a:r>
            <a:r>
              <a:rPr lang="en-US" sz="2800" dirty="0"/>
              <a:t>.</a:t>
            </a:r>
          </a:p>
        </p:txBody>
      </p:sp>
      <p:sp>
        <p:nvSpPr>
          <p:cNvPr id="8" name="Text Box 7">
            <a:extLst>
              <a:ext uri="{FF2B5EF4-FFF2-40B4-BE49-F238E27FC236}">
                <a16:creationId xmlns:a16="http://schemas.microsoft.com/office/drawing/2014/main" id="{F073D1AE-EFB9-4C01-96EF-D31BB9AE0CBD}"/>
              </a:ext>
            </a:extLst>
          </p:cNvPr>
          <p:cNvSpPr txBox="1">
            <a:spLocks noChangeArrowheads="1"/>
          </p:cNvSpPr>
          <p:nvPr/>
        </p:nvSpPr>
        <p:spPr bwMode="auto">
          <a:xfrm>
            <a:off x="1702078" y="6143903"/>
            <a:ext cx="4470400" cy="457200"/>
          </a:xfrm>
          <a:prstGeom prst="rect">
            <a:avLst/>
          </a:prstGeom>
          <a:noFill/>
          <a:ln w="9525">
            <a:noFill/>
            <a:miter lim="800000"/>
            <a:headEnd/>
            <a:tailEnd/>
          </a:ln>
        </p:spPr>
        <p:txBody>
          <a:bodyPr>
            <a:spAutoFit/>
          </a:bodyPr>
          <a:lstStyle/>
          <a:p>
            <a:pPr eaLnBrk="1" hangingPunct="1">
              <a:spcBef>
                <a:spcPct val="50000"/>
              </a:spcBef>
            </a:pPr>
            <a:r>
              <a:rPr lang="pt-BR" sz="2400" dirty="0"/>
              <a:t>Produto por unidade de tempo</a:t>
            </a:r>
          </a:p>
        </p:txBody>
      </p:sp>
      <p:sp>
        <p:nvSpPr>
          <p:cNvPr id="11" name="Text Box 10">
            <a:extLst>
              <a:ext uri="{FF2B5EF4-FFF2-40B4-BE49-F238E27FC236}">
                <a16:creationId xmlns:a16="http://schemas.microsoft.com/office/drawing/2014/main" id="{733B6C90-C330-4A36-98D8-10DFB9F66404}"/>
              </a:ext>
            </a:extLst>
          </p:cNvPr>
          <p:cNvSpPr txBox="1">
            <a:spLocks noChangeArrowheads="1"/>
          </p:cNvSpPr>
          <p:nvPr/>
        </p:nvSpPr>
        <p:spPr bwMode="auto">
          <a:xfrm>
            <a:off x="3506858" y="5407301"/>
            <a:ext cx="3295650" cy="457200"/>
          </a:xfrm>
          <a:prstGeom prst="rect">
            <a:avLst/>
          </a:prstGeom>
          <a:noFill/>
          <a:ln w="9525">
            <a:noFill/>
            <a:miter lim="800000"/>
            <a:headEnd/>
            <a:tailEnd/>
          </a:ln>
        </p:spPr>
        <p:txBody>
          <a:bodyPr>
            <a:spAutoFit/>
          </a:bodyPr>
          <a:lstStyle/>
          <a:p>
            <a:pPr eaLnBrk="1" hangingPunct="1">
              <a:spcBef>
                <a:spcPct val="50000"/>
              </a:spcBef>
            </a:pPr>
            <a:r>
              <a:rPr lang="pt-BR" sz="2400" dirty="0"/>
              <a:t>Estoque de Capital</a:t>
            </a:r>
          </a:p>
        </p:txBody>
      </p:sp>
      <p:sp>
        <p:nvSpPr>
          <p:cNvPr id="14" name="Text Box 13">
            <a:extLst>
              <a:ext uri="{FF2B5EF4-FFF2-40B4-BE49-F238E27FC236}">
                <a16:creationId xmlns:a16="http://schemas.microsoft.com/office/drawing/2014/main" id="{80109735-3DFC-4C19-B4AE-FBABCC22A007}"/>
              </a:ext>
            </a:extLst>
          </p:cNvPr>
          <p:cNvSpPr txBox="1">
            <a:spLocks noChangeArrowheads="1"/>
          </p:cNvSpPr>
          <p:nvPr/>
        </p:nvSpPr>
        <p:spPr bwMode="auto">
          <a:xfrm>
            <a:off x="3901112" y="5012497"/>
            <a:ext cx="1828800" cy="461665"/>
          </a:xfrm>
          <a:prstGeom prst="rect">
            <a:avLst/>
          </a:prstGeom>
          <a:noFill/>
          <a:ln w="9525">
            <a:noFill/>
            <a:miter lim="800000"/>
            <a:headEnd/>
            <a:tailEnd/>
          </a:ln>
        </p:spPr>
        <p:txBody>
          <a:bodyPr>
            <a:spAutoFit/>
          </a:bodyPr>
          <a:lstStyle/>
          <a:p>
            <a:pPr eaLnBrk="1" hangingPunct="1">
              <a:spcBef>
                <a:spcPct val="50000"/>
              </a:spcBef>
            </a:pPr>
            <a:r>
              <a:rPr lang="pt-BR" sz="2400" dirty="0"/>
              <a:t>Mão de Obra</a:t>
            </a:r>
          </a:p>
        </p:txBody>
      </p:sp>
      <p:graphicFrame>
        <p:nvGraphicFramePr>
          <p:cNvPr id="15" name="Object 25">
            <a:extLst>
              <a:ext uri="{FF2B5EF4-FFF2-40B4-BE49-F238E27FC236}">
                <a16:creationId xmlns:a16="http://schemas.microsoft.com/office/drawing/2014/main" id="{04C4A4C3-EB37-44C3-A250-F1F2B7B6992B}"/>
              </a:ext>
            </a:extLst>
          </p:cNvPr>
          <p:cNvGraphicFramePr>
            <a:graphicFrameLocks noChangeAspect="1"/>
          </p:cNvGraphicFramePr>
          <p:nvPr>
            <p:extLst>
              <p:ext uri="{D42A27DB-BD31-4B8C-83A1-F6EECF244321}">
                <p14:modId xmlns:p14="http://schemas.microsoft.com/office/powerpoint/2010/main" val="1639112553"/>
              </p:ext>
            </p:extLst>
          </p:nvPr>
        </p:nvGraphicFramePr>
        <p:xfrm>
          <a:off x="1057982" y="3839233"/>
          <a:ext cx="2833997" cy="1180569"/>
        </p:xfrm>
        <a:graphic>
          <a:graphicData uri="http://schemas.openxmlformats.org/presentationml/2006/ole">
            <mc:AlternateContent xmlns:mc="http://schemas.openxmlformats.org/markup-compatibility/2006">
              <mc:Choice xmlns:v="urn:schemas-microsoft-com:vml" Requires="v">
                <p:oleObj name="Equation" r:id="rId2" imgW="1091880" imgH="431640" progId="Equation.3">
                  <p:embed/>
                </p:oleObj>
              </mc:Choice>
              <mc:Fallback>
                <p:oleObj name="Equation" r:id="rId2" imgW="1091880" imgH="431640" progId="Equation.3">
                  <p:embed/>
                  <p:pic>
                    <p:nvPicPr>
                      <p:cNvPr id="1026"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82" y="3839233"/>
                        <a:ext cx="2833997" cy="1180569"/>
                      </a:xfrm>
                      <a:prstGeom prst="rect">
                        <a:avLst/>
                      </a:prstGeom>
                      <a:solidFill>
                        <a:schemeClr val="bg1">
                          <a:lumMod val="95000"/>
                        </a:schemeClr>
                      </a:solidFill>
                      <a:ln>
                        <a:solidFill>
                          <a:schemeClr val="tx1"/>
                        </a:solidFill>
                      </a:ln>
                    </p:spPr>
                  </p:pic>
                </p:oleObj>
              </mc:Fallback>
            </mc:AlternateContent>
          </a:graphicData>
        </a:graphic>
      </p:graphicFrame>
      <p:sp>
        <p:nvSpPr>
          <p:cNvPr id="16" name="Line 28">
            <a:extLst>
              <a:ext uri="{FF2B5EF4-FFF2-40B4-BE49-F238E27FC236}">
                <a16:creationId xmlns:a16="http://schemas.microsoft.com/office/drawing/2014/main" id="{20FD8CDB-1A6A-425F-8AE6-F9D07F830B82}"/>
              </a:ext>
            </a:extLst>
          </p:cNvPr>
          <p:cNvSpPr>
            <a:spLocks noChangeShapeType="1"/>
          </p:cNvSpPr>
          <p:nvPr/>
        </p:nvSpPr>
        <p:spPr bwMode="auto">
          <a:xfrm flipH="1">
            <a:off x="1993074" y="4774921"/>
            <a:ext cx="0" cy="1174750"/>
          </a:xfrm>
          <a:prstGeom prst="line">
            <a:avLst/>
          </a:prstGeom>
          <a:noFill/>
          <a:ln w="12700">
            <a:solidFill>
              <a:srgbClr val="000000"/>
            </a:solidFill>
            <a:round/>
            <a:headEnd/>
            <a:tailEnd/>
          </a:ln>
        </p:spPr>
        <p:txBody>
          <a:bodyPr>
            <a:spAutoFit/>
          </a:bodyPr>
          <a:lstStyle/>
          <a:p>
            <a:endParaRPr lang="pt-BR"/>
          </a:p>
        </p:txBody>
      </p:sp>
      <p:sp>
        <p:nvSpPr>
          <p:cNvPr id="17" name="Line 29">
            <a:extLst>
              <a:ext uri="{FF2B5EF4-FFF2-40B4-BE49-F238E27FC236}">
                <a16:creationId xmlns:a16="http://schemas.microsoft.com/office/drawing/2014/main" id="{EEB7C5A5-ADAD-4628-A568-B67C63182E57}"/>
              </a:ext>
            </a:extLst>
          </p:cNvPr>
          <p:cNvSpPr>
            <a:spLocks noChangeShapeType="1"/>
          </p:cNvSpPr>
          <p:nvPr/>
        </p:nvSpPr>
        <p:spPr bwMode="auto">
          <a:xfrm>
            <a:off x="1993625" y="5956648"/>
            <a:ext cx="484535" cy="0"/>
          </a:xfrm>
          <a:prstGeom prst="line">
            <a:avLst/>
          </a:prstGeom>
          <a:noFill/>
          <a:ln w="12700">
            <a:solidFill>
              <a:srgbClr val="000000"/>
            </a:solidFill>
            <a:round/>
            <a:headEnd/>
            <a:tailEnd type="triangle" w="med" len="med"/>
          </a:ln>
        </p:spPr>
        <p:txBody>
          <a:bodyPr wrap="square">
            <a:spAutoFit/>
          </a:bodyPr>
          <a:lstStyle/>
          <a:p>
            <a:endParaRPr lang="pt-BR"/>
          </a:p>
        </p:txBody>
      </p:sp>
      <p:sp>
        <p:nvSpPr>
          <p:cNvPr id="18" name="Text Box 30">
            <a:extLst>
              <a:ext uri="{FF2B5EF4-FFF2-40B4-BE49-F238E27FC236}">
                <a16:creationId xmlns:a16="http://schemas.microsoft.com/office/drawing/2014/main" id="{2FDAE8D9-F6EC-4ED1-904E-49576108DF9A}"/>
              </a:ext>
            </a:extLst>
          </p:cNvPr>
          <p:cNvSpPr txBox="1">
            <a:spLocks noChangeArrowheads="1"/>
          </p:cNvSpPr>
          <p:nvPr/>
        </p:nvSpPr>
        <p:spPr bwMode="auto">
          <a:xfrm>
            <a:off x="2400301" y="5727492"/>
            <a:ext cx="2078934" cy="461665"/>
          </a:xfrm>
          <a:prstGeom prst="rect">
            <a:avLst/>
          </a:prstGeom>
          <a:noFill/>
          <a:ln w="12700">
            <a:noFill/>
            <a:miter lim="800000"/>
            <a:headEnd/>
            <a:tailEnd/>
          </a:ln>
        </p:spPr>
        <p:txBody>
          <a:bodyPr wrap="square">
            <a:spAutoFit/>
          </a:bodyPr>
          <a:lstStyle/>
          <a:p>
            <a:pPr>
              <a:spcBef>
                <a:spcPct val="50000"/>
              </a:spcBef>
            </a:pPr>
            <a:r>
              <a:rPr lang="pt-BR" sz="2400" dirty="0"/>
              <a:t>Tecnologia</a:t>
            </a:r>
          </a:p>
        </p:txBody>
      </p:sp>
      <p:sp>
        <p:nvSpPr>
          <p:cNvPr id="2" name="CaixaDeTexto 1">
            <a:extLst>
              <a:ext uri="{FF2B5EF4-FFF2-40B4-BE49-F238E27FC236}">
                <a16:creationId xmlns:a16="http://schemas.microsoft.com/office/drawing/2014/main" id="{6C419AEA-2C0B-4047-A3A0-2AEDFED08171}"/>
              </a:ext>
            </a:extLst>
          </p:cNvPr>
          <p:cNvSpPr txBox="1"/>
          <p:nvPr/>
        </p:nvSpPr>
        <p:spPr>
          <a:xfrm>
            <a:off x="2332386" y="198782"/>
            <a:ext cx="4240696" cy="1261884"/>
          </a:xfrm>
          <a:prstGeom prst="rect">
            <a:avLst/>
          </a:prstGeom>
          <a:noFill/>
        </p:spPr>
        <p:txBody>
          <a:bodyPr wrap="square" rtlCol="0">
            <a:spAutoFit/>
          </a:bodyPr>
          <a:lstStyle/>
          <a:p>
            <a:r>
              <a:rPr lang="en-US" sz="3800" b="1" dirty="0" err="1"/>
              <a:t>Função</a:t>
            </a:r>
            <a:r>
              <a:rPr lang="en-US" sz="3800" b="1" dirty="0"/>
              <a:t> de </a:t>
            </a:r>
            <a:r>
              <a:rPr lang="en-US" sz="3800" b="1" dirty="0" err="1"/>
              <a:t>Produção</a:t>
            </a:r>
            <a:endParaRPr lang="en-US" sz="3800" b="1" dirty="0"/>
          </a:p>
          <a:p>
            <a:endParaRPr lang="pt-BR" sz="3800" dirty="0"/>
          </a:p>
        </p:txBody>
      </p:sp>
      <p:sp>
        <p:nvSpPr>
          <p:cNvPr id="12" name="Line 11">
            <a:extLst>
              <a:ext uri="{FF2B5EF4-FFF2-40B4-BE49-F238E27FC236}">
                <a16:creationId xmlns:a16="http://schemas.microsoft.com/office/drawing/2014/main" id="{80CDCFCC-09A1-4358-AC89-CB40D23F27EB}"/>
              </a:ext>
            </a:extLst>
          </p:cNvPr>
          <p:cNvSpPr>
            <a:spLocks noChangeShapeType="1"/>
          </p:cNvSpPr>
          <p:nvPr/>
        </p:nvSpPr>
        <p:spPr bwMode="auto">
          <a:xfrm>
            <a:off x="3496920" y="4810400"/>
            <a:ext cx="0" cy="457200"/>
          </a:xfrm>
          <a:prstGeom prst="line">
            <a:avLst/>
          </a:prstGeom>
          <a:noFill/>
          <a:ln w="9525">
            <a:solidFill>
              <a:schemeClr val="tx1"/>
            </a:solidFill>
            <a:round/>
            <a:headEnd/>
            <a:tailEnd/>
          </a:ln>
        </p:spPr>
        <p:txBody>
          <a:bodyPr wrap="none"/>
          <a:lstStyle/>
          <a:p>
            <a:endParaRPr lang="pt-BR"/>
          </a:p>
        </p:txBody>
      </p:sp>
      <p:sp>
        <p:nvSpPr>
          <p:cNvPr id="13" name="Line 12">
            <a:extLst>
              <a:ext uri="{FF2B5EF4-FFF2-40B4-BE49-F238E27FC236}">
                <a16:creationId xmlns:a16="http://schemas.microsoft.com/office/drawing/2014/main" id="{F2AA4DEA-56BC-41E4-A1D8-A341DF7C922D}"/>
              </a:ext>
            </a:extLst>
          </p:cNvPr>
          <p:cNvSpPr>
            <a:spLocks noChangeShapeType="1"/>
          </p:cNvSpPr>
          <p:nvPr/>
        </p:nvSpPr>
        <p:spPr bwMode="auto">
          <a:xfrm>
            <a:off x="3496920" y="5267600"/>
            <a:ext cx="457200" cy="0"/>
          </a:xfrm>
          <a:prstGeom prst="line">
            <a:avLst/>
          </a:prstGeom>
          <a:noFill/>
          <a:ln w="9525">
            <a:solidFill>
              <a:schemeClr val="tx1"/>
            </a:solidFill>
            <a:round/>
            <a:headEnd/>
            <a:tailEnd type="triangle" w="med" len="med"/>
          </a:ln>
        </p:spPr>
        <p:txBody>
          <a:bodyPr wrap="none"/>
          <a:lstStyle/>
          <a:p>
            <a:endParaRPr lang="pt-BR"/>
          </a:p>
        </p:txBody>
      </p:sp>
      <p:sp>
        <p:nvSpPr>
          <p:cNvPr id="9" name="Line 8">
            <a:extLst>
              <a:ext uri="{FF2B5EF4-FFF2-40B4-BE49-F238E27FC236}">
                <a16:creationId xmlns:a16="http://schemas.microsoft.com/office/drawing/2014/main" id="{3200E7BA-CFE8-4178-8244-6698461F7022}"/>
              </a:ext>
            </a:extLst>
          </p:cNvPr>
          <p:cNvSpPr>
            <a:spLocks noChangeShapeType="1"/>
          </p:cNvSpPr>
          <p:nvPr/>
        </p:nvSpPr>
        <p:spPr bwMode="auto">
          <a:xfrm>
            <a:off x="3062910" y="4797146"/>
            <a:ext cx="0" cy="838200"/>
          </a:xfrm>
          <a:prstGeom prst="line">
            <a:avLst/>
          </a:prstGeom>
          <a:noFill/>
          <a:ln w="9525">
            <a:solidFill>
              <a:schemeClr val="tx1"/>
            </a:solidFill>
            <a:round/>
            <a:headEnd/>
            <a:tailEnd/>
          </a:ln>
        </p:spPr>
        <p:txBody>
          <a:bodyPr wrap="none"/>
          <a:lstStyle/>
          <a:p>
            <a:endParaRPr lang="pt-BR"/>
          </a:p>
        </p:txBody>
      </p:sp>
      <p:sp>
        <p:nvSpPr>
          <p:cNvPr id="10" name="Line 9">
            <a:extLst>
              <a:ext uri="{FF2B5EF4-FFF2-40B4-BE49-F238E27FC236}">
                <a16:creationId xmlns:a16="http://schemas.microsoft.com/office/drawing/2014/main" id="{628B6B75-A04B-4C55-851C-0E86CF973388}"/>
              </a:ext>
            </a:extLst>
          </p:cNvPr>
          <p:cNvSpPr>
            <a:spLocks noChangeShapeType="1"/>
          </p:cNvSpPr>
          <p:nvPr/>
        </p:nvSpPr>
        <p:spPr bwMode="auto">
          <a:xfrm>
            <a:off x="3062910" y="5635346"/>
            <a:ext cx="457200" cy="0"/>
          </a:xfrm>
          <a:prstGeom prst="line">
            <a:avLst/>
          </a:prstGeom>
          <a:noFill/>
          <a:ln w="9525">
            <a:solidFill>
              <a:schemeClr val="tx1"/>
            </a:solidFill>
            <a:round/>
            <a:headEnd/>
            <a:tailEnd type="triangle" w="med" len="med"/>
          </a:ln>
        </p:spPr>
        <p:txBody>
          <a:bodyPr wrap="none"/>
          <a:lstStyle/>
          <a:p>
            <a:endParaRPr lang="pt-BR"/>
          </a:p>
        </p:txBody>
      </p:sp>
      <p:sp>
        <p:nvSpPr>
          <p:cNvPr id="6" name="Line 5">
            <a:extLst>
              <a:ext uri="{FF2B5EF4-FFF2-40B4-BE49-F238E27FC236}">
                <a16:creationId xmlns:a16="http://schemas.microsoft.com/office/drawing/2014/main" id="{BA2C1362-9186-49F7-A7D0-D6D21D422D48}"/>
              </a:ext>
            </a:extLst>
          </p:cNvPr>
          <p:cNvSpPr>
            <a:spLocks noChangeShapeType="1"/>
          </p:cNvSpPr>
          <p:nvPr/>
        </p:nvSpPr>
        <p:spPr bwMode="auto">
          <a:xfrm>
            <a:off x="1244878" y="4787141"/>
            <a:ext cx="0" cy="1571625"/>
          </a:xfrm>
          <a:prstGeom prst="line">
            <a:avLst/>
          </a:prstGeom>
          <a:noFill/>
          <a:ln w="9525">
            <a:solidFill>
              <a:schemeClr val="tx1"/>
            </a:solidFill>
            <a:round/>
            <a:headEnd/>
            <a:tailEnd/>
          </a:ln>
        </p:spPr>
        <p:txBody>
          <a:bodyPr wrap="none"/>
          <a:lstStyle/>
          <a:p>
            <a:endParaRPr lang="pt-BR"/>
          </a:p>
        </p:txBody>
      </p:sp>
      <p:sp>
        <p:nvSpPr>
          <p:cNvPr id="7" name="Line 6">
            <a:extLst>
              <a:ext uri="{FF2B5EF4-FFF2-40B4-BE49-F238E27FC236}">
                <a16:creationId xmlns:a16="http://schemas.microsoft.com/office/drawing/2014/main" id="{216D024B-5BF2-42A2-BCDD-6F6E9451C8A2}"/>
              </a:ext>
            </a:extLst>
          </p:cNvPr>
          <p:cNvSpPr>
            <a:spLocks noChangeShapeType="1"/>
          </p:cNvSpPr>
          <p:nvPr/>
        </p:nvSpPr>
        <p:spPr bwMode="auto">
          <a:xfrm>
            <a:off x="1244878" y="6366703"/>
            <a:ext cx="457200" cy="0"/>
          </a:xfrm>
          <a:prstGeom prst="line">
            <a:avLst/>
          </a:prstGeom>
          <a:noFill/>
          <a:ln w="9525">
            <a:solidFill>
              <a:schemeClr val="tx1"/>
            </a:solidFill>
            <a:round/>
            <a:headEnd/>
            <a:tailEnd type="triangle" w="med" len="med"/>
          </a:ln>
        </p:spPr>
        <p:txBody>
          <a:bodyPr wrap="none"/>
          <a:lstStyle/>
          <a:p>
            <a:endParaRPr lang="pt-BR"/>
          </a:p>
        </p:txBody>
      </p:sp>
    </p:spTree>
    <p:extLst>
      <p:ext uri="{BB962C8B-B14F-4D97-AF65-F5344CB8AC3E}">
        <p14:creationId xmlns:p14="http://schemas.microsoft.com/office/powerpoint/2010/main" val="39734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animBg="1"/>
      <p:bldP spid="17" grpId="0" animBg="1"/>
      <p:bldP spid="18" grpId="0"/>
      <p:bldP spid="12" grpId="0" animBg="1"/>
      <p:bldP spid="13" grpId="0" animBg="1"/>
      <p:bldP spid="9" grpId="0" animBg="1"/>
      <p:bldP spid="10"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5178" y="1151936"/>
            <a:ext cx="8630526" cy="4351338"/>
          </a:xfrm>
        </p:spPr>
        <p:txBody>
          <a:bodyPr/>
          <a:lstStyle/>
          <a:p>
            <a:pPr algn="just"/>
            <a:r>
              <a:rPr lang="pt-BR" b="1" dirty="0"/>
              <a:t>Qual é a curva de longo prazo da empresa?</a:t>
            </a:r>
          </a:p>
          <a:p>
            <a:pPr algn="just"/>
            <a:endParaRPr lang="pt-BR" sz="1200" b="1" dirty="0"/>
          </a:p>
          <a:p>
            <a:pPr lvl="1" algn="just"/>
            <a:r>
              <a:rPr lang="pt-BR" sz="2600" dirty="0"/>
              <a:t>As empresas podem mudar a escala de produção para obter diferentes níveis de produção no longo prazo.</a:t>
            </a:r>
          </a:p>
          <a:p>
            <a:pPr lvl="1" algn="just"/>
            <a:endParaRPr lang="pt-BR" sz="800" dirty="0"/>
          </a:p>
          <a:p>
            <a:pPr lvl="1" algn="just"/>
            <a:r>
              <a:rPr lang="pt-BR" sz="2600" dirty="0"/>
              <a:t>A curva de custo médio de longo prazo corresponde aos trechos das curvas de </a:t>
            </a:r>
            <a:r>
              <a:rPr lang="pt-BR" sz="2600" dirty="0" err="1"/>
              <a:t>CMeCP</a:t>
            </a:r>
            <a:r>
              <a:rPr lang="pt-BR" sz="2600" dirty="0"/>
              <a:t> em azul escuro.</a:t>
            </a:r>
            <a:endParaRPr lang="en-US" dirty="0"/>
          </a:p>
        </p:txBody>
      </p:sp>
      <p:sp>
        <p:nvSpPr>
          <p:cNvPr id="4" name="Título 1"/>
          <p:cNvSpPr>
            <a:spLocks noGrp="1"/>
          </p:cNvSpPr>
          <p:nvPr>
            <p:ph type="title"/>
          </p:nvPr>
        </p:nvSpPr>
        <p:spPr>
          <a:xfrm>
            <a:off x="615002" y="307765"/>
            <a:ext cx="7886700" cy="917764"/>
          </a:xfrm>
        </p:spPr>
        <p:txBody>
          <a:bodyPr>
            <a:normAutofit/>
          </a:bodyPr>
          <a:lstStyle/>
          <a:p>
            <a:pPr algn="ctr"/>
            <a:r>
              <a:rPr lang="pt-BR" sz="3600" b="1" dirty="0"/>
              <a:t>Economias (ou Rendimentos) de Escala</a:t>
            </a:r>
            <a:endParaRPr lang="en-US" sz="3600" b="1" dirty="0"/>
          </a:p>
        </p:txBody>
      </p:sp>
    </p:spTree>
    <p:extLst>
      <p:ext uri="{BB962C8B-B14F-4D97-AF65-F5344CB8AC3E}">
        <p14:creationId xmlns:p14="http://schemas.microsoft.com/office/powerpoint/2010/main" val="1585874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19829"/>
            <a:ext cx="7886700" cy="876820"/>
          </a:xfrm>
        </p:spPr>
        <p:txBody>
          <a:bodyPr>
            <a:normAutofit/>
          </a:bodyPr>
          <a:lstStyle/>
          <a:p>
            <a:pPr algn="ctr"/>
            <a:r>
              <a:rPr lang="pt-BR" sz="3600" b="1" dirty="0">
                <a:latin typeface="+mn-lt"/>
              </a:rPr>
              <a:t>As Curvas de Aprendizagem</a:t>
            </a:r>
            <a:endParaRPr lang="en-US" sz="3600" b="1" dirty="0">
              <a:latin typeface="+mn-lt"/>
            </a:endParaRPr>
          </a:p>
        </p:txBody>
      </p:sp>
      <p:sp>
        <p:nvSpPr>
          <p:cNvPr id="4" name="Rectangle 3"/>
          <p:cNvSpPr txBox="1">
            <a:spLocks noChangeArrowheads="1"/>
          </p:cNvSpPr>
          <p:nvPr/>
        </p:nvSpPr>
        <p:spPr>
          <a:xfrm>
            <a:off x="278295" y="1161024"/>
            <a:ext cx="8666921" cy="4883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O custo  de  produção  de uma empresa pode diminuir ao longo  do  tempo  pela  maior  experiência  e  eficiência de administradores e operários.</a:t>
            </a:r>
          </a:p>
          <a:p>
            <a:pPr algn="just"/>
            <a:endParaRPr lang="pt-BR" sz="400" dirty="0"/>
          </a:p>
          <a:p>
            <a:pPr algn="just"/>
            <a:r>
              <a:rPr lang="pt-BR" dirty="0"/>
              <a:t>Dessa forma, o custo unitário de produção pode ser reduzido através do acúmulo de produção ao longo do tempo (estoque).</a:t>
            </a:r>
          </a:p>
          <a:p>
            <a:pPr algn="just"/>
            <a:endParaRPr lang="pt-BR" sz="400" dirty="0"/>
          </a:p>
          <a:p>
            <a:pPr algn="just"/>
            <a:r>
              <a:rPr lang="pt-BR" dirty="0"/>
              <a:t>Note que não se trata de escala de produção (maior fluxo de produção), mas de uma possível redução de custo associada ao estoque produzido.</a:t>
            </a:r>
          </a:p>
        </p:txBody>
      </p:sp>
    </p:spTree>
    <p:extLst>
      <p:ext uri="{BB962C8B-B14F-4D97-AF65-F5344CB8AC3E}">
        <p14:creationId xmlns:p14="http://schemas.microsoft.com/office/powerpoint/2010/main" val="42756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829300" y="5260975"/>
            <a:ext cx="2743200" cy="701675"/>
          </a:xfrm>
          <a:prstGeom prst="rect">
            <a:avLst/>
          </a:prstGeom>
          <a:noFill/>
          <a:ln w="9525">
            <a:noFill/>
            <a:miter lim="800000"/>
            <a:headEnd/>
            <a:tailEnd/>
          </a:ln>
        </p:spPr>
        <p:txBody>
          <a:bodyPr>
            <a:spAutoFit/>
          </a:bodyPr>
          <a:lstStyle/>
          <a:p>
            <a:pPr algn="ctr" eaLnBrk="1" hangingPunct="1">
              <a:spcBef>
                <a:spcPct val="50000"/>
              </a:spcBef>
            </a:pPr>
            <a:r>
              <a:rPr lang="pt-BR" sz="2000" b="1"/>
              <a:t>Produção Acumulada de Navios</a:t>
            </a:r>
          </a:p>
        </p:txBody>
      </p:sp>
      <p:sp>
        <p:nvSpPr>
          <p:cNvPr id="6" name="Text Box 5"/>
          <p:cNvSpPr txBox="1">
            <a:spLocks noChangeArrowheads="1"/>
          </p:cNvSpPr>
          <p:nvPr/>
        </p:nvSpPr>
        <p:spPr bwMode="auto">
          <a:xfrm>
            <a:off x="368574" y="1444625"/>
            <a:ext cx="1352550" cy="1006475"/>
          </a:xfrm>
          <a:prstGeom prst="rect">
            <a:avLst/>
          </a:prstGeom>
          <a:noFill/>
          <a:ln w="9525">
            <a:noFill/>
            <a:miter lim="800000"/>
            <a:headEnd/>
            <a:tailEnd/>
          </a:ln>
        </p:spPr>
        <p:txBody>
          <a:bodyPr>
            <a:spAutoFit/>
          </a:bodyPr>
          <a:lstStyle/>
          <a:p>
            <a:pPr algn="ctr" eaLnBrk="1" hangingPunct="1">
              <a:spcBef>
                <a:spcPct val="50000"/>
              </a:spcBef>
            </a:pPr>
            <a:r>
              <a:rPr lang="pt-BR" sz="2000" b="1" dirty="0"/>
              <a:t>Horas de Trabalho     por Navio</a:t>
            </a:r>
          </a:p>
        </p:txBody>
      </p:sp>
      <p:sp>
        <p:nvSpPr>
          <p:cNvPr id="7" name="Line 6"/>
          <p:cNvSpPr>
            <a:spLocks noChangeShapeType="1"/>
          </p:cNvSpPr>
          <p:nvPr/>
        </p:nvSpPr>
        <p:spPr bwMode="auto">
          <a:xfrm flipV="1">
            <a:off x="1855788" y="2005013"/>
            <a:ext cx="0" cy="3167062"/>
          </a:xfrm>
          <a:prstGeom prst="line">
            <a:avLst/>
          </a:prstGeom>
          <a:noFill/>
          <a:ln w="57150">
            <a:solidFill>
              <a:schemeClr val="tx1"/>
            </a:solidFill>
            <a:round/>
            <a:headEnd/>
            <a:tailEnd type="triangle" w="med" len="med"/>
          </a:ln>
        </p:spPr>
        <p:txBody>
          <a:bodyPr wrap="none"/>
          <a:lstStyle/>
          <a:p>
            <a:endParaRPr lang="pt-BR"/>
          </a:p>
        </p:txBody>
      </p:sp>
      <p:sp>
        <p:nvSpPr>
          <p:cNvPr id="8" name="Line 7"/>
          <p:cNvSpPr>
            <a:spLocks noChangeShapeType="1"/>
          </p:cNvSpPr>
          <p:nvPr/>
        </p:nvSpPr>
        <p:spPr bwMode="auto">
          <a:xfrm>
            <a:off x="1855788" y="5172075"/>
            <a:ext cx="6030912" cy="0"/>
          </a:xfrm>
          <a:prstGeom prst="line">
            <a:avLst/>
          </a:prstGeom>
          <a:noFill/>
          <a:ln w="57150">
            <a:solidFill>
              <a:schemeClr val="tx1"/>
            </a:solidFill>
            <a:round/>
            <a:headEnd/>
            <a:tailEnd type="triangle" w="med" len="med"/>
          </a:ln>
        </p:spPr>
        <p:txBody>
          <a:bodyPr wrap="none"/>
          <a:lstStyle/>
          <a:p>
            <a:endParaRPr lang="pt-BR"/>
          </a:p>
        </p:txBody>
      </p:sp>
      <p:sp>
        <p:nvSpPr>
          <p:cNvPr id="9" name="Arc 8"/>
          <p:cNvSpPr>
            <a:spLocks/>
          </p:cNvSpPr>
          <p:nvPr/>
        </p:nvSpPr>
        <p:spPr bwMode="auto">
          <a:xfrm flipH="1" flipV="1">
            <a:off x="2097088" y="1689100"/>
            <a:ext cx="5080000" cy="3167063"/>
          </a:xfrm>
          <a:custGeom>
            <a:avLst/>
            <a:gdLst>
              <a:gd name="T0" fmla="*/ 0 w 21150"/>
              <a:gd name="T1" fmla="*/ 0 h 21600"/>
              <a:gd name="T2" fmla="*/ 2147483647 w 21150"/>
              <a:gd name="T3" fmla="*/ 2147483647 h 21600"/>
              <a:gd name="T4" fmla="*/ 0 w 21150"/>
              <a:gd name="T5" fmla="*/ 2147483647 h 21600"/>
              <a:gd name="T6" fmla="*/ 0 60000 65536"/>
              <a:gd name="T7" fmla="*/ 0 60000 65536"/>
              <a:gd name="T8" fmla="*/ 0 60000 65536"/>
              <a:gd name="T9" fmla="*/ 0 w 21150"/>
              <a:gd name="T10" fmla="*/ 0 h 21600"/>
              <a:gd name="T11" fmla="*/ 21150 w 21150"/>
              <a:gd name="T12" fmla="*/ 21600 h 21600"/>
            </a:gdLst>
            <a:ahLst/>
            <a:cxnLst>
              <a:cxn ang="T6">
                <a:pos x="T0" y="T1"/>
              </a:cxn>
              <a:cxn ang="T7">
                <a:pos x="T2" y="T3"/>
              </a:cxn>
              <a:cxn ang="T8">
                <a:pos x="T4" y="T5"/>
              </a:cxn>
            </a:cxnLst>
            <a:rect l="T9" t="T10" r="T11" b="T12"/>
            <a:pathLst>
              <a:path w="21150" h="21600" fill="none" extrusionOk="0">
                <a:moveTo>
                  <a:pt x="-1" y="0"/>
                </a:moveTo>
                <a:cubicBezTo>
                  <a:pt x="10238" y="0"/>
                  <a:pt x="19069" y="7187"/>
                  <a:pt x="21149" y="17212"/>
                </a:cubicBezTo>
              </a:path>
              <a:path w="21150" h="21600" stroke="0" extrusionOk="0">
                <a:moveTo>
                  <a:pt x="-1" y="0"/>
                </a:moveTo>
                <a:cubicBezTo>
                  <a:pt x="10238" y="0"/>
                  <a:pt x="19069" y="7187"/>
                  <a:pt x="21149" y="17212"/>
                </a:cubicBezTo>
                <a:lnTo>
                  <a:pt x="0" y="21600"/>
                </a:lnTo>
                <a:close/>
              </a:path>
            </a:pathLst>
          </a:custGeom>
          <a:noFill/>
          <a:ln w="57150">
            <a:solidFill>
              <a:schemeClr val="tx1"/>
            </a:solidFill>
            <a:round/>
            <a:headEnd/>
            <a:tailEnd/>
          </a:ln>
        </p:spPr>
        <p:txBody>
          <a:bodyPr wrap="none" anchor="ctr"/>
          <a:lstStyle/>
          <a:p>
            <a:endParaRPr lang="pt-BR"/>
          </a:p>
        </p:txBody>
      </p:sp>
      <p:sp>
        <p:nvSpPr>
          <p:cNvPr id="10" name="Line 9"/>
          <p:cNvSpPr>
            <a:spLocks noChangeShapeType="1"/>
          </p:cNvSpPr>
          <p:nvPr/>
        </p:nvSpPr>
        <p:spPr bwMode="auto">
          <a:xfrm>
            <a:off x="1855788" y="2955925"/>
            <a:ext cx="592137" cy="0"/>
          </a:xfrm>
          <a:prstGeom prst="line">
            <a:avLst/>
          </a:prstGeom>
          <a:noFill/>
          <a:ln w="9525">
            <a:solidFill>
              <a:schemeClr val="tx1"/>
            </a:solidFill>
            <a:prstDash val="dash"/>
            <a:round/>
            <a:headEnd/>
            <a:tailEnd/>
          </a:ln>
        </p:spPr>
        <p:txBody>
          <a:bodyPr wrap="none"/>
          <a:lstStyle/>
          <a:p>
            <a:endParaRPr lang="pt-BR"/>
          </a:p>
        </p:txBody>
      </p:sp>
      <p:sp>
        <p:nvSpPr>
          <p:cNvPr id="11" name="Line 10"/>
          <p:cNvSpPr>
            <a:spLocks noChangeShapeType="1"/>
          </p:cNvSpPr>
          <p:nvPr/>
        </p:nvSpPr>
        <p:spPr bwMode="auto">
          <a:xfrm>
            <a:off x="2447925" y="2955925"/>
            <a:ext cx="0" cy="2216150"/>
          </a:xfrm>
          <a:prstGeom prst="line">
            <a:avLst/>
          </a:prstGeom>
          <a:noFill/>
          <a:ln w="9525">
            <a:solidFill>
              <a:schemeClr val="tx1"/>
            </a:solidFill>
            <a:prstDash val="dash"/>
            <a:round/>
            <a:headEnd/>
            <a:tailEnd/>
          </a:ln>
        </p:spPr>
        <p:txBody>
          <a:bodyPr wrap="none"/>
          <a:lstStyle/>
          <a:p>
            <a:endParaRPr lang="pt-BR"/>
          </a:p>
        </p:txBody>
      </p:sp>
      <p:sp>
        <p:nvSpPr>
          <p:cNvPr id="12" name="Line 11"/>
          <p:cNvSpPr>
            <a:spLocks noChangeShapeType="1"/>
          </p:cNvSpPr>
          <p:nvPr/>
        </p:nvSpPr>
        <p:spPr bwMode="auto">
          <a:xfrm>
            <a:off x="1855788" y="3589338"/>
            <a:ext cx="1182687" cy="0"/>
          </a:xfrm>
          <a:prstGeom prst="line">
            <a:avLst/>
          </a:prstGeom>
          <a:noFill/>
          <a:ln w="9525">
            <a:solidFill>
              <a:schemeClr val="tx1"/>
            </a:solidFill>
            <a:prstDash val="dash"/>
            <a:round/>
            <a:headEnd/>
            <a:tailEnd/>
          </a:ln>
        </p:spPr>
        <p:txBody>
          <a:bodyPr wrap="none"/>
          <a:lstStyle/>
          <a:p>
            <a:endParaRPr lang="pt-BR"/>
          </a:p>
        </p:txBody>
      </p:sp>
      <p:sp>
        <p:nvSpPr>
          <p:cNvPr id="13" name="Line 12"/>
          <p:cNvSpPr>
            <a:spLocks noChangeShapeType="1"/>
          </p:cNvSpPr>
          <p:nvPr/>
        </p:nvSpPr>
        <p:spPr bwMode="auto">
          <a:xfrm>
            <a:off x="3038475" y="3589338"/>
            <a:ext cx="0" cy="1582737"/>
          </a:xfrm>
          <a:prstGeom prst="line">
            <a:avLst/>
          </a:prstGeom>
          <a:noFill/>
          <a:ln w="9525">
            <a:solidFill>
              <a:schemeClr val="tx1"/>
            </a:solidFill>
            <a:prstDash val="dash"/>
            <a:round/>
            <a:headEnd/>
            <a:tailEnd/>
          </a:ln>
        </p:spPr>
        <p:txBody>
          <a:bodyPr wrap="none"/>
          <a:lstStyle/>
          <a:p>
            <a:endParaRPr lang="pt-BR"/>
          </a:p>
        </p:txBody>
      </p:sp>
      <p:sp>
        <p:nvSpPr>
          <p:cNvPr id="14" name="Line 13"/>
          <p:cNvSpPr>
            <a:spLocks noChangeShapeType="1"/>
          </p:cNvSpPr>
          <p:nvPr/>
        </p:nvSpPr>
        <p:spPr bwMode="auto">
          <a:xfrm flipV="1">
            <a:off x="3630613" y="4011613"/>
            <a:ext cx="0" cy="1160462"/>
          </a:xfrm>
          <a:prstGeom prst="line">
            <a:avLst/>
          </a:prstGeom>
          <a:noFill/>
          <a:ln w="9525">
            <a:solidFill>
              <a:schemeClr val="tx1"/>
            </a:solidFill>
            <a:prstDash val="dash"/>
            <a:round/>
            <a:headEnd/>
            <a:tailEnd/>
          </a:ln>
        </p:spPr>
        <p:txBody>
          <a:bodyPr wrap="none"/>
          <a:lstStyle/>
          <a:p>
            <a:endParaRPr lang="pt-BR"/>
          </a:p>
        </p:txBody>
      </p:sp>
      <p:sp>
        <p:nvSpPr>
          <p:cNvPr id="15" name="Line 14"/>
          <p:cNvSpPr>
            <a:spLocks noChangeShapeType="1"/>
          </p:cNvSpPr>
          <p:nvPr/>
        </p:nvSpPr>
        <p:spPr bwMode="auto">
          <a:xfrm flipV="1">
            <a:off x="4221163" y="4222750"/>
            <a:ext cx="0" cy="949325"/>
          </a:xfrm>
          <a:prstGeom prst="line">
            <a:avLst/>
          </a:prstGeom>
          <a:noFill/>
          <a:ln w="9525">
            <a:solidFill>
              <a:schemeClr val="tx1"/>
            </a:solidFill>
            <a:prstDash val="dash"/>
            <a:round/>
            <a:headEnd/>
            <a:tailEnd/>
          </a:ln>
        </p:spPr>
        <p:txBody>
          <a:bodyPr wrap="none"/>
          <a:lstStyle/>
          <a:p>
            <a:endParaRPr lang="pt-BR"/>
          </a:p>
        </p:txBody>
      </p:sp>
      <p:sp>
        <p:nvSpPr>
          <p:cNvPr id="16" name="Line 15"/>
          <p:cNvSpPr>
            <a:spLocks noChangeShapeType="1"/>
          </p:cNvSpPr>
          <p:nvPr/>
        </p:nvSpPr>
        <p:spPr bwMode="auto">
          <a:xfrm flipV="1">
            <a:off x="4811713" y="4538663"/>
            <a:ext cx="0" cy="633412"/>
          </a:xfrm>
          <a:prstGeom prst="line">
            <a:avLst/>
          </a:prstGeom>
          <a:noFill/>
          <a:ln w="9525">
            <a:solidFill>
              <a:schemeClr val="tx1"/>
            </a:solidFill>
            <a:prstDash val="dash"/>
            <a:round/>
            <a:headEnd/>
            <a:tailEnd/>
          </a:ln>
        </p:spPr>
        <p:txBody>
          <a:bodyPr wrap="none"/>
          <a:lstStyle/>
          <a:p>
            <a:endParaRPr lang="pt-BR"/>
          </a:p>
        </p:txBody>
      </p:sp>
      <p:sp>
        <p:nvSpPr>
          <p:cNvPr id="17" name="Line 16"/>
          <p:cNvSpPr>
            <a:spLocks noChangeShapeType="1"/>
          </p:cNvSpPr>
          <p:nvPr/>
        </p:nvSpPr>
        <p:spPr bwMode="auto">
          <a:xfrm flipH="1">
            <a:off x="1855788" y="4011613"/>
            <a:ext cx="1774825" cy="0"/>
          </a:xfrm>
          <a:prstGeom prst="line">
            <a:avLst/>
          </a:prstGeom>
          <a:noFill/>
          <a:ln w="9525">
            <a:solidFill>
              <a:schemeClr val="tx1"/>
            </a:solidFill>
            <a:prstDash val="dash"/>
            <a:round/>
            <a:headEnd/>
            <a:tailEnd/>
          </a:ln>
        </p:spPr>
        <p:txBody>
          <a:bodyPr wrap="none"/>
          <a:lstStyle/>
          <a:p>
            <a:endParaRPr lang="pt-BR"/>
          </a:p>
        </p:txBody>
      </p:sp>
      <p:sp>
        <p:nvSpPr>
          <p:cNvPr id="18" name="Line 17"/>
          <p:cNvSpPr>
            <a:spLocks noChangeShapeType="1"/>
          </p:cNvSpPr>
          <p:nvPr/>
        </p:nvSpPr>
        <p:spPr bwMode="auto">
          <a:xfrm flipH="1">
            <a:off x="1855788" y="4327525"/>
            <a:ext cx="2365375" cy="0"/>
          </a:xfrm>
          <a:prstGeom prst="line">
            <a:avLst/>
          </a:prstGeom>
          <a:noFill/>
          <a:ln w="9525">
            <a:solidFill>
              <a:schemeClr val="tx1"/>
            </a:solidFill>
            <a:prstDash val="dash"/>
            <a:round/>
            <a:headEnd/>
            <a:tailEnd/>
          </a:ln>
        </p:spPr>
        <p:txBody>
          <a:bodyPr wrap="none"/>
          <a:lstStyle/>
          <a:p>
            <a:endParaRPr lang="pt-BR"/>
          </a:p>
        </p:txBody>
      </p:sp>
      <p:sp>
        <p:nvSpPr>
          <p:cNvPr id="19" name="Line 18"/>
          <p:cNvSpPr>
            <a:spLocks noChangeShapeType="1"/>
          </p:cNvSpPr>
          <p:nvPr/>
        </p:nvSpPr>
        <p:spPr bwMode="auto">
          <a:xfrm flipH="1">
            <a:off x="1855788" y="4538663"/>
            <a:ext cx="2955925" cy="0"/>
          </a:xfrm>
          <a:prstGeom prst="line">
            <a:avLst/>
          </a:prstGeom>
          <a:noFill/>
          <a:ln w="9525">
            <a:solidFill>
              <a:schemeClr val="tx1"/>
            </a:solidFill>
            <a:prstDash val="dash"/>
            <a:round/>
            <a:headEnd/>
            <a:tailEnd/>
          </a:ln>
        </p:spPr>
        <p:txBody>
          <a:bodyPr wrap="none"/>
          <a:lstStyle/>
          <a:p>
            <a:endParaRPr lang="pt-BR"/>
          </a:p>
        </p:txBody>
      </p:sp>
      <p:sp>
        <p:nvSpPr>
          <p:cNvPr id="20" name="Text Box 19"/>
          <p:cNvSpPr txBox="1">
            <a:spLocks noChangeArrowheads="1"/>
          </p:cNvSpPr>
          <p:nvPr/>
        </p:nvSpPr>
        <p:spPr bwMode="auto">
          <a:xfrm>
            <a:off x="2092325" y="5172075"/>
            <a:ext cx="828675" cy="366713"/>
          </a:xfrm>
          <a:prstGeom prst="rect">
            <a:avLst/>
          </a:prstGeom>
          <a:noFill/>
          <a:ln w="9525">
            <a:noFill/>
            <a:miter lim="800000"/>
            <a:headEnd/>
            <a:tailEnd/>
          </a:ln>
        </p:spPr>
        <p:txBody>
          <a:bodyPr>
            <a:spAutoFit/>
          </a:bodyPr>
          <a:lstStyle/>
          <a:p>
            <a:pPr eaLnBrk="1" hangingPunct="1">
              <a:spcBef>
                <a:spcPct val="50000"/>
              </a:spcBef>
            </a:pPr>
            <a:r>
              <a:rPr lang="pt-BR" sz="1800">
                <a:latin typeface="Arial" charset="0"/>
              </a:rPr>
              <a:t>10</a:t>
            </a:r>
          </a:p>
        </p:txBody>
      </p:sp>
      <p:sp>
        <p:nvSpPr>
          <p:cNvPr id="21" name="Text Box 20"/>
          <p:cNvSpPr txBox="1">
            <a:spLocks noChangeArrowheads="1"/>
          </p:cNvSpPr>
          <p:nvPr/>
        </p:nvSpPr>
        <p:spPr bwMode="auto">
          <a:xfrm>
            <a:off x="3984625" y="5172075"/>
            <a:ext cx="827088" cy="366713"/>
          </a:xfrm>
          <a:prstGeom prst="rect">
            <a:avLst/>
          </a:prstGeom>
          <a:noFill/>
          <a:ln w="9525">
            <a:noFill/>
            <a:miter lim="800000"/>
            <a:headEnd/>
            <a:tailEnd/>
          </a:ln>
        </p:spPr>
        <p:txBody>
          <a:bodyPr>
            <a:spAutoFit/>
          </a:bodyPr>
          <a:lstStyle/>
          <a:p>
            <a:pPr eaLnBrk="1" hangingPunct="1">
              <a:spcBef>
                <a:spcPct val="50000"/>
              </a:spcBef>
            </a:pPr>
            <a:r>
              <a:rPr lang="pt-BR" sz="1800">
                <a:latin typeface="Arial" charset="0"/>
              </a:rPr>
              <a:t>40</a:t>
            </a:r>
          </a:p>
        </p:txBody>
      </p:sp>
      <p:sp>
        <p:nvSpPr>
          <p:cNvPr id="22" name="Text Box 21"/>
          <p:cNvSpPr txBox="1">
            <a:spLocks noChangeArrowheads="1"/>
          </p:cNvSpPr>
          <p:nvPr/>
        </p:nvSpPr>
        <p:spPr bwMode="auto">
          <a:xfrm>
            <a:off x="3394075" y="5172075"/>
            <a:ext cx="827088" cy="366713"/>
          </a:xfrm>
          <a:prstGeom prst="rect">
            <a:avLst/>
          </a:prstGeom>
          <a:noFill/>
          <a:ln w="9525">
            <a:noFill/>
            <a:miter lim="800000"/>
            <a:headEnd/>
            <a:tailEnd/>
          </a:ln>
        </p:spPr>
        <p:txBody>
          <a:bodyPr>
            <a:spAutoFit/>
          </a:bodyPr>
          <a:lstStyle/>
          <a:p>
            <a:pPr eaLnBrk="1" hangingPunct="1">
              <a:spcBef>
                <a:spcPct val="50000"/>
              </a:spcBef>
            </a:pPr>
            <a:r>
              <a:rPr lang="pt-BR" sz="1800">
                <a:latin typeface="Arial" charset="0"/>
              </a:rPr>
              <a:t>30</a:t>
            </a:r>
          </a:p>
        </p:txBody>
      </p:sp>
      <p:sp>
        <p:nvSpPr>
          <p:cNvPr id="23" name="Text Box 22"/>
          <p:cNvSpPr txBox="1">
            <a:spLocks noChangeArrowheads="1"/>
          </p:cNvSpPr>
          <p:nvPr/>
        </p:nvSpPr>
        <p:spPr bwMode="auto">
          <a:xfrm>
            <a:off x="4575175" y="5172075"/>
            <a:ext cx="828675" cy="366713"/>
          </a:xfrm>
          <a:prstGeom prst="rect">
            <a:avLst/>
          </a:prstGeom>
          <a:noFill/>
          <a:ln w="9525">
            <a:noFill/>
            <a:miter lim="800000"/>
            <a:headEnd/>
            <a:tailEnd/>
          </a:ln>
        </p:spPr>
        <p:txBody>
          <a:bodyPr>
            <a:spAutoFit/>
          </a:bodyPr>
          <a:lstStyle/>
          <a:p>
            <a:pPr eaLnBrk="1" hangingPunct="1">
              <a:spcBef>
                <a:spcPct val="50000"/>
              </a:spcBef>
            </a:pPr>
            <a:r>
              <a:rPr lang="pt-BR" sz="1800">
                <a:latin typeface="Arial" charset="0"/>
              </a:rPr>
              <a:t>50</a:t>
            </a:r>
          </a:p>
        </p:txBody>
      </p:sp>
      <p:sp>
        <p:nvSpPr>
          <p:cNvPr id="24" name="Text Box 23"/>
          <p:cNvSpPr txBox="1">
            <a:spLocks noChangeArrowheads="1"/>
          </p:cNvSpPr>
          <p:nvPr/>
        </p:nvSpPr>
        <p:spPr bwMode="auto">
          <a:xfrm>
            <a:off x="2801938" y="5172075"/>
            <a:ext cx="828675" cy="366713"/>
          </a:xfrm>
          <a:prstGeom prst="rect">
            <a:avLst/>
          </a:prstGeom>
          <a:noFill/>
          <a:ln w="9525">
            <a:noFill/>
            <a:miter lim="800000"/>
            <a:headEnd/>
            <a:tailEnd/>
          </a:ln>
        </p:spPr>
        <p:txBody>
          <a:bodyPr>
            <a:spAutoFit/>
          </a:bodyPr>
          <a:lstStyle/>
          <a:p>
            <a:pPr eaLnBrk="1" hangingPunct="1">
              <a:spcBef>
                <a:spcPct val="50000"/>
              </a:spcBef>
            </a:pPr>
            <a:r>
              <a:rPr lang="pt-BR" sz="1800">
                <a:latin typeface="Arial" charset="0"/>
              </a:rPr>
              <a:t>20</a:t>
            </a:r>
          </a:p>
        </p:txBody>
      </p:sp>
      <p:sp>
        <p:nvSpPr>
          <p:cNvPr id="25" name="Text Box 24"/>
          <p:cNvSpPr txBox="1">
            <a:spLocks noChangeArrowheads="1"/>
          </p:cNvSpPr>
          <p:nvPr/>
        </p:nvSpPr>
        <p:spPr bwMode="auto">
          <a:xfrm>
            <a:off x="1028700" y="2744788"/>
            <a:ext cx="1063625" cy="396875"/>
          </a:xfrm>
          <a:prstGeom prst="rect">
            <a:avLst/>
          </a:prstGeom>
          <a:noFill/>
          <a:ln w="9525">
            <a:noFill/>
            <a:miter lim="800000"/>
            <a:headEnd/>
            <a:tailEnd/>
          </a:ln>
        </p:spPr>
        <p:txBody>
          <a:bodyPr>
            <a:spAutoFit/>
          </a:bodyPr>
          <a:lstStyle/>
          <a:p>
            <a:pPr eaLnBrk="1" hangingPunct="1">
              <a:spcBef>
                <a:spcPct val="50000"/>
              </a:spcBef>
            </a:pPr>
            <a:r>
              <a:rPr lang="pt-BR" sz="2000">
                <a:latin typeface="Arial" charset="0"/>
              </a:rPr>
              <a:t>2100</a:t>
            </a:r>
          </a:p>
        </p:txBody>
      </p:sp>
      <p:sp>
        <p:nvSpPr>
          <p:cNvPr id="26" name="Text Box 25"/>
          <p:cNvSpPr txBox="1">
            <a:spLocks noChangeArrowheads="1"/>
          </p:cNvSpPr>
          <p:nvPr/>
        </p:nvSpPr>
        <p:spPr bwMode="auto">
          <a:xfrm>
            <a:off x="1028700" y="4116388"/>
            <a:ext cx="1182688" cy="396875"/>
          </a:xfrm>
          <a:prstGeom prst="rect">
            <a:avLst/>
          </a:prstGeom>
          <a:noFill/>
          <a:ln w="9525">
            <a:noFill/>
            <a:miter lim="800000"/>
            <a:headEnd/>
            <a:tailEnd/>
          </a:ln>
        </p:spPr>
        <p:txBody>
          <a:bodyPr>
            <a:spAutoFit/>
          </a:bodyPr>
          <a:lstStyle/>
          <a:p>
            <a:pPr eaLnBrk="1" hangingPunct="1">
              <a:spcBef>
                <a:spcPct val="50000"/>
              </a:spcBef>
            </a:pPr>
            <a:r>
              <a:rPr lang="pt-BR" sz="2000">
                <a:latin typeface="Arial" charset="0"/>
              </a:rPr>
              <a:t>1250</a:t>
            </a:r>
          </a:p>
        </p:txBody>
      </p:sp>
      <p:sp>
        <p:nvSpPr>
          <p:cNvPr id="27" name="Text Box 26"/>
          <p:cNvSpPr txBox="1">
            <a:spLocks noChangeArrowheads="1"/>
          </p:cNvSpPr>
          <p:nvPr/>
        </p:nvSpPr>
        <p:spPr bwMode="auto">
          <a:xfrm>
            <a:off x="1028700" y="3378200"/>
            <a:ext cx="1300163" cy="396875"/>
          </a:xfrm>
          <a:prstGeom prst="rect">
            <a:avLst/>
          </a:prstGeom>
          <a:noFill/>
          <a:ln w="9525">
            <a:noFill/>
            <a:miter lim="800000"/>
            <a:headEnd/>
            <a:tailEnd/>
          </a:ln>
        </p:spPr>
        <p:txBody>
          <a:bodyPr>
            <a:spAutoFit/>
          </a:bodyPr>
          <a:lstStyle/>
          <a:p>
            <a:pPr eaLnBrk="1" hangingPunct="1">
              <a:spcBef>
                <a:spcPct val="50000"/>
              </a:spcBef>
            </a:pPr>
            <a:r>
              <a:rPr lang="pt-BR" sz="2000">
                <a:latin typeface="Arial" charset="0"/>
              </a:rPr>
              <a:t>1650</a:t>
            </a:r>
          </a:p>
        </p:txBody>
      </p:sp>
      <p:sp>
        <p:nvSpPr>
          <p:cNvPr id="28" name="Text Box 27"/>
          <p:cNvSpPr txBox="1">
            <a:spLocks noChangeArrowheads="1"/>
          </p:cNvSpPr>
          <p:nvPr/>
        </p:nvSpPr>
        <p:spPr bwMode="auto">
          <a:xfrm>
            <a:off x="1028700" y="3800475"/>
            <a:ext cx="1182688" cy="396875"/>
          </a:xfrm>
          <a:prstGeom prst="rect">
            <a:avLst/>
          </a:prstGeom>
          <a:noFill/>
          <a:ln w="9525">
            <a:noFill/>
            <a:miter lim="800000"/>
            <a:headEnd/>
            <a:tailEnd/>
          </a:ln>
        </p:spPr>
        <p:txBody>
          <a:bodyPr>
            <a:spAutoFit/>
          </a:bodyPr>
          <a:lstStyle/>
          <a:p>
            <a:pPr eaLnBrk="1" hangingPunct="1">
              <a:spcBef>
                <a:spcPct val="50000"/>
              </a:spcBef>
            </a:pPr>
            <a:r>
              <a:rPr lang="pt-BR" sz="2000">
                <a:latin typeface="Arial" charset="0"/>
              </a:rPr>
              <a:t>1400</a:t>
            </a:r>
          </a:p>
        </p:txBody>
      </p:sp>
      <p:sp>
        <p:nvSpPr>
          <p:cNvPr id="29" name="Text Box 28"/>
          <p:cNvSpPr txBox="1">
            <a:spLocks noChangeArrowheads="1"/>
          </p:cNvSpPr>
          <p:nvPr/>
        </p:nvSpPr>
        <p:spPr bwMode="auto">
          <a:xfrm>
            <a:off x="1028700" y="4382117"/>
            <a:ext cx="1063625" cy="396875"/>
          </a:xfrm>
          <a:prstGeom prst="rect">
            <a:avLst/>
          </a:prstGeom>
          <a:noFill/>
          <a:ln w="9525">
            <a:noFill/>
            <a:miter lim="800000"/>
            <a:headEnd/>
            <a:tailEnd/>
          </a:ln>
        </p:spPr>
        <p:txBody>
          <a:bodyPr>
            <a:spAutoFit/>
          </a:bodyPr>
          <a:lstStyle/>
          <a:p>
            <a:pPr eaLnBrk="1" hangingPunct="1">
              <a:spcBef>
                <a:spcPct val="50000"/>
              </a:spcBef>
            </a:pPr>
            <a:r>
              <a:rPr lang="pt-BR" sz="2000" dirty="0">
                <a:latin typeface="Arial" charset="0"/>
              </a:rPr>
              <a:t>1200</a:t>
            </a:r>
          </a:p>
        </p:txBody>
      </p:sp>
      <p:sp>
        <p:nvSpPr>
          <p:cNvPr id="30" name="Oval 29"/>
          <p:cNvSpPr>
            <a:spLocks noChangeArrowheads="1"/>
          </p:cNvSpPr>
          <p:nvPr/>
        </p:nvSpPr>
        <p:spPr bwMode="auto">
          <a:xfrm>
            <a:off x="2328863" y="2849563"/>
            <a:ext cx="119062" cy="106362"/>
          </a:xfrm>
          <a:prstGeom prst="ellipse">
            <a:avLst/>
          </a:prstGeom>
          <a:solidFill>
            <a:schemeClr val="tx1"/>
          </a:solidFill>
          <a:ln w="9525">
            <a:solidFill>
              <a:schemeClr val="tx1"/>
            </a:solidFill>
            <a:prstDash val="dash"/>
            <a:round/>
            <a:headEnd/>
            <a:tailEnd/>
          </a:ln>
        </p:spPr>
        <p:txBody>
          <a:bodyPr wrap="none" anchor="ctr"/>
          <a:lstStyle/>
          <a:p>
            <a:endParaRPr lang="pt-BR"/>
          </a:p>
        </p:txBody>
      </p:sp>
      <p:sp>
        <p:nvSpPr>
          <p:cNvPr id="31" name="Oval 30"/>
          <p:cNvSpPr>
            <a:spLocks noChangeArrowheads="1"/>
          </p:cNvSpPr>
          <p:nvPr/>
        </p:nvSpPr>
        <p:spPr bwMode="auto">
          <a:xfrm>
            <a:off x="2921000" y="3482975"/>
            <a:ext cx="117475" cy="106363"/>
          </a:xfrm>
          <a:prstGeom prst="ellipse">
            <a:avLst/>
          </a:prstGeom>
          <a:solidFill>
            <a:schemeClr val="tx1"/>
          </a:solidFill>
          <a:ln w="9525">
            <a:solidFill>
              <a:schemeClr val="tx1"/>
            </a:solidFill>
            <a:prstDash val="dash"/>
            <a:round/>
            <a:headEnd/>
            <a:tailEnd/>
          </a:ln>
        </p:spPr>
        <p:txBody>
          <a:bodyPr wrap="none" anchor="ctr"/>
          <a:lstStyle/>
          <a:p>
            <a:endParaRPr lang="pt-BR"/>
          </a:p>
        </p:txBody>
      </p:sp>
      <p:sp>
        <p:nvSpPr>
          <p:cNvPr id="32" name="Oval 31"/>
          <p:cNvSpPr>
            <a:spLocks noChangeArrowheads="1"/>
          </p:cNvSpPr>
          <p:nvPr/>
        </p:nvSpPr>
        <p:spPr bwMode="auto">
          <a:xfrm>
            <a:off x="3511550" y="3905250"/>
            <a:ext cx="119063" cy="106363"/>
          </a:xfrm>
          <a:prstGeom prst="ellipse">
            <a:avLst/>
          </a:prstGeom>
          <a:solidFill>
            <a:schemeClr val="tx1"/>
          </a:solidFill>
          <a:ln w="9525">
            <a:solidFill>
              <a:schemeClr val="tx1"/>
            </a:solidFill>
            <a:prstDash val="dash"/>
            <a:round/>
            <a:headEnd/>
            <a:tailEnd/>
          </a:ln>
        </p:spPr>
        <p:txBody>
          <a:bodyPr wrap="none" anchor="ctr"/>
          <a:lstStyle/>
          <a:p>
            <a:endParaRPr lang="pt-BR"/>
          </a:p>
        </p:txBody>
      </p:sp>
      <p:sp>
        <p:nvSpPr>
          <p:cNvPr id="33" name="Oval 32"/>
          <p:cNvSpPr>
            <a:spLocks noChangeArrowheads="1"/>
          </p:cNvSpPr>
          <p:nvPr/>
        </p:nvSpPr>
        <p:spPr bwMode="auto">
          <a:xfrm>
            <a:off x="4103688" y="4222750"/>
            <a:ext cx="117475" cy="104775"/>
          </a:xfrm>
          <a:prstGeom prst="ellipse">
            <a:avLst/>
          </a:prstGeom>
          <a:solidFill>
            <a:schemeClr val="tx1"/>
          </a:solidFill>
          <a:ln w="9525">
            <a:solidFill>
              <a:schemeClr val="tx1"/>
            </a:solidFill>
            <a:prstDash val="dash"/>
            <a:round/>
            <a:headEnd/>
            <a:tailEnd/>
          </a:ln>
        </p:spPr>
        <p:txBody>
          <a:bodyPr wrap="none" anchor="ctr"/>
          <a:lstStyle/>
          <a:p>
            <a:endParaRPr lang="pt-BR"/>
          </a:p>
        </p:txBody>
      </p:sp>
      <p:sp>
        <p:nvSpPr>
          <p:cNvPr id="34" name="Oval 33"/>
          <p:cNvSpPr>
            <a:spLocks noChangeArrowheads="1"/>
          </p:cNvSpPr>
          <p:nvPr/>
        </p:nvSpPr>
        <p:spPr bwMode="auto">
          <a:xfrm>
            <a:off x="4694238" y="4433888"/>
            <a:ext cx="117475" cy="104775"/>
          </a:xfrm>
          <a:prstGeom prst="ellipse">
            <a:avLst/>
          </a:prstGeom>
          <a:solidFill>
            <a:schemeClr val="tx1"/>
          </a:solidFill>
          <a:ln w="9525">
            <a:solidFill>
              <a:schemeClr val="tx1"/>
            </a:solidFill>
            <a:prstDash val="dash"/>
            <a:round/>
            <a:headEnd/>
            <a:tailEnd/>
          </a:ln>
        </p:spPr>
        <p:txBody>
          <a:bodyPr wrap="none" anchor="ctr"/>
          <a:lstStyle/>
          <a:p>
            <a:endParaRPr lang="pt-BR"/>
          </a:p>
        </p:txBody>
      </p:sp>
      <p:sp>
        <p:nvSpPr>
          <p:cNvPr id="35" name="Título 1">
            <a:extLst>
              <a:ext uri="{FF2B5EF4-FFF2-40B4-BE49-F238E27FC236}">
                <a16:creationId xmlns:a16="http://schemas.microsoft.com/office/drawing/2014/main" id="{0042E9C8-BF4C-46A2-B8D5-DA05F48591A1}"/>
              </a:ext>
            </a:extLst>
          </p:cNvPr>
          <p:cNvSpPr>
            <a:spLocks noGrp="1"/>
          </p:cNvSpPr>
          <p:nvPr>
            <p:ph type="title"/>
          </p:nvPr>
        </p:nvSpPr>
        <p:spPr>
          <a:xfrm>
            <a:off x="628650" y="319829"/>
            <a:ext cx="7886700" cy="876820"/>
          </a:xfrm>
        </p:spPr>
        <p:txBody>
          <a:bodyPr>
            <a:normAutofit/>
          </a:bodyPr>
          <a:lstStyle/>
          <a:p>
            <a:pPr algn="ctr"/>
            <a:r>
              <a:rPr lang="pt-BR" sz="3600" b="1" dirty="0">
                <a:latin typeface="+mn-lt"/>
              </a:rPr>
              <a:t>As Curvas de Aprendizagem</a:t>
            </a:r>
            <a:endParaRPr lang="en-US" sz="3600" b="1" dirty="0">
              <a:latin typeface="+mn-lt"/>
            </a:endParaRPr>
          </a:p>
        </p:txBody>
      </p:sp>
      <p:sp>
        <p:nvSpPr>
          <p:cNvPr id="36" name="CaixaDeTexto 35">
            <a:extLst>
              <a:ext uri="{FF2B5EF4-FFF2-40B4-BE49-F238E27FC236}">
                <a16:creationId xmlns:a16="http://schemas.microsoft.com/office/drawing/2014/main" id="{358E2E1E-A05B-4F8A-906C-2169A8E58E87}"/>
              </a:ext>
            </a:extLst>
          </p:cNvPr>
          <p:cNvSpPr txBox="1"/>
          <p:nvPr/>
        </p:nvSpPr>
        <p:spPr>
          <a:xfrm>
            <a:off x="7142921" y="4596711"/>
            <a:ext cx="593100" cy="461665"/>
          </a:xfrm>
          <a:prstGeom prst="rect">
            <a:avLst/>
          </a:prstGeom>
          <a:noFill/>
        </p:spPr>
        <p:txBody>
          <a:bodyPr wrap="square" rtlCol="0">
            <a:spAutoFit/>
          </a:bodyPr>
          <a:lstStyle/>
          <a:p>
            <a:r>
              <a:rPr lang="pt-BR" sz="2400" b="1" dirty="0"/>
              <a:t>CA</a:t>
            </a:r>
          </a:p>
        </p:txBody>
      </p:sp>
    </p:spTree>
    <p:extLst>
      <p:ext uri="{BB962C8B-B14F-4D97-AF65-F5344CB8AC3E}">
        <p14:creationId xmlns:p14="http://schemas.microsoft.com/office/powerpoint/2010/main" val="1226124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016000" y="2447925"/>
            <a:ext cx="3124200" cy="762000"/>
          </a:xfrm>
          <a:prstGeom prst="rect">
            <a:avLst/>
          </a:prstGeom>
          <a:solidFill>
            <a:schemeClr val="bg1">
              <a:lumMod val="95000"/>
            </a:schemeClr>
          </a:solidFill>
          <a:ln w="9525">
            <a:solidFill>
              <a:schemeClr val="tx1"/>
            </a:solidFill>
            <a:miter lim="800000"/>
            <a:headEnd/>
            <a:tailEnd/>
          </a:ln>
        </p:spPr>
        <p:txBody>
          <a:bodyPr wrap="none" anchor="ctr"/>
          <a:lstStyle/>
          <a:p>
            <a:endParaRPr lang="pt-BR"/>
          </a:p>
        </p:txBody>
      </p:sp>
      <p:sp>
        <p:nvSpPr>
          <p:cNvPr id="6" name="Rectangle 6"/>
          <p:cNvSpPr>
            <a:spLocks noChangeArrowheads="1"/>
          </p:cNvSpPr>
          <p:nvPr/>
        </p:nvSpPr>
        <p:spPr bwMode="auto">
          <a:xfrm>
            <a:off x="161512" y="1049408"/>
            <a:ext cx="8863218" cy="1087438"/>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n"/>
            </a:pPr>
            <a:r>
              <a:rPr lang="pt-BR" sz="2800" dirty="0">
                <a:latin typeface="Arial" charset="0"/>
              </a:rPr>
              <a:t>A Curva de Aprendizagem pode ser expressa por:</a:t>
            </a:r>
          </a:p>
          <a:p>
            <a:pPr marL="800100" lvl="1" indent="-342900">
              <a:spcBef>
                <a:spcPct val="50000"/>
              </a:spcBef>
              <a:buSzPct val="75000"/>
              <a:buFont typeface="Wingdings" pitchFamily="2" charset="2"/>
              <a:buChar char="n"/>
            </a:pPr>
            <a:r>
              <a:rPr lang="pt-BR" sz="2200" dirty="0">
                <a:latin typeface="Arial" charset="0"/>
              </a:rPr>
              <a:t>Supondo que a aprendizagem seja poupadora de mão de obra.</a:t>
            </a:r>
          </a:p>
        </p:txBody>
      </p:sp>
      <p:graphicFrame>
        <p:nvGraphicFramePr>
          <p:cNvPr id="7" name="Object 7"/>
          <p:cNvGraphicFramePr>
            <a:graphicFrameLocks noChangeAspect="1"/>
          </p:cNvGraphicFramePr>
          <p:nvPr>
            <p:extLst>
              <p:ext uri="{D42A27DB-BD31-4B8C-83A1-F6EECF244321}">
                <p14:modId xmlns:p14="http://schemas.microsoft.com/office/powerpoint/2010/main" val="3977438669"/>
              </p:ext>
            </p:extLst>
          </p:nvPr>
        </p:nvGraphicFramePr>
        <p:xfrm>
          <a:off x="971550" y="2451717"/>
          <a:ext cx="3238500" cy="788988"/>
        </p:xfrm>
        <a:graphic>
          <a:graphicData uri="http://schemas.openxmlformats.org/presentationml/2006/ole">
            <mc:AlternateContent xmlns:mc="http://schemas.openxmlformats.org/markup-compatibility/2006">
              <mc:Choice xmlns:v="urn:schemas-microsoft-com:vml" Requires="v">
                <p:oleObj name="Equation" r:id="rId2" imgW="876240" imgH="203040" progId="Equation.3">
                  <p:embed/>
                </p:oleObj>
              </mc:Choice>
              <mc:Fallback>
                <p:oleObj name="Equation" r:id="rId2" imgW="876240" imgH="203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51717"/>
                        <a:ext cx="3238500" cy="78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8"/>
          <p:cNvSpPr>
            <a:spLocks noChangeShapeType="1"/>
          </p:cNvSpPr>
          <p:nvPr/>
        </p:nvSpPr>
        <p:spPr bwMode="auto">
          <a:xfrm>
            <a:off x="2133600" y="3133725"/>
            <a:ext cx="0" cy="1524000"/>
          </a:xfrm>
          <a:prstGeom prst="line">
            <a:avLst/>
          </a:prstGeom>
          <a:noFill/>
          <a:ln w="28575">
            <a:solidFill>
              <a:schemeClr val="tx2"/>
            </a:solidFill>
            <a:round/>
            <a:headEnd/>
            <a:tailEnd/>
          </a:ln>
        </p:spPr>
        <p:txBody>
          <a:bodyPr wrap="none"/>
          <a:lstStyle/>
          <a:p>
            <a:endParaRPr lang="pt-BR"/>
          </a:p>
        </p:txBody>
      </p:sp>
      <p:sp>
        <p:nvSpPr>
          <p:cNvPr id="9" name="Line 9"/>
          <p:cNvSpPr>
            <a:spLocks noChangeShapeType="1"/>
          </p:cNvSpPr>
          <p:nvPr/>
        </p:nvSpPr>
        <p:spPr bwMode="auto">
          <a:xfrm>
            <a:off x="2895600" y="3133725"/>
            <a:ext cx="0" cy="1524000"/>
          </a:xfrm>
          <a:prstGeom prst="line">
            <a:avLst/>
          </a:prstGeom>
          <a:noFill/>
          <a:ln w="28575">
            <a:solidFill>
              <a:schemeClr val="tx2"/>
            </a:solidFill>
            <a:round/>
            <a:headEnd/>
            <a:tailEnd/>
          </a:ln>
        </p:spPr>
        <p:txBody>
          <a:bodyPr wrap="none"/>
          <a:lstStyle/>
          <a:p>
            <a:endParaRPr lang="pt-BR"/>
          </a:p>
        </p:txBody>
      </p:sp>
      <p:sp>
        <p:nvSpPr>
          <p:cNvPr id="10" name="Line 10"/>
          <p:cNvSpPr>
            <a:spLocks noChangeShapeType="1"/>
          </p:cNvSpPr>
          <p:nvPr/>
        </p:nvSpPr>
        <p:spPr bwMode="auto">
          <a:xfrm>
            <a:off x="2133600" y="4657725"/>
            <a:ext cx="1066800" cy="0"/>
          </a:xfrm>
          <a:prstGeom prst="line">
            <a:avLst/>
          </a:prstGeom>
          <a:noFill/>
          <a:ln w="28575">
            <a:solidFill>
              <a:schemeClr val="tx2"/>
            </a:solidFill>
            <a:round/>
            <a:headEnd/>
            <a:tailEnd type="triangle" w="med" len="med"/>
          </a:ln>
        </p:spPr>
        <p:txBody>
          <a:bodyPr wrap="none"/>
          <a:lstStyle/>
          <a:p>
            <a:endParaRPr lang="pt-BR"/>
          </a:p>
        </p:txBody>
      </p:sp>
      <p:sp>
        <p:nvSpPr>
          <p:cNvPr id="11" name="Text Box 11"/>
          <p:cNvSpPr txBox="1">
            <a:spLocks noChangeArrowheads="1"/>
          </p:cNvSpPr>
          <p:nvPr/>
        </p:nvSpPr>
        <p:spPr bwMode="auto">
          <a:xfrm>
            <a:off x="3200400" y="4413250"/>
            <a:ext cx="2743200" cy="427038"/>
          </a:xfrm>
          <a:prstGeom prst="rect">
            <a:avLst/>
          </a:prstGeom>
          <a:noFill/>
          <a:ln w="9525">
            <a:noFill/>
            <a:miter lim="800000"/>
            <a:headEnd/>
            <a:tailEnd/>
          </a:ln>
        </p:spPr>
        <p:txBody>
          <a:bodyPr>
            <a:spAutoFit/>
          </a:bodyPr>
          <a:lstStyle/>
          <a:p>
            <a:pPr eaLnBrk="1" hangingPunct="1">
              <a:spcBef>
                <a:spcPct val="50000"/>
              </a:spcBef>
            </a:pPr>
            <a:r>
              <a:rPr lang="pt-BR" sz="2200" b="1"/>
              <a:t>Constantes positivas</a:t>
            </a:r>
          </a:p>
        </p:txBody>
      </p:sp>
      <p:sp>
        <p:nvSpPr>
          <p:cNvPr id="12" name="Line 12"/>
          <p:cNvSpPr>
            <a:spLocks noChangeShapeType="1"/>
          </p:cNvSpPr>
          <p:nvPr/>
        </p:nvSpPr>
        <p:spPr bwMode="auto">
          <a:xfrm>
            <a:off x="3276600" y="3133725"/>
            <a:ext cx="0" cy="533400"/>
          </a:xfrm>
          <a:prstGeom prst="line">
            <a:avLst/>
          </a:prstGeom>
          <a:noFill/>
          <a:ln w="28575">
            <a:solidFill>
              <a:schemeClr val="tx2"/>
            </a:solidFill>
            <a:round/>
            <a:headEnd/>
            <a:tailEnd/>
          </a:ln>
        </p:spPr>
        <p:txBody>
          <a:bodyPr wrap="none"/>
          <a:lstStyle/>
          <a:p>
            <a:endParaRPr lang="pt-BR"/>
          </a:p>
        </p:txBody>
      </p:sp>
      <p:sp>
        <p:nvSpPr>
          <p:cNvPr id="13" name="Line 13"/>
          <p:cNvSpPr>
            <a:spLocks noChangeShapeType="1"/>
          </p:cNvSpPr>
          <p:nvPr/>
        </p:nvSpPr>
        <p:spPr bwMode="auto">
          <a:xfrm>
            <a:off x="3276600" y="3667125"/>
            <a:ext cx="1219200" cy="0"/>
          </a:xfrm>
          <a:prstGeom prst="line">
            <a:avLst/>
          </a:prstGeom>
          <a:noFill/>
          <a:ln w="28575">
            <a:solidFill>
              <a:schemeClr val="tx2"/>
            </a:solidFill>
            <a:round/>
            <a:headEnd/>
            <a:tailEnd type="triangle" w="med" len="med"/>
          </a:ln>
        </p:spPr>
        <p:txBody>
          <a:bodyPr wrap="none"/>
          <a:lstStyle/>
          <a:p>
            <a:endParaRPr lang="pt-BR"/>
          </a:p>
        </p:txBody>
      </p:sp>
      <p:sp>
        <p:nvSpPr>
          <p:cNvPr id="14" name="Text Box 14"/>
          <p:cNvSpPr txBox="1">
            <a:spLocks noChangeArrowheads="1"/>
          </p:cNvSpPr>
          <p:nvPr/>
        </p:nvSpPr>
        <p:spPr bwMode="auto">
          <a:xfrm>
            <a:off x="4495800" y="3362325"/>
            <a:ext cx="3062288" cy="762000"/>
          </a:xfrm>
          <a:prstGeom prst="rect">
            <a:avLst/>
          </a:prstGeom>
          <a:noFill/>
          <a:ln w="9525">
            <a:noFill/>
            <a:miter lim="800000"/>
            <a:headEnd/>
            <a:tailEnd/>
          </a:ln>
        </p:spPr>
        <p:txBody>
          <a:bodyPr>
            <a:spAutoFit/>
          </a:bodyPr>
          <a:lstStyle/>
          <a:p>
            <a:pPr algn="ctr" eaLnBrk="1" hangingPunct="1">
              <a:spcBef>
                <a:spcPct val="50000"/>
              </a:spcBef>
            </a:pPr>
            <a:r>
              <a:rPr lang="pt-BR" sz="2200" b="1" dirty="0"/>
              <a:t>Número de unidades               acumuladas de produto</a:t>
            </a:r>
          </a:p>
        </p:txBody>
      </p:sp>
      <p:sp>
        <p:nvSpPr>
          <p:cNvPr id="15" name="Line 15"/>
          <p:cNvSpPr>
            <a:spLocks noChangeShapeType="1"/>
          </p:cNvSpPr>
          <p:nvPr/>
        </p:nvSpPr>
        <p:spPr bwMode="auto">
          <a:xfrm>
            <a:off x="4124325" y="2752725"/>
            <a:ext cx="457200" cy="0"/>
          </a:xfrm>
          <a:prstGeom prst="line">
            <a:avLst/>
          </a:prstGeom>
          <a:noFill/>
          <a:ln w="28575">
            <a:solidFill>
              <a:srgbClr val="000000"/>
            </a:solidFill>
            <a:round/>
            <a:headEnd/>
            <a:tailEnd type="triangle" w="med" len="med"/>
          </a:ln>
        </p:spPr>
        <p:txBody>
          <a:bodyPr wrap="none"/>
          <a:lstStyle/>
          <a:p>
            <a:endParaRPr lang="pt-BR"/>
          </a:p>
        </p:txBody>
      </p:sp>
      <p:sp>
        <p:nvSpPr>
          <p:cNvPr id="16" name="Text Box 16"/>
          <p:cNvSpPr txBox="1">
            <a:spLocks noChangeArrowheads="1"/>
          </p:cNvSpPr>
          <p:nvPr/>
        </p:nvSpPr>
        <p:spPr bwMode="auto">
          <a:xfrm>
            <a:off x="4559300" y="2524125"/>
            <a:ext cx="4102100" cy="427038"/>
          </a:xfrm>
          <a:prstGeom prst="rect">
            <a:avLst/>
          </a:prstGeom>
          <a:noFill/>
          <a:ln w="9525">
            <a:noFill/>
            <a:miter lim="800000"/>
            <a:headEnd/>
            <a:tailEnd/>
          </a:ln>
        </p:spPr>
        <p:txBody>
          <a:bodyPr>
            <a:spAutoFit/>
          </a:bodyPr>
          <a:lstStyle/>
          <a:p>
            <a:pPr eaLnBrk="1" hangingPunct="1">
              <a:spcBef>
                <a:spcPct val="50000"/>
              </a:spcBef>
            </a:pPr>
            <a:r>
              <a:rPr lang="pt-BR" sz="2200" b="1"/>
              <a:t>Constante com valor entre 0 e 1</a:t>
            </a:r>
          </a:p>
        </p:txBody>
      </p:sp>
      <p:sp>
        <p:nvSpPr>
          <p:cNvPr id="17" name="Line 17"/>
          <p:cNvSpPr>
            <a:spLocks noChangeShapeType="1"/>
          </p:cNvSpPr>
          <p:nvPr/>
        </p:nvSpPr>
        <p:spPr bwMode="auto">
          <a:xfrm>
            <a:off x="1295400" y="3133725"/>
            <a:ext cx="0" cy="2286000"/>
          </a:xfrm>
          <a:prstGeom prst="line">
            <a:avLst/>
          </a:prstGeom>
          <a:noFill/>
          <a:ln w="28575">
            <a:solidFill>
              <a:schemeClr val="tx2"/>
            </a:solidFill>
            <a:round/>
            <a:headEnd/>
            <a:tailEnd/>
          </a:ln>
        </p:spPr>
        <p:txBody>
          <a:bodyPr wrap="none"/>
          <a:lstStyle/>
          <a:p>
            <a:endParaRPr lang="pt-BR"/>
          </a:p>
        </p:txBody>
      </p:sp>
      <p:sp>
        <p:nvSpPr>
          <p:cNvPr id="18" name="Line 18"/>
          <p:cNvSpPr>
            <a:spLocks noChangeShapeType="1"/>
          </p:cNvSpPr>
          <p:nvPr/>
        </p:nvSpPr>
        <p:spPr bwMode="auto">
          <a:xfrm>
            <a:off x="1295400" y="5419725"/>
            <a:ext cx="1905000" cy="0"/>
          </a:xfrm>
          <a:prstGeom prst="line">
            <a:avLst/>
          </a:prstGeom>
          <a:noFill/>
          <a:ln w="28575">
            <a:solidFill>
              <a:schemeClr val="tx2"/>
            </a:solidFill>
            <a:round/>
            <a:headEnd/>
            <a:tailEnd type="triangle" w="med" len="med"/>
          </a:ln>
        </p:spPr>
        <p:txBody>
          <a:bodyPr wrap="none"/>
          <a:lstStyle/>
          <a:p>
            <a:endParaRPr lang="pt-BR"/>
          </a:p>
        </p:txBody>
      </p:sp>
      <p:sp>
        <p:nvSpPr>
          <p:cNvPr id="19" name="Text Box 19"/>
          <p:cNvSpPr txBox="1">
            <a:spLocks noChangeArrowheads="1"/>
          </p:cNvSpPr>
          <p:nvPr/>
        </p:nvSpPr>
        <p:spPr bwMode="auto">
          <a:xfrm>
            <a:off x="3200400" y="5191125"/>
            <a:ext cx="4303713" cy="427038"/>
          </a:xfrm>
          <a:prstGeom prst="rect">
            <a:avLst/>
          </a:prstGeom>
          <a:noFill/>
          <a:ln w="9525">
            <a:noFill/>
            <a:miter lim="800000"/>
            <a:headEnd/>
            <a:tailEnd/>
          </a:ln>
        </p:spPr>
        <p:txBody>
          <a:bodyPr>
            <a:spAutoFit/>
          </a:bodyPr>
          <a:lstStyle/>
          <a:p>
            <a:pPr eaLnBrk="1" hangingPunct="1">
              <a:spcBef>
                <a:spcPct val="50000"/>
              </a:spcBef>
            </a:pPr>
            <a:r>
              <a:rPr lang="pt-BR" sz="2200" b="1"/>
              <a:t>Trabalho por unidade de produto</a:t>
            </a:r>
          </a:p>
        </p:txBody>
      </p:sp>
      <p:sp>
        <p:nvSpPr>
          <p:cNvPr id="20" name="Título 1">
            <a:extLst>
              <a:ext uri="{FF2B5EF4-FFF2-40B4-BE49-F238E27FC236}">
                <a16:creationId xmlns:a16="http://schemas.microsoft.com/office/drawing/2014/main" id="{097444A7-EAFF-4114-9CB9-C87E9AE39E20}"/>
              </a:ext>
            </a:extLst>
          </p:cNvPr>
          <p:cNvSpPr>
            <a:spLocks noGrp="1"/>
          </p:cNvSpPr>
          <p:nvPr>
            <p:ph type="title"/>
          </p:nvPr>
        </p:nvSpPr>
        <p:spPr>
          <a:xfrm>
            <a:off x="628650" y="319829"/>
            <a:ext cx="7886700" cy="876820"/>
          </a:xfrm>
        </p:spPr>
        <p:txBody>
          <a:bodyPr>
            <a:normAutofit/>
          </a:bodyPr>
          <a:lstStyle/>
          <a:p>
            <a:pPr algn="ctr"/>
            <a:r>
              <a:rPr lang="pt-BR" sz="3600" b="1" dirty="0">
                <a:latin typeface="+mn-lt"/>
              </a:rPr>
              <a:t>As Curvas de Aprendizagem</a:t>
            </a:r>
            <a:endParaRPr lang="en-US" sz="3600" b="1" dirty="0">
              <a:latin typeface="+mn-lt"/>
            </a:endParaRPr>
          </a:p>
        </p:txBody>
      </p:sp>
    </p:spTree>
    <p:extLst>
      <p:ext uri="{BB962C8B-B14F-4D97-AF65-F5344CB8AC3E}">
        <p14:creationId xmlns:p14="http://schemas.microsoft.com/office/powerpoint/2010/main" val="2010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2327539"/>
            <a:ext cx="8588375" cy="4324063"/>
          </a:xfrm>
          <a:prstGeom prst="rect">
            <a:avLst/>
          </a:prstGeom>
          <a:noFill/>
          <a:ln w="9525">
            <a:noFill/>
            <a:miter lim="800000"/>
            <a:headEnd/>
            <a:tailEnd/>
          </a:ln>
        </p:spPr>
        <p:txBody>
          <a:bodyPr/>
          <a:lstStyle/>
          <a:p>
            <a:pPr marL="342900" indent="-342900" algn="just">
              <a:spcBef>
                <a:spcPct val="50000"/>
              </a:spcBef>
              <a:buSzPct val="58000"/>
              <a:buFont typeface="Wingdings" pitchFamily="2" charset="2"/>
              <a:buChar char="n"/>
            </a:pPr>
            <a:r>
              <a:rPr lang="pt-BR" sz="2600" dirty="0">
                <a:latin typeface="Arial" charset="0"/>
              </a:rPr>
              <a:t>Se  N = 1 ,  temos L = A + B.   Logo,  A + B  mede o insumo necessário para a produção do primeiro navio.</a:t>
            </a:r>
          </a:p>
          <a:p>
            <a:pPr marL="342900" indent="-342900" algn="just">
              <a:spcBef>
                <a:spcPct val="50000"/>
              </a:spcBef>
              <a:buSzPct val="58000"/>
              <a:buFont typeface="Wingdings" pitchFamily="2" charset="2"/>
              <a:buChar char="n"/>
            </a:pPr>
            <a:r>
              <a:rPr lang="pt-BR" sz="2600" dirty="0">
                <a:latin typeface="Arial" charset="0"/>
              </a:rPr>
              <a:t>Se </a:t>
            </a:r>
            <a:r>
              <a:rPr lang="pt-BR" sz="2600" dirty="0">
                <a:latin typeface="Arial" charset="0"/>
                <a:sym typeface="Symbol" pitchFamily="18" charset="2"/>
              </a:rPr>
              <a:t> = 0 , o trabalho por unidade de produto não será alterado  pela  maior  produção  acumulada de navios. Dito de outra forma, não há aprendizagem.</a:t>
            </a:r>
          </a:p>
          <a:p>
            <a:pPr marL="342900" indent="-342900" algn="just">
              <a:spcBef>
                <a:spcPct val="50000"/>
              </a:spcBef>
              <a:buSzPct val="58000"/>
              <a:buFont typeface="Wingdings" pitchFamily="2" charset="2"/>
              <a:buChar char="n"/>
            </a:pPr>
            <a:r>
              <a:rPr lang="pt-BR" sz="2600" dirty="0">
                <a:latin typeface="Arial" charset="0"/>
                <a:sym typeface="Symbol" pitchFamily="18" charset="2"/>
              </a:rPr>
              <a:t>Se   0 &lt;  &lt; 1 , o trabalho por  unidade de  produto diminuirá com o aumento da produção acumulada, convergindo para A, que representa o menor nível de trabalho por unidade de produto possível. </a:t>
            </a:r>
          </a:p>
        </p:txBody>
      </p:sp>
      <p:sp>
        <p:nvSpPr>
          <p:cNvPr id="6" name="Título 1">
            <a:extLst>
              <a:ext uri="{FF2B5EF4-FFF2-40B4-BE49-F238E27FC236}">
                <a16:creationId xmlns:a16="http://schemas.microsoft.com/office/drawing/2014/main" id="{9B0CBFF8-9A22-43EF-9A45-01E38B2D3816}"/>
              </a:ext>
            </a:extLst>
          </p:cNvPr>
          <p:cNvSpPr>
            <a:spLocks noGrp="1"/>
          </p:cNvSpPr>
          <p:nvPr>
            <p:ph type="title"/>
          </p:nvPr>
        </p:nvSpPr>
        <p:spPr>
          <a:xfrm>
            <a:off x="628650" y="319829"/>
            <a:ext cx="7886700" cy="876820"/>
          </a:xfrm>
        </p:spPr>
        <p:txBody>
          <a:bodyPr>
            <a:normAutofit/>
          </a:bodyPr>
          <a:lstStyle/>
          <a:p>
            <a:pPr algn="ctr"/>
            <a:r>
              <a:rPr lang="pt-BR" sz="3600" b="1" dirty="0">
                <a:latin typeface="+mn-lt"/>
              </a:rPr>
              <a:t>As Curvas de Aprendizagem</a:t>
            </a:r>
            <a:endParaRPr lang="en-US" sz="3600" b="1" dirty="0">
              <a:latin typeface="+mn-lt"/>
            </a:endParaRPr>
          </a:p>
        </p:txBody>
      </p:sp>
      <p:graphicFrame>
        <p:nvGraphicFramePr>
          <p:cNvPr id="7" name="Object 7">
            <a:extLst>
              <a:ext uri="{FF2B5EF4-FFF2-40B4-BE49-F238E27FC236}">
                <a16:creationId xmlns:a16="http://schemas.microsoft.com/office/drawing/2014/main" id="{A1C6A61C-804F-441A-B4FB-CD5ECC581C3F}"/>
              </a:ext>
            </a:extLst>
          </p:cNvPr>
          <p:cNvGraphicFramePr>
            <a:graphicFrameLocks noChangeAspect="1"/>
          </p:cNvGraphicFramePr>
          <p:nvPr>
            <p:extLst>
              <p:ext uri="{D42A27DB-BD31-4B8C-83A1-F6EECF244321}">
                <p14:modId xmlns:p14="http://schemas.microsoft.com/office/powerpoint/2010/main" val="830386598"/>
              </p:ext>
            </p:extLst>
          </p:nvPr>
        </p:nvGraphicFramePr>
        <p:xfrm>
          <a:off x="628650" y="1196649"/>
          <a:ext cx="3238500" cy="788988"/>
        </p:xfrm>
        <a:graphic>
          <a:graphicData uri="http://schemas.openxmlformats.org/presentationml/2006/ole">
            <mc:AlternateContent xmlns:mc="http://schemas.openxmlformats.org/markup-compatibility/2006">
              <mc:Choice xmlns:v="urn:schemas-microsoft-com:vml" Requires="v">
                <p:oleObj name="Equation" r:id="rId2" imgW="876240" imgH="203040" progId="Equation.3">
                  <p:embed/>
                </p:oleObj>
              </mc:Choice>
              <mc:Fallback>
                <p:oleObj name="Equation" r:id="rId2" imgW="876240" imgH="203040" progId="Equation.3">
                  <p:embed/>
                  <p:pic>
                    <p:nvPicPr>
                      <p:cNvPr id="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196649"/>
                        <a:ext cx="3238500" cy="788988"/>
                      </a:xfrm>
                      <a:prstGeom prst="rect">
                        <a:avLst/>
                      </a:prstGeom>
                      <a:solidFill>
                        <a:schemeClr val="bg1">
                          <a:lumMod val="95000"/>
                        </a:schemeClr>
                      </a:solidFill>
                      <a:ln>
                        <a:solidFill>
                          <a:schemeClr val="tx1"/>
                        </a:solidFill>
                      </a:ln>
                    </p:spPr>
                  </p:pic>
                </p:oleObj>
              </mc:Fallback>
            </mc:AlternateContent>
          </a:graphicData>
        </a:graphic>
      </p:graphicFrame>
    </p:spTree>
    <p:extLst>
      <p:ext uri="{BB962C8B-B14F-4D97-AF65-F5344CB8AC3E}">
        <p14:creationId xmlns:p14="http://schemas.microsoft.com/office/powerpoint/2010/main" val="29055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flipV="1">
            <a:off x="2730774" y="1938528"/>
            <a:ext cx="1588" cy="3005137"/>
          </a:xfrm>
          <a:prstGeom prst="line">
            <a:avLst/>
          </a:prstGeom>
          <a:noFill/>
          <a:ln w="57150">
            <a:solidFill>
              <a:schemeClr val="tx1"/>
            </a:solidFill>
            <a:round/>
            <a:headEnd/>
            <a:tailEnd type="triangle" w="med" len="med"/>
          </a:ln>
        </p:spPr>
        <p:txBody>
          <a:bodyPr wrap="none"/>
          <a:lstStyle/>
          <a:p>
            <a:endParaRPr lang="pt-BR"/>
          </a:p>
        </p:txBody>
      </p:sp>
      <p:sp>
        <p:nvSpPr>
          <p:cNvPr id="5" name="Line 6"/>
          <p:cNvSpPr>
            <a:spLocks noChangeShapeType="1"/>
          </p:cNvSpPr>
          <p:nvPr/>
        </p:nvSpPr>
        <p:spPr bwMode="auto">
          <a:xfrm>
            <a:off x="2730774" y="4943665"/>
            <a:ext cx="4100513" cy="1588"/>
          </a:xfrm>
          <a:prstGeom prst="line">
            <a:avLst/>
          </a:prstGeom>
          <a:noFill/>
          <a:ln w="57150">
            <a:solidFill>
              <a:schemeClr val="tx1"/>
            </a:solidFill>
            <a:round/>
            <a:headEnd/>
            <a:tailEnd type="triangle" w="med" len="med"/>
          </a:ln>
        </p:spPr>
        <p:txBody>
          <a:bodyPr wrap="none"/>
          <a:lstStyle/>
          <a:p>
            <a:endParaRPr lang="pt-BR"/>
          </a:p>
        </p:txBody>
      </p:sp>
      <p:sp>
        <p:nvSpPr>
          <p:cNvPr id="6" name="Text Box 7"/>
          <p:cNvSpPr txBox="1">
            <a:spLocks noChangeArrowheads="1"/>
          </p:cNvSpPr>
          <p:nvPr/>
        </p:nvSpPr>
        <p:spPr bwMode="auto">
          <a:xfrm>
            <a:off x="1323355" y="1751203"/>
            <a:ext cx="1708150" cy="430887"/>
          </a:xfrm>
          <a:prstGeom prst="rect">
            <a:avLst/>
          </a:prstGeom>
          <a:noFill/>
          <a:ln w="9525">
            <a:noFill/>
            <a:miter lim="800000"/>
            <a:headEnd/>
            <a:tailEnd/>
          </a:ln>
        </p:spPr>
        <p:txBody>
          <a:bodyPr>
            <a:spAutoFit/>
          </a:bodyPr>
          <a:lstStyle/>
          <a:p>
            <a:pPr eaLnBrk="1" hangingPunct="1">
              <a:spcBef>
                <a:spcPct val="50000"/>
              </a:spcBef>
            </a:pPr>
            <a:r>
              <a:rPr lang="pt-BR" sz="2200" b="1" dirty="0"/>
              <a:t>Custos ($)</a:t>
            </a:r>
          </a:p>
        </p:txBody>
      </p:sp>
      <p:sp>
        <p:nvSpPr>
          <p:cNvPr id="7" name="Text Box 8"/>
          <p:cNvSpPr txBox="1">
            <a:spLocks noChangeArrowheads="1"/>
          </p:cNvSpPr>
          <p:nvPr/>
        </p:nvSpPr>
        <p:spPr bwMode="auto">
          <a:xfrm>
            <a:off x="6731274" y="4845240"/>
            <a:ext cx="1195388" cy="519113"/>
          </a:xfrm>
          <a:prstGeom prst="rect">
            <a:avLst/>
          </a:prstGeom>
          <a:noFill/>
          <a:ln w="9525">
            <a:noFill/>
            <a:miter lim="800000"/>
            <a:headEnd/>
            <a:tailEnd/>
          </a:ln>
        </p:spPr>
        <p:txBody>
          <a:bodyPr>
            <a:spAutoFit/>
          </a:bodyPr>
          <a:lstStyle/>
          <a:p>
            <a:pPr eaLnBrk="1" hangingPunct="1">
              <a:spcBef>
                <a:spcPct val="50000"/>
              </a:spcBef>
            </a:pPr>
            <a:r>
              <a:rPr lang="pt-BR" sz="2800" b="1"/>
              <a:t>Q</a:t>
            </a:r>
          </a:p>
        </p:txBody>
      </p:sp>
      <p:sp>
        <p:nvSpPr>
          <p:cNvPr id="8" name="Arc 9"/>
          <p:cNvSpPr>
            <a:spLocks/>
          </p:cNvSpPr>
          <p:nvPr/>
        </p:nvSpPr>
        <p:spPr bwMode="auto">
          <a:xfrm flipH="1" flipV="1">
            <a:off x="3502299" y="1187640"/>
            <a:ext cx="2816225" cy="2817813"/>
          </a:xfrm>
          <a:custGeom>
            <a:avLst/>
            <a:gdLst>
              <a:gd name="T0" fmla="*/ 0 w 20070"/>
              <a:gd name="T1" fmla="*/ 0 h 21600"/>
              <a:gd name="T2" fmla="*/ 2147483647 w 20070"/>
              <a:gd name="T3" fmla="*/ 2147483647 h 21600"/>
              <a:gd name="T4" fmla="*/ 0 w 20070"/>
              <a:gd name="T5" fmla="*/ 2147483647 h 21600"/>
              <a:gd name="T6" fmla="*/ 0 60000 65536"/>
              <a:gd name="T7" fmla="*/ 0 60000 65536"/>
              <a:gd name="T8" fmla="*/ 0 60000 65536"/>
              <a:gd name="T9" fmla="*/ 0 w 20070"/>
              <a:gd name="T10" fmla="*/ 0 h 21600"/>
              <a:gd name="T11" fmla="*/ 20070 w 20070"/>
              <a:gd name="T12" fmla="*/ 21600 h 21600"/>
            </a:gdLst>
            <a:ahLst/>
            <a:cxnLst>
              <a:cxn ang="T6">
                <a:pos x="T0" y="T1"/>
              </a:cxn>
              <a:cxn ang="T7">
                <a:pos x="T2" y="T3"/>
              </a:cxn>
              <a:cxn ang="T8">
                <a:pos x="T4" y="T5"/>
              </a:cxn>
            </a:cxnLst>
            <a:rect l="T9" t="T10" r="T11" b="T12"/>
            <a:pathLst>
              <a:path w="20070" h="21600" fill="none" extrusionOk="0">
                <a:moveTo>
                  <a:pt x="-1" y="0"/>
                </a:moveTo>
                <a:cubicBezTo>
                  <a:pt x="8847" y="0"/>
                  <a:pt x="16799" y="5395"/>
                  <a:pt x="20070" y="13615"/>
                </a:cubicBezTo>
              </a:path>
              <a:path w="20070" h="21600" stroke="0" extrusionOk="0">
                <a:moveTo>
                  <a:pt x="-1" y="0"/>
                </a:moveTo>
                <a:cubicBezTo>
                  <a:pt x="8847" y="0"/>
                  <a:pt x="16799" y="5395"/>
                  <a:pt x="20070" y="13615"/>
                </a:cubicBezTo>
                <a:lnTo>
                  <a:pt x="0" y="21600"/>
                </a:lnTo>
                <a:close/>
              </a:path>
            </a:pathLst>
          </a:custGeom>
          <a:noFill/>
          <a:ln w="28575">
            <a:solidFill>
              <a:schemeClr val="tx1"/>
            </a:solidFill>
            <a:round/>
            <a:headEnd/>
            <a:tailEnd/>
          </a:ln>
        </p:spPr>
        <p:txBody>
          <a:bodyPr wrap="none" anchor="ctr"/>
          <a:lstStyle/>
          <a:p>
            <a:endParaRPr lang="pt-BR"/>
          </a:p>
        </p:txBody>
      </p:sp>
      <p:sp>
        <p:nvSpPr>
          <p:cNvPr id="9" name="Line 10"/>
          <p:cNvSpPr>
            <a:spLocks noChangeShapeType="1"/>
          </p:cNvSpPr>
          <p:nvPr/>
        </p:nvSpPr>
        <p:spPr bwMode="auto">
          <a:xfrm>
            <a:off x="4524649" y="3441890"/>
            <a:ext cx="1588" cy="1501775"/>
          </a:xfrm>
          <a:prstGeom prst="line">
            <a:avLst/>
          </a:prstGeom>
          <a:noFill/>
          <a:ln w="9525">
            <a:solidFill>
              <a:schemeClr val="tx1"/>
            </a:solidFill>
            <a:prstDash val="dash"/>
            <a:round/>
            <a:headEnd/>
            <a:tailEnd/>
          </a:ln>
        </p:spPr>
        <p:txBody>
          <a:bodyPr wrap="none"/>
          <a:lstStyle/>
          <a:p>
            <a:endParaRPr lang="pt-BR"/>
          </a:p>
        </p:txBody>
      </p:sp>
      <p:sp>
        <p:nvSpPr>
          <p:cNvPr id="10" name="Text Box 11"/>
          <p:cNvSpPr txBox="1">
            <a:spLocks noChangeArrowheads="1"/>
          </p:cNvSpPr>
          <p:nvPr/>
        </p:nvSpPr>
        <p:spPr bwMode="auto">
          <a:xfrm>
            <a:off x="6312311" y="3770088"/>
            <a:ext cx="1025525" cy="396875"/>
          </a:xfrm>
          <a:prstGeom prst="rect">
            <a:avLst/>
          </a:prstGeom>
          <a:noFill/>
          <a:ln w="9525">
            <a:noFill/>
            <a:miter lim="800000"/>
            <a:headEnd/>
            <a:tailEnd/>
          </a:ln>
        </p:spPr>
        <p:txBody>
          <a:bodyPr>
            <a:spAutoFit/>
          </a:bodyPr>
          <a:lstStyle/>
          <a:p>
            <a:pPr eaLnBrk="1" hangingPunct="1">
              <a:spcBef>
                <a:spcPct val="50000"/>
              </a:spcBef>
            </a:pPr>
            <a:r>
              <a:rPr lang="pt-BR" sz="2000" b="1" dirty="0"/>
              <a:t>CMe</a:t>
            </a:r>
            <a:r>
              <a:rPr lang="pt-BR" sz="1400" b="1" dirty="0"/>
              <a:t>1</a:t>
            </a:r>
          </a:p>
        </p:txBody>
      </p:sp>
      <p:grpSp>
        <p:nvGrpSpPr>
          <p:cNvPr id="11" name="Group 12"/>
          <p:cNvGrpSpPr>
            <a:grpSpLocks/>
          </p:cNvGrpSpPr>
          <p:nvPr/>
        </p:nvGrpSpPr>
        <p:grpSpPr bwMode="auto">
          <a:xfrm>
            <a:off x="4438924" y="2305240"/>
            <a:ext cx="2824163" cy="1700213"/>
            <a:chOff x="2924" y="1856"/>
            <a:chExt cx="1779" cy="1071"/>
          </a:xfrm>
        </p:grpSpPr>
        <p:sp>
          <p:nvSpPr>
            <p:cNvPr id="12" name="Oval 13"/>
            <p:cNvSpPr>
              <a:spLocks noChangeArrowheads="1"/>
            </p:cNvSpPr>
            <p:nvPr/>
          </p:nvSpPr>
          <p:spPr bwMode="auto">
            <a:xfrm>
              <a:off x="3624" y="2808"/>
              <a:ext cx="107" cy="119"/>
            </a:xfrm>
            <a:prstGeom prst="ellipse">
              <a:avLst/>
            </a:prstGeom>
            <a:solidFill>
              <a:srgbClr val="000000"/>
            </a:solidFill>
            <a:ln w="9525">
              <a:solidFill>
                <a:srgbClr val="000000"/>
              </a:solidFill>
              <a:round/>
              <a:headEnd/>
              <a:tailEnd/>
            </a:ln>
          </p:spPr>
          <p:txBody>
            <a:bodyPr wrap="none" anchor="ctr"/>
            <a:lstStyle/>
            <a:p>
              <a:endParaRPr lang="pt-BR"/>
            </a:p>
          </p:txBody>
        </p:sp>
        <p:sp>
          <p:nvSpPr>
            <p:cNvPr id="13" name="Oval 14"/>
            <p:cNvSpPr>
              <a:spLocks noChangeArrowheads="1"/>
            </p:cNvSpPr>
            <p:nvPr/>
          </p:nvSpPr>
          <p:spPr bwMode="auto">
            <a:xfrm>
              <a:off x="2924" y="2513"/>
              <a:ext cx="108" cy="118"/>
            </a:xfrm>
            <a:prstGeom prst="ellipse">
              <a:avLst/>
            </a:prstGeom>
            <a:solidFill>
              <a:srgbClr val="000000"/>
            </a:solidFill>
            <a:ln w="9525">
              <a:solidFill>
                <a:srgbClr val="000000"/>
              </a:solidFill>
              <a:round/>
              <a:headEnd/>
              <a:tailEnd/>
            </a:ln>
          </p:spPr>
          <p:txBody>
            <a:bodyPr wrap="none" anchor="ctr"/>
            <a:lstStyle/>
            <a:p>
              <a:endParaRPr lang="pt-BR"/>
            </a:p>
          </p:txBody>
        </p:sp>
        <p:sp>
          <p:nvSpPr>
            <p:cNvPr id="14" name="Line 15"/>
            <p:cNvSpPr>
              <a:spLocks noChangeShapeType="1"/>
            </p:cNvSpPr>
            <p:nvPr/>
          </p:nvSpPr>
          <p:spPr bwMode="auto">
            <a:xfrm>
              <a:off x="3032" y="2513"/>
              <a:ext cx="592" cy="295"/>
            </a:xfrm>
            <a:prstGeom prst="line">
              <a:avLst/>
            </a:prstGeom>
            <a:noFill/>
            <a:ln w="9525">
              <a:solidFill>
                <a:schemeClr val="tx1"/>
              </a:solidFill>
              <a:round/>
              <a:headEnd/>
              <a:tailEnd type="triangle" w="med" len="med"/>
            </a:ln>
          </p:spPr>
          <p:txBody>
            <a:bodyPr wrap="none"/>
            <a:lstStyle/>
            <a:p>
              <a:endParaRPr lang="pt-BR"/>
            </a:p>
          </p:txBody>
        </p:sp>
        <p:sp>
          <p:nvSpPr>
            <p:cNvPr id="15" name="Line 16"/>
            <p:cNvSpPr>
              <a:spLocks noChangeShapeType="1"/>
            </p:cNvSpPr>
            <p:nvPr/>
          </p:nvSpPr>
          <p:spPr bwMode="auto">
            <a:xfrm flipV="1">
              <a:off x="3301" y="2098"/>
              <a:ext cx="0" cy="533"/>
            </a:xfrm>
            <a:prstGeom prst="line">
              <a:avLst/>
            </a:prstGeom>
            <a:noFill/>
            <a:ln w="9525">
              <a:solidFill>
                <a:schemeClr val="tx1"/>
              </a:solidFill>
              <a:round/>
              <a:headEnd/>
              <a:tailEnd/>
            </a:ln>
          </p:spPr>
          <p:txBody>
            <a:bodyPr wrap="none"/>
            <a:lstStyle/>
            <a:p>
              <a:endParaRPr lang="pt-BR"/>
            </a:p>
          </p:txBody>
        </p:sp>
        <p:sp>
          <p:nvSpPr>
            <p:cNvPr id="16" name="Text Box 17"/>
            <p:cNvSpPr txBox="1">
              <a:spLocks noChangeArrowheads="1"/>
            </p:cNvSpPr>
            <p:nvPr/>
          </p:nvSpPr>
          <p:spPr bwMode="auto">
            <a:xfrm>
              <a:off x="2928" y="1856"/>
              <a:ext cx="1775" cy="256"/>
            </a:xfrm>
            <a:prstGeom prst="rect">
              <a:avLst/>
            </a:prstGeom>
            <a:solidFill>
              <a:srgbClr val="EAEAEA"/>
            </a:solidFill>
            <a:ln w="9525">
              <a:solidFill>
                <a:schemeClr val="tx1"/>
              </a:solidFill>
              <a:miter lim="800000"/>
              <a:headEnd/>
              <a:tailEnd/>
            </a:ln>
          </p:spPr>
          <p:txBody>
            <a:bodyPr>
              <a:spAutoFit/>
            </a:bodyPr>
            <a:lstStyle/>
            <a:p>
              <a:pPr algn="ctr" eaLnBrk="1" hangingPunct="1">
                <a:spcBef>
                  <a:spcPct val="50000"/>
                </a:spcBef>
              </a:pPr>
              <a:r>
                <a:rPr lang="pt-BR" sz="2000" b="1"/>
                <a:t>Economias de Escala</a:t>
              </a:r>
            </a:p>
          </p:txBody>
        </p:sp>
      </p:grpSp>
      <p:grpSp>
        <p:nvGrpSpPr>
          <p:cNvPr id="17" name="Group 18"/>
          <p:cNvGrpSpPr>
            <a:grpSpLocks/>
          </p:cNvGrpSpPr>
          <p:nvPr/>
        </p:nvGrpSpPr>
        <p:grpSpPr bwMode="auto">
          <a:xfrm>
            <a:off x="490812" y="1844865"/>
            <a:ext cx="6767512" cy="2989263"/>
            <a:chOff x="437" y="1566"/>
            <a:chExt cx="4263" cy="1883"/>
          </a:xfrm>
        </p:grpSpPr>
        <p:sp>
          <p:nvSpPr>
            <p:cNvPr id="18" name="Oval 19"/>
            <p:cNvSpPr>
              <a:spLocks noChangeArrowheads="1"/>
            </p:cNvSpPr>
            <p:nvPr/>
          </p:nvSpPr>
          <p:spPr bwMode="auto">
            <a:xfrm>
              <a:off x="2924" y="3045"/>
              <a:ext cx="108" cy="118"/>
            </a:xfrm>
            <a:prstGeom prst="ellipse">
              <a:avLst/>
            </a:prstGeom>
            <a:solidFill>
              <a:srgbClr val="000000"/>
            </a:solidFill>
            <a:ln w="9525">
              <a:solidFill>
                <a:srgbClr val="000000"/>
              </a:solidFill>
              <a:round/>
              <a:headEnd/>
              <a:tailEnd/>
            </a:ln>
          </p:spPr>
          <p:txBody>
            <a:bodyPr wrap="none" anchor="ctr"/>
            <a:lstStyle/>
            <a:p>
              <a:endParaRPr lang="pt-BR"/>
            </a:p>
          </p:txBody>
        </p:sp>
        <p:sp>
          <p:nvSpPr>
            <p:cNvPr id="19" name="Arc 20"/>
            <p:cNvSpPr>
              <a:spLocks/>
            </p:cNvSpPr>
            <p:nvPr/>
          </p:nvSpPr>
          <p:spPr bwMode="auto">
            <a:xfrm flipH="1" flipV="1">
              <a:off x="2011" y="1566"/>
              <a:ext cx="2043" cy="1775"/>
            </a:xfrm>
            <a:custGeom>
              <a:avLst/>
              <a:gdLst>
                <a:gd name="T0" fmla="*/ 0 w 20682"/>
                <a:gd name="T1" fmla="*/ 0 h 21600"/>
                <a:gd name="T2" fmla="*/ 20 w 20682"/>
                <a:gd name="T3" fmla="*/ 9 h 21600"/>
                <a:gd name="T4" fmla="*/ 0 w 20682"/>
                <a:gd name="T5" fmla="*/ 12 h 21600"/>
                <a:gd name="T6" fmla="*/ 0 60000 65536"/>
                <a:gd name="T7" fmla="*/ 0 60000 65536"/>
                <a:gd name="T8" fmla="*/ 0 60000 65536"/>
                <a:gd name="T9" fmla="*/ 0 w 20682"/>
                <a:gd name="T10" fmla="*/ 0 h 21600"/>
                <a:gd name="T11" fmla="*/ 20682 w 20682"/>
                <a:gd name="T12" fmla="*/ 21600 h 21600"/>
              </a:gdLst>
              <a:ahLst/>
              <a:cxnLst>
                <a:cxn ang="T6">
                  <a:pos x="T0" y="T1"/>
                </a:cxn>
                <a:cxn ang="T7">
                  <a:pos x="T2" y="T3"/>
                </a:cxn>
                <a:cxn ang="T8">
                  <a:pos x="T4" y="T5"/>
                </a:cxn>
              </a:cxnLst>
              <a:rect l="T9" t="T10" r="T11" b="T12"/>
              <a:pathLst>
                <a:path w="20682" h="21600" fill="none" extrusionOk="0">
                  <a:moveTo>
                    <a:pt x="-1" y="0"/>
                  </a:moveTo>
                  <a:cubicBezTo>
                    <a:pt x="9529" y="0"/>
                    <a:pt x="17933" y="6245"/>
                    <a:pt x="20682" y="15369"/>
                  </a:cubicBezTo>
                </a:path>
                <a:path w="20682" h="21600" stroke="0" extrusionOk="0">
                  <a:moveTo>
                    <a:pt x="-1" y="0"/>
                  </a:moveTo>
                  <a:cubicBezTo>
                    <a:pt x="9529" y="0"/>
                    <a:pt x="17933" y="6245"/>
                    <a:pt x="20682" y="15369"/>
                  </a:cubicBezTo>
                  <a:lnTo>
                    <a:pt x="0" y="21600"/>
                  </a:lnTo>
                  <a:close/>
                </a:path>
              </a:pathLst>
            </a:custGeom>
            <a:noFill/>
            <a:ln w="28575">
              <a:solidFill>
                <a:schemeClr val="tx1"/>
              </a:solidFill>
              <a:round/>
              <a:headEnd/>
              <a:tailEnd/>
            </a:ln>
          </p:spPr>
          <p:txBody>
            <a:bodyPr wrap="none" anchor="ctr"/>
            <a:lstStyle/>
            <a:p>
              <a:endParaRPr lang="pt-BR"/>
            </a:p>
          </p:txBody>
        </p:sp>
        <p:sp>
          <p:nvSpPr>
            <p:cNvPr id="20" name="Text Box 21"/>
            <p:cNvSpPr txBox="1">
              <a:spLocks noChangeArrowheads="1"/>
            </p:cNvSpPr>
            <p:nvPr/>
          </p:nvSpPr>
          <p:spPr bwMode="auto">
            <a:xfrm>
              <a:off x="4054" y="3199"/>
              <a:ext cx="646" cy="250"/>
            </a:xfrm>
            <a:prstGeom prst="rect">
              <a:avLst/>
            </a:prstGeom>
            <a:noFill/>
            <a:ln w="9525">
              <a:noFill/>
              <a:miter lim="800000"/>
              <a:headEnd/>
              <a:tailEnd/>
            </a:ln>
          </p:spPr>
          <p:txBody>
            <a:bodyPr>
              <a:spAutoFit/>
            </a:bodyPr>
            <a:lstStyle/>
            <a:p>
              <a:pPr eaLnBrk="1" hangingPunct="1">
                <a:spcBef>
                  <a:spcPct val="50000"/>
                </a:spcBef>
              </a:pPr>
              <a:r>
                <a:rPr lang="pt-BR" sz="2000" b="1" dirty="0"/>
                <a:t>CMe</a:t>
              </a:r>
              <a:r>
                <a:rPr lang="pt-BR" sz="1400" b="1" dirty="0"/>
                <a:t>2</a:t>
              </a:r>
            </a:p>
          </p:txBody>
        </p:sp>
        <p:sp>
          <p:nvSpPr>
            <p:cNvPr id="21" name="Line 22"/>
            <p:cNvSpPr>
              <a:spLocks noChangeShapeType="1"/>
            </p:cNvSpPr>
            <p:nvPr/>
          </p:nvSpPr>
          <p:spPr bwMode="auto">
            <a:xfrm>
              <a:off x="2924" y="2631"/>
              <a:ext cx="0" cy="414"/>
            </a:xfrm>
            <a:prstGeom prst="line">
              <a:avLst/>
            </a:prstGeom>
            <a:noFill/>
            <a:ln w="9525">
              <a:solidFill>
                <a:schemeClr val="tx1"/>
              </a:solidFill>
              <a:round/>
              <a:headEnd/>
              <a:tailEnd type="triangle" w="med" len="med"/>
            </a:ln>
          </p:spPr>
          <p:txBody>
            <a:bodyPr wrap="none"/>
            <a:lstStyle/>
            <a:p>
              <a:endParaRPr lang="pt-BR"/>
            </a:p>
          </p:txBody>
        </p:sp>
        <p:sp>
          <p:nvSpPr>
            <p:cNvPr id="22" name="Line 23"/>
            <p:cNvSpPr>
              <a:spLocks noChangeShapeType="1"/>
            </p:cNvSpPr>
            <p:nvPr/>
          </p:nvSpPr>
          <p:spPr bwMode="auto">
            <a:xfrm flipH="1">
              <a:off x="1579" y="2808"/>
              <a:ext cx="1345" cy="0"/>
            </a:xfrm>
            <a:prstGeom prst="line">
              <a:avLst/>
            </a:prstGeom>
            <a:noFill/>
            <a:ln w="9525">
              <a:solidFill>
                <a:schemeClr val="tx1"/>
              </a:solidFill>
              <a:round/>
              <a:headEnd/>
              <a:tailEnd/>
            </a:ln>
          </p:spPr>
          <p:txBody>
            <a:bodyPr wrap="none"/>
            <a:lstStyle/>
            <a:p>
              <a:endParaRPr lang="pt-BR"/>
            </a:p>
          </p:txBody>
        </p:sp>
        <p:sp>
          <p:nvSpPr>
            <p:cNvPr id="23" name="Text Box 24"/>
            <p:cNvSpPr txBox="1">
              <a:spLocks noChangeArrowheads="1"/>
            </p:cNvSpPr>
            <p:nvPr/>
          </p:nvSpPr>
          <p:spPr bwMode="auto">
            <a:xfrm>
              <a:off x="437" y="2629"/>
              <a:ext cx="1291" cy="256"/>
            </a:xfrm>
            <a:prstGeom prst="rect">
              <a:avLst/>
            </a:prstGeom>
            <a:solidFill>
              <a:srgbClr val="EAEAEA"/>
            </a:solidFill>
            <a:ln w="9525">
              <a:solidFill>
                <a:schemeClr val="tx1"/>
              </a:solidFill>
              <a:miter lim="800000"/>
              <a:headEnd/>
              <a:tailEnd/>
            </a:ln>
          </p:spPr>
          <p:txBody>
            <a:bodyPr>
              <a:spAutoFit/>
            </a:bodyPr>
            <a:lstStyle/>
            <a:p>
              <a:pPr algn="ctr" eaLnBrk="1" hangingPunct="1">
                <a:spcBef>
                  <a:spcPct val="50000"/>
                </a:spcBef>
              </a:pPr>
              <a:r>
                <a:rPr lang="pt-BR" sz="2000" b="1"/>
                <a:t>Aprendizagem</a:t>
              </a:r>
            </a:p>
          </p:txBody>
        </p:sp>
      </p:grpSp>
      <p:sp>
        <p:nvSpPr>
          <p:cNvPr id="24" name="Rectangle 4"/>
          <p:cNvSpPr>
            <a:spLocks noChangeArrowheads="1"/>
          </p:cNvSpPr>
          <p:nvPr/>
        </p:nvSpPr>
        <p:spPr bwMode="auto">
          <a:xfrm>
            <a:off x="844027" y="135908"/>
            <a:ext cx="7593013" cy="1066800"/>
          </a:xfrm>
          <a:prstGeom prst="rect">
            <a:avLst/>
          </a:prstGeom>
          <a:noFill/>
          <a:ln w="9525">
            <a:noFill/>
            <a:miter lim="800000"/>
            <a:headEnd/>
            <a:tailEnd/>
          </a:ln>
        </p:spPr>
        <p:txBody>
          <a:bodyPr anchor="ctr"/>
          <a:lstStyle/>
          <a:p>
            <a:pPr algn="ctr"/>
            <a:r>
              <a:rPr lang="pt-BR" sz="3200" b="1" dirty="0">
                <a:latin typeface="Arial" charset="0"/>
              </a:rPr>
              <a:t>Economia de Escala X Aprendizagem</a:t>
            </a:r>
          </a:p>
        </p:txBody>
      </p:sp>
    </p:spTree>
    <p:extLst>
      <p:ext uri="{BB962C8B-B14F-4D97-AF65-F5344CB8AC3E}">
        <p14:creationId xmlns:p14="http://schemas.microsoft.com/office/powerpoint/2010/main" val="13726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2297"/>
            <a:ext cx="7547941" cy="808581"/>
          </a:xfrm>
        </p:spPr>
        <p:txBody>
          <a:bodyPr/>
          <a:lstStyle/>
          <a:p>
            <a:pPr algn="ctr"/>
            <a:r>
              <a:rPr lang="pt-BR" sz="4000" b="1" dirty="0">
                <a:latin typeface="Arial" panose="020B0604020202020204" pitchFamily="34" charset="0"/>
                <a:cs typeface="Arial" panose="020B0604020202020204" pitchFamily="34" charset="0"/>
              </a:rPr>
              <a:t>Economias de Escopo</a:t>
            </a:r>
            <a:endParaRPr lang="en-US" sz="4000" b="1" dirty="0">
              <a:latin typeface="Arial" panose="020B0604020202020204" pitchFamily="34" charset="0"/>
              <a:cs typeface="Arial" panose="020B0604020202020204" pitchFamily="34" charset="0"/>
            </a:endParaRPr>
          </a:p>
        </p:txBody>
      </p:sp>
      <p:sp>
        <p:nvSpPr>
          <p:cNvPr id="4" name="Espaço Reservado para Conteúdo 2"/>
          <p:cNvSpPr>
            <a:spLocks noGrp="1"/>
          </p:cNvSpPr>
          <p:nvPr>
            <p:ph idx="1"/>
          </p:nvPr>
        </p:nvSpPr>
        <p:spPr>
          <a:xfrm>
            <a:off x="232011" y="1146837"/>
            <a:ext cx="8598090" cy="4762645"/>
          </a:xfrm>
        </p:spPr>
        <p:txBody>
          <a:bodyPr>
            <a:normAutofit/>
          </a:bodyPr>
          <a:lstStyle/>
          <a:p>
            <a:pPr algn="just"/>
            <a:r>
              <a:rPr lang="pt-BR" dirty="0"/>
              <a:t>Verificam-se economias de escopo quando a produção conjunta de dois produtos por parte de uma única empresa é maior do que a produção que seria obtida por duas empresas diferentes, cada uma produzindo um único produto, considerando um mesmo custo total.</a:t>
            </a:r>
          </a:p>
          <a:p>
            <a:pPr algn="just"/>
            <a:endParaRPr lang="pt-BR" sz="1200" dirty="0"/>
          </a:p>
          <a:p>
            <a:pPr algn="just"/>
            <a:r>
              <a:rPr lang="pt-BR" dirty="0"/>
              <a:t>Dito de outro modo, teremos economias de escopo desde que [C(q</a:t>
            </a:r>
            <a:r>
              <a:rPr lang="pt-BR" sz="1800" dirty="0"/>
              <a:t>1</a:t>
            </a:r>
            <a:r>
              <a:rPr lang="pt-BR" dirty="0"/>
              <a:t>)+C(q</a:t>
            </a:r>
            <a:r>
              <a:rPr lang="pt-BR" sz="1800" dirty="0"/>
              <a:t>2</a:t>
            </a:r>
            <a:r>
              <a:rPr lang="pt-BR" dirty="0"/>
              <a:t>)] &gt; C(q</a:t>
            </a:r>
            <a:r>
              <a:rPr lang="pt-BR" sz="1800" dirty="0"/>
              <a:t>1</a:t>
            </a:r>
            <a:r>
              <a:rPr lang="pt-BR" dirty="0"/>
              <a:t>,q</a:t>
            </a:r>
            <a:r>
              <a:rPr lang="pt-BR" sz="1800" dirty="0"/>
              <a:t>2</a:t>
            </a:r>
            <a:r>
              <a:rPr lang="pt-BR" dirty="0"/>
              <a:t>), ou seja, quando o custo de produção em duas unidades (fábricas) diferentes é maior que o custo de produção conjunto (em uma única unidade).</a:t>
            </a:r>
          </a:p>
          <a:p>
            <a:pPr algn="just"/>
            <a:endParaRPr lang="pt-BR" dirty="0"/>
          </a:p>
          <a:p>
            <a:pPr algn="just"/>
            <a:endParaRPr lang="pt-BR" dirty="0"/>
          </a:p>
        </p:txBody>
      </p:sp>
    </p:spTree>
    <p:extLst>
      <p:ext uri="{BB962C8B-B14F-4D97-AF65-F5344CB8AC3E}">
        <p14:creationId xmlns:p14="http://schemas.microsoft.com/office/powerpoint/2010/main" val="3828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313899" y="1130813"/>
            <a:ext cx="8461611" cy="4216735"/>
          </a:xfrm>
        </p:spPr>
        <p:txBody>
          <a:bodyPr>
            <a:normAutofit/>
          </a:bodyPr>
          <a:lstStyle/>
          <a:p>
            <a:pPr algn="just"/>
            <a:r>
              <a:rPr lang="pt-BR" dirty="0"/>
              <a:t>Se ambos os produtos utilizam capital (custo fixo) e trabalho (custo variável) a produção conjunta pode reduzir custos pelo compartilhamento do uso dos fatores de produção.</a:t>
            </a:r>
          </a:p>
          <a:p>
            <a:pPr algn="just"/>
            <a:endParaRPr lang="pt-BR" sz="1200" dirty="0"/>
          </a:p>
          <a:p>
            <a:pPr algn="just"/>
            <a:r>
              <a:rPr lang="pt-BR" dirty="0"/>
              <a:t>De forma mais clara, pense na possibilidade de produzir dois bens compartilhando a mesma estrutura física, ou seja, compartilhando o mesmo custo fixo. Nesse caso, teríamos economias de escopo.</a:t>
            </a:r>
          </a:p>
          <a:p>
            <a:pPr algn="just"/>
            <a:endParaRPr lang="pt-BR" dirty="0"/>
          </a:p>
        </p:txBody>
      </p:sp>
      <p:sp>
        <p:nvSpPr>
          <p:cNvPr id="6" name="Título 1">
            <a:extLst>
              <a:ext uri="{FF2B5EF4-FFF2-40B4-BE49-F238E27FC236}">
                <a16:creationId xmlns:a16="http://schemas.microsoft.com/office/drawing/2014/main" id="{47786829-A7A9-4AEB-8004-D49E1FB4F330}"/>
              </a:ext>
            </a:extLst>
          </p:cNvPr>
          <p:cNvSpPr>
            <a:spLocks noGrp="1"/>
          </p:cNvSpPr>
          <p:nvPr>
            <p:ph type="title"/>
          </p:nvPr>
        </p:nvSpPr>
        <p:spPr>
          <a:xfrm>
            <a:off x="628650" y="242297"/>
            <a:ext cx="7547941" cy="808581"/>
          </a:xfrm>
        </p:spPr>
        <p:txBody>
          <a:bodyPr/>
          <a:lstStyle/>
          <a:p>
            <a:pPr algn="ctr"/>
            <a:r>
              <a:rPr lang="pt-BR" sz="4000" b="1" dirty="0">
                <a:latin typeface="Arial" panose="020B0604020202020204" pitchFamily="34" charset="0"/>
                <a:cs typeface="Arial" panose="020B0604020202020204" pitchFamily="34" charset="0"/>
              </a:rPr>
              <a:t>Economias de Escopo</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022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210576" y="924710"/>
            <a:ext cx="8715060" cy="4468925"/>
          </a:xfrm>
          <a:prstGeom prst="rect">
            <a:avLst/>
          </a:prstGeom>
          <a:noFill/>
          <a:ln/>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lnSpc>
                <a:spcPct val="90000"/>
              </a:lnSpc>
              <a:spcBef>
                <a:spcPct val="70000"/>
              </a:spcBef>
              <a:buClrTx/>
            </a:pPr>
            <a:r>
              <a:rPr lang="pt-BR" b="1" dirty="0">
                <a:solidFill>
                  <a:schemeClr val="tx1"/>
                </a:solidFill>
              </a:rPr>
              <a:t>O grau das economias de escopo </a:t>
            </a:r>
            <a:r>
              <a:rPr lang="pt-BR" dirty="0">
                <a:solidFill>
                  <a:schemeClr val="tx1"/>
                </a:solidFill>
              </a:rPr>
              <a:t>mede a economia de custos proporcionada pela produção conjunta:</a:t>
            </a:r>
          </a:p>
          <a:p>
            <a:pPr algn="just">
              <a:lnSpc>
                <a:spcPct val="90000"/>
              </a:lnSpc>
              <a:spcBef>
                <a:spcPct val="70000"/>
              </a:spcBef>
              <a:buClrTx/>
            </a:pPr>
            <a:endParaRPr lang="pt-BR" dirty="0"/>
          </a:p>
          <a:p>
            <a:pPr algn="just">
              <a:lnSpc>
                <a:spcPct val="90000"/>
              </a:lnSpc>
              <a:spcBef>
                <a:spcPct val="70000"/>
              </a:spcBef>
              <a:buClrTx/>
            </a:pPr>
            <a:endParaRPr lang="pt-BR" dirty="0">
              <a:solidFill>
                <a:schemeClr val="tx1"/>
              </a:solidFill>
            </a:endParaRPr>
          </a:p>
          <a:p>
            <a:pPr lvl="1" algn="just">
              <a:buClrTx/>
              <a:buSzPct val="75000"/>
            </a:pPr>
            <a:r>
              <a:rPr lang="pt-BR" dirty="0">
                <a:solidFill>
                  <a:schemeClr val="tx1"/>
                </a:solidFill>
              </a:rPr>
              <a:t>Se ESC &gt; 0 </a:t>
            </a:r>
            <a:r>
              <a:rPr lang="pt-BR" dirty="0">
                <a:solidFill>
                  <a:schemeClr val="tx1"/>
                </a:solidFill>
                <a:sym typeface="Symbol" panose="05050102010706020507" pitchFamily="18" charset="2"/>
              </a:rPr>
              <a:t></a:t>
            </a:r>
            <a:r>
              <a:rPr lang="pt-BR" dirty="0">
                <a:solidFill>
                  <a:schemeClr val="tx1"/>
                </a:solidFill>
              </a:rPr>
              <a:t> Economias de escopo</a:t>
            </a:r>
          </a:p>
          <a:p>
            <a:pPr lvl="1" algn="just">
              <a:buClrTx/>
              <a:buSzPct val="75000"/>
            </a:pPr>
            <a:r>
              <a:rPr lang="pt-BR" dirty="0">
                <a:solidFill>
                  <a:schemeClr val="tx1"/>
                </a:solidFill>
              </a:rPr>
              <a:t>Se ESC &lt; 0 </a:t>
            </a:r>
            <a:r>
              <a:rPr lang="pt-BR" dirty="0">
                <a:solidFill>
                  <a:schemeClr val="tx1"/>
                </a:solidFill>
                <a:sym typeface="Symbol" panose="05050102010706020507" pitchFamily="18" charset="2"/>
              </a:rPr>
              <a:t></a:t>
            </a:r>
            <a:r>
              <a:rPr lang="pt-BR" dirty="0">
                <a:solidFill>
                  <a:schemeClr val="tx1"/>
                </a:solidFill>
              </a:rPr>
              <a:t> </a:t>
            </a:r>
            <a:r>
              <a:rPr lang="pt-BR" dirty="0" err="1">
                <a:solidFill>
                  <a:schemeClr val="tx1"/>
                </a:solidFill>
              </a:rPr>
              <a:t>Deseconomias</a:t>
            </a:r>
            <a:r>
              <a:rPr lang="pt-BR" dirty="0">
                <a:solidFill>
                  <a:schemeClr val="tx1"/>
                </a:solidFill>
              </a:rPr>
              <a:t> de escopo</a:t>
            </a:r>
          </a:p>
          <a:p>
            <a:pPr algn="just">
              <a:buClrTx/>
              <a:buSzPct val="75000"/>
            </a:pPr>
            <a:r>
              <a:rPr lang="pt-BR" dirty="0"/>
              <a:t>Observe então, que teremos economias de escopo desde que [C(q</a:t>
            </a:r>
            <a:r>
              <a:rPr lang="pt-BR" sz="1600" dirty="0"/>
              <a:t>1</a:t>
            </a:r>
            <a:r>
              <a:rPr lang="pt-BR" dirty="0"/>
              <a:t>)+C(q</a:t>
            </a:r>
            <a:r>
              <a:rPr lang="pt-BR" sz="1600" dirty="0"/>
              <a:t>2</a:t>
            </a:r>
            <a:r>
              <a:rPr lang="pt-BR" dirty="0"/>
              <a:t>)] &gt; C(q</a:t>
            </a:r>
            <a:r>
              <a:rPr lang="pt-BR" sz="1600" dirty="0"/>
              <a:t>1</a:t>
            </a:r>
            <a:r>
              <a:rPr lang="pt-BR" dirty="0"/>
              <a:t>,q</a:t>
            </a:r>
            <a:r>
              <a:rPr lang="pt-BR" sz="1600" dirty="0"/>
              <a:t>2</a:t>
            </a:r>
            <a:r>
              <a:rPr lang="pt-BR" dirty="0"/>
              <a:t>). Dito de outro modo, teremos economias de escopo desde que a função de custos seja </a:t>
            </a:r>
            <a:r>
              <a:rPr lang="pt-BR" dirty="0" err="1"/>
              <a:t>subaditiva</a:t>
            </a:r>
            <a:endParaRPr lang="pt-BR" dirty="0">
              <a:solidFill>
                <a:schemeClr val="tx1"/>
              </a:solidFill>
            </a:endParaRPr>
          </a:p>
        </p:txBody>
      </p:sp>
      <p:graphicFrame>
        <p:nvGraphicFramePr>
          <p:cNvPr id="6" name="Object 6">
            <a:hlinkClick r:id="" action="ppaction://ole?verb=0"/>
          </p:cNvPr>
          <p:cNvGraphicFramePr>
            <a:graphicFrameLocks/>
          </p:cNvGraphicFramePr>
          <p:nvPr>
            <p:extLst>
              <p:ext uri="{D42A27DB-BD31-4B8C-83A1-F6EECF244321}">
                <p14:modId xmlns:p14="http://schemas.microsoft.com/office/powerpoint/2010/main" val="1265480624"/>
              </p:ext>
            </p:extLst>
          </p:nvPr>
        </p:nvGraphicFramePr>
        <p:xfrm>
          <a:off x="731004" y="1799497"/>
          <a:ext cx="4097338" cy="942975"/>
        </p:xfrm>
        <a:graphic>
          <a:graphicData uri="http://schemas.openxmlformats.org/presentationml/2006/ole">
            <mc:AlternateContent xmlns:mc="http://schemas.openxmlformats.org/markup-compatibility/2006">
              <mc:Choice xmlns:v="urn:schemas-microsoft-com:vml" Requires="v">
                <p:oleObj name="Equation" r:id="rId2" imgW="1955520" imgH="419040" progId="Equation.DSMT4">
                  <p:embed/>
                </p:oleObj>
              </mc:Choice>
              <mc:Fallback>
                <p:oleObj name="Equation" r:id="rId2" imgW="1955520" imgH="419040" progId="Equation.DSMT4">
                  <p:embed/>
                  <p:pic>
                    <p:nvPicPr>
                      <p:cNvPr id="0" name=""/>
                      <p:cNvPicPr>
                        <a:picLocks noChangeArrowheads="1"/>
                      </p:cNvPicPr>
                      <p:nvPr/>
                    </p:nvPicPr>
                    <p:blipFill>
                      <a:blip r:embed="rId3"/>
                      <a:srcRect/>
                      <a:stretch>
                        <a:fillRect/>
                      </a:stretch>
                    </p:blipFill>
                    <p:spPr bwMode="auto">
                      <a:xfrm>
                        <a:off x="731004" y="1799497"/>
                        <a:ext cx="4097338" cy="942975"/>
                      </a:xfrm>
                      <a:prstGeom prst="rect">
                        <a:avLst/>
                      </a:prstGeom>
                      <a:solidFill>
                        <a:schemeClr val="bg1">
                          <a:lumMod val="95000"/>
                        </a:schemeClr>
                      </a:solidFill>
                      <a:ln>
                        <a:solidFill>
                          <a:schemeClr val="tx1"/>
                        </a:solidFill>
                      </a:ln>
                      <a:effectLst/>
                    </p:spPr>
                  </p:pic>
                </p:oleObj>
              </mc:Fallback>
            </mc:AlternateContent>
          </a:graphicData>
        </a:graphic>
      </p:graphicFrame>
      <p:sp>
        <p:nvSpPr>
          <p:cNvPr id="7" name="Título 1"/>
          <p:cNvSpPr>
            <a:spLocks noGrp="1"/>
          </p:cNvSpPr>
          <p:nvPr>
            <p:ph type="title"/>
          </p:nvPr>
        </p:nvSpPr>
        <p:spPr>
          <a:xfrm>
            <a:off x="628650" y="242297"/>
            <a:ext cx="7573654" cy="808581"/>
          </a:xfrm>
        </p:spPr>
        <p:txBody>
          <a:bodyPr/>
          <a:lstStyle/>
          <a:p>
            <a:pPr algn="ctr"/>
            <a:r>
              <a:rPr lang="pt-BR" b="1" dirty="0"/>
              <a:t>Economias de Escopo</a:t>
            </a:r>
            <a:endParaRPr lang="en-US" b="1" dirty="0"/>
          </a:p>
        </p:txBody>
      </p:sp>
      <p:sp>
        <p:nvSpPr>
          <p:cNvPr id="8" name="CaixaDeTexto 7"/>
          <p:cNvSpPr txBox="1"/>
          <p:nvPr/>
        </p:nvSpPr>
        <p:spPr>
          <a:xfrm>
            <a:off x="259307" y="5609225"/>
            <a:ext cx="8720920" cy="830997"/>
          </a:xfrm>
          <a:prstGeom prst="rect">
            <a:avLst/>
          </a:prstGeom>
          <a:solidFill>
            <a:schemeClr val="bg1">
              <a:lumMod val="95000"/>
            </a:schemeClr>
          </a:solidFill>
          <a:ln>
            <a:solidFill>
              <a:schemeClr val="tx1"/>
            </a:solidFill>
          </a:ln>
        </p:spPr>
        <p:txBody>
          <a:bodyPr wrap="square" rtlCol="0">
            <a:spAutoFit/>
          </a:bodyPr>
          <a:lstStyle/>
          <a:p>
            <a:pPr algn="just"/>
            <a:r>
              <a:rPr lang="pt-BR" sz="2400" b="1" dirty="0"/>
              <a:t>Observação: </a:t>
            </a:r>
            <a:r>
              <a:rPr lang="pt-BR" sz="2400" dirty="0"/>
              <a:t>uma função é dita </a:t>
            </a:r>
            <a:r>
              <a:rPr lang="pt-BR" sz="2400" dirty="0" err="1"/>
              <a:t>subaditiva</a:t>
            </a:r>
            <a:r>
              <a:rPr lang="pt-BR" sz="2400" dirty="0"/>
              <a:t> se </a:t>
            </a:r>
            <a:r>
              <a:rPr lang="pt-BR" sz="2400" i="1" dirty="0"/>
              <a:t>f</a:t>
            </a:r>
            <a:r>
              <a:rPr lang="pt-BR" sz="2400" dirty="0"/>
              <a:t>(</a:t>
            </a:r>
            <a:r>
              <a:rPr lang="pt-BR" sz="2400" i="1" dirty="0" err="1"/>
              <a:t>x</a:t>
            </a:r>
            <a:r>
              <a:rPr lang="pt-BR" sz="2400" dirty="0" err="1"/>
              <a:t>+</a:t>
            </a:r>
            <a:r>
              <a:rPr lang="pt-BR" sz="2400" i="1" dirty="0" err="1"/>
              <a:t>y</a:t>
            </a:r>
            <a:r>
              <a:rPr lang="pt-BR" sz="2400" dirty="0"/>
              <a:t>) for menor que </a:t>
            </a:r>
            <a:r>
              <a:rPr lang="pt-BR" sz="2400" i="1" dirty="0"/>
              <a:t>f</a:t>
            </a:r>
            <a:r>
              <a:rPr lang="pt-BR" sz="2400" dirty="0"/>
              <a:t>(</a:t>
            </a:r>
            <a:r>
              <a:rPr lang="pt-BR" sz="2400" i="1" dirty="0"/>
              <a:t>x</a:t>
            </a:r>
            <a:r>
              <a:rPr lang="pt-BR" sz="2400" dirty="0"/>
              <a:t>)+</a:t>
            </a:r>
            <a:r>
              <a:rPr lang="pt-BR" sz="2400" i="1" dirty="0"/>
              <a:t>f</a:t>
            </a:r>
            <a:r>
              <a:rPr lang="pt-BR" sz="2400" dirty="0"/>
              <a:t>(</a:t>
            </a:r>
            <a:r>
              <a:rPr lang="pt-BR" sz="2400" i="1" dirty="0"/>
              <a:t>y</a:t>
            </a:r>
            <a:r>
              <a:rPr lang="pt-BR" sz="2400" dirty="0"/>
              <a:t>).  Ou seja, quando o total é menor que a soma das partes.</a:t>
            </a:r>
            <a:endParaRPr lang="en-US" sz="2400" dirty="0"/>
          </a:p>
        </p:txBody>
      </p:sp>
    </p:spTree>
    <p:extLst>
      <p:ext uri="{BB962C8B-B14F-4D97-AF65-F5344CB8AC3E}">
        <p14:creationId xmlns:p14="http://schemas.microsoft.com/office/powerpoint/2010/main" val="12380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F7C5A-E9A8-4E4E-9617-9A1BD63B735C}"/>
              </a:ext>
            </a:extLst>
          </p:cNvPr>
          <p:cNvSpPr>
            <a:spLocks noGrp="1"/>
          </p:cNvSpPr>
          <p:nvPr>
            <p:ph type="title"/>
          </p:nvPr>
        </p:nvSpPr>
        <p:spPr>
          <a:xfrm>
            <a:off x="278295" y="365126"/>
            <a:ext cx="8733182" cy="1325563"/>
          </a:xfrm>
        </p:spPr>
        <p:txBody>
          <a:bodyPr/>
          <a:lstStyle/>
          <a:p>
            <a:pPr algn="ctr"/>
            <a:r>
              <a:rPr lang="pt-BR" b="1" dirty="0">
                <a:latin typeface="+mn-lt"/>
              </a:rPr>
              <a:t>OBS. Formatos das Curvas de Custos</a:t>
            </a:r>
          </a:p>
        </p:txBody>
      </p:sp>
      <p:sp>
        <p:nvSpPr>
          <p:cNvPr id="3" name="Espaço Reservado para Conteúdo 2">
            <a:extLst>
              <a:ext uri="{FF2B5EF4-FFF2-40B4-BE49-F238E27FC236}">
                <a16:creationId xmlns:a16="http://schemas.microsoft.com/office/drawing/2014/main" id="{5C35CEF5-535F-4FFF-8ECC-59D41A1F2146}"/>
              </a:ext>
            </a:extLst>
          </p:cNvPr>
          <p:cNvSpPr>
            <a:spLocks noGrp="1"/>
          </p:cNvSpPr>
          <p:nvPr>
            <p:ph idx="1"/>
          </p:nvPr>
        </p:nvSpPr>
        <p:spPr>
          <a:xfrm>
            <a:off x="251789" y="1242531"/>
            <a:ext cx="8627165" cy="4351338"/>
          </a:xfrm>
        </p:spPr>
        <p:txBody>
          <a:bodyPr/>
          <a:lstStyle/>
          <a:p>
            <a:pPr algn="just"/>
            <a:r>
              <a:rPr lang="pt-BR" dirty="0"/>
              <a:t>O formato das curvas de custos e a existência de economias de escala dependem da descrição do processo produtivo, ou seja, da função de produção em questão.</a:t>
            </a:r>
          </a:p>
          <a:p>
            <a:pPr lvl="1" algn="just"/>
            <a:r>
              <a:rPr lang="pt-BR" sz="2800" dirty="0"/>
              <a:t>Infelizmente (ou felizmente), a estimação das funções de custo (funções de produção) foge do escopo desse curso.</a:t>
            </a:r>
          </a:p>
          <a:p>
            <a:pPr algn="just"/>
            <a:r>
              <a:rPr lang="pt-BR" dirty="0"/>
              <a:t>Dependendo do processo de produção, podemos ter diversas representações para as curvas de custos.</a:t>
            </a:r>
          </a:p>
        </p:txBody>
      </p:sp>
    </p:spTree>
    <p:extLst>
      <p:ext uri="{BB962C8B-B14F-4D97-AF65-F5344CB8AC3E}">
        <p14:creationId xmlns:p14="http://schemas.microsoft.com/office/powerpoint/2010/main" val="28376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descr="Xadrez">
            <a:extLst>
              <a:ext uri="{FF2B5EF4-FFF2-40B4-BE49-F238E27FC236}">
                <a16:creationId xmlns:a16="http://schemas.microsoft.com/office/drawing/2014/main" id="{BEC5B360-A542-4088-B6FC-A197EBE98075}"/>
              </a:ext>
            </a:extLst>
          </p:cNvPr>
          <p:cNvSpPr>
            <a:spLocks noChangeArrowheads="1"/>
          </p:cNvSpPr>
          <p:nvPr/>
        </p:nvSpPr>
        <p:spPr bwMode="auto">
          <a:xfrm>
            <a:off x="574748" y="1158944"/>
            <a:ext cx="7856537" cy="5151437"/>
          </a:xfrm>
          <a:prstGeom prst="rect">
            <a:avLst/>
          </a:prstGeom>
          <a:solidFill>
            <a:schemeClr val="bg1"/>
          </a:solidFill>
          <a:ln w="57150" cmpd="thinThick">
            <a:solidFill>
              <a:schemeClr val="tx1"/>
            </a:solidFill>
            <a:miter lim="800000"/>
            <a:headEnd/>
            <a:tailEnd/>
          </a:ln>
        </p:spPr>
        <p:txBody>
          <a:bodyPr anchor="ctr">
            <a:spAutoFit/>
          </a:bodyPr>
          <a:lstStyle/>
          <a:p>
            <a:endParaRPr lang="pt-BR"/>
          </a:p>
        </p:txBody>
      </p:sp>
      <p:sp>
        <p:nvSpPr>
          <p:cNvPr id="5" name="Rectangle 7">
            <a:extLst>
              <a:ext uri="{FF2B5EF4-FFF2-40B4-BE49-F238E27FC236}">
                <a16:creationId xmlns:a16="http://schemas.microsoft.com/office/drawing/2014/main" id="{8FEFDE9B-22B5-48E1-B9C9-2F1415849964}"/>
              </a:ext>
            </a:extLst>
          </p:cNvPr>
          <p:cNvSpPr>
            <a:spLocks noChangeArrowheads="1"/>
          </p:cNvSpPr>
          <p:nvPr/>
        </p:nvSpPr>
        <p:spPr bwMode="auto">
          <a:xfrm>
            <a:off x="-284090" y="1152594"/>
            <a:ext cx="9144000" cy="668337"/>
          </a:xfrm>
          <a:prstGeom prst="rect">
            <a:avLst/>
          </a:prstGeom>
          <a:noFill/>
          <a:ln w="12700">
            <a:noFill/>
            <a:miter lim="800000"/>
            <a:headEnd/>
            <a:tailEnd/>
          </a:ln>
        </p:spPr>
        <p:txBody>
          <a:bodyPr lIns="90488" tIns="44450" rIns="90488" bIns="44450">
            <a:spAutoFit/>
          </a:bodyPr>
          <a:lstStyle/>
          <a:p>
            <a:pPr>
              <a:tabLst>
                <a:tab pos="1714500" algn="ctr"/>
                <a:tab pos="3543300" algn="ctr"/>
                <a:tab pos="5086350" algn="ctr"/>
                <a:tab pos="6629400" algn="ctr"/>
                <a:tab pos="7943850" algn="ctr"/>
              </a:tabLst>
            </a:pPr>
            <a:r>
              <a:rPr lang="en-US" sz="2000" b="1">
                <a:latin typeface="Arial" charset="0"/>
              </a:rPr>
              <a:t>	</a:t>
            </a:r>
            <a:r>
              <a:rPr lang="en-US" sz="1800" b="1">
                <a:latin typeface="Arial" charset="0"/>
              </a:rPr>
              <a:t>Quantidade de 	Quantidade	Produto	Produto 	Produto</a:t>
            </a:r>
          </a:p>
          <a:p>
            <a:pPr>
              <a:tabLst>
                <a:tab pos="1714500" algn="ctr"/>
                <a:tab pos="3543300" algn="ctr"/>
                <a:tab pos="5086350" algn="ctr"/>
                <a:tab pos="6629400" algn="ctr"/>
                <a:tab pos="7943850" algn="ctr"/>
              </a:tabLst>
            </a:pPr>
            <a:r>
              <a:rPr lang="en-US" sz="1800" b="1">
                <a:latin typeface="Arial" charset="0"/>
              </a:rPr>
              <a:t>	 Trabalho (</a:t>
            </a:r>
            <a:r>
              <a:rPr lang="en-US" sz="1800" b="1" i="1">
                <a:latin typeface="Arial" charset="0"/>
              </a:rPr>
              <a:t>L</a:t>
            </a:r>
            <a:r>
              <a:rPr lang="en-US" sz="1800" b="1">
                <a:latin typeface="Arial" charset="0"/>
              </a:rPr>
              <a:t>)	de Capital (</a:t>
            </a:r>
            <a:r>
              <a:rPr lang="en-US" sz="1800" b="1" i="1">
                <a:latin typeface="Arial" charset="0"/>
              </a:rPr>
              <a:t>K</a:t>
            </a:r>
            <a:r>
              <a:rPr lang="en-US" sz="1800" b="1">
                <a:latin typeface="Arial" charset="0"/>
              </a:rPr>
              <a:t>)	 Total (</a:t>
            </a:r>
            <a:r>
              <a:rPr lang="en-US" sz="1800" b="1" i="1">
                <a:latin typeface="Arial" charset="0"/>
              </a:rPr>
              <a:t>Q</a:t>
            </a:r>
            <a:r>
              <a:rPr lang="en-US" sz="1800" b="1">
                <a:latin typeface="Arial" charset="0"/>
              </a:rPr>
              <a:t>)	Medio	 Marginal</a:t>
            </a:r>
          </a:p>
        </p:txBody>
      </p:sp>
      <p:sp>
        <p:nvSpPr>
          <p:cNvPr id="6" name="Line 8">
            <a:extLst>
              <a:ext uri="{FF2B5EF4-FFF2-40B4-BE49-F238E27FC236}">
                <a16:creationId xmlns:a16="http://schemas.microsoft.com/office/drawing/2014/main" id="{CA563344-4895-40AD-98B2-004E557308FE}"/>
              </a:ext>
            </a:extLst>
          </p:cNvPr>
          <p:cNvSpPr>
            <a:spLocks noChangeShapeType="1"/>
          </p:cNvSpPr>
          <p:nvPr/>
        </p:nvSpPr>
        <p:spPr bwMode="auto">
          <a:xfrm>
            <a:off x="566810" y="1887606"/>
            <a:ext cx="7874000" cy="0"/>
          </a:xfrm>
          <a:prstGeom prst="line">
            <a:avLst/>
          </a:prstGeom>
          <a:noFill/>
          <a:ln w="57150" cmpd="thinThick">
            <a:solidFill>
              <a:schemeClr val="tx1"/>
            </a:solidFill>
            <a:round/>
            <a:headEnd/>
            <a:tailEnd/>
          </a:ln>
        </p:spPr>
        <p:txBody>
          <a:bodyPr wrap="none" anchor="ctr"/>
          <a:lstStyle/>
          <a:p>
            <a:endParaRPr lang="pt-BR"/>
          </a:p>
        </p:txBody>
      </p:sp>
      <p:sp>
        <p:nvSpPr>
          <p:cNvPr id="7" name="Rectangle 5">
            <a:extLst>
              <a:ext uri="{FF2B5EF4-FFF2-40B4-BE49-F238E27FC236}">
                <a16:creationId xmlns:a16="http://schemas.microsoft.com/office/drawing/2014/main" id="{717E96A6-B4FD-4F76-B932-87DD2EC51665}"/>
              </a:ext>
            </a:extLst>
          </p:cNvPr>
          <p:cNvSpPr txBox="1">
            <a:spLocks noChangeArrowheads="1"/>
          </p:cNvSpPr>
          <p:nvPr/>
        </p:nvSpPr>
        <p:spPr>
          <a:xfrm>
            <a:off x="-244471" y="1982856"/>
            <a:ext cx="8416925" cy="43434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400" b="1" dirty="0">
                <a:solidFill>
                  <a:schemeClr val="accent5">
                    <a:lumMod val="50000"/>
                  </a:schemeClr>
                </a:solidFill>
              </a:rPr>
              <a:t>	</a:t>
            </a:r>
            <a:r>
              <a:rPr lang="en-US" sz="2000" b="1" dirty="0">
                <a:solidFill>
                  <a:schemeClr val="accent5">
                    <a:lumMod val="50000"/>
                  </a:schemeClr>
                </a:solidFill>
              </a:rPr>
              <a:t>0	10	0	---	---</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1	10	10	10	10</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2	10	30	15	20</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3	10	60	20	30</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4	10	80	20	20</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5	10	95	19	15</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6	10	108	18	13</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7	10	112	16	4</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8	10	112	14	0</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9	10	108	12	-4</a:t>
            </a:r>
          </a:p>
          <a:p>
            <a:pPr marL="0" indent="0">
              <a:lnSpc>
                <a:spcPct val="60000"/>
              </a:lnSpc>
              <a:spcBef>
                <a:spcPct val="70000"/>
              </a:spcBef>
              <a:buFont typeface="Wingdings" pitchFamily="2" charset="2"/>
              <a:buNone/>
              <a:tabLst>
                <a:tab pos="1817688" algn="r"/>
                <a:tab pos="3657600" algn="r"/>
                <a:tab pos="5200650" algn="r"/>
                <a:tab pos="6743700" algn="r"/>
                <a:tab pos="8115300" algn="r"/>
              </a:tabLst>
            </a:pPr>
            <a:r>
              <a:rPr lang="en-US" sz="2000" b="1" dirty="0">
                <a:solidFill>
                  <a:schemeClr val="accent5">
                    <a:lumMod val="50000"/>
                  </a:schemeClr>
                </a:solidFill>
              </a:rPr>
              <a:t>	10	10	100	10	-8</a:t>
            </a:r>
          </a:p>
        </p:txBody>
      </p:sp>
      <p:sp>
        <p:nvSpPr>
          <p:cNvPr id="8" name="Line 12">
            <a:extLst>
              <a:ext uri="{FF2B5EF4-FFF2-40B4-BE49-F238E27FC236}">
                <a16:creationId xmlns:a16="http://schemas.microsoft.com/office/drawing/2014/main" id="{CF88EF8D-F041-49C5-B31C-17A673EF5A22}"/>
              </a:ext>
            </a:extLst>
          </p:cNvPr>
          <p:cNvSpPr>
            <a:spLocks noChangeShapeType="1"/>
          </p:cNvSpPr>
          <p:nvPr/>
        </p:nvSpPr>
        <p:spPr bwMode="auto">
          <a:xfrm>
            <a:off x="2478160" y="1177994"/>
            <a:ext cx="0" cy="5132387"/>
          </a:xfrm>
          <a:prstGeom prst="line">
            <a:avLst/>
          </a:prstGeom>
          <a:noFill/>
          <a:ln w="12700">
            <a:solidFill>
              <a:schemeClr val="tx1"/>
            </a:solidFill>
            <a:round/>
            <a:headEnd/>
            <a:tailEnd/>
          </a:ln>
        </p:spPr>
        <p:txBody>
          <a:bodyPr wrap="none">
            <a:spAutoFit/>
          </a:bodyPr>
          <a:lstStyle/>
          <a:p>
            <a:endParaRPr lang="pt-BR"/>
          </a:p>
        </p:txBody>
      </p:sp>
      <p:sp>
        <p:nvSpPr>
          <p:cNvPr id="9" name="Line 13">
            <a:extLst>
              <a:ext uri="{FF2B5EF4-FFF2-40B4-BE49-F238E27FC236}">
                <a16:creationId xmlns:a16="http://schemas.microsoft.com/office/drawing/2014/main" id="{20D2BBFB-C9E1-4BAC-997E-99359C182FE8}"/>
              </a:ext>
            </a:extLst>
          </p:cNvPr>
          <p:cNvSpPr>
            <a:spLocks noChangeShapeType="1"/>
          </p:cNvSpPr>
          <p:nvPr/>
        </p:nvSpPr>
        <p:spPr bwMode="auto">
          <a:xfrm>
            <a:off x="7050160" y="1170540"/>
            <a:ext cx="0" cy="5132387"/>
          </a:xfrm>
          <a:prstGeom prst="line">
            <a:avLst/>
          </a:prstGeom>
          <a:noFill/>
          <a:ln w="12700">
            <a:solidFill>
              <a:schemeClr val="tx1"/>
            </a:solidFill>
            <a:round/>
            <a:headEnd/>
            <a:tailEnd/>
          </a:ln>
        </p:spPr>
        <p:txBody>
          <a:bodyPr wrap="none">
            <a:spAutoFit/>
          </a:bodyPr>
          <a:lstStyle/>
          <a:p>
            <a:endParaRPr lang="pt-BR"/>
          </a:p>
        </p:txBody>
      </p:sp>
      <p:sp>
        <p:nvSpPr>
          <p:cNvPr id="10" name="Line 14">
            <a:extLst>
              <a:ext uri="{FF2B5EF4-FFF2-40B4-BE49-F238E27FC236}">
                <a16:creationId xmlns:a16="http://schemas.microsoft.com/office/drawing/2014/main" id="{D19A7E72-7BA7-428F-BC45-4E00E70FE0D1}"/>
              </a:ext>
            </a:extLst>
          </p:cNvPr>
          <p:cNvSpPr>
            <a:spLocks noChangeShapeType="1"/>
          </p:cNvSpPr>
          <p:nvPr/>
        </p:nvSpPr>
        <p:spPr bwMode="auto">
          <a:xfrm>
            <a:off x="5678560" y="1177994"/>
            <a:ext cx="0" cy="5132387"/>
          </a:xfrm>
          <a:prstGeom prst="line">
            <a:avLst/>
          </a:prstGeom>
          <a:noFill/>
          <a:ln w="12700">
            <a:solidFill>
              <a:schemeClr val="tx1"/>
            </a:solidFill>
            <a:round/>
            <a:headEnd/>
            <a:tailEnd/>
          </a:ln>
        </p:spPr>
        <p:txBody>
          <a:bodyPr wrap="none">
            <a:spAutoFit/>
          </a:bodyPr>
          <a:lstStyle/>
          <a:p>
            <a:endParaRPr lang="pt-BR"/>
          </a:p>
        </p:txBody>
      </p:sp>
      <p:sp>
        <p:nvSpPr>
          <p:cNvPr id="11" name="Line 15">
            <a:extLst>
              <a:ext uri="{FF2B5EF4-FFF2-40B4-BE49-F238E27FC236}">
                <a16:creationId xmlns:a16="http://schemas.microsoft.com/office/drawing/2014/main" id="{7A885D0A-1394-4A3A-AAC9-35FCA4C182E2}"/>
              </a:ext>
            </a:extLst>
          </p:cNvPr>
          <p:cNvSpPr>
            <a:spLocks noChangeShapeType="1"/>
          </p:cNvSpPr>
          <p:nvPr/>
        </p:nvSpPr>
        <p:spPr bwMode="auto">
          <a:xfrm>
            <a:off x="4230760" y="1197044"/>
            <a:ext cx="0" cy="5132387"/>
          </a:xfrm>
          <a:prstGeom prst="line">
            <a:avLst/>
          </a:prstGeom>
          <a:noFill/>
          <a:ln w="12700">
            <a:solidFill>
              <a:schemeClr val="tx1"/>
            </a:solidFill>
            <a:round/>
            <a:headEnd/>
            <a:tailEnd/>
          </a:ln>
        </p:spPr>
        <p:txBody>
          <a:bodyPr wrap="none">
            <a:spAutoFit/>
          </a:bodyPr>
          <a:lstStyle/>
          <a:p>
            <a:endParaRPr lang="pt-BR"/>
          </a:p>
        </p:txBody>
      </p:sp>
      <p:sp>
        <p:nvSpPr>
          <p:cNvPr id="12" name="Line 19">
            <a:extLst>
              <a:ext uri="{FF2B5EF4-FFF2-40B4-BE49-F238E27FC236}">
                <a16:creationId xmlns:a16="http://schemas.microsoft.com/office/drawing/2014/main" id="{7ADEBAEC-4F31-4607-AC2F-98A1807D95C5}"/>
              </a:ext>
            </a:extLst>
          </p:cNvPr>
          <p:cNvSpPr>
            <a:spLocks noChangeShapeType="1"/>
          </p:cNvSpPr>
          <p:nvPr/>
        </p:nvSpPr>
        <p:spPr bwMode="auto">
          <a:xfrm>
            <a:off x="592210" y="2309881"/>
            <a:ext cx="7839075" cy="0"/>
          </a:xfrm>
          <a:prstGeom prst="line">
            <a:avLst/>
          </a:prstGeom>
          <a:noFill/>
          <a:ln w="12700">
            <a:solidFill>
              <a:schemeClr val="tx1"/>
            </a:solidFill>
            <a:round/>
            <a:headEnd/>
            <a:tailEnd/>
          </a:ln>
        </p:spPr>
        <p:txBody>
          <a:bodyPr wrap="none">
            <a:spAutoFit/>
          </a:bodyPr>
          <a:lstStyle/>
          <a:p>
            <a:endParaRPr lang="pt-BR"/>
          </a:p>
        </p:txBody>
      </p:sp>
      <p:sp>
        <p:nvSpPr>
          <p:cNvPr id="13" name="Line 21">
            <a:extLst>
              <a:ext uri="{FF2B5EF4-FFF2-40B4-BE49-F238E27FC236}">
                <a16:creationId xmlns:a16="http://schemas.microsoft.com/office/drawing/2014/main" id="{DBC4C2AA-9907-4925-867F-A29DB54977E8}"/>
              </a:ext>
            </a:extLst>
          </p:cNvPr>
          <p:cNvSpPr>
            <a:spLocks noChangeShapeType="1"/>
          </p:cNvSpPr>
          <p:nvPr/>
        </p:nvSpPr>
        <p:spPr bwMode="auto">
          <a:xfrm>
            <a:off x="592210" y="2690881"/>
            <a:ext cx="7839075" cy="0"/>
          </a:xfrm>
          <a:prstGeom prst="line">
            <a:avLst/>
          </a:prstGeom>
          <a:noFill/>
          <a:ln w="12700">
            <a:solidFill>
              <a:schemeClr val="tx1"/>
            </a:solidFill>
            <a:round/>
            <a:headEnd/>
            <a:tailEnd/>
          </a:ln>
        </p:spPr>
        <p:txBody>
          <a:bodyPr wrap="none">
            <a:spAutoFit/>
          </a:bodyPr>
          <a:lstStyle/>
          <a:p>
            <a:endParaRPr lang="pt-BR"/>
          </a:p>
        </p:txBody>
      </p:sp>
      <p:sp>
        <p:nvSpPr>
          <p:cNvPr id="14" name="Line 22">
            <a:extLst>
              <a:ext uri="{FF2B5EF4-FFF2-40B4-BE49-F238E27FC236}">
                <a16:creationId xmlns:a16="http://schemas.microsoft.com/office/drawing/2014/main" id="{287370F7-F14A-4123-9E57-260A832A83CA}"/>
              </a:ext>
            </a:extLst>
          </p:cNvPr>
          <p:cNvSpPr>
            <a:spLocks noChangeShapeType="1"/>
          </p:cNvSpPr>
          <p:nvPr/>
        </p:nvSpPr>
        <p:spPr bwMode="auto">
          <a:xfrm>
            <a:off x="592210" y="3090931"/>
            <a:ext cx="7839075" cy="0"/>
          </a:xfrm>
          <a:prstGeom prst="line">
            <a:avLst/>
          </a:prstGeom>
          <a:noFill/>
          <a:ln w="12700">
            <a:solidFill>
              <a:schemeClr val="tx1"/>
            </a:solidFill>
            <a:round/>
            <a:headEnd/>
            <a:tailEnd/>
          </a:ln>
        </p:spPr>
        <p:txBody>
          <a:bodyPr wrap="none">
            <a:spAutoFit/>
          </a:bodyPr>
          <a:lstStyle/>
          <a:p>
            <a:endParaRPr lang="pt-BR"/>
          </a:p>
        </p:txBody>
      </p:sp>
      <p:sp>
        <p:nvSpPr>
          <p:cNvPr id="15" name="Line 23">
            <a:extLst>
              <a:ext uri="{FF2B5EF4-FFF2-40B4-BE49-F238E27FC236}">
                <a16:creationId xmlns:a16="http://schemas.microsoft.com/office/drawing/2014/main" id="{F02EE828-6CF2-4395-8E22-2704F4E0A005}"/>
              </a:ext>
            </a:extLst>
          </p:cNvPr>
          <p:cNvSpPr>
            <a:spLocks noChangeShapeType="1"/>
          </p:cNvSpPr>
          <p:nvPr/>
        </p:nvSpPr>
        <p:spPr bwMode="auto">
          <a:xfrm>
            <a:off x="592210" y="3490981"/>
            <a:ext cx="7839075" cy="0"/>
          </a:xfrm>
          <a:prstGeom prst="line">
            <a:avLst/>
          </a:prstGeom>
          <a:noFill/>
          <a:ln w="12700">
            <a:solidFill>
              <a:schemeClr val="tx1"/>
            </a:solidFill>
            <a:round/>
            <a:headEnd/>
            <a:tailEnd/>
          </a:ln>
        </p:spPr>
        <p:txBody>
          <a:bodyPr wrap="none">
            <a:spAutoFit/>
          </a:bodyPr>
          <a:lstStyle/>
          <a:p>
            <a:endParaRPr lang="pt-BR"/>
          </a:p>
        </p:txBody>
      </p:sp>
      <p:sp>
        <p:nvSpPr>
          <p:cNvPr id="16" name="Line 24">
            <a:extLst>
              <a:ext uri="{FF2B5EF4-FFF2-40B4-BE49-F238E27FC236}">
                <a16:creationId xmlns:a16="http://schemas.microsoft.com/office/drawing/2014/main" id="{3D1878F4-9B6C-4C63-A430-ABBFADADBAF9}"/>
              </a:ext>
            </a:extLst>
          </p:cNvPr>
          <p:cNvSpPr>
            <a:spLocks noChangeShapeType="1"/>
          </p:cNvSpPr>
          <p:nvPr/>
        </p:nvSpPr>
        <p:spPr bwMode="auto">
          <a:xfrm>
            <a:off x="592210" y="3852931"/>
            <a:ext cx="7839075" cy="0"/>
          </a:xfrm>
          <a:prstGeom prst="line">
            <a:avLst/>
          </a:prstGeom>
          <a:noFill/>
          <a:ln w="12700">
            <a:solidFill>
              <a:schemeClr val="tx1"/>
            </a:solidFill>
            <a:round/>
            <a:headEnd/>
            <a:tailEnd/>
          </a:ln>
        </p:spPr>
        <p:txBody>
          <a:bodyPr wrap="none">
            <a:spAutoFit/>
          </a:bodyPr>
          <a:lstStyle/>
          <a:p>
            <a:endParaRPr lang="pt-BR"/>
          </a:p>
        </p:txBody>
      </p:sp>
      <p:sp>
        <p:nvSpPr>
          <p:cNvPr id="17" name="Line 25">
            <a:extLst>
              <a:ext uri="{FF2B5EF4-FFF2-40B4-BE49-F238E27FC236}">
                <a16:creationId xmlns:a16="http://schemas.microsoft.com/office/drawing/2014/main" id="{B5E2F60B-B2CF-40FE-BEBB-0AF2A0CAF48D}"/>
              </a:ext>
            </a:extLst>
          </p:cNvPr>
          <p:cNvSpPr>
            <a:spLocks noChangeShapeType="1"/>
          </p:cNvSpPr>
          <p:nvPr/>
        </p:nvSpPr>
        <p:spPr bwMode="auto">
          <a:xfrm>
            <a:off x="592210" y="4252981"/>
            <a:ext cx="7839075" cy="0"/>
          </a:xfrm>
          <a:prstGeom prst="line">
            <a:avLst/>
          </a:prstGeom>
          <a:noFill/>
          <a:ln w="12700">
            <a:solidFill>
              <a:schemeClr val="tx1"/>
            </a:solidFill>
            <a:round/>
            <a:headEnd/>
            <a:tailEnd/>
          </a:ln>
        </p:spPr>
        <p:txBody>
          <a:bodyPr wrap="none">
            <a:spAutoFit/>
          </a:bodyPr>
          <a:lstStyle/>
          <a:p>
            <a:endParaRPr lang="pt-BR"/>
          </a:p>
        </p:txBody>
      </p:sp>
      <p:sp>
        <p:nvSpPr>
          <p:cNvPr id="18" name="Line 26">
            <a:extLst>
              <a:ext uri="{FF2B5EF4-FFF2-40B4-BE49-F238E27FC236}">
                <a16:creationId xmlns:a16="http://schemas.microsoft.com/office/drawing/2014/main" id="{594A5E89-1061-4093-9861-D941E28419EF}"/>
              </a:ext>
            </a:extLst>
          </p:cNvPr>
          <p:cNvSpPr>
            <a:spLocks noChangeShapeType="1"/>
          </p:cNvSpPr>
          <p:nvPr/>
        </p:nvSpPr>
        <p:spPr bwMode="auto">
          <a:xfrm>
            <a:off x="592210" y="4614931"/>
            <a:ext cx="7839075" cy="0"/>
          </a:xfrm>
          <a:prstGeom prst="line">
            <a:avLst/>
          </a:prstGeom>
          <a:noFill/>
          <a:ln w="12700">
            <a:solidFill>
              <a:schemeClr val="tx1"/>
            </a:solidFill>
            <a:round/>
            <a:headEnd/>
            <a:tailEnd/>
          </a:ln>
        </p:spPr>
        <p:txBody>
          <a:bodyPr wrap="none">
            <a:spAutoFit/>
          </a:bodyPr>
          <a:lstStyle/>
          <a:p>
            <a:endParaRPr lang="pt-BR"/>
          </a:p>
        </p:txBody>
      </p:sp>
      <p:sp>
        <p:nvSpPr>
          <p:cNvPr id="19" name="Line 27">
            <a:extLst>
              <a:ext uri="{FF2B5EF4-FFF2-40B4-BE49-F238E27FC236}">
                <a16:creationId xmlns:a16="http://schemas.microsoft.com/office/drawing/2014/main" id="{2ED93765-13FB-4C4A-9187-43A44B071C49}"/>
              </a:ext>
            </a:extLst>
          </p:cNvPr>
          <p:cNvSpPr>
            <a:spLocks noChangeShapeType="1"/>
          </p:cNvSpPr>
          <p:nvPr/>
        </p:nvSpPr>
        <p:spPr bwMode="auto">
          <a:xfrm>
            <a:off x="592210" y="5014981"/>
            <a:ext cx="7839075" cy="0"/>
          </a:xfrm>
          <a:prstGeom prst="line">
            <a:avLst/>
          </a:prstGeom>
          <a:noFill/>
          <a:ln w="12700">
            <a:solidFill>
              <a:schemeClr val="tx1"/>
            </a:solidFill>
            <a:round/>
            <a:headEnd/>
            <a:tailEnd/>
          </a:ln>
        </p:spPr>
        <p:txBody>
          <a:bodyPr wrap="none">
            <a:spAutoFit/>
          </a:bodyPr>
          <a:lstStyle/>
          <a:p>
            <a:endParaRPr lang="pt-BR"/>
          </a:p>
        </p:txBody>
      </p:sp>
      <p:sp>
        <p:nvSpPr>
          <p:cNvPr id="20" name="Line 29">
            <a:extLst>
              <a:ext uri="{FF2B5EF4-FFF2-40B4-BE49-F238E27FC236}">
                <a16:creationId xmlns:a16="http://schemas.microsoft.com/office/drawing/2014/main" id="{377E258B-7EB5-417E-B79D-B172794B2F4E}"/>
              </a:ext>
            </a:extLst>
          </p:cNvPr>
          <p:cNvSpPr>
            <a:spLocks noChangeShapeType="1"/>
          </p:cNvSpPr>
          <p:nvPr/>
        </p:nvSpPr>
        <p:spPr bwMode="auto">
          <a:xfrm>
            <a:off x="592210" y="5415031"/>
            <a:ext cx="7839075" cy="0"/>
          </a:xfrm>
          <a:prstGeom prst="line">
            <a:avLst/>
          </a:prstGeom>
          <a:noFill/>
          <a:ln w="12700">
            <a:solidFill>
              <a:schemeClr val="tx1"/>
            </a:solidFill>
            <a:round/>
            <a:headEnd/>
            <a:tailEnd/>
          </a:ln>
        </p:spPr>
        <p:txBody>
          <a:bodyPr wrap="none">
            <a:spAutoFit/>
          </a:bodyPr>
          <a:lstStyle/>
          <a:p>
            <a:endParaRPr lang="pt-BR"/>
          </a:p>
        </p:txBody>
      </p:sp>
      <p:sp>
        <p:nvSpPr>
          <p:cNvPr id="21" name="Line 30">
            <a:extLst>
              <a:ext uri="{FF2B5EF4-FFF2-40B4-BE49-F238E27FC236}">
                <a16:creationId xmlns:a16="http://schemas.microsoft.com/office/drawing/2014/main" id="{0E7AB2FB-B8F2-4D62-B54C-8A8A91BC5732}"/>
              </a:ext>
            </a:extLst>
          </p:cNvPr>
          <p:cNvSpPr>
            <a:spLocks noChangeShapeType="1"/>
          </p:cNvSpPr>
          <p:nvPr/>
        </p:nvSpPr>
        <p:spPr bwMode="auto">
          <a:xfrm>
            <a:off x="592210" y="5853181"/>
            <a:ext cx="7839075" cy="0"/>
          </a:xfrm>
          <a:prstGeom prst="line">
            <a:avLst/>
          </a:prstGeom>
          <a:noFill/>
          <a:ln w="12700">
            <a:solidFill>
              <a:schemeClr val="tx1"/>
            </a:solidFill>
            <a:round/>
            <a:headEnd/>
            <a:tailEnd/>
          </a:ln>
        </p:spPr>
        <p:txBody>
          <a:bodyPr wrap="none">
            <a:spAutoFit/>
          </a:bodyPr>
          <a:lstStyle/>
          <a:p>
            <a:endParaRPr lang="pt-BR"/>
          </a:p>
        </p:txBody>
      </p:sp>
      <p:sp>
        <p:nvSpPr>
          <p:cNvPr id="22" name="Rectangle 7">
            <a:extLst>
              <a:ext uri="{FF2B5EF4-FFF2-40B4-BE49-F238E27FC236}">
                <a16:creationId xmlns:a16="http://schemas.microsoft.com/office/drawing/2014/main" id="{14309DF4-B970-464E-AC13-478A0B2BD053}"/>
              </a:ext>
            </a:extLst>
          </p:cNvPr>
          <p:cNvSpPr>
            <a:spLocks noGrp="1" noChangeArrowheads="1"/>
          </p:cNvSpPr>
          <p:nvPr>
            <p:ph type="title"/>
          </p:nvPr>
        </p:nvSpPr>
        <p:spPr>
          <a:xfrm>
            <a:off x="-66261" y="199610"/>
            <a:ext cx="9143997" cy="785813"/>
          </a:xfrm>
          <a:noFill/>
        </p:spPr>
        <p:txBody>
          <a:bodyPr/>
          <a:lstStyle/>
          <a:p>
            <a:pPr algn="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com Um </a:t>
            </a:r>
            <a:r>
              <a:rPr lang="en-US" sz="3600" b="1" dirty="0" err="1">
                <a:solidFill>
                  <a:schemeClr val="tx1"/>
                </a:solidFill>
                <a:latin typeface="+mn-lt"/>
                <a:cs typeface="Arial" panose="020B0604020202020204" pitchFamily="34" charset="0"/>
              </a:rPr>
              <a:t>Insumo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Variável</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Trabalho</a:t>
            </a:r>
            <a:r>
              <a:rPr lang="en-US" sz="3600" b="1" dirty="0">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391054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C424C8C-CDA0-41FD-B75C-9A05B2E45EAE}"/>
              </a:ext>
            </a:extLst>
          </p:cNvPr>
          <p:cNvSpPr>
            <a:spLocks noGrp="1"/>
          </p:cNvSpPr>
          <p:nvPr>
            <p:ph idx="1"/>
          </p:nvPr>
        </p:nvSpPr>
        <p:spPr>
          <a:xfrm>
            <a:off x="297346" y="1136514"/>
            <a:ext cx="8515350" cy="718791"/>
          </a:xfrm>
        </p:spPr>
        <p:txBody>
          <a:bodyPr/>
          <a:lstStyle/>
          <a:p>
            <a:r>
              <a:rPr lang="pt-BR" sz="3000" b="1" dirty="0"/>
              <a:t>CT Cúbico: Vale a LRMD.</a:t>
            </a:r>
          </a:p>
        </p:txBody>
      </p:sp>
      <p:graphicFrame>
        <p:nvGraphicFramePr>
          <p:cNvPr id="7" name="Object 6">
            <a:hlinkClick r:id="" action="ppaction://ole?verb=0"/>
            <a:extLst>
              <a:ext uri="{FF2B5EF4-FFF2-40B4-BE49-F238E27FC236}">
                <a16:creationId xmlns:a16="http://schemas.microsoft.com/office/drawing/2014/main" id="{B6319ED9-91CC-4429-8126-B3F4AB5B1C7B}"/>
              </a:ext>
            </a:extLst>
          </p:cNvPr>
          <p:cNvGraphicFramePr>
            <a:graphicFrameLocks/>
          </p:cNvGraphicFramePr>
          <p:nvPr>
            <p:extLst>
              <p:ext uri="{D42A27DB-BD31-4B8C-83A1-F6EECF244321}">
                <p14:modId xmlns:p14="http://schemas.microsoft.com/office/powerpoint/2010/main" val="1592620420"/>
              </p:ext>
            </p:extLst>
          </p:nvPr>
        </p:nvGraphicFramePr>
        <p:xfrm>
          <a:off x="655154" y="1686340"/>
          <a:ext cx="4393924" cy="606287"/>
        </p:xfrm>
        <a:graphic>
          <a:graphicData uri="http://schemas.openxmlformats.org/presentationml/2006/ole">
            <mc:AlternateContent xmlns:mc="http://schemas.openxmlformats.org/markup-compatibility/2006">
              <mc:Choice xmlns:v="urn:schemas-microsoft-com:vml" Requires="v">
                <p:oleObj name="Equation" r:id="rId2" imgW="1765080" imgH="241200" progId="Equation.DSMT4">
                  <p:embed/>
                </p:oleObj>
              </mc:Choice>
              <mc:Fallback>
                <p:oleObj name="Equation" r:id="rId2" imgW="1765080" imgH="241200" progId="Equation.DSMT4">
                  <p:embed/>
                  <p:pic>
                    <p:nvPicPr>
                      <p:cNvPr id="368646" name="Object 6">
                        <a:hlinkClick r:id="" action="ppaction://ole?verb=0"/>
                        <a:extLst>
                          <a:ext uri="{FF2B5EF4-FFF2-40B4-BE49-F238E27FC236}">
                            <a16:creationId xmlns:a16="http://schemas.microsoft.com/office/drawing/2014/main" id="{FA30A479-D0A0-484E-8B84-9109915ACF58}"/>
                          </a:ext>
                        </a:extLst>
                      </p:cNvPr>
                      <p:cNvPicPr>
                        <a:picLocks noChangeArrowheads="1"/>
                      </p:cNvPicPr>
                      <p:nvPr/>
                    </p:nvPicPr>
                    <p:blipFill>
                      <a:blip r:embed="rId3"/>
                      <a:srcRect/>
                      <a:stretch>
                        <a:fillRect/>
                      </a:stretch>
                    </p:blipFill>
                    <p:spPr bwMode="auto">
                      <a:xfrm>
                        <a:off x="655154" y="1686340"/>
                        <a:ext cx="4393924" cy="606287"/>
                      </a:xfrm>
                      <a:prstGeom prst="rect">
                        <a:avLst/>
                      </a:prstGeom>
                      <a:solidFill>
                        <a:schemeClr val="bg1">
                          <a:lumMod val="95000"/>
                        </a:schemeClr>
                      </a:solidFill>
                      <a:ln>
                        <a:solidFill>
                          <a:schemeClr val="tx1"/>
                        </a:solidFill>
                      </a:ln>
                      <a:effectLst/>
                    </p:spPr>
                  </p:pic>
                </p:oleObj>
              </mc:Fallback>
            </mc:AlternateContent>
          </a:graphicData>
        </a:graphic>
      </p:graphicFrame>
      <p:sp>
        <p:nvSpPr>
          <p:cNvPr id="2" name="Chave Direita 1">
            <a:extLst>
              <a:ext uri="{FF2B5EF4-FFF2-40B4-BE49-F238E27FC236}">
                <a16:creationId xmlns:a16="http://schemas.microsoft.com/office/drawing/2014/main" id="{D5DAA279-970E-49B0-9539-6D819F6CF131}"/>
              </a:ext>
            </a:extLst>
          </p:cNvPr>
          <p:cNvSpPr/>
          <p:nvPr/>
        </p:nvSpPr>
        <p:spPr>
          <a:xfrm rot="5400000">
            <a:off x="1535146" y="2158004"/>
            <a:ext cx="300596" cy="39272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a:extLst>
              <a:ext uri="{FF2B5EF4-FFF2-40B4-BE49-F238E27FC236}">
                <a16:creationId xmlns:a16="http://schemas.microsoft.com/office/drawing/2014/main" id="{3DB8EC2E-1A71-41F1-909C-2C1B12576B94}"/>
              </a:ext>
            </a:extLst>
          </p:cNvPr>
          <p:cNvSpPr txBox="1"/>
          <p:nvPr/>
        </p:nvSpPr>
        <p:spPr>
          <a:xfrm>
            <a:off x="1444487" y="2504662"/>
            <a:ext cx="609600" cy="492443"/>
          </a:xfrm>
          <a:prstGeom prst="rect">
            <a:avLst/>
          </a:prstGeom>
          <a:noFill/>
        </p:spPr>
        <p:txBody>
          <a:bodyPr wrap="square" rtlCol="0">
            <a:spAutoFit/>
          </a:bodyPr>
          <a:lstStyle/>
          <a:p>
            <a:r>
              <a:rPr lang="pt-BR" sz="2600" dirty="0"/>
              <a:t>CF</a:t>
            </a:r>
          </a:p>
        </p:txBody>
      </p:sp>
      <p:sp>
        <p:nvSpPr>
          <p:cNvPr id="9" name="Chave Direita 8">
            <a:extLst>
              <a:ext uri="{FF2B5EF4-FFF2-40B4-BE49-F238E27FC236}">
                <a16:creationId xmlns:a16="http://schemas.microsoft.com/office/drawing/2014/main" id="{5ECEEB8A-5572-47A1-BE40-BBD27F1EDF43}"/>
              </a:ext>
            </a:extLst>
          </p:cNvPr>
          <p:cNvSpPr/>
          <p:nvPr/>
        </p:nvSpPr>
        <p:spPr>
          <a:xfrm rot="5400000">
            <a:off x="3344071" y="998438"/>
            <a:ext cx="346972" cy="274498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a:extLst>
              <a:ext uri="{FF2B5EF4-FFF2-40B4-BE49-F238E27FC236}">
                <a16:creationId xmlns:a16="http://schemas.microsoft.com/office/drawing/2014/main" id="{3D944798-4CD9-405F-8C86-0BC41241A42F}"/>
              </a:ext>
            </a:extLst>
          </p:cNvPr>
          <p:cNvSpPr txBox="1"/>
          <p:nvPr/>
        </p:nvSpPr>
        <p:spPr>
          <a:xfrm>
            <a:off x="3253409" y="2506025"/>
            <a:ext cx="609600" cy="492443"/>
          </a:xfrm>
          <a:prstGeom prst="rect">
            <a:avLst/>
          </a:prstGeom>
          <a:noFill/>
        </p:spPr>
        <p:txBody>
          <a:bodyPr wrap="square" rtlCol="0">
            <a:spAutoFit/>
          </a:bodyPr>
          <a:lstStyle/>
          <a:p>
            <a:r>
              <a:rPr lang="pt-BR" sz="2600" dirty="0"/>
              <a:t>CV</a:t>
            </a:r>
          </a:p>
        </p:txBody>
      </p:sp>
      <p:sp>
        <p:nvSpPr>
          <p:cNvPr id="11" name="CaixaDeTexto 10">
            <a:extLst>
              <a:ext uri="{FF2B5EF4-FFF2-40B4-BE49-F238E27FC236}">
                <a16:creationId xmlns:a16="http://schemas.microsoft.com/office/drawing/2014/main" id="{3A4A68AF-A231-407D-AD8D-52601639E7ED}"/>
              </a:ext>
            </a:extLst>
          </p:cNvPr>
          <p:cNvSpPr txBox="1"/>
          <p:nvPr/>
        </p:nvSpPr>
        <p:spPr>
          <a:xfrm>
            <a:off x="304802" y="3057942"/>
            <a:ext cx="8515350" cy="954107"/>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a:t>Como o </a:t>
            </a:r>
            <a:r>
              <a:rPr lang="pt-BR" sz="2800" dirty="0" err="1"/>
              <a:t>CMg</a:t>
            </a:r>
            <a:r>
              <a:rPr lang="pt-BR" sz="2800" dirty="0"/>
              <a:t> é a variação do CT induzido por uma variação na quantidade produzida:</a:t>
            </a:r>
          </a:p>
        </p:txBody>
      </p:sp>
      <p:graphicFrame>
        <p:nvGraphicFramePr>
          <p:cNvPr id="12" name="Object 6">
            <a:hlinkClick r:id="" action="ppaction://ole?verb=0"/>
            <a:extLst>
              <a:ext uri="{FF2B5EF4-FFF2-40B4-BE49-F238E27FC236}">
                <a16:creationId xmlns:a16="http://schemas.microsoft.com/office/drawing/2014/main" id="{123C3BFE-F29B-4E5B-B904-ED68C9C4A4AE}"/>
              </a:ext>
            </a:extLst>
          </p:cNvPr>
          <p:cNvGraphicFramePr>
            <a:graphicFrameLocks/>
          </p:cNvGraphicFramePr>
          <p:nvPr>
            <p:extLst>
              <p:ext uri="{D42A27DB-BD31-4B8C-83A1-F6EECF244321}">
                <p14:modId xmlns:p14="http://schemas.microsoft.com/office/powerpoint/2010/main" val="3694890712"/>
              </p:ext>
            </p:extLst>
          </p:nvPr>
        </p:nvGraphicFramePr>
        <p:xfrm>
          <a:off x="933449" y="4012050"/>
          <a:ext cx="4963768" cy="904508"/>
        </p:xfrm>
        <a:graphic>
          <a:graphicData uri="http://schemas.openxmlformats.org/presentationml/2006/ole">
            <mc:AlternateContent xmlns:mc="http://schemas.openxmlformats.org/markup-compatibility/2006">
              <mc:Choice xmlns:v="urn:schemas-microsoft-com:vml" Requires="v">
                <p:oleObj name="Equation" r:id="rId4" imgW="2044440" imgH="419040" progId="Equation.DSMT4">
                  <p:embed/>
                </p:oleObj>
              </mc:Choice>
              <mc:Fallback>
                <p:oleObj name="Equation" r:id="rId4" imgW="2044440" imgH="419040" progId="Equation.DSMT4">
                  <p:embed/>
                  <p:pic>
                    <p:nvPicPr>
                      <p:cNvPr id="7" name="Object 6">
                        <a:hlinkClick r:id="" action="ppaction://ole?verb=0"/>
                        <a:extLst>
                          <a:ext uri="{FF2B5EF4-FFF2-40B4-BE49-F238E27FC236}">
                            <a16:creationId xmlns:a16="http://schemas.microsoft.com/office/drawing/2014/main" id="{B6319ED9-91CC-4429-8126-B3F4AB5B1C7B}"/>
                          </a:ext>
                        </a:extLst>
                      </p:cNvPr>
                      <p:cNvPicPr>
                        <a:picLocks noChangeArrowheads="1"/>
                      </p:cNvPicPr>
                      <p:nvPr/>
                    </p:nvPicPr>
                    <p:blipFill>
                      <a:blip r:embed="rId5"/>
                      <a:srcRect/>
                      <a:stretch>
                        <a:fillRect/>
                      </a:stretch>
                    </p:blipFill>
                    <p:spPr bwMode="auto">
                      <a:xfrm>
                        <a:off x="933449" y="4012050"/>
                        <a:ext cx="4963768" cy="904508"/>
                      </a:xfrm>
                      <a:prstGeom prst="rect">
                        <a:avLst/>
                      </a:prstGeom>
                      <a:solidFill>
                        <a:schemeClr val="bg1">
                          <a:lumMod val="95000"/>
                        </a:schemeClr>
                      </a:solidFill>
                      <a:ln>
                        <a:solidFill>
                          <a:schemeClr val="tx1"/>
                        </a:solidFill>
                      </a:ln>
                      <a:effectLst/>
                    </p:spPr>
                  </p:pic>
                </p:oleObj>
              </mc:Fallback>
            </mc:AlternateContent>
          </a:graphicData>
        </a:graphic>
      </p:graphicFrame>
      <p:sp>
        <p:nvSpPr>
          <p:cNvPr id="13" name="CaixaDeTexto 12">
            <a:extLst>
              <a:ext uri="{FF2B5EF4-FFF2-40B4-BE49-F238E27FC236}">
                <a16:creationId xmlns:a16="http://schemas.microsoft.com/office/drawing/2014/main" id="{5DAE6F7F-839D-4944-8C83-DBA383A028A5}"/>
              </a:ext>
            </a:extLst>
          </p:cNvPr>
          <p:cNvSpPr txBox="1"/>
          <p:nvPr/>
        </p:nvSpPr>
        <p:spPr>
          <a:xfrm>
            <a:off x="311429" y="4986130"/>
            <a:ext cx="8515350" cy="523220"/>
          </a:xfrm>
          <a:prstGeom prst="rect">
            <a:avLst/>
          </a:prstGeom>
          <a:noFill/>
        </p:spPr>
        <p:txBody>
          <a:bodyPr wrap="square" rtlCol="0">
            <a:spAutoFit/>
          </a:bodyPr>
          <a:lstStyle/>
          <a:p>
            <a:pPr marL="457200" indent="-457200" algn="just">
              <a:buFont typeface="Arial" panose="020B0604020202020204" pitchFamily="34" charset="0"/>
              <a:buChar char="•"/>
            </a:pPr>
            <a:r>
              <a:rPr lang="pt-BR" sz="2800" dirty="0"/>
              <a:t>Como o </a:t>
            </a:r>
            <a:r>
              <a:rPr lang="pt-BR" sz="2800" dirty="0" err="1"/>
              <a:t>CTMe</a:t>
            </a:r>
            <a:r>
              <a:rPr lang="pt-BR" sz="2800" dirty="0"/>
              <a:t> é o custo unitário:</a:t>
            </a:r>
          </a:p>
        </p:txBody>
      </p:sp>
      <p:graphicFrame>
        <p:nvGraphicFramePr>
          <p:cNvPr id="14" name="Object 6">
            <a:hlinkClick r:id="" action="ppaction://ole?verb=0"/>
            <a:extLst>
              <a:ext uri="{FF2B5EF4-FFF2-40B4-BE49-F238E27FC236}">
                <a16:creationId xmlns:a16="http://schemas.microsoft.com/office/drawing/2014/main" id="{1BA34669-8743-4935-A356-E57BBFD68FFC}"/>
              </a:ext>
            </a:extLst>
          </p:cNvPr>
          <p:cNvGraphicFramePr>
            <a:graphicFrameLocks/>
          </p:cNvGraphicFramePr>
          <p:nvPr>
            <p:extLst>
              <p:ext uri="{D42A27DB-BD31-4B8C-83A1-F6EECF244321}">
                <p14:modId xmlns:p14="http://schemas.microsoft.com/office/powerpoint/2010/main" val="1695927958"/>
              </p:ext>
            </p:extLst>
          </p:nvPr>
        </p:nvGraphicFramePr>
        <p:xfrm>
          <a:off x="933449" y="5509351"/>
          <a:ext cx="8104534" cy="1050475"/>
        </p:xfrm>
        <a:graphic>
          <a:graphicData uri="http://schemas.openxmlformats.org/presentationml/2006/ole">
            <mc:AlternateContent xmlns:mc="http://schemas.openxmlformats.org/markup-compatibility/2006">
              <mc:Choice xmlns:v="urn:schemas-microsoft-com:vml" Requires="v">
                <p:oleObj name="Equation" r:id="rId6" imgW="3733560" imgH="444240" progId="Equation.DSMT4">
                  <p:embed/>
                </p:oleObj>
              </mc:Choice>
              <mc:Fallback>
                <p:oleObj name="Equation" r:id="rId6" imgW="3733560" imgH="444240" progId="Equation.DSMT4">
                  <p:embed/>
                  <p:pic>
                    <p:nvPicPr>
                      <p:cNvPr id="7" name="Object 6">
                        <a:hlinkClick r:id="" action="ppaction://ole?verb=0"/>
                        <a:extLst>
                          <a:ext uri="{FF2B5EF4-FFF2-40B4-BE49-F238E27FC236}">
                            <a16:creationId xmlns:a16="http://schemas.microsoft.com/office/drawing/2014/main" id="{B6319ED9-91CC-4429-8126-B3F4AB5B1C7B}"/>
                          </a:ext>
                        </a:extLst>
                      </p:cNvPr>
                      <p:cNvPicPr>
                        <a:picLocks noChangeArrowheads="1"/>
                      </p:cNvPicPr>
                      <p:nvPr/>
                    </p:nvPicPr>
                    <p:blipFill>
                      <a:blip r:embed="rId7"/>
                      <a:srcRect/>
                      <a:stretch>
                        <a:fillRect/>
                      </a:stretch>
                    </p:blipFill>
                    <p:spPr bwMode="auto">
                      <a:xfrm>
                        <a:off x="933449" y="5509351"/>
                        <a:ext cx="8104534" cy="1050475"/>
                      </a:xfrm>
                      <a:prstGeom prst="rect">
                        <a:avLst/>
                      </a:prstGeom>
                      <a:solidFill>
                        <a:schemeClr val="bg1">
                          <a:lumMod val="95000"/>
                        </a:schemeClr>
                      </a:solidFill>
                      <a:ln>
                        <a:solidFill>
                          <a:schemeClr val="tx1"/>
                        </a:solidFill>
                      </a:ln>
                      <a:effectLst/>
                    </p:spPr>
                  </p:pic>
                </p:oleObj>
              </mc:Fallback>
            </mc:AlternateContent>
          </a:graphicData>
        </a:graphic>
      </p:graphicFrame>
      <p:sp>
        <p:nvSpPr>
          <p:cNvPr id="15" name="Título 1">
            <a:extLst>
              <a:ext uri="{FF2B5EF4-FFF2-40B4-BE49-F238E27FC236}">
                <a16:creationId xmlns:a16="http://schemas.microsoft.com/office/drawing/2014/main" id="{3D2A6E4A-2B8D-48CC-B794-3B04A63681D3}"/>
              </a:ext>
            </a:extLst>
          </p:cNvPr>
          <p:cNvSpPr>
            <a:spLocks noGrp="1"/>
          </p:cNvSpPr>
          <p:nvPr>
            <p:ph type="title"/>
          </p:nvPr>
        </p:nvSpPr>
        <p:spPr>
          <a:xfrm>
            <a:off x="278295" y="365126"/>
            <a:ext cx="8733182" cy="1325563"/>
          </a:xfrm>
        </p:spPr>
        <p:txBody>
          <a:bodyPr/>
          <a:lstStyle/>
          <a:p>
            <a:pPr algn="ctr"/>
            <a:r>
              <a:rPr lang="pt-BR" b="1" dirty="0">
                <a:latin typeface="+mn-lt"/>
              </a:rPr>
              <a:t>OBS. Formatos das Curvas de Custos</a:t>
            </a:r>
          </a:p>
        </p:txBody>
      </p:sp>
    </p:spTree>
    <p:extLst>
      <p:ext uri="{BB962C8B-B14F-4D97-AF65-F5344CB8AC3E}">
        <p14:creationId xmlns:p14="http://schemas.microsoft.com/office/powerpoint/2010/main" val="34129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10" grpId="0"/>
      <p:bldP spid="11"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0AE59021-36FA-4390-A4EC-0879C2F4A2AE}"/>
              </a:ext>
            </a:extLst>
          </p:cNvPr>
          <p:cNvSpPr>
            <a:spLocks noChangeShapeType="1"/>
          </p:cNvSpPr>
          <p:nvPr/>
        </p:nvSpPr>
        <p:spPr bwMode="auto">
          <a:xfrm>
            <a:off x="1229140" y="1996454"/>
            <a:ext cx="0" cy="4211637"/>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Line 5">
            <a:extLst>
              <a:ext uri="{FF2B5EF4-FFF2-40B4-BE49-F238E27FC236}">
                <a16:creationId xmlns:a16="http://schemas.microsoft.com/office/drawing/2014/main" id="{D429E88A-F211-4003-B0AF-D332EFAAAF8D}"/>
              </a:ext>
            </a:extLst>
          </p:cNvPr>
          <p:cNvSpPr>
            <a:spLocks noChangeShapeType="1"/>
          </p:cNvSpPr>
          <p:nvPr/>
        </p:nvSpPr>
        <p:spPr bwMode="auto">
          <a:xfrm>
            <a:off x="1233903" y="6206504"/>
            <a:ext cx="4222750" cy="0"/>
          </a:xfrm>
          <a:prstGeom prst="line">
            <a:avLst/>
          </a:prstGeom>
          <a:noFill/>
          <a:ln w="571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6" name="Rectangle 6">
            <a:extLst>
              <a:ext uri="{FF2B5EF4-FFF2-40B4-BE49-F238E27FC236}">
                <a16:creationId xmlns:a16="http://schemas.microsoft.com/office/drawing/2014/main" id="{D02F27D9-E0EF-4440-8B4F-907C35386462}"/>
              </a:ext>
            </a:extLst>
          </p:cNvPr>
          <p:cNvSpPr>
            <a:spLocks noChangeArrowheads="1"/>
          </p:cNvSpPr>
          <p:nvPr/>
        </p:nvSpPr>
        <p:spPr bwMode="auto">
          <a:xfrm>
            <a:off x="5588415" y="5950916"/>
            <a:ext cx="276701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80000"/>
              </a:lnSpc>
            </a:pPr>
            <a:r>
              <a:rPr lang="en-US" altLang="pt-BR" sz="1800" b="1"/>
              <a:t>Produção</a:t>
            </a:r>
          </a:p>
          <a:p>
            <a:pPr>
              <a:lnSpc>
                <a:spcPct val="80000"/>
              </a:lnSpc>
            </a:pPr>
            <a:r>
              <a:rPr lang="en-US" altLang="pt-BR" sz="1800" b="1"/>
              <a:t>(por período de tempo)</a:t>
            </a:r>
            <a:r>
              <a:rPr lang="en-US" altLang="pt-BR" b="1"/>
              <a:t> </a:t>
            </a:r>
          </a:p>
        </p:txBody>
      </p:sp>
      <p:sp>
        <p:nvSpPr>
          <p:cNvPr id="7" name="Rectangle 7">
            <a:extLst>
              <a:ext uri="{FF2B5EF4-FFF2-40B4-BE49-F238E27FC236}">
                <a16:creationId xmlns:a16="http://schemas.microsoft.com/office/drawing/2014/main" id="{C72917DC-3497-46CA-8E3A-B76AFA893720}"/>
              </a:ext>
            </a:extLst>
          </p:cNvPr>
          <p:cNvSpPr>
            <a:spLocks noChangeArrowheads="1"/>
          </p:cNvSpPr>
          <p:nvPr/>
        </p:nvSpPr>
        <p:spPr bwMode="auto">
          <a:xfrm>
            <a:off x="352279" y="1268755"/>
            <a:ext cx="1657506"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pt-BR" sz="1800" b="1" dirty="0" err="1"/>
              <a:t>Custo</a:t>
            </a:r>
            <a:endParaRPr lang="en-US" altLang="pt-BR" sz="1800" b="1" dirty="0"/>
          </a:p>
          <a:p>
            <a:pPr algn="ctr"/>
            <a:r>
              <a:rPr lang="en-US" altLang="pt-BR" sz="1800" b="1" dirty="0"/>
              <a:t>($ </a:t>
            </a:r>
            <a:r>
              <a:rPr lang="en-US" altLang="pt-BR" sz="1800" b="1" dirty="0" err="1"/>
              <a:t>por</a:t>
            </a:r>
            <a:r>
              <a:rPr lang="en-US" altLang="pt-BR" sz="1800" b="1" dirty="0"/>
              <a:t> </a:t>
            </a:r>
            <a:r>
              <a:rPr lang="en-US" altLang="pt-BR" sz="1800" b="1" dirty="0" err="1"/>
              <a:t>unidade</a:t>
            </a:r>
            <a:r>
              <a:rPr lang="en-US" altLang="pt-BR" sz="1800" b="1" dirty="0"/>
              <a:t>)</a:t>
            </a:r>
            <a:endParaRPr lang="en-US" altLang="pt-BR" dirty="0">
              <a:latin typeface="Times New Roman" panose="02020603050405020304" pitchFamily="18" charset="0"/>
            </a:endParaRPr>
          </a:p>
        </p:txBody>
      </p:sp>
      <p:sp>
        <p:nvSpPr>
          <p:cNvPr id="8" name="Freeform 8">
            <a:extLst>
              <a:ext uri="{FF2B5EF4-FFF2-40B4-BE49-F238E27FC236}">
                <a16:creationId xmlns:a16="http://schemas.microsoft.com/office/drawing/2014/main" id="{ECE1545E-9C0C-467D-AF30-70438125BB5A}"/>
              </a:ext>
            </a:extLst>
          </p:cNvPr>
          <p:cNvSpPr>
            <a:spLocks/>
          </p:cNvSpPr>
          <p:nvPr/>
        </p:nvSpPr>
        <p:spPr bwMode="auto">
          <a:xfrm>
            <a:off x="1386303" y="2844179"/>
            <a:ext cx="4384675" cy="1562100"/>
          </a:xfrm>
          <a:custGeom>
            <a:avLst/>
            <a:gdLst>
              <a:gd name="T0" fmla="*/ 0 w 2762"/>
              <a:gd name="T1" fmla="*/ 16 h 984"/>
              <a:gd name="T2" fmla="*/ 561 w 2762"/>
              <a:gd name="T3" fmla="*/ 655 h 984"/>
              <a:gd name="T4" fmla="*/ 1468 w 2762"/>
              <a:gd name="T5" fmla="*/ 979 h 984"/>
              <a:gd name="T6" fmla="*/ 2210 w 2762"/>
              <a:gd name="T7" fmla="*/ 624 h 984"/>
              <a:gd name="T8" fmla="*/ 2762 w 2762"/>
              <a:gd name="T9" fmla="*/ 0 h 984"/>
            </a:gdLst>
            <a:ahLst/>
            <a:cxnLst>
              <a:cxn ang="0">
                <a:pos x="T0" y="T1"/>
              </a:cxn>
              <a:cxn ang="0">
                <a:pos x="T2" y="T3"/>
              </a:cxn>
              <a:cxn ang="0">
                <a:pos x="T4" y="T5"/>
              </a:cxn>
              <a:cxn ang="0">
                <a:pos x="T6" y="T7"/>
              </a:cxn>
              <a:cxn ang="0">
                <a:pos x="T8" y="T9"/>
              </a:cxn>
            </a:cxnLst>
            <a:rect l="0" t="0" r="r" b="b"/>
            <a:pathLst>
              <a:path w="2762" h="984">
                <a:moveTo>
                  <a:pt x="0" y="16"/>
                </a:moveTo>
                <a:cubicBezTo>
                  <a:pt x="93" y="121"/>
                  <a:pt x="316" y="494"/>
                  <a:pt x="561" y="655"/>
                </a:cubicBezTo>
                <a:cubicBezTo>
                  <a:pt x="806" y="816"/>
                  <a:pt x="1193" y="984"/>
                  <a:pt x="1468" y="979"/>
                </a:cubicBezTo>
                <a:cubicBezTo>
                  <a:pt x="1743" y="974"/>
                  <a:pt x="1994" y="787"/>
                  <a:pt x="2210" y="624"/>
                </a:cubicBezTo>
                <a:cubicBezTo>
                  <a:pt x="2426" y="461"/>
                  <a:pt x="2647" y="130"/>
                  <a:pt x="2762" y="0"/>
                </a:cubicBezTo>
              </a:path>
            </a:pathLst>
          </a:custGeom>
          <a:noFill/>
          <a:ln w="57150" cap="flat"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sp>
        <p:nvSpPr>
          <p:cNvPr id="10" name="Freeform 9">
            <a:extLst>
              <a:ext uri="{FF2B5EF4-FFF2-40B4-BE49-F238E27FC236}">
                <a16:creationId xmlns:a16="http://schemas.microsoft.com/office/drawing/2014/main" id="{75C24326-C0C7-47CE-B6D8-D40D265C412F}"/>
              </a:ext>
            </a:extLst>
          </p:cNvPr>
          <p:cNvSpPr>
            <a:spLocks/>
          </p:cNvSpPr>
          <p:nvPr/>
        </p:nvSpPr>
        <p:spPr bwMode="auto">
          <a:xfrm>
            <a:off x="1575215" y="2393329"/>
            <a:ext cx="3055938" cy="2354262"/>
          </a:xfrm>
          <a:custGeom>
            <a:avLst/>
            <a:gdLst>
              <a:gd name="T0" fmla="*/ 0 w 1925"/>
              <a:gd name="T1" fmla="*/ 837 h 1483"/>
              <a:gd name="T2" fmla="*/ 591 w 1925"/>
              <a:gd name="T3" fmla="*/ 1413 h 1483"/>
              <a:gd name="T4" fmla="*/ 1373 w 1925"/>
              <a:gd name="T5" fmla="*/ 1255 h 1483"/>
              <a:gd name="T6" fmla="*/ 1712 w 1925"/>
              <a:gd name="T7" fmla="*/ 679 h 1483"/>
              <a:gd name="T8" fmla="*/ 1925 w 1925"/>
              <a:gd name="T9" fmla="*/ 0 h 1483"/>
            </a:gdLst>
            <a:ahLst/>
            <a:cxnLst>
              <a:cxn ang="0">
                <a:pos x="T0" y="T1"/>
              </a:cxn>
              <a:cxn ang="0">
                <a:pos x="T2" y="T3"/>
              </a:cxn>
              <a:cxn ang="0">
                <a:pos x="T4" y="T5"/>
              </a:cxn>
              <a:cxn ang="0">
                <a:pos x="T6" y="T7"/>
              </a:cxn>
              <a:cxn ang="0">
                <a:pos x="T8" y="T9"/>
              </a:cxn>
            </a:cxnLst>
            <a:rect l="0" t="0" r="r" b="b"/>
            <a:pathLst>
              <a:path w="1925" h="1483">
                <a:moveTo>
                  <a:pt x="0" y="837"/>
                </a:moveTo>
                <a:cubicBezTo>
                  <a:pt x="98" y="933"/>
                  <a:pt x="362" y="1343"/>
                  <a:pt x="591" y="1413"/>
                </a:cubicBezTo>
                <a:cubicBezTo>
                  <a:pt x="820" y="1483"/>
                  <a:pt x="1186" y="1377"/>
                  <a:pt x="1373" y="1255"/>
                </a:cubicBezTo>
                <a:cubicBezTo>
                  <a:pt x="1560" y="1133"/>
                  <a:pt x="1620" y="888"/>
                  <a:pt x="1712" y="679"/>
                </a:cubicBezTo>
                <a:cubicBezTo>
                  <a:pt x="1804" y="470"/>
                  <a:pt x="1881" y="141"/>
                  <a:pt x="1925" y="0"/>
                </a:cubicBezTo>
              </a:path>
            </a:pathLst>
          </a:custGeom>
          <a:noFill/>
          <a:ln w="571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p:txBody>
      </p:sp>
      <p:graphicFrame>
        <p:nvGraphicFramePr>
          <p:cNvPr id="13" name="Object 6">
            <a:hlinkClick r:id="" action="ppaction://ole?verb=0"/>
            <a:extLst>
              <a:ext uri="{FF2B5EF4-FFF2-40B4-BE49-F238E27FC236}">
                <a16:creationId xmlns:a16="http://schemas.microsoft.com/office/drawing/2014/main" id="{15EAA93C-34AA-43E7-80EB-7E649351AE14}"/>
              </a:ext>
            </a:extLst>
          </p:cNvPr>
          <p:cNvGraphicFramePr>
            <a:graphicFrameLocks/>
          </p:cNvGraphicFramePr>
          <p:nvPr>
            <p:extLst>
              <p:ext uri="{D42A27DB-BD31-4B8C-83A1-F6EECF244321}">
                <p14:modId xmlns:p14="http://schemas.microsoft.com/office/powerpoint/2010/main" val="3065109394"/>
              </p:ext>
            </p:extLst>
          </p:nvPr>
        </p:nvGraphicFramePr>
        <p:xfrm>
          <a:off x="4504018" y="1957005"/>
          <a:ext cx="2996710" cy="436390"/>
        </p:xfrm>
        <a:graphic>
          <a:graphicData uri="http://schemas.openxmlformats.org/presentationml/2006/ole">
            <mc:AlternateContent xmlns:mc="http://schemas.openxmlformats.org/markup-compatibility/2006">
              <mc:Choice xmlns:v="urn:schemas-microsoft-com:vml" Requires="v">
                <p:oleObj name="Equation" r:id="rId2" imgW="1600200" imgH="241200" progId="Equation.DSMT4">
                  <p:embed/>
                </p:oleObj>
              </mc:Choice>
              <mc:Fallback>
                <p:oleObj name="Equation" r:id="rId2" imgW="1600200" imgH="241200" progId="Equation.DSMT4">
                  <p:embed/>
                  <p:pic>
                    <p:nvPicPr>
                      <p:cNvPr id="12" name="Object 6">
                        <a:hlinkClick r:id="" action="ppaction://ole?verb=0"/>
                        <a:extLst>
                          <a:ext uri="{FF2B5EF4-FFF2-40B4-BE49-F238E27FC236}">
                            <a16:creationId xmlns:a16="http://schemas.microsoft.com/office/drawing/2014/main" id="{123C3BFE-F29B-4E5B-B904-ED68C9C4A4AE}"/>
                          </a:ext>
                        </a:extLst>
                      </p:cNvPr>
                      <p:cNvPicPr>
                        <a:picLocks noChangeArrowheads="1"/>
                      </p:cNvPicPr>
                      <p:nvPr/>
                    </p:nvPicPr>
                    <p:blipFill>
                      <a:blip r:embed="rId3"/>
                      <a:srcRect/>
                      <a:stretch>
                        <a:fillRect/>
                      </a:stretch>
                    </p:blipFill>
                    <p:spPr bwMode="auto">
                      <a:xfrm>
                        <a:off x="4504018" y="1957005"/>
                        <a:ext cx="2996710" cy="436390"/>
                      </a:xfrm>
                      <a:prstGeom prst="rect">
                        <a:avLst/>
                      </a:prstGeom>
                      <a:noFill/>
                      <a:ln>
                        <a:noFill/>
                      </a:ln>
                      <a:effectLst/>
                    </p:spPr>
                  </p:pic>
                </p:oleObj>
              </mc:Fallback>
            </mc:AlternateContent>
          </a:graphicData>
        </a:graphic>
      </p:graphicFrame>
      <p:graphicFrame>
        <p:nvGraphicFramePr>
          <p:cNvPr id="14" name="Object 6">
            <a:hlinkClick r:id="" action="ppaction://ole?verb=0"/>
            <a:extLst>
              <a:ext uri="{FF2B5EF4-FFF2-40B4-BE49-F238E27FC236}">
                <a16:creationId xmlns:a16="http://schemas.microsoft.com/office/drawing/2014/main" id="{47FFFAED-87D1-48C8-B2B6-B6D8C442E2B5}"/>
              </a:ext>
            </a:extLst>
          </p:cNvPr>
          <p:cNvGraphicFramePr>
            <a:graphicFrameLocks/>
          </p:cNvGraphicFramePr>
          <p:nvPr>
            <p:extLst>
              <p:ext uri="{D42A27DB-BD31-4B8C-83A1-F6EECF244321}">
                <p14:modId xmlns:p14="http://schemas.microsoft.com/office/powerpoint/2010/main" val="2485753661"/>
              </p:ext>
            </p:extLst>
          </p:nvPr>
        </p:nvGraphicFramePr>
        <p:xfrm>
          <a:off x="5388044" y="2311572"/>
          <a:ext cx="3411806" cy="844133"/>
        </p:xfrm>
        <a:graphic>
          <a:graphicData uri="http://schemas.openxmlformats.org/presentationml/2006/ole">
            <mc:AlternateContent xmlns:mc="http://schemas.openxmlformats.org/markup-compatibility/2006">
              <mc:Choice xmlns:v="urn:schemas-microsoft-com:vml" Requires="v">
                <p:oleObj name="Equation" r:id="rId4" imgW="1803240" imgH="419040" progId="Equation.DSMT4">
                  <p:embed/>
                </p:oleObj>
              </mc:Choice>
              <mc:Fallback>
                <p:oleObj name="Equation" r:id="rId4" imgW="1803240" imgH="419040" progId="Equation.DSMT4">
                  <p:embed/>
                  <p:pic>
                    <p:nvPicPr>
                      <p:cNvPr id="14" name="Object 6">
                        <a:hlinkClick r:id="" action="ppaction://ole?verb=0"/>
                        <a:extLst>
                          <a:ext uri="{FF2B5EF4-FFF2-40B4-BE49-F238E27FC236}">
                            <a16:creationId xmlns:a16="http://schemas.microsoft.com/office/drawing/2014/main" id="{1BA34669-8743-4935-A356-E57BBFD68FFC}"/>
                          </a:ext>
                        </a:extLst>
                      </p:cNvPr>
                      <p:cNvPicPr>
                        <a:picLocks noChangeArrowheads="1"/>
                      </p:cNvPicPr>
                      <p:nvPr/>
                    </p:nvPicPr>
                    <p:blipFill>
                      <a:blip r:embed="rId5"/>
                      <a:srcRect/>
                      <a:stretch>
                        <a:fillRect/>
                      </a:stretch>
                    </p:blipFill>
                    <p:spPr bwMode="auto">
                      <a:xfrm>
                        <a:off x="5388044" y="2311572"/>
                        <a:ext cx="3411806" cy="844133"/>
                      </a:xfrm>
                      <a:prstGeom prst="rect">
                        <a:avLst/>
                      </a:prstGeom>
                      <a:noFill/>
                      <a:ln>
                        <a:noFill/>
                      </a:ln>
                      <a:effectLst/>
                    </p:spPr>
                  </p:pic>
                </p:oleObj>
              </mc:Fallback>
            </mc:AlternateContent>
          </a:graphicData>
        </a:graphic>
      </p:graphicFrame>
      <p:sp>
        <p:nvSpPr>
          <p:cNvPr id="15" name="Título 1">
            <a:extLst>
              <a:ext uri="{FF2B5EF4-FFF2-40B4-BE49-F238E27FC236}">
                <a16:creationId xmlns:a16="http://schemas.microsoft.com/office/drawing/2014/main" id="{EA71B51D-9B5B-423B-AB9A-504C7F375665}"/>
              </a:ext>
            </a:extLst>
          </p:cNvPr>
          <p:cNvSpPr>
            <a:spLocks noGrp="1"/>
          </p:cNvSpPr>
          <p:nvPr>
            <p:ph type="title"/>
          </p:nvPr>
        </p:nvSpPr>
        <p:spPr>
          <a:xfrm>
            <a:off x="278295" y="365126"/>
            <a:ext cx="8733182" cy="1325563"/>
          </a:xfrm>
        </p:spPr>
        <p:txBody>
          <a:bodyPr/>
          <a:lstStyle/>
          <a:p>
            <a:pPr algn="ctr"/>
            <a:r>
              <a:rPr lang="pt-BR" b="1" dirty="0">
                <a:latin typeface="+mn-lt"/>
              </a:rPr>
              <a:t>OBS. Formatos das Curvas de Custos</a:t>
            </a:r>
          </a:p>
        </p:txBody>
      </p:sp>
    </p:spTree>
    <p:extLst>
      <p:ext uri="{BB962C8B-B14F-4D97-AF65-F5344CB8AC3E}">
        <p14:creationId xmlns:p14="http://schemas.microsoft.com/office/powerpoint/2010/main" val="2320210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4" name="Object 6">
            <a:hlinkClick r:id="" action="ppaction://ole?verb=0"/>
            <a:extLst>
              <a:ext uri="{FF2B5EF4-FFF2-40B4-BE49-F238E27FC236}">
                <a16:creationId xmlns:a16="http://schemas.microsoft.com/office/drawing/2014/main" id="{AFA872F2-09F4-423A-A566-AAF9DBEB5DC4}"/>
              </a:ext>
            </a:extLst>
          </p:cNvPr>
          <p:cNvGraphicFramePr>
            <a:graphicFrameLocks/>
          </p:cNvGraphicFramePr>
          <p:nvPr>
            <p:extLst>
              <p:ext uri="{D42A27DB-BD31-4B8C-83A1-F6EECF244321}">
                <p14:modId xmlns:p14="http://schemas.microsoft.com/office/powerpoint/2010/main" val="2212852509"/>
              </p:ext>
            </p:extLst>
          </p:nvPr>
        </p:nvGraphicFramePr>
        <p:xfrm>
          <a:off x="630510" y="1895061"/>
          <a:ext cx="2337975" cy="529261"/>
        </p:xfrm>
        <a:graphic>
          <a:graphicData uri="http://schemas.openxmlformats.org/presentationml/2006/ole">
            <mc:AlternateContent xmlns:mc="http://schemas.openxmlformats.org/markup-compatibility/2006">
              <mc:Choice xmlns:v="urn:schemas-microsoft-com:vml" Requires="v">
                <p:oleObj name="Equation" r:id="rId2" imgW="825480" imgH="203040" progId="Equation.DSMT4">
                  <p:embed/>
                </p:oleObj>
              </mc:Choice>
              <mc:Fallback>
                <p:oleObj name="Equation" r:id="rId2" imgW="825480" imgH="203040" progId="Equation.DSMT4">
                  <p:embed/>
                  <p:pic>
                    <p:nvPicPr>
                      <p:cNvPr id="364550" name="Object 6">
                        <a:hlinkClick r:id="" action="ppaction://ole?verb=0"/>
                        <a:extLst>
                          <a:ext uri="{FF2B5EF4-FFF2-40B4-BE49-F238E27FC236}">
                            <a16:creationId xmlns:a16="http://schemas.microsoft.com/office/drawing/2014/main" id="{A8EF4268-2EB2-499B-ADF2-7D52C7BAA0DB}"/>
                          </a:ext>
                        </a:extLst>
                      </p:cNvPr>
                      <p:cNvPicPr>
                        <a:picLocks noChangeArrowheads="1"/>
                      </p:cNvPicPr>
                      <p:nvPr/>
                    </p:nvPicPr>
                    <p:blipFill>
                      <a:blip r:embed="rId3"/>
                      <a:srcRect/>
                      <a:stretch>
                        <a:fillRect/>
                      </a:stretch>
                    </p:blipFill>
                    <p:spPr bwMode="auto">
                      <a:xfrm>
                        <a:off x="630510" y="1895061"/>
                        <a:ext cx="2337975" cy="529261"/>
                      </a:xfrm>
                      <a:prstGeom prst="rect">
                        <a:avLst/>
                      </a:prstGeom>
                      <a:solidFill>
                        <a:schemeClr val="bg1">
                          <a:lumMod val="95000"/>
                        </a:schemeClr>
                      </a:solidFill>
                      <a:ln>
                        <a:solidFill>
                          <a:schemeClr val="tx1"/>
                        </a:solidFill>
                      </a:ln>
                      <a:effectLst/>
                    </p:spPr>
                  </p:pic>
                </p:oleObj>
              </mc:Fallback>
            </mc:AlternateContent>
          </a:graphicData>
        </a:graphic>
      </p:graphicFrame>
      <p:sp>
        <p:nvSpPr>
          <p:cNvPr id="6" name="Espaço Reservado para Conteúdo 2">
            <a:extLst>
              <a:ext uri="{FF2B5EF4-FFF2-40B4-BE49-F238E27FC236}">
                <a16:creationId xmlns:a16="http://schemas.microsoft.com/office/drawing/2014/main" id="{4CEF78B6-F6EE-4A2C-97DF-6D992A179E42}"/>
              </a:ext>
            </a:extLst>
          </p:cNvPr>
          <p:cNvSpPr>
            <a:spLocks noGrp="1"/>
          </p:cNvSpPr>
          <p:nvPr>
            <p:ph idx="1"/>
          </p:nvPr>
        </p:nvSpPr>
        <p:spPr>
          <a:xfrm>
            <a:off x="297346" y="1242530"/>
            <a:ext cx="8515350" cy="718791"/>
          </a:xfrm>
        </p:spPr>
        <p:txBody>
          <a:bodyPr/>
          <a:lstStyle/>
          <a:p>
            <a:r>
              <a:rPr lang="pt-BR" sz="3000" b="1" dirty="0"/>
              <a:t>CT Linear → </a:t>
            </a:r>
            <a:r>
              <a:rPr lang="pt-BR" sz="3000" b="1" dirty="0" err="1"/>
              <a:t>CMg</a:t>
            </a:r>
            <a:r>
              <a:rPr lang="pt-BR" sz="3000" b="1" dirty="0"/>
              <a:t> Constante. </a:t>
            </a:r>
          </a:p>
        </p:txBody>
      </p:sp>
      <p:cxnSp>
        <p:nvCxnSpPr>
          <p:cNvPr id="10" name="Conector de Seta Reta 9">
            <a:extLst>
              <a:ext uri="{FF2B5EF4-FFF2-40B4-BE49-F238E27FC236}">
                <a16:creationId xmlns:a16="http://schemas.microsoft.com/office/drawing/2014/main" id="{781D5A41-6EE4-4E9C-AFE3-6AAD0D41C9B4}"/>
              </a:ext>
            </a:extLst>
          </p:cNvPr>
          <p:cNvCxnSpPr/>
          <p:nvPr/>
        </p:nvCxnSpPr>
        <p:spPr>
          <a:xfrm>
            <a:off x="2994994" y="2159691"/>
            <a:ext cx="7818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6">
            <a:hlinkClick r:id="" action="ppaction://ole?verb=0"/>
            <a:extLst>
              <a:ext uri="{FF2B5EF4-FFF2-40B4-BE49-F238E27FC236}">
                <a16:creationId xmlns:a16="http://schemas.microsoft.com/office/drawing/2014/main" id="{21D3D619-5CC3-471A-9C83-9198D2D8F9AF}"/>
              </a:ext>
            </a:extLst>
          </p:cNvPr>
          <p:cNvGraphicFramePr>
            <a:graphicFrameLocks/>
          </p:cNvGraphicFramePr>
          <p:nvPr>
            <p:extLst>
              <p:ext uri="{D42A27DB-BD31-4B8C-83A1-F6EECF244321}">
                <p14:modId xmlns:p14="http://schemas.microsoft.com/office/powerpoint/2010/main" val="444247557"/>
              </p:ext>
            </p:extLst>
          </p:nvPr>
        </p:nvGraphicFramePr>
        <p:xfrm>
          <a:off x="3760583" y="1907829"/>
          <a:ext cx="1655763" cy="530225"/>
        </p:xfrm>
        <a:graphic>
          <a:graphicData uri="http://schemas.openxmlformats.org/presentationml/2006/ole">
            <mc:AlternateContent xmlns:mc="http://schemas.openxmlformats.org/markup-compatibility/2006">
              <mc:Choice xmlns:v="urn:schemas-microsoft-com:vml" Requires="v">
                <p:oleObj name="Equation" r:id="rId4" imgW="583920" imgH="203040" progId="Equation.DSMT4">
                  <p:embed/>
                </p:oleObj>
              </mc:Choice>
              <mc:Fallback>
                <p:oleObj name="Equation" r:id="rId4" imgW="583920" imgH="203040" progId="Equation.DSMT4">
                  <p:embed/>
                  <p:pic>
                    <p:nvPicPr>
                      <p:cNvPr id="4" name="Object 6">
                        <a:hlinkClick r:id="" action="ppaction://ole?verb=0"/>
                        <a:extLst>
                          <a:ext uri="{FF2B5EF4-FFF2-40B4-BE49-F238E27FC236}">
                            <a16:creationId xmlns:a16="http://schemas.microsoft.com/office/drawing/2014/main" id="{AFA872F2-09F4-423A-A566-AAF9DBEB5DC4}"/>
                          </a:ext>
                        </a:extLst>
                      </p:cNvPr>
                      <p:cNvPicPr>
                        <a:picLocks noChangeArrowheads="1"/>
                      </p:cNvPicPr>
                      <p:nvPr/>
                    </p:nvPicPr>
                    <p:blipFill>
                      <a:blip r:embed="rId5"/>
                      <a:srcRect/>
                      <a:stretch>
                        <a:fillRect/>
                      </a:stretch>
                    </p:blipFill>
                    <p:spPr bwMode="auto">
                      <a:xfrm>
                        <a:off x="3760583" y="1907829"/>
                        <a:ext cx="1655763" cy="530225"/>
                      </a:xfrm>
                      <a:prstGeom prst="rect">
                        <a:avLst/>
                      </a:prstGeom>
                      <a:solidFill>
                        <a:schemeClr val="bg1">
                          <a:lumMod val="95000"/>
                        </a:schemeClr>
                      </a:solidFill>
                      <a:ln>
                        <a:solidFill>
                          <a:schemeClr val="tx1"/>
                        </a:solidFill>
                      </a:ln>
                      <a:effectLst/>
                    </p:spPr>
                  </p:pic>
                </p:oleObj>
              </mc:Fallback>
            </mc:AlternateContent>
          </a:graphicData>
        </a:graphic>
      </p:graphicFrame>
      <p:cxnSp>
        <p:nvCxnSpPr>
          <p:cNvPr id="13" name="Conector de Seta Reta 12">
            <a:extLst>
              <a:ext uri="{FF2B5EF4-FFF2-40B4-BE49-F238E27FC236}">
                <a16:creationId xmlns:a16="http://schemas.microsoft.com/office/drawing/2014/main" id="{26CBF091-D072-4FB8-90B4-A9A72E187A31}"/>
              </a:ext>
            </a:extLst>
          </p:cNvPr>
          <p:cNvCxnSpPr/>
          <p:nvPr/>
        </p:nvCxnSpPr>
        <p:spPr>
          <a:xfrm flipV="1">
            <a:off x="1007164" y="3034746"/>
            <a:ext cx="0" cy="20938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BCD2FE60-FC44-417B-9EB3-AE548EEA8D3F}"/>
              </a:ext>
            </a:extLst>
          </p:cNvPr>
          <p:cNvCxnSpPr/>
          <p:nvPr/>
        </p:nvCxnSpPr>
        <p:spPr>
          <a:xfrm>
            <a:off x="993912" y="5128590"/>
            <a:ext cx="26371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3E347295-7716-4E35-87AC-8A40CFA5CE93}"/>
              </a:ext>
            </a:extLst>
          </p:cNvPr>
          <p:cNvCxnSpPr/>
          <p:nvPr/>
        </p:nvCxnSpPr>
        <p:spPr>
          <a:xfrm flipV="1">
            <a:off x="4870176" y="3028121"/>
            <a:ext cx="0" cy="20938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6823D848-E73F-49F9-A05E-B0A11C3EF8C5}"/>
              </a:ext>
            </a:extLst>
          </p:cNvPr>
          <p:cNvCxnSpPr/>
          <p:nvPr/>
        </p:nvCxnSpPr>
        <p:spPr>
          <a:xfrm>
            <a:off x="4856924" y="5121965"/>
            <a:ext cx="263718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D077503C-94D2-46D8-B7CF-010400E53DE5}"/>
              </a:ext>
            </a:extLst>
          </p:cNvPr>
          <p:cNvSpPr txBox="1"/>
          <p:nvPr/>
        </p:nvSpPr>
        <p:spPr>
          <a:xfrm>
            <a:off x="649355" y="2862469"/>
            <a:ext cx="278290" cy="461665"/>
          </a:xfrm>
          <a:prstGeom prst="rect">
            <a:avLst/>
          </a:prstGeom>
          <a:noFill/>
        </p:spPr>
        <p:txBody>
          <a:bodyPr wrap="square" rtlCol="0">
            <a:spAutoFit/>
          </a:bodyPr>
          <a:lstStyle/>
          <a:p>
            <a:r>
              <a:rPr lang="pt-BR" sz="2400" dirty="0"/>
              <a:t>$</a:t>
            </a:r>
          </a:p>
        </p:txBody>
      </p:sp>
      <p:sp>
        <p:nvSpPr>
          <p:cNvPr id="19" name="CaixaDeTexto 18">
            <a:extLst>
              <a:ext uri="{FF2B5EF4-FFF2-40B4-BE49-F238E27FC236}">
                <a16:creationId xmlns:a16="http://schemas.microsoft.com/office/drawing/2014/main" id="{FBADFD13-ED68-4F38-9978-89D75BB32131}"/>
              </a:ext>
            </a:extLst>
          </p:cNvPr>
          <p:cNvSpPr txBox="1"/>
          <p:nvPr/>
        </p:nvSpPr>
        <p:spPr>
          <a:xfrm>
            <a:off x="4538871" y="2855844"/>
            <a:ext cx="278290" cy="461665"/>
          </a:xfrm>
          <a:prstGeom prst="rect">
            <a:avLst/>
          </a:prstGeom>
          <a:noFill/>
        </p:spPr>
        <p:txBody>
          <a:bodyPr wrap="square" rtlCol="0">
            <a:spAutoFit/>
          </a:bodyPr>
          <a:lstStyle/>
          <a:p>
            <a:r>
              <a:rPr lang="pt-BR" sz="2400" dirty="0"/>
              <a:t>$</a:t>
            </a:r>
          </a:p>
        </p:txBody>
      </p:sp>
      <p:sp>
        <p:nvSpPr>
          <p:cNvPr id="20" name="CaixaDeTexto 19">
            <a:extLst>
              <a:ext uri="{FF2B5EF4-FFF2-40B4-BE49-F238E27FC236}">
                <a16:creationId xmlns:a16="http://schemas.microsoft.com/office/drawing/2014/main" id="{926451F9-A217-4B00-BBC6-7A4212B2C8E7}"/>
              </a:ext>
            </a:extLst>
          </p:cNvPr>
          <p:cNvSpPr txBox="1"/>
          <p:nvPr/>
        </p:nvSpPr>
        <p:spPr>
          <a:xfrm>
            <a:off x="3491945" y="5095458"/>
            <a:ext cx="278290" cy="461665"/>
          </a:xfrm>
          <a:prstGeom prst="rect">
            <a:avLst/>
          </a:prstGeom>
          <a:noFill/>
        </p:spPr>
        <p:txBody>
          <a:bodyPr wrap="square" rtlCol="0">
            <a:spAutoFit/>
          </a:bodyPr>
          <a:lstStyle/>
          <a:p>
            <a:r>
              <a:rPr lang="pt-BR" sz="2400" dirty="0"/>
              <a:t>Q</a:t>
            </a:r>
          </a:p>
        </p:txBody>
      </p:sp>
      <p:sp>
        <p:nvSpPr>
          <p:cNvPr id="21" name="CaixaDeTexto 20">
            <a:extLst>
              <a:ext uri="{FF2B5EF4-FFF2-40B4-BE49-F238E27FC236}">
                <a16:creationId xmlns:a16="http://schemas.microsoft.com/office/drawing/2014/main" id="{03AF7024-3727-430C-A8EB-FA711D261557}"/>
              </a:ext>
            </a:extLst>
          </p:cNvPr>
          <p:cNvSpPr txBox="1"/>
          <p:nvPr/>
        </p:nvSpPr>
        <p:spPr>
          <a:xfrm>
            <a:off x="7381461" y="5088833"/>
            <a:ext cx="278290" cy="461665"/>
          </a:xfrm>
          <a:prstGeom prst="rect">
            <a:avLst/>
          </a:prstGeom>
          <a:noFill/>
        </p:spPr>
        <p:txBody>
          <a:bodyPr wrap="square" rtlCol="0">
            <a:spAutoFit/>
          </a:bodyPr>
          <a:lstStyle/>
          <a:p>
            <a:r>
              <a:rPr lang="pt-BR" sz="2400" dirty="0"/>
              <a:t>Q</a:t>
            </a:r>
          </a:p>
        </p:txBody>
      </p:sp>
      <p:cxnSp>
        <p:nvCxnSpPr>
          <p:cNvPr id="23" name="Conector reto 22">
            <a:extLst>
              <a:ext uri="{FF2B5EF4-FFF2-40B4-BE49-F238E27FC236}">
                <a16:creationId xmlns:a16="http://schemas.microsoft.com/office/drawing/2014/main" id="{0AF20645-2FEB-4630-BBB7-25E9AEF0FA5E}"/>
              </a:ext>
            </a:extLst>
          </p:cNvPr>
          <p:cNvCxnSpPr/>
          <p:nvPr/>
        </p:nvCxnSpPr>
        <p:spPr>
          <a:xfrm flipV="1">
            <a:off x="993912" y="3483158"/>
            <a:ext cx="1921565" cy="1274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8D5CB850-A26A-45FE-BEC1-2EED9215813A}"/>
              </a:ext>
            </a:extLst>
          </p:cNvPr>
          <p:cNvSpPr txBox="1"/>
          <p:nvPr/>
        </p:nvSpPr>
        <p:spPr>
          <a:xfrm>
            <a:off x="2862468" y="3220276"/>
            <a:ext cx="583095" cy="492443"/>
          </a:xfrm>
          <a:prstGeom prst="rect">
            <a:avLst/>
          </a:prstGeom>
          <a:noFill/>
        </p:spPr>
        <p:txBody>
          <a:bodyPr wrap="square" rtlCol="0">
            <a:spAutoFit/>
          </a:bodyPr>
          <a:lstStyle/>
          <a:p>
            <a:r>
              <a:rPr lang="pt-BR" sz="2600" b="1" dirty="0"/>
              <a:t>CT</a:t>
            </a:r>
          </a:p>
        </p:txBody>
      </p:sp>
      <p:cxnSp>
        <p:nvCxnSpPr>
          <p:cNvPr id="26" name="Conector reto 25">
            <a:extLst>
              <a:ext uri="{FF2B5EF4-FFF2-40B4-BE49-F238E27FC236}">
                <a16:creationId xmlns:a16="http://schemas.microsoft.com/office/drawing/2014/main" id="{E8738AF1-A9E9-424C-9F43-0739C7010135}"/>
              </a:ext>
            </a:extLst>
          </p:cNvPr>
          <p:cNvCxnSpPr/>
          <p:nvPr/>
        </p:nvCxnSpPr>
        <p:spPr>
          <a:xfrm>
            <a:off x="4856924" y="4055164"/>
            <a:ext cx="26371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86308B0A-83A0-4707-932D-DFA080469CFA}"/>
              </a:ext>
            </a:extLst>
          </p:cNvPr>
          <p:cNvSpPr txBox="1"/>
          <p:nvPr/>
        </p:nvSpPr>
        <p:spPr>
          <a:xfrm>
            <a:off x="7454352" y="3783493"/>
            <a:ext cx="825226" cy="492443"/>
          </a:xfrm>
          <a:prstGeom prst="rect">
            <a:avLst/>
          </a:prstGeom>
          <a:noFill/>
        </p:spPr>
        <p:txBody>
          <a:bodyPr wrap="square" rtlCol="0">
            <a:spAutoFit/>
          </a:bodyPr>
          <a:lstStyle/>
          <a:p>
            <a:r>
              <a:rPr lang="pt-BR" sz="2600" b="1" dirty="0" err="1"/>
              <a:t>CMg</a:t>
            </a:r>
            <a:endParaRPr lang="pt-BR" sz="2600" b="1" dirty="0"/>
          </a:p>
        </p:txBody>
      </p:sp>
      <p:sp>
        <p:nvSpPr>
          <p:cNvPr id="28" name="CaixaDeTexto 27">
            <a:extLst>
              <a:ext uri="{FF2B5EF4-FFF2-40B4-BE49-F238E27FC236}">
                <a16:creationId xmlns:a16="http://schemas.microsoft.com/office/drawing/2014/main" id="{D1F7E1D4-B084-428B-A3A9-E4240B7E386A}"/>
              </a:ext>
            </a:extLst>
          </p:cNvPr>
          <p:cNvSpPr txBox="1"/>
          <p:nvPr/>
        </p:nvSpPr>
        <p:spPr>
          <a:xfrm>
            <a:off x="689111" y="4448214"/>
            <a:ext cx="583091" cy="461665"/>
          </a:xfrm>
          <a:prstGeom prst="rect">
            <a:avLst/>
          </a:prstGeom>
          <a:noFill/>
        </p:spPr>
        <p:txBody>
          <a:bodyPr wrap="square" rtlCol="0">
            <a:spAutoFit/>
          </a:bodyPr>
          <a:lstStyle/>
          <a:p>
            <a:r>
              <a:rPr lang="pt-BR" sz="2400" b="1" dirty="0">
                <a:latin typeface="Symbol" panose="05050102010706020507" pitchFamily="18" charset="2"/>
              </a:rPr>
              <a:t>a</a:t>
            </a:r>
          </a:p>
        </p:txBody>
      </p:sp>
      <p:sp>
        <p:nvSpPr>
          <p:cNvPr id="29" name="CaixaDeTexto 28">
            <a:extLst>
              <a:ext uri="{FF2B5EF4-FFF2-40B4-BE49-F238E27FC236}">
                <a16:creationId xmlns:a16="http://schemas.microsoft.com/office/drawing/2014/main" id="{BAF86867-F38E-44CD-ABDE-36354E29A442}"/>
              </a:ext>
            </a:extLst>
          </p:cNvPr>
          <p:cNvSpPr txBox="1"/>
          <p:nvPr/>
        </p:nvSpPr>
        <p:spPr>
          <a:xfrm>
            <a:off x="4525618" y="3765727"/>
            <a:ext cx="583091" cy="461665"/>
          </a:xfrm>
          <a:prstGeom prst="rect">
            <a:avLst/>
          </a:prstGeom>
          <a:noFill/>
        </p:spPr>
        <p:txBody>
          <a:bodyPr wrap="square" rtlCol="0">
            <a:spAutoFit/>
          </a:bodyPr>
          <a:lstStyle/>
          <a:p>
            <a:r>
              <a:rPr lang="pt-BR" sz="2400" b="1" dirty="0">
                <a:latin typeface="Symbol" panose="05050102010706020507" pitchFamily="18" charset="2"/>
              </a:rPr>
              <a:t>b</a:t>
            </a:r>
          </a:p>
        </p:txBody>
      </p:sp>
      <p:cxnSp>
        <p:nvCxnSpPr>
          <p:cNvPr id="31" name="Conector reto 30">
            <a:extLst>
              <a:ext uri="{FF2B5EF4-FFF2-40B4-BE49-F238E27FC236}">
                <a16:creationId xmlns:a16="http://schemas.microsoft.com/office/drawing/2014/main" id="{F8AA3F81-27BD-4B58-8341-6BCC13A96CF4}"/>
              </a:ext>
            </a:extLst>
          </p:cNvPr>
          <p:cNvCxnSpPr/>
          <p:nvPr/>
        </p:nvCxnSpPr>
        <p:spPr>
          <a:xfrm>
            <a:off x="1709529" y="4275936"/>
            <a:ext cx="12059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Arco 31">
            <a:extLst>
              <a:ext uri="{FF2B5EF4-FFF2-40B4-BE49-F238E27FC236}">
                <a16:creationId xmlns:a16="http://schemas.microsoft.com/office/drawing/2014/main" id="{F1B3ACB3-9926-4394-9CD1-4BFEF628755E}"/>
              </a:ext>
            </a:extLst>
          </p:cNvPr>
          <p:cNvSpPr/>
          <p:nvPr/>
        </p:nvSpPr>
        <p:spPr>
          <a:xfrm>
            <a:off x="1775794" y="4161178"/>
            <a:ext cx="265049" cy="21862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 name="CaixaDeTexto 32">
            <a:extLst>
              <a:ext uri="{FF2B5EF4-FFF2-40B4-BE49-F238E27FC236}">
                <a16:creationId xmlns:a16="http://schemas.microsoft.com/office/drawing/2014/main" id="{0EA3B4FC-665C-4A33-B9E5-29EDC82DCB50}"/>
              </a:ext>
            </a:extLst>
          </p:cNvPr>
          <p:cNvSpPr txBox="1"/>
          <p:nvPr/>
        </p:nvSpPr>
        <p:spPr>
          <a:xfrm>
            <a:off x="2001076" y="3918127"/>
            <a:ext cx="583091" cy="400110"/>
          </a:xfrm>
          <a:prstGeom prst="rect">
            <a:avLst/>
          </a:prstGeom>
          <a:noFill/>
        </p:spPr>
        <p:txBody>
          <a:bodyPr wrap="square" rtlCol="0">
            <a:spAutoFit/>
          </a:bodyPr>
          <a:lstStyle/>
          <a:p>
            <a:r>
              <a:rPr lang="pt-BR" sz="2000" b="1" dirty="0">
                <a:solidFill>
                  <a:srgbClr val="FF0000"/>
                </a:solidFill>
                <a:latin typeface="Symbol" panose="05050102010706020507" pitchFamily="18" charset="2"/>
              </a:rPr>
              <a:t>b</a:t>
            </a:r>
          </a:p>
        </p:txBody>
      </p:sp>
      <p:sp>
        <p:nvSpPr>
          <p:cNvPr id="30" name="Título 1">
            <a:extLst>
              <a:ext uri="{FF2B5EF4-FFF2-40B4-BE49-F238E27FC236}">
                <a16:creationId xmlns:a16="http://schemas.microsoft.com/office/drawing/2014/main" id="{6932911E-8F7B-4261-9A8F-CC15A286E7AD}"/>
              </a:ext>
            </a:extLst>
          </p:cNvPr>
          <p:cNvSpPr>
            <a:spLocks noGrp="1"/>
          </p:cNvSpPr>
          <p:nvPr>
            <p:ph type="title"/>
          </p:nvPr>
        </p:nvSpPr>
        <p:spPr>
          <a:xfrm>
            <a:off x="278295" y="365126"/>
            <a:ext cx="8733182" cy="1325563"/>
          </a:xfrm>
        </p:spPr>
        <p:txBody>
          <a:bodyPr/>
          <a:lstStyle/>
          <a:p>
            <a:pPr algn="ctr"/>
            <a:r>
              <a:rPr lang="pt-BR" b="1" dirty="0">
                <a:latin typeface="+mn-lt"/>
              </a:rPr>
              <a:t>OBS. Formatos das Curvas de Custos</a:t>
            </a:r>
          </a:p>
        </p:txBody>
      </p:sp>
    </p:spTree>
    <p:extLst>
      <p:ext uri="{BB962C8B-B14F-4D97-AF65-F5344CB8AC3E}">
        <p14:creationId xmlns:p14="http://schemas.microsoft.com/office/powerpoint/2010/main" val="3078636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53D73163-16F6-4662-9B0B-C0A8615B53C7}"/>
              </a:ext>
            </a:extLst>
          </p:cNvPr>
          <p:cNvSpPr>
            <a:spLocks noGrp="1"/>
          </p:cNvSpPr>
          <p:nvPr>
            <p:ph idx="1"/>
          </p:nvPr>
        </p:nvSpPr>
        <p:spPr>
          <a:xfrm>
            <a:off x="309093" y="1417985"/>
            <a:ext cx="8487177" cy="4586702"/>
          </a:xfrm>
        </p:spPr>
        <p:txBody>
          <a:bodyPr>
            <a:normAutofit/>
          </a:bodyPr>
          <a:lstStyle/>
          <a:p>
            <a:pPr algn="just"/>
            <a:r>
              <a:rPr lang="pt-BR" dirty="0"/>
              <a:t>Um </a:t>
            </a:r>
            <a:r>
              <a:rPr lang="pt-BR" b="1" dirty="0"/>
              <a:t>mercado</a:t>
            </a:r>
            <a:r>
              <a:rPr lang="pt-BR" dirty="0"/>
              <a:t> corresponde ao local, físico ou não, onde são transacionados produtos substitutos próximos entre si.</a:t>
            </a:r>
          </a:p>
          <a:p>
            <a:pPr algn="just"/>
            <a:r>
              <a:rPr lang="pt-BR" dirty="0"/>
              <a:t>Veremos também o conceito de </a:t>
            </a:r>
            <a:r>
              <a:rPr lang="pt-BR" b="1" dirty="0"/>
              <a:t>Mercado Relevante</a:t>
            </a:r>
            <a:r>
              <a:rPr lang="pt-BR" dirty="0"/>
              <a:t>.</a:t>
            </a:r>
          </a:p>
          <a:p>
            <a:pPr lvl="1" algn="just"/>
            <a:r>
              <a:rPr lang="pt-BR" sz="2600" dirty="0"/>
              <a:t>Faz diferença para um morador de Miami a existência de 500 supermercados em Orlando ? Isso significa maior concorrência, com efeito sobre os preços ?</a:t>
            </a:r>
          </a:p>
          <a:p>
            <a:pPr algn="just"/>
            <a:endParaRPr lang="pt-BR" sz="600" dirty="0">
              <a:solidFill>
                <a:srgbClr val="FF0000"/>
              </a:solidFill>
            </a:endParaRPr>
          </a:p>
          <a:p>
            <a:pPr algn="just"/>
            <a:r>
              <a:rPr lang="pt-BR" dirty="0"/>
              <a:t>Uma </a:t>
            </a:r>
            <a:r>
              <a:rPr lang="pt-BR" b="1" dirty="0"/>
              <a:t>indústria</a:t>
            </a:r>
            <a:r>
              <a:rPr lang="pt-BR" dirty="0"/>
              <a:t> é formada por um grupo de empresas voltadas para a produção de mercadorias fornecidas a um mesmo mercado.</a:t>
            </a:r>
          </a:p>
        </p:txBody>
      </p:sp>
      <p:sp>
        <p:nvSpPr>
          <p:cNvPr id="5" name="Título 1">
            <a:extLst>
              <a:ext uri="{FF2B5EF4-FFF2-40B4-BE49-F238E27FC236}">
                <a16:creationId xmlns:a16="http://schemas.microsoft.com/office/drawing/2014/main" id="{85843F4C-D585-4CB6-B3A5-235F533470AC}"/>
              </a:ext>
            </a:extLst>
          </p:cNvPr>
          <p:cNvSpPr>
            <a:spLocks noGrp="1"/>
          </p:cNvSpPr>
          <p:nvPr>
            <p:ph type="title"/>
          </p:nvPr>
        </p:nvSpPr>
        <p:spPr>
          <a:xfrm>
            <a:off x="119269" y="365126"/>
            <a:ext cx="8971721" cy="1325563"/>
          </a:xfrm>
        </p:spPr>
        <p:txBody>
          <a:bodyPr/>
          <a:lstStyle/>
          <a:p>
            <a:pPr algn="ctr"/>
            <a:r>
              <a:rPr lang="pt-BR" sz="4000" b="1" dirty="0">
                <a:latin typeface="+mn-lt"/>
              </a:rPr>
              <a:t>Mercados: O Comportamento das Firmas</a:t>
            </a:r>
          </a:p>
        </p:txBody>
      </p:sp>
    </p:spTree>
    <p:extLst>
      <p:ext uri="{BB962C8B-B14F-4D97-AF65-F5344CB8AC3E}">
        <p14:creationId xmlns:p14="http://schemas.microsoft.com/office/powerpoint/2010/main" val="16317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4611DA-89D2-4E4D-9BA9-3645B375FAEB}"/>
              </a:ext>
            </a:extLst>
          </p:cNvPr>
          <p:cNvSpPr>
            <a:spLocks noGrp="1"/>
          </p:cNvSpPr>
          <p:nvPr>
            <p:ph type="title"/>
          </p:nvPr>
        </p:nvSpPr>
        <p:spPr>
          <a:xfrm>
            <a:off x="119269" y="365126"/>
            <a:ext cx="8971721" cy="1325563"/>
          </a:xfrm>
        </p:spPr>
        <p:txBody>
          <a:bodyPr/>
          <a:lstStyle/>
          <a:p>
            <a:pPr algn="ctr"/>
            <a:r>
              <a:rPr lang="pt-BR" sz="4000" b="1" dirty="0">
                <a:latin typeface="+mn-lt"/>
              </a:rPr>
              <a:t>Mercados: O Comportamento das Firmas</a:t>
            </a:r>
          </a:p>
        </p:txBody>
      </p:sp>
      <p:sp>
        <p:nvSpPr>
          <p:cNvPr id="5" name="Espaço Reservado para Conteúdo 2">
            <a:extLst>
              <a:ext uri="{FF2B5EF4-FFF2-40B4-BE49-F238E27FC236}">
                <a16:creationId xmlns:a16="http://schemas.microsoft.com/office/drawing/2014/main" id="{9408E1B2-FEBA-4DBF-96F5-DF1CAFEEE717}"/>
              </a:ext>
            </a:extLst>
          </p:cNvPr>
          <p:cNvSpPr>
            <a:spLocks noGrp="1"/>
          </p:cNvSpPr>
          <p:nvPr>
            <p:ph idx="1"/>
          </p:nvPr>
        </p:nvSpPr>
        <p:spPr>
          <a:xfrm>
            <a:off x="225287" y="1043749"/>
            <a:ext cx="8693426" cy="4351338"/>
          </a:xfrm>
        </p:spPr>
        <p:txBody>
          <a:bodyPr/>
          <a:lstStyle/>
          <a:p>
            <a:pPr algn="just"/>
            <a:r>
              <a:rPr lang="pt-BR" dirty="0"/>
              <a:t>Como as firmas procedem para maximizar o lucro ?</a:t>
            </a:r>
          </a:p>
          <a:p>
            <a:pPr lvl="1" algn="just"/>
            <a:r>
              <a:rPr lang="pt-BR" sz="2800" b="1" dirty="0"/>
              <a:t>Resposta:</a:t>
            </a:r>
            <a:r>
              <a:rPr lang="pt-BR" sz="2800" dirty="0"/>
              <a:t> Igualam a </a:t>
            </a:r>
            <a:r>
              <a:rPr lang="pt-BR" sz="2800" dirty="0" err="1"/>
              <a:t>RMg</a:t>
            </a:r>
            <a:r>
              <a:rPr lang="pt-BR" sz="2800" dirty="0"/>
              <a:t> ao </a:t>
            </a:r>
            <a:r>
              <a:rPr lang="pt-BR" sz="2800" dirty="0" err="1"/>
              <a:t>CMg</a:t>
            </a:r>
            <a:r>
              <a:rPr lang="pt-BR" sz="2800" dirty="0"/>
              <a:t>.</a:t>
            </a:r>
          </a:p>
          <a:p>
            <a:pPr lvl="1" algn="just">
              <a:buFont typeface="Wingdings" panose="05000000000000000000" pitchFamily="2" charset="2"/>
              <a:buChar char="Ø"/>
            </a:pPr>
            <a:r>
              <a:rPr lang="pt-BR" sz="2800" dirty="0"/>
              <a:t>Enquanto o acréscimo de receita por vender uma unidade adicional superar o custo de produzir uma unidade adicional, a firma aumentará seu lucro produzindo e vendendo uma unidade adicional.</a:t>
            </a:r>
          </a:p>
          <a:p>
            <a:pPr algn="just"/>
            <a:r>
              <a:rPr lang="pt-BR" dirty="0"/>
              <a:t>Entretanto, o </a:t>
            </a:r>
            <a:r>
              <a:rPr lang="pt-BR" dirty="0" err="1"/>
              <a:t>CMg</a:t>
            </a:r>
            <a:r>
              <a:rPr lang="pt-BR" dirty="0"/>
              <a:t> tende a ser crescente no curto prazo e a </a:t>
            </a:r>
            <a:r>
              <a:rPr lang="pt-BR" dirty="0" err="1"/>
              <a:t>RMg</a:t>
            </a:r>
            <a:r>
              <a:rPr lang="pt-BR" dirty="0"/>
              <a:t> tende a ser decrescente no curto prazo. </a:t>
            </a:r>
          </a:p>
          <a:p>
            <a:pPr lvl="1" algn="just"/>
            <a:r>
              <a:rPr lang="pt-BR" sz="2800" dirty="0"/>
              <a:t>Logo, para uma certa quantidade, teremos:                              </a:t>
            </a:r>
            <a:r>
              <a:rPr lang="pt-BR" sz="2800" dirty="0" err="1"/>
              <a:t>RMg</a:t>
            </a:r>
            <a:r>
              <a:rPr lang="pt-BR" sz="2800" dirty="0"/>
              <a:t> = </a:t>
            </a:r>
            <a:r>
              <a:rPr lang="pt-BR" sz="2800" dirty="0" err="1"/>
              <a:t>CMg</a:t>
            </a:r>
            <a:r>
              <a:rPr lang="pt-BR" sz="2800" dirty="0"/>
              <a:t> </a:t>
            </a:r>
            <a:r>
              <a:rPr lang="pt-BR" sz="2800" dirty="0">
                <a:sym typeface="Symbol" panose="05050102010706020507" pitchFamily="18" charset="2"/>
              </a:rPr>
              <a:t>Máximo Lucro.</a:t>
            </a:r>
          </a:p>
          <a:p>
            <a:pPr algn="just"/>
            <a:r>
              <a:rPr lang="pt-BR" dirty="0">
                <a:sym typeface="Symbol" panose="05050102010706020507" pitchFamily="18" charset="2"/>
              </a:rPr>
              <a:t>Os resultados gerados podem ser bastante diferentes, dependendo de diversos fatores, como a estrutura do mercado.</a:t>
            </a:r>
            <a:endParaRPr lang="pt-BR" dirty="0"/>
          </a:p>
        </p:txBody>
      </p:sp>
    </p:spTree>
    <p:extLst>
      <p:ext uri="{BB962C8B-B14F-4D97-AF65-F5344CB8AC3E}">
        <p14:creationId xmlns:p14="http://schemas.microsoft.com/office/powerpoint/2010/main" val="13268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91A5614-F46D-476B-99B9-1C1675BF1ACF}"/>
              </a:ext>
            </a:extLst>
          </p:cNvPr>
          <p:cNvSpPr>
            <a:spLocks noGrp="1"/>
          </p:cNvSpPr>
          <p:nvPr>
            <p:ph type="title"/>
          </p:nvPr>
        </p:nvSpPr>
        <p:spPr>
          <a:xfrm>
            <a:off x="628650" y="227063"/>
            <a:ext cx="7886700" cy="986005"/>
          </a:xfrm>
        </p:spPr>
        <p:txBody>
          <a:bodyPr/>
          <a:lstStyle/>
          <a:p>
            <a:pPr algn="ctr"/>
            <a:r>
              <a:rPr lang="pt-BR" b="1" dirty="0"/>
              <a:t>Estruturas de Mercado: Introdução</a:t>
            </a:r>
            <a:endParaRPr lang="en-US" b="1" dirty="0"/>
          </a:p>
        </p:txBody>
      </p:sp>
      <p:sp>
        <p:nvSpPr>
          <p:cNvPr id="5" name="Espaço Reservado para Conteúdo 2">
            <a:extLst>
              <a:ext uri="{FF2B5EF4-FFF2-40B4-BE49-F238E27FC236}">
                <a16:creationId xmlns:a16="http://schemas.microsoft.com/office/drawing/2014/main" id="{E2120956-2375-4EEC-BA01-EED35CF3600A}"/>
              </a:ext>
            </a:extLst>
          </p:cNvPr>
          <p:cNvSpPr>
            <a:spLocks noGrp="1"/>
          </p:cNvSpPr>
          <p:nvPr>
            <p:ph idx="1"/>
          </p:nvPr>
        </p:nvSpPr>
        <p:spPr>
          <a:xfrm>
            <a:off x="218364" y="845355"/>
            <a:ext cx="8720919" cy="4351338"/>
          </a:xfrm>
        </p:spPr>
        <p:txBody>
          <a:bodyPr>
            <a:normAutofit/>
          </a:bodyPr>
          <a:lstStyle/>
          <a:p>
            <a:pPr algn="just"/>
            <a:r>
              <a:rPr lang="pt-BR" sz="2600" dirty="0"/>
              <a:t>As estruturas de mercado alteram o comportamento Resultados) das firmas. Elas podem divergir em relação a vários fatores, como número de compradores, número de vendedores, homogeneidade do produto,...</a:t>
            </a:r>
            <a:endParaRPr lang="en-US" sz="2600" dirty="0"/>
          </a:p>
        </p:txBody>
      </p:sp>
      <p:grpSp>
        <p:nvGrpSpPr>
          <p:cNvPr id="6" name="Grupo 5">
            <a:extLst>
              <a:ext uri="{FF2B5EF4-FFF2-40B4-BE49-F238E27FC236}">
                <a16:creationId xmlns:a16="http://schemas.microsoft.com/office/drawing/2014/main" id="{E485BB77-DC9A-45EA-84B9-17977E3E33AF}"/>
              </a:ext>
            </a:extLst>
          </p:cNvPr>
          <p:cNvGrpSpPr/>
          <p:nvPr/>
        </p:nvGrpSpPr>
        <p:grpSpPr>
          <a:xfrm>
            <a:off x="299460" y="2337721"/>
            <a:ext cx="8720919" cy="4353640"/>
            <a:chOff x="272956" y="2470241"/>
            <a:chExt cx="8720919" cy="4353640"/>
          </a:xfrm>
        </p:grpSpPr>
        <p:pic>
          <p:nvPicPr>
            <p:cNvPr id="7" name="Imagem 6">
              <a:extLst>
                <a:ext uri="{FF2B5EF4-FFF2-40B4-BE49-F238E27FC236}">
                  <a16:creationId xmlns:a16="http://schemas.microsoft.com/office/drawing/2014/main" id="{9811E0D1-BE7B-4D48-BC70-CD01255777BF}"/>
                </a:ext>
              </a:extLst>
            </p:cNvPr>
            <p:cNvPicPr>
              <a:picLocks noChangeAspect="1"/>
            </p:cNvPicPr>
            <p:nvPr/>
          </p:nvPicPr>
          <p:blipFill>
            <a:blip r:embed="rId2"/>
            <a:stretch>
              <a:fillRect/>
            </a:stretch>
          </p:blipFill>
          <p:spPr>
            <a:xfrm>
              <a:off x="272957" y="2988860"/>
              <a:ext cx="8720918" cy="3835021"/>
            </a:xfrm>
            <a:prstGeom prst="rect">
              <a:avLst/>
            </a:prstGeom>
          </p:spPr>
        </p:pic>
        <p:sp>
          <p:nvSpPr>
            <p:cNvPr id="8" name="CaixaDeTexto 7">
              <a:extLst>
                <a:ext uri="{FF2B5EF4-FFF2-40B4-BE49-F238E27FC236}">
                  <a16:creationId xmlns:a16="http://schemas.microsoft.com/office/drawing/2014/main" id="{54608A06-DB4C-4A91-A582-7BE2C0D02C1F}"/>
                </a:ext>
              </a:extLst>
            </p:cNvPr>
            <p:cNvSpPr txBox="1"/>
            <p:nvPr/>
          </p:nvSpPr>
          <p:spPr>
            <a:xfrm>
              <a:off x="272956" y="2470241"/>
              <a:ext cx="8693623"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pt-BR" sz="2800" b="1" dirty="0"/>
                <a:t>Um Pequeno Resumo</a:t>
              </a:r>
              <a:endParaRPr lang="en-US" sz="2800" b="1" dirty="0"/>
            </a:p>
          </p:txBody>
        </p:sp>
      </p:grpSp>
    </p:spTree>
    <p:extLst>
      <p:ext uri="{BB962C8B-B14F-4D97-AF65-F5344CB8AC3E}">
        <p14:creationId xmlns:p14="http://schemas.microsoft.com/office/powerpoint/2010/main" val="14933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27B9D12-FD91-48A8-86FE-04948FF2037D}"/>
              </a:ext>
            </a:extLst>
          </p:cNvPr>
          <p:cNvSpPr>
            <a:spLocks noGrp="1"/>
          </p:cNvSpPr>
          <p:nvPr>
            <p:ph type="title"/>
          </p:nvPr>
        </p:nvSpPr>
        <p:spPr>
          <a:xfrm>
            <a:off x="628650" y="36512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
        <p:nvSpPr>
          <p:cNvPr id="5" name="Espaço Reservado para Conteúdo 2">
            <a:extLst>
              <a:ext uri="{FF2B5EF4-FFF2-40B4-BE49-F238E27FC236}">
                <a16:creationId xmlns:a16="http://schemas.microsoft.com/office/drawing/2014/main" id="{F536FE15-3A35-44D2-9573-107B3C82594C}"/>
              </a:ext>
            </a:extLst>
          </p:cNvPr>
          <p:cNvSpPr>
            <a:spLocks noGrp="1"/>
          </p:cNvSpPr>
          <p:nvPr>
            <p:ph idx="1"/>
          </p:nvPr>
        </p:nvSpPr>
        <p:spPr>
          <a:xfrm>
            <a:off x="203199" y="1088570"/>
            <a:ext cx="8752115" cy="5617028"/>
          </a:xfrm>
        </p:spPr>
        <p:txBody>
          <a:bodyPr>
            <a:noAutofit/>
          </a:bodyPr>
          <a:lstStyle/>
          <a:p>
            <a:pPr algn="just"/>
            <a:r>
              <a:rPr lang="pt-BR" dirty="0"/>
              <a:t>A importância de medirmos a concentração industrial: </a:t>
            </a:r>
          </a:p>
          <a:p>
            <a:pPr lvl="1" algn="just"/>
            <a:r>
              <a:rPr lang="pt-BR" sz="2800" dirty="0"/>
              <a:t>a maior concentração industrial proporciona maior poder de mercado.</a:t>
            </a:r>
          </a:p>
          <a:p>
            <a:pPr lvl="1" algn="just"/>
            <a:r>
              <a:rPr lang="pt-BR" sz="2800" dirty="0"/>
              <a:t>Maior poder de mercado está associado a preços mais altos e a um maior peso morto.</a:t>
            </a:r>
          </a:p>
          <a:p>
            <a:pPr algn="just"/>
            <a:r>
              <a:rPr lang="pt-BR" dirty="0"/>
              <a:t>Índices de concentração pretendem fornecer um </a:t>
            </a:r>
            <a:r>
              <a:rPr lang="pt-BR" u="sng" dirty="0"/>
              <a:t>indicador da concorrência </a:t>
            </a:r>
            <a:r>
              <a:rPr lang="pt-BR" dirty="0"/>
              <a:t>existente em um determinado mercado. </a:t>
            </a:r>
          </a:p>
          <a:p>
            <a:pPr lvl="1" algn="just"/>
            <a:r>
              <a:rPr lang="pt-BR" sz="2600" dirty="0"/>
              <a:t>Quanto maior a concentração, menor a concorrência entre as firmas, e mais concentrado estará o poder de mercado virtual da indústria. Poder de mercado virtual de uma empresa individual esta relacionado com a sua capacidade de controlar o preço de venda do produto.</a:t>
            </a:r>
          </a:p>
        </p:txBody>
      </p:sp>
    </p:spTree>
    <p:extLst>
      <p:ext uri="{BB962C8B-B14F-4D97-AF65-F5344CB8AC3E}">
        <p14:creationId xmlns:p14="http://schemas.microsoft.com/office/powerpoint/2010/main" val="11838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5F7C59D-B881-42FD-BC58-D16E92C5F87D}"/>
              </a:ext>
            </a:extLst>
          </p:cNvPr>
          <p:cNvSpPr>
            <a:spLocks noGrp="1"/>
          </p:cNvSpPr>
          <p:nvPr>
            <p:ph idx="1"/>
          </p:nvPr>
        </p:nvSpPr>
        <p:spPr>
          <a:xfrm>
            <a:off x="119269" y="749067"/>
            <a:ext cx="8911770" cy="5160962"/>
          </a:xfrm>
        </p:spPr>
        <p:txBody>
          <a:bodyPr>
            <a:noAutofit/>
          </a:bodyPr>
          <a:lstStyle/>
          <a:p>
            <a:pPr algn="just"/>
            <a:r>
              <a:rPr lang="pt-BR" dirty="0"/>
              <a:t>Podemos classificar medidas de concentração como parciais ou sumárias, positivas ou </a:t>
            </a:r>
            <a:r>
              <a:rPr lang="en-US" dirty="0" err="1"/>
              <a:t>normativas</a:t>
            </a:r>
            <a:r>
              <a:rPr lang="en-US" dirty="0"/>
              <a:t>.</a:t>
            </a:r>
            <a:endParaRPr lang="en-US" sz="200" dirty="0"/>
          </a:p>
          <a:p>
            <a:pPr lvl="1" algn="just">
              <a:buFont typeface="Wingdings" panose="05000000000000000000" pitchFamily="2" charset="2"/>
              <a:buChar char="Ø"/>
            </a:pPr>
            <a:r>
              <a:rPr lang="pt-BR" sz="2600" b="1" dirty="0"/>
              <a:t>Parciais:</a:t>
            </a:r>
            <a:r>
              <a:rPr lang="pt-BR" sz="2600" dirty="0"/>
              <a:t> não utilizam os dados da totalidade das empresas em operação na indústria em consideração: razões de concentração (</a:t>
            </a:r>
            <a:r>
              <a:rPr lang="pt-BR" sz="2600" i="1" dirty="0" err="1"/>
              <a:t>concentration</a:t>
            </a:r>
            <a:r>
              <a:rPr lang="pt-BR" sz="2600" i="1" dirty="0"/>
              <a:t> </a:t>
            </a:r>
            <a:r>
              <a:rPr lang="pt-BR" sz="2600" i="1" dirty="0" err="1"/>
              <a:t>ratio</a:t>
            </a:r>
            <a:r>
              <a:rPr lang="pt-BR" sz="2600" dirty="0"/>
              <a:t>).</a:t>
            </a:r>
          </a:p>
          <a:p>
            <a:pPr lvl="1" algn="just"/>
            <a:endParaRPr lang="pt-BR" sz="200" dirty="0"/>
          </a:p>
          <a:p>
            <a:pPr lvl="1" algn="just">
              <a:buFont typeface="Wingdings" panose="05000000000000000000" pitchFamily="2" charset="2"/>
              <a:buChar char="Ø"/>
            </a:pPr>
            <a:r>
              <a:rPr lang="pt-BR" sz="2600" b="1" dirty="0"/>
              <a:t>Sumárias:</a:t>
            </a:r>
            <a:r>
              <a:rPr lang="pt-BR" sz="2600" dirty="0"/>
              <a:t> requerem dados sobre todas as empresas em operação: índice de </a:t>
            </a:r>
            <a:r>
              <a:rPr lang="en-US" sz="2600" dirty="0"/>
              <a:t>Hirschman-</a:t>
            </a:r>
            <a:r>
              <a:rPr lang="en-US" sz="2600" dirty="0" err="1"/>
              <a:t>Herfindahl</a:t>
            </a:r>
            <a:r>
              <a:rPr lang="en-US" sz="2600" dirty="0"/>
              <a:t> e </a:t>
            </a:r>
            <a:r>
              <a:rPr lang="en-US" sz="2600" dirty="0" err="1"/>
              <a:t>índice</a:t>
            </a:r>
            <a:r>
              <a:rPr lang="en-US" sz="2600" dirty="0"/>
              <a:t> de </a:t>
            </a:r>
            <a:r>
              <a:rPr lang="en-US" sz="2600" dirty="0" err="1"/>
              <a:t>entropia</a:t>
            </a:r>
            <a:r>
              <a:rPr lang="en-US" sz="2600" dirty="0"/>
              <a:t> de Theil.</a:t>
            </a:r>
          </a:p>
          <a:p>
            <a:pPr lvl="1" algn="just">
              <a:buFont typeface="Wingdings" panose="05000000000000000000" pitchFamily="2" charset="2"/>
              <a:buChar char="Ø"/>
            </a:pPr>
            <a:r>
              <a:rPr lang="pt-BR" sz="2600" b="1" dirty="0"/>
              <a:t>Positivas:</a:t>
            </a:r>
            <a:r>
              <a:rPr lang="pt-BR" sz="2600" dirty="0"/>
              <a:t> são unicamente função da estrutura aparente do mercado industrial (nível e distribuição das parcelas de mercado) e não dependem de qualquer parâmetro comportamental. </a:t>
            </a:r>
            <a:endParaRPr lang="pt-BR" sz="200" dirty="0"/>
          </a:p>
          <a:p>
            <a:pPr lvl="1" algn="just">
              <a:buFont typeface="Wingdings" panose="05000000000000000000" pitchFamily="2" charset="2"/>
              <a:buChar char="Ø"/>
            </a:pPr>
            <a:r>
              <a:rPr lang="pt-BR" sz="2600" b="1" dirty="0"/>
              <a:t>Normativas:</a:t>
            </a:r>
            <a:r>
              <a:rPr lang="pt-BR" sz="2600" dirty="0"/>
              <a:t> levam em conta, além da estrutura aparente, alguns parâmetros </a:t>
            </a:r>
            <a:r>
              <a:rPr lang="en-US" sz="2600" dirty="0" err="1"/>
              <a:t>comportamentais</a:t>
            </a:r>
            <a:r>
              <a:rPr lang="en-US" sz="2600" dirty="0"/>
              <a:t>. </a:t>
            </a:r>
            <a:endParaRPr lang="en-US" sz="1800" b="1" dirty="0"/>
          </a:p>
          <a:p>
            <a:pPr algn="just"/>
            <a:r>
              <a:rPr lang="pt-BR" b="1" dirty="0"/>
              <a:t>Trataremos apenas das medidas positivas.</a:t>
            </a:r>
            <a:endParaRPr lang="en-US" sz="2600" b="1" dirty="0"/>
          </a:p>
        </p:txBody>
      </p:sp>
      <p:sp>
        <p:nvSpPr>
          <p:cNvPr id="6" name="Título 1">
            <a:extLst>
              <a:ext uri="{FF2B5EF4-FFF2-40B4-BE49-F238E27FC236}">
                <a16:creationId xmlns:a16="http://schemas.microsoft.com/office/drawing/2014/main" id="{2BD196FC-C09D-41F8-AC82-259AE2055BCB}"/>
              </a:ext>
            </a:extLst>
          </p:cNvPr>
          <p:cNvSpPr>
            <a:spLocks noGrp="1"/>
          </p:cNvSpPr>
          <p:nvPr>
            <p:ph type="title"/>
          </p:nvPr>
        </p:nvSpPr>
        <p:spPr>
          <a:xfrm>
            <a:off x="628650" y="206102"/>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39262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D3E4D275-6364-4C45-AE85-C5C5363774CD}"/>
              </a:ext>
            </a:extLst>
          </p:cNvPr>
          <p:cNvSpPr>
            <a:spLocks noGrp="1"/>
          </p:cNvSpPr>
          <p:nvPr>
            <p:ph idx="1"/>
          </p:nvPr>
        </p:nvSpPr>
        <p:spPr>
          <a:xfrm>
            <a:off x="261257" y="1204686"/>
            <a:ext cx="8679543" cy="4972277"/>
          </a:xfrm>
        </p:spPr>
        <p:txBody>
          <a:bodyPr/>
          <a:lstStyle/>
          <a:p>
            <a:pPr algn="just">
              <a:buFont typeface="Wingdings" panose="05000000000000000000" pitchFamily="2" charset="2"/>
              <a:buChar char="Ø"/>
            </a:pPr>
            <a:r>
              <a:rPr lang="pt-BR" b="1" dirty="0"/>
              <a:t>Taxa de Concentração</a:t>
            </a:r>
          </a:p>
          <a:p>
            <a:pPr algn="just"/>
            <a:r>
              <a:rPr lang="pt-BR" dirty="0"/>
              <a:t>A taxa de concentração mede quanto da produção total de uma indústria é produzida por suas maiores empresas. </a:t>
            </a:r>
          </a:p>
          <a:p>
            <a:pPr algn="just"/>
            <a:r>
              <a:rPr lang="pt-BR" dirty="0"/>
              <a:t>Podemos fazer isso para diversos números de empresas, mas exemplificaremos para quatro firmas. </a:t>
            </a:r>
          </a:p>
          <a:p>
            <a:pPr algn="just"/>
            <a:r>
              <a:rPr lang="pt-BR" dirty="0"/>
              <a:t>A Taxa de Concentração de Quatro Firmas (C4) é dada pela fração das vendas totais da indústria geradas pelas quatro maiores empresas da indústria.</a:t>
            </a:r>
            <a:endParaRPr lang="en-US" dirty="0"/>
          </a:p>
        </p:txBody>
      </p:sp>
      <p:sp>
        <p:nvSpPr>
          <p:cNvPr id="6" name="Título 1">
            <a:extLst>
              <a:ext uri="{FF2B5EF4-FFF2-40B4-BE49-F238E27FC236}">
                <a16:creationId xmlns:a16="http://schemas.microsoft.com/office/drawing/2014/main" id="{8D98E2FF-AF44-4520-914E-4E1CB2298EBB}"/>
              </a:ext>
            </a:extLst>
          </p:cNvPr>
          <p:cNvSpPr>
            <a:spLocks noGrp="1"/>
          </p:cNvSpPr>
          <p:nvPr>
            <p:ph type="title"/>
          </p:nvPr>
        </p:nvSpPr>
        <p:spPr>
          <a:xfrm>
            <a:off x="628650" y="36512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1626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3EE7BB5C-ED53-45B3-825C-F88AF6706222}"/>
              </a:ext>
            </a:extLst>
          </p:cNvPr>
          <p:cNvSpPr>
            <a:spLocks noGrp="1"/>
          </p:cNvSpPr>
          <p:nvPr>
            <p:ph idx="1"/>
          </p:nvPr>
        </p:nvSpPr>
        <p:spPr>
          <a:xfrm>
            <a:off x="261257" y="957948"/>
            <a:ext cx="8679543" cy="5544457"/>
          </a:xfrm>
        </p:spPr>
        <p:txBody>
          <a:bodyPr>
            <a:normAutofit/>
          </a:bodyPr>
          <a:lstStyle/>
          <a:p>
            <a:pPr algn="just">
              <a:buFont typeface="Wingdings" panose="05000000000000000000" pitchFamily="2" charset="2"/>
              <a:buChar char="Ø"/>
            </a:pPr>
            <a:r>
              <a:rPr lang="pt-BR" b="1" dirty="0"/>
              <a:t>Taxa de Concentração</a:t>
            </a:r>
          </a:p>
          <a:p>
            <a:pPr algn="just">
              <a:buFont typeface="Wingdings" panose="05000000000000000000" pitchFamily="2" charset="2"/>
              <a:buChar char="Ø"/>
            </a:pPr>
            <a:endParaRPr lang="pt-BR" b="1" dirty="0"/>
          </a:p>
          <a:p>
            <a:pPr algn="just">
              <a:buFont typeface="Wingdings" panose="05000000000000000000" pitchFamily="2" charset="2"/>
              <a:buChar char="Ø"/>
            </a:pPr>
            <a:endParaRPr lang="pt-BR" b="1" dirty="0"/>
          </a:p>
          <a:p>
            <a:pPr algn="just"/>
            <a:r>
              <a:rPr lang="pt-BR" sz="2600" dirty="0"/>
              <a:t>Onde:</a:t>
            </a:r>
          </a:p>
          <a:p>
            <a:pPr lvl="1" algn="just"/>
            <a:r>
              <a:rPr lang="pt-BR" dirty="0"/>
              <a:t>S</a:t>
            </a:r>
            <a:r>
              <a:rPr lang="pt-BR" sz="1800" dirty="0"/>
              <a:t>i</a:t>
            </a:r>
            <a:r>
              <a:rPr lang="pt-BR" dirty="0"/>
              <a:t> representam as vendas das quatro maiores firmas;</a:t>
            </a:r>
          </a:p>
          <a:p>
            <a:pPr lvl="1" algn="just"/>
            <a:r>
              <a:rPr lang="pt-BR" dirty="0"/>
              <a:t>S</a:t>
            </a:r>
            <a:r>
              <a:rPr lang="pt-BR" sz="1800" dirty="0"/>
              <a:t>T</a:t>
            </a:r>
            <a:r>
              <a:rPr lang="pt-BR" dirty="0"/>
              <a:t> representa as vendas totais das empresas.</a:t>
            </a:r>
          </a:p>
          <a:p>
            <a:pPr algn="just"/>
            <a:r>
              <a:rPr lang="pt-BR" dirty="0"/>
              <a:t>De forma equivalente, a taxa de concentração de quatro firmas é a soma das parcelas de mercado das quatro maiores firmas.</a:t>
            </a:r>
          </a:p>
          <a:p>
            <a:pPr algn="just"/>
            <a:endParaRPr lang="pt-BR" sz="1200" dirty="0"/>
          </a:p>
          <a:p>
            <a:pPr algn="just"/>
            <a:endParaRPr lang="pt-BR" dirty="0"/>
          </a:p>
          <a:p>
            <a:pPr algn="just"/>
            <a:r>
              <a:rPr lang="pt-BR" dirty="0"/>
              <a:t>Onde  </a:t>
            </a:r>
            <a:r>
              <a:rPr lang="pt-BR" dirty="0" err="1"/>
              <a:t>w</a:t>
            </a:r>
            <a:r>
              <a:rPr lang="pt-BR" sz="2200" dirty="0" err="1"/>
              <a:t>i</a:t>
            </a:r>
            <a:r>
              <a:rPr lang="pt-BR" dirty="0"/>
              <a:t> = S</a:t>
            </a:r>
            <a:r>
              <a:rPr lang="pt-BR" sz="2200" dirty="0"/>
              <a:t>i</a:t>
            </a:r>
            <a:r>
              <a:rPr lang="pt-BR" dirty="0"/>
              <a:t>/S</a:t>
            </a:r>
            <a:r>
              <a:rPr lang="pt-BR" sz="2200" dirty="0"/>
              <a:t>T.</a:t>
            </a:r>
          </a:p>
          <a:p>
            <a:pPr algn="just"/>
            <a:endParaRPr lang="pt-BR" sz="2600" dirty="0"/>
          </a:p>
        </p:txBody>
      </p:sp>
      <p:graphicFrame>
        <p:nvGraphicFramePr>
          <p:cNvPr id="6" name="Objeto 5">
            <a:extLst>
              <a:ext uri="{FF2B5EF4-FFF2-40B4-BE49-F238E27FC236}">
                <a16:creationId xmlns:a16="http://schemas.microsoft.com/office/drawing/2014/main" id="{23F6E86D-9802-4238-BEBD-AFCC49458D82}"/>
              </a:ext>
            </a:extLst>
          </p:cNvPr>
          <p:cNvGraphicFramePr>
            <a:graphicFrameLocks noChangeAspect="1"/>
          </p:cNvGraphicFramePr>
          <p:nvPr>
            <p:extLst>
              <p:ext uri="{D42A27DB-BD31-4B8C-83A1-F6EECF244321}">
                <p14:modId xmlns:p14="http://schemas.microsoft.com/office/powerpoint/2010/main" val="1407915315"/>
              </p:ext>
            </p:extLst>
          </p:nvPr>
        </p:nvGraphicFramePr>
        <p:xfrm>
          <a:off x="709385" y="1504502"/>
          <a:ext cx="3002082" cy="962932"/>
        </p:xfrm>
        <a:graphic>
          <a:graphicData uri="http://schemas.openxmlformats.org/presentationml/2006/ole">
            <mc:AlternateContent xmlns:mc="http://schemas.openxmlformats.org/markup-compatibility/2006">
              <mc:Choice xmlns:v="urn:schemas-microsoft-com:vml" Requires="v">
                <p:oleObj name="Equation" r:id="rId2" imgW="1346040" imgH="431640" progId="Equation.DSMT4">
                  <p:embed/>
                </p:oleObj>
              </mc:Choice>
              <mc:Fallback>
                <p:oleObj name="Equation" r:id="rId2" imgW="1346040" imgH="431640" progId="Equation.DSMT4">
                  <p:embed/>
                  <p:pic>
                    <p:nvPicPr>
                      <p:cNvPr id="6" name="Objeto 5"/>
                      <p:cNvPicPr/>
                      <p:nvPr/>
                    </p:nvPicPr>
                    <p:blipFill>
                      <a:blip r:embed="rId3"/>
                      <a:stretch>
                        <a:fillRect/>
                      </a:stretch>
                    </p:blipFill>
                    <p:spPr>
                      <a:xfrm>
                        <a:off x="709385" y="1504502"/>
                        <a:ext cx="3002082" cy="962932"/>
                      </a:xfrm>
                      <a:prstGeom prst="rect">
                        <a:avLst/>
                      </a:prstGeom>
                      <a:solidFill>
                        <a:schemeClr val="bg1">
                          <a:lumMod val="95000"/>
                        </a:schemeClr>
                      </a:solidFill>
                      <a:ln>
                        <a:solidFill>
                          <a:schemeClr val="tx1"/>
                        </a:solidFill>
                      </a:ln>
                    </p:spPr>
                  </p:pic>
                </p:oleObj>
              </mc:Fallback>
            </mc:AlternateContent>
          </a:graphicData>
        </a:graphic>
      </p:graphicFrame>
      <p:graphicFrame>
        <p:nvGraphicFramePr>
          <p:cNvPr id="7" name="Objeto 6">
            <a:extLst>
              <a:ext uri="{FF2B5EF4-FFF2-40B4-BE49-F238E27FC236}">
                <a16:creationId xmlns:a16="http://schemas.microsoft.com/office/drawing/2014/main" id="{836429E5-5ADC-452A-AD24-E998E7BA63EF}"/>
              </a:ext>
            </a:extLst>
          </p:cNvPr>
          <p:cNvGraphicFramePr>
            <a:graphicFrameLocks noChangeAspect="1"/>
          </p:cNvGraphicFramePr>
          <p:nvPr>
            <p:extLst>
              <p:ext uri="{D42A27DB-BD31-4B8C-83A1-F6EECF244321}">
                <p14:modId xmlns:p14="http://schemas.microsoft.com/office/powerpoint/2010/main" val="1847127902"/>
              </p:ext>
            </p:extLst>
          </p:nvPr>
        </p:nvGraphicFramePr>
        <p:xfrm>
          <a:off x="599621" y="5085919"/>
          <a:ext cx="3212527" cy="540425"/>
        </p:xfrm>
        <a:graphic>
          <a:graphicData uri="http://schemas.openxmlformats.org/presentationml/2006/ole">
            <mc:AlternateContent xmlns:mc="http://schemas.openxmlformats.org/markup-compatibility/2006">
              <mc:Choice xmlns:v="urn:schemas-microsoft-com:vml" Requires="v">
                <p:oleObj name="Equation" r:id="rId4" imgW="1358640" imgH="228600" progId="Equation.DSMT4">
                  <p:embed/>
                </p:oleObj>
              </mc:Choice>
              <mc:Fallback>
                <p:oleObj name="Equation" r:id="rId4" imgW="1358640" imgH="228600" progId="Equation.DSMT4">
                  <p:embed/>
                  <p:pic>
                    <p:nvPicPr>
                      <p:cNvPr id="7" name="Objeto 6"/>
                      <p:cNvPicPr/>
                      <p:nvPr/>
                    </p:nvPicPr>
                    <p:blipFill>
                      <a:blip r:embed="rId5"/>
                      <a:stretch>
                        <a:fillRect/>
                      </a:stretch>
                    </p:blipFill>
                    <p:spPr>
                      <a:xfrm>
                        <a:off x="599621" y="5085919"/>
                        <a:ext cx="3212527" cy="540425"/>
                      </a:xfrm>
                      <a:prstGeom prst="rect">
                        <a:avLst/>
                      </a:prstGeom>
                      <a:solidFill>
                        <a:schemeClr val="bg1">
                          <a:lumMod val="95000"/>
                        </a:schemeClr>
                      </a:solidFill>
                      <a:ln>
                        <a:solidFill>
                          <a:schemeClr val="tx1"/>
                        </a:solidFill>
                      </a:ln>
                    </p:spPr>
                  </p:pic>
                </p:oleObj>
              </mc:Fallback>
            </mc:AlternateContent>
          </a:graphicData>
        </a:graphic>
      </p:graphicFrame>
      <p:sp>
        <p:nvSpPr>
          <p:cNvPr id="8" name="Título 1">
            <a:extLst>
              <a:ext uri="{FF2B5EF4-FFF2-40B4-BE49-F238E27FC236}">
                <a16:creationId xmlns:a16="http://schemas.microsoft.com/office/drawing/2014/main" id="{48918FDF-A2BF-4234-879E-E9907EDDF23C}"/>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30653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3">
            <a:extLst>
              <a:ext uri="{FF2B5EF4-FFF2-40B4-BE49-F238E27FC236}">
                <a16:creationId xmlns:a16="http://schemas.microsoft.com/office/drawing/2014/main" id="{A4D8121B-2F66-4459-B655-FA2640488AE8}"/>
              </a:ext>
            </a:extLst>
          </p:cNvPr>
          <p:cNvGrpSpPr>
            <a:grpSpLocks/>
          </p:cNvGrpSpPr>
          <p:nvPr/>
        </p:nvGrpSpPr>
        <p:grpSpPr bwMode="auto">
          <a:xfrm>
            <a:off x="1017658" y="2156790"/>
            <a:ext cx="7591426" cy="3314700"/>
            <a:chOff x="1384" y="1584"/>
            <a:chExt cx="4782" cy="2088"/>
          </a:xfrm>
        </p:grpSpPr>
        <p:sp>
          <p:nvSpPr>
            <p:cNvPr id="5" name="Freeform 47">
              <a:extLst>
                <a:ext uri="{FF2B5EF4-FFF2-40B4-BE49-F238E27FC236}">
                  <a16:creationId xmlns:a16="http://schemas.microsoft.com/office/drawing/2014/main" id="{BCD29767-D519-4DE0-ABE7-6950D1BD02E4}"/>
                </a:ext>
              </a:extLst>
            </p:cNvPr>
            <p:cNvSpPr>
              <a:spLocks/>
            </p:cNvSpPr>
            <p:nvPr/>
          </p:nvSpPr>
          <p:spPr bwMode="auto">
            <a:xfrm>
              <a:off x="3352" y="1584"/>
              <a:ext cx="552" cy="144"/>
            </a:xfrm>
            <a:custGeom>
              <a:avLst/>
              <a:gdLst>
                <a:gd name="T0" fmla="*/ 0 w 552"/>
                <a:gd name="T1" fmla="*/ 0 h 144"/>
                <a:gd name="T2" fmla="*/ 336 w 552"/>
                <a:gd name="T3" fmla="*/ 48 h 144"/>
                <a:gd name="T4" fmla="*/ 552 w 552"/>
                <a:gd name="T5" fmla="*/ 144 h 144"/>
              </a:gdLst>
              <a:ahLst/>
              <a:cxnLst>
                <a:cxn ang="0">
                  <a:pos x="T0" y="T1"/>
                </a:cxn>
                <a:cxn ang="0">
                  <a:pos x="T2" y="T3"/>
                </a:cxn>
                <a:cxn ang="0">
                  <a:pos x="T4" y="T5"/>
                </a:cxn>
              </a:cxnLst>
              <a:rect l="0" t="0" r="r" b="b"/>
              <a:pathLst>
                <a:path w="552" h="144">
                  <a:moveTo>
                    <a:pt x="0" y="0"/>
                  </a:moveTo>
                  <a:cubicBezTo>
                    <a:pt x="122" y="12"/>
                    <a:pt x="244" y="24"/>
                    <a:pt x="336" y="48"/>
                  </a:cubicBezTo>
                  <a:cubicBezTo>
                    <a:pt x="428" y="72"/>
                    <a:pt x="490" y="108"/>
                    <a:pt x="552" y="144"/>
                  </a:cubicBezTo>
                </a:path>
              </a:pathLst>
            </a:custGeom>
            <a:noFill/>
            <a:ln w="57150" cap="flat" cmpd="sng">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7" name="Freeform 46">
              <a:extLst>
                <a:ext uri="{FF2B5EF4-FFF2-40B4-BE49-F238E27FC236}">
                  <a16:creationId xmlns:a16="http://schemas.microsoft.com/office/drawing/2014/main" id="{62B13CCC-0528-48FB-97BF-F41387F9A39B}"/>
                </a:ext>
              </a:extLst>
            </p:cNvPr>
            <p:cNvSpPr>
              <a:spLocks/>
            </p:cNvSpPr>
            <p:nvPr/>
          </p:nvSpPr>
          <p:spPr bwMode="auto">
            <a:xfrm>
              <a:off x="1384" y="1584"/>
              <a:ext cx="1968" cy="2088"/>
            </a:xfrm>
            <a:custGeom>
              <a:avLst/>
              <a:gdLst>
                <a:gd name="T0" fmla="*/ 0 w 1968"/>
                <a:gd name="T1" fmla="*/ 2088 h 2088"/>
                <a:gd name="T2" fmla="*/ 492 w 1968"/>
                <a:gd name="T3" fmla="*/ 1668 h 2088"/>
                <a:gd name="T4" fmla="*/ 732 w 1968"/>
                <a:gd name="T5" fmla="*/ 1188 h 2088"/>
                <a:gd name="T6" fmla="*/ 972 w 1968"/>
                <a:gd name="T7" fmla="*/ 672 h 2088"/>
                <a:gd name="T8" fmla="*/ 1476 w 1968"/>
                <a:gd name="T9" fmla="*/ 156 h 2088"/>
                <a:gd name="T10" fmla="*/ 1968 w 1968"/>
                <a:gd name="T11" fmla="*/ 0 h 2088"/>
              </a:gdLst>
              <a:ahLst/>
              <a:cxnLst>
                <a:cxn ang="0">
                  <a:pos x="T0" y="T1"/>
                </a:cxn>
                <a:cxn ang="0">
                  <a:pos x="T2" y="T3"/>
                </a:cxn>
                <a:cxn ang="0">
                  <a:pos x="T4" y="T5"/>
                </a:cxn>
                <a:cxn ang="0">
                  <a:pos x="T6" y="T7"/>
                </a:cxn>
                <a:cxn ang="0">
                  <a:pos x="T8" y="T9"/>
                </a:cxn>
                <a:cxn ang="0">
                  <a:pos x="T10" y="T11"/>
                </a:cxn>
              </a:cxnLst>
              <a:rect l="0" t="0" r="r" b="b"/>
              <a:pathLst>
                <a:path w="1968" h="2088">
                  <a:moveTo>
                    <a:pt x="0" y="2088"/>
                  </a:moveTo>
                  <a:cubicBezTo>
                    <a:pt x="185" y="1953"/>
                    <a:pt x="370" y="1818"/>
                    <a:pt x="492" y="1668"/>
                  </a:cubicBezTo>
                  <a:cubicBezTo>
                    <a:pt x="614" y="1518"/>
                    <a:pt x="652" y="1354"/>
                    <a:pt x="732" y="1188"/>
                  </a:cubicBezTo>
                  <a:cubicBezTo>
                    <a:pt x="812" y="1022"/>
                    <a:pt x="848" y="844"/>
                    <a:pt x="972" y="672"/>
                  </a:cubicBezTo>
                  <a:cubicBezTo>
                    <a:pt x="1096" y="500"/>
                    <a:pt x="1310" y="268"/>
                    <a:pt x="1476" y="156"/>
                  </a:cubicBezTo>
                  <a:cubicBezTo>
                    <a:pt x="1642" y="44"/>
                    <a:pt x="1866" y="32"/>
                    <a:pt x="1968" y="0"/>
                  </a:cubicBezTo>
                </a:path>
              </a:pathLst>
            </a:custGeom>
            <a:noFill/>
            <a:ln w="57150" cap="flat" cmpd="sng">
              <a:solidFill>
                <a:schemeClr val="accent5">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 name="Text Box 56">
              <a:extLst>
                <a:ext uri="{FF2B5EF4-FFF2-40B4-BE49-F238E27FC236}">
                  <a16:creationId xmlns:a16="http://schemas.microsoft.com/office/drawing/2014/main" id="{B03FF713-8AEA-4080-9553-E6FFE09F5AC9}"/>
                </a:ext>
              </a:extLst>
            </p:cNvPr>
            <p:cNvSpPr txBox="1">
              <a:spLocks noChangeArrowheads="1"/>
            </p:cNvSpPr>
            <p:nvPr/>
          </p:nvSpPr>
          <p:spPr bwMode="auto">
            <a:xfrm>
              <a:off x="3515" y="2407"/>
              <a:ext cx="2651" cy="834"/>
            </a:xfrm>
            <a:prstGeom prst="rect">
              <a:avLst/>
            </a:prstGeom>
            <a:solidFill>
              <a:schemeClr val="accent1">
                <a:lumMod val="20000"/>
                <a:lumOff val="80000"/>
              </a:schemeClr>
            </a:solidFill>
            <a:ln w="12700">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pt-BR" sz="2000" b="1" dirty="0"/>
                <a:t>A: </a:t>
              </a:r>
              <a:r>
                <a:rPr lang="en-US" altLang="pt-BR" sz="2000" b="1" dirty="0" err="1"/>
                <a:t>inclinação</a:t>
              </a:r>
              <a:r>
                <a:rPr lang="en-US" altLang="pt-BR" sz="2000" b="1" dirty="0"/>
                <a:t> da </a:t>
              </a:r>
              <a:r>
                <a:rPr lang="en-US" altLang="pt-BR" sz="2000" b="1" dirty="0" err="1"/>
                <a:t>tangente</a:t>
              </a:r>
              <a:r>
                <a:rPr lang="en-US" altLang="pt-BR" sz="2000" b="1" dirty="0"/>
                <a:t> =  </a:t>
              </a:r>
              <a:r>
                <a:rPr lang="en-US" altLang="pt-BR" sz="2000" b="1" dirty="0" err="1"/>
                <a:t>PMgL</a:t>
              </a:r>
              <a:r>
                <a:rPr lang="en-US" altLang="pt-BR" sz="2000" b="1" dirty="0"/>
                <a:t> (20)</a:t>
              </a:r>
            </a:p>
            <a:p>
              <a:r>
                <a:rPr lang="en-US" altLang="pt-BR" sz="2000" b="1" dirty="0"/>
                <a:t>B: </a:t>
              </a:r>
              <a:r>
                <a:rPr lang="en-US" altLang="pt-BR" sz="2000" b="1" dirty="0" err="1"/>
                <a:t>inclinação</a:t>
              </a:r>
              <a:r>
                <a:rPr lang="en-US" altLang="pt-BR" sz="2000" b="1" dirty="0"/>
                <a:t> de OB = </a:t>
              </a:r>
              <a:r>
                <a:rPr lang="en-US" altLang="pt-BR" sz="2000" b="1" dirty="0" err="1"/>
                <a:t>PMeL</a:t>
              </a:r>
              <a:r>
                <a:rPr lang="en-US" altLang="pt-BR" sz="2000" b="1" dirty="0"/>
                <a:t> (20)</a:t>
              </a:r>
            </a:p>
            <a:p>
              <a:r>
                <a:rPr lang="en-US" altLang="pt-BR" sz="2000" b="1" dirty="0"/>
                <a:t>C: </a:t>
              </a:r>
              <a:r>
                <a:rPr lang="en-US" altLang="pt-BR" sz="2000" b="1" dirty="0" err="1"/>
                <a:t>inclinação</a:t>
              </a:r>
              <a:r>
                <a:rPr lang="en-US" altLang="pt-BR" sz="2000" b="1" dirty="0"/>
                <a:t> de OC </a:t>
              </a:r>
              <a:r>
                <a:rPr lang="en-US" altLang="pt-BR" sz="2000" b="1" dirty="0">
                  <a:latin typeface="Arial" panose="020B0604020202020204" pitchFamily="34" charset="0"/>
                  <a:cs typeface="Arial" panose="020B0604020202020204" pitchFamily="34" charset="0"/>
                </a:rPr>
                <a:t>→</a:t>
              </a:r>
              <a:r>
                <a:rPr lang="en-US" altLang="pt-BR" sz="2000" b="1" dirty="0"/>
                <a:t> </a:t>
              </a:r>
              <a:r>
                <a:rPr lang="en-US" altLang="pt-BR" sz="2000" b="1" dirty="0" err="1"/>
                <a:t>PMgL</a:t>
              </a:r>
              <a:r>
                <a:rPr lang="en-US" altLang="pt-BR" sz="2000" b="1" dirty="0"/>
                <a:t> = PM</a:t>
              </a:r>
            </a:p>
            <a:p>
              <a:r>
                <a:rPr lang="en-US" altLang="pt-BR" sz="2000" b="1" dirty="0"/>
                <a:t>D: </a:t>
              </a:r>
              <a:r>
                <a:rPr lang="en-US" altLang="pt-BR" sz="2000" b="1" dirty="0" err="1"/>
                <a:t>PMgL</a:t>
              </a:r>
              <a:r>
                <a:rPr lang="en-US" altLang="pt-BR" sz="2000" b="1" dirty="0"/>
                <a:t> = 0</a:t>
              </a:r>
            </a:p>
          </p:txBody>
        </p:sp>
        <p:sp>
          <p:nvSpPr>
            <p:cNvPr id="10" name="Line 30">
              <a:extLst>
                <a:ext uri="{FF2B5EF4-FFF2-40B4-BE49-F238E27FC236}">
                  <a16:creationId xmlns:a16="http://schemas.microsoft.com/office/drawing/2014/main" id="{AD72595E-B6E1-4171-8D05-CCA321778401}"/>
                </a:ext>
              </a:extLst>
            </p:cNvPr>
            <p:cNvSpPr>
              <a:spLocks noChangeShapeType="1"/>
            </p:cNvSpPr>
            <p:nvPr/>
          </p:nvSpPr>
          <p:spPr bwMode="auto">
            <a:xfrm>
              <a:off x="1395" y="1584"/>
              <a:ext cx="2609"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Line 40">
              <a:extLst>
                <a:ext uri="{FF2B5EF4-FFF2-40B4-BE49-F238E27FC236}">
                  <a16:creationId xmlns:a16="http://schemas.microsoft.com/office/drawing/2014/main" id="{FCEC26DC-F857-46FE-A53D-3D10F5BD3301}"/>
                </a:ext>
              </a:extLst>
            </p:cNvPr>
            <p:cNvSpPr>
              <a:spLocks noChangeShapeType="1"/>
            </p:cNvSpPr>
            <p:nvPr/>
          </p:nvSpPr>
          <p:spPr bwMode="auto">
            <a:xfrm>
              <a:off x="2112" y="2883"/>
              <a:ext cx="0" cy="77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 name="Line 41">
              <a:extLst>
                <a:ext uri="{FF2B5EF4-FFF2-40B4-BE49-F238E27FC236}">
                  <a16:creationId xmlns:a16="http://schemas.microsoft.com/office/drawing/2014/main" id="{DD069F9C-51B6-46C9-A92B-480043448805}"/>
                </a:ext>
              </a:extLst>
            </p:cNvPr>
            <p:cNvSpPr>
              <a:spLocks noChangeShapeType="1"/>
            </p:cNvSpPr>
            <p:nvPr/>
          </p:nvSpPr>
          <p:spPr bwMode="auto">
            <a:xfrm>
              <a:off x="2352" y="2355"/>
              <a:ext cx="0" cy="130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 name="Line 42">
              <a:extLst>
                <a:ext uri="{FF2B5EF4-FFF2-40B4-BE49-F238E27FC236}">
                  <a16:creationId xmlns:a16="http://schemas.microsoft.com/office/drawing/2014/main" id="{37094472-7BA2-48FF-AA9A-E57812D44922}"/>
                </a:ext>
              </a:extLst>
            </p:cNvPr>
            <p:cNvSpPr>
              <a:spLocks noChangeShapeType="1"/>
            </p:cNvSpPr>
            <p:nvPr/>
          </p:nvSpPr>
          <p:spPr bwMode="auto">
            <a:xfrm>
              <a:off x="3360" y="1635"/>
              <a:ext cx="0" cy="202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4" name="Line 9">
            <a:extLst>
              <a:ext uri="{FF2B5EF4-FFF2-40B4-BE49-F238E27FC236}">
                <a16:creationId xmlns:a16="http://schemas.microsoft.com/office/drawing/2014/main" id="{68BDB861-9253-4D4E-996B-0BE4F0D61A52}"/>
              </a:ext>
            </a:extLst>
          </p:cNvPr>
          <p:cNvSpPr>
            <a:spLocks noChangeShapeType="1"/>
          </p:cNvSpPr>
          <p:nvPr/>
        </p:nvSpPr>
        <p:spPr bwMode="auto">
          <a:xfrm>
            <a:off x="1030358" y="1501153"/>
            <a:ext cx="0" cy="3995737"/>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5" name="Line 10">
            <a:extLst>
              <a:ext uri="{FF2B5EF4-FFF2-40B4-BE49-F238E27FC236}">
                <a16:creationId xmlns:a16="http://schemas.microsoft.com/office/drawing/2014/main" id="{56408E5A-E013-480D-8D85-5688D7245592}"/>
              </a:ext>
            </a:extLst>
          </p:cNvPr>
          <p:cNvSpPr>
            <a:spLocks noChangeShapeType="1"/>
          </p:cNvSpPr>
          <p:nvPr/>
        </p:nvSpPr>
        <p:spPr bwMode="auto">
          <a:xfrm>
            <a:off x="1030358" y="5477840"/>
            <a:ext cx="4006850" cy="0"/>
          </a:xfrm>
          <a:prstGeom prst="line">
            <a:avLst/>
          </a:prstGeom>
          <a:noFill/>
          <a:ln w="571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6" name="Rectangle 11">
            <a:extLst>
              <a:ext uri="{FF2B5EF4-FFF2-40B4-BE49-F238E27FC236}">
                <a16:creationId xmlns:a16="http://schemas.microsoft.com/office/drawing/2014/main" id="{80F80F23-A695-4CC3-A13F-6889841E7AE9}"/>
              </a:ext>
            </a:extLst>
          </p:cNvPr>
          <p:cNvSpPr>
            <a:spLocks noChangeArrowheads="1"/>
          </p:cNvSpPr>
          <p:nvPr/>
        </p:nvSpPr>
        <p:spPr bwMode="auto">
          <a:xfrm>
            <a:off x="4837805" y="5441328"/>
            <a:ext cx="344647" cy="55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3000" b="1" dirty="0"/>
              <a:t>L</a:t>
            </a:r>
          </a:p>
        </p:txBody>
      </p:sp>
      <p:sp>
        <p:nvSpPr>
          <p:cNvPr id="17" name="Rectangle 12">
            <a:extLst>
              <a:ext uri="{FF2B5EF4-FFF2-40B4-BE49-F238E27FC236}">
                <a16:creationId xmlns:a16="http://schemas.microsoft.com/office/drawing/2014/main" id="{C4B34932-2F8E-4BAA-829C-B62B7E8FB253}"/>
              </a:ext>
            </a:extLst>
          </p:cNvPr>
          <p:cNvSpPr>
            <a:spLocks noChangeArrowheads="1"/>
          </p:cNvSpPr>
          <p:nvPr/>
        </p:nvSpPr>
        <p:spPr bwMode="auto">
          <a:xfrm>
            <a:off x="523422" y="1153490"/>
            <a:ext cx="46487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pt-BR" sz="3200" b="1" dirty="0"/>
              <a:t>Q</a:t>
            </a:r>
          </a:p>
        </p:txBody>
      </p:sp>
      <p:sp>
        <p:nvSpPr>
          <p:cNvPr id="18" name="Rectangle 13">
            <a:extLst>
              <a:ext uri="{FF2B5EF4-FFF2-40B4-BE49-F238E27FC236}">
                <a16:creationId xmlns:a16="http://schemas.microsoft.com/office/drawing/2014/main" id="{31C4C44C-10CC-41F5-A9E7-01AF7FE45279}"/>
              </a:ext>
            </a:extLst>
          </p:cNvPr>
          <p:cNvSpPr>
            <a:spLocks noChangeArrowheads="1"/>
          </p:cNvSpPr>
          <p:nvPr/>
        </p:nvSpPr>
        <p:spPr bwMode="auto">
          <a:xfrm>
            <a:off x="560458" y="3820490"/>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60</a:t>
            </a:r>
          </a:p>
        </p:txBody>
      </p:sp>
      <p:sp>
        <p:nvSpPr>
          <p:cNvPr id="19" name="Rectangle 14">
            <a:extLst>
              <a:ext uri="{FF2B5EF4-FFF2-40B4-BE49-F238E27FC236}">
                <a16:creationId xmlns:a16="http://schemas.microsoft.com/office/drawing/2014/main" id="{8252EA70-9BE4-48F7-8CA0-A2D00B5851D1}"/>
              </a:ext>
            </a:extLst>
          </p:cNvPr>
          <p:cNvSpPr>
            <a:spLocks noChangeArrowheads="1"/>
          </p:cNvSpPr>
          <p:nvPr/>
        </p:nvSpPr>
        <p:spPr bwMode="auto">
          <a:xfrm>
            <a:off x="408058" y="1915490"/>
            <a:ext cx="6048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112</a:t>
            </a:r>
          </a:p>
        </p:txBody>
      </p:sp>
      <p:sp>
        <p:nvSpPr>
          <p:cNvPr id="20" name="Rectangle 15">
            <a:extLst>
              <a:ext uri="{FF2B5EF4-FFF2-40B4-BE49-F238E27FC236}">
                <a16:creationId xmlns:a16="http://schemas.microsoft.com/office/drawing/2014/main" id="{83936355-1854-461B-954D-F135D423BD50}"/>
              </a:ext>
            </a:extLst>
          </p:cNvPr>
          <p:cNvSpPr>
            <a:spLocks noChangeArrowheads="1"/>
          </p:cNvSpPr>
          <p:nvPr/>
        </p:nvSpPr>
        <p:spPr bwMode="auto">
          <a:xfrm>
            <a:off x="828814" y="5457134"/>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0</a:t>
            </a:r>
          </a:p>
        </p:txBody>
      </p:sp>
      <p:sp>
        <p:nvSpPr>
          <p:cNvPr id="21" name="Rectangle 16">
            <a:extLst>
              <a:ext uri="{FF2B5EF4-FFF2-40B4-BE49-F238E27FC236}">
                <a16:creationId xmlns:a16="http://schemas.microsoft.com/office/drawing/2014/main" id="{8BAE02FE-BC32-4029-A962-EA336A3E3B94}"/>
              </a:ext>
            </a:extLst>
          </p:cNvPr>
          <p:cNvSpPr>
            <a:spLocks noChangeArrowheads="1"/>
          </p:cNvSpPr>
          <p:nvPr/>
        </p:nvSpPr>
        <p:spPr bwMode="auto">
          <a:xfrm>
            <a:off x="1620977" y="5457134"/>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dirty="0"/>
              <a:t>2</a:t>
            </a:r>
          </a:p>
        </p:txBody>
      </p:sp>
      <p:sp>
        <p:nvSpPr>
          <p:cNvPr id="22" name="Rectangle 17">
            <a:extLst>
              <a:ext uri="{FF2B5EF4-FFF2-40B4-BE49-F238E27FC236}">
                <a16:creationId xmlns:a16="http://schemas.microsoft.com/office/drawing/2014/main" id="{425016C5-A6BD-4965-B532-BE0D3409E35D}"/>
              </a:ext>
            </a:extLst>
          </p:cNvPr>
          <p:cNvSpPr>
            <a:spLocks noChangeArrowheads="1"/>
          </p:cNvSpPr>
          <p:nvPr/>
        </p:nvSpPr>
        <p:spPr bwMode="auto">
          <a:xfrm>
            <a:off x="2016264" y="5457134"/>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3</a:t>
            </a:r>
          </a:p>
        </p:txBody>
      </p:sp>
      <p:sp>
        <p:nvSpPr>
          <p:cNvPr id="23" name="Rectangle 18">
            <a:extLst>
              <a:ext uri="{FF2B5EF4-FFF2-40B4-BE49-F238E27FC236}">
                <a16:creationId xmlns:a16="http://schemas.microsoft.com/office/drawing/2014/main" id="{BA7F685D-3BD4-446C-B970-952DB3B047A5}"/>
              </a:ext>
            </a:extLst>
          </p:cNvPr>
          <p:cNvSpPr>
            <a:spLocks noChangeArrowheads="1"/>
          </p:cNvSpPr>
          <p:nvPr/>
        </p:nvSpPr>
        <p:spPr bwMode="auto">
          <a:xfrm>
            <a:off x="2413139" y="5457134"/>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4</a:t>
            </a:r>
          </a:p>
        </p:txBody>
      </p:sp>
      <p:sp>
        <p:nvSpPr>
          <p:cNvPr id="24" name="Rectangle 19">
            <a:extLst>
              <a:ext uri="{FF2B5EF4-FFF2-40B4-BE49-F238E27FC236}">
                <a16:creationId xmlns:a16="http://schemas.microsoft.com/office/drawing/2014/main" id="{4B5B8282-0C57-468F-B84A-CDD5D16736B4}"/>
              </a:ext>
            </a:extLst>
          </p:cNvPr>
          <p:cNvSpPr>
            <a:spLocks noChangeArrowheads="1"/>
          </p:cNvSpPr>
          <p:nvPr/>
        </p:nvSpPr>
        <p:spPr bwMode="auto">
          <a:xfrm>
            <a:off x="2810014" y="5457134"/>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5</a:t>
            </a:r>
          </a:p>
        </p:txBody>
      </p:sp>
      <p:sp>
        <p:nvSpPr>
          <p:cNvPr id="25" name="Rectangle 20">
            <a:extLst>
              <a:ext uri="{FF2B5EF4-FFF2-40B4-BE49-F238E27FC236}">
                <a16:creationId xmlns:a16="http://schemas.microsoft.com/office/drawing/2014/main" id="{D60FE089-90F8-4854-A59A-4D8A5CA57EFC}"/>
              </a:ext>
            </a:extLst>
          </p:cNvPr>
          <p:cNvSpPr>
            <a:spLocks noChangeArrowheads="1"/>
          </p:cNvSpPr>
          <p:nvPr/>
        </p:nvSpPr>
        <p:spPr bwMode="auto">
          <a:xfrm>
            <a:off x="3205302" y="5457134"/>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6</a:t>
            </a:r>
          </a:p>
        </p:txBody>
      </p:sp>
      <p:sp>
        <p:nvSpPr>
          <p:cNvPr id="26" name="Rectangle 21">
            <a:extLst>
              <a:ext uri="{FF2B5EF4-FFF2-40B4-BE49-F238E27FC236}">
                <a16:creationId xmlns:a16="http://schemas.microsoft.com/office/drawing/2014/main" id="{90EFEAAA-13E9-4970-B6AB-930631BBA1DE}"/>
              </a:ext>
            </a:extLst>
          </p:cNvPr>
          <p:cNvSpPr>
            <a:spLocks noChangeArrowheads="1"/>
          </p:cNvSpPr>
          <p:nvPr/>
        </p:nvSpPr>
        <p:spPr bwMode="auto">
          <a:xfrm>
            <a:off x="3602177" y="5457134"/>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7</a:t>
            </a:r>
          </a:p>
        </p:txBody>
      </p:sp>
      <p:sp>
        <p:nvSpPr>
          <p:cNvPr id="27" name="Rectangle 22">
            <a:extLst>
              <a:ext uri="{FF2B5EF4-FFF2-40B4-BE49-F238E27FC236}">
                <a16:creationId xmlns:a16="http://schemas.microsoft.com/office/drawing/2014/main" id="{40295FDE-B0EE-419F-8CE2-18DAEB810CF3}"/>
              </a:ext>
            </a:extLst>
          </p:cNvPr>
          <p:cNvSpPr>
            <a:spLocks noChangeArrowheads="1"/>
          </p:cNvSpPr>
          <p:nvPr/>
        </p:nvSpPr>
        <p:spPr bwMode="auto">
          <a:xfrm>
            <a:off x="3997464" y="5457134"/>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a:t>8</a:t>
            </a:r>
          </a:p>
        </p:txBody>
      </p:sp>
      <p:sp>
        <p:nvSpPr>
          <p:cNvPr id="30" name="Rectangle 25">
            <a:extLst>
              <a:ext uri="{FF2B5EF4-FFF2-40B4-BE49-F238E27FC236}">
                <a16:creationId xmlns:a16="http://schemas.microsoft.com/office/drawing/2014/main" id="{F8E8D397-26B2-4A89-879F-6C033C149982}"/>
              </a:ext>
            </a:extLst>
          </p:cNvPr>
          <p:cNvSpPr>
            <a:spLocks noChangeArrowheads="1"/>
          </p:cNvSpPr>
          <p:nvPr/>
        </p:nvSpPr>
        <p:spPr bwMode="auto">
          <a:xfrm>
            <a:off x="1224102" y="5457134"/>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dirty="0"/>
              <a:t>1</a:t>
            </a:r>
          </a:p>
        </p:txBody>
      </p:sp>
      <p:grpSp>
        <p:nvGrpSpPr>
          <p:cNvPr id="31" name="Group 57">
            <a:extLst>
              <a:ext uri="{FF2B5EF4-FFF2-40B4-BE49-F238E27FC236}">
                <a16:creationId xmlns:a16="http://schemas.microsoft.com/office/drawing/2014/main" id="{083F4189-8C8B-4663-AC8B-F8FB874C50A2}"/>
              </a:ext>
            </a:extLst>
          </p:cNvPr>
          <p:cNvGrpSpPr>
            <a:grpSpLocks/>
          </p:cNvGrpSpPr>
          <p:nvPr/>
        </p:nvGrpSpPr>
        <p:grpSpPr bwMode="auto">
          <a:xfrm>
            <a:off x="1691794" y="1764678"/>
            <a:ext cx="2651125" cy="3441700"/>
            <a:chOff x="1817" y="1337"/>
            <a:chExt cx="1670" cy="2168"/>
          </a:xfrm>
        </p:grpSpPr>
        <p:sp>
          <p:nvSpPr>
            <p:cNvPr id="32" name="Rectangle 31">
              <a:extLst>
                <a:ext uri="{FF2B5EF4-FFF2-40B4-BE49-F238E27FC236}">
                  <a16:creationId xmlns:a16="http://schemas.microsoft.com/office/drawing/2014/main" id="{A82CE8ED-4414-43F7-B619-B7D96FA1AF0F}"/>
                </a:ext>
              </a:extLst>
            </p:cNvPr>
            <p:cNvSpPr>
              <a:spLocks noChangeArrowheads="1"/>
            </p:cNvSpPr>
            <p:nvPr/>
          </p:nvSpPr>
          <p:spPr bwMode="auto">
            <a:xfrm>
              <a:off x="1817" y="3257"/>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i="1"/>
                <a:t>A</a:t>
              </a:r>
            </a:p>
          </p:txBody>
        </p:sp>
        <p:sp>
          <p:nvSpPr>
            <p:cNvPr id="33" name="Oval 26">
              <a:extLst>
                <a:ext uri="{FF2B5EF4-FFF2-40B4-BE49-F238E27FC236}">
                  <a16:creationId xmlns:a16="http://schemas.microsoft.com/office/drawing/2014/main" id="{FB175CEC-6E56-4B03-B092-76B20C07D71D}"/>
                </a:ext>
              </a:extLst>
            </p:cNvPr>
            <p:cNvSpPr>
              <a:spLocks noChangeArrowheads="1"/>
            </p:cNvSpPr>
            <p:nvPr/>
          </p:nvSpPr>
          <p:spPr bwMode="auto">
            <a:xfrm>
              <a:off x="1824" y="321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4" name="Oval 27">
              <a:extLst>
                <a:ext uri="{FF2B5EF4-FFF2-40B4-BE49-F238E27FC236}">
                  <a16:creationId xmlns:a16="http://schemas.microsoft.com/office/drawing/2014/main" id="{A5EF11FC-EC13-4BF5-9D76-15712530CE1F}"/>
                </a:ext>
              </a:extLst>
            </p:cNvPr>
            <p:cNvSpPr>
              <a:spLocks noChangeArrowheads="1"/>
            </p:cNvSpPr>
            <p:nvPr/>
          </p:nvSpPr>
          <p:spPr bwMode="auto">
            <a:xfrm>
              <a:off x="2064" y="273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5" name="Oval 28">
              <a:extLst>
                <a:ext uri="{FF2B5EF4-FFF2-40B4-BE49-F238E27FC236}">
                  <a16:creationId xmlns:a16="http://schemas.microsoft.com/office/drawing/2014/main" id="{29D81CF1-D336-42D9-B382-72112E9F0E3D}"/>
                </a:ext>
              </a:extLst>
            </p:cNvPr>
            <p:cNvSpPr>
              <a:spLocks noChangeArrowheads="1"/>
            </p:cNvSpPr>
            <p:nvPr/>
          </p:nvSpPr>
          <p:spPr bwMode="auto">
            <a:xfrm>
              <a:off x="2304" y="220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 name="Rectangle 32">
              <a:extLst>
                <a:ext uri="{FF2B5EF4-FFF2-40B4-BE49-F238E27FC236}">
                  <a16:creationId xmlns:a16="http://schemas.microsoft.com/office/drawing/2014/main" id="{6EEC187B-6B96-4AD8-BAFC-3BBB5CF46FDB}"/>
                </a:ext>
              </a:extLst>
            </p:cNvPr>
            <p:cNvSpPr>
              <a:spLocks noChangeArrowheads="1"/>
            </p:cNvSpPr>
            <p:nvPr/>
          </p:nvSpPr>
          <p:spPr bwMode="auto">
            <a:xfrm>
              <a:off x="2105" y="2729"/>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i="1"/>
                <a:t>B</a:t>
              </a:r>
            </a:p>
          </p:txBody>
        </p:sp>
        <p:sp>
          <p:nvSpPr>
            <p:cNvPr id="37" name="Rectangle 33">
              <a:extLst>
                <a:ext uri="{FF2B5EF4-FFF2-40B4-BE49-F238E27FC236}">
                  <a16:creationId xmlns:a16="http://schemas.microsoft.com/office/drawing/2014/main" id="{87633B3B-1560-4604-A36C-2D27E45283BB}"/>
                </a:ext>
              </a:extLst>
            </p:cNvPr>
            <p:cNvSpPr>
              <a:spLocks noChangeArrowheads="1"/>
            </p:cNvSpPr>
            <p:nvPr/>
          </p:nvSpPr>
          <p:spPr bwMode="auto">
            <a:xfrm>
              <a:off x="2393" y="2169"/>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i="1"/>
                <a:t>C</a:t>
              </a:r>
            </a:p>
          </p:txBody>
        </p:sp>
        <p:sp>
          <p:nvSpPr>
            <p:cNvPr id="38" name="Rectangle 34">
              <a:extLst>
                <a:ext uri="{FF2B5EF4-FFF2-40B4-BE49-F238E27FC236}">
                  <a16:creationId xmlns:a16="http://schemas.microsoft.com/office/drawing/2014/main" id="{1F5D5EB3-886F-438B-AEFE-E9216558930A}"/>
                </a:ext>
              </a:extLst>
            </p:cNvPr>
            <p:cNvSpPr>
              <a:spLocks noChangeArrowheads="1"/>
            </p:cNvSpPr>
            <p:nvPr/>
          </p:nvSpPr>
          <p:spPr bwMode="auto">
            <a:xfrm>
              <a:off x="3257" y="1337"/>
              <a:ext cx="23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pt-BR" sz="2000" b="1" i="1"/>
                <a:t>D</a:t>
              </a:r>
            </a:p>
          </p:txBody>
        </p:sp>
        <p:sp>
          <p:nvSpPr>
            <p:cNvPr id="39" name="Oval 29">
              <a:extLst>
                <a:ext uri="{FF2B5EF4-FFF2-40B4-BE49-F238E27FC236}">
                  <a16:creationId xmlns:a16="http://schemas.microsoft.com/office/drawing/2014/main" id="{91ADEC3C-11BC-4692-8ED3-1CF89773724F}"/>
                </a:ext>
              </a:extLst>
            </p:cNvPr>
            <p:cNvSpPr>
              <a:spLocks noChangeArrowheads="1"/>
            </p:cNvSpPr>
            <p:nvPr/>
          </p:nvSpPr>
          <p:spPr bwMode="auto">
            <a:xfrm>
              <a:off x="3312" y="153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40" name="Group 58">
            <a:extLst>
              <a:ext uri="{FF2B5EF4-FFF2-40B4-BE49-F238E27FC236}">
                <a16:creationId xmlns:a16="http://schemas.microsoft.com/office/drawing/2014/main" id="{9D02B8BC-7337-4BE3-B0E1-DD93187C5AD5}"/>
              </a:ext>
            </a:extLst>
          </p:cNvPr>
          <p:cNvGrpSpPr>
            <a:grpSpLocks/>
          </p:cNvGrpSpPr>
          <p:nvPr/>
        </p:nvGrpSpPr>
        <p:grpSpPr bwMode="auto">
          <a:xfrm>
            <a:off x="1043058" y="2410790"/>
            <a:ext cx="2044700" cy="3022600"/>
            <a:chOff x="1400" y="1744"/>
            <a:chExt cx="1288" cy="1904"/>
          </a:xfrm>
        </p:grpSpPr>
        <p:sp>
          <p:nvSpPr>
            <p:cNvPr id="41" name="Line 53">
              <a:extLst>
                <a:ext uri="{FF2B5EF4-FFF2-40B4-BE49-F238E27FC236}">
                  <a16:creationId xmlns:a16="http://schemas.microsoft.com/office/drawing/2014/main" id="{4A79A106-3499-4903-A6D6-03EE0BD042B2}"/>
                </a:ext>
              </a:extLst>
            </p:cNvPr>
            <p:cNvSpPr>
              <a:spLocks noChangeShapeType="1"/>
            </p:cNvSpPr>
            <p:nvPr/>
          </p:nvSpPr>
          <p:spPr bwMode="auto">
            <a:xfrm flipV="1">
              <a:off x="1408" y="1744"/>
              <a:ext cx="1280" cy="18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2" name="Line 54">
              <a:extLst>
                <a:ext uri="{FF2B5EF4-FFF2-40B4-BE49-F238E27FC236}">
                  <a16:creationId xmlns:a16="http://schemas.microsoft.com/office/drawing/2014/main" id="{72A5438E-2635-4B26-B9B7-C180E9235544}"/>
                </a:ext>
              </a:extLst>
            </p:cNvPr>
            <p:cNvSpPr>
              <a:spLocks noChangeShapeType="1"/>
            </p:cNvSpPr>
            <p:nvPr/>
          </p:nvSpPr>
          <p:spPr bwMode="auto">
            <a:xfrm flipV="1">
              <a:off x="1400" y="2804"/>
              <a:ext cx="704" cy="84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43" name="Line 55">
              <a:extLst>
                <a:ext uri="{FF2B5EF4-FFF2-40B4-BE49-F238E27FC236}">
                  <a16:creationId xmlns:a16="http://schemas.microsoft.com/office/drawing/2014/main" id="{7090A0B2-3F0A-484E-A182-D6638D72839F}"/>
                </a:ext>
              </a:extLst>
            </p:cNvPr>
            <p:cNvSpPr>
              <a:spLocks noChangeShapeType="1"/>
            </p:cNvSpPr>
            <p:nvPr/>
          </p:nvSpPr>
          <p:spPr bwMode="auto">
            <a:xfrm flipV="1">
              <a:off x="1608" y="3056"/>
              <a:ext cx="472" cy="55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sp>
        <p:nvSpPr>
          <p:cNvPr id="44" name="Rectangle 7">
            <a:extLst>
              <a:ext uri="{FF2B5EF4-FFF2-40B4-BE49-F238E27FC236}">
                <a16:creationId xmlns:a16="http://schemas.microsoft.com/office/drawing/2014/main" id="{DE445B85-9A35-49DC-9882-2ABC20875D52}"/>
              </a:ext>
            </a:extLst>
          </p:cNvPr>
          <p:cNvSpPr>
            <a:spLocks noGrp="1" noChangeArrowheads="1"/>
          </p:cNvSpPr>
          <p:nvPr>
            <p:ph type="title"/>
          </p:nvPr>
        </p:nvSpPr>
        <p:spPr>
          <a:xfrm>
            <a:off x="-66261" y="199610"/>
            <a:ext cx="9143997" cy="785813"/>
          </a:xfrm>
          <a:noFill/>
        </p:spPr>
        <p:txBody>
          <a:bodyPr/>
          <a:lstStyle/>
          <a:p>
            <a:pPr algn="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com Um </a:t>
            </a:r>
            <a:r>
              <a:rPr lang="en-US" sz="3600" b="1" dirty="0" err="1">
                <a:solidFill>
                  <a:schemeClr val="tx1"/>
                </a:solidFill>
                <a:latin typeface="+mn-lt"/>
                <a:cs typeface="Arial" panose="020B0604020202020204" pitchFamily="34" charset="0"/>
              </a:rPr>
              <a:t>Insumo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Variável</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Trabalho</a:t>
            </a:r>
            <a:r>
              <a:rPr lang="en-US" sz="3600" b="1" dirty="0">
                <a:solidFill>
                  <a:schemeClr val="tx1"/>
                </a:solidFill>
                <a:latin typeface="+mn-lt"/>
                <a:cs typeface="Arial" panose="020B0604020202020204" pitchFamily="34" charset="0"/>
              </a:rPr>
              <a:t>)</a:t>
            </a:r>
          </a:p>
        </p:txBody>
      </p:sp>
      <p:graphicFrame>
        <p:nvGraphicFramePr>
          <p:cNvPr id="45" name="Object 8">
            <a:hlinkClick r:id="" action="ppaction://ole?verb=0"/>
            <a:extLst>
              <a:ext uri="{FF2B5EF4-FFF2-40B4-BE49-F238E27FC236}">
                <a16:creationId xmlns:a16="http://schemas.microsoft.com/office/drawing/2014/main" id="{759BC3E3-486D-4E20-AC37-35E6BB64A361}"/>
              </a:ext>
            </a:extLst>
          </p:cNvPr>
          <p:cNvGraphicFramePr>
            <a:graphicFrameLocks/>
          </p:cNvGraphicFramePr>
          <p:nvPr>
            <p:extLst>
              <p:ext uri="{D42A27DB-BD31-4B8C-83A1-F6EECF244321}">
                <p14:modId xmlns:p14="http://schemas.microsoft.com/office/powerpoint/2010/main" val="2220739391"/>
              </p:ext>
            </p:extLst>
          </p:nvPr>
        </p:nvGraphicFramePr>
        <p:xfrm>
          <a:off x="5014086" y="2165971"/>
          <a:ext cx="2301115" cy="631198"/>
        </p:xfrm>
        <a:graphic>
          <a:graphicData uri="http://schemas.openxmlformats.org/presentationml/2006/ole">
            <mc:AlternateContent xmlns:mc="http://schemas.openxmlformats.org/markup-compatibility/2006">
              <mc:Choice xmlns:v="urn:schemas-microsoft-com:vml" Requires="v">
                <p:oleObj name="Equation" r:id="rId2" imgW="901440" imgH="279360" progId="Equation.DSMT4">
                  <p:embed/>
                </p:oleObj>
              </mc:Choice>
              <mc:Fallback>
                <p:oleObj name="Equation" r:id="rId2" imgW="901440" imgH="279360" progId="Equation.DSMT4">
                  <p:embed/>
                  <p:pic>
                    <p:nvPicPr>
                      <p:cNvPr id="6" name="Object 8">
                        <a:hlinkClick r:id="" action="ppaction://ole?verb=0"/>
                        <a:extLst>
                          <a:ext uri="{FF2B5EF4-FFF2-40B4-BE49-F238E27FC236}">
                            <a16:creationId xmlns:a16="http://schemas.microsoft.com/office/drawing/2014/main" id="{873363CE-E227-4ED7-BC18-F34F7C9FE288}"/>
                          </a:ext>
                        </a:extLst>
                      </p:cNvPr>
                      <p:cNvPicPr>
                        <a:picLocks noChangeArrowheads="1"/>
                      </p:cNvPicPr>
                      <p:nvPr/>
                    </p:nvPicPr>
                    <p:blipFill>
                      <a:blip r:embed="rId3"/>
                      <a:srcRect/>
                      <a:stretch>
                        <a:fillRect/>
                      </a:stretch>
                    </p:blipFill>
                    <p:spPr bwMode="auto">
                      <a:xfrm>
                        <a:off x="5014086" y="2165971"/>
                        <a:ext cx="2301115" cy="63119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1707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802B5DC7-6870-4590-B15E-72FC1DD91EAA}"/>
              </a:ext>
            </a:extLst>
          </p:cNvPr>
          <p:cNvSpPr>
            <a:spLocks noGrp="1"/>
          </p:cNvSpPr>
          <p:nvPr>
            <p:ph idx="1"/>
          </p:nvPr>
        </p:nvSpPr>
        <p:spPr>
          <a:xfrm>
            <a:off x="261257" y="1045035"/>
            <a:ext cx="8679543" cy="5812965"/>
          </a:xfrm>
        </p:spPr>
        <p:txBody>
          <a:bodyPr>
            <a:normAutofit/>
          </a:bodyPr>
          <a:lstStyle/>
          <a:p>
            <a:pPr algn="just">
              <a:buFont typeface="Wingdings" panose="05000000000000000000" pitchFamily="2" charset="2"/>
              <a:buChar char="Ø"/>
            </a:pPr>
            <a:r>
              <a:rPr lang="pt-BR" b="1" dirty="0"/>
              <a:t>Taxa de Concentração</a:t>
            </a:r>
            <a:endParaRPr lang="pt-BR" sz="200" b="1" dirty="0"/>
          </a:p>
          <a:p>
            <a:pPr algn="just"/>
            <a:r>
              <a:rPr lang="pt-BR" dirty="0"/>
              <a:t>Quando uma indústria é composta por um número muito grande de empresas, e cada uma delas é muito pequena, a taxa de concentração de quatro firmas é próxima de zero.</a:t>
            </a:r>
          </a:p>
          <a:p>
            <a:pPr algn="just"/>
            <a:r>
              <a:rPr lang="pt-BR" dirty="0"/>
              <a:t>Quando quatro ou menos empresas produzem toda a produção de uma indústria, a taxa de concentração de quatro firmas é igual a 1.</a:t>
            </a:r>
          </a:p>
          <a:p>
            <a:pPr algn="just"/>
            <a:r>
              <a:rPr lang="pt-BR" dirty="0"/>
              <a:t>Logo, quanto mais próxima de zero for C</a:t>
            </a:r>
            <a:r>
              <a:rPr lang="pt-BR" sz="2200" dirty="0"/>
              <a:t>4</a:t>
            </a:r>
            <a:r>
              <a:rPr lang="pt-BR" dirty="0"/>
              <a:t>, menos concentrada será a indústria e quanto mais próxima de 1 mais concentrada será a indústria.</a:t>
            </a:r>
          </a:p>
          <a:p>
            <a:pPr algn="just"/>
            <a:r>
              <a:rPr lang="pt-BR" dirty="0">
                <a:solidFill>
                  <a:schemeClr val="accent1">
                    <a:lumMod val="50000"/>
                  </a:schemeClr>
                </a:solidFill>
              </a:rPr>
              <a:t>Observe que trata-se de uma medida bastante crua do tamanho estrutural de uma  indústria.</a:t>
            </a:r>
          </a:p>
        </p:txBody>
      </p:sp>
      <p:sp>
        <p:nvSpPr>
          <p:cNvPr id="6" name="Título 1">
            <a:extLst>
              <a:ext uri="{FF2B5EF4-FFF2-40B4-BE49-F238E27FC236}">
                <a16:creationId xmlns:a16="http://schemas.microsoft.com/office/drawing/2014/main" id="{8217CB09-E028-472D-9DA1-93ADD86E807B}"/>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12751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AD293B63-3274-4A77-BE3E-1676A63DC082}"/>
              </a:ext>
            </a:extLst>
          </p:cNvPr>
          <p:cNvSpPr>
            <a:spLocks noGrp="1"/>
          </p:cNvSpPr>
          <p:nvPr>
            <p:ph idx="1"/>
          </p:nvPr>
        </p:nvSpPr>
        <p:spPr>
          <a:xfrm>
            <a:off x="261257" y="922611"/>
            <a:ext cx="8679543" cy="5544457"/>
          </a:xfrm>
        </p:spPr>
        <p:txBody>
          <a:bodyPr/>
          <a:lstStyle/>
          <a:p>
            <a:pPr algn="just">
              <a:buFont typeface="Wingdings" panose="05000000000000000000" pitchFamily="2" charset="2"/>
              <a:buChar char="Ø"/>
            </a:pPr>
            <a:r>
              <a:rPr lang="pt-BR" b="1" dirty="0"/>
              <a:t>Taxa de Concentração: um exemplo.</a:t>
            </a:r>
            <a:endParaRPr lang="pt-BR" sz="200" b="1" dirty="0"/>
          </a:p>
          <a:p>
            <a:pPr algn="just"/>
            <a:r>
              <a:rPr lang="pt-BR" sz="2600" dirty="0"/>
              <a:t>Suponha uma indústria formada por 6 firmas. Quatro firmas têm vendas de $10 cada e duas têm vendas de $5 cada. Qual a taxa de concentração de quatro firmas para essa indústria ?</a:t>
            </a:r>
          </a:p>
          <a:p>
            <a:pPr algn="just"/>
            <a:r>
              <a:rPr lang="pt-BR" sz="2600" dirty="0"/>
              <a:t>Note que as vendas totais são iguais a $50. Logo:</a:t>
            </a:r>
          </a:p>
          <a:p>
            <a:pPr algn="just"/>
            <a:endParaRPr lang="pt-BR" sz="2600" dirty="0"/>
          </a:p>
          <a:p>
            <a:pPr algn="just"/>
            <a:endParaRPr lang="pt-BR" sz="2600" dirty="0"/>
          </a:p>
          <a:p>
            <a:pPr algn="just"/>
            <a:r>
              <a:rPr lang="pt-BR" sz="2600" dirty="0"/>
              <a:t>Logo, as quatro maiores firmas dessa indústria respondem por 80% da produção total da indústria.</a:t>
            </a:r>
          </a:p>
          <a:p>
            <a:pPr algn="just"/>
            <a:endParaRPr lang="pt-BR" dirty="0"/>
          </a:p>
          <a:p>
            <a:pPr algn="just">
              <a:buFont typeface="Wingdings" panose="05000000000000000000" pitchFamily="2" charset="2"/>
              <a:buChar char="Ø"/>
            </a:pPr>
            <a:endParaRPr lang="pt-BR" sz="600" b="1" dirty="0"/>
          </a:p>
        </p:txBody>
      </p:sp>
      <p:graphicFrame>
        <p:nvGraphicFramePr>
          <p:cNvPr id="6" name="Objeto 5">
            <a:extLst>
              <a:ext uri="{FF2B5EF4-FFF2-40B4-BE49-F238E27FC236}">
                <a16:creationId xmlns:a16="http://schemas.microsoft.com/office/drawing/2014/main" id="{8B981A0B-4F4D-489F-AF79-101ED1AA950A}"/>
              </a:ext>
            </a:extLst>
          </p:cNvPr>
          <p:cNvGraphicFramePr>
            <a:graphicFrameLocks noChangeAspect="1"/>
          </p:cNvGraphicFramePr>
          <p:nvPr>
            <p:extLst>
              <p:ext uri="{D42A27DB-BD31-4B8C-83A1-F6EECF244321}">
                <p14:modId xmlns:p14="http://schemas.microsoft.com/office/powerpoint/2010/main" val="2976309875"/>
              </p:ext>
            </p:extLst>
          </p:nvPr>
        </p:nvGraphicFramePr>
        <p:xfrm>
          <a:off x="4394200" y="2123664"/>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7" name="Objeto 6"/>
                      <p:cNvPicPr/>
                      <p:nvPr/>
                    </p:nvPicPr>
                    <p:blipFill>
                      <a:blip r:embed="rId3"/>
                      <a:stretch>
                        <a:fillRect/>
                      </a:stretch>
                    </p:blipFill>
                    <p:spPr>
                      <a:xfrm>
                        <a:off x="4394200" y="2123664"/>
                        <a:ext cx="914400" cy="198438"/>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4D66AE38-514B-4A14-9F12-743239545F81}"/>
              </a:ext>
            </a:extLst>
          </p:cNvPr>
          <p:cNvGraphicFramePr>
            <a:graphicFrameLocks noChangeAspect="1"/>
          </p:cNvGraphicFramePr>
          <p:nvPr>
            <p:extLst>
              <p:ext uri="{D42A27DB-BD31-4B8C-83A1-F6EECF244321}">
                <p14:modId xmlns:p14="http://schemas.microsoft.com/office/powerpoint/2010/main" val="1285666160"/>
              </p:ext>
            </p:extLst>
          </p:nvPr>
        </p:nvGraphicFramePr>
        <p:xfrm>
          <a:off x="615398" y="3106347"/>
          <a:ext cx="4530725" cy="904875"/>
        </p:xfrm>
        <a:graphic>
          <a:graphicData uri="http://schemas.openxmlformats.org/presentationml/2006/ole">
            <mc:AlternateContent xmlns:mc="http://schemas.openxmlformats.org/markup-compatibility/2006">
              <mc:Choice xmlns:v="urn:schemas-microsoft-com:vml" Requires="v">
                <p:oleObj name="Equation" r:id="rId4" imgW="2031840" imgH="406080" progId="Equation.DSMT4">
                  <p:embed/>
                </p:oleObj>
              </mc:Choice>
              <mc:Fallback>
                <p:oleObj name="Equation" r:id="rId4" imgW="2031840" imgH="406080" progId="Equation.DSMT4">
                  <p:embed/>
                  <p:pic>
                    <p:nvPicPr>
                      <p:cNvPr id="8" name="Objeto 7"/>
                      <p:cNvPicPr/>
                      <p:nvPr/>
                    </p:nvPicPr>
                    <p:blipFill>
                      <a:blip r:embed="rId5"/>
                      <a:stretch>
                        <a:fillRect/>
                      </a:stretch>
                    </p:blipFill>
                    <p:spPr>
                      <a:xfrm>
                        <a:off x="615398" y="3106347"/>
                        <a:ext cx="4530725" cy="904875"/>
                      </a:xfrm>
                      <a:prstGeom prst="rect">
                        <a:avLst/>
                      </a:prstGeom>
                      <a:solidFill>
                        <a:schemeClr val="bg1">
                          <a:lumMod val="95000"/>
                        </a:schemeClr>
                      </a:solidFill>
                      <a:ln>
                        <a:solidFill>
                          <a:schemeClr val="tx1"/>
                        </a:solidFill>
                      </a:ln>
                    </p:spPr>
                  </p:pic>
                </p:oleObj>
              </mc:Fallback>
            </mc:AlternateContent>
          </a:graphicData>
        </a:graphic>
      </p:graphicFrame>
      <p:sp>
        <p:nvSpPr>
          <p:cNvPr id="8" name="CaixaDeTexto 7">
            <a:extLst>
              <a:ext uri="{FF2B5EF4-FFF2-40B4-BE49-F238E27FC236}">
                <a16:creationId xmlns:a16="http://schemas.microsoft.com/office/drawing/2014/main" id="{C38526C5-FD23-48B6-84FB-547054C343C1}"/>
              </a:ext>
            </a:extLst>
          </p:cNvPr>
          <p:cNvSpPr txBox="1"/>
          <p:nvPr/>
        </p:nvSpPr>
        <p:spPr>
          <a:xfrm>
            <a:off x="141988" y="5009321"/>
            <a:ext cx="8882744" cy="1569660"/>
          </a:xfrm>
          <a:prstGeom prst="rect">
            <a:avLst/>
          </a:prstGeom>
          <a:noFill/>
        </p:spPr>
        <p:txBody>
          <a:bodyPr wrap="square" rtlCol="0">
            <a:spAutoFit/>
          </a:bodyPr>
          <a:lstStyle/>
          <a:p>
            <a:pPr marL="285750" indent="-285750" algn="just">
              <a:buFont typeface="Wingdings" panose="05000000000000000000" pitchFamily="2" charset="2"/>
              <a:buChar char="Ø"/>
            </a:pPr>
            <a:r>
              <a:rPr lang="pt-BR" sz="2400" dirty="0">
                <a:solidFill>
                  <a:srgbClr val="002060"/>
                </a:solidFill>
              </a:rPr>
              <a:t>Trata-se de um índice positivo e parcial que destaca uma indústria bastante concentrada. Podemos garantir que não há concorrência ?</a:t>
            </a:r>
          </a:p>
          <a:p>
            <a:pPr marL="742950" lvl="1" indent="-285750" algn="just">
              <a:buFont typeface="Wingdings" panose="05000000000000000000" pitchFamily="2" charset="2"/>
              <a:buChar char="Ø"/>
            </a:pPr>
            <a:r>
              <a:rPr lang="pt-BR" sz="2400" dirty="0">
                <a:solidFill>
                  <a:srgbClr val="002060"/>
                </a:solidFill>
              </a:rPr>
              <a:t>Lembre-se da Varig x Gol na década de 90. Percebeu a importância, em alguns casos, das medidas normativas.</a:t>
            </a:r>
          </a:p>
        </p:txBody>
      </p:sp>
      <p:sp>
        <p:nvSpPr>
          <p:cNvPr id="9" name="Título 1">
            <a:extLst>
              <a:ext uri="{FF2B5EF4-FFF2-40B4-BE49-F238E27FC236}">
                <a16:creationId xmlns:a16="http://schemas.microsoft.com/office/drawing/2014/main" id="{6537B892-6262-4365-A823-B08434E3179A}"/>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26353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A68E80B-89AF-460C-B2A5-A3765077AEAF}"/>
              </a:ext>
            </a:extLst>
          </p:cNvPr>
          <p:cNvSpPr>
            <a:spLocks noGrp="1"/>
          </p:cNvSpPr>
          <p:nvPr>
            <p:ph idx="1"/>
          </p:nvPr>
        </p:nvSpPr>
        <p:spPr>
          <a:xfrm>
            <a:off x="246743" y="1019466"/>
            <a:ext cx="8679543" cy="5950856"/>
          </a:xfrm>
        </p:spPr>
        <p:txBody>
          <a:bodyPr>
            <a:normAutofit lnSpcReduction="10000"/>
          </a:bodyPr>
          <a:lstStyle/>
          <a:p>
            <a:pPr algn="just"/>
            <a:r>
              <a:rPr lang="pt-BR" b="1" dirty="0"/>
              <a:t>Índice de </a:t>
            </a:r>
            <a:r>
              <a:rPr lang="pt-BR" b="1" dirty="0" err="1"/>
              <a:t>Herfindahl-Hirschman</a:t>
            </a:r>
            <a:r>
              <a:rPr lang="pt-BR" b="1" dirty="0"/>
              <a:t> (IHH)</a:t>
            </a:r>
            <a:endParaRPr lang="pt-BR" sz="400" b="1" dirty="0"/>
          </a:p>
          <a:p>
            <a:pPr algn="just"/>
            <a:r>
              <a:rPr lang="pt-BR" dirty="0"/>
              <a:t>Outra medida de concentração é o IHH que é dado pela soma dos quadrados das parcelas de mercado das empresas em dada indústria, multiplicada por 10.000, para eliminar a necessidade de decimais.</a:t>
            </a:r>
          </a:p>
          <a:p>
            <a:pPr algn="just"/>
            <a:r>
              <a:rPr lang="pt-BR" dirty="0"/>
              <a:t>Ao elevar ao quadrado as parcelas de mercado antes de somá-las, o IHH pondera com maior peso as empresas com maior parcela de mercado. Dito de outro modo, elevar cada parcela de mercado ao quadrado significa atribuir um peso maior as </a:t>
            </a:r>
            <a:r>
              <a:rPr lang="en-US" dirty="0" err="1"/>
              <a:t>empresas</a:t>
            </a:r>
            <a:r>
              <a:rPr lang="en-US" dirty="0"/>
              <a:t> </a:t>
            </a:r>
            <a:r>
              <a:rPr lang="en-US" dirty="0" err="1"/>
              <a:t>relativamente</a:t>
            </a:r>
            <a:r>
              <a:rPr lang="en-US" dirty="0"/>
              <a:t> </a:t>
            </a:r>
            <a:r>
              <a:rPr lang="en-US" dirty="0" err="1"/>
              <a:t>maiores</a:t>
            </a:r>
            <a:r>
              <a:rPr lang="en-US" dirty="0"/>
              <a:t>.</a:t>
            </a:r>
            <a:endParaRPr lang="pt-BR" dirty="0"/>
          </a:p>
          <a:p>
            <a:pPr algn="just"/>
            <a:endParaRPr lang="pt-BR" dirty="0"/>
          </a:p>
          <a:p>
            <a:pPr algn="just"/>
            <a:endParaRPr lang="pt-BR" sz="1300" dirty="0"/>
          </a:p>
          <a:p>
            <a:pPr algn="just"/>
            <a:r>
              <a:rPr lang="pt-BR" dirty="0"/>
              <a:t>Onde</a:t>
            </a:r>
            <a:r>
              <a:rPr lang="pt-BR" i="1" dirty="0"/>
              <a:t> </a:t>
            </a:r>
            <a:r>
              <a:rPr lang="pt-BR" i="1" dirty="0" err="1"/>
              <a:t>w</a:t>
            </a:r>
            <a:r>
              <a:rPr lang="pt-BR" sz="1800" i="1" dirty="0" err="1"/>
              <a:t>i</a:t>
            </a:r>
            <a:r>
              <a:rPr lang="pt-BR" dirty="0"/>
              <a:t> é a participação da empresa relativamente à produção da indústria. </a:t>
            </a:r>
          </a:p>
          <a:p>
            <a:pPr algn="just"/>
            <a:endParaRPr lang="en-US" dirty="0"/>
          </a:p>
        </p:txBody>
      </p:sp>
      <p:graphicFrame>
        <p:nvGraphicFramePr>
          <p:cNvPr id="7" name="Object 4">
            <a:extLst>
              <a:ext uri="{FF2B5EF4-FFF2-40B4-BE49-F238E27FC236}">
                <a16:creationId xmlns:a16="http://schemas.microsoft.com/office/drawing/2014/main" id="{66D6F6C0-FE64-4481-B737-6437006EDDA5}"/>
              </a:ext>
            </a:extLst>
          </p:cNvPr>
          <p:cNvGraphicFramePr>
            <a:graphicFrameLocks noChangeAspect="1"/>
          </p:cNvGraphicFramePr>
          <p:nvPr>
            <p:extLst>
              <p:ext uri="{D42A27DB-BD31-4B8C-83A1-F6EECF244321}">
                <p14:modId xmlns:p14="http://schemas.microsoft.com/office/powerpoint/2010/main" val="3285331595"/>
              </p:ext>
            </p:extLst>
          </p:nvPr>
        </p:nvGraphicFramePr>
        <p:xfrm>
          <a:off x="615912" y="5159096"/>
          <a:ext cx="3236684" cy="620992"/>
        </p:xfrm>
        <a:graphic>
          <a:graphicData uri="http://schemas.openxmlformats.org/presentationml/2006/ole">
            <mc:AlternateContent xmlns:mc="http://schemas.openxmlformats.org/markup-compatibility/2006">
              <mc:Choice xmlns:v="urn:schemas-microsoft-com:vml" Requires="v">
                <p:oleObj name="Equation" r:id="rId2" imgW="1244520" imgH="253800" progId="Equation.DSMT4">
                  <p:embed/>
                </p:oleObj>
              </mc:Choice>
              <mc:Fallback>
                <p:oleObj name="Equation" r:id="rId2" imgW="1244520" imgH="253800" progId="Equation.DSMT4">
                  <p:embed/>
                  <p:pic>
                    <p:nvPicPr>
                      <p:cNvPr id="6" name="Object 4"/>
                      <p:cNvPicPr>
                        <a:picLocks noChangeAspect="1" noChangeArrowheads="1"/>
                      </p:cNvPicPr>
                      <p:nvPr/>
                    </p:nvPicPr>
                    <p:blipFill>
                      <a:blip r:embed="rId3"/>
                      <a:srcRect/>
                      <a:stretch>
                        <a:fillRect/>
                      </a:stretch>
                    </p:blipFill>
                    <p:spPr bwMode="auto">
                      <a:xfrm>
                        <a:off x="615912" y="5159096"/>
                        <a:ext cx="3236684" cy="620992"/>
                      </a:xfrm>
                      <a:prstGeom prst="rect">
                        <a:avLst/>
                      </a:prstGeom>
                      <a:solidFill>
                        <a:schemeClr val="bg1">
                          <a:lumMod val="95000"/>
                        </a:schemeClr>
                      </a:solidFill>
                      <a:ln>
                        <a:solidFill>
                          <a:schemeClr val="tx1"/>
                        </a:solidFill>
                      </a:ln>
                      <a:effectLst/>
                    </p:spPr>
                  </p:pic>
                </p:oleObj>
              </mc:Fallback>
            </mc:AlternateContent>
          </a:graphicData>
        </a:graphic>
      </p:graphicFrame>
      <p:sp>
        <p:nvSpPr>
          <p:cNvPr id="8" name="Título 1">
            <a:extLst>
              <a:ext uri="{FF2B5EF4-FFF2-40B4-BE49-F238E27FC236}">
                <a16:creationId xmlns:a16="http://schemas.microsoft.com/office/drawing/2014/main" id="{9788526C-05E5-4A7C-BFBB-F4EEC6DADA23}"/>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33823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F562B83E-6A91-4E94-9C94-F269CF374576}"/>
              </a:ext>
            </a:extLst>
          </p:cNvPr>
          <p:cNvSpPr>
            <a:spLocks noGrp="1"/>
          </p:cNvSpPr>
          <p:nvPr>
            <p:ph sz="quarter" idx="1"/>
          </p:nvPr>
        </p:nvSpPr>
        <p:spPr>
          <a:xfrm>
            <a:off x="174171" y="499800"/>
            <a:ext cx="8737600" cy="6291940"/>
          </a:xfrm>
        </p:spPr>
        <p:txBody>
          <a:bodyPr>
            <a:normAutofit/>
          </a:bodyPr>
          <a:lstStyle/>
          <a:p>
            <a:pPr algn="just"/>
            <a:endParaRPr lang="pt-BR" sz="2400" dirty="0"/>
          </a:p>
          <a:p>
            <a:pPr algn="just"/>
            <a:r>
              <a:rPr lang="pt-BR" b="1" dirty="0"/>
              <a:t>Índice de </a:t>
            </a:r>
            <a:r>
              <a:rPr lang="pt-BR" b="1" dirty="0" err="1"/>
              <a:t>Herfindahl-Hirschman</a:t>
            </a:r>
            <a:r>
              <a:rPr lang="pt-BR" b="1" dirty="0"/>
              <a:t> (IHH)</a:t>
            </a:r>
            <a:endParaRPr lang="pt-BR" sz="2400" dirty="0"/>
          </a:p>
          <a:p>
            <a:pPr algn="just"/>
            <a:r>
              <a:rPr lang="pt-BR" dirty="0"/>
              <a:t>O índice pode variar entre 0 e 10.000, que corresponde a 100% (100) elevado ao quadrado.</a:t>
            </a:r>
          </a:p>
          <a:p>
            <a:pPr algn="just"/>
            <a:r>
              <a:rPr lang="pt-BR" dirty="0"/>
              <a:t>O valor máximo, 10.000, corresponde a um mercado monopolista (uma única empresa) e o índice tende a zero quando maior o número de empresas.</a:t>
            </a:r>
          </a:p>
          <a:p>
            <a:pPr lvl="1" algn="just"/>
            <a:r>
              <a:rPr lang="pt-BR" sz="2600" dirty="0"/>
              <a:t>Mercados com valores inferiores a 1.000 são competitivos. </a:t>
            </a:r>
          </a:p>
          <a:p>
            <a:pPr lvl="1" algn="just"/>
            <a:r>
              <a:rPr lang="pt-BR" sz="2600" dirty="0"/>
              <a:t>Mercados com índice entre 1.000 e 1.800 são moderadamente concentrados.</a:t>
            </a:r>
          </a:p>
          <a:p>
            <a:pPr lvl="1" algn="just"/>
            <a:r>
              <a:rPr lang="pt-BR" sz="2600" dirty="0"/>
              <a:t>Mercados com IHH superior a 1.800 são muito concentrados. </a:t>
            </a:r>
          </a:p>
          <a:p>
            <a:pPr lvl="1" algn="just"/>
            <a:r>
              <a:rPr lang="pt-BR" sz="2600" dirty="0"/>
              <a:t>No caso de fusões, variações de mais de 100 pontos despertam a atenção das autoridades responsáveis pelas ações antitruste.</a:t>
            </a:r>
          </a:p>
          <a:p>
            <a:pPr algn="just" eaLnBrk="1" hangingPunct="1"/>
            <a:endParaRPr lang="pt-BR" sz="2100" dirty="0"/>
          </a:p>
        </p:txBody>
      </p:sp>
      <p:sp>
        <p:nvSpPr>
          <p:cNvPr id="6" name="Título 1">
            <a:extLst>
              <a:ext uri="{FF2B5EF4-FFF2-40B4-BE49-F238E27FC236}">
                <a16:creationId xmlns:a16="http://schemas.microsoft.com/office/drawing/2014/main" id="{2524F407-12AE-4219-AF8C-BAF12A9A06E4}"/>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39440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F3D1DC97-C2F2-4B96-AC24-BACCC482EF72}"/>
              </a:ext>
            </a:extLst>
          </p:cNvPr>
          <p:cNvSpPr>
            <a:spLocks noGrp="1"/>
          </p:cNvSpPr>
          <p:nvPr>
            <p:ph sz="quarter" idx="1"/>
          </p:nvPr>
        </p:nvSpPr>
        <p:spPr>
          <a:xfrm>
            <a:off x="174171" y="566060"/>
            <a:ext cx="8737600" cy="6291940"/>
          </a:xfrm>
        </p:spPr>
        <p:txBody>
          <a:bodyPr>
            <a:normAutofit/>
          </a:bodyPr>
          <a:lstStyle/>
          <a:p>
            <a:pPr algn="just"/>
            <a:endParaRPr lang="pt-BR" sz="2400" dirty="0"/>
          </a:p>
          <a:p>
            <a:pPr algn="just"/>
            <a:r>
              <a:rPr lang="pt-BR" b="1" dirty="0"/>
              <a:t>Índice de </a:t>
            </a:r>
            <a:r>
              <a:rPr lang="pt-BR" b="1" dirty="0" err="1"/>
              <a:t>Herfindahl-Hirschman</a:t>
            </a:r>
            <a:r>
              <a:rPr lang="pt-BR" b="1" dirty="0"/>
              <a:t> (IHH): Um exemplo.</a:t>
            </a:r>
          </a:p>
          <a:p>
            <a:pPr algn="just"/>
            <a:endParaRPr lang="pt-BR" sz="400" b="1" dirty="0"/>
          </a:p>
          <a:p>
            <a:pPr algn="just"/>
            <a:r>
              <a:rPr lang="pt-BR" sz="2600" dirty="0"/>
              <a:t>Suponha uma indústria com 3 empresas. Duas têm vendas de $10 cada e uma têm vendas de $30 (total de $50).</a:t>
            </a:r>
          </a:p>
          <a:p>
            <a:pPr algn="just"/>
            <a:r>
              <a:rPr lang="pt-BR" sz="2600" dirty="0"/>
              <a:t>Qual o IHH para essa indústria ?  Qual é a taxa de concentração de 4 firmas ?</a:t>
            </a:r>
          </a:p>
          <a:p>
            <a:pPr algn="just"/>
            <a:endParaRPr lang="pt-BR" sz="2600" dirty="0"/>
          </a:p>
          <a:p>
            <a:pPr algn="just"/>
            <a:endParaRPr lang="pt-BR" sz="2600" dirty="0"/>
          </a:p>
          <a:p>
            <a:pPr algn="just"/>
            <a:endParaRPr lang="pt-BR" sz="2600" dirty="0"/>
          </a:p>
          <a:p>
            <a:pPr algn="just"/>
            <a:r>
              <a:rPr lang="pt-BR" sz="2600" dirty="0"/>
              <a:t>A taxa de concentração de 4 firmas é igual a 1, pois as três maiores empresas representam todas as vendas da indústria.</a:t>
            </a:r>
          </a:p>
          <a:p>
            <a:pPr algn="just" eaLnBrk="1" hangingPunct="1"/>
            <a:endParaRPr lang="pt-BR" sz="2100" dirty="0"/>
          </a:p>
        </p:txBody>
      </p:sp>
      <p:graphicFrame>
        <p:nvGraphicFramePr>
          <p:cNvPr id="6" name="Objeto 5">
            <a:extLst>
              <a:ext uri="{FF2B5EF4-FFF2-40B4-BE49-F238E27FC236}">
                <a16:creationId xmlns:a16="http://schemas.microsoft.com/office/drawing/2014/main" id="{E9E6F6D6-93DC-4252-8D7D-191EA64793F5}"/>
              </a:ext>
            </a:extLst>
          </p:cNvPr>
          <p:cNvGraphicFramePr>
            <a:graphicFrameLocks noChangeAspect="1"/>
          </p:cNvGraphicFramePr>
          <p:nvPr>
            <p:extLst>
              <p:ext uri="{D42A27DB-BD31-4B8C-83A1-F6EECF244321}">
                <p14:modId xmlns:p14="http://schemas.microsoft.com/office/powerpoint/2010/main" val="3054601451"/>
              </p:ext>
            </p:extLst>
          </p:nvPr>
        </p:nvGraphicFramePr>
        <p:xfrm>
          <a:off x="520699" y="3462686"/>
          <a:ext cx="6304468" cy="1077687"/>
        </p:xfrm>
        <a:graphic>
          <a:graphicData uri="http://schemas.openxmlformats.org/presentationml/2006/ole">
            <mc:AlternateContent xmlns:mc="http://schemas.openxmlformats.org/markup-compatibility/2006">
              <mc:Choice xmlns:v="urn:schemas-microsoft-com:vml" Requires="v">
                <p:oleObj name="Equation" r:id="rId2" imgW="2971800" imgH="507960" progId="Equation.DSMT4">
                  <p:embed/>
                </p:oleObj>
              </mc:Choice>
              <mc:Fallback>
                <p:oleObj name="Equation" r:id="rId2" imgW="2971800" imgH="507960" progId="Equation.DSMT4">
                  <p:embed/>
                  <p:pic>
                    <p:nvPicPr>
                      <p:cNvPr id="6" name="Objeto 5"/>
                      <p:cNvPicPr/>
                      <p:nvPr/>
                    </p:nvPicPr>
                    <p:blipFill>
                      <a:blip r:embed="rId3"/>
                      <a:stretch>
                        <a:fillRect/>
                      </a:stretch>
                    </p:blipFill>
                    <p:spPr>
                      <a:xfrm>
                        <a:off x="520699" y="3462686"/>
                        <a:ext cx="6304468" cy="1077687"/>
                      </a:xfrm>
                      <a:prstGeom prst="rect">
                        <a:avLst/>
                      </a:prstGeom>
                      <a:solidFill>
                        <a:schemeClr val="bg1">
                          <a:lumMod val="95000"/>
                        </a:schemeClr>
                      </a:solidFill>
                      <a:ln>
                        <a:solidFill>
                          <a:schemeClr val="tx1"/>
                        </a:solidFill>
                      </a:ln>
                    </p:spPr>
                  </p:pic>
                </p:oleObj>
              </mc:Fallback>
            </mc:AlternateContent>
          </a:graphicData>
        </a:graphic>
      </p:graphicFrame>
      <p:sp>
        <p:nvSpPr>
          <p:cNvPr id="7" name="Título 1">
            <a:extLst>
              <a:ext uri="{FF2B5EF4-FFF2-40B4-BE49-F238E27FC236}">
                <a16:creationId xmlns:a16="http://schemas.microsoft.com/office/drawing/2014/main" id="{A5B7FDDD-A1B0-4FA6-9694-02EBDB081292}"/>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14635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267FB32-2A1B-4006-A6D5-620B0C6E32EE}"/>
              </a:ext>
            </a:extLst>
          </p:cNvPr>
          <p:cNvSpPr/>
          <p:nvPr/>
        </p:nvSpPr>
        <p:spPr>
          <a:xfrm>
            <a:off x="291548" y="1106534"/>
            <a:ext cx="8534400" cy="1815882"/>
          </a:xfrm>
          <a:prstGeom prst="rect">
            <a:avLst/>
          </a:prstGeom>
        </p:spPr>
        <p:txBody>
          <a:bodyPr wrap="square">
            <a:spAutoFit/>
          </a:bodyPr>
          <a:lstStyle/>
          <a:p>
            <a:pPr marL="457200" indent="-457200" algn="just">
              <a:buFont typeface="Wingdings" panose="05000000000000000000" pitchFamily="2" charset="2"/>
              <a:buChar char="§"/>
            </a:pPr>
            <a:r>
              <a:rPr lang="pt-BR" sz="3000" b="1" dirty="0"/>
              <a:t>Observação:</a:t>
            </a:r>
          </a:p>
          <a:p>
            <a:pPr marL="457200" indent="-457200" algn="just">
              <a:buFont typeface="Wingdings" panose="05000000000000000000" pitchFamily="2" charset="2"/>
              <a:buChar char="§"/>
            </a:pPr>
            <a:endParaRPr lang="pt-BR" sz="400" b="1" dirty="0"/>
          </a:p>
          <a:p>
            <a:pPr marL="457200" indent="-457200" algn="just">
              <a:buFont typeface="Wingdings" panose="05000000000000000000" pitchFamily="2" charset="2"/>
              <a:buChar char="§"/>
            </a:pPr>
            <a:r>
              <a:rPr lang="pt-BR" sz="2600" dirty="0"/>
              <a:t>Existem outros índices de concentração que fogem  ao escopo desse curso, como o índice de </a:t>
            </a:r>
            <a:r>
              <a:rPr lang="pt-BR" sz="2600" dirty="0" err="1"/>
              <a:t>Theil</a:t>
            </a:r>
            <a:r>
              <a:rPr lang="pt-BR" sz="2600" dirty="0"/>
              <a:t> e o Índice de Hannah-</a:t>
            </a:r>
            <a:r>
              <a:rPr lang="pt-BR" sz="2600" dirty="0" err="1"/>
              <a:t>Kay</a:t>
            </a:r>
            <a:endParaRPr lang="en-US" sz="2600" dirty="0"/>
          </a:p>
        </p:txBody>
      </p:sp>
      <p:sp>
        <p:nvSpPr>
          <p:cNvPr id="7" name="Espaço Reservado para Conteúdo 2">
            <a:extLst>
              <a:ext uri="{FF2B5EF4-FFF2-40B4-BE49-F238E27FC236}">
                <a16:creationId xmlns:a16="http://schemas.microsoft.com/office/drawing/2014/main" id="{E4CF36BA-6C53-4854-AD20-7A5DDCA088C4}"/>
              </a:ext>
            </a:extLst>
          </p:cNvPr>
          <p:cNvSpPr>
            <a:spLocks noGrp="1"/>
          </p:cNvSpPr>
          <p:nvPr>
            <p:ph idx="1"/>
          </p:nvPr>
        </p:nvSpPr>
        <p:spPr>
          <a:xfrm>
            <a:off x="338536" y="3408381"/>
            <a:ext cx="8633186" cy="3297217"/>
          </a:xfrm>
        </p:spPr>
        <p:txBody>
          <a:bodyPr>
            <a:normAutofit/>
          </a:bodyPr>
          <a:lstStyle/>
          <a:p>
            <a:pPr algn="just"/>
            <a:r>
              <a:rPr lang="pt-BR" b="1" dirty="0"/>
              <a:t>Exemplo: </a:t>
            </a:r>
          </a:p>
          <a:p>
            <a:pPr algn="just"/>
            <a:r>
              <a:rPr lang="pt-BR" sz="2600" dirty="0"/>
              <a:t>Em um determinado mercado, existem cinco firmas  (A, B, C, D e </a:t>
            </a:r>
            <a:r>
              <a:rPr lang="pt-BR" sz="2600" dirty="0" err="1"/>
              <a:t>E</a:t>
            </a:r>
            <a:r>
              <a:rPr lang="pt-BR" sz="2600" dirty="0"/>
              <a:t>) com igual participação de 20%. Suponha que a </a:t>
            </a:r>
            <a:r>
              <a:rPr lang="es-ES" sz="2600" dirty="0"/>
              <a:t>firma D </a:t>
            </a:r>
            <a:r>
              <a:rPr lang="es-ES" sz="2600" dirty="0" err="1"/>
              <a:t>adquira</a:t>
            </a:r>
            <a:r>
              <a:rPr lang="es-ES" sz="2600" dirty="0"/>
              <a:t> a firma E. </a:t>
            </a:r>
            <a:r>
              <a:rPr lang="pt-BR" sz="2600" dirty="0"/>
              <a:t>Com base no índice de concentração </a:t>
            </a:r>
            <a:r>
              <a:rPr lang="pt-BR" sz="2600" dirty="0" err="1"/>
              <a:t>Herfindahl-Hirschman</a:t>
            </a:r>
            <a:r>
              <a:rPr lang="pt-BR" sz="2600" dirty="0"/>
              <a:t> ou IHH (em um intervalo entre 0 e 1), tem-se que o IHH passará a ser igual a:</a:t>
            </a:r>
          </a:p>
        </p:txBody>
      </p:sp>
      <p:sp>
        <p:nvSpPr>
          <p:cNvPr id="8" name="Título 1">
            <a:extLst>
              <a:ext uri="{FF2B5EF4-FFF2-40B4-BE49-F238E27FC236}">
                <a16:creationId xmlns:a16="http://schemas.microsoft.com/office/drawing/2014/main" id="{3BCF909A-BA8B-48EE-B570-8C29BA346D09}"/>
              </a:ext>
            </a:extLst>
          </p:cNvPr>
          <p:cNvSpPr>
            <a:spLocks noGrp="1"/>
          </p:cNvSpPr>
          <p:nvPr>
            <p:ph type="title"/>
          </p:nvPr>
        </p:nvSpPr>
        <p:spPr>
          <a:xfrm>
            <a:off x="628650" y="298866"/>
            <a:ext cx="7886700" cy="621845"/>
          </a:xfrm>
        </p:spPr>
        <p:txBody>
          <a:bodyPr>
            <a:normAutofit fontScale="90000"/>
          </a:bodyPr>
          <a:lstStyle/>
          <a:p>
            <a:pPr algn="ctr"/>
            <a:r>
              <a:rPr lang="pt-BR" b="1" dirty="0">
                <a:latin typeface="+mn-lt"/>
              </a:rPr>
              <a:t>Concentração Industrial</a:t>
            </a:r>
            <a:endParaRPr lang="en-US" b="1" dirty="0">
              <a:latin typeface="+mn-lt"/>
            </a:endParaRPr>
          </a:p>
        </p:txBody>
      </p:sp>
    </p:spTree>
    <p:extLst>
      <p:ext uri="{BB962C8B-B14F-4D97-AF65-F5344CB8AC3E}">
        <p14:creationId xmlns:p14="http://schemas.microsoft.com/office/powerpoint/2010/main" val="13657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1C9EBB83-AB55-4A77-86C3-147AA4394907}"/>
              </a:ext>
            </a:extLst>
          </p:cNvPr>
          <p:cNvSpPr>
            <a:spLocks noGrp="1"/>
          </p:cNvSpPr>
          <p:nvPr>
            <p:ph idx="1"/>
          </p:nvPr>
        </p:nvSpPr>
        <p:spPr>
          <a:xfrm>
            <a:off x="206016" y="429412"/>
            <a:ext cx="8712968" cy="5976664"/>
          </a:xfrm>
        </p:spPr>
        <p:txBody>
          <a:bodyPr/>
          <a:lstStyle/>
          <a:p>
            <a:pPr algn="just"/>
            <a:r>
              <a:rPr lang="pt-BR" dirty="0"/>
              <a:t>De acordo com o enunciado, o IHH deve variar entre 0 e 1. Logo, devemos dividir o </a:t>
            </a:r>
            <a:r>
              <a:rPr lang="pt-BR" i="1" dirty="0"/>
              <a:t>IHH</a:t>
            </a:r>
            <a:r>
              <a:rPr lang="pt-BR" dirty="0"/>
              <a:t> por 10.000 (seu valor máximo). Assim, temos:</a:t>
            </a:r>
          </a:p>
          <a:p>
            <a:pPr algn="just"/>
            <a:endParaRPr lang="pt-BR" dirty="0"/>
          </a:p>
          <a:p>
            <a:pPr algn="just"/>
            <a:endParaRPr lang="pt-BR" dirty="0"/>
          </a:p>
          <a:p>
            <a:pPr algn="just"/>
            <a:endParaRPr lang="pt-BR" sz="1400" dirty="0"/>
          </a:p>
          <a:p>
            <a:pPr algn="just"/>
            <a:r>
              <a:rPr lang="pt-BR" dirty="0"/>
              <a:t>Utilizando os dados fornecidos no enunciado:</a:t>
            </a:r>
          </a:p>
          <a:p>
            <a:pPr algn="just"/>
            <a:endParaRPr lang="pt-BR" dirty="0"/>
          </a:p>
          <a:p>
            <a:pPr algn="just"/>
            <a:endParaRPr lang="pt-BR" dirty="0"/>
          </a:p>
          <a:p>
            <a:pPr algn="just"/>
            <a:endParaRPr lang="pt-BR" sz="1400" dirty="0"/>
          </a:p>
          <a:p>
            <a:pPr algn="just"/>
            <a:r>
              <a:rPr lang="pt-BR" dirty="0"/>
              <a:t>Após a aquisição da firma E pela firma D:</a:t>
            </a:r>
          </a:p>
        </p:txBody>
      </p:sp>
      <p:graphicFrame>
        <p:nvGraphicFramePr>
          <p:cNvPr id="5" name="Object 4">
            <a:extLst>
              <a:ext uri="{FF2B5EF4-FFF2-40B4-BE49-F238E27FC236}">
                <a16:creationId xmlns:a16="http://schemas.microsoft.com/office/drawing/2014/main" id="{9857BF0C-9B0D-426D-98CD-C9D4A9AE3721}"/>
              </a:ext>
            </a:extLst>
          </p:cNvPr>
          <p:cNvGraphicFramePr>
            <a:graphicFrameLocks noChangeAspect="1"/>
          </p:cNvGraphicFramePr>
          <p:nvPr>
            <p:extLst>
              <p:ext uri="{D42A27DB-BD31-4B8C-83A1-F6EECF244321}">
                <p14:modId xmlns:p14="http://schemas.microsoft.com/office/powerpoint/2010/main" val="2121758791"/>
              </p:ext>
            </p:extLst>
          </p:nvPr>
        </p:nvGraphicFramePr>
        <p:xfrm>
          <a:off x="528360" y="3654098"/>
          <a:ext cx="7853362" cy="950913"/>
        </p:xfrm>
        <a:graphic>
          <a:graphicData uri="http://schemas.openxmlformats.org/presentationml/2006/ole">
            <mc:AlternateContent xmlns:mc="http://schemas.openxmlformats.org/markup-compatibility/2006">
              <mc:Choice xmlns:v="urn:schemas-microsoft-com:vml" Requires="v">
                <p:oleObj name="Equation" r:id="rId2" imgW="3174840" imgH="419040" progId="Equation.DSMT4">
                  <p:embed/>
                </p:oleObj>
              </mc:Choice>
              <mc:Fallback>
                <p:oleObj name="Equation" r:id="rId2" imgW="3174840" imgH="419040" progId="Equation.DSMT4">
                  <p:embed/>
                  <p:pic>
                    <p:nvPicPr>
                      <p:cNvPr id="5" name="Object 4"/>
                      <p:cNvPicPr>
                        <a:picLocks noChangeAspect="1" noChangeArrowheads="1"/>
                      </p:cNvPicPr>
                      <p:nvPr/>
                    </p:nvPicPr>
                    <p:blipFill>
                      <a:blip r:embed="rId3"/>
                      <a:srcRect/>
                      <a:stretch>
                        <a:fillRect/>
                      </a:stretch>
                    </p:blipFill>
                    <p:spPr bwMode="auto">
                      <a:xfrm>
                        <a:off x="528360" y="3654098"/>
                        <a:ext cx="7853362" cy="950913"/>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3E5295F0-2EF4-45DE-951F-0D020C04C6A1}"/>
              </a:ext>
            </a:extLst>
          </p:cNvPr>
          <p:cNvGraphicFramePr>
            <a:graphicFrameLocks noChangeAspect="1"/>
          </p:cNvGraphicFramePr>
          <p:nvPr>
            <p:extLst>
              <p:ext uri="{D42A27DB-BD31-4B8C-83A1-F6EECF244321}">
                <p14:modId xmlns:p14="http://schemas.microsoft.com/office/powerpoint/2010/main" val="2060810722"/>
              </p:ext>
            </p:extLst>
          </p:nvPr>
        </p:nvGraphicFramePr>
        <p:xfrm>
          <a:off x="589857" y="1795533"/>
          <a:ext cx="3140075" cy="979488"/>
        </p:xfrm>
        <a:graphic>
          <a:graphicData uri="http://schemas.openxmlformats.org/presentationml/2006/ole">
            <mc:AlternateContent xmlns:mc="http://schemas.openxmlformats.org/markup-compatibility/2006">
              <mc:Choice xmlns:v="urn:schemas-microsoft-com:vml" Requires="v">
                <p:oleObj name="Equation" r:id="rId4" imgW="1269720" imgH="431640" progId="Equation.DSMT4">
                  <p:embed/>
                </p:oleObj>
              </mc:Choice>
              <mc:Fallback>
                <p:oleObj name="Equation" r:id="rId4" imgW="1269720" imgH="431640" progId="Equation.DSMT4">
                  <p:embed/>
                  <p:pic>
                    <p:nvPicPr>
                      <p:cNvPr id="6" name="Object 4"/>
                      <p:cNvPicPr>
                        <a:picLocks noChangeAspect="1" noChangeArrowheads="1"/>
                      </p:cNvPicPr>
                      <p:nvPr/>
                    </p:nvPicPr>
                    <p:blipFill>
                      <a:blip r:embed="rId5"/>
                      <a:srcRect/>
                      <a:stretch>
                        <a:fillRect/>
                      </a:stretch>
                    </p:blipFill>
                    <p:spPr bwMode="auto">
                      <a:xfrm>
                        <a:off x="589857" y="1795533"/>
                        <a:ext cx="3140075" cy="979488"/>
                      </a:xfrm>
                      <a:prstGeom prst="rect">
                        <a:avLst/>
                      </a:prstGeom>
                      <a:solidFill>
                        <a:schemeClr val="bg1">
                          <a:lumMod val="95000"/>
                        </a:schemeClr>
                      </a:solidFill>
                      <a:ln>
                        <a:solidFill>
                          <a:schemeClr val="tx1"/>
                        </a:solidFill>
                      </a:ln>
                      <a:effectLst/>
                    </p:spPr>
                  </p:pic>
                </p:oleObj>
              </mc:Fallback>
            </mc:AlternateContent>
          </a:graphicData>
        </a:graphic>
      </p:graphicFrame>
      <p:graphicFrame>
        <p:nvGraphicFramePr>
          <p:cNvPr id="7" name="Object 4">
            <a:extLst>
              <a:ext uri="{FF2B5EF4-FFF2-40B4-BE49-F238E27FC236}">
                <a16:creationId xmlns:a16="http://schemas.microsoft.com/office/drawing/2014/main" id="{957CF53F-3082-4F8B-B821-3910D22C75B9}"/>
              </a:ext>
            </a:extLst>
          </p:cNvPr>
          <p:cNvGraphicFramePr>
            <a:graphicFrameLocks noChangeAspect="1"/>
          </p:cNvGraphicFramePr>
          <p:nvPr>
            <p:extLst>
              <p:ext uri="{D42A27DB-BD31-4B8C-83A1-F6EECF244321}">
                <p14:modId xmlns:p14="http://schemas.microsoft.com/office/powerpoint/2010/main" val="3774044101"/>
              </p:ext>
            </p:extLst>
          </p:nvPr>
        </p:nvGraphicFramePr>
        <p:xfrm>
          <a:off x="531535" y="5539412"/>
          <a:ext cx="7223125" cy="950913"/>
        </p:xfrm>
        <a:graphic>
          <a:graphicData uri="http://schemas.openxmlformats.org/presentationml/2006/ole">
            <mc:AlternateContent xmlns:mc="http://schemas.openxmlformats.org/markup-compatibility/2006">
              <mc:Choice xmlns:v="urn:schemas-microsoft-com:vml" Requires="v">
                <p:oleObj name="Equation" r:id="rId6" imgW="2920680" imgH="419040" progId="Equation.DSMT4">
                  <p:embed/>
                </p:oleObj>
              </mc:Choice>
              <mc:Fallback>
                <p:oleObj name="Equation" r:id="rId6" imgW="2920680" imgH="419040" progId="Equation.DSMT4">
                  <p:embed/>
                  <p:pic>
                    <p:nvPicPr>
                      <p:cNvPr id="7" name="Object 4"/>
                      <p:cNvPicPr>
                        <a:picLocks noChangeAspect="1" noChangeArrowheads="1"/>
                      </p:cNvPicPr>
                      <p:nvPr/>
                    </p:nvPicPr>
                    <p:blipFill>
                      <a:blip r:embed="rId7"/>
                      <a:srcRect/>
                      <a:stretch>
                        <a:fillRect/>
                      </a:stretch>
                    </p:blipFill>
                    <p:spPr bwMode="auto">
                      <a:xfrm>
                        <a:off x="531535" y="5539412"/>
                        <a:ext cx="7223125" cy="950913"/>
                      </a:xfrm>
                      <a:prstGeom prst="rect">
                        <a:avLst/>
                      </a:prstGeom>
                      <a:noFill/>
                      <a:ln>
                        <a:noFill/>
                      </a:ln>
                      <a:effectLst/>
                    </p:spPr>
                  </p:pic>
                </p:oleObj>
              </mc:Fallback>
            </mc:AlternateContent>
          </a:graphicData>
        </a:graphic>
      </p:graphicFrame>
      <p:sp>
        <p:nvSpPr>
          <p:cNvPr id="8" name="Elipse 7">
            <a:extLst>
              <a:ext uri="{FF2B5EF4-FFF2-40B4-BE49-F238E27FC236}">
                <a16:creationId xmlns:a16="http://schemas.microsoft.com/office/drawing/2014/main" id="{030633DD-8B6C-458E-AFF9-752E3B96515B}"/>
              </a:ext>
            </a:extLst>
          </p:cNvPr>
          <p:cNvSpPr/>
          <p:nvPr/>
        </p:nvSpPr>
        <p:spPr>
          <a:xfrm>
            <a:off x="4533032" y="5538667"/>
            <a:ext cx="432048" cy="518865"/>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8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CD1E199-55D8-42AA-80E4-D96FD5D4BA40}"/>
              </a:ext>
            </a:extLst>
          </p:cNvPr>
          <p:cNvSpPr>
            <a:spLocks noGrp="1"/>
          </p:cNvSpPr>
          <p:nvPr>
            <p:ph type="title"/>
          </p:nvPr>
        </p:nvSpPr>
        <p:spPr>
          <a:xfrm>
            <a:off x="327546" y="305390"/>
            <a:ext cx="8461612" cy="1013298"/>
          </a:xfrm>
        </p:spPr>
        <p:txBody>
          <a:bodyPr>
            <a:normAutofit/>
          </a:bodyPr>
          <a:lstStyle/>
          <a:p>
            <a:pPr algn="ctr"/>
            <a:r>
              <a:rPr lang="pt-BR" sz="3600" b="1" dirty="0"/>
              <a:t>Limitações das Medidas de Concentração</a:t>
            </a:r>
            <a:endParaRPr lang="en-US" sz="3600" b="1" dirty="0"/>
          </a:p>
        </p:txBody>
      </p:sp>
      <p:sp>
        <p:nvSpPr>
          <p:cNvPr id="5" name="Espaço Reservado para Conteúdo 2">
            <a:extLst>
              <a:ext uri="{FF2B5EF4-FFF2-40B4-BE49-F238E27FC236}">
                <a16:creationId xmlns:a16="http://schemas.microsoft.com/office/drawing/2014/main" id="{39474A50-6FDE-474E-80D1-00A0E57E58EA}"/>
              </a:ext>
            </a:extLst>
          </p:cNvPr>
          <p:cNvSpPr>
            <a:spLocks noGrp="1"/>
          </p:cNvSpPr>
          <p:nvPr>
            <p:ph idx="1"/>
          </p:nvPr>
        </p:nvSpPr>
        <p:spPr>
          <a:xfrm>
            <a:off x="191069" y="934374"/>
            <a:ext cx="8802806" cy="5030551"/>
          </a:xfrm>
        </p:spPr>
        <p:txBody>
          <a:bodyPr/>
          <a:lstStyle/>
          <a:p>
            <a:pPr algn="just"/>
            <a:r>
              <a:rPr lang="pt-BR" dirty="0"/>
              <a:t>Estatísticas e outros dados devem sempre ser interpretados com cuidado e as medidas de concentração não são exceção. Vejamos algumas limitação dos índices de concentração que vimos anteriormente.</a:t>
            </a:r>
          </a:p>
          <a:p>
            <a:pPr marL="514350" indent="-514350" algn="just">
              <a:buFont typeface="+mj-lt"/>
              <a:buAutoNum type="alphaLcParenR"/>
            </a:pPr>
            <a:r>
              <a:rPr lang="pt-BR" b="1" dirty="0"/>
              <a:t>Mercados Globais: </a:t>
            </a:r>
          </a:p>
          <a:p>
            <a:pPr lvl="1" algn="just"/>
            <a:r>
              <a:rPr lang="pt-BR" dirty="0"/>
              <a:t>a taxa de concentração (C4) e o IHH são baseados em uma definição de produto de mercado que exclui produtos importados. Logo, não é levada em consideração a penetração de produtos importados. Isso tende a superestimar o verdadeiro nível de concentração em indústrias nas quais um número significativo de produtores estrangeiros atende o mercado.</a:t>
            </a:r>
            <a:endParaRPr lang="en-US" dirty="0"/>
          </a:p>
        </p:txBody>
      </p:sp>
    </p:spTree>
    <p:extLst>
      <p:ext uri="{BB962C8B-B14F-4D97-AF65-F5344CB8AC3E}">
        <p14:creationId xmlns:p14="http://schemas.microsoft.com/office/powerpoint/2010/main" val="30490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4B8886B-2A37-491A-AA3C-A89273F25CC4}"/>
              </a:ext>
            </a:extLst>
          </p:cNvPr>
          <p:cNvSpPr>
            <a:spLocks noGrp="1"/>
          </p:cNvSpPr>
          <p:nvPr>
            <p:ph idx="1"/>
          </p:nvPr>
        </p:nvSpPr>
        <p:spPr>
          <a:xfrm>
            <a:off x="136478" y="1146412"/>
            <a:ext cx="8857397" cy="5711588"/>
          </a:xfrm>
        </p:spPr>
        <p:txBody>
          <a:bodyPr>
            <a:normAutofit lnSpcReduction="10000"/>
          </a:bodyPr>
          <a:lstStyle/>
          <a:p>
            <a:pPr marL="514350" indent="-514350" algn="just">
              <a:buFont typeface="+mj-lt"/>
              <a:buAutoNum type="alphaLcParenR" startAt="2"/>
            </a:pPr>
            <a:r>
              <a:rPr lang="pt-BR" b="1" dirty="0"/>
              <a:t>Mercado Relevante</a:t>
            </a:r>
          </a:p>
          <a:p>
            <a:pPr lvl="1" algn="just"/>
            <a:r>
              <a:rPr lang="pt-BR" dirty="0"/>
              <a:t>Os índices apresentados, em geral, levam em consideração todo o território nacional. Entretanto, muitas vezes, os </a:t>
            </a:r>
            <a:r>
              <a:rPr lang="pt-BR" b="1" dirty="0"/>
              <a:t>mercados relevantes </a:t>
            </a:r>
            <a:r>
              <a:rPr lang="pt-BR" dirty="0"/>
              <a:t>são locais e podem ser compostos por apenas poucas empresas. Quando os mercados relevantes são locais, o uso de dados nacionais tende a subestimar o nível efetivo de concentração nos mercados locais.</a:t>
            </a:r>
          </a:p>
          <a:p>
            <a:pPr lvl="1" algn="just"/>
            <a:r>
              <a:rPr lang="pt-BR" dirty="0"/>
              <a:t>Por exemplo, suponha que cada um dos 50 Estados Norte-Americanos possua apenas 1 posto de gasolina. Se todos os postos fossem do mesmo tamanho, cada empresa teria uma parcela de mercado de 1/50. A taxa de concentração de quatro firmas, com base nos dados nacionais seria de 4/50 = 8%. Isso poderia sugerir que esse mercado não é muito concentrado. No entanto, para um consumidor do Texas não é vantajoso comprar gasolina nos outros 49 estados, uma vez que o </a:t>
            </a:r>
            <a:r>
              <a:rPr lang="pt-BR" b="1" dirty="0"/>
              <a:t>mercado relevante</a:t>
            </a:r>
            <a:r>
              <a:rPr lang="pt-BR" dirty="0"/>
              <a:t> é seu mercado local. Logo, nesse caso, temos uma medida de concentração tendenciosa.</a:t>
            </a:r>
            <a:endParaRPr lang="en-US" dirty="0"/>
          </a:p>
        </p:txBody>
      </p:sp>
      <p:sp>
        <p:nvSpPr>
          <p:cNvPr id="5" name="Título 1">
            <a:extLst>
              <a:ext uri="{FF2B5EF4-FFF2-40B4-BE49-F238E27FC236}">
                <a16:creationId xmlns:a16="http://schemas.microsoft.com/office/drawing/2014/main" id="{564005F3-DEA3-425D-B548-2547D7AB9FFE}"/>
              </a:ext>
            </a:extLst>
          </p:cNvPr>
          <p:cNvSpPr>
            <a:spLocks noGrp="1"/>
          </p:cNvSpPr>
          <p:nvPr>
            <p:ph type="title"/>
          </p:nvPr>
        </p:nvSpPr>
        <p:spPr>
          <a:xfrm>
            <a:off x="327546" y="305390"/>
            <a:ext cx="8418889" cy="993323"/>
          </a:xfrm>
        </p:spPr>
        <p:txBody>
          <a:bodyPr>
            <a:normAutofit/>
          </a:bodyPr>
          <a:lstStyle/>
          <a:p>
            <a:pPr algn="ctr"/>
            <a:r>
              <a:rPr lang="pt-BR" sz="3600" b="1" dirty="0"/>
              <a:t>Limitações das Medidas de Concentração</a:t>
            </a:r>
            <a:endParaRPr lang="en-US" sz="3600" b="1" dirty="0"/>
          </a:p>
        </p:txBody>
      </p:sp>
    </p:spTree>
    <p:extLst>
      <p:ext uri="{BB962C8B-B14F-4D97-AF65-F5344CB8AC3E}">
        <p14:creationId xmlns:p14="http://schemas.microsoft.com/office/powerpoint/2010/main" val="8717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0817EFBD-6752-4811-8A06-1EB032780DE1}"/>
              </a:ext>
            </a:extLst>
          </p:cNvPr>
          <p:cNvSpPr>
            <a:spLocks noGrp="1"/>
          </p:cNvSpPr>
          <p:nvPr>
            <p:ph idx="1"/>
          </p:nvPr>
        </p:nvSpPr>
        <p:spPr>
          <a:xfrm>
            <a:off x="109182" y="1009931"/>
            <a:ext cx="8884693" cy="5848069"/>
          </a:xfrm>
        </p:spPr>
        <p:txBody>
          <a:bodyPr>
            <a:normAutofit/>
          </a:bodyPr>
          <a:lstStyle/>
          <a:p>
            <a:pPr marL="514350" indent="-514350" algn="just">
              <a:buFont typeface="+mj-lt"/>
              <a:buAutoNum type="alphaLcParenR" startAt="3"/>
            </a:pPr>
            <a:r>
              <a:rPr lang="pt-BR" b="1" dirty="0"/>
              <a:t>Definições de Indústria e Classes de Produtos</a:t>
            </a:r>
          </a:p>
          <a:p>
            <a:pPr lvl="1" algn="just"/>
            <a:r>
              <a:rPr lang="pt-BR" dirty="0"/>
              <a:t>Quando construímos um índice há uma agregação considerável entre classes de produtos. </a:t>
            </a:r>
          </a:p>
          <a:p>
            <a:pPr lvl="1" algn="just"/>
            <a:r>
              <a:rPr lang="pt-BR" dirty="0"/>
              <a:t>Por exemplo, a taxa de concentração de quatro firmas para refrigerantes era de 46% em 2002, nos EUA. Parece um número baixo, dado o domínio desse mercado pela Coca-Cola e Pepsi. No entanto, essa taxa de concentração foi baseada em uma definição mais ampla de refrigerantes, incluindo mais tipos de bebidas engarrafadas, incluindo sucos, chá gelado e limonada.</a:t>
            </a:r>
          </a:p>
          <a:p>
            <a:pPr lvl="1" algn="just"/>
            <a:r>
              <a:rPr lang="pt-BR" dirty="0"/>
              <a:t>Como então determinar quais produtos pertencem a qual indústria ?  Em geral, os produtos substitutos próximos (que possuem elevada elasticidade-cruzada positiva) são considerados pertencentes a uma classe de indústria.</a:t>
            </a:r>
            <a:endParaRPr lang="en-US" dirty="0"/>
          </a:p>
        </p:txBody>
      </p:sp>
      <p:sp>
        <p:nvSpPr>
          <p:cNvPr id="5" name="Título 1">
            <a:extLst>
              <a:ext uri="{FF2B5EF4-FFF2-40B4-BE49-F238E27FC236}">
                <a16:creationId xmlns:a16="http://schemas.microsoft.com/office/drawing/2014/main" id="{5A775FEC-CA97-4C66-9DA0-928DC1C6445B}"/>
              </a:ext>
            </a:extLst>
          </p:cNvPr>
          <p:cNvSpPr>
            <a:spLocks noGrp="1"/>
          </p:cNvSpPr>
          <p:nvPr>
            <p:ph type="title"/>
          </p:nvPr>
        </p:nvSpPr>
        <p:spPr>
          <a:xfrm>
            <a:off x="327546" y="305390"/>
            <a:ext cx="8418889" cy="993323"/>
          </a:xfrm>
        </p:spPr>
        <p:txBody>
          <a:bodyPr>
            <a:normAutofit/>
          </a:bodyPr>
          <a:lstStyle/>
          <a:p>
            <a:pPr algn="ctr"/>
            <a:r>
              <a:rPr lang="pt-BR" sz="3600" b="1" dirty="0"/>
              <a:t>Limitações das Medidas de Concentração</a:t>
            </a:r>
            <a:endParaRPr lang="en-US" sz="3600" b="1" dirty="0"/>
          </a:p>
        </p:txBody>
      </p:sp>
    </p:spTree>
    <p:extLst>
      <p:ext uri="{BB962C8B-B14F-4D97-AF65-F5344CB8AC3E}">
        <p14:creationId xmlns:p14="http://schemas.microsoft.com/office/powerpoint/2010/main" val="30839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7C84DD5-8D9E-45D5-97B6-BBD5E526CEC3}"/>
              </a:ext>
            </a:extLst>
          </p:cNvPr>
          <p:cNvSpPr txBox="1">
            <a:spLocks noChangeArrowheads="1"/>
          </p:cNvSpPr>
          <p:nvPr/>
        </p:nvSpPr>
        <p:spPr>
          <a:xfrm>
            <a:off x="172278" y="893833"/>
            <a:ext cx="8719931" cy="488315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70000"/>
              </a:spcBef>
            </a:pPr>
            <a:r>
              <a:rPr lang="en-US" b="1" dirty="0" err="1"/>
              <a:t>Observações</a:t>
            </a:r>
            <a:r>
              <a:rPr lang="en-US" b="1" dirty="0"/>
              <a:t>:</a:t>
            </a:r>
          </a:p>
          <a:p>
            <a:pPr marL="971550" lvl="1" indent="-514350" algn="just">
              <a:spcBef>
                <a:spcPct val="70000"/>
              </a:spcBef>
              <a:buFont typeface="+mj-lt"/>
              <a:buAutoNum type="arabicParenR"/>
            </a:pPr>
            <a:r>
              <a:rPr lang="en-US" dirty="0"/>
              <a:t>Com </a:t>
            </a:r>
            <a:r>
              <a:rPr lang="en-US" dirty="0" err="1"/>
              <a:t>trabalhadores</a:t>
            </a:r>
            <a:r>
              <a:rPr lang="en-US" dirty="0"/>
              <a:t> </a:t>
            </a:r>
            <a:r>
              <a:rPr lang="en-US" dirty="0" err="1"/>
              <a:t>adicionais</a:t>
            </a:r>
            <a:r>
              <a:rPr lang="en-US" dirty="0"/>
              <a:t>, </a:t>
            </a:r>
            <a:r>
              <a:rPr lang="en-US" dirty="0" err="1"/>
              <a:t>produto</a:t>
            </a:r>
            <a:r>
              <a:rPr lang="en-US" dirty="0"/>
              <a:t> (</a:t>
            </a:r>
            <a:r>
              <a:rPr lang="en-US" i="1" dirty="0"/>
              <a:t>Q</a:t>
            </a:r>
            <a:r>
              <a:rPr lang="en-US" dirty="0"/>
              <a:t>) </a:t>
            </a:r>
            <a:r>
              <a:rPr lang="en-US" dirty="0" err="1"/>
              <a:t>aumenta</a:t>
            </a:r>
            <a:r>
              <a:rPr lang="en-US" dirty="0"/>
              <a:t>, </a:t>
            </a:r>
            <a:r>
              <a:rPr lang="en-US" dirty="0" err="1"/>
              <a:t>atingindo</a:t>
            </a:r>
            <a:r>
              <a:rPr lang="en-US" dirty="0"/>
              <a:t> um </a:t>
            </a:r>
            <a:r>
              <a:rPr lang="en-US" dirty="0" err="1"/>
              <a:t>máximo</a:t>
            </a:r>
            <a:r>
              <a:rPr lang="en-US" dirty="0"/>
              <a:t> (</a:t>
            </a:r>
            <a:r>
              <a:rPr lang="en-US" dirty="0" err="1"/>
              <a:t>PMgL</a:t>
            </a:r>
            <a:r>
              <a:rPr lang="en-US" dirty="0"/>
              <a:t> = 0) e </a:t>
            </a:r>
            <a:r>
              <a:rPr lang="en-US" dirty="0" err="1"/>
              <a:t>então</a:t>
            </a:r>
            <a:r>
              <a:rPr lang="en-US" dirty="0"/>
              <a:t> </a:t>
            </a:r>
            <a:r>
              <a:rPr lang="en-US" dirty="0" err="1"/>
              <a:t>diminui</a:t>
            </a:r>
            <a:r>
              <a:rPr lang="en-US" dirty="0"/>
              <a:t>.</a:t>
            </a:r>
          </a:p>
          <a:p>
            <a:pPr marL="971550" lvl="1" indent="-514350" algn="just">
              <a:spcBef>
                <a:spcPct val="70000"/>
              </a:spcBef>
              <a:buFont typeface="+mj-lt"/>
              <a:buAutoNum type="arabicParenR"/>
            </a:pPr>
            <a:r>
              <a:rPr lang="en-US" dirty="0"/>
              <a:t>O </a:t>
            </a:r>
            <a:r>
              <a:rPr lang="en-US" dirty="0" err="1"/>
              <a:t>produto</a:t>
            </a:r>
            <a:r>
              <a:rPr lang="en-US" dirty="0"/>
              <a:t> </a:t>
            </a:r>
            <a:r>
              <a:rPr lang="en-US" dirty="0" err="1"/>
              <a:t>médio</a:t>
            </a:r>
            <a:r>
              <a:rPr lang="en-US" dirty="0"/>
              <a:t> do </a:t>
            </a:r>
            <a:r>
              <a:rPr lang="en-US" dirty="0" err="1"/>
              <a:t>trabalho</a:t>
            </a:r>
            <a:r>
              <a:rPr lang="en-US" dirty="0"/>
              <a:t> (</a:t>
            </a:r>
            <a:r>
              <a:rPr lang="en-US" i="1" dirty="0" err="1"/>
              <a:t>PMeL</a:t>
            </a:r>
            <a:r>
              <a:rPr lang="en-US" dirty="0"/>
              <a:t>), </a:t>
            </a:r>
            <a:r>
              <a:rPr lang="en-US" dirty="0" err="1"/>
              <a:t>ou</a:t>
            </a:r>
            <a:r>
              <a:rPr lang="en-US" dirty="0"/>
              <a:t> </a:t>
            </a:r>
            <a:r>
              <a:rPr lang="en-US" dirty="0" err="1"/>
              <a:t>produto</a:t>
            </a:r>
            <a:r>
              <a:rPr lang="en-US" dirty="0"/>
              <a:t> </a:t>
            </a:r>
            <a:r>
              <a:rPr lang="en-US" dirty="0" err="1"/>
              <a:t>por</a:t>
            </a:r>
            <a:r>
              <a:rPr lang="en-US" dirty="0"/>
              <a:t> </a:t>
            </a:r>
            <a:r>
              <a:rPr lang="en-US" dirty="0" err="1"/>
              <a:t>trabalhador</a:t>
            </a:r>
            <a:r>
              <a:rPr lang="en-US" dirty="0"/>
              <a:t>, </a:t>
            </a:r>
            <a:r>
              <a:rPr lang="en-US" dirty="0" err="1"/>
              <a:t>aumenta</a:t>
            </a:r>
            <a:r>
              <a:rPr lang="en-US" dirty="0"/>
              <a:t> e </a:t>
            </a:r>
            <a:r>
              <a:rPr lang="en-US" dirty="0" err="1"/>
              <a:t>então</a:t>
            </a:r>
            <a:r>
              <a:rPr lang="en-US" dirty="0"/>
              <a:t> </a:t>
            </a:r>
            <a:r>
              <a:rPr lang="en-US" dirty="0" err="1"/>
              <a:t>diminui</a:t>
            </a:r>
            <a:r>
              <a:rPr lang="en-US" dirty="0"/>
              <a:t>.</a:t>
            </a:r>
          </a:p>
          <a:p>
            <a:pPr marL="971550" lvl="1" indent="-514350" algn="just">
              <a:spcBef>
                <a:spcPct val="70000"/>
              </a:spcBef>
              <a:buFont typeface="+mj-lt"/>
              <a:buAutoNum type="arabicParenR"/>
            </a:pPr>
            <a:endParaRPr lang="en-US" sz="3800" dirty="0"/>
          </a:p>
          <a:p>
            <a:pPr marL="971550" lvl="1" indent="-514350" algn="just">
              <a:spcBef>
                <a:spcPct val="70000"/>
              </a:spcBef>
              <a:buFont typeface="+mj-lt"/>
              <a:buAutoNum type="arabicParenR"/>
            </a:pPr>
            <a:r>
              <a:rPr lang="en-US" dirty="0"/>
              <a:t>O </a:t>
            </a:r>
            <a:r>
              <a:rPr lang="en-US" dirty="0" err="1"/>
              <a:t>produto</a:t>
            </a:r>
            <a:r>
              <a:rPr lang="en-US" dirty="0"/>
              <a:t> marginal do </a:t>
            </a:r>
            <a:r>
              <a:rPr lang="en-US" dirty="0" err="1"/>
              <a:t>trabalho</a:t>
            </a:r>
            <a:r>
              <a:rPr lang="en-US" dirty="0"/>
              <a:t> (</a:t>
            </a:r>
            <a:r>
              <a:rPr lang="en-US" dirty="0" err="1"/>
              <a:t>PMgL</a:t>
            </a:r>
            <a:r>
              <a:rPr lang="en-US" dirty="0"/>
              <a:t>), </a:t>
            </a:r>
            <a:r>
              <a:rPr lang="en-US" dirty="0" err="1"/>
              <a:t>ou</a:t>
            </a:r>
            <a:r>
              <a:rPr lang="en-US" dirty="0"/>
              <a:t> </a:t>
            </a:r>
            <a:r>
              <a:rPr lang="en-US" dirty="0" err="1"/>
              <a:t>produto</a:t>
            </a:r>
            <a:r>
              <a:rPr lang="en-US" dirty="0"/>
              <a:t> do </a:t>
            </a:r>
            <a:r>
              <a:rPr lang="en-US" dirty="0" err="1"/>
              <a:t>trabalhador</a:t>
            </a:r>
            <a:r>
              <a:rPr lang="en-US" dirty="0"/>
              <a:t> </a:t>
            </a:r>
            <a:r>
              <a:rPr lang="en-US" dirty="0" err="1"/>
              <a:t>adicional</a:t>
            </a:r>
            <a:r>
              <a:rPr lang="en-US" dirty="0"/>
              <a:t>, </a:t>
            </a:r>
            <a:r>
              <a:rPr lang="en-US" dirty="0" err="1"/>
              <a:t>inicialmente</a:t>
            </a:r>
            <a:r>
              <a:rPr lang="en-US" dirty="0"/>
              <a:t> </a:t>
            </a:r>
            <a:r>
              <a:rPr lang="en-US" dirty="0" err="1"/>
              <a:t>aumenta</a:t>
            </a:r>
            <a:r>
              <a:rPr lang="en-US" dirty="0"/>
              <a:t> </a:t>
            </a:r>
            <a:r>
              <a:rPr lang="en-US" dirty="0" err="1"/>
              <a:t>rapidamente</a:t>
            </a:r>
            <a:r>
              <a:rPr lang="en-US" dirty="0"/>
              <a:t> e, </a:t>
            </a:r>
            <a:r>
              <a:rPr lang="en-US" dirty="0" err="1"/>
              <a:t>então</a:t>
            </a:r>
            <a:r>
              <a:rPr lang="en-US" dirty="0"/>
              <a:t>, </a:t>
            </a:r>
            <a:r>
              <a:rPr lang="en-US" dirty="0" err="1"/>
              <a:t>diminui</a:t>
            </a:r>
            <a:r>
              <a:rPr lang="en-US" dirty="0"/>
              <a:t> e </a:t>
            </a:r>
            <a:r>
              <a:rPr lang="en-US" dirty="0" err="1"/>
              <a:t>fica</a:t>
            </a:r>
            <a:r>
              <a:rPr lang="en-US" dirty="0"/>
              <a:t> </a:t>
            </a:r>
            <a:r>
              <a:rPr lang="en-US" dirty="0" err="1"/>
              <a:t>negativo</a:t>
            </a:r>
            <a:r>
              <a:rPr lang="en-US" dirty="0"/>
              <a:t>.</a:t>
            </a:r>
          </a:p>
          <a:p>
            <a:pPr marL="971550" lvl="1" indent="-514350" algn="just">
              <a:spcBef>
                <a:spcPct val="70000"/>
              </a:spcBef>
              <a:buFont typeface="+mj-lt"/>
              <a:buAutoNum type="arabicParenR"/>
            </a:pPr>
            <a:endParaRPr lang="en-US" dirty="0"/>
          </a:p>
          <a:p>
            <a:pPr lvl="1" algn="just">
              <a:spcBef>
                <a:spcPct val="70000"/>
              </a:spcBef>
              <a:buFont typeface="Wingdings" pitchFamily="2" charset="2"/>
              <a:buNone/>
            </a:pPr>
            <a:endParaRPr lang="en-US" dirty="0"/>
          </a:p>
        </p:txBody>
      </p:sp>
      <p:graphicFrame>
        <p:nvGraphicFramePr>
          <p:cNvPr id="6" name="Object 8">
            <a:hlinkClick r:id="" action="ppaction://ole?verb=0"/>
            <a:extLst>
              <a:ext uri="{FF2B5EF4-FFF2-40B4-BE49-F238E27FC236}">
                <a16:creationId xmlns:a16="http://schemas.microsoft.com/office/drawing/2014/main" id="{873363CE-E227-4ED7-BC18-F34F7C9FE288}"/>
              </a:ext>
            </a:extLst>
          </p:cNvPr>
          <p:cNvGraphicFramePr>
            <a:graphicFrameLocks/>
          </p:cNvGraphicFramePr>
          <p:nvPr>
            <p:extLst>
              <p:ext uri="{D42A27DB-BD31-4B8C-83A1-F6EECF244321}">
                <p14:modId xmlns:p14="http://schemas.microsoft.com/office/powerpoint/2010/main" val="778332802"/>
              </p:ext>
            </p:extLst>
          </p:nvPr>
        </p:nvGraphicFramePr>
        <p:xfrm>
          <a:off x="1285600" y="3242709"/>
          <a:ext cx="4532104" cy="891966"/>
        </p:xfrm>
        <a:graphic>
          <a:graphicData uri="http://schemas.openxmlformats.org/presentationml/2006/ole">
            <mc:AlternateContent xmlns:mc="http://schemas.openxmlformats.org/markup-compatibility/2006">
              <mc:Choice xmlns:v="urn:schemas-microsoft-com:vml" Requires="v">
                <p:oleObj name="Equation" r:id="rId2" imgW="1930320" imgH="393480" progId="Equation.3">
                  <p:embed/>
                </p:oleObj>
              </mc:Choice>
              <mc:Fallback>
                <p:oleObj name="Equation" r:id="rId2" imgW="1930320" imgH="393480" progId="Equation.3">
                  <p:embed/>
                  <p:pic>
                    <p:nvPicPr>
                      <p:cNvPr id="3074" name="Object 8">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600" y="3242709"/>
                        <a:ext cx="4532104" cy="891966"/>
                      </a:xfrm>
                      <a:prstGeom prst="rect">
                        <a:avLst/>
                      </a:prstGeom>
                      <a:noFill/>
                      <a:ln>
                        <a:solidFill>
                          <a:schemeClr val="tx1"/>
                        </a:solidFill>
                      </a:ln>
                      <a:effectLst/>
                    </p:spPr>
                  </p:pic>
                </p:oleObj>
              </mc:Fallback>
            </mc:AlternateContent>
          </a:graphicData>
        </a:graphic>
      </p:graphicFrame>
      <p:sp>
        <p:nvSpPr>
          <p:cNvPr id="7" name="Rectangle 7">
            <a:extLst>
              <a:ext uri="{FF2B5EF4-FFF2-40B4-BE49-F238E27FC236}">
                <a16:creationId xmlns:a16="http://schemas.microsoft.com/office/drawing/2014/main" id="{4C37A33A-7E68-417D-BFF6-493FFF4C8FAC}"/>
              </a:ext>
            </a:extLst>
          </p:cNvPr>
          <p:cNvSpPr>
            <a:spLocks noGrp="1" noChangeArrowheads="1"/>
          </p:cNvSpPr>
          <p:nvPr>
            <p:ph type="title"/>
          </p:nvPr>
        </p:nvSpPr>
        <p:spPr>
          <a:xfrm>
            <a:off x="-66261" y="199610"/>
            <a:ext cx="9143997" cy="785813"/>
          </a:xfrm>
          <a:noFill/>
        </p:spPr>
        <p:txBody>
          <a:bodyPr/>
          <a:lstStyle/>
          <a:p>
            <a:pPr algn="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com Um </a:t>
            </a:r>
            <a:r>
              <a:rPr lang="en-US" sz="3600" b="1" dirty="0" err="1">
                <a:solidFill>
                  <a:schemeClr val="tx1"/>
                </a:solidFill>
                <a:latin typeface="+mn-lt"/>
                <a:cs typeface="Arial" panose="020B0604020202020204" pitchFamily="34" charset="0"/>
              </a:rPr>
              <a:t>Insumo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Variável</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Trabalho</a:t>
            </a:r>
            <a:r>
              <a:rPr lang="en-US" sz="3600" b="1" dirty="0">
                <a:solidFill>
                  <a:schemeClr val="tx1"/>
                </a:solidFill>
                <a:latin typeface="+mn-lt"/>
                <a:cs typeface="Arial" panose="020B0604020202020204" pitchFamily="34" charset="0"/>
              </a:rPr>
              <a:t>)</a:t>
            </a:r>
          </a:p>
        </p:txBody>
      </p:sp>
      <p:graphicFrame>
        <p:nvGraphicFramePr>
          <p:cNvPr id="8" name="Object 6">
            <a:hlinkClick r:id="" action="ppaction://ole?verb=0"/>
            <a:extLst>
              <a:ext uri="{FF2B5EF4-FFF2-40B4-BE49-F238E27FC236}">
                <a16:creationId xmlns:a16="http://schemas.microsoft.com/office/drawing/2014/main" id="{47F39071-3950-42FB-8B30-D8F7653F8410}"/>
              </a:ext>
            </a:extLst>
          </p:cNvPr>
          <p:cNvGraphicFramePr>
            <a:graphicFrameLocks/>
          </p:cNvGraphicFramePr>
          <p:nvPr>
            <p:extLst>
              <p:ext uri="{D42A27DB-BD31-4B8C-83A1-F6EECF244321}">
                <p14:modId xmlns:p14="http://schemas.microsoft.com/office/powerpoint/2010/main" val="2648113344"/>
              </p:ext>
            </p:extLst>
          </p:nvPr>
        </p:nvGraphicFramePr>
        <p:xfrm>
          <a:off x="1272345" y="5443193"/>
          <a:ext cx="4810403" cy="878094"/>
        </p:xfrm>
        <a:graphic>
          <a:graphicData uri="http://schemas.openxmlformats.org/presentationml/2006/ole">
            <mc:AlternateContent xmlns:mc="http://schemas.openxmlformats.org/markup-compatibility/2006">
              <mc:Choice xmlns:v="urn:schemas-microsoft-com:vml" Requires="v">
                <p:oleObj name="Equation" r:id="rId4" imgW="2145960" imgH="393480" progId="Equation.3">
                  <p:embed/>
                </p:oleObj>
              </mc:Choice>
              <mc:Fallback>
                <p:oleObj name="Equation" r:id="rId4" imgW="2145960" imgH="393480" progId="Equation.3">
                  <p:embed/>
                  <p:pic>
                    <p:nvPicPr>
                      <p:cNvPr id="6" name="Object 6">
                        <a:hlinkClick r:id="" action="ppaction://ole?verb=0"/>
                        <a:extLst>
                          <a:ext uri="{FF2B5EF4-FFF2-40B4-BE49-F238E27FC236}">
                            <a16:creationId xmlns:a16="http://schemas.microsoft.com/office/drawing/2014/main" id="{4F8278A1-A42C-4283-9115-04476081CD9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345" y="5443193"/>
                        <a:ext cx="4810403" cy="878094"/>
                      </a:xfrm>
                      <a:prstGeom prst="rect">
                        <a:avLst/>
                      </a:prstGeom>
                      <a:noFill/>
                      <a:ln>
                        <a:solidFill>
                          <a:schemeClr val="tx1"/>
                        </a:solidFill>
                      </a:ln>
                      <a:effectLst/>
                    </p:spPr>
                  </p:pic>
                </p:oleObj>
              </mc:Fallback>
            </mc:AlternateContent>
          </a:graphicData>
        </a:graphic>
      </p:graphicFrame>
    </p:spTree>
    <p:extLst>
      <p:ext uri="{BB962C8B-B14F-4D97-AF65-F5344CB8AC3E}">
        <p14:creationId xmlns:p14="http://schemas.microsoft.com/office/powerpoint/2010/main" val="10417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82C5C89-0292-4A8F-A37C-82F549B9A753}"/>
              </a:ext>
            </a:extLst>
          </p:cNvPr>
          <p:cNvSpPr txBox="1">
            <a:spLocks/>
          </p:cNvSpPr>
          <p:nvPr/>
        </p:nvSpPr>
        <p:spPr>
          <a:xfrm>
            <a:off x="627800" y="283239"/>
            <a:ext cx="8134064" cy="7812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t>Observação: As Cinco Forças de Porter</a:t>
            </a:r>
            <a:endParaRPr lang="en-US" sz="4000" b="1" dirty="0"/>
          </a:p>
        </p:txBody>
      </p:sp>
      <p:sp>
        <p:nvSpPr>
          <p:cNvPr id="5" name="Espaço Reservado para Conteúdo 2">
            <a:extLst>
              <a:ext uri="{FF2B5EF4-FFF2-40B4-BE49-F238E27FC236}">
                <a16:creationId xmlns:a16="http://schemas.microsoft.com/office/drawing/2014/main" id="{72EE8D20-921C-4DEB-9BCE-CFD71F6EF2C4}"/>
              </a:ext>
            </a:extLst>
          </p:cNvPr>
          <p:cNvSpPr txBox="1">
            <a:spLocks/>
          </p:cNvSpPr>
          <p:nvPr/>
        </p:nvSpPr>
        <p:spPr>
          <a:xfrm>
            <a:off x="66260" y="958509"/>
            <a:ext cx="8984974" cy="5571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500" dirty="0"/>
              <a:t>O modelo das </a:t>
            </a:r>
            <a:r>
              <a:rPr lang="pt-BR" sz="2500" b="1" dirty="0"/>
              <a:t>Cinco Forças de Porter</a:t>
            </a:r>
            <a:r>
              <a:rPr lang="pt-BR" sz="2500" dirty="0"/>
              <a:t> foi concebido por Michael Porter em 1979, e destina-se </a:t>
            </a:r>
            <a:r>
              <a:rPr lang="pt-BR" sz="2500" u="sng" dirty="0"/>
              <a:t>à análise da competição entre empresas. </a:t>
            </a:r>
          </a:p>
          <a:p>
            <a:pPr algn="just"/>
            <a:r>
              <a:rPr lang="pt-BR" sz="2500" u="sng" dirty="0"/>
              <a:t>Considera cinco fatores, as "forças" competitivas</a:t>
            </a:r>
            <a:r>
              <a:rPr lang="pt-BR" sz="2500" dirty="0"/>
              <a:t>, determinantes de uma estratégia empresarial eficiente.</a:t>
            </a:r>
          </a:p>
          <a:p>
            <a:pPr algn="just"/>
            <a:r>
              <a:rPr lang="pt-BR" sz="2500" dirty="0"/>
              <a:t>A utilização dessas forças em uma empresa afeta a sua capacidade para servir os seus clientes e obter lucros.</a:t>
            </a:r>
          </a:p>
          <a:p>
            <a:pPr algn="just"/>
            <a:r>
              <a:rPr lang="pt-BR" sz="2500" dirty="0"/>
              <a:t>Uma mudança em qualquer uma das forças normalmente requer uma nova pesquisa (análise) para reavaliar o mercado.</a:t>
            </a:r>
          </a:p>
          <a:p>
            <a:pPr algn="just"/>
            <a:r>
              <a:rPr lang="pt-BR" sz="2500" dirty="0"/>
              <a:t>A competição estratégica, segundo Porter, e um conceito vinculado a criação de valor e </a:t>
            </a:r>
            <a:r>
              <a:rPr lang="pt-BR" sz="2500" u="sng" dirty="0"/>
              <a:t>implica escolher, invariavelmente, um caminho diferente daquele tomado pelos outros.</a:t>
            </a:r>
          </a:p>
          <a:p>
            <a:pPr algn="just"/>
            <a:r>
              <a:rPr lang="pt-BR" sz="2500" b="1" dirty="0"/>
              <a:t>Veremos que, de alguma forma, a teoria microeconômica leva em consideração esses fatores.</a:t>
            </a:r>
            <a:endParaRPr lang="en-US" sz="2500" b="1" dirty="0"/>
          </a:p>
        </p:txBody>
      </p:sp>
    </p:spTree>
    <p:extLst>
      <p:ext uri="{BB962C8B-B14F-4D97-AF65-F5344CB8AC3E}">
        <p14:creationId xmlns:p14="http://schemas.microsoft.com/office/powerpoint/2010/main" val="30296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DCC2D61-517A-4927-9F6B-A003B58C5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8" y="2054894"/>
            <a:ext cx="6305266" cy="4609177"/>
          </a:xfrm>
          <a:prstGeom prst="rect">
            <a:avLst/>
          </a:prstGeom>
          <a:ln w="28575">
            <a:solidFill>
              <a:schemeClr val="accent1">
                <a:lumMod val="50000"/>
              </a:schemeClr>
            </a:solidFill>
          </a:ln>
        </p:spPr>
      </p:pic>
      <p:sp>
        <p:nvSpPr>
          <p:cNvPr id="5" name="CaixaDeTexto 4">
            <a:extLst>
              <a:ext uri="{FF2B5EF4-FFF2-40B4-BE49-F238E27FC236}">
                <a16:creationId xmlns:a16="http://schemas.microsoft.com/office/drawing/2014/main" id="{0CB9CADC-1CCD-4DF2-9108-51C44145FA65}"/>
              </a:ext>
            </a:extLst>
          </p:cNvPr>
          <p:cNvSpPr txBox="1"/>
          <p:nvPr/>
        </p:nvSpPr>
        <p:spPr>
          <a:xfrm>
            <a:off x="3807731" y="343963"/>
            <a:ext cx="5213441" cy="1631216"/>
          </a:xfrm>
          <a:prstGeom prst="rect">
            <a:avLst/>
          </a:prstGeom>
          <a:solidFill>
            <a:schemeClr val="bg1">
              <a:lumMod val="95000"/>
            </a:schemeClr>
          </a:solidFill>
          <a:ln w="28575">
            <a:solidFill>
              <a:schemeClr val="tx1"/>
            </a:solidFill>
          </a:ln>
        </p:spPr>
        <p:txBody>
          <a:bodyPr wrap="square" rtlCol="0">
            <a:spAutoFit/>
          </a:bodyPr>
          <a:lstStyle/>
          <a:p>
            <a:pPr marL="342900" indent="-342900">
              <a:buFont typeface="Wingdings" panose="05000000000000000000" pitchFamily="2" charset="2"/>
              <a:buChar char="§"/>
            </a:pPr>
            <a:r>
              <a:rPr lang="pt-BR" sz="2000" b="1" dirty="0"/>
              <a:t>Rivalidade Entre os Concorrentes</a:t>
            </a:r>
          </a:p>
          <a:p>
            <a:pPr marL="342900" indent="-342900">
              <a:buFont typeface="Wingdings" panose="05000000000000000000" pitchFamily="2" charset="2"/>
              <a:buChar char="§"/>
            </a:pPr>
            <a:r>
              <a:rPr lang="pt-BR" sz="2000" b="1" dirty="0"/>
              <a:t>Poder de Negociação dos Clientes</a:t>
            </a:r>
          </a:p>
          <a:p>
            <a:pPr marL="342900" indent="-342900">
              <a:buFont typeface="Wingdings" panose="05000000000000000000" pitchFamily="2" charset="2"/>
              <a:buChar char="§"/>
            </a:pPr>
            <a:r>
              <a:rPr lang="pt-BR" sz="2000" b="1" dirty="0"/>
              <a:t>Poder de Negociação dos Fornecedores</a:t>
            </a:r>
          </a:p>
          <a:p>
            <a:pPr marL="342900" indent="-342900">
              <a:buFont typeface="Wingdings" panose="05000000000000000000" pitchFamily="2" charset="2"/>
              <a:buChar char="§"/>
            </a:pPr>
            <a:r>
              <a:rPr lang="pt-BR" sz="2000" b="1" dirty="0"/>
              <a:t>Ameaça de Entrada de Novos Concorrentes</a:t>
            </a:r>
          </a:p>
          <a:p>
            <a:pPr marL="342900" indent="-342900">
              <a:buFont typeface="Wingdings" panose="05000000000000000000" pitchFamily="2" charset="2"/>
              <a:buChar char="§"/>
            </a:pPr>
            <a:r>
              <a:rPr lang="pt-BR" sz="2000" b="1" dirty="0"/>
              <a:t>Ameaça de produtos Substitutos</a:t>
            </a:r>
          </a:p>
        </p:txBody>
      </p:sp>
      <p:sp>
        <p:nvSpPr>
          <p:cNvPr id="6" name="CaixaDeTexto 5">
            <a:extLst>
              <a:ext uri="{FF2B5EF4-FFF2-40B4-BE49-F238E27FC236}">
                <a16:creationId xmlns:a16="http://schemas.microsoft.com/office/drawing/2014/main" id="{D9FA1DCE-74F5-41D5-A57E-F8A52CB99B3C}"/>
              </a:ext>
            </a:extLst>
          </p:cNvPr>
          <p:cNvSpPr txBox="1"/>
          <p:nvPr/>
        </p:nvSpPr>
        <p:spPr>
          <a:xfrm>
            <a:off x="136477" y="971761"/>
            <a:ext cx="3398292" cy="461665"/>
          </a:xfrm>
          <a:prstGeom prst="rect">
            <a:avLst/>
          </a:prstGeom>
          <a:solidFill>
            <a:schemeClr val="bg1">
              <a:lumMod val="95000"/>
            </a:schemeClr>
          </a:solidFill>
          <a:ln w="28575">
            <a:solidFill>
              <a:schemeClr val="tx1"/>
            </a:solidFill>
          </a:ln>
        </p:spPr>
        <p:txBody>
          <a:bodyPr wrap="square" rtlCol="0">
            <a:spAutoFit/>
          </a:bodyPr>
          <a:lstStyle/>
          <a:p>
            <a:r>
              <a:rPr lang="pt-BR" sz="2400" b="1" dirty="0"/>
              <a:t>As Cinco Forças de Porter</a:t>
            </a:r>
            <a:endParaRPr lang="en-US" sz="2400" b="1" dirty="0"/>
          </a:p>
        </p:txBody>
      </p:sp>
      <p:cxnSp>
        <p:nvCxnSpPr>
          <p:cNvPr id="7" name="Conector de seta reta 6">
            <a:extLst>
              <a:ext uri="{FF2B5EF4-FFF2-40B4-BE49-F238E27FC236}">
                <a16:creationId xmlns:a16="http://schemas.microsoft.com/office/drawing/2014/main" id="{786D561A-2036-4D2F-85E2-8CCAF9FF6035}"/>
              </a:ext>
            </a:extLst>
          </p:cNvPr>
          <p:cNvCxnSpPr/>
          <p:nvPr/>
        </p:nvCxnSpPr>
        <p:spPr>
          <a:xfrm>
            <a:off x="3507481" y="1224548"/>
            <a:ext cx="300251"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27682834-E0A6-464F-A3E1-7B3CCDE7F1D7}"/>
              </a:ext>
            </a:extLst>
          </p:cNvPr>
          <p:cNvSpPr txBox="1"/>
          <p:nvPr/>
        </p:nvSpPr>
        <p:spPr>
          <a:xfrm>
            <a:off x="5393637" y="5711686"/>
            <a:ext cx="1952817" cy="646331"/>
          </a:xfrm>
          <a:prstGeom prst="rect">
            <a:avLst/>
          </a:prstGeom>
          <a:noFill/>
          <a:ln>
            <a:solidFill>
              <a:srgbClr val="7030A0"/>
            </a:solidFill>
          </a:ln>
        </p:spPr>
        <p:txBody>
          <a:bodyPr wrap="square" rtlCol="0">
            <a:spAutoFit/>
          </a:bodyPr>
          <a:lstStyle/>
          <a:p>
            <a:pPr algn="ctr"/>
            <a:r>
              <a:rPr lang="pt-BR" b="1" dirty="0">
                <a:solidFill>
                  <a:srgbClr val="7030A0"/>
                </a:solidFill>
              </a:rPr>
              <a:t>Elasticidade Preço da Demanda</a:t>
            </a:r>
          </a:p>
        </p:txBody>
      </p:sp>
      <p:cxnSp>
        <p:nvCxnSpPr>
          <p:cNvPr id="10" name="Conector de Seta Reta 9">
            <a:extLst>
              <a:ext uri="{FF2B5EF4-FFF2-40B4-BE49-F238E27FC236}">
                <a16:creationId xmlns:a16="http://schemas.microsoft.com/office/drawing/2014/main" id="{D1DC4389-DA8F-4759-ADC3-63172EF355A7}"/>
              </a:ext>
            </a:extLst>
          </p:cNvPr>
          <p:cNvCxnSpPr/>
          <p:nvPr/>
        </p:nvCxnSpPr>
        <p:spPr>
          <a:xfrm>
            <a:off x="5009322" y="6029739"/>
            <a:ext cx="384315"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387FEFFC-4875-43A7-8848-C5604980454C}"/>
              </a:ext>
            </a:extLst>
          </p:cNvPr>
          <p:cNvSpPr txBox="1"/>
          <p:nvPr/>
        </p:nvSpPr>
        <p:spPr>
          <a:xfrm>
            <a:off x="1610136" y="5135215"/>
            <a:ext cx="1186072" cy="646331"/>
          </a:xfrm>
          <a:prstGeom prst="rect">
            <a:avLst/>
          </a:prstGeom>
          <a:noFill/>
          <a:ln>
            <a:solidFill>
              <a:srgbClr val="C00000"/>
            </a:solidFill>
          </a:ln>
        </p:spPr>
        <p:txBody>
          <a:bodyPr wrap="square" rtlCol="0">
            <a:spAutoFit/>
          </a:bodyPr>
          <a:lstStyle/>
          <a:p>
            <a:pPr algn="ctr"/>
            <a:r>
              <a:rPr lang="pt-BR" b="1" dirty="0">
                <a:solidFill>
                  <a:srgbClr val="C00000"/>
                </a:solidFill>
              </a:rPr>
              <a:t>Barreiras à Entrada</a:t>
            </a:r>
          </a:p>
        </p:txBody>
      </p:sp>
      <p:cxnSp>
        <p:nvCxnSpPr>
          <p:cNvPr id="13" name="Conector de Seta Reta 12">
            <a:extLst>
              <a:ext uri="{FF2B5EF4-FFF2-40B4-BE49-F238E27FC236}">
                <a16:creationId xmlns:a16="http://schemas.microsoft.com/office/drawing/2014/main" id="{A6D64D45-F843-4073-8F62-EC18F56E5DFC}"/>
              </a:ext>
            </a:extLst>
          </p:cNvPr>
          <p:cNvCxnSpPr/>
          <p:nvPr/>
        </p:nvCxnSpPr>
        <p:spPr>
          <a:xfrm>
            <a:off x="2173357" y="4784034"/>
            <a:ext cx="0" cy="3511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5C8E19A4-F1C6-4F56-9528-E163C9532A63}"/>
              </a:ext>
            </a:extLst>
          </p:cNvPr>
          <p:cNvSpPr txBox="1"/>
          <p:nvPr/>
        </p:nvSpPr>
        <p:spPr>
          <a:xfrm>
            <a:off x="2087217" y="2332384"/>
            <a:ext cx="1199321" cy="646331"/>
          </a:xfrm>
          <a:prstGeom prst="rect">
            <a:avLst/>
          </a:prstGeom>
          <a:noFill/>
          <a:ln>
            <a:solidFill>
              <a:schemeClr val="accent6">
                <a:lumMod val="50000"/>
              </a:schemeClr>
            </a:solidFill>
          </a:ln>
        </p:spPr>
        <p:txBody>
          <a:bodyPr wrap="square" rtlCol="0">
            <a:spAutoFit/>
          </a:bodyPr>
          <a:lstStyle/>
          <a:p>
            <a:pPr algn="ctr"/>
            <a:r>
              <a:rPr lang="pt-BR" b="1" dirty="0">
                <a:solidFill>
                  <a:schemeClr val="accent6">
                    <a:lumMod val="50000"/>
                  </a:schemeClr>
                </a:solidFill>
              </a:rPr>
              <a:t>Mercado de Fatores</a:t>
            </a:r>
          </a:p>
        </p:txBody>
      </p:sp>
      <p:cxnSp>
        <p:nvCxnSpPr>
          <p:cNvPr id="16" name="Conector de Seta Reta 15">
            <a:extLst>
              <a:ext uri="{FF2B5EF4-FFF2-40B4-BE49-F238E27FC236}">
                <a16:creationId xmlns:a16="http://schemas.microsoft.com/office/drawing/2014/main" id="{E9F685FB-0C46-40DB-BE0B-5AF52E16698A}"/>
              </a:ext>
            </a:extLst>
          </p:cNvPr>
          <p:cNvCxnSpPr/>
          <p:nvPr/>
        </p:nvCxnSpPr>
        <p:spPr>
          <a:xfrm flipH="1">
            <a:off x="3286538" y="2676940"/>
            <a:ext cx="397565"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0F926643-C3C6-497C-B92E-71C4D57AB879}"/>
              </a:ext>
            </a:extLst>
          </p:cNvPr>
          <p:cNvSpPr txBox="1"/>
          <p:nvPr/>
        </p:nvSpPr>
        <p:spPr>
          <a:xfrm>
            <a:off x="5261113" y="2915481"/>
            <a:ext cx="2146847" cy="646331"/>
          </a:xfrm>
          <a:prstGeom prst="rect">
            <a:avLst/>
          </a:prstGeom>
          <a:noFill/>
          <a:ln>
            <a:solidFill>
              <a:srgbClr val="0070C0"/>
            </a:solidFill>
          </a:ln>
        </p:spPr>
        <p:txBody>
          <a:bodyPr wrap="square" rtlCol="0">
            <a:spAutoFit/>
          </a:bodyPr>
          <a:lstStyle/>
          <a:p>
            <a:pPr algn="ctr"/>
            <a:r>
              <a:rPr lang="pt-BR" b="1" dirty="0">
                <a:solidFill>
                  <a:srgbClr val="0070C0"/>
                </a:solidFill>
              </a:rPr>
              <a:t>Elasticidade Cruzada da Demanda</a:t>
            </a:r>
          </a:p>
        </p:txBody>
      </p:sp>
      <p:cxnSp>
        <p:nvCxnSpPr>
          <p:cNvPr id="19" name="Conector de Seta Reta 18">
            <a:extLst>
              <a:ext uri="{FF2B5EF4-FFF2-40B4-BE49-F238E27FC236}">
                <a16:creationId xmlns:a16="http://schemas.microsoft.com/office/drawing/2014/main" id="{431D9468-C468-4FED-803D-8F2C915467A9}"/>
              </a:ext>
            </a:extLst>
          </p:cNvPr>
          <p:cNvCxnSpPr/>
          <p:nvPr/>
        </p:nvCxnSpPr>
        <p:spPr>
          <a:xfrm flipV="1">
            <a:off x="6294786" y="3551587"/>
            <a:ext cx="0" cy="3445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Seta: para Baixo 20">
            <a:extLst>
              <a:ext uri="{FF2B5EF4-FFF2-40B4-BE49-F238E27FC236}">
                <a16:creationId xmlns:a16="http://schemas.microsoft.com/office/drawing/2014/main" id="{91285BE0-FC6F-4BE0-85A7-EF44176DCE74}"/>
              </a:ext>
            </a:extLst>
          </p:cNvPr>
          <p:cNvSpPr/>
          <p:nvPr/>
        </p:nvSpPr>
        <p:spPr>
          <a:xfrm rot="18018318">
            <a:off x="5070240" y="4610690"/>
            <a:ext cx="300297" cy="761051"/>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4FF238F6-6ACD-4A89-B247-96A0AAEE34F2}"/>
              </a:ext>
            </a:extLst>
          </p:cNvPr>
          <p:cNvSpPr txBox="1"/>
          <p:nvPr/>
        </p:nvSpPr>
        <p:spPr>
          <a:xfrm>
            <a:off x="5572539" y="5029203"/>
            <a:ext cx="1272210" cy="369332"/>
          </a:xfrm>
          <a:prstGeom prst="rect">
            <a:avLst/>
          </a:prstGeom>
          <a:solidFill>
            <a:schemeClr val="accent1">
              <a:lumMod val="20000"/>
              <a:lumOff val="80000"/>
            </a:schemeClr>
          </a:solidFill>
          <a:ln>
            <a:solidFill>
              <a:srgbClr val="0070C0"/>
            </a:solidFill>
          </a:ln>
        </p:spPr>
        <p:txBody>
          <a:bodyPr wrap="square" rtlCol="0">
            <a:spAutoFit/>
          </a:bodyPr>
          <a:lstStyle/>
          <a:p>
            <a:pPr algn="ctr"/>
            <a:r>
              <a:rPr lang="pt-BR" b="1" dirty="0">
                <a:solidFill>
                  <a:schemeClr val="accent1">
                    <a:lumMod val="50000"/>
                  </a:schemeClr>
                </a:solidFill>
              </a:rPr>
              <a:t>Acordos ?</a:t>
            </a:r>
          </a:p>
        </p:txBody>
      </p:sp>
    </p:spTree>
    <p:extLst>
      <p:ext uri="{BB962C8B-B14F-4D97-AF65-F5344CB8AC3E}">
        <p14:creationId xmlns:p14="http://schemas.microsoft.com/office/powerpoint/2010/main" val="25105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21" grpId="0" animBg="1"/>
      <p:bldP spid="2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13263" y="89562"/>
            <a:ext cx="7488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200" b="1" dirty="0">
                <a:latin typeface="Arial" panose="020B0604020202020204" pitchFamily="34" charset="0"/>
              </a:rPr>
              <a:t>Concorrência Perfeita (Curto Prazo)</a:t>
            </a:r>
          </a:p>
        </p:txBody>
      </p:sp>
      <p:sp>
        <p:nvSpPr>
          <p:cNvPr id="5" name="Rectangle 5"/>
          <p:cNvSpPr>
            <a:spLocks noChangeArrowheads="1"/>
          </p:cNvSpPr>
          <p:nvPr/>
        </p:nvSpPr>
        <p:spPr bwMode="auto">
          <a:xfrm>
            <a:off x="95534" y="1125371"/>
            <a:ext cx="8884693" cy="56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spcBef>
                <a:spcPct val="50000"/>
              </a:spcBef>
              <a:buSzPct val="75000"/>
              <a:buFont typeface="Wingdings" panose="05000000000000000000" pitchFamily="2" charset="2"/>
              <a:buChar char="n"/>
            </a:pPr>
            <a:r>
              <a:rPr lang="pt-BR" altLang="en-US" sz="2800" b="1" dirty="0">
                <a:latin typeface="Arial" panose="020B0604020202020204" pitchFamily="34" charset="0"/>
              </a:rPr>
              <a:t>Hipóteses Básicas </a:t>
            </a:r>
          </a:p>
          <a:p>
            <a:pPr algn="just">
              <a:lnSpc>
                <a:spcPct val="80000"/>
              </a:lnSpc>
              <a:spcBef>
                <a:spcPct val="50000"/>
              </a:spcBef>
              <a:buSzPct val="75000"/>
              <a:buFont typeface="Wingdings" panose="05000000000000000000" pitchFamily="2" charset="2"/>
              <a:buChar char="n"/>
            </a:pPr>
            <a:endParaRPr lang="pt-BR" altLang="en-US" sz="600" b="1" dirty="0">
              <a:latin typeface="Arial" panose="020B0604020202020204" pitchFamily="34" charset="0"/>
            </a:endParaRPr>
          </a:p>
          <a:p>
            <a:pPr lvl="1" algn="just">
              <a:lnSpc>
                <a:spcPct val="80000"/>
              </a:lnSpc>
              <a:spcBef>
                <a:spcPct val="40000"/>
              </a:spcBef>
              <a:buSzPct val="80000"/>
              <a:buFont typeface="Wingdings" panose="05000000000000000000" pitchFamily="2" charset="2"/>
              <a:buChar char="l"/>
            </a:pPr>
            <a:r>
              <a:rPr lang="pt-BR" altLang="en-US" b="1" dirty="0">
                <a:latin typeface="Arial" panose="020B0604020202020204" pitchFamily="34" charset="0"/>
              </a:rPr>
              <a:t>Mercado Atomizado</a:t>
            </a:r>
            <a:r>
              <a:rPr lang="pt-BR" altLang="en-US" dirty="0">
                <a:latin typeface="Arial" panose="020B0604020202020204" pitchFamily="34" charset="0"/>
              </a:rPr>
              <a:t>: existe um grande  número de empresas pequenas, de forma que  qualquer  uma delas  individualmente não  pode exercer  qualquer influência sobre o preço.</a:t>
            </a:r>
          </a:p>
          <a:p>
            <a:pPr lvl="1" algn="just">
              <a:lnSpc>
                <a:spcPct val="80000"/>
              </a:lnSpc>
              <a:spcBef>
                <a:spcPct val="40000"/>
              </a:spcBef>
              <a:buSzPct val="80000"/>
              <a:buFont typeface="Wingdings" panose="05000000000000000000" pitchFamily="2" charset="2"/>
              <a:buChar char="l"/>
            </a:pPr>
            <a:r>
              <a:rPr lang="pt-BR" altLang="en-US" b="1" dirty="0">
                <a:latin typeface="Arial" panose="020B0604020202020204" pitchFamily="34" charset="0"/>
              </a:rPr>
              <a:t>Produto Homogêneo</a:t>
            </a:r>
            <a:r>
              <a:rPr lang="pt-BR" altLang="en-US" dirty="0">
                <a:latin typeface="Arial" panose="020B0604020202020204" pitchFamily="34" charset="0"/>
              </a:rPr>
              <a:t> os  produtos de todos  os vendedores são idênticos. Isso significa que os consumidores são  indiferentes quanto à firma da qual eles adquirem o produto.</a:t>
            </a:r>
          </a:p>
          <a:p>
            <a:pPr lvl="1" algn="just">
              <a:lnSpc>
                <a:spcPct val="80000"/>
              </a:lnSpc>
              <a:spcBef>
                <a:spcPct val="40000"/>
              </a:spcBef>
              <a:buSzPct val="80000"/>
              <a:buFont typeface="Wingdings" panose="05000000000000000000" pitchFamily="2" charset="2"/>
              <a:buChar char="l"/>
            </a:pPr>
            <a:r>
              <a:rPr lang="pt-BR" altLang="en-US" b="1" dirty="0">
                <a:latin typeface="Arial" panose="020B0604020202020204" pitchFamily="34" charset="0"/>
              </a:rPr>
              <a:t>Livre Mobilidade de Recursos</a:t>
            </a:r>
            <a:r>
              <a:rPr lang="pt-BR" altLang="en-US" dirty="0">
                <a:latin typeface="Arial" panose="020B0604020202020204" pitchFamily="34" charset="0"/>
              </a:rPr>
              <a:t>: os  recursos  podem  entrar e sair do mercado  de forma livre e imediata.</a:t>
            </a:r>
          </a:p>
          <a:p>
            <a:pPr lvl="1" algn="just">
              <a:lnSpc>
                <a:spcPct val="80000"/>
              </a:lnSpc>
              <a:spcBef>
                <a:spcPct val="40000"/>
              </a:spcBef>
              <a:buSzPct val="80000"/>
              <a:buFont typeface="Wingdings" panose="05000000000000000000" pitchFamily="2" charset="2"/>
              <a:buChar char="l"/>
            </a:pPr>
            <a:r>
              <a:rPr lang="pt-BR" altLang="en-US" b="1" dirty="0">
                <a:latin typeface="Arial" panose="020B0604020202020204" pitchFamily="34" charset="0"/>
              </a:rPr>
              <a:t>Perfeito Conhecimento do Mercado</a:t>
            </a:r>
            <a:r>
              <a:rPr lang="pt-BR" altLang="en-US" dirty="0">
                <a:latin typeface="Arial" panose="020B0604020202020204" pitchFamily="34" charset="0"/>
              </a:rPr>
              <a:t>: os  produtores  e consumidores têm  perfeito  conhecimento de todas as informações, como preços e custos.</a:t>
            </a:r>
          </a:p>
          <a:p>
            <a:pPr lvl="1" algn="just">
              <a:lnSpc>
                <a:spcPct val="80000"/>
              </a:lnSpc>
              <a:spcBef>
                <a:spcPct val="40000"/>
              </a:spcBef>
              <a:buClr>
                <a:srgbClr val="663300"/>
              </a:buClr>
              <a:buSzPct val="80000"/>
              <a:buFont typeface="Wingdings" panose="05000000000000000000" pitchFamily="2" charset="2"/>
              <a:buChar char="l"/>
            </a:pPr>
            <a:endParaRPr lang="pt-BR" altLang="en-US" dirty="0">
              <a:latin typeface="Arial" panose="020B0604020202020204" pitchFamily="34" charset="0"/>
            </a:endParaRPr>
          </a:p>
        </p:txBody>
      </p:sp>
    </p:spTree>
    <p:extLst>
      <p:ext uri="{BB962C8B-B14F-4D97-AF65-F5344CB8AC3E}">
        <p14:creationId xmlns:p14="http://schemas.microsoft.com/office/powerpoint/2010/main" val="11858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65411" y="51462"/>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sz="3200" b="1" dirty="0">
                <a:latin typeface="Arial" panose="020B0604020202020204" pitchFamily="34" charset="0"/>
              </a:rPr>
              <a:t>A Demanda da Firma Competitiva</a:t>
            </a:r>
          </a:p>
        </p:txBody>
      </p:sp>
      <p:sp>
        <p:nvSpPr>
          <p:cNvPr id="5" name="Line 5"/>
          <p:cNvSpPr>
            <a:spLocks noChangeShapeType="1"/>
          </p:cNvSpPr>
          <p:nvPr/>
        </p:nvSpPr>
        <p:spPr bwMode="auto">
          <a:xfrm flipV="1">
            <a:off x="685800" y="1373404"/>
            <a:ext cx="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 name="Line 6"/>
          <p:cNvSpPr>
            <a:spLocks noChangeShapeType="1"/>
          </p:cNvSpPr>
          <p:nvPr/>
        </p:nvSpPr>
        <p:spPr bwMode="auto">
          <a:xfrm>
            <a:off x="685800" y="3583204"/>
            <a:ext cx="3124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Text Box 7"/>
          <p:cNvSpPr txBox="1">
            <a:spLocks noChangeArrowheads="1"/>
          </p:cNvSpPr>
          <p:nvPr/>
        </p:nvSpPr>
        <p:spPr bwMode="auto">
          <a:xfrm>
            <a:off x="304800" y="1144804"/>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P</a:t>
            </a:r>
          </a:p>
        </p:txBody>
      </p:sp>
      <p:sp>
        <p:nvSpPr>
          <p:cNvPr id="8" name="Text Box 8"/>
          <p:cNvSpPr txBox="1">
            <a:spLocks noChangeArrowheads="1"/>
          </p:cNvSpPr>
          <p:nvPr/>
        </p:nvSpPr>
        <p:spPr bwMode="auto">
          <a:xfrm>
            <a:off x="3657600" y="3507004"/>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Q</a:t>
            </a:r>
          </a:p>
        </p:txBody>
      </p:sp>
      <p:sp>
        <p:nvSpPr>
          <p:cNvPr id="9" name="Line 9"/>
          <p:cNvSpPr>
            <a:spLocks noChangeShapeType="1"/>
          </p:cNvSpPr>
          <p:nvPr/>
        </p:nvSpPr>
        <p:spPr bwMode="auto">
          <a:xfrm flipV="1">
            <a:off x="4419600" y="1373404"/>
            <a:ext cx="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Line 10"/>
          <p:cNvSpPr>
            <a:spLocks noChangeShapeType="1"/>
          </p:cNvSpPr>
          <p:nvPr/>
        </p:nvSpPr>
        <p:spPr bwMode="auto">
          <a:xfrm>
            <a:off x="4419600" y="3583204"/>
            <a:ext cx="3124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1"/>
          <p:cNvSpPr txBox="1">
            <a:spLocks noChangeArrowheads="1"/>
          </p:cNvSpPr>
          <p:nvPr/>
        </p:nvSpPr>
        <p:spPr bwMode="auto">
          <a:xfrm>
            <a:off x="4038600" y="1144804"/>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P</a:t>
            </a:r>
          </a:p>
        </p:txBody>
      </p:sp>
      <p:sp>
        <p:nvSpPr>
          <p:cNvPr id="12" name="Text Box 12"/>
          <p:cNvSpPr txBox="1">
            <a:spLocks noChangeArrowheads="1"/>
          </p:cNvSpPr>
          <p:nvPr/>
        </p:nvSpPr>
        <p:spPr bwMode="auto">
          <a:xfrm>
            <a:off x="7391400" y="3507004"/>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q</a:t>
            </a:r>
          </a:p>
        </p:txBody>
      </p:sp>
      <p:sp>
        <p:nvSpPr>
          <p:cNvPr id="13" name="Line 13"/>
          <p:cNvSpPr>
            <a:spLocks noChangeShapeType="1"/>
          </p:cNvSpPr>
          <p:nvPr/>
        </p:nvSpPr>
        <p:spPr bwMode="auto">
          <a:xfrm>
            <a:off x="1143000" y="1602004"/>
            <a:ext cx="1524000" cy="158432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4"/>
          <p:cNvSpPr>
            <a:spLocks noChangeShapeType="1"/>
          </p:cNvSpPr>
          <p:nvPr/>
        </p:nvSpPr>
        <p:spPr bwMode="auto">
          <a:xfrm flipV="1">
            <a:off x="914400" y="1602004"/>
            <a:ext cx="16002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5"/>
          <p:cNvSpPr>
            <a:spLocks noChangeShapeType="1"/>
          </p:cNvSpPr>
          <p:nvPr/>
        </p:nvSpPr>
        <p:spPr bwMode="auto">
          <a:xfrm flipH="1">
            <a:off x="685800" y="2287804"/>
            <a:ext cx="1143000" cy="0"/>
          </a:xfrm>
          <a:prstGeom prst="line">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6"/>
          <p:cNvSpPr>
            <a:spLocks noChangeShapeType="1"/>
          </p:cNvSpPr>
          <p:nvPr/>
        </p:nvSpPr>
        <p:spPr bwMode="auto">
          <a:xfrm>
            <a:off x="1828800" y="2287804"/>
            <a:ext cx="0" cy="1295400"/>
          </a:xfrm>
          <a:prstGeom prst="line">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Text Box 17"/>
          <p:cNvSpPr txBox="1">
            <a:spLocks noChangeArrowheads="1"/>
          </p:cNvSpPr>
          <p:nvPr/>
        </p:nvSpPr>
        <p:spPr bwMode="auto">
          <a:xfrm>
            <a:off x="2514600" y="1373404"/>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a:solidFill>
                  <a:srgbClr val="000099"/>
                </a:solidFill>
              </a:rPr>
              <a:t>S</a:t>
            </a:r>
          </a:p>
        </p:txBody>
      </p:sp>
      <p:sp>
        <p:nvSpPr>
          <p:cNvPr id="18" name="Text Box 18"/>
          <p:cNvSpPr txBox="1">
            <a:spLocks noChangeArrowheads="1"/>
          </p:cNvSpPr>
          <p:nvPr/>
        </p:nvSpPr>
        <p:spPr bwMode="auto">
          <a:xfrm>
            <a:off x="2616954" y="3011774"/>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dirty="0">
                <a:solidFill>
                  <a:srgbClr val="000099"/>
                </a:solidFill>
              </a:rPr>
              <a:t>D</a:t>
            </a:r>
          </a:p>
        </p:txBody>
      </p:sp>
      <p:sp>
        <p:nvSpPr>
          <p:cNvPr id="19" name="Oval 19"/>
          <p:cNvSpPr>
            <a:spLocks noChangeArrowheads="1"/>
          </p:cNvSpPr>
          <p:nvPr/>
        </p:nvSpPr>
        <p:spPr bwMode="auto">
          <a:xfrm>
            <a:off x="1752600" y="2211604"/>
            <a:ext cx="152400" cy="152400"/>
          </a:xfrm>
          <a:prstGeom prst="ellipse">
            <a:avLst/>
          </a:prstGeom>
          <a:solidFill>
            <a:schemeClr val="tx2"/>
          </a:solidFill>
          <a:ln w="9525">
            <a:solidFill>
              <a:schemeClr val="tx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0" name="Text Box 20"/>
          <p:cNvSpPr txBox="1">
            <a:spLocks noChangeArrowheads="1"/>
          </p:cNvSpPr>
          <p:nvPr/>
        </p:nvSpPr>
        <p:spPr bwMode="auto">
          <a:xfrm>
            <a:off x="381000" y="205920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000" b="1">
                <a:solidFill>
                  <a:srgbClr val="000099"/>
                </a:solidFill>
              </a:rPr>
              <a:t>P</a:t>
            </a:r>
          </a:p>
        </p:txBody>
      </p:sp>
      <p:sp>
        <p:nvSpPr>
          <p:cNvPr id="21" name="Text Box 21"/>
          <p:cNvSpPr txBox="1">
            <a:spLocks noChangeArrowheads="1"/>
          </p:cNvSpPr>
          <p:nvPr/>
        </p:nvSpPr>
        <p:spPr bwMode="auto">
          <a:xfrm>
            <a:off x="1676400" y="3507004"/>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000" b="1">
                <a:solidFill>
                  <a:srgbClr val="000099"/>
                </a:solidFill>
              </a:rPr>
              <a:t>Q</a:t>
            </a:r>
          </a:p>
        </p:txBody>
      </p:sp>
      <p:sp>
        <p:nvSpPr>
          <p:cNvPr id="22" name="Text Box 22"/>
          <p:cNvSpPr txBox="1">
            <a:spLocks noChangeArrowheads="1"/>
          </p:cNvSpPr>
          <p:nvPr/>
        </p:nvSpPr>
        <p:spPr bwMode="auto">
          <a:xfrm>
            <a:off x="457200" y="4130252"/>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pt-BR" altLang="en-US" sz="3200" b="1"/>
          </a:p>
        </p:txBody>
      </p:sp>
      <p:grpSp>
        <p:nvGrpSpPr>
          <p:cNvPr id="23" name="Group 23"/>
          <p:cNvGrpSpPr>
            <a:grpSpLocks/>
          </p:cNvGrpSpPr>
          <p:nvPr/>
        </p:nvGrpSpPr>
        <p:grpSpPr bwMode="auto">
          <a:xfrm>
            <a:off x="95252" y="2087140"/>
            <a:ext cx="9048753" cy="4672015"/>
            <a:chOff x="204" y="1833"/>
            <a:chExt cx="5700" cy="2943"/>
          </a:xfrm>
        </p:grpSpPr>
        <p:sp>
          <p:nvSpPr>
            <p:cNvPr id="24" name="Line 24"/>
            <p:cNvSpPr>
              <a:spLocks noChangeShapeType="1"/>
            </p:cNvSpPr>
            <p:nvPr/>
          </p:nvSpPr>
          <p:spPr bwMode="auto">
            <a:xfrm>
              <a:off x="1296" y="1968"/>
              <a:ext cx="1632" cy="0"/>
            </a:xfrm>
            <a:prstGeom prst="line">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 name="Line 25"/>
            <p:cNvSpPr>
              <a:spLocks noChangeShapeType="1"/>
            </p:cNvSpPr>
            <p:nvPr/>
          </p:nvSpPr>
          <p:spPr bwMode="auto">
            <a:xfrm>
              <a:off x="2928" y="1968"/>
              <a:ext cx="1728"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 name="Text Box 26"/>
            <p:cNvSpPr txBox="1">
              <a:spLocks noChangeArrowheads="1"/>
            </p:cNvSpPr>
            <p:nvPr/>
          </p:nvSpPr>
          <p:spPr bwMode="auto">
            <a:xfrm>
              <a:off x="4656" y="1833"/>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dirty="0">
                  <a:solidFill>
                    <a:srgbClr val="000099"/>
                  </a:solidFill>
                </a:rPr>
                <a:t>P = </a:t>
              </a:r>
              <a:r>
                <a:rPr lang="pt-BR" altLang="en-US" sz="1800" b="1" dirty="0" err="1">
                  <a:solidFill>
                    <a:srgbClr val="000099"/>
                  </a:solidFill>
                </a:rPr>
                <a:t>RMe</a:t>
              </a:r>
              <a:r>
                <a:rPr lang="pt-BR" altLang="en-US" sz="1800" b="1" dirty="0">
                  <a:solidFill>
                    <a:srgbClr val="000099"/>
                  </a:solidFill>
                </a:rPr>
                <a:t> = </a:t>
              </a:r>
              <a:r>
                <a:rPr lang="pt-BR" altLang="en-US" sz="1800" b="1" dirty="0" err="1">
                  <a:solidFill>
                    <a:srgbClr val="000099"/>
                  </a:solidFill>
                </a:rPr>
                <a:t>RMg</a:t>
              </a:r>
              <a:endParaRPr lang="pt-BR" altLang="en-US" sz="1800" b="1" dirty="0">
                <a:solidFill>
                  <a:srgbClr val="000099"/>
                </a:solidFill>
              </a:endParaRPr>
            </a:p>
          </p:txBody>
        </p:sp>
        <p:sp>
          <p:nvSpPr>
            <p:cNvPr id="27" name="Text Box 27"/>
            <p:cNvSpPr txBox="1">
              <a:spLocks noChangeArrowheads="1"/>
            </p:cNvSpPr>
            <p:nvPr/>
          </p:nvSpPr>
          <p:spPr bwMode="auto">
            <a:xfrm>
              <a:off x="204" y="3012"/>
              <a:ext cx="5614"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eaLnBrk="1" hangingPunct="1">
                <a:buFont typeface="Wingdings" panose="05000000000000000000" pitchFamily="2" charset="2"/>
                <a:buChar char="§"/>
              </a:pPr>
              <a:r>
                <a:rPr lang="pt-BR" altLang="en-US" sz="2200" dirty="0">
                  <a:latin typeface="Arial" panose="020B0604020202020204" pitchFamily="34" charset="0"/>
                  <a:cs typeface="Arial" panose="020B0604020202020204" pitchFamily="34" charset="0"/>
                </a:rPr>
                <a:t>De acordo com as hipóteses adotadas, a  curva  de  demanda  pelo  produto da  firma é horizontal, pois o preço é dado para ela (a firma é “tomadora” de preço). Dessa forma, a receita é uma função somente da quantidade.</a:t>
              </a:r>
            </a:p>
            <a:p>
              <a:pPr marL="457200" indent="-457200" algn="just" eaLnBrk="1" hangingPunct="1">
                <a:buFont typeface="Wingdings" panose="05000000000000000000" pitchFamily="2" charset="2"/>
                <a:buChar char="§"/>
              </a:pPr>
              <a:r>
                <a:rPr lang="pt-BR" altLang="en-US" sz="2200" dirty="0">
                  <a:latin typeface="Arial" panose="020B0604020202020204" pitchFamily="34" charset="0"/>
                  <a:cs typeface="Arial" panose="020B0604020202020204" pitchFamily="34" charset="0"/>
                </a:rPr>
                <a:t>Na ausência de qualquer falha de mercado (provisão de bens públicos, externalidades, informações assimétricas, ...) o equilíbrio em concorrência perfeita é ótimo no sentido de Pareto, com o excedente total sendo maximizado (o peso morto é igual a zero).</a:t>
              </a:r>
            </a:p>
          </p:txBody>
        </p:sp>
      </p:grpSp>
      <p:sp>
        <p:nvSpPr>
          <p:cNvPr id="28" name="CaixaDeTexto 27"/>
          <p:cNvSpPr txBox="1"/>
          <p:nvPr/>
        </p:nvSpPr>
        <p:spPr>
          <a:xfrm>
            <a:off x="1281753" y="984158"/>
            <a:ext cx="1321553" cy="430887"/>
          </a:xfrm>
          <a:prstGeom prst="rect">
            <a:avLst/>
          </a:prstGeom>
          <a:noFill/>
        </p:spPr>
        <p:txBody>
          <a:bodyPr wrap="square" rtlCol="0">
            <a:spAutoFit/>
          </a:bodyPr>
          <a:lstStyle/>
          <a:p>
            <a:r>
              <a:rPr lang="pt-BR" sz="2200" b="1" dirty="0"/>
              <a:t>Mercado</a:t>
            </a:r>
            <a:endParaRPr lang="en-US" sz="2200" b="1" dirty="0"/>
          </a:p>
        </p:txBody>
      </p:sp>
      <p:sp>
        <p:nvSpPr>
          <p:cNvPr id="29" name="CaixaDeTexto 28"/>
          <p:cNvSpPr txBox="1"/>
          <p:nvPr/>
        </p:nvSpPr>
        <p:spPr>
          <a:xfrm>
            <a:off x="5337422" y="986430"/>
            <a:ext cx="1321553" cy="430887"/>
          </a:xfrm>
          <a:prstGeom prst="rect">
            <a:avLst/>
          </a:prstGeom>
          <a:noFill/>
        </p:spPr>
        <p:txBody>
          <a:bodyPr wrap="square" rtlCol="0">
            <a:spAutoFit/>
          </a:bodyPr>
          <a:lstStyle/>
          <a:p>
            <a:r>
              <a:rPr lang="pt-BR" sz="2200" b="1" dirty="0"/>
              <a:t>Firma</a:t>
            </a:r>
            <a:endParaRPr lang="en-US" sz="2200" b="1" dirty="0"/>
          </a:p>
        </p:txBody>
      </p:sp>
    </p:spTree>
    <p:extLst>
      <p:ext uri="{BB962C8B-B14F-4D97-AF65-F5344CB8AC3E}">
        <p14:creationId xmlns:p14="http://schemas.microsoft.com/office/powerpoint/2010/main" val="18171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023786" y="2771254"/>
            <a:ext cx="3954462" cy="3784601"/>
            <a:chOff x="2741" y="1536"/>
            <a:chExt cx="2491" cy="2384"/>
          </a:xfrm>
        </p:grpSpPr>
        <p:sp>
          <p:nvSpPr>
            <p:cNvPr id="5" name="AutoShape 5"/>
            <p:cNvSpPr>
              <a:spLocks noChangeArrowheads="1"/>
            </p:cNvSpPr>
            <p:nvPr/>
          </p:nvSpPr>
          <p:spPr bwMode="auto">
            <a:xfrm rot="-5400000">
              <a:off x="2574" y="1758"/>
              <a:ext cx="601" cy="267"/>
            </a:xfrm>
            <a:prstGeom prst="rtTriangle">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6" name="Line 6"/>
            <p:cNvSpPr>
              <a:spLocks noChangeShapeType="1"/>
            </p:cNvSpPr>
            <p:nvPr/>
          </p:nvSpPr>
          <p:spPr bwMode="auto">
            <a:xfrm flipV="1">
              <a:off x="3008" y="1585"/>
              <a:ext cx="0" cy="2117"/>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7"/>
            <p:cNvSpPr>
              <a:spLocks noChangeArrowheads="1"/>
            </p:cNvSpPr>
            <p:nvPr/>
          </p:nvSpPr>
          <p:spPr bwMode="auto">
            <a:xfrm>
              <a:off x="3526" y="1536"/>
              <a:ext cx="159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t>Lucro Perdido Devido a</a:t>
              </a:r>
            </a:p>
            <a:p>
              <a:pPr algn="ctr"/>
              <a:r>
                <a:rPr lang="en-US" altLang="en-US" sz="1800" b="1" i="1"/>
                <a:t>q</a:t>
              </a:r>
              <a:r>
                <a:rPr lang="en-US" altLang="en-US" sz="1800" b="1" i="1" baseline="-25000"/>
                <a:t>2</a:t>
              </a:r>
              <a:r>
                <a:rPr lang="en-US" altLang="en-US" sz="1800" b="1" i="1"/>
                <a:t> &gt; q</a:t>
              </a:r>
              <a:r>
                <a:rPr lang="en-US" altLang="en-US" sz="1800" b="1" i="1" baseline="30000"/>
                <a:t>*</a:t>
              </a:r>
            </a:p>
          </p:txBody>
        </p:sp>
        <p:sp>
          <p:nvSpPr>
            <p:cNvPr id="8" name="Line 8"/>
            <p:cNvSpPr>
              <a:spLocks noChangeShapeType="1"/>
            </p:cNvSpPr>
            <p:nvPr/>
          </p:nvSpPr>
          <p:spPr bwMode="auto">
            <a:xfrm flipH="1">
              <a:off x="2912" y="1776"/>
              <a:ext cx="544" cy="3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9"/>
            <p:cNvSpPr>
              <a:spLocks noChangeArrowheads="1"/>
            </p:cNvSpPr>
            <p:nvPr/>
          </p:nvSpPr>
          <p:spPr bwMode="auto">
            <a:xfrm>
              <a:off x="2886" y="3672"/>
              <a:ext cx="2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dirty="0"/>
                <a:t>q</a:t>
              </a:r>
              <a:r>
                <a:rPr lang="en-US" altLang="en-US" sz="2000" b="1" i="1" baseline="-25000" dirty="0"/>
                <a:t>2</a:t>
              </a:r>
            </a:p>
          </p:txBody>
        </p:sp>
        <p:sp>
          <p:nvSpPr>
            <p:cNvPr id="10" name="Rectangle 10"/>
            <p:cNvSpPr>
              <a:spLocks noChangeArrowheads="1"/>
            </p:cNvSpPr>
            <p:nvPr/>
          </p:nvSpPr>
          <p:spPr bwMode="auto">
            <a:xfrm>
              <a:off x="3456" y="1536"/>
              <a:ext cx="1776"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grpSp>
      <p:grpSp>
        <p:nvGrpSpPr>
          <p:cNvPr id="11" name="Group 11"/>
          <p:cNvGrpSpPr>
            <a:grpSpLocks/>
          </p:cNvGrpSpPr>
          <p:nvPr/>
        </p:nvGrpSpPr>
        <p:grpSpPr bwMode="auto">
          <a:xfrm>
            <a:off x="1501248" y="2314054"/>
            <a:ext cx="2819400" cy="4241801"/>
            <a:chOff x="1152" y="1248"/>
            <a:chExt cx="1776" cy="2672"/>
          </a:xfrm>
        </p:grpSpPr>
        <p:sp>
          <p:nvSpPr>
            <p:cNvPr id="12" name="AutoShape 12"/>
            <p:cNvSpPr>
              <a:spLocks noChangeArrowheads="1"/>
            </p:cNvSpPr>
            <p:nvPr/>
          </p:nvSpPr>
          <p:spPr bwMode="auto">
            <a:xfrm rot="5400000">
              <a:off x="2307" y="2360"/>
              <a:ext cx="601" cy="266"/>
            </a:xfrm>
            <a:prstGeom prst="rtTriangle">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13" name="Line 13"/>
            <p:cNvSpPr>
              <a:spLocks noChangeShapeType="1"/>
            </p:cNvSpPr>
            <p:nvPr/>
          </p:nvSpPr>
          <p:spPr bwMode="auto">
            <a:xfrm flipV="1">
              <a:off x="2475" y="2186"/>
              <a:ext cx="0" cy="1516"/>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14"/>
            <p:cNvSpPr>
              <a:spLocks noChangeArrowheads="1"/>
            </p:cNvSpPr>
            <p:nvPr/>
          </p:nvSpPr>
          <p:spPr bwMode="auto">
            <a:xfrm>
              <a:off x="1270" y="1248"/>
              <a:ext cx="159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dirty="0" err="1"/>
                <a:t>Lucro</a:t>
              </a:r>
              <a:r>
                <a:rPr lang="en-US" altLang="en-US" sz="1800" b="1" dirty="0"/>
                <a:t> </a:t>
              </a:r>
              <a:r>
                <a:rPr lang="en-US" altLang="en-US" sz="1800" b="1" dirty="0" err="1"/>
                <a:t>Perdido</a:t>
              </a:r>
              <a:r>
                <a:rPr lang="en-US" altLang="en-US" sz="1800" b="1" dirty="0"/>
                <a:t> </a:t>
              </a:r>
              <a:r>
                <a:rPr lang="en-US" altLang="en-US" sz="1800" b="1" dirty="0" err="1"/>
                <a:t>Devido</a:t>
              </a:r>
              <a:r>
                <a:rPr lang="en-US" altLang="en-US" sz="1800" b="1" dirty="0"/>
                <a:t> a</a:t>
              </a:r>
            </a:p>
            <a:p>
              <a:pPr algn="ctr"/>
              <a:r>
                <a:rPr lang="en-US" altLang="en-US" sz="1800" b="1" i="1" dirty="0"/>
                <a:t>q</a:t>
              </a:r>
              <a:r>
                <a:rPr lang="en-US" altLang="en-US" sz="1800" b="1" i="1" baseline="-25000" dirty="0"/>
                <a:t>1</a:t>
              </a:r>
              <a:r>
                <a:rPr lang="en-US" altLang="en-US" sz="1800" b="1" i="1" dirty="0"/>
                <a:t> &lt; q</a:t>
              </a:r>
              <a:r>
                <a:rPr lang="en-US" altLang="en-US" sz="1800" b="1" i="1" baseline="30000" dirty="0"/>
                <a:t>*</a:t>
              </a:r>
            </a:p>
          </p:txBody>
        </p:sp>
        <p:sp>
          <p:nvSpPr>
            <p:cNvPr id="15" name="Line 15"/>
            <p:cNvSpPr>
              <a:spLocks noChangeShapeType="1"/>
            </p:cNvSpPr>
            <p:nvPr/>
          </p:nvSpPr>
          <p:spPr bwMode="auto">
            <a:xfrm>
              <a:off x="2064" y="1680"/>
              <a:ext cx="492" cy="6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16"/>
            <p:cNvSpPr>
              <a:spLocks noChangeArrowheads="1"/>
            </p:cNvSpPr>
            <p:nvPr/>
          </p:nvSpPr>
          <p:spPr bwMode="auto">
            <a:xfrm>
              <a:off x="2393" y="3672"/>
              <a:ext cx="2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dirty="0"/>
                <a:t>q</a:t>
              </a:r>
              <a:r>
                <a:rPr lang="en-US" altLang="en-US" sz="2000" b="1" i="1" baseline="-25000" dirty="0"/>
                <a:t>1</a:t>
              </a:r>
            </a:p>
          </p:txBody>
        </p:sp>
        <p:sp>
          <p:nvSpPr>
            <p:cNvPr id="17" name="Rectangle 17"/>
            <p:cNvSpPr>
              <a:spLocks noChangeArrowheads="1"/>
            </p:cNvSpPr>
            <p:nvPr/>
          </p:nvSpPr>
          <p:spPr bwMode="auto">
            <a:xfrm>
              <a:off x="1152" y="1248"/>
              <a:ext cx="1776"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grpSp>
      <p:sp>
        <p:nvSpPr>
          <p:cNvPr id="18" name="Rectangle 18"/>
          <p:cNvSpPr>
            <a:spLocks noChangeArrowheads="1"/>
          </p:cNvSpPr>
          <p:nvPr/>
        </p:nvSpPr>
        <p:spPr bwMode="auto">
          <a:xfrm>
            <a:off x="970406" y="78758"/>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A Maximização de Lucros</a:t>
            </a:r>
          </a:p>
        </p:txBody>
      </p:sp>
      <p:sp>
        <p:nvSpPr>
          <p:cNvPr id="19" name="Line 19"/>
          <p:cNvSpPr>
            <a:spLocks noChangeShapeType="1"/>
          </p:cNvSpPr>
          <p:nvPr/>
        </p:nvSpPr>
        <p:spPr bwMode="auto">
          <a:xfrm flipV="1">
            <a:off x="1131361" y="3803129"/>
            <a:ext cx="0" cy="240665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20"/>
          <p:cNvSpPr>
            <a:spLocks noChangeArrowheads="1"/>
          </p:cNvSpPr>
          <p:nvPr/>
        </p:nvSpPr>
        <p:spPr bwMode="auto">
          <a:xfrm>
            <a:off x="971023" y="6133579"/>
            <a:ext cx="39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t>q</a:t>
            </a:r>
            <a:r>
              <a:rPr lang="en-US" altLang="en-US" sz="2000" b="1" i="1" baseline="-25000"/>
              <a:t>0</a:t>
            </a:r>
          </a:p>
        </p:txBody>
      </p:sp>
      <p:sp>
        <p:nvSpPr>
          <p:cNvPr id="21" name="Rectangle 21"/>
          <p:cNvSpPr>
            <a:spLocks noChangeArrowheads="1"/>
          </p:cNvSpPr>
          <p:nvPr/>
        </p:nvSpPr>
        <p:spPr bwMode="auto">
          <a:xfrm>
            <a:off x="1625073" y="6127229"/>
            <a:ext cx="26812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2" name="Line 22"/>
          <p:cNvSpPr>
            <a:spLocks noChangeShapeType="1"/>
          </p:cNvSpPr>
          <p:nvPr/>
        </p:nvSpPr>
        <p:spPr bwMode="auto">
          <a:xfrm>
            <a:off x="794811" y="2396604"/>
            <a:ext cx="0" cy="381635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Rectangle 23"/>
          <p:cNvSpPr>
            <a:spLocks noChangeArrowheads="1"/>
          </p:cNvSpPr>
          <p:nvPr/>
        </p:nvSpPr>
        <p:spPr bwMode="auto">
          <a:xfrm>
            <a:off x="451911" y="2164829"/>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p>
        </p:txBody>
      </p:sp>
      <p:sp>
        <p:nvSpPr>
          <p:cNvPr id="24" name="Freeform 24"/>
          <p:cNvSpPr>
            <a:spLocks/>
          </p:cNvSpPr>
          <p:nvPr/>
        </p:nvSpPr>
        <p:spPr bwMode="auto">
          <a:xfrm>
            <a:off x="1018648" y="2447404"/>
            <a:ext cx="3643313" cy="3276600"/>
          </a:xfrm>
          <a:custGeom>
            <a:avLst/>
            <a:gdLst>
              <a:gd name="T0" fmla="*/ 0 w 2479"/>
              <a:gd name="T1" fmla="*/ 714404 h 2307"/>
              <a:gd name="T2" fmla="*/ 10288 w 2479"/>
              <a:gd name="T3" fmla="*/ 762694 h 2307"/>
              <a:gd name="T4" fmla="*/ 19106 w 2479"/>
              <a:gd name="T5" fmla="*/ 816665 h 2307"/>
              <a:gd name="T6" fmla="*/ 27924 w 2479"/>
              <a:gd name="T7" fmla="*/ 887679 h 2307"/>
              <a:gd name="T8" fmla="*/ 38211 w 2479"/>
              <a:gd name="T9" fmla="*/ 965794 h 2307"/>
              <a:gd name="T10" fmla="*/ 57317 w 2479"/>
              <a:gd name="T11" fmla="*/ 1052432 h 2307"/>
              <a:gd name="T12" fmla="*/ 66135 w 2479"/>
              <a:gd name="T13" fmla="*/ 1154692 h 2307"/>
              <a:gd name="T14" fmla="*/ 85241 w 2479"/>
              <a:gd name="T15" fmla="*/ 1256953 h 2307"/>
              <a:gd name="T16" fmla="*/ 114634 w 2479"/>
              <a:gd name="T17" fmla="*/ 1366315 h 2307"/>
              <a:gd name="T18" fmla="*/ 142558 w 2479"/>
              <a:gd name="T19" fmla="*/ 1492721 h 2307"/>
              <a:gd name="T20" fmla="*/ 180769 w 2479"/>
              <a:gd name="T21" fmla="*/ 1641851 h 2307"/>
              <a:gd name="T22" fmla="*/ 218981 w 2479"/>
              <a:gd name="T23" fmla="*/ 1806604 h 2307"/>
              <a:gd name="T24" fmla="*/ 266010 w 2479"/>
              <a:gd name="T25" fmla="*/ 1971357 h 2307"/>
              <a:gd name="T26" fmla="*/ 304222 w 2479"/>
              <a:gd name="T27" fmla="*/ 2136110 h 2307"/>
              <a:gd name="T28" fmla="*/ 351251 w 2479"/>
              <a:gd name="T29" fmla="*/ 2300863 h 2307"/>
              <a:gd name="T30" fmla="*/ 389463 w 2479"/>
              <a:gd name="T31" fmla="*/ 2442892 h 2307"/>
              <a:gd name="T32" fmla="*/ 436492 w 2479"/>
              <a:gd name="T33" fmla="*/ 2560775 h 2307"/>
              <a:gd name="T34" fmla="*/ 474704 w 2479"/>
              <a:gd name="T35" fmla="*/ 2654514 h 2307"/>
              <a:gd name="T36" fmla="*/ 512915 w 2479"/>
              <a:gd name="T37" fmla="*/ 2732630 h 2307"/>
              <a:gd name="T38" fmla="*/ 549657 w 2479"/>
              <a:gd name="T39" fmla="*/ 2803644 h 2307"/>
              <a:gd name="T40" fmla="*/ 598156 w 2479"/>
              <a:gd name="T41" fmla="*/ 2859035 h 2307"/>
              <a:gd name="T42" fmla="*/ 683397 w 2479"/>
              <a:gd name="T43" fmla="*/ 2961297 h 2307"/>
              <a:gd name="T44" fmla="*/ 787743 w 2479"/>
              <a:gd name="T45" fmla="*/ 3047934 h 2307"/>
              <a:gd name="T46" fmla="*/ 911196 w 2479"/>
              <a:gd name="T47" fmla="*/ 3133151 h 2307"/>
              <a:gd name="T48" fmla="*/ 1043466 w 2479"/>
              <a:gd name="T49" fmla="*/ 3204165 h 2307"/>
              <a:gd name="T50" fmla="*/ 1109601 w 2479"/>
              <a:gd name="T51" fmla="*/ 3235412 h 2307"/>
              <a:gd name="T52" fmla="*/ 1186024 w 2479"/>
              <a:gd name="T53" fmla="*/ 3259557 h 2307"/>
              <a:gd name="T54" fmla="*/ 1260977 w 2479"/>
              <a:gd name="T55" fmla="*/ 3266658 h 2307"/>
              <a:gd name="T56" fmla="*/ 1337400 w 2479"/>
              <a:gd name="T57" fmla="*/ 3275180 h 2307"/>
              <a:gd name="T58" fmla="*/ 1422641 w 2479"/>
              <a:gd name="T59" fmla="*/ 3275180 h 2307"/>
              <a:gd name="T60" fmla="*/ 1507882 w 2479"/>
              <a:gd name="T61" fmla="*/ 3259557 h 2307"/>
              <a:gd name="T62" fmla="*/ 1697469 w 2479"/>
              <a:gd name="T63" fmla="*/ 3219789 h 2307"/>
              <a:gd name="T64" fmla="*/ 1887057 w 2479"/>
              <a:gd name="T65" fmla="*/ 3150195 h 2307"/>
              <a:gd name="T66" fmla="*/ 1972298 w 2479"/>
              <a:gd name="T67" fmla="*/ 3101905 h 2307"/>
              <a:gd name="T68" fmla="*/ 2048720 w 2479"/>
              <a:gd name="T69" fmla="*/ 3047934 h 2307"/>
              <a:gd name="T70" fmla="*/ 2125143 w 2479"/>
              <a:gd name="T71" fmla="*/ 2984021 h 2307"/>
              <a:gd name="T72" fmla="*/ 2191278 w 2479"/>
              <a:gd name="T73" fmla="*/ 2905905 h 2307"/>
              <a:gd name="T74" fmla="*/ 2257414 w 2479"/>
              <a:gd name="T75" fmla="*/ 2819267 h 2307"/>
              <a:gd name="T76" fmla="*/ 2314731 w 2479"/>
              <a:gd name="T77" fmla="*/ 2732630 h 2307"/>
              <a:gd name="T78" fmla="*/ 2427895 w 2479"/>
              <a:gd name="T79" fmla="*/ 2545152 h 2307"/>
              <a:gd name="T80" fmla="*/ 2485212 w 2479"/>
              <a:gd name="T81" fmla="*/ 2449993 h 2307"/>
              <a:gd name="T82" fmla="*/ 2532242 w 2479"/>
              <a:gd name="T83" fmla="*/ 2371877 h 2307"/>
              <a:gd name="T84" fmla="*/ 2617483 w 2479"/>
              <a:gd name="T85" fmla="*/ 2222747 h 2307"/>
              <a:gd name="T86" fmla="*/ 2693906 w 2479"/>
              <a:gd name="T87" fmla="*/ 2082139 h 2307"/>
              <a:gd name="T88" fmla="*/ 2817358 w 2479"/>
              <a:gd name="T89" fmla="*/ 1822227 h 2307"/>
              <a:gd name="T90" fmla="*/ 2845282 w 2479"/>
              <a:gd name="T91" fmla="*/ 1766836 h 2307"/>
              <a:gd name="T92" fmla="*/ 2854100 w 2479"/>
              <a:gd name="T93" fmla="*/ 1728488 h 2307"/>
              <a:gd name="T94" fmla="*/ 2883493 w 2479"/>
              <a:gd name="T95" fmla="*/ 1648952 h 2307"/>
              <a:gd name="T96" fmla="*/ 2902599 w 2479"/>
              <a:gd name="T97" fmla="*/ 1602083 h 2307"/>
              <a:gd name="T98" fmla="*/ 2930522 w 2479"/>
              <a:gd name="T99" fmla="*/ 1546692 h 2307"/>
              <a:gd name="T100" fmla="*/ 2958446 w 2479"/>
              <a:gd name="T101" fmla="*/ 1468576 h 2307"/>
              <a:gd name="T102" fmla="*/ 3006945 w 2479"/>
              <a:gd name="T103" fmla="*/ 1366315 h 2307"/>
              <a:gd name="T104" fmla="*/ 3062793 w 2479"/>
              <a:gd name="T105" fmla="*/ 1241330 h 2307"/>
              <a:gd name="T106" fmla="*/ 3139216 w 2479"/>
              <a:gd name="T107" fmla="*/ 1083678 h 2307"/>
              <a:gd name="T108" fmla="*/ 3224457 w 2479"/>
              <a:gd name="T109" fmla="*/ 911824 h 2307"/>
              <a:gd name="T110" fmla="*/ 3309698 w 2479"/>
              <a:gd name="T111" fmla="*/ 730027 h 2307"/>
              <a:gd name="T112" fmla="*/ 3490467 w 2479"/>
              <a:gd name="T113" fmla="*/ 353651 h 2307"/>
              <a:gd name="T114" fmla="*/ 3575708 w 2479"/>
              <a:gd name="T115" fmla="*/ 173275 h 2307"/>
              <a:gd name="T116" fmla="*/ 3641843 w 2479"/>
              <a:gd name="T117" fmla="*/ 0 h 2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79"/>
              <a:gd name="T178" fmla="*/ 0 h 2307"/>
              <a:gd name="T179" fmla="*/ 2479 w 2479"/>
              <a:gd name="T180" fmla="*/ 2307 h 23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79" h="2307">
                <a:moveTo>
                  <a:pt x="0" y="503"/>
                </a:moveTo>
                <a:lnTo>
                  <a:pt x="7" y="537"/>
                </a:lnTo>
                <a:lnTo>
                  <a:pt x="13" y="575"/>
                </a:lnTo>
                <a:lnTo>
                  <a:pt x="19" y="625"/>
                </a:lnTo>
                <a:lnTo>
                  <a:pt x="26" y="680"/>
                </a:lnTo>
                <a:lnTo>
                  <a:pt x="39" y="741"/>
                </a:lnTo>
                <a:lnTo>
                  <a:pt x="45" y="813"/>
                </a:lnTo>
                <a:lnTo>
                  <a:pt x="58" y="885"/>
                </a:lnTo>
                <a:lnTo>
                  <a:pt x="78" y="962"/>
                </a:lnTo>
                <a:lnTo>
                  <a:pt x="97" y="1051"/>
                </a:lnTo>
                <a:lnTo>
                  <a:pt x="123" y="1156"/>
                </a:lnTo>
                <a:lnTo>
                  <a:pt x="149" y="1272"/>
                </a:lnTo>
                <a:lnTo>
                  <a:pt x="181" y="1388"/>
                </a:lnTo>
                <a:lnTo>
                  <a:pt x="207" y="1504"/>
                </a:lnTo>
                <a:lnTo>
                  <a:pt x="239" y="1620"/>
                </a:lnTo>
                <a:lnTo>
                  <a:pt x="265" y="1720"/>
                </a:lnTo>
                <a:lnTo>
                  <a:pt x="297" y="1803"/>
                </a:lnTo>
                <a:lnTo>
                  <a:pt x="323" y="1869"/>
                </a:lnTo>
                <a:lnTo>
                  <a:pt x="349" y="1924"/>
                </a:lnTo>
                <a:lnTo>
                  <a:pt x="374" y="1974"/>
                </a:lnTo>
                <a:lnTo>
                  <a:pt x="407" y="2013"/>
                </a:lnTo>
                <a:lnTo>
                  <a:pt x="465" y="2085"/>
                </a:lnTo>
                <a:lnTo>
                  <a:pt x="536" y="2146"/>
                </a:lnTo>
                <a:lnTo>
                  <a:pt x="620" y="2206"/>
                </a:lnTo>
                <a:lnTo>
                  <a:pt x="710" y="2256"/>
                </a:lnTo>
                <a:lnTo>
                  <a:pt x="755" y="2278"/>
                </a:lnTo>
                <a:lnTo>
                  <a:pt x="807" y="2295"/>
                </a:lnTo>
                <a:lnTo>
                  <a:pt x="858" y="2300"/>
                </a:lnTo>
                <a:lnTo>
                  <a:pt x="910" y="2306"/>
                </a:lnTo>
                <a:lnTo>
                  <a:pt x="968" y="2306"/>
                </a:lnTo>
                <a:lnTo>
                  <a:pt x="1026" y="2295"/>
                </a:lnTo>
                <a:lnTo>
                  <a:pt x="1155" y="2267"/>
                </a:lnTo>
                <a:lnTo>
                  <a:pt x="1284" y="2218"/>
                </a:lnTo>
                <a:lnTo>
                  <a:pt x="1342" y="2184"/>
                </a:lnTo>
                <a:lnTo>
                  <a:pt x="1394" y="2146"/>
                </a:lnTo>
                <a:lnTo>
                  <a:pt x="1446" y="2101"/>
                </a:lnTo>
                <a:lnTo>
                  <a:pt x="1491" y="2046"/>
                </a:lnTo>
                <a:lnTo>
                  <a:pt x="1536" y="1985"/>
                </a:lnTo>
                <a:lnTo>
                  <a:pt x="1575" y="1924"/>
                </a:lnTo>
                <a:lnTo>
                  <a:pt x="1652" y="1792"/>
                </a:lnTo>
                <a:lnTo>
                  <a:pt x="1691" y="1725"/>
                </a:lnTo>
                <a:lnTo>
                  <a:pt x="1723" y="1670"/>
                </a:lnTo>
                <a:lnTo>
                  <a:pt x="1781" y="1565"/>
                </a:lnTo>
                <a:lnTo>
                  <a:pt x="1833" y="1466"/>
                </a:lnTo>
                <a:lnTo>
                  <a:pt x="1917" y="1283"/>
                </a:lnTo>
                <a:lnTo>
                  <a:pt x="1936" y="1244"/>
                </a:lnTo>
                <a:lnTo>
                  <a:pt x="1942" y="1217"/>
                </a:lnTo>
                <a:lnTo>
                  <a:pt x="1962" y="1161"/>
                </a:lnTo>
                <a:lnTo>
                  <a:pt x="1975" y="1128"/>
                </a:lnTo>
                <a:lnTo>
                  <a:pt x="1994" y="1089"/>
                </a:lnTo>
                <a:lnTo>
                  <a:pt x="2013" y="1034"/>
                </a:lnTo>
                <a:lnTo>
                  <a:pt x="2046" y="962"/>
                </a:lnTo>
                <a:lnTo>
                  <a:pt x="2084" y="874"/>
                </a:lnTo>
                <a:lnTo>
                  <a:pt x="2136" y="763"/>
                </a:lnTo>
                <a:lnTo>
                  <a:pt x="2194" y="642"/>
                </a:lnTo>
                <a:lnTo>
                  <a:pt x="2252" y="514"/>
                </a:lnTo>
                <a:lnTo>
                  <a:pt x="2375" y="249"/>
                </a:lnTo>
                <a:lnTo>
                  <a:pt x="2433" y="122"/>
                </a:lnTo>
                <a:lnTo>
                  <a:pt x="2478" y="0"/>
                </a:lnTo>
              </a:path>
            </a:pathLst>
          </a:custGeom>
          <a:noFill/>
          <a:ln w="381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Rectangle 25"/>
          <p:cNvSpPr>
            <a:spLocks noChangeArrowheads="1"/>
          </p:cNvSpPr>
          <p:nvPr/>
        </p:nvSpPr>
        <p:spPr bwMode="auto">
          <a:xfrm>
            <a:off x="4625448" y="2255317"/>
            <a:ext cx="703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663300"/>
                </a:solidFill>
              </a:rPr>
              <a:t>CMg</a:t>
            </a:r>
          </a:p>
        </p:txBody>
      </p:sp>
      <p:sp>
        <p:nvSpPr>
          <p:cNvPr id="26" name="Rectangle 26"/>
          <p:cNvSpPr>
            <a:spLocks noChangeArrowheads="1"/>
          </p:cNvSpPr>
          <p:nvPr/>
        </p:nvSpPr>
        <p:spPr bwMode="auto">
          <a:xfrm>
            <a:off x="5997048" y="3703117"/>
            <a:ext cx="19097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t>P = RMe = RMg</a:t>
            </a:r>
          </a:p>
        </p:txBody>
      </p:sp>
      <p:sp>
        <p:nvSpPr>
          <p:cNvPr id="27" name="Rectangle 27"/>
          <p:cNvSpPr>
            <a:spLocks noChangeArrowheads="1"/>
          </p:cNvSpPr>
          <p:nvPr/>
        </p:nvSpPr>
        <p:spPr bwMode="auto">
          <a:xfrm>
            <a:off x="5658911" y="6127229"/>
            <a:ext cx="41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Q</a:t>
            </a:r>
          </a:p>
        </p:txBody>
      </p:sp>
      <p:sp>
        <p:nvSpPr>
          <p:cNvPr id="28" name="Line 28"/>
          <p:cNvSpPr>
            <a:spLocks noChangeShapeType="1"/>
          </p:cNvSpPr>
          <p:nvPr/>
        </p:nvSpPr>
        <p:spPr bwMode="auto">
          <a:xfrm flipV="1">
            <a:off x="4023786" y="3804717"/>
            <a:ext cx="0" cy="24066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29"/>
          <p:cNvSpPr>
            <a:spLocks noChangeArrowheads="1"/>
          </p:cNvSpPr>
          <p:nvPr/>
        </p:nvSpPr>
        <p:spPr bwMode="auto">
          <a:xfrm>
            <a:off x="3879323" y="6168173"/>
            <a:ext cx="39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dirty="0"/>
              <a:t>q</a:t>
            </a:r>
            <a:r>
              <a:rPr lang="en-US" altLang="en-US" sz="2000" b="1" i="1" baseline="30000" dirty="0"/>
              <a:t>*</a:t>
            </a:r>
          </a:p>
        </p:txBody>
      </p:sp>
      <p:sp>
        <p:nvSpPr>
          <p:cNvPr id="30" name="Rectangle 30"/>
          <p:cNvSpPr>
            <a:spLocks noChangeArrowheads="1"/>
          </p:cNvSpPr>
          <p:nvPr/>
        </p:nvSpPr>
        <p:spPr bwMode="auto">
          <a:xfrm>
            <a:off x="3792011" y="3414192"/>
            <a:ext cx="33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i="1"/>
              <a:t>A</a:t>
            </a:r>
          </a:p>
        </p:txBody>
      </p:sp>
      <p:sp>
        <p:nvSpPr>
          <p:cNvPr id="31" name="Line 31"/>
          <p:cNvSpPr>
            <a:spLocks noChangeShapeType="1"/>
          </p:cNvSpPr>
          <p:nvPr/>
        </p:nvSpPr>
        <p:spPr bwMode="auto">
          <a:xfrm>
            <a:off x="742423" y="6203429"/>
            <a:ext cx="502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 name="Rectangle 32"/>
          <p:cNvSpPr>
            <a:spLocks noChangeArrowheads="1"/>
          </p:cNvSpPr>
          <p:nvPr/>
        </p:nvSpPr>
        <p:spPr bwMode="auto">
          <a:xfrm>
            <a:off x="299511" y="3536429"/>
            <a:ext cx="5191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p>
        </p:txBody>
      </p:sp>
      <p:sp>
        <p:nvSpPr>
          <p:cNvPr id="33" name="Line 33"/>
          <p:cNvSpPr>
            <a:spLocks noChangeShapeType="1"/>
          </p:cNvSpPr>
          <p:nvPr/>
        </p:nvSpPr>
        <p:spPr bwMode="auto">
          <a:xfrm>
            <a:off x="815448" y="3838054"/>
            <a:ext cx="518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 name="Oval 34"/>
          <p:cNvSpPr>
            <a:spLocks noChangeArrowheads="1"/>
          </p:cNvSpPr>
          <p:nvPr/>
        </p:nvSpPr>
        <p:spPr bwMode="auto">
          <a:xfrm>
            <a:off x="3939648" y="3761854"/>
            <a:ext cx="152400" cy="152400"/>
          </a:xfrm>
          <a:prstGeom prst="ellipse">
            <a:avLst/>
          </a:prstGeom>
          <a:solidFill>
            <a:srgbClr val="000000"/>
          </a:solidFill>
          <a:ln w="9525">
            <a:solidFill>
              <a:srgbClr val="000099"/>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grpSp>
        <p:nvGrpSpPr>
          <p:cNvPr id="35" name="Group 35"/>
          <p:cNvGrpSpPr>
            <a:grpSpLocks/>
          </p:cNvGrpSpPr>
          <p:nvPr/>
        </p:nvGrpSpPr>
        <p:grpSpPr bwMode="auto">
          <a:xfrm>
            <a:off x="2064811" y="3188767"/>
            <a:ext cx="6370637" cy="2478087"/>
            <a:chOff x="1507" y="1799"/>
            <a:chExt cx="4013" cy="1561"/>
          </a:xfrm>
        </p:grpSpPr>
        <p:sp>
          <p:nvSpPr>
            <p:cNvPr id="43" name="Rectangle 43"/>
            <p:cNvSpPr>
              <a:spLocks noChangeArrowheads="1"/>
            </p:cNvSpPr>
            <p:nvPr/>
          </p:nvSpPr>
          <p:spPr bwMode="auto">
            <a:xfrm>
              <a:off x="3984" y="2784"/>
              <a:ext cx="1536" cy="576"/>
            </a:xfrm>
            <a:prstGeom prst="rect">
              <a:avLst/>
            </a:prstGeom>
            <a:solidFill>
              <a:schemeClr val="bg1">
                <a:lumMod val="95000"/>
              </a:schemeClr>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36" name="Freeform 36"/>
            <p:cNvSpPr>
              <a:spLocks/>
            </p:cNvSpPr>
            <p:nvPr/>
          </p:nvSpPr>
          <p:spPr bwMode="auto">
            <a:xfrm>
              <a:off x="1507" y="2495"/>
              <a:ext cx="1672" cy="342"/>
            </a:xfrm>
            <a:custGeom>
              <a:avLst/>
              <a:gdLst>
                <a:gd name="T0" fmla="*/ 0 w 1806"/>
                <a:gd name="T1" fmla="*/ 0 h 382"/>
                <a:gd name="T2" fmla="*/ 43 w 1806"/>
                <a:gd name="T3" fmla="*/ 21 h 382"/>
                <a:gd name="T4" fmla="*/ 97 w 1806"/>
                <a:gd name="T5" fmla="*/ 53 h 382"/>
                <a:gd name="T6" fmla="*/ 163 w 1806"/>
                <a:gd name="T7" fmla="*/ 86 h 382"/>
                <a:gd name="T8" fmla="*/ 242 w 1806"/>
                <a:gd name="T9" fmla="*/ 126 h 382"/>
                <a:gd name="T10" fmla="*/ 314 w 1806"/>
                <a:gd name="T11" fmla="*/ 167 h 382"/>
                <a:gd name="T12" fmla="*/ 393 w 1806"/>
                <a:gd name="T13" fmla="*/ 203 h 382"/>
                <a:gd name="T14" fmla="*/ 465 w 1806"/>
                <a:gd name="T15" fmla="*/ 235 h 382"/>
                <a:gd name="T16" fmla="*/ 531 w 1806"/>
                <a:gd name="T17" fmla="*/ 261 h 382"/>
                <a:gd name="T18" fmla="*/ 645 w 1806"/>
                <a:gd name="T19" fmla="*/ 297 h 382"/>
                <a:gd name="T20" fmla="*/ 755 w 1806"/>
                <a:gd name="T21" fmla="*/ 321 h 382"/>
                <a:gd name="T22" fmla="*/ 856 w 1806"/>
                <a:gd name="T23" fmla="*/ 333 h 382"/>
                <a:gd name="T24" fmla="*/ 966 w 1806"/>
                <a:gd name="T25" fmla="*/ 341 h 382"/>
                <a:gd name="T26" fmla="*/ 1080 w 1806"/>
                <a:gd name="T27" fmla="*/ 338 h 382"/>
                <a:gd name="T28" fmla="*/ 1194 w 1806"/>
                <a:gd name="T29" fmla="*/ 325 h 382"/>
                <a:gd name="T30" fmla="*/ 1304 w 1806"/>
                <a:gd name="T31" fmla="*/ 305 h 382"/>
                <a:gd name="T32" fmla="*/ 1400 w 1806"/>
                <a:gd name="T33" fmla="*/ 277 h 382"/>
                <a:gd name="T34" fmla="*/ 1441 w 1806"/>
                <a:gd name="T35" fmla="*/ 261 h 382"/>
                <a:gd name="T36" fmla="*/ 1484 w 1806"/>
                <a:gd name="T37" fmla="*/ 235 h 382"/>
                <a:gd name="T38" fmla="*/ 1556 w 1806"/>
                <a:gd name="T39" fmla="*/ 187 h 382"/>
                <a:gd name="T40" fmla="*/ 1623 w 1806"/>
                <a:gd name="T41" fmla="*/ 139 h 382"/>
                <a:gd name="T42" fmla="*/ 1647 w 1806"/>
                <a:gd name="T43" fmla="*/ 118 h 382"/>
                <a:gd name="T44" fmla="*/ 1671 w 1806"/>
                <a:gd name="T45" fmla="*/ 102 h 3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6"/>
                <a:gd name="T70" fmla="*/ 0 h 382"/>
                <a:gd name="T71" fmla="*/ 1806 w 1806"/>
                <a:gd name="T72" fmla="*/ 382 h 3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6" h="382">
                  <a:moveTo>
                    <a:pt x="0" y="0"/>
                  </a:moveTo>
                  <a:lnTo>
                    <a:pt x="46" y="23"/>
                  </a:lnTo>
                  <a:lnTo>
                    <a:pt x="105" y="59"/>
                  </a:lnTo>
                  <a:lnTo>
                    <a:pt x="176" y="96"/>
                  </a:lnTo>
                  <a:lnTo>
                    <a:pt x="261" y="141"/>
                  </a:lnTo>
                  <a:lnTo>
                    <a:pt x="339" y="186"/>
                  </a:lnTo>
                  <a:lnTo>
                    <a:pt x="424" y="227"/>
                  </a:lnTo>
                  <a:lnTo>
                    <a:pt x="502" y="263"/>
                  </a:lnTo>
                  <a:lnTo>
                    <a:pt x="574" y="291"/>
                  </a:lnTo>
                  <a:lnTo>
                    <a:pt x="697" y="332"/>
                  </a:lnTo>
                  <a:lnTo>
                    <a:pt x="815" y="359"/>
                  </a:lnTo>
                  <a:lnTo>
                    <a:pt x="925" y="372"/>
                  </a:lnTo>
                  <a:lnTo>
                    <a:pt x="1043" y="381"/>
                  </a:lnTo>
                  <a:lnTo>
                    <a:pt x="1167" y="377"/>
                  </a:lnTo>
                  <a:lnTo>
                    <a:pt x="1290" y="363"/>
                  </a:lnTo>
                  <a:lnTo>
                    <a:pt x="1408" y="341"/>
                  </a:lnTo>
                  <a:lnTo>
                    <a:pt x="1512" y="309"/>
                  </a:lnTo>
                  <a:lnTo>
                    <a:pt x="1557" y="291"/>
                  </a:lnTo>
                  <a:lnTo>
                    <a:pt x="1603" y="263"/>
                  </a:lnTo>
                  <a:lnTo>
                    <a:pt x="1681" y="209"/>
                  </a:lnTo>
                  <a:lnTo>
                    <a:pt x="1753" y="155"/>
                  </a:lnTo>
                  <a:lnTo>
                    <a:pt x="1779" y="132"/>
                  </a:lnTo>
                  <a:lnTo>
                    <a:pt x="1805" y="114"/>
                  </a:lnTo>
                </a:path>
              </a:pathLst>
            </a:custGeom>
            <a:noFill/>
            <a:ln w="38100" cap="rnd" cmpd="sng">
              <a:solidFill>
                <a:srgbClr val="0000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Rectangle 37"/>
            <p:cNvSpPr>
              <a:spLocks noChangeArrowheads="1"/>
            </p:cNvSpPr>
            <p:nvPr/>
          </p:nvSpPr>
          <p:spPr bwMode="auto">
            <a:xfrm>
              <a:off x="3168" y="2491"/>
              <a:ext cx="54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000099"/>
                  </a:solidFill>
                </a:rPr>
                <a:t>CVMe</a:t>
              </a:r>
            </a:p>
          </p:txBody>
        </p:sp>
        <p:sp>
          <p:nvSpPr>
            <p:cNvPr id="38" name="Rectangle 38"/>
            <p:cNvSpPr>
              <a:spLocks noChangeArrowheads="1"/>
            </p:cNvSpPr>
            <p:nvPr/>
          </p:nvSpPr>
          <p:spPr bwMode="auto">
            <a:xfrm>
              <a:off x="3168" y="2219"/>
              <a:ext cx="53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000099"/>
                  </a:solidFill>
                </a:rPr>
                <a:t>CTMe</a:t>
              </a:r>
            </a:p>
          </p:txBody>
        </p:sp>
        <p:sp>
          <p:nvSpPr>
            <p:cNvPr id="39" name="Freeform 39"/>
            <p:cNvSpPr>
              <a:spLocks/>
            </p:cNvSpPr>
            <p:nvPr/>
          </p:nvSpPr>
          <p:spPr bwMode="auto">
            <a:xfrm>
              <a:off x="1526" y="1799"/>
              <a:ext cx="1653" cy="780"/>
            </a:xfrm>
            <a:custGeom>
              <a:avLst/>
              <a:gdLst>
                <a:gd name="T0" fmla="*/ 0 w 1786"/>
                <a:gd name="T1" fmla="*/ 0 h 872"/>
                <a:gd name="T2" fmla="*/ 18 w 1786"/>
                <a:gd name="T3" fmla="*/ 22 h 872"/>
                <a:gd name="T4" fmla="*/ 42 w 1786"/>
                <a:gd name="T5" fmla="*/ 47 h 872"/>
                <a:gd name="T6" fmla="*/ 72 w 1786"/>
                <a:gd name="T7" fmla="*/ 77 h 872"/>
                <a:gd name="T8" fmla="*/ 103 w 1786"/>
                <a:gd name="T9" fmla="*/ 114 h 872"/>
                <a:gd name="T10" fmla="*/ 168 w 1786"/>
                <a:gd name="T11" fmla="*/ 191 h 872"/>
                <a:gd name="T12" fmla="*/ 247 w 1786"/>
                <a:gd name="T13" fmla="*/ 278 h 872"/>
                <a:gd name="T14" fmla="*/ 326 w 1786"/>
                <a:gd name="T15" fmla="*/ 366 h 872"/>
                <a:gd name="T16" fmla="*/ 404 w 1786"/>
                <a:gd name="T17" fmla="*/ 450 h 872"/>
                <a:gd name="T18" fmla="*/ 440 w 1786"/>
                <a:gd name="T19" fmla="*/ 487 h 872"/>
                <a:gd name="T20" fmla="*/ 477 w 1786"/>
                <a:gd name="T21" fmla="*/ 523 h 872"/>
                <a:gd name="T22" fmla="*/ 513 w 1786"/>
                <a:gd name="T23" fmla="*/ 552 h 872"/>
                <a:gd name="T24" fmla="*/ 542 w 1786"/>
                <a:gd name="T25" fmla="*/ 578 h 872"/>
                <a:gd name="T26" fmla="*/ 603 w 1786"/>
                <a:gd name="T27" fmla="*/ 622 h 872"/>
                <a:gd name="T28" fmla="*/ 657 w 1786"/>
                <a:gd name="T29" fmla="*/ 655 h 872"/>
                <a:gd name="T30" fmla="*/ 712 w 1786"/>
                <a:gd name="T31" fmla="*/ 680 h 872"/>
                <a:gd name="T32" fmla="*/ 765 w 1786"/>
                <a:gd name="T33" fmla="*/ 702 h 872"/>
                <a:gd name="T34" fmla="*/ 814 w 1786"/>
                <a:gd name="T35" fmla="*/ 720 h 872"/>
                <a:gd name="T36" fmla="*/ 863 w 1786"/>
                <a:gd name="T37" fmla="*/ 732 h 872"/>
                <a:gd name="T38" fmla="*/ 959 w 1786"/>
                <a:gd name="T39" fmla="*/ 753 h 872"/>
                <a:gd name="T40" fmla="*/ 1043 w 1786"/>
                <a:gd name="T41" fmla="*/ 772 h 872"/>
                <a:gd name="T42" fmla="*/ 1122 w 1786"/>
                <a:gd name="T43" fmla="*/ 779 h 872"/>
                <a:gd name="T44" fmla="*/ 1194 w 1786"/>
                <a:gd name="T45" fmla="*/ 772 h 872"/>
                <a:gd name="T46" fmla="*/ 1236 w 1786"/>
                <a:gd name="T47" fmla="*/ 764 h 872"/>
                <a:gd name="T48" fmla="*/ 1278 w 1786"/>
                <a:gd name="T49" fmla="*/ 753 h 872"/>
                <a:gd name="T50" fmla="*/ 1326 w 1786"/>
                <a:gd name="T51" fmla="*/ 735 h 872"/>
                <a:gd name="T52" fmla="*/ 1374 w 1786"/>
                <a:gd name="T53" fmla="*/ 709 h 872"/>
                <a:gd name="T54" fmla="*/ 1429 w 1786"/>
                <a:gd name="T55" fmla="*/ 680 h 872"/>
                <a:gd name="T56" fmla="*/ 1477 w 1786"/>
                <a:gd name="T57" fmla="*/ 648 h 872"/>
                <a:gd name="T58" fmla="*/ 1532 w 1786"/>
                <a:gd name="T59" fmla="*/ 615 h 872"/>
                <a:gd name="T60" fmla="*/ 1580 w 1786"/>
                <a:gd name="T61" fmla="*/ 585 h 872"/>
                <a:gd name="T62" fmla="*/ 1616 w 1786"/>
                <a:gd name="T63" fmla="*/ 559 h 872"/>
                <a:gd name="T64" fmla="*/ 1652 w 1786"/>
                <a:gd name="T65" fmla="*/ 538 h 8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6"/>
                <a:gd name="T100" fmla="*/ 0 h 872"/>
                <a:gd name="T101" fmla="*/ 1786 w 1786"/>
                <a:gd name="T102" fmla="*/ 872 h 8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6" h="872">
                  <a:moveTo>
                    <a:pt x="0" y="0"/>
                  </a:moveTo>
                  <a:lnTo>
                    <a:pt x="19" y="25"/>
                  </a:lnTo>
                  <a:lnTo>
                    <a:pt x="45" y="53"/>
                  </a:lnTo>
                  <a:lnTo>
                    <a:pt x="78" y="86"/>
                  </a:lnTo>
                  <a:lnTo>
                    <a:pt x="111" y="127"/>
                  </a:lnTo>
                  <a:lnTo>
                    <a:pt x="182" y="213"/>
                  </a:lnTo>
                  <a:lnTo>
                    <a:pt x="267" y="311"/>
                  </a:lnTo>
                  <a:lnTo>
                    <a:pt x="352" y="409"/>
                  </a:lnTo>
                  <a:lnTo>
                    <a:pt x="436" y="503"/>
                  </a:lnTo>
                  <a:lnTo>
                    <a:pt x="475" y="544"/>
                  </a:lnTo>
                  <a:lnTo>
                    <a:pt x="515" y="585"/>
                  </a:lnTo>
                  <a:lnTo>
                    <a:pt x="554" y="617"/>
                  </a:lnTo>
                  <a:lnTo>
                    <a:pt x="586" y="646"/>
                  </a:lnTo>
                  <a:lnTo>
                    <a:pt x="651" y="695"/>
                  </a:lnTo>
                  <a:lnTo>
                    <a:pt x="710" y="732"/>
                  </a:lnTo>
                  <a:lnTo>
                    <a:pt x="769" y="760"/>
                  </a:lnTo>
                  <a:lnTo>
                    <a:pt x="827" y="785"/>
                  </a:lnTo>
                  <a:lnTo>
                    <a:pt x="879" y="805"/>
                  </a:lnTo>
                  <a:lnTo>
                    <a:pt x="932" y="818"/>
                  </a:lnTo>
                  <a:lnTo>
                    <a:pt x="1036" y="842"/>
                  </a:lnTo>
                  <a:lnTo>
                    <a:pt x="1127" y="863"/>
                  </a:lnTo>
                  <a:lnTo>
                    <a:pt x="1212" y="871"/>
                  </a:lnTo>
                  <a:lnTo>
                    <a:pt x="1290" y="863"/>
                  </a:lnTo>
                  <a:lnTo>
                    <a:pt x="1335" y="854"/>
                  </a:lnTo>
                  <a:lnTo>
                    <a:pt x="1381" y="842"/>
                  </a:lnTo>
                  <a:lnTo>
                    <a:pt x="1433" y="822"/>
                  </a:lnTo>
                  <a:lnTo>
                    <a:pt x="1485" y="793"/>
                  </a:lnTo>
                  <a:lnTo>
                    <a:pt x="1544" y="760"/>
                  </a:lnTo>
                  <a:lnTo>
                    <a:pt x="1596" y="724"/>
                  </a:lnTo>
                  <a:lnTo>
                    <a:pt x="1655" y="687"/>
                  </a:lnTo>
                  <a:lnTo>
                    <a:pt x="1707" y="654"/>
                  </a:lnTo>
                  <a:lnTo>
                    <a:pt x="1746" y="625"/>
                  </a:lnTo>
                  <a:lnTo>
                    <a:pt x="1785" y="601"/>
                  </a:lnTo>
                </a:path>
              </a:pathLst>
            </a:custGeom>
            <a:noFill/>
            <a:ln w="38100" cap="rnd" cmpd="sng">
              <a:solidFill>
                <a:srgbClr val="0000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Rectangle 40"/>
            <p:cNvSpPr>
              <a:spLocks noChangeArrowheads="1"/>
            </p:cNvSpPr>
            <p:nvPr/>
          </p:nvSpPr>
          <p:spPr bwMode="auto">
            <a:xfrm>
              <a:off x="2710" y="2555"/>
              <a:ext cx="2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i="1"/>
                <a:t>B</a:t>
              </a:r>
            </a:p>
          </p:txBody>
        </p:sp>
        <p:sp>
          <p:nvSpPr>
            <p:cNvPr id="41" name="Oval 41"/>
            <p:cNvSpPr>
              <a:spLocks noChangeArrowheads="1"/>
            </p:cNvSpPr>
            <p:nvPr/>
          </p:nvSpPr>
          <p:spPr bwMode="auto">
            <a:xfrm>
              <a:off x="2688" y="2496"/>
              <a:ext cx="96" cy="96"/>
            </a:xfrm>
            <a:prstGeom prst="ellipse">
              <a:avLst/>
            </a:prstGeom>
            <a:solidFill>
              <a:srgbClr val="000000"/>
            </a:solidFill>
            <a:ln w="9525">
              <a:solidFill>
                <a:srgbClr val="000099"/>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42" name="Text Box 42"/>
            <p:cNvSpPr txBox="1">
              <a:spLocks noChangeArrowheads="1"/>
            </p:cNvSpPr>
            <p:nvPr/>
          </p:nvSpPr>
          <p:spPr bwMode="auto">
            <a:xfrm>
              <a:off x="4032" y="2784"/>
              <a:ext cx="14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Lucro Unitário P - CTMe (A-B)</a:t>
              </a:r>
            </a:p>
          </p:txBody>
        </p:sp>
      </p:grpSp>
      <p:sp>
        <p:nvSpPr>
          <p:cNvPr id="44" name="CaixaDeTexto 43"/>
          <p:cNvSpPr txBox="1"/>
          <p:nvPr/>
        </p:nvSpPr>
        <p:spPr>
          <a:xfrm>
            <a:off x="1147949" y="1391217"/>
            <a:ext cx="6071717" cy="430887"/>
          </a:xfrm>
          <a:prstGeom prst="rect">
            <a:avLst/>
          </a:prstGeom>
          <a:solidFill>
            <a:schemeClr val="bg1">
              <a:lumMod val="95000"/>
            </a:schemeClr>
          </a:solidFill>
          <a:ln>
            <a:solidFill>
              <a:schemeClr val="tx1"/>
            </a:solidFill>
          </a:ln>
        </p:spPr>
        <p:txBody>
          <a:bodyPr wrap="square" rtlCol="0">
            <a:spAutoFit/>
          </a:bodyPr>
          <a:lstStyle/>
          <a:p>
            <a:r>
              <a:rPr lang="pt-BR" sz="2200" b="1" dirty="0"/>
              <a:t>Ponto A: Máximo Lucro </a:t>
            </a:r>
            <a:r>
              <a:rPr lang="pt-BR" sz="2200" b="1" dirty="0">
                <a:sym typeface="Symbol" panose="05050102010706020507" pitchFamily="18" charset="2"/>
              </a:rPr>
              <a:t> </a:t>
            </a:r>
            <a:r>
              <a:rPr lang="pt-BR" sz="2200" b="1" dirty="0" err="1">
                <a:sym typeface="Symbol" panose="05050102010706020507" pitchFamily="18" charset="2"/>
              </a:rPr>
              <a:t>RMg</a:t>
            </a:r>
            <a:r>
              <a:rPr lang="pt-BR" sz="2200" b="1" dirty="0">
                <a:sym typeface="Symbol" panose="05050102010706020507" pitchFamily="18" charset="2"/>
              </a:rPr>
              <a:t> = </a:t>
            </a:r>
            <a:r>
              <a:rPr lang="pt-BR" sz="2200" b="1" dirty="0" err="1">
                <a:sym typeface="Symbol" panose="05050102010706020507" pitchFamily="18" charset="2"/>
              </a:rPr>
              <a:t>CMg</a:t>
            </a:r>
            <a:r>
              <a:rPr lang="pt-BR" sz="2200" b="1" dirty="0">
                <a:sym typeface="Symbol" panose="05050102010706020507" pitchFamily="18" charset="2"/>
              </a:rPr>
              <a:t>  P = </a:t>
            </a:r>
            <a:r>
              <a:rPr lang="pt-BR" sz="2200" b="1" dirty="0" err="1">
                <a:sym typeface="Symbol" panose="05050102010706020507" pitchFamily="18" charset="2"/>
              </a:rPr>
              <a:t>CMg</a:t>
            </a:r>
            <a:endParaRPr lang="en-US" sz="2200" b="1" dirty="0"/>
          </a:p>
        </p:txBody>
      </p:sp>
    </p:spTree>
    <p:extLst>
      <p:ext uri="{BB962C8B-B14F-4D97-AF65-F5344CB8AC3E}">
        <p14:creationId xmlns:p14="http://schemas.microsoft.com/office/powerpoint/2010/main" val="37528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80280" y="111456"/>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Os Possíveis Equilíbrios</a:t>
            </a:r>
          </a:p>
        </p:txBody>
      </p:sp>
      <p:sp>
        <p:nvSpPr>
          <p:cNvPr id="5" name="Rectangle 5"/>
          <p:cNvSpPr>
            <a:spLocks noChangeArrowheads="1"/>
          </p:cNvSpPr>
          <p:nvPr/>
        </p:nvSpPr>
        <p:spPr bwMode="auto">
          <a:xfrm>
            <a:off x="2093913" y="5500688"/>
            <a:ext cx="26812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6" name="Rectangle 6"/>
          <p:cNvSpPr>
            <a:spLocks noChangeArrowheads="1"/>
          </p:cNvSpPr>
          <p:nvPr/>
        </p:nvSpPr>
        <p:spPr bwMode="auto">
          <a:xfrm>
            <a:off x="1952625" y="5489575"/>
            <a:ext cx="26812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7" name="Line 7"/>
          <p:cNvSpPr>
            <a:spLocks noChangeShapeType="1"/>
          </p:cNvSpPr>
          <p:nvPr/>
        </p:nvSpPr>
        <p:spPr bwMode="auto">
          <a:xfrm>
            <a:off x="1122363" y="1758950"/>
            <a:ext cx="0" cy="381635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8"/>
          <p:cNvSpPr>
            <a:spLocks noChangeArrowheads="1"/>
          </p:cNvSpPr>
          <p:nvPr/>
        </p:nvSpPr>
        <p:spPr bwMode="auto">
          <a:xfrm>
            <a:off x="779463" y="1527175"/>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p>
        </p:txBody>
      </p:sp>
      <p:sp>
        <p:nvSpPr>
          <p:cNvPr id="9" name="Freeform 9"/>
          <p:cNvSpPr>
            <a:spLocks/>
          </p:cNvSpPr>
          <p:nvPr/>
        </p:nvSpPr>
        <p:spPr bwMode="auto">
          <a:xfrm>
            <a:off x="1346200" y="1809750"/>
            <a:ext cx="3643313" cy="3276600"/>
          </a:xfrm>
          <a:custGeom>
            <a:avLst/>
            <a:gdLst>
              <a:gd name="T0" fmla="*/ 0 w 2479"/>
              <a:gd name="T1" fmla="*/ 714404 h 2307"/>
              <a:gd name="T2" fmla="*/ 10288 w 2479"/>
              <a:gd name="T3" fmla="*/ 762694 h 2307"/>
              <a:gd name="T4" fmla="*/ 19106 w 2479"/>
              <a:gd name="T5" fmla="*/ 816665 h 2307"/>
              <a:gd name="T6" fmla="*/ 27924 w 2479"/>
              <a:gd name="T7" fmla="*/ 887679 h 2307"/>
              <a:gd name="T8" fmla="*/ 38211 w 2479"/>
              <a:gd name="T9" fmla="*/ 965794 h 2307"/>
              <a:gd name="T10" fmla="*/ 57317 w 2479"/>
              <a:gd name="T11" fmla="*/ 1052432 h 2307"/>
              <a:gd name="T12" fmla="*/ 66135 w 2479"/>
              <a:gd name="T13" fmla="*/ 1154692 h 2307"/>
              <a:gd name="T14" fmla="*/ 85241 w 2479"/>
              <a:gd name="T15" fmla="*/ 1256953 h 2307"/>
              <a:gd name="T16" fmla="*/ 114634 w 2479"/>
              <a:gd name="T17" fmla="*/ 1366315 h 2307"/>
              <a:gd name="T18" fmla="*/ 142558 w 2479"/>
              <a:gd name="T19" fmla="*/ 1492721 h 2307"/>
              <a:gd name="T20" fmla="*/ 180769 w 2479"/>
              <a:gd name="T21" fmla="*/ 1641851 h 2307"/>
              <a:gd name="T22" fmla="*/ 218981 w 2479"/>
              <a:gd name="T23" fmla="*/ 1806604 h 2307"/>
              <a:gd name="T24" fmla="*/ 266010 w 2479"/>
              <a:gd name="T25" fmla="*/ 1971357 h 2307"/>
              <a:gd name="T26" fmla="*/ 304222 w 2479"/>
              <a:gd name="T27" fmla="*/ 2136110 h 2307"/>
              <a:gd name="T28" fmla="*/ 351251 w 2479"/>
              <a:gd name="T29" fmla="*/ 2300863 h 2307"/>
              <a:gd name="T30" fmla="*/ 389463 w 2479"/>
              <a:gd name="T31" fmla="*/ 2442892 h 2307"/>
              <a:gd name="T32" fmla="*/ 436492 w 2479"/>
              <a:gd name="T33" fmla="*/ 2560775 h 2307"/>
              <a:gd name="T34" fmla="*/ 474704 w 2479"/>
              <a:gd name="T35" fmla="*/ 2654514 h 2307"/>
              <a:gd name="T36" fmla="*/ 512915 w 2479"/>
              <a:gd name="T37" fmla="*/ 2732630 h 2307"/>
              <a:gd name="T38" fmla="*/ 549657 w 2479"/>
              <a:gd name="T39" fmla="*/ 2803644 h 2307"/>
              <a:gd name="T40" fmla="*/ 598156 w 2479"/>
              <a:gd name="T41" fmla="*/ 2859035 h 2307"/>
              <a:gd name="T42" fmla="*/ 683397 w 2479"/>
              <a:gd name="T43" fmla="*/ 2961297 h 2307"/>
              <a:gd name="T44" fmla="*/ 787743 w 2479"/>
              <a:gd name="T45" fmla="*/ 3047934 h 2307"/>
              <a:gd name="T46" fmla="*/ 911196 w 2479"/>
              <a:gd name="T47" fmla="*/ 3133151 h 2307"/>
              <a:gd name="T48" fmla="*/ 1043466 w 2479"/>
              <a:gd name="T49" fmla="*/ 3204165 h 2307"/>
              <a:gd name="T50" fmla="*/ 1109601 w 2479"/>
              <a:gd name="T51" fmla="*/ 3235412 h 2307"/>
              <a:gd name="T52" fmla="*/ 1186024 w 2479"/>
              <a:gd name="T53" fmla="*/ 3259557 h 2307"/>
              <a:gd name="T54" fmla="*/ 1260977 w 2479"/>
              <a:gd name="T55" fmla="*/ 3266658 h 2307"/>
              <a:gd name="T56" fmla="*/ 1337400 w 2479"/>
              <a:gd name="T57" fmla="*/ 3275180 h 2307"/>
              <a:gd name="T58" fmla="*/ 1422641 w 2479"/>
              <a:gd name="T59" fmla="*/ 3275180 h 2307"/>
              <a:gd name="T60" fmla="*/ 1507882 w 2479"/>
              <a:gd name="T61" fmla="*/ 3259557 h 2307"/>
              <a:gd name="T62" fmla="*/ 1697469 w 2479"/>
              <a:gd name="T63" fmla="*/ 3219789 h 2307"/>
              <a:gd name="T64" fmla="*/ 1887057 w 2479"/>
              <a:gd name="T65" fmla="*/ 3150195 h 2307"/>
              <a:gd name="T66" fmla="*/ 1972298 w 2479"/>
              <a:gd name="T67" fmla="*/ 3101905 h 2307"/>
              <a:gd name="T68" fmla="*/ 2048720 w 2479"/>
              <a:gd name="T69" fmla="*/ 3047934 h 2307"/>
              <a:gd name="T70" fmla="*/ 2125143 w 2479"/>
              <a:gd name="T71" fmla="*/ 2984021 h 2307"/>
              <a:gd name="T72" fmla="*/ 2191278 w 2479"/>
              <a:gd name="T73" fmla="*/ 2905905 h 2307"/>
              <a:gd name="T74" fmla="*/ 2257414 w 2479"/>
              <a:gd name="T75" fmla="*/ 2819267 h 2307"/>
              <a:gd name="T76" fmla="*/ 2314731 w 2479"/>
              <a:gd name="T77" fmla="*/ 2732630 h 2307"/>
              <a:gd name="T78" fmla="*/ 2427895 w 2479"/>
              <a:gd name="T79" fmla="*/ 2545152 h 2307"/>
              <a:gd name="T80" fmla="*/ 2485212 w 2479"/>
              <a:gd name="T81" fmla="*/ 2449993 h 2307"/>
              <a:gd name="T82" fmla="*/ 2532242 w 2479"/>
              <a:gd name="T83" fmla="*/ 2371877 h 2307"/>
              <a:gd name="T84" fmla="*/ 2617483 w 2479"/>
              <a:gd name="T85" fmla="*/ 2222747 h 2307"/>
              <a:gd name="T86" fmla="*/ 2693906 w 2479"/>
              <a:gd name="T87" fmla="*/ 2082139 h 2307"/>
              <a:gd name="T88" fmla="*/ 2817358 w 2479"/>
              <a:gd name="T89" fmla="*/ 1822227 h 2307"/>
              <a:gd name="T90" fmla="*/ 2845282 w 2479"/>
              <a:gd name="T91" fmla="*/ 1766836 h 2307"/>
              <a:gd name="T92" fmla="*/ 2854100 w 2479"/>
              <a:gd name="T93" fmla="*/ 1728488 h 2307"/>
              <a:gd name="T94" fmla="*/ 2883493 w 2479"/>
              <a:gd name="T95" fmla="*/ 1648952 h 2307"/>
              <a:gd name="T96" fmla="*/ 2902599 w 2479"/>
              <a:gd name="T97" fmla="*/ 1602083 h 2307"/>
              <a:gd name="T98" fmla="*/ 2930522 w 2479"/>
              <a:gd name="T99" fmla="*/ 1546692 h 2307"/>
              <a:gd name="T100" fmla="*/ 2958446 w 2479"/>
              <a:gd name="T101" fmla="*/ 1468576 h 2307"/>
              <a:gd name="T102" fmla="*/ 3006945 w 2479"/>
              <a:gd name="T103" fmla="*/ 1366315 h 2307"/>
              <a:gd name="T104" fmla="*/ 3062793 w 2479"/>
              <a:gd name="T105" fmla="*/ 1241330 h 2307"/>
              <a:gd name="T106" fmla="*/ 3139216 w 2479"/>
              <a:gd name="T107" fmla="*/ 1083678 h 2307"/>
              <a:gd name="T108" fmla="*/ 3224457 w 2479"/>
              <a:gd name="T109" fmla="*/ 911824 h 2307"/>
              <a:gd name="T110" fmla="*/ 3309698 w 2479"/>
              <a:gd name="T111" fmla="*/ 730027 h 2307"/>
              <a:gd name="T112" fmla="*/ 3490467 w 2479"/>
              <a:gd name="T113" fmla="*/ 353651 h 2307"/>
              <a:gd name="T114" fmla="*/ 3575708 w 2479"/>
              <a:gd name="T115" fmla="*/ 173275 h 2307"/>
              <a:gd name="T116" fmla="*/ 3641843 w 2479"/>
              <a:gd name="T117" fmla="*/ 0 h 2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79"/>
              <a:gd name="T178" fmla="*/ 0 h 2307"/>
              <a:gd name="T179" fmla="*/ 2479 w 2479"/>
              <a:gd name="T180" fmla="*/ 2307 h 23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79" h="2307">
                <a:moveTo>
                  <a:pt x="0" y="503"/>
                </a:moveTo>
                <a:lnTo>
                  <a:pt x="7" y="537"/>
                </a:lnTo>
                <a:lnTo>
                  <a:pt x="13" y="575"/>
                </a:lnTo>
                <a:lnTo>
                  <a:pt x="19" y="625"/>
                </a:lnTo>
                <a:lnTo>
                  <a:pt x="26" y="680"/>
                </a:lnTo>
                <a:lnTo>
                  <a:pt x="39" y="741"/>
                </a:lnTo>
                <a:lnTo>
                  <a:pt x="45" y="813"/>
                </a:lnTo>
                <a:lnTo>
                  <a:pt x="58" y="885"/>
                </a:lnTo>
                <a:lnTo>
                  <a:pt x="78" y="962"/>
                </a:lnTo>
                <a:lnTo>
                  <a:pt x="97" y="1051"/>
                </a:lnTo>
                <a:lnTo>
                  <a:pt x="123" y="1156"/>
                </a:lnTo>
                <a:lnTo>
                  <a:pt x="149" y="1272"/>
                </a:lnTo>
                <a:lnTo>
                  <a:pt x="181" y="1388"/>
                </a:lnTo>
                <a:lnTo>
                  <a:pt x="207" y="1504"/>
                </a:lnTo>
                <a:lnTo>
                  <a:pt x="239" y="1620"/>
                </a:lnTo>
                <a:lnTo>
                  <a:pt x="265" y="1720"/>
                </a:lnTo>
                <a:lnTo>
                  <a:pt x="297" y="1803"/>
                </a:lnTo>
                <a:lnTo>
                  <a:pt x="323" y="1869"/>
                </a:lnTo>
                <a:lnTo>
                  <a:pt x="349" y="1924"/>
                </a:lnTo>
                <a:lnTo>
                  <a:pt x="374" y="1974"/>
                </a:lnTo>
                <a:lnTo>
                  <a:pt x="407" y="2013"/>
                </a:lnTo>
                <a:lnTo>
                  <a:pt x="465" y="2085"/>
                </a:lnTo>
                <a:lnTo>
                  <a:pt x="536" y="2146"/>
                </a:lnTo>
                <a:lnTo>
                  <a:pt x="620" y="2206"/>
                </a:lnTo>
                <a:lnTo>
                  <a:pt x="710" y="2256"/>
                </a:lnTo>
                <a:lnTo>
                  <a:pt x="755" y="2278"/>
                </a:lnTo>
                <a:lnTo>
                  <a:pt x="807" y="2295"/>
                </a:lnTo>
                <a:lnTo>
                  <a:pt x="858" y="2300"/>
                </a:lnTo>
                <a:lnTo>
                  <a:pt x="910" y="2306"/>
                </a:lnTo>
                <a:lnTo>
                  <a:pt x="968" y="2306"/>
                </a:lnTo>
                <a:lnTo>
                  <a:pt x="1026" y="2295"/>
                </a:lnTo>
                <a:lnTo>
                  <a:pt x="1155" y="2267"/>
                </a:lnTo>
                <a:lnTo>
                  <a:pt x="1284" y="2218"/>
                </a:lnTo>
                <a:lnTo>
                  <a:pt x="1342" y="2184"/>
                </a:lnTo>
                <a:lnTo>
                  <a:pt x="1394" y="2146"/>
                </a:lnTo>
                <a:lnTo>
                  <a:pt x="1446" y="2101"/>
                </a:lnTo>
                <a:lnTo>
                  <a:pt x="1491" y="2046"/>
                </a:lnTo>
                <a:lnTo>
                  <a:pt x="1536" y="1985"/>
                </a:lnTo>
                <a:lnTo>
                  <a:pt x="1575" y="1924"/>
                </a:lnTo>
                <a:lnTo>
                  <a:pt x="1652" y="1792"/>
                </a:lnTo>
                <a:lnTo>
                  <a:pt x="1691" y="1725"/>
                </a:lnTo>
                <a:lnTo>
                  <a:pt x="1723" y="1670"/>
                </a:lnTo>
                <a:lnTo>
                  <a:pt x="1781" y="1565"/>
                </a:lnTo>
                <a:lnTo>
                  <a:pt x="1833" y="1466"/>
                </a:lnTo>
                <a:lnTo>
                  <a:pt x="1917" y="1283"/>
                </a:lnTo>
                <a:lnTo>
                  <a:pt x="1936" y="1244"/>
                </a:lnTo>
                <a:lnTo>
                  <a:pt x="1942" y="1217"/>
                </a:lnTo>
                <a:lnTo>
                  <a:pt x="1962" y="1161"/>
                </a:lnTo>
                <a:lnTo>
                  <a:pt x="1975" y="1128"/>
                </a:lnTo>
                <a:lnTo>
                  <a:pt x="1994" y="1089"/>
                </a:lnTo>
                <a:lnTo>
                  <a:pt x="2013" y="1034"/>
                </a:lnTo>
                <a:lnTo>
                  <a:pt x="2046" y="962"/>
                </a:lnTo>
                <a:lnTo>
                  <a:pt x="2084" y="874"/>
                </a:lnTo>
                <a:lnTo>
                  <a:pt x="2136" y="763"/>
                </a:lnTo>
                <a:lnTo>
                  <a:pt x="2194" y="642"/>
                </a:lnTo>
                <a:lnTo>
                  <a:pt x="2252" y="514"/>
                </a:lnTo>
                <a:lnTo>
                  <a:pt x="2375" y="249"/>
                </a:lnTo>
                <a:lnTo>
                  <a:pt x="2433" y="122"/>
                </a:lnTo>
                <a:lnTo>
                  <a:pt x="2478" y="0"/>
                </a:lnTo>
              </a:path>
            </a:pathLst>
          </a:custGeom>
          <a:noFill/>
          <a:ln w="5715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953000" y="1617663"/>
            <a:ext cx="703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663300"/>
                </a:solidFill>
              </a:rPr>
              <a:t>CMg</a:t>
            </a:r>
          </a:p>
        </p:txBody>
      </p:sp>
      <p:sp>
        <p:nvSpPr>
          <p:cNvPr id="11" name="Freeform 11"/>
          <p:cNvSpPr>
            <a:spLocks/>
          </p:cNvSpPr>
          <p:nvPr/>
        </p:nvSpPr>
        <p:spPr bwMode="auto">
          <a:xfrm>
            <a:off x="2133600" y="3421063"/>
            <a:ext cx="2743200" cy="922337"/>
          </a:xfrm>
          <a:custGeom>
            <a:avLst/>
            <a:gdLst>
              <a:gd name="T0" fmla="*/ 0 w 1806"/>
              <a:gd name="T1" fmla="*/ 0 h 382"/>
              <a:gd name="T2" fmla="*/ 69871 w 1806"/>
              <a:gd name="T3" fmla="*/ 55533 h 382"/>
              <a:gd name="T4" fmla="*/ 159488 w 1806"/>
              <a:gd name="T5" fmla="*/ 142455 h 382"/>
              <a:gd name="T6" fmla="*/ 267333 w 1806"/>
              <a:gd name="T7" fmla="*/ 231791 h 382"/>
              <a:gd name="T8" fmla="*/ 396443 w 1806"/>
              <a:gd name="T9" fmla="*/ 340444 h 382"/>
              <a:gd name="T10" fmla="*/ 514920 w 1806"/>
              <a:gd name="T11" fmla="*/ 449096 h 382"/>
              <a:gd name="T12" fmla="*/ 644029 w 1806"/>
              <a:gd name="T13" fmla="*/ 548090 h 382"/>
              <a:gd name="T14" fmla="*/ 762506 w 1806"/>
              <a:gd name="T15" fmla="*/ 635012 h 382"/>
              <a:gd name="T16" fmla="*/ 871870 w 1806"/>
              <a:gd name="T17" fmla="*/ 702618 h 382"/>
              <a:gd name="T18" fmla="*/ 1058699 w 1806"/>
              <a:gd name="T19" fmla="*/ 801612 h 382"/>
              <a:gd name="T20" fmla="*/ 1237934 w 1806"/>
              <a:gd name="T21" fmla="*/ 866804 h 382"/>
              <a:gd name="T22" fmla="*/ 1405017 w 1806"/>
              <a:gd name="T23" fmla="*/ 898192 h 382"/>
              <a:gd name="T24" fmla="*/ 1584251 w 1806"/>
              <a:gd name="T25" fmla="*/ 919923 h 382"/>
              <a:gd name="T26" fmla="*/ 1772600 w 1806"/>
              <a:gd name="T27" fmla="*/ 910265 h 382"/>
              <a:gd name="T28" fmla="*/ 1959429 w 1806"/>
              <a:gd name="T29" fmla="*/ 876462 h 382"/>
              <a:gd name="T30" fmla="*/ 2138663 w 1806"/>
              <a:gd name="T31" fmla="*/ 823343 h 382"/>
              <a:gd name="T32" fmla="*/ 2296633 w 1806"/>
              <a:gd name="T33" fmla="*/ 746079 h 382"/>
              <a:gd name="T34" fmla="*/ 2364985 w 1806"/>
              <a:gd name="T35" fmla="*/ 702618 h 382"/>
              <a:gd name="T36" fmla="*/ 2434856 w 1806"/>
              <a:gd name="T37" fmla="*/ 635012 h 382"/>
              <a:gd name="T38" fmla="*/ 2553333 w 1806"/>
              <a:gd name="T39" fmla="*/ 504629 h 382"/>
              <a:gd name="T40" fmla="*/ 2662696 w 1806"/>
              <a:gd name="T41" fmla="*/ 374247 h 382"/>
              <a:gd name="T42" fmla="*/ 2702189 w 1806"/>
              <a:gd name="T43" fmla="*/ 318713 h 382"/>
              <a:gd name="T44" fmla="*/ 2741681 w 1806"/>
              <a:gd name="T45" fmla="*/ 275252 h 3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06"/>
              <a:gd name="T70" fmla="*/ 0 h 382"/>
              <a:gd name="T71" fmla="*/ 1806 w 1806"/>
              <a:gd name="T72" fmla="*/ 382 h 3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06" h="382">
                <a:moveTo>
                  <a:pt x="0" y="0"/>
                </a:moveTo>
                <a:lnTo>
                  <a:pt x="46" y="23"/>
                </a:lnTo>
                <a:lnTo>
                  <a:pt x="105" y="59"/>
                </a:lnTo>
                <a:lnTo>
                  <a:pt x="176" y="96"/>
                </a:lnTo>
                <a:lnTo>
                  <a:pt x="261" y="141"/>
                </a:lnTo>
                <a:lnTo>
                  <a:pt x="339" y="186"/>
                </a:lnTo>
                <a:lnTo>
                  <a:pt x="424" y="227"/>
                </a:lnTo>
                <a:lnTo>
                  <a:pt x="502" y="263"/>
                </a:lnTo>
                <a:lnTo>
                  <a:pt x="574" y="291"/>
                </a:lnTo>
                <a:lnTo>
                  <a:pt x="697" y="332"/>
                </a:lnTo>
                <a:lnTo>
                  <a:pt x="815" y="359"/>
                </a:lnTo>
                <a:lnTo>
                  <a:pt x="925" y="372"/>
                </a:lnTo>
                <a:lnTo>
                  <a:pt x="1043" y="381"/>
                </a:lnTo>
                <a:lnTo>
                  <a:pt x="1167" y="377"/>
                </a:lnTo>
                <a:lnTo>
                  <a:pt x="1290" y="363"/>
                </a:lnTo>
                <a:lnTo>
                  <a:pt x="1408" y="341"/>
                </a:lnTo>
                <a:lnTo>
                  <a:pt x="1512" y="309"/>
                </a:lnTo>
                <a:lnTo>
                  <a:pt x="1557" y="291"/>
                </a:lnTo>
                <a:lnTo>
                  <a:pt x="1603" y="263"/>
                </a:lnTo>
                <a:lnTo>
                  <a:pt x="1681" y="209"/>
                </a:lnTo>
                <a:lnTo>
                  <a:pt x="1753" y="155"/>
                </a:lnTo>
                <a:lnTo>
                  <a:pt x="1779" y="132"/>
                </a:lnTo>
                <a:lnTo>
                  <a:pt x="1805" y="114"/>
                </a:lnTo>
              </a:path>
            </a:pathLst>
          </a:custGeom>
          <a:noFill/>
          <a:ln w="57150" cap="rnd" cmpd="sng">
            <a:solidFill>
              <a:srgbClr val="1C4E35"/>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12"/>
          <p:cNvSpPr>
            <a:spLocks noChangeArrowheads="1"/>
          </p:cNvSpPr>
          <p:nvPr/>
        </p:nvSpPr>
        <p:spPr bwMode="auto">
          <a:xfrm>
            <a:off x="4724400" y="3781425"/>
            <a:ext cx="858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1C4E35"/>
                </a:solidFill>
              </a:rPr>
              <a:t>CVMe</a:t>
            </a:r>
          </a:p>
        </p:txBody>
      </p:sp>
      <p:sp>
        <p:nvSpPr>
          <p:cNvPr id="13" name="Rectangle 13"/>
          <p:cNvSpPr>
            <a:spLocks noChangeArrowheads="1"/>
          </p:cNvSpPr>
          <p:nvPr/>
        </p:nvSpPr>
        <p:spPr bwMode="auto">
          <a:xfrm>
            <a:off x="4876800" y="3217863"/>
            <a:ext cx="844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solidFill>
                  <a:srgbClr val="000099"/>
                </a:solidFill>
              </a:rPr>
              <a:t>CTMe</a:t>
            </a:r>
          </a:p>
        </p:txBody>
      </p:sp>
      <p:sp>
        <p:nvSpPr>
          <p:cNvPr id="14" name="Freeform 14"/>
          <p:cNvSpPr>
            <a:spLocks/>
          </p:cNvSpPr>
          <p:nvPr/>
        </p:nvSpPr>
        <p:spPr bwMode="auto">
          <a:xfrm>
            <a:off x="2286000" y="2551113"/>
            <a:ext cx="2624138" cy="1238250"/>
          </a:xfrm>
          <a:custGeom>
            <a:avLst/>
            <a:gdLst>
              <a:gd name="T0" fmla="*/ 0 w 1786"/>
              <a:gd name="T1" fmla="*/ 0 h 872"/>
              <a:gd name="T2" fmla="*/ 27916 w 1786"/>
              <a:gd name="T3" fmla="*/ 35500 h 872"/>
              <a:gd name="T4" fmla="*/ 66118 w 1786"/>
              <a:gd name="T5" fmla="*/ 75261 h 872"/>
              <a:gd name="T6" fmla="*/ 114604 w 1786"/>
              <a:gd name="T7" fmla="*/ 122121 h 872"/>
              <a:gd name="T8" fmla="*/ 163090 w 1786"/>
              <a:gd name="T9" fmla="*/ 180341 h 872"/>
              <a:gd name="T10" fmla="*/ 267409 w 1786"/>
              <a:gd name="T11" fmla="*/ 302462 h 872"/>
              <a:gd name="T12" fmla="*/ 392298 w 1786"/>
              <a:gd name="T13" fmla="*/ 441624 h 872"/>
              <a:gd name="T14" fmla="*/ 517187 w 1786"/>
              <a:gd name="T15" fmla="*/ 580785 h 872"/>
              <a:gd name="T16" fmla="*/ 640607 w 1786"/>
              <a:gd name="T17" fmla="*/ 714266 h 872"/>
              <a:gd name="T18" fmla="*/ 697909 w 1786"/>
              <a:gd name="T19" fmla="*/ 772486 h 872"/>
              <a:gd name="T20" fmla="*/ 756680 w 1786"/>
              <a:gd name="T21" fmla="*/ 830707 h 872"/>
              <a:gd name="T22" fmla="*/ 813982 w 1786"/>
              <a:gd name="T23" fmla="*/ 876147 h 872"/>
              <a:gd name="T24" fmla="*/ 860999 w 1786"/>
              <a:gd name="T25" fmla="*/ 917327 h 872"/>
              <a:gd name="T26" fmla="*/ 956503 w 1786"/>
              <a:gd name="T27" fmla="*/ 986908 h 872"/>
              <a:gd name="T28" fmla="*/ 1043190 w 1786"/>
              <a:gd name="T29" fmla="*/ 1039448 h 872"/>
              <a:gd name="T30" fmla="*/ 1129878 w 1786"/>
              <a:gd name="T31" fmla="*/ 1079209 h 872"/>
              <a:gd name="T32" fmla="*/ 1215096 w 1786"/>
              <a:gd name="T33" fmla="*/ 1114709 h 872"/>
              <a:gd name="T34" fmla="*/ 1291499 w 1786"/>
              <a:gd name="T35" fmla="*/ 1143109 h 872"/>
              <a:gd name="T36" fmla="*/ 1369371 w 1786"/>
              <a:gd name="T37" fmla="*/ 1161569 h 872"/>
              <a:gd name="T38" fmla="*/ 1522177 w 1786"/>
              <a:gd name="T39" fmla="*/ 1195650 h 872"/>
              <a:gd name="T40" fmla="*/ 1655881 w 1786"/>
              <a:gd name="T41" fmla="*/ 1225470 h 872"/>
              <a:gd name="T42" fmla="*/ 1780770 w 1786"/>
              <a:gd name="T43" fmla="*/ 1236830 h 872"/>
              <a:gd name="T44" fmla="*/ 1895374 w 1786"/>
              <a:gd name="T45" fmla="*/ 1225470 h 872"/>
              <a:gd name="T46" fmla="*/ 1961492 w 1786"/>
              <a:gd name="T47" fmla="*/ 1212690 h 872"/>
              <a:gd name="T48" fmla="*/ 2029079 w 1786"/>
              <a:gd name="T49" fmla="*/ 1195650 h 872"/>
              <a:gd name="T50" fmla="*/ 2105482 w 1786"/>
              <a:gd name="T51" fmla="*/ 1167249 h 872"/>
              <a:gd name="T52" fmla="*/ 2181884 w 1786"/>
              <a:gd name="T53" fmla="*/ 1126069 h 872"/>
              <a:gd name="T54" fmla="*/ 2268572 w 1786"/>
              <a:gd name="T55" fmla="*/ 1079209 h 872"/>
              <a:gd name="T56" fmla="*/ 2344974 w 1786"/>
              <a:gd name="T57" fmla="*/ 1028088 h 872"/>
              <a:gd name="T58" fmla="*/ 2431662 w 1786"/>
              <a:gd name="T59" fmla="*/ 975548 h 872"/>
              <a:gd name="T60" fmla="*/ 2508065 w 1786"/>
              <a:gd name="T61" fmla="*/ 928688 h 872"/>
              <a:gd name="T62" fmla="*/ 2565367 w 1786"/>
              <a:gd name="T63" fmla="*/ 887507 h 872"/>
              <a:gd name="T64" fmla="*/ 2622669 w 1786"/>
              <a:gd name="T65" fmla="*/ 853427 h 8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6"/>
              <a:gd name="T100" fmla="*/ 0 h 872"/>
              <a:gd name="T101" fmla="*/ 1786 w 1786"/>
              <a:gd name="T102" fmla="*/ 872 h 8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6" h="872">
                <a:moveTo>
                  <a:pt x="0" y="0"/>
                </a:moveTo>
                <a:lnTo>
                  <a:pt x="19" y="25"/>
                </a:lnTo>
                <a:lnTo>
                  <a:pt x="45" y="53"/>
                </a:lnTo>
                <a:lnTo>
                  <a:pt x="78" y="86"/>
                </a:lnTo>
                <a:lnTo>
                  <a:pt x="111" y="127"/>
                </a:lnTo>
                <a:lnTo>
                  <a:pt x="182" y="213"/>
                </a:lnTo>
                <a:lnTo>
                  <a:pt x="267" y="311"/>
                </a:lnTo>
                <a:lnTo>
                  <a:pt x="352" y="409"/>
                </a:lnTo>
                <a:lnTo>
                  <a:pt x="436" y="503"/>
                </a:lnTo>
                <a:lnTo>
                  <a:pt x="475" y="544"/>
                </a:lnTo>
                <a:lnTo>
                  <a:pt x="515" y="585"/>
                </a:lnTo>
                <a:lnTo>
                  <a:pt x="554" y="617"/>
                </a:lnTo>
                <a:lnTo>
                  <a:pt x="586" y="646"/>
                </a:lnTo>
                <a:lnTo>
                  <a:pt x="651" y="695"/>
                </a:lnTo>
                <a:lnTo>
                  <a:pt x="710" y="732"/>
                </a:lnTo>
                <a:lnTo>
                  <a:pt x="769" y="760"/>
                </a:lnTo>
                <a:lnTo>
                  <a:pt x="827" y="785"/>
                </a:lnTo>
                <a:lnTo>
                  <a:pt x="879" y="805"/>
                </a:lnTo>
                <a:lnTo>
                  <a:pt x="932" y="818"/>
                </a:lnTo>
                <a:lnTo>
                  <a:pt x="1036" y="842"/>
                </a:lnTo>
                <a:lnTo>
                  <a:pt x="1127" y="863"/>
                </a:lnTo>
                <a:lnTo>
                  <a:pt x="1212" y="871"/>
                </a:lnTo>
                <a:lnTo>
                  <a:pt x="1290" y="863"/>
                </a:lnTo>
                <a:lnTo>
                  <a:pt x="1335" y="854"/>
                </a:lnTo>
                <a:lnTo>
                  <a:pt x="1381" y="842"/>
                </a:lnTo>
                <a:lnTo>
                  <a:pt x="1433" y="822"/>
                </a:lnTo>
                <a:lnTo>
                  <a:pt x="1485" y="793"/>
                </a:lnTo>
                <a:lnTo>
                  <a:pt x="1544" y="760"/>
                </a:lnTo>
                <a:lnTo>
                  <a:pt x="1596" y="724"/>
                </a:lnTo>
                <a:lnTo>
                  <a:pt x="1655" y="687"/>
                </a:lnTo>
                <a:lnTo>
                  <a:pt x="1707" y="654"/>
                </a:lnTo>
                <a:lnTo>
                  <a:pt x="1746" y="625"/>
                </a:lnTo>
                <a:lnTo>
                  <a:pt x="1785" y="601"/>
                </a:lnTo>
              </a:path>
            </a:pathLst>
          </a:custGeom>
          <a:noFill/>
          <a:ln w="57150" cap="rnd" cmpd="sng">
            <a:solidFill>
              <a:srgbClr val="0000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Rectangle 15"/>
          <p:cNvSpPr>
            <a:spLocks noChangeArrowheads="1"/>
          </p:cNvSpPr>
          <p:nvPr/>
        </p:nvSpPr>
        <p:spPr bwMode="auto">
          <a:xfrm>
            <a:off x="6324600" y="3065463"/>
            <a:ext cx="20367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t>P1 = RMe = RMg</a:t>
            </a:r>
          </a:p>
        </p:txBody>
      </p:sp>
      <p:sp>
        <p:nvSpPr>
          <p:cNvPr id="16" name="Rectangle 16"/>
          <p:cNvSpPr>
            <a:spLocks noChangeArrowheads="1"/>
          </p:cNvSpPr>
          <p:nvPr/>
        </p:nvSpPr>
        <p:spPr bwMode="auto">
          <a:xfrm>
            <a:off x="5986463" y="5489575"/>
            <a:ext cx="41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Q</a:t>
            </a:r>
          </a:p>
        </p:txBody>
      </p:sp>
      <p:sp>
        <p:nvSpPr>
          <p:cNvPr id="17" name="Line 17"/>
          <p:cNvSpPr>
            <a:spLocks noChangeShapeType="1"/>
          </p:cNvSpPr>
          <p:nvPr/>
        </p:nvSpPr>
        <p:spPr bwMode="auto">
          <a:xfrm>
            <a:off x="1069975" y="5565775"/>
            <a:ext cx="5029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Rectangle 18"/>
          <p:cNvSpPr>
            <a:spLocks noChangeArrowheads="1"/>
          </p:cNvSpPr>
          <p:nvPr/>
        </p:nvSpPr>
        <p:spPr bwMode="auto">
          <a:xfrm>
            <a:off x="703263" y="2898775"/>
            <a:ext cx="4429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r>
              <a:rPr lang="en-US" altLang="en-US" sz="1200" b="1"/>
              <a:t>1</a:t>
            </a:r>
          </a:p>
        </p:txBody>
      </p:sp>
      <p:sp>
        <p:nvSpPr>
          <p:cNvPr id="19" name="Line 19"/>
          <p:cNvSpPr>
            <a:spLocks noChangeShapeType="1"/>
          </p:cNvSpPr>
          <p:nvPr/>
        </p:nvSpPr>
        <p:spPr bwMode="auto">
          <a:xfrm>
            <a:off x="1143000" y="3200400"/>
            <a:ext cx="518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 name="Oval 20"/>
          <p:cNvSpPr>
            <a:spLocks noChangeArrowheads="1"/>
          </p:cNvSpPr>
          <p:nvPr/>
        </p:nvSpPr>
        <p:spPr bwMode="auto">
          <a:xfrm>
            <a:off x="4267200" y="3124200"/>
            <a:ext cx="152400" cy="152400"/>
          </a:xfrm>
          <a:prstGeom prst="ellipse">
            <a:avLst/>
          </a:prstGeom>
          <a:solidFill>
            <a:srgbClr val="000000"/>
          </a:solidFill>
          <a:ln w="9525">
            <a:solidFill>
              <a:srgbClr val="000099"/>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grpSp>
        <p:nvGrpSpPr>
          <p:cNvPr id="21" name="Group 21"/>
          <p:cNvGrpSpPr>
            <a:grpSpLocks/>
          </p:cNvGrpSpPr>
          <p:nvPr/>
        </p:nvGrpSpPr>
        <p:grpSpPr bwMode="auto">
          <a:xfrm>
            <a:off x="711200" y="3584575"/>
            <a:ext cx="7650163" cy="454025"/>
            <a:chOff x="448" y="2450"/>
            <a:chExt cx="4819" cy="286"/>
          </a:xfrm>
        </p:grpSpPr>
        <p:sp>
          <p:nvSpPr>
            <p:cNvPr id="22" name="Oval 22"/>
            <p:cNvSpPr>
              <a:spLocks noChangeArrowheads="1"/>
            </p:cNvSpPr>
            <p:nvPr/>
          </p:nvSpPr>
          <p:spPr bwMode="auto">
            <a:xfrm>
              <a:off x="2544" y="2496"/>
              <a:ext cx="96" cy="96"/>
            </a:xfrm>
            <a:prstGeom prst="ellipse">
              <a:avLst/>
            </a:prstGeom>
            <a:solidFill>
              <a:srgbClr val="000000"/>
            </a:solidFill>
            <a:ln w="9525">
              <a:solidFill>
                <a:srgbClr val="000099"/>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3" name="Line 23"/>
            <p:cNvSpPr>
              <a:spLocks noChangeShapeType="1"/>
            </p:cNvSpPr>
            <p:nvPr/>
          </p:nvSpPr>
          <p:spPr bwMode="auto">
            <a:xfrm>
              <a:off x="720" y="2592"/>
              <a:ext cx="3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 name="Rectangle 24"/>
            <p:cNvSpPr>
              <a:spLocks noChangeArrowheads="1"/>
            </p:cNvSpPr>
            <p:nvPr/>
          </p:nvSpPr>
          <p:spPr bwMode="auto">
            <a:xfrm>
              <a:off x="3984" y="2459"/>
              <a:ext cx="12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t>P2 = RMe = RMg</a:t>
              </a:r>
            </a:p>
          </p:txBody>
        </p:sp>
        <p:sp>
          <p:nvSpPr>
            <p:cNvPr id="25" name="Rectangle 25"/>
            <p:cNvSpPr>
              <a:spLocks noChangeArrowheads="1"/>
            </p:cNvSpPr>
            <p:nvPr/>
          </p:nvSpPr>
          <p:spPr bwMode="auto">
            <a:xfrm>
              <a:off x="448" y="2450"/>
              <a:ext cx="27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r>
                <a:rPr lang="en-US" altLang="en-US" sz="1200" b="1"/>
                <a:t>2</a:t>
              </a:r>
            </a:p>
          </p:txBody>
        </p:sp>
      </p:grpSp>
      <p:grpSp>
        <p:nvGrpSpPr>
          <p:cNvPr id="26" name="Group 26"/>
          <p:cNvGrpSpPr>
            <a:grpSpLocks/>
          </p:cNvGrpSpPr>
          <p:nvPr/>
        </p:nvGrpSpPr>
        <p:grpSpPr bwMode="auto">
          <a:xfrm>
            <a:off x="711200" y="4117975"/>
            <a:ext cx="7650163" cy="454025"/>
            <a:chOff x="448" y="2786"/>
            <a:chExt cx="4819" cy="286"/>
          </a:xfrm>
        </p:grpSpPr>
        <p:sp>
          <p:nvSpPr>
            <p:cNvPr id="27" name="Line 27"/>
            <p:cNvSpPr>
              <a:spLocks noChangeShapeType="1"/>
            </p:cNvSpPr>
            <p:nvPr/>
          </p:nvSpPr>
          <p:spPr bwMode="auto">
            <a:xfrm>
              <a:off x="720" y="2928"/>
              <a:ext cx="32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 name="Oval 28"/>
            <p:cNvSpPr>
              <a:spLocks noChangeArrowheads="1"/>
            </p:cNvSpPr>
            <p:nvPr/>
          </p:nvSpPr>
          <p:spPr bwMode="auto">
            <a:xfrm>
              <a:off x="2304" y="2880"/>
              <a:ext cx="96" cy="96"/>
            </a:xfrm>
            <a:prstGeom prst="ellipse">
              <a:avLst/>
            </a:prstGeom>
            <a:solidFill>
              <a:srgbClr val="000000"/>
            </a:solidFill>
            <a:ln w="9525">
              <a:solidFill>
                <a:srgbClr val="000099"/>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9" name="Rectangle 29"/>
            <p:cNvSpPr>
              <a:spLocks noChangeArrowheads="1"/>
            </p:cNvSpPr>
            <p:nvPr/>
          </p:nvSpPr>
          <p:spPr bwMode="auto">
            <a:xfrm>
              <a:off x="3984" y="2795"/>
              <a:ext cx="12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i="1"/>
                <a:t>P3 = RMe = RMg</a:t>
              </a:r>
            </a:p>
          </p:txBody>
        </p:sp>
        <p:sp>
          <p:nvSpPr>
            <p:cNvPr id="30" name="Rectangle 30"/>
            <p:cNvSpPr>
              <a:spLocks noChangeArrowheads="1"/>
            </p:cNvSpPr>
            <p:nvPr/>
          </p:nvSpPr>
          <p:spPr bwMode="auto">
            <a:xfrm>
              <a:off x="448" y="2786"/>
              <a:ext cx="27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b="1"/>
                <a:t>P</a:t>
              </a:r>
              <a:r>
                <a:rPr lang="en-US" altLang="en-US" sz="1200" b="1"/>
                <a:t>3</a:t>
              </a:r>
            </a:p>
          </p:txBody>
        </p:sp>
      </p:grpSp>
    </p:spTree>
    <p:extLst>
      <p:ext uri="{BB962C8B-B14F-4D97-AF65-F5344CB8AC3E}">
        <p14:creationId xmlns:p14="http://schemas.microsoft.com/office/powerpoint/2010/main" val="42252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1237678"/>
            <a:ext cx="853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spcBef>
                <a:spcPct val="50000"/>
              </a:spcBef>
              <a:buSzPct val="75000"/>
              <a:buFont typeface="Wingdings" panose="05000000000000000000" pitchFamily="2" charset="2"/>
              <a:buChar char="n"/>
            </a:pPr>
            <a:r>
              <a:rPr lang="pt-BR" altLang="en-US" sz="2600" dirty="0">
                <a:latin typeface="Arial" panose="020B0604020202020204" pitchFamily="34" charset="0"/>
                <a:cs typeface="Arial" panose="020B0604020202020204" pitchFamily="34" charset="0"/>
              </a:rPr>
              <a:t>Se o preço  dado  pelo  mercado  for  P</a:t>
            </a:r>
            <a:r>
              <a:rPr lang="pt-BR" altLang="en-US" sz="2000" dirty="0">
                <a:latin typeface="Arial" panose="020B0604020202020204" pitchFamily="34" charset="0"/>
                <a:cs typeface="Arial" panose="020B0604020202020204" pitchFamily="34" charset="0"/>
              </a:rPr>
              <a:t>3</a:t>
            </a:r>
            <a:r>
              <a:rPr lang="pt-BR" altLang="en-US" sz="2600" dirty="0">
                <a:latin typeface="Arial" panose="020B0604020202020204" pitchFamily="34" charset="0"/>
                <a:cs typeface="Arial" panose="020B0604020202020204" pitchFamily="34" charset="0"/>
              </a:rPr>
              <a:t>,  a  firma  já  realiza alguma  produção  no  curto prazo, pois  tal  preço  cobre  os custos  variáveis,  embora a   firma tenha   prejuízo  nessas condições.</a:t>
            </a:r>
          </a:p>
          <a:p>
            <a:pPr algn="just">
              <a:lnSpc>
                <a:spcPct val="80000"/>
              </a:lnSpc>
              <a:spcBef>
                <a:spcPct val="50000"/>
              </a:spcBef>
              <a:buSzPct val="75000"/>
              <a:buFont typeface="Wingdings" panose="05000000000000000000" pitchFamily="2" charset="2"/>
              <a:buChar char="n"/>
            </a:pPr>
            <a:r>
              <a:rPr lang="pt-BR" altLang="en-US" sz="2600" dirty="0">
                <a:latin typeface="Arial" panose="020B0604020202020204" pitchFamily="34" charset="0"/>
                <a:cs typeface="Arial" panose="020B0604020202020204" pitchFamily="34" charset="0"/>
              </a:rPr>
              <a:t>Se o preço for P</a:t>
            </a:r>
            <a:r>
              <a:rPr lang="pt-BR" altLang="en-US" sz="2000" dirty="0">
                <a:latin typeface="Arial" panose="020B0604020202020204" pitchFamily="34" charset="0"/>
                <a:cs typeface="Arial" panose="020B0604020202020204" pitchFamily="34" charset="0"/>
              </a:rPr>
              <a:t>2</a:t>
            </a:r>
            <a:r>
              <a:rPr lang="pt-BR" altLang="en-US" sz="2600" dirty="0">
                <a:latin typeface="Arial" panose="020B0604020202020204" pitchFamily="34" charset="0"/>
                <a:cs typeface="Arial" panose="020B0604020202020204" pitchFamily="34" charset="0"/>
              </a:rPr>
              <a:t>, a firma opera com “lucros normais”, pois  ela ganha  o mesmo que todas as outras, ou seja, o </a:t>
            </a:r>
            <a:r>
              <a:rPr lang="pt-BR" altLang="en-US" sz="2600" dirty="0" err="1">
                <a:latin typeface="Arial" panose="020B0604020202020204" pitchFamily="34" charset="0"/>
                <a:cs typeface="Arial" panose="020B0604020202020204" pitchFamily="34" charset="0"/>
              </a:rPr>
              <a:t>Lte</a:t>
            </a:r>
            <a:r>
              <a:rPr lang="pt-BR" altLang="en-US" sz="2600" dirty="0">
                <a:latin typeface="Arial" panose="020B0604020202020204" pitchFamily="34" charset="0"/>
                <a:cs typeface="Arial" panose="020B0604020202020204" pitchFamily="34" charset="0"/>
              </a:rPr>
              <a:t>, que considera o  custo  de  oportunidade, é zero. </a:t>
            </a:r>
          </a:p>
          <a:p>
            <a:pPr algn="just">
              <a:lnSpc>
                <a:spcPct val="80000"/>
              </a:lnSpc>
              <a:spcBef>
                <a:spcPct val="50000"/>
              </a:spcBef>
              <a:buSzPct val="75000"/>
              <a:buFont typeface="Wingdings" panose="05000000000000000000" pitchFamily="2" charset="2"/>
              <a:buChar char="n"/>
            </a:pPr>
            <a:r>
              <a:rPr lang="pt-BR" altLang="en-US" sz="2600" dirty="0">
                <a:latin typeface="Arial" panose="020B0604020202020204" pitchFamily="34" charset="0"/>
                <a:cs typeface="Arial" panose="020B0604020202020204" pitchFamily="34" charset="0"/>
              </a:rPr>
              <a:t>Dado um preço maior que  P</a:t>
            </a:r>
            <a:r>
              <a:rPr lang="pt-BR" altLang="en-US" sz="2000" dirty="0">
                <a:latin typeface="Arial" panose="020B0604020202020204" pitchFamily="34" charset="0"/>
                <a:cs typeface="Arial" panose="020B0604020202020204" pitchFamily="34" charset="0"/>
              </a:rPr>
              <a:t>2</a:t>
            </a:r>
            <a:r>
              <a:rPr lang="pt-BR" altLang="en-US" sz="2600" dirty="0">
                <a:latin typeface="Arial" panose="020B0604020202020204" pitchFamily="34" charset="0"/>
                <a:cs typeface="Arial" panose="020B0604020202020204" pitchFamily="34" charset="0"/>
              </a:rPr>
              <a:t>,  como  P</a:t>
            </a:r>
            <a:r>
              <a:rPr lang="pt-BR" altLang="en-US" sz="2000" dirty="0">
                <a:latin typeface="Arial" panose="020B0604020202020204" pitchFamily="34" charset="0"/>
                <a:cs typeface="Arial" panose="020B0604020202020204" pitchFamily="34" charset="0"/>
              </a:rPr>
              <a:t>1</a:t>
            </a:r>
            <a:r>
              <a:rPr lang="pt-BR" altLang="en-US" sz="2600" dirty="0">
                <a:latin typeface="Arial" panose="020B0604020202020204" pitchFamily="34" charset="0"/>
                <a:cs typeface="Arial" panose="020B0604020202020204" pitchFamily="34" charset="0"/>
              </a:rPr>
              <a:t>,  a firma obtém o que chamamos de  “lucro extraordinário”.</a:t>
            </a:r>
          </a:p>
          <a:p>
            <a:pPr algn="just">
              <a:lnSpc>
                <a:spcPct val="80000"/>
              </a:lnSpc>
              <a:spcBef>
                <a:spcPct val="50000"/>
              </a:spcBef>
              <a:buSzPct val="75000"/>
              <a:buFont typeface="Wingdings" panose="05000000000000000000" pitchFamily="2" charset="2"/>
              <a:buChar char="n"/>
            </a:pPr>
            <a:r>
              <a:rPr lang="pt-BR" altLang="en-US" sz="2600" dirty="0">
                <a:latin typeface="Arial" panose="020B0604020202020204" pitchFamily="34" charset="0"/>
                <a:cs typeface="Arial" panose="020B0604020202020204" pitchFamily="34" charset="0"/>
              </a:rPr>
              <a:t>Como a firma só realiza alguma produção quando     P </a:t>
            </a:r>
            <a:r>
              <a:rPr lang="pt-BR" altLang="en-US" sz="2600" dirty="0">
                <a:latin typeface="Arial" panose="020B0604020202020204" pitchFamily="34" charset="0"/>
                <a:cs typeface="Arial" panose="020B0604020202020204" pitchFamily="34" charset="0"/>
                <a:sym typeface="Symbol" panose="05050102010706020507" pitchFamily="18" charset="2"/>
              </a:rPr>
              <a:t></a:t>
            </a:r>
            <a:r>
              <a:rPr lang="pt-BR" altLang="en-US" sz="2600" dirty="0">
                <a:latin typeface="Arial" panose="020B0604020202020204" pitchFamily="34" charset="0"/>
                <a:cs typeface="Arial" panose="020B0604020202020204" pitchFamily="34" charset="0"/>
              </a:rPr>
              <a:t> CVM   e   maximiza   lucros  com   P = </a:t>
            </a:r>
            <a:r>
              <a:rPr lang="pt-BR" altLang="en-US" sz="2600" dirty="0" err="1">
                <a:latin typeface="Arial" panose="020B0604020202020204" pitchFamily="34" charset="0"/>
                <a:cs typeface="Arial" panose="020B0604020202020204" pitchFamily="34" charset="0"/>
              </a:rPr>
              <a:t>Cmg</a:t>
            </a:r>
            <a:r>
              <a:rPr lang="pt-BR" altLang="en-US" sz="2600" dirty="0">
                <a:latin typeface="Arial" panose="020B0604020202020204" pitchFamily="34" charset="0"/>
                <a:cs typeface="Arial" panose="020B0604020202020204" pitchFamily="34" charset="0"/>
              </a:rPr>
              <a:t>        (já que P = </a:t>
            </a:r>
            <a:r>
              <a:rPr lang="pt-BR" altLang="en-US" sz="2600" dirty="0" err="1">
                <a:latin typeface="Arial" panose="020B0604020202020204" pitchFamily="34" charset="0"/>
                <a:cs typeface="Arial" panose="020B0604020202020204" pitchFamily="34" charset="0"/>
              </a:rPr>
              <a:t>Rmg</a:t>
            </a:r>
            <a:r>
              <a:rPr lang="pt-BR" altLang="en-US" sz="2600" dirty="0">
                <a:latin typeface="Arial" panose="020B0604020202020204" pitchFamily="34" charset="0"/>
                <a:cs typeface="Arial" panose="020B0604020202020204" pitchFamily="34" charset="0"/>
              </a:rPr>
              <a:t>),  a curva de  oferta da  firma  no curto prazo é a própria curva de  custo  marginal a partir do mínimo do CVM. </a:t>
            </a:r>
          </a:p>
          <a:p>
            <a:pPr algn="just">
              <a:lnSpc>
                <a:spcPct val="80000"/>
              </a:lnSpc>
              <a:spcBef>
                <a:spcPct val="50000"/>
              </a:spcBef>
              <a:buClr>
                <a:srgbClr val="663300"/>
              </a:buClr>
              <a:buSzPct val="75000"/>
              <a:buFont typeface="Wingdings" panose="05000000000000000000" pitchFamily="2" charset="2"/>
              <a:buChar char="n"/>
            </a:pPr>
            <a:endParaRPr lang="pt-BR" altLang="en-US" sz="260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80280" y="111456"/>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Os Possíveis Equilíbrios</a:t>
            </a:r>
          </a:p>
        </p:txBody>
      </p:sp>
    </p:spTree>
    <p:extLst>
      <p:ext uri="{BB962C8B-B14F-4D97-AF65-F5344CB8AC3E}">
        <p14:creationId xmlns:p14="http://schemas.microsoft.com/office/powerpoint/2010/main" val="9241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83771" y="62269"/>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Equilíbrio de Longo Prazo</a:t>
            </a:r>
          </a:p>
        </p:txBody>
      </p:sp>
      <p:sp>
        <p:nvSpPr>
          <p:cNvPr id="5" name="Line 5"/>
          <p:cNvSpPr>
            <a:spLocks noChangeShapeType="1"/>
          </p:cNvSpPr>
          <p:nvPr/>
        </p:nvSpPr>
        <p:spPr bwMode="auto">
          <a:xfrm flipV="1">
            <a:off x="609600" y="1430735"/>
            <a:ext cx="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 name="Line 6"/>
          <p:cNvSpPr>
            <a:spLocks noChangeShapeType="1"/>
          </p:cNvSpPr>
          <p:nvPr/>
        </p:nvSpPr>
        <p:spPr bwMode="auto">
          <a:xfrm>
            <a:off x="609600" y="3640535"/>
            <a:ext cx="3124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Text Box 7"/>
          <p:cNvSpPr txBox="1">
            <a:spLocks noChangeArrowheads="1"/>
          </p:cNvSpPr>
          <p:nvPr/>
        </p:nvSpPr>
        <p:spPr bwMode="auto">
          <a:xfrm>
            <a:off x="228600" y="120213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P</a:t>
            </a:r>
          </a:p>
        </p:txBody>
      </p:sp>
      <p:sp>
        <p:nvSpPr>
          <p:cNvPr id="8" name="Text Box 8"/>
          <p:cNvSpPr txBox="1">
            <a:spLocks noChangeArrowheads="1"/>
          </p:cNvSpPr>
          <p:nvPr/>
        </p:nvSpPr>
        <p:spPr bwMode="auto">
          <a:xfrm>
            <a:off x="3581400" y="356433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Q</a:t>
            </a:r>
          </a:p>
        </p:txBody>
      </p:sp>
      <p:sp>
        <p:nvSpPr>
          <p:cNvPr id="9" name="Line 9"/>
          <p:cNvSpPr>
            <a:spLocks noChangeShapeType="1"/>
          </p:cNvSpPr>
          <p:nvPr/>
        </p:nvSpPr>
        <p:spPr bwMode="auto">
          <a:xfrm flipV="1">
            <a:off x="4343400" y="1430735"/>
            <a:ext cx="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Line 10"/>
          <p:cNvSpPr>
            <a:spLocks noChangeShapeType="1"/>
          </p:cNvSpPr>
          <p:nvPr/>
        </p:nvSpPr>
        <p:spPr bwMode="auto">
          <a:xfrm>
            <a:off x="4343400" y="3640535"/>
            <a:ext cx="3124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1"/>
          <p:cNvSpPr txBox="1">
            <a:spLocks noChangeArrowheads="1"/>
          </p:cNvSpPr>
          <p:nvPr/>
        </p:nvSpPr>
        <p:spPr bwMode="auto">
          <a:xfrm>
            <a:off x="3962400" y="120213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P</a:t>
            </a:r>
          </a:p>
        </p:txBody>
      </p:sp>
      <p:sp>
        <p:nvSpPr>
          <p:cNvPr id="12" name="Text Box 12"/>
          <p:cNvSpPr txBox="1">
            <a:spLocks noChangeArrowheads="1"/>
          </p:cNvSpPr>
          <p:nvPr/>
        </p:nvSpPr>
        <p:spPr bwMode="auto">
          <a:xfrm>
            <a:off x="7315200" y="356433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q</a:t>
            </a:r>
          </a:p>
        </p:txBody>
      </p:sp>
      <p:sp>
        <p:nvSpPr>
          <p:cNvPr id="13" name="Line 13"/>
          <p:cNvSpPr>
            <a:spLocks noChangeShapeType="1"/>
          </p:cNvSpPr>
          <p:nvPr/>
        </p:nvSpPr>
        <p:spPr bwMode="auto">
          <a:xfrm>
            <a:off x="1066800" y="1659335"/>
            <a:ext cx="18288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4"/>
          <p:cNvSpPr>
            <a:spLocks noChangeShapeType="1"/>
          </p:cNvSpPr>
          <p:nvPr/>
        </p:nvSpPr>
        <p:spPr bwMode="auto">
          <a:xfrm flipV="1">
            <a:off x="838200" y="1659335"/>
            <a:ext cx="160020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5"/>
          <p:cNvSpPr>
            <a:spLocks noChangeShapeType="1"/>
          </p:cNvSpPr>
          <p:nvPr/>
        </p:nvSpPr>
        <p:spPr bwMode="auto">
          <a:xfrm flipH="1">
            <a:off x="609600" y="2345135"/>
            <a:ext cx="114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6"/>
          <p:cNvSpPr>
            <a:spLocks noChangeShapeType="1"/>
          </p:cNvSpPr>
          <p:nvPr/>
        </p:nvSpPr>
        <p:spPr bwMode="auto">
          <a:xfrm>
            <a:off x="1752600" y="2345135"/>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7" name="Text Box 17"/>
          <p:cNvSpPr txBox="1">
            <a:spLocks noChangeArrowheads="1"/>
          </p:cNvSpPr>
          <p:nvPr/>
        </p:nvSpPr>
        <p:spPr bwMode="auto">
          <a:xfrm>
            <a:off x="2438400" y="143073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a:t>S</a:t>
            </a:r>
          </a:p>
        </p:txBody>
      </p:sp>
      <p:sp>
        <p:nvSpPr>
          <p:cNvPr id="18" name="Text Box 18"/>
          <p:cNvSpPr txBox="1">
            <a:spLocks noChangeArrowheads="1"/>
          </p:cNvSpPr>
          <p:nvPr/>
        </p:nvSpPr>
        <p:spPr bwMode="auto">
          <a:xfrm>
            <a:off x="2895600" y="327382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a:t>D</a:t>
            </a:r>
          </a:p>
        </p:txBody>
      </p:sp>
      <p:sp>
        <p:nvSpPr>
          <p:cNvPr id="19" name="Line 19"/>
          <p:cNvSpPr>
            <a:spLocks noChangeShapeType="1"/>
          </p:cNvSpPr>
          <p:nvPr/>
        </p:nvSpPr>
        <p:spPr bwMode="auto">
          <a:xfrm>
            <a:off x="1752600" y="2345135"/>
            <a:ext cx="2590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 name="Line 20"/>
          <p:cNvSpPr>
            <a:spLocks noChangeShapeType="1"/>
          </p:cNvSpPr>
          <p:nvPr/>
        </p:nvSpPr>
        <p:spPr bwMode="auto">
          <a:xfrm>
            <a:off x="4343400" y="2345135"/>
            <a:ext cx="274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 name="Text Box 21"/>
          <p:cNvSpPr txBox="1">
            <a:spLocks noChangeArrowheads="1"/>
          </p:cNvSpPr>
          <p:nvPr/>
        </p:nvSpPr>
        <p:spPr bwMode="auto">
          <a:xfrm>
            <a:off x="7086600" y="2130823"/>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a:t>P = RMe = RMg</a:t>
            </a:r>
          </a:p>
        </p:txBody>
      </p:sp>
      <p:sp>
        <p:nvSpPr>
          <p:cNvPr id="22" name="Oval 22"/>
          <p:cNvSpPr>
            <a:spLocks noChangeArrowheads="1"/>
          </p:cNvSpPr>
          <p:nvPr/>
        </p:nvSpPr>
        <p:spPr bwMode="auto">
          <a:xfrm>
            <a:off x="1676400" y="2268935"/>
            <a:ext cx="152400" cy="152400"/>
          </a:xfrm>
          <a:prstGeom prst="ellipse">
            <a:avLst/>
          </a:prstGeom>
          <a:solidFill>
            <a:schemeClr val="tx2"/>
          </a:solidFill>
          <a:ln w="9525">
            <a:solidFill>
              <a:schemeClr val="tx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3" name="Text Box 23"/>
          <p:cNvSpPr txBox="1">
            <a:spLocks noChangeArrowheads="1"/>
          </p:cNvSpPr>
          <p:nvPr/>
        </p:nvSpPr>
        <p:spPr bwMode="auto">
          <a:xfrm>
            <a:off x="304800" y="211653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000" b="1"/>
              <a:t>P</a:t>
            </a:r>
          </a:p>
        </p:txBody>
      </p:sp>
      <p:sp>
        <p:nvSpPr>
          <p:cNvPr id="24" name="Text Box 24"/>
          <p:cNvSpPr txBox="1">
            <a:spLocks noChangeArrowheads="1"/>
          </p:cNvSpPr>
          <p:nvPr/>
        </p:nvSpPr>
        <p:spPr bwMode="auto">
          <a:xfrm>
            <a:off x="1600200" y="356433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000" b="1"/>
              <a:t>Q</a:t>
            </a:r>
          </a:p>
        </p:txBody>
      </p:sp>
      <p:sp>
        <p:nvSpPr>
          <p:cNvPr id="25" name="Arc 25"/>
          <p:cNvSpPr>
            <a:spLocks/>
          </p:cNvSpPr>
          <p:nvPr/>
        </p:nvSpPr>
        <p:spPr bwMode="auto">
          <a:xfrm rot="-5400000" flipH="1" flipV="1">
            <a:off x="5018087" y="1594248"/>
            <a:ext cx="936625" cy="1371600"/>
          </a:xfrm>
          <a:custGeom>
            <a:avLst/>
            <a:gdLst>
              <a:gd name="T0" fmla="*/ 0 w 21600"/>
              <a:gd name="T1" fmla="*/ 0 h 36935"/>
              <a:gd name="T2" fmla="*/ 28602924 w 21600"/>
              <a:gd name="T3" fmla="*/ 50935060 h 36935"/>
              <a:gd name="T4" fmla="*/ 0 w 21600"/>
              <a:gd name="T5" fmla="*/ 29787391 h 36935"/>
              <a:gd name="T6" fmla="*/ 0 60000 65536"/>
              <a:gd name="T7" fmla="*/ 0 60000 65536"/>
              <a:gd name="T8" fmla="*/ 0 60000 65536"/>
              <a:gd name="T9" fmla="*/ 0 w 21600"/>
              <a:gd name="T10" fmla="*/ 0 h 36935"/>
              <a:gd name="T11" fmla="*/ 21600 w 21600"/>
              <a:gd name="T12" fmla="*/ 36935 h 36935"/>
            </a:gdLst>
            <a:ahLst/>
            <a:cxnLst>
              <a:cxn ang="T6">
                <a:pos x="T0" y="T1"/>
              </a:cxn>
              <a:cxn ang="T7">
                <a:pos x="T2" y="T3"/>
              </a:cxn>
              <a:cxn ang="T8">
                <a:pos x="T4" y="T5"/>
              </a:cxn>
            </a:cxnLst>
            <a:rect l="T9" t="T10" r="T11" b="T12"/>
            <a:pathLst>
              <a:path w="21600" h="36935" fill="none" extrusionOk="0">
                <a:moveTo>
                  <a:pt x="-1" y="0"/>
                </a:moveTo>
                <a:cubicBezTo>
                  <a:pt x="11929" y="0"/>
                  <a:pt x="21600" y="9670"/>
                  <a:pt x="21600" y="21600"/>
                </a:cubicBezTo>
                <a:cubicBezTo>
                  <a:pt x="21600" y="27358"/>
                  <a:pt x="19300" y="32879"/>
                  <a:pt x="15211" y="36934"/>
                </a:cubicBezTo>
              </a:path>
              <a:path w="21600" h="36935" stroke="0" extrusionOk="0">
                <a:moveTo>
                  <a:pt x="-1" y="0"/>
                </a:moveTo>
                <a:cubicBezTo>
                  <a:pt x="11929" y="0"/>
                  <a:pt x="21600" y="9670"/>
                  <a:pt x="21600" y="21600"/>
                </a:cubicBezTo>
                <a:cubicBezTo>
                  <a:pt x="21600" y="27358"/>
                  <a:pt x="19300" y="32879"/>
                  <a:pt x="15211" y="36934"/>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26"/>
          <p:cNvSpPr>
            <a:spLocks/>
          </p:cNvSpPr>
          <p:nvPr/>
        </p:nvSpPr>
        <p:spPr bwMode="auto">
          <a:xfrm rot="-5400000" flipH="1" flipV="1">
            <a:off x="5736432" y="1220391"/>
            <a:ext cx="552450" cy="1703387"/>
          </a:xfrm>
          <a:custGeom>
            <a:avLst/>
            <a:gdLst>
              <a:gd name="T0" fmla="*/ 0 w 21600"/>
              <a:gd name="T1" fmla="*/ 0 h 41855"/>
              <a:gd name="T2" fmla="*/ 4908109 w 21600"/>
              <a:gd name="T3" fmla="*/ 69323308 h 41855"/>
              <a:gd name="T4" fmla="*/ 0 w 21600"/>
              <a:gd name="T5" fmla="*/ 35775478 h 41855"/>
              <a:gd name="T6" fmla="*/ 0 60000 65536"/>
              <a:gd name="T7" fmla="*/ 0 60000 65536"/>
              <a:gd name="T8" fmla="*/ 0 60000 65536"/>
              <a:gd name="T9" fmla="*/ 0 w 21600"/>
              <a:gd name="T10" fmla="*/ 0 h 41855"/>
              <a:gd name="T11" fmla="*/ 21600 w 21600"/>
              <a:gd name="T12" fmla="*/ 41855 h 41855"/>
            </a:gdLst>
            <a:ahLst/>
            <a:cxnLst>
              <a:cxn ang="T6">
                <a:pos x="T0" y="T1"/>
              </a:cxn>
              <a:cxn ang="T7">
                <a:pos x="T2" y="T3"/>
              </a:cxn>
              <a:cxn ang="T8">
                <a:pos x="T4" y="T5"/>
              </a:cxn>
            </a:cxnLst>
            <a:rect l="T9" t="T10" r="T11" b="T12"/>
            <a:pathLst>
              <a:path w="21600" h="41855" fill="none" extrusionOk="0">
                <a:moveTo>
                  <a:pt x="-1" y="0"/>
                </a:moveTo>
                <a:cubicBezTo>
                  <a:pt x="11929" y="0"/>
                  <a:pt x="21600" y="9670"/>
                  <a:pt x="21600" y="21600"/>
                </a:cubicBezTo>
                <a:cubicBezTo>
                  <a:pt x="21600" y="30635"/>
                  <a:pt x="15975" y="38716"/>
                  <a:pt x="7502" y="41854"/>
                </a:cubicBezTo>
              </a:path>
              <a:path w="21600" h="41855" stroke="0" extrusionOk="0">
                <a:moveTo>
                  <a:pt x="-1" y="0"/>
                </a:moveTo>
                <a:cubicBezTo>
                  <a:pt x="11929" y="0"/>
                  <a:pt x="21600" y="9670"/>
                  <a:pt x="21600" y="21600"/>
                </a:cubicBezTo>
                <a:cubicBezTo>
                  <a:pt x="21600" y="30635"/>
                  <a:pt x="15975" y="38716"/>
                  <a:pt x="7502" y="41854"/>
                </a:cubicBezTo>
                <a:lnTo>
                  <a:pt x="0" y="21600"/>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27"/>
          <p:cNvSpPr>
            <a:spLocks noChangeArrowheads="1"/>
          </p:cNvSpPr>
          <p:nvPr/>
        </p:nvSpPr>
        <p:spPr bwMode="auto">
          <a:xfrm>
            <a:off x="5943600" y="2268935"/>
            <a:ext cx="152400" cy="152400"/>
          </a:xfrm>
          <a:prstGeom prst="ellipse">
            <a:avLst/>
          </a:prstGeom>
          <a:solidFill>
            <a:schemeClr val="tx2"/>
          </a:solidFill>
          <a:ln w="9525">
            <a:solidFill>
              <a:schemeClr val="tx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28" name="Line 28"/>
          <p:cNvSpPr>
            <a:spLocks noChangeShapeType="1"/>
          </p:cNvSpPr>
          <p:nvPr/>
        </p:nvSpPr>
        <p:spPr bwMode="auto">
          <a:xfrm>
            <a:off x="6019800" y="2345135"/>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 name="Text Box 29"/>
          <p:cNvSpPr txBox="1">
            <a:spLocks noChangeArrowheads="1"/>
          </p:cNvSpPr>
          <p:nvPr/>
        </p:nvSpPr>
        <p:spPr bwMode="auto">
          <a:xfrm>
            <a:off x="5867400" y="356433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a:t>q*</a:t>
            </a:r>
          </a:p>
        </p:txBody>
      </p:sp>
      <p:sp>
        <p:nvSpPr>
          <p:cNvPr id="30" name="Text Box 30"/>
          <p:cNvSpPr txBox="1">
            <a:spLocks noChangeArrowheads="1"/>
          </p:cNvSpPr>
          <p:nvPr/>
        </p:nvSpPr>
        <p:spPr bwMode="auto">
          <a:xfrm>
            <a:off x="5791200" y="150693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600" b="1"/>
              <a:t>CMgLp</a:t>
            </a:r>
          </a:p>
        </p:txBody>
      </p:sp>
      <p:sp>
        <p:nvSpPr>
          <p:cNvPr id="31" name="Text Box 31"/>
          <p:cNvSpPr txBox="1">
            <a:spLocks noChangeArrowheads="1"/>
          </p:cNvSpPr>
          <p:nvPr/>
        </p:nvSpPr>
        <p:spPr bwMode="auto">
          <a:xfrm>
            <a:off x="6781800" y="155138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600" b="1"/>
              <a:t>CTMeLp</a:t>
            </a:r>
          </a:p>
        </p:txBody>
      </p:sp>
      <p:sp>
        <p:nvSpPr>
          <p:cNvPr id="32" name="Line 32"/>
          <p:cNvSpPr>
            <a:spLocks noChangeShapeType="1"/>
          </p:cNvSpPr>
          <p:nvPr/>
        </p:nvSpPr>
        <p:spPr bwMode="auto">
          <a:xfrm flipV="1">
            <a:off x="1143000" y="1887935"/>
            <a:ext cx="16002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3" name="Line 33"/>
          <p:cNvSpPr>
            <a:spLocks noChangeShapeType="1"/>
          </p:cNvSpPr>
          <p:nvPr/>
        </p:nvSpPr>
        <p:spPr bwMode="auto">
          <a:xfrm flipV="1">
            <a:off x="685800" y="1278335"/>
            <a:ext cx="16002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 name="Text Box 34"/>
          <p:cNvSpPr txBox="1">
            <a:spLocks noChangeArrowheads="1"/>
          </p:cNvSpPr>
          <p:nvPr/>
        </p:nvSpPr>
        <p:spPr bwMode="auto">
          <a:xfrm>
            <a:off x="2209800" y="104973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a:solidFill>
                  <a:srgbClr val="000099"/>
                </a:solidFill>
              </a:rPr>
              <a:t>S</a:t>
            </a:r>
            <a:r>
              <a:rPr lang="pt-BR" altLang="en-US" sz="1200" b="1">
                <a:solidFill>
                  <a:srgbClr val="000099"/>
                </a:solidFill>
              </a:rPr>
              <a:t>2</a:t>
            </a:r>
          </a:p>
        </p:txBody>
      </p:sp>
      <p:sp>
        <p:nvSpPr>
          <p:cNvPr id="35" name="Text Box 35"/>
          <p:cNvSpPr txBox="1">
            <a:spLocks noChangeArrowheads="1"/>
          </p:cNvSpPr>
          <p:nvPr/>
        </p:nvSpPr>
        <p:spPr bwMode="auto">
          <a:xfrm>
            <a:off x="2667000" y="165933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1800" b="1" dirty="0">
                <a:solidFill>
                  <a:srgbClr val="000099"/>
                </a:solidFill>
              </a:rPr>
              <a:t>S</a:t>
            </a:r>
            <a:r>
              <a:rPr lang="pt-BR" altLang="en-US" sz="1200" b="1" dirty="0">
                <a:solidFill>
                  <a:srgbClr val="000099"/>
                </a:solidFill>
              </a:rPr>
              <a:t>1</a:t>
            </a:r>
          </a:p>
        </p:txBody>
      </p:sp>
      <p:sp>
        <p:nvSpPr>
          <p:cNvPr id="36" name="Line 36"/>
          <p:cNvSpPr>
            <a:spLocks noChangeShapeType="1"/>
          </p:cNvSpPr>
          <p:nvPr/>
        </p:nvSpPr>
        <p:spPr bwMode="auto">
          <a:xfrm flipH="1" flipV="1">
            <a:off x="1905000" y="2268935"/>
            <a:ext cx="228600" cy="22860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Line 37"/>
          <p:cNvSpPr>
            <a:spLocks noChangeShapeType="1"/>
          </p:cNvSpPr>
          <p:nvPr/>
        </p:nvSpPr>
        <p:spPr bwMode="auto">
          <a:xfrm>
            <a:off x="1600200" y="1964135"/>
            <a:ext cx="228600" cy="22860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Rectangle 4"/>
          <p:cNvSpPr>
            <a:spLocks noChangeArrowheads="1"/>
          </p:cNvSpPr>
          <p:nvPr/>
        </p:nvSpPr>
        <p:spPr bwMode="auto">
          <a:xfrm>
            <a:off x="163776" y="4079291"/>
            <a:ext cx="8679976" cy="266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spcBef>
                <a:spcPct val="50000"/>
              </a:spcBef>
              <a:buSzPct val="75000"/>
              <a:buFont typeface="Wingdings" panose="05000000000000000000" pitchFamily="2" charset="2"/>
              <a:buChar char="n"/>
            </a:pPr>
            <a:r>
              <a:rPr lang="pt-BR" altLang="en-US" sz="2000" dirty="0">
                <a:latin typeface="Arial" panose="020B0604020202020204" pitchFamily="34" charset="0"/>
              </a:rPr>
              <a:t>No longo  prazo  o  único   equilíbrio  possível é o  equilíbrio  com  lucros normais, onde o preço   é   igual   ao   custo  total  médio,   com lucro econômico igual a zero.  Isso  ocorre  devido  ao fato de que, se o lucro for extraordinário em tal mercado no curto prazo, isso atrairá  outras firmas e o preço cairá  devido  o aumento da  oferta.  Se  o  equilíbrio  se  der com  prejuízo  no curto prazo,  isso fará com que algumas firmas deixem tal mercado, diminuindo a oferta e,  consequentemente,  o  preço.  Note que  esse  processo  é  possível  devido  às hipóteses  de livre  mobilidade  de recursos e  perfeito  conhecimento do mercado.</a:t>
            </a:r>
          </a:p>
        </p:txBody>
      </p:sp>
    </p:spTree>
    <p:extLst>
      <p:ext uri="{BB962C8B-B14F-4D97-AF65-F5344CB8AC3E}">
        <p14:creationId xmlns:p14="http://schemas.microsoft.com/office/powerpoint/2010/main" val="14983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36" grpId="0" animBg="1"/>
      <p:bldP spid="37" grpId="0" animBg="1"/>
      <p:bldP spid="3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0227FC0-D610-4005-A262-4B413D9C0481}"/>
              </a:ext>
            </a:extLst>
          </p:cNvPr>
          <p:cNvSpPr>
            <a:spLocks noGrp="1"/>
          </p:cNvSpPr>
          <p:nvPr>
            <p:ph idx="1"/>
          </p:nvPr>
        </p:nvSpPr>
        <p:spPr>
          <a:xfrm>
            <a:off x="159027" y="871474"/>
            <a:ext cx="8852453" cy="4351338"/>
          </a:xfrm>
        </p:spPr>
        <p:txBody>
          <a:bodyPr/>
          <a:lstStyle/>
          <a:p>
            <a:pPr algn="just"/>
            <a:r>
              <a:rPr lang="pt-BR" dirty="0"/>
              <a:t>É razoável pensar em mercados concorrenciais perfeitos ?</a:t>
            </a:r>
          </a:p>
          <a:p>
            <a:pPr lvl="1" algn="just"/>
            <a:r>
              <a:rPr lang="pt-BR" sz="2800" dirty="0"/>
              <a:t>Quais são os exemplos ?</a:t>
            </a:r>
          </a:p>
          <a:p>
            <a:pPr algn="just"/>
            <a:r>
              <a:rPr lang="pt-BR" dirty="0"/>
              <a:t>Devemos pensar nessa questão da seguinte forma: quanto mais um mercado se aproxima das hipóteses que vimos, mais parecidos serão os resultados com os que acabamos de ver.</a:t>
            </a:r>
          </a:p>
          <a:p>
            <a:pPr algn="just"/>
            <a:r>
              <a:rPr lang="pt-BR" dirty="0"/>
              <a:t>Note que, para isso ocorrer, não devem haver falhas de mercado; Nesse caso, teremos uma alocação ótima de Pareto (peso morto igual a zero).</a:t>
            </a:r>
          </a:p>
          <a:p>
            <a:pPr algn="just"/>
            <a:r>
              <a:rPr lang="pt-BR" dirty="0"/>
              <a:t>Entretanto, falhas de mercado são bastante comuns: a falta de concorrência, externalidades, assimetrias informacionais, provisionamento de bens públicos,...</a:t>
            </a:r>
          </a:p>
          <a:p>
            <a:pPr lvl="1" algn="just"/>
            <a:r>
              <a:rPr lang="pt-BR" sz="2600" dirty="0"/>
              <a:t>Em todos esses casos a alocação de mercado não é eficiente no sentido de Pareto.</a:t>
            </a:r>
          </a:p>
        </p:txBody>
      </p:sp>
      <p:sp>
        <p:nvSpPr>
          <p:cNvPr id="4" name="Rectangle 4">
            <a:extLst>
              <a:ext uri="{FF2B5EF4-FFF2-40B4-BE49-F238E27FC236}">
                <a16:creationId xmlns:a16="http://schemas.microsoft.com/office/drawing/2014/main" id="{FED1394D-BE06-47C1-8473-0086D635DCE0}"/>
              </a:ext>
            </a:extLst>
          </p:cNvPr>
          <p:cNvSpPr>
            <a:spLocks noChangeArrowheads="1"/>
          </p:cNvSpPr>
          <p:nvPr/>
        </p:nvSpPr>
        <p:spPr bwMode="auto">
          <a:xfrm>
            <a:off x="983771" y="9261"/>
            <a:ext cx="7373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Equilíbrio de Longo Prazo</a:t>
            </a:r>
          </a:p>
        </p:txBody>
      </p:sp>
    </p:spTree>
    <p:extLst>
      <p:ext uri="{BB962C8B-B14F-4D97-AF65-F5344CB8AC3E}">
        <p14:creationId xmlns:p14="http://schemas.microsoft.com/office/powerpoint/2010/main" val="2461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2307" y="256182"/>
            <a:ext cx="7118350" cy="785813"/>
          </a:xfrm>
        </p:spPr>
        <p:txBody>
          <a:bodyPr>
            <a:normAutofit/>
          </a:bodyPr>
          <a:lstStyle/>
          <a:p>
            <a:pPr algn="ctr"/>
            <a:r>
              <a:rPr lang="pt-BR" altLang="en-US" sz="4800" b="1" dirty="0">
                <a:latin typeface="+mn-lt"/>
              </a:rPr>
              <a:t>Monopólio</a:t>
            </a:r>
          </a:p>
        </p:txBody>
      </p:sp>
      <p:sp>
        <p:nvSpPr>
          <p:cNvPr id="5" name="Rectangle 5"/>
          <p:cNvSpPr>
            <a:spLocks noChangeArrowheads="1"/>
          </p:cNvSpPr>
          <p:nvPr/>
        </p:nvSpPr>
        <p:spPr bwMode="auto">
          <a:xfrm>
            <a:off x="304800" y="1087441"/>
            <a:ext cx="853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90000"/>
              </a:lnSpc>
              <a:spcBef>
                <a:spcPct val="50000"/>
              </a:spcBef>
              <a:buSzPct val="75000"/>
              <a:buFont typeface="Wingdings" panose="05000000000000000000" pitchFamily="2" charset="2"/>
              <a:buChar char="n"/>
            </a:pPr>
            <a:r>
              <a:rPr lang="pt-BR" altLang="en-US" sz="3200" b="1" dirty="0">
                <a:latin typeface="Arial" panose="020B0604020202020204" pitchFamily="34" charset="0"/>
              </a:rPr>
              <a:t>Definição Clássica</a:t>
            </a:r>
          </a:p>
          <a:p>
            <a:pPr lvl="1" algn="just">
              <a:lnSpc>
                <a:spcPct val="90000"/>
              </a:lnSpc>
              <a:spcBef>
                <a:spcPct val="40000"/>
              </a:spcBef>
              <a:buSzPct val="80000"/>
              <a:buFont typeface="Wingdings" panose="05000000000000000000" pitchFamily="2" charset="2"/>
              <a:buChar char="l"/>
            </a:pPr>
            <a:r>
              <a:rPr lang="pt-BR" altLang="en-US" dirty="0">
                <a:latin typeface="Arial" panose="020B0604020202020204" pitchFamily="34" charset="0"/>
              </a:rPr>
              <a:t>É  uma   estrutura  de  mercado   onde  somente  um   vendedor responde  pela  oferta do produto, que  não  possui   substitutos e  que é ofertado a um único preço.</a:t>
            </a:r>
          </a:p>
          <a:p>
            <a:pPr algn="just">
              <a:lnSpc>
                <a:spcPct val="90000"/>
              </a:lnSpc>
              <a:spcBef>
                <a:spcPct val="50000"/>
              </a:spcBef>
              <a:buSzPct val="75000"/>
              <a:buFont typeface="Wingdings" panose="05000000000000000000" pitchFamily="2" charset="2"/>
              <a:buChar char="n"/>
            </a:pPr>
            <a:r>
              <a:rPr lang="pt-BR" altLang="en-US" sz="3200" b="1" dirty="0">
                <a:latin typeface="Arial" panose="020B0604020202020204" pitchFamily="34" charset="0"/>
              </a:rPr>
              <a:t>Definição Contemporânea</a:t>
            </a:r>
          </a:p>
          <a:p>
            <a:pPr lvl="1" algn="just">
              <a:lnSpc>
                <a:spcPct val="90000"/>
              </a:lnSpc>
              <a:spcBef>
                <a:spcPct val="40000"/>
              </a:spcBef>
              <a:buSzPct val="80000"/>
              <a:buFont typeface="Wingdings" panose="05000000000000000000" pitchFamily="2" charset="2"/>
              <a:buChar char="l"/>
            </a:pPr>
            <a:r>
              <a:rPr lang="pt-BR" altLang="en-US" dirty="0">
                <a:latin typeface="Arial" panose="020B0604020202020204" pitchFamily="34" charset="0"/>
              </a:rPr>
              <a:t>É uma  estrutura  de  mercado na  qual  é  produzido e  oferecido,  a  um  único preço  ou  não,  um  produto reconhecido como sendo “diferente” de seus  eventuais  substitutos,  a  ponto  de  ser  considerado  único pelos compradores.</a:t>
            </a:r>
          </a:p>
          <a:p>
            <a:pPr lvl="1" algn="just">
              <a:lnSpc>
                <a:spcPct val="90000"/>
              </a:lnSpc>
              <a:spcBef>
                <a:spcPct val="40000"/>
              </a:spcBef>
              <a:buSzPct val="80000"/>
              <a:buFont typeface="Wingdings" panose="05000000000000000000" pitchFamily="2" charset="2"/>
              <a:buChar char="l"/>
            </a:pPr>
            <a:endParaRPr lang="pt-BR" altLang="en-US" sz="1200" dirty="0">
              <a:latin typeface="Arial" panose="020B0604020202020204" pitchFamily="34" charset="0"/>
            </a:endParaRPr>
          </a:p>
          <a:p>
            <a:pPr algn="just">
              <a:lnSpc>
                <a:spcPct val="90000"/>
              </a:lnSpc>
              <a:spcBef>
                <a:spcPct val="40000"/>
              </a:spcBef>
              <a:buSzPct val="80000"/>
              <a:buFont typeface="Wingdings" panose="05000000000000000000" pitchFamily="2" charset="2"/>
              <a:buChar char="l"/>
            </a:pPr>
            <a:r>
              <a:rPr lang="pt-BR" altLang="en-US" dirty="0">
                <a:solidFill>
                  <a:srgbClr val="002060"/>
                </a:solidFill>
                <a:latin typeface="Arial" panose="020B0604020202020204" pitchFamily="34" charset="0"/>
              </a:rPr>
              <a:t>A Microsoft possui poder de monopólio no mercado de sistemas operacionais ?</a:t>
            </a:r>
          </a:p>
        </p:txBody>
      </p:sp>
    </p:spTree>
    <p:extLst>
      <p:ext uri="{BB962C8B-B14F-4D97-AF65-F5344CB8AC3E}">
        <p14:creationId xmlns:p14="http://schemas.microsoft.com/office/powerpoint/2010/main" val="33092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864D470E-AE39-4C9D-BC2B-A6F398D72E33}"/>
              </a:ext>
            </a:extLst>
          </p:cNvPr>
          <p:cNvSpPr>
            <a:spLocks noChangeShapeType="1"/>
          </p:cNvSpPr>
          <p:nvPr/>
        </p:nvSpPr>
        <p:spPr bwMode="auto">
          <a:xfrm flipV="1">
            <a:off x="2565400" y="1321352"/>
            <a:ext cx="0" cy="2133600"/>
          </a:xfrm>
          <a:prstGeom prst="line">
            <a:avLst/>
          </a:prstGeom>
          <a:noFill/>
          <a:ln w="57150">
            <a:solidFill>
              <a:schemeClr val="tx1"/>
            </a:solidFill>
            <a:round/>
            <a:headEnd/>
            <a:tailEnd type="triangle" w="med" len="med"/>
          </a:ln>
        </p:spPr>
        <p:txBody>
          <a:bodyPr/>
          <a:lstStyle/>
          <a:p>
            <a:endParaRPr lang="pt-BR"/>
          </a:p>
        </p:txBody>
      </p:sp>
      <p:sp>
        <p:nvSpPr>
          <p:cNvPr id="5" name="Line 5">
            <a:extLst>
              <a:ext uri="{FF2B5EF4-FFF2-40B4-BE49-F238E27FC236}">
                <a16:creationId xmlns:a16="http://schemas.microsoft.com/office/drawing/2014/main" id="{31D7C249-47DB-4CED-AC98-233B20BE15B9}"/>
              </a:ext>
            </a:extLst>
          </p:cNvPr>
          <p:cNvSpPr>
            <a:spLocks noChangeShapeType="1"/>
          </p:cNvSpPr>
          <p:nvPr/>
        </p:nvSpPr>
        <p:spPr bwMode="auto">
          <a:xfrm flipV="1">
            <a:off x="2565400" y="3835952"/>
            <a:ext cx="0" cy="2133600"/>
          </a:xfrm>
          <a:prstGeom prst="line">
            <a:avLst/>
          </a:prstGeom>
          <a:noFill/>
          <a:ln w="57150">
            <a:solidFill>
              <a:schemeClr val="tx1"/>
            </a:solidFill>
            <a:round/>
            <a:headEnd/>
            <a:tailEnd type="triangle" w="med" len="med"/>
          </a:ln>
        </p:spPr>
        <p:txBody>
          <a:bodyPr/>
          <a:lstStyle/>
          <a:p>
            <a:endParaRPr lang="pt-BR"/>
          </a:p>
        </p:txBody>
      </p:sp>
      <p:sp>
        <p:nvSpPr>
          <p:cNvPr id="6" name="Line 6">
            <a:extLst>
              <a:ext uri="{FF2B5EF4-FFF2-40B4-BE49-F238E27FC236}">
                <a16:creationId xmlns:a16="http://schemas.microsoft.com/office/drawing/2014/main" id="{937F8D71-59CF-4448-A41A-A44AFC7974DE}"/>
              </a:ext>
            </a:extLst>
          </p:cNvPr>
          <p:cNvSpPr>
            <a:spLocks noChangeShapeType="1"/>
          </p:cNvSpPr>
          <p:nvPr/>
        </p:nvSpPr>
        <p:spPr bwMode="auto">
          <a:xfrm>
            <a:off x="2565400" y="3441700"/>
            <a:ext cx="3200400" cy="0"/>
          </a:xfrm>
          <a:prstGeom prst="line">
            <a:avLst/>
          </a:prstGeom>
          <a:noFill/>
          <a:ln w="57150">
            <a:solidFill>
              <a:schemeClr val="tx1"/>
            </a:solidFill>
            <a:round/>
            <a:headEnd/>
            <a:tailEnd type="triangle" w="med" len="med"/>
          </a:ln>
        </p:spPr>
        <p:txBody>
          <a:bodyPr/>
          <a:lstStyle/>
          <a:p>
            <a:endParaRPr lang="pt-BR"/>
          </a:p>
        </p:txBody>
      </p:sp>
      <p:sp>
        <p:nvSpPr>
          <p:cNvPr id="7" name="Line 7">
            <a:extLst>
              <a:ext uri="{FF2B5EF4-FFF2-40B4-BE49-F238E27FC236}">
                <a16:creationId xmlns:a16="http://schemas.microsoft.com/office/drawing/2014/main" id="{15B9213D-5FB5-4124-A5AD-A5B9EAC22E89}"/>
              </a:ext>
            </a:extLst>
          </p:cNvPr>
          <p:cNvSpPr>
            <a:spLocks noChangeShapeType="1"/>
          </p:cNvSpPr>
          <p:nvPr/>
        </p:nvSpPr>
        <p:spPr bwMode="auto">
          <a:xfrm>
            <a:off x="2565400" y="5956300"/>
            <a:ext cx="3200400" cy="0"/>
          </a:xfrm>
          <a:prstGeom prst="line">
            <a:avLst/>
          </a:prstGeom>
          <a:noFill/>
          <a:ln w="57150">
            <a:solidFill>
              <a:schemeClr val="tx1"/>
            </a:solidFill>
            <a:round/>
            <a:headEnd/>
            <a:tailEnd type="triangle" w="med" len="med"/>
          </a:ln>
        </p:spPr>
        <p:txBody>
          <a:bodyPr/>
          <a:lstStyle/>
          <a:p>
            <a:endParaRPr lang="pt-BR"/>
          </a:p>
        </p:txBody>
      </p:sp>
      <p:sp>
        <p:nvSpPr>
          <p:cNvPr id="8" name="Arc 8">
            <a:extLst>
              <a:ext uri="{FF2B5EF4-FFF2-40B4-BE49-F238E27FC236}">
                <a16:creationId xmlns:a16="http://schemas.microsoft.com/office/drawing/2014/main" id="{68974714-B547-49A2-8EBD-6EF6D8DDF5E6}"/>
              </a:ext>
            </a:extLst>
          </p:cNvPr>
          <p:cNvSpPr>
            <a:spLocks/>
          </p:cNvSpPr>
          <p:nvPr/>
        </p:nvSpPr>
        <p:spPr bwMode="auto">
          <a:xfrm rot="6294346">
            <a:off x="2186781" y="2089944"/>
            <a:ext cx="1055688" cy="1670050"/>
          </a:xfrm>
          <a:custGeom>
            <a:avLst/>
            <a:gdLst>
              <a:gd name="T0" fmla="*/ 102032 w 18862"/>
              <a:gd name="T1" fmla="*/ 0 h 21523"/>
              <a:gd name="T2" fmla="*/ 1055688 w 18862"/>
              <a:gd name="T3" fmla="*/ 853298 h 21523"/>
              <a:gd name="T4" fmla="*/ 0 w 18862"/>
              <a:gd name="T5" fmla="*/ 1670050 h 21523"/>
              <a:gd name="T6" fmla="*/ 0 60000 65536"/>
              <a:gd name="T7" fmla="*/ 0 60000 65536"/>
              <a:gd name="T8" fmla="*/ 0 60000 65536"/>
              <a:gd name="T9" fmla="*/ 0 w 18862"/>
              <a:gd name="T10" fmla="*/ 0 h 21523"/>
              <a:gd name="T11" fmla="*/ 18862 w 18862"/>
              <a:gd name="T12" fmla="*/ 21523 h 21523"/>
            </a:gdLst>
            <a:ahLst/>
            <a:cxnLst>
              <a:cxn ang="T6">
                <a:pos x="T0" y="T1"/>
              </a:cxn>
              <a:cxn ang="T7">
                <a:pos x="T2" y="T3"/>
              </a:cxn>
              <a:cxn ang="T8">
                <a:pos x="T4" y="T5"/>
              </a:cxn>
            </a:cxnLst>
            <a:rect l="T9" t="T10" r="T11" b="T12"/>
            <a:pathLst>
              <a:path w="18862" h="21523" fill="none" extrusionOk="0">
                <a:moveTo>
                  <a:pt x="1822" y="0"/>
                </a:moveTo>
                <a:cubicBezTo>
                  <a:pt x="8977" y="606"/>
                  <a:pt x="15362" y="4727"/>
                  <a:pt x="18861" y="10997"/>
                </a:cubicBezTo>
              </a:path>
              <a:path w="18862" h="21523" stroke="0" extrusionOk="0">
                <a:moveTo>
                  <a:pt x="1822" y="0"/>
                </a:moveTo>
                <a:cubicBezTo>
                  <a:pt x="8977" y="606"/>
                  <a:pt x="15362" y="4727"/>
                  <a:pt x="18861" y="10997"/>
                </a:cubicBezTo>
                <a:lnTo>
                  <a:pt x="0" y="21523"/>
                </a:lnTo>
                <a:close/>
              </a:path>
            </a:pathLst>
          </a:custGeom>
          <a:noFill/>
          <a:ln w="9525">
            <a:solidFill>
              <a:schemeClr val="tx1"/>
            </a:solidFill>
            <a:round/>
            <a:headEnd/>
            <a:tailEnd/>
          </a:ln>
        </p:spPr>
        <p:txBody>
          <a:bodyPr wrap="none" anchor="ctr"/>
          <a:lstStyle/>
          <a:p>
            <a:endParaRPr lang="pt-BR"/>
          </a:p>
        </p:txBody>
      </p:sp>
      <p:sp>
        <p:nvSpPr>
          <p:cNvPr id="9" name="Arc 9">
            <a:extLst>
              <a:ext uri="{FF2B5EF4-FFF2-40B4-BE49-F238E27FC236}">
                <a16:creationId xmlns:a16="http://schemas.microsoft.com/office/drawing/2014/main" id="{22368989-E211-488B-8BBD-13E057766358}"/>
              </a:ext>
            </a:extLst>
          </p:cNvPr>
          <p:cNvSpPr>
            <a:spLocks/>
          </p:cNvSpPr>
          <p:nvPr/>
        </p:nvSpPr>
        <p:spPr bwMode="auto">
          <a:xfrm rot="-3806097">
            <a:off x="3876675" y="2009775"/>
            <a:ext cx="958850" cy="1143000"/>
          </a:xfrm>
          <a:custGeom>
            <a:avLst/>
            <a:gdLst>
              <a:gd name="T0" fmla="*/ 0 w 22652"/>
              <a:gd name="T1" fmla="*/ 1113 h 26712"/>
              <a:gd name="T2" fmla="*/ 932860 w 22652"/>
              <a:gd name="T3" fmla="*/ 1143000 h 26712"/>
              <a:gd name="T4" fmla="*/ 44531 w 22652"/>
              <a:gd name="T5" fmla="*/ 924259 h 26712"/>
              <a:gd name="T6" fmla="*/ 0 60000 65536"/>
              <a:gd name="T7" fmla="*/ 0 60000 65536"/>
              <a:gd name="T8" fmla="*/ 0 60000 65536"/>
              <a:gd name="T9" fmla="*/ 0 w 22652"/>
              <a:gd name="T10" fmla="*/ 0 h 26712"/>
              <a:gd name="T11" fmla="*/ 22652 w 22652"/>
              <a:gd name="T12" fmla="*/ 26712 h 26712"/>
            </a:gdLst>
            <a:ahLst/>
            <a:cxnLst>
              <a:cxn ang="T6">
                <a:pos x="T0" y="T1"/>
              </a:cxn>
              <a:cxn ang="T7">
                <a:pos x="T2" y="T3"/>
              </a:cxn>
              <a:cxn ang="T8">
                <a:pos x="T4" y="T5"/>
              </a:cxn>
            </a:cxnLst>
            <a:rect l="T9" t="T10" r="T11" b="T12"/>
            <a:pathLst>
              <a:path w="22652" h="26712" fill="none" extrusionOk="0">
                <a:moveTo>
                  <a:pt x="-1" y="25"/>
                </a:moveTo>
                <a:cubicBezTo>
                  <a:pt x="350" y="8"/>
                  <a:pt x="701" y="-1"/>
                  <a:pt x="1052" y="0"/>
                </a:cubicBezTo>
                <a:cubicBezTo>
                  <a:pt x="12981" y="0"/>
                  <a:pt x="22652" y="9670"/>
                  <a:pt x="22652" y="21600"/>
                </a:cubicBezTo>
                <a:cubicBezTo>
                  <a:pt x="22652" y="23322"/>
                  <a:pt x="22445" y="25038"/>
                  <a:pt x="22038" y="26712"/>
                </a:cubicBezTo>
              </a:path>
              <a:path w="22652" h="26712" stroke="0" extrusionOk="0">
                <a:moveTo>
                  <a:pt x="-1" y="25"/>
                </a:moveTo>
                <a:cubicBezTo>
                  <a:pt x="350" y="8"/>
                  <a:pt x="701" y="-1"/>
                  <a:pt x="1052" y="0"/>
                </a:cubicBezTo>
                <a:cubicBezTo>
                  <a:pt x="12981" y="0"/>
                  <a:pt x="22652" y="9670"/>
                  <a:pt x="22652" y="21600"/>
                </a:cubicBezTo>
                <a:cubicBezTo>
                  <a:pt x="22652" y="23322"/>
                  <a:pt x="22445" y="25038"/>
                  <a:pt x="22038" y="26712"/>
                </a:cubicBezTo>
                <a:lnTo>
                  <a:pt x="1052" y="21600"/>
                </a:lnTo>
                <a:close/>
              </a:path>
            </a:pathLst>
          </a:custGeom>
          <a:noFill/>
          <a:ln w="9525">
            <a:solidFill>
              <a:schemeClr val="tx1"/>
            </a:solidFill>
            <a:round/>
            <a:headEnd/>
            <a:tailEnd/>
          </a:ln>
        </p:spPr>
        <p:txBody>
          <a:bodyPr wrap="none" anchor="ctr"/>
          <a:lstStyle/>
          <a:p>
            <a:endParaRPr lang="pt-BR"/>
          </a:p>
        </p:txBody>
      </p:sp>
      <p:sp>
        <p:nvSpPr>
          <p:cNvPr id="10" name="Line 10">
            <a:extLst>
              <a:ext uri="{FF2B5EF4-FFF2-40B4-BE49-F238E27FC236}">
                <a16:creationId xmlns:a16="http://schemas.microsoft.com/office/drawing/2014/main" id="{05FD69BC-E2D9-4AC3-873F-4CB0316927EB}"/>
              </a:ext>
            </a:extLst>
          </p:cNvPr>
          <p:cNvSpPr>
            <a:spLocks noChangeShapeType="1"/>
          </p:cNvSpPr>
          <p:nvPr/>
        </p:nvSpPr>
        <p:spPr bwMode="auto">
          <a:xfrm flipV="1">
            <a:off x="2565400" y="1993900"/>
            <a:ext cx="1828800" cy="1447800"/>
          </a:xfrm>
          <a:prstGeom prst="line">
            <a:avLst/>
          </a:prstGeom>
          <a:noFill/>
          <a:ln w="9525">
            <a:solidFill>
              <a:srgbClr val="0033CC"/>
            </a:solidFill>
            <a:prstDash val="lgDash"/>
            <a:round/>
            <a:headEnd/>
            <a:tailEnd/>
          </a:ln>
        </p:spPr>
        <p:txBody>
          <a:bodyPr/>
          <a:lstStyle/>
          <a:p>
            <a:endParaRPr lang="pt-BR"/>
          </a:p>
        </p:txBody>
      </p:sp>
      <p:sp>
        <p:nvSpPr>
          <p:cNvPr id="11" name="Oval 11">
            <a:extLst>
              <a:ext uri="{FF2B5EF4-FFF2-40B4-BE49-F238E27FC236}">
                <a16:creationId xmlns:a16="http://schemas.microsoft.com/office/drawing/2014/main" id="{3E4A7B35-E202-4C11-AC79-35CFB93FCBA5}"/>
              </a:ext>
            </a:extLst>
          </p:cNvPr>
          <p:cNvSpPr>
            <a:spLocks noChangeArrowheads="1"/>
          </p:cNvSpPr>
          <p:nvPr/>
        </p:nvSpPr>
        <p:spPr bwMode="auto">
          <a:xfrm>
            <a:off x="3860800" y="23749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12" name="Oval 12">
            <a:extLst>
              <a:ext uri="{FF2B5EF4-FFF2-40B4-BE49-F238E27FC236}">
                <a16:creationId xmlns:a16="http://schemas.microsoft.com/office/drawing/2014/main" id="{26F81417-B54A-4B19-99C6-6567943E20F9}"/>
              </a:ext>
            </a:extLst>
          </p:cNvPr>
          <p:cNvSpPr>
            <a:spLocks noChangeArrowheads="1"/>
          </p:cNvSpPr>
          <p:nvPr/>
        </p:nvSpPr>
        <p:spPr bwMode="auto">
          <a:xfrm>
            <a:off x="3632200" y="26797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13" name="Oval 13">
            <a:extLst>
              <a:ext uri="{FF2B5EF4-FFF2-40B4-BE49-F238E27FC236}">
                <a16:creationId xmlns:a16="http://schemas.microsoft.com/office/drawing/2014/main" id="{B78668B7-CC1F-4BA0-8CB8-FD96BD146EFC}"/>
              </a:ext>
            </a:extLst>
          </p:cNvPr>
          <p:cNvSpPr>
            <a:spLocks noChangeArrowheads="1"/>
          </p:cNvSpPr>
          <p:nvPr/>
        </p:nvSpPr>
        <p:spPr bwMode="auto">
          <a:xfrm>
            <a:off x="4394200" y="21463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14" name="Line 14">
            <a:extLst>
              <a:ext uri="{FF2B5EF4-FFF2-40B4-BE49-F238E27FC236}">
                <a16:creationId xmlns:a16="http://schemas.microsoft.com/office/drawing/2014/main" id="{4D6F315F-90B4-46F0-B3FD-03780BC722DA}"/>
              </a:ext>
            </a:extLst>
          </p:cNvPr>
          <p:cNvSpPr>
            <a:spLocks noChangeShapeType="1"/>
          </p:cNvSpPr>
          <p:nvPr/>
        </p:nvSpPr>
        <p:spPr bwMode="auto">
          <a:xfrm>
            <a:off x="3632200" y="2679700"/>
            <a:ext cx="0" cy="762000"/>
          </a:xfrm>
          <a:prstGeom prst="line">
            <a:avLst/>
          </a:prstGeom>
          <a:noFill/>
          <a:ln w="9525">
            <a:solidFill>
              <a:schemeClr val="tx1"/>
            </a:solidFill>
            <a:prstDash val="dash"/>
            <a:round/>
            <a:headEnd/>
            <a:tailEnd/>
          </a:ln>
        </p:spPr>
        <p:txBody>
          <a:bodyPr/>
          <a:lstStyle/>
          <a:p>
            <a:endParaRPr lang="pt-BR"/>
          </a:p>
        </p:txBody>
      </p:sp>
      <p:sp>
        <p:nvSpPr>
          <p:cNvPr id="15" name="Line 15">
            <a:extLst>
              <a:ext uri="{FF2B5EF4-FFF2-40B4-BE49-F238E27FC236}">
                <a16:creationId xmlns:a16="http://schemas.microsoft.com/office/drawing/2014/main" id="{AB824B4E-E063-4432-A785-84539DC5F0F9}"/>
              </a:ext>
            </a:extLst>
          </p:cNvPr>
          <p:cNvSpPr>
            <a:spLocks noChangeShapeType="1"/>
          </p:cNvSpPr>
          <p:nvPr/>
        </p:nvSpPr>
        <p:spPr bwMode="auto">
          <a:xfrm>
            <a:off x="3937000" y="2451100"/>
            <a:ext cx="0" cy="990600"/>
          </a:xfrm>
          <a:prstGeom prst="line">
            <a:avLst/>
          </a:prstGeom>
          <a:noFill/>
          <a:ln w="9525">
            <a:solidFill>
              <a:schemeClr val="tx1"/>
            </a:solidFill>
            <a:prstDash val="dash"/>
            <a:round/>
            <a:headEnd/>
            <a:tailEnd/>
          </a:ln>
        </p:spPr>
        <p:txBody>
          <a:bodyPr/>
          <a:lstStyle/>
          <a:p>
            <a:endParaRPr lang="pt-BR"/>
          </a:p>
        </p:txBody>
      </p:sp>
      <p:sp>
        <p:nvSpPr>
          <p:cNvPr id="16" name="Line 16">
            <a:extLst>
              <a:ext uri="{FF2B5EF4-FFF2-40B4-BE49-F238E27FC236}">
                <a16:creationId xmlns:a16="http://schemas.microsoft.com/office/drawing/2014/main" id="{20BF359F-1ABE-49EE-952D-21EC4A51FE6E}"/>
              </a:ext>
            </a:extLst>
          </p:cNvPr>
          <p:cNvSpPr>
            <a:spLocks noChangeShapeType="1"/>
          </p:cNvSpPr>
          <p:nvPr/>
        </p:nvSpPr>
        <p:spPr bwMode="auto">
          <a:xfrm>
            <a:off x="4394200" y="2222500"/>
            <a:ext cx="0" cy="1219200"/>
          </a:xfrm>
          <a:prstGeom prst="line">
            <a:avLst/>
          </a:prstGeom>
          <a:noFill/>
          <a:ln w="9525">
            <a:solidFill>
              <a:schemeClr val="tx1"/>
            </a:solidFill>
            <a:prstDash val="dash"/>
            <a:round/>
            <a:headEnd/>
            <a:tailEnd/>
          </a:ln>
        </p:spPr>
        <p:txBody>
          <a:bodyPr/>
          <a:lstStyle/>
          <a:p>
            <a:endParaRPr lang="pt-BR"/>
          </a:p>
        </p:txBody>
      </p:sp>
      <p:sp>
        <p:nvSpPr>
          <p:cNvPr id="17" name="Line 17">
            <a:extLst>
              <a:ext uri="{FF2B5EF4-FFF2-40B4-BE49-F238E27FC236}">
                <a16:creationId xmlns:a16="http://schemas.microsoft.com/office/drawing/2014/main" id="{455BB38B-E146-4131-9A24-423FADD5A983}"/>
              </a:ext>
            </a:extLst>
          </p:cNvPr>
          <p:cNvSpPr>
            <a:spLocks noChangeShapeType="1"/>
          </p:cNvSpPr>
          <p:nvPr/>
        </p:nvSpPr>
        <p:spPr bwMode="auto">
          <a:xfrm>
            <a:off x="3632200" y="3898900"/>
            <a:ext cx="0" cy="2057400"/>
          </a:xfrm>
          <a:prstGeom prst="line">
            <a:avLst/>
          </a:prstGeom>
          <a:noFill/>
          <a:ln w="9525">
            <a:solidFill>
              <a:schemeClr val="tx1"/>
            </a:solidFill>
            <a:prstDash val="dash"/>
            <a:round/>
            <a:headEnd/>
            <a:tailEnd/>
          </a:ln>
        </p:spPr>
        <p:txBody>
          <a:bodyPr/>
          <a:lstStyle/>
          <a:p>
            <a:endParaRPr lang="pt-BR"/>
          </a:p>
        </p:txBody>
      </p:sp>
      <p:sp>
        <p:nvSpPr>
          <p:cNvPr id="18" name="Line 18">
            <a:extLst>
              <a:ext uri="{FF2B5EF4-FFF2-40B4-BE49-F238E27FC236}">
                <a16:creationId xmlns:a16="http://schemas.microsoft.com/office/drawing/2014/main" id="{83CC58CB-B85F-4D7A-AB0D-4BE9EA9DBB60}"/>
              </a:ext>
            </a:extLst>
          </p:cNvPr>
          <p:cNvSpPr>
            <a:spLocks noChangeShapeType="1"/>
          </p:cNvSpPr>
          <p:nvPr/>
        </p:nvSpPr>
        <p:spPr bwMode="auto">
          <a:xfrm>
            <a:off x="3937000" y="3898900"/>
            <a:ext cx="0" cy="2057400"/>
          </a:xfrm>
          <a:prstGeom prst="line">
            <a:avLst/>
          </a:prstGeom>
          <a:noFill/>
          <a:ln w="9525">
            <a:solidFill>
              <a:schemeClr val="tx1"/>
            </a:solidFill>
            <a:prstDash val="dash"/>
            <a:round/>
            <a:headEnd/>
            <a:tailEnd/>
          </a:ln>
        </p:spPr>
        <p:txBody>
          <a:bodyPr/>
          <a:lstStyle/>
          <a:p>
            <a:endParaRPr lang="pt-BR"/>
          </a:p>
        </p:txBody>
      </p:sp>
      <p:sp>
        <p:nvSpPr>
          <p:cNvPr id="19" name="Line 19">
            <a:extLst>
              <a:ext uri="{FF2B5EF4-FFF2-40B4-BE49-F238E27FC236}">
                <a16:creationId xmlns:a16="http://schemas.microsoft.com/office/drawing/2014/main" id="{B70AB85E-B747-4482-8D7A-0217D6360FBC}"/>
              </a:ext>
            </a:extLst>
          </p:cNvPr>
          <p:cNvSpPr>
            <a:spLocks noChangeShapeType="1"/>
          </p:cNvSpPr>
          <p:nvPr/>
        </p:nvSpPr>
        <p:spPr bwMode="auto">
          <a:xfrm>
            <a:off x="4394200" y="3898900"/>
            <a:ext cx="0" cy="2057400"/>
          </a:xfrm>
          <a:prstGeom prst="line">
            <a:avLst/>
          </a:prstGeom>
          <a:noFill/>
          <a:ln w="9525">
            <a:solidFill>
              <a:schemeClr val="tx1"/>
            </a:solidFill>
            <a:prstDash val="dash"/>
            <a:round/>
            <a:headEnd/>
            <a:tailEnd/>
          </a:ln>
        </p:spPr>
        <p:txBody>
          <a:bodyPr/>
          <a:lstStyle/>
          <a:p>
            <a:endParaRPr lang="pt-BR"/>
          </a:p>
        </p:txBody>
      </p:sp>
      <p:sp>
        <p:nvSpPr>
          <p:cNvPr id="20" name="Arc 20">
            <a:extLst>
              <a:ext uri="{FF2B5EF4-FFF2-40B4-BE49-F238E27FC236}">
                <a16:creationId xmlns:a16="http://schemas.microsoft.com/office/drawing/2014/main" id="{7F7B00C9-7C02-40E8-9420-021795221768}"/>
              </a:ext>
            </a:extLst>
          </p:cNvPr>
          <p:cNvSpPr>
            <a:spLocks/>
          </p:cNvSpPr>
          <p:nvPr/>
        </p:nvSpPr>
        <p:spPr bwMode="auto">
          <a:xfrm rot="-4083078">
            <a:off x="2724944" y="4899819"/>
            <a:ext cx="1350962" cy="1219200"/>
          </a:xfrm>
          <a:custGeom>
            <a:avLst/>
            <a:gdLst>
              <a:gd name="T0" fmla="*/ 0 w 18601"/>
              <a:gd name="T1" fmla="*/ 0 h 21600"/>
              <a:gd name="T2" fmla="*/ 1350962 w 18601"/>
              <a:gd name="T3" fmla="*/ 599384 h 21600"/>
              <a:gd name="T4" fmla="*/ 0 w 18601"/>
              <a:gd name="T5" fmla="*/ 1219200 h 21600"/>
              <a:gd name="T6" fmla="*/ 0 60000 65536"/>
              <a:gd name="T7" fmla="*/ 0 60000 65536"/>
              <a:gd name="T8" fmla="*/ 0 60000 65536"/>
              <a:gd name="T9" fmla="*/ 0 w 18601"/>
              <a:gd name="T10" fmla="*/ 0 h 21600"/>
              <a:gd name="T11" fmla="*/ 18601 w 18601"/>
              <a:gd name="T12" fmla="*/ 21600 h 21600"/>
            </a:gdLst>
            <a:ahLst/>
            <a:cxnLst>
              <a:cxn ang="T6">
                <a:pos x="T0" y="T1"/>
              </a:cxn>
              <a:cxn ang="T7">
                <a:pos x="T2" y="T3"/>
              </a:cxn>
              <a:cxn ang="T8">
                <a:pos x="T4" y="T5"/>
              </a:cxn>
            </a:cxnLst>
            <a:rect l="T9" t="T10" r="T11" b="T12"/>
            <a:pathLst>
              <a:path w="18601" h="21600" fill="none" extrusionOk="0">
                <a:moveTo>
                  <a:pt x="-1" y="0"/>
                </a:moveTo>
                <a:cubicBezTo>
                  <a:pt x="7642" y="0"/>
                  <a:pt x="14715" y="4038"/>
                  <a:pt x="18600" y="10619"/>
                </a:cubicBezTo>
              </a:path>
              <a:path w="18601" h="21600" stroke="0" extrusionOk="0">
                <a:moveTo>
                  <a:pt x="-1" y="0"/>
                </a:moveTo>
                <a:cubicBezTo>
                  <a:pt x="7642" y="0"/>
                  <a:pt x="14715" y="4038"/>
                  <a:pt x="18600" y="10619"/>
                </a:cubicBezTo>
                <a:lnTo>
                  <a:pt x="0" y="21600"/>
                </a:lnTo>
                <a:close/>
              </a:path>
            </a:pathLst>
          </a:custGeom>
          <a:noFill/>
          <a:ln w="9525">
            <a:solidFill>
              <a:schemeClr val="tx1"/>
            </a:solidFill>
            <a:round/>
            <a:headEnd/>
            <a:tailEnd/>
          </a:ln>
        </p:spPr>
        <p:txBody>
          <a:bodyPr wrap="none" anchor="ctr"/>
          <a:lstStyle/>
          <a:p>
            <a:endParaRPr lang="pt-BR"/>
          </a:p>
        </p:txBody>
      </p:sp>
      <p:sp>
        <p:nvSpPr>
          <p:cNvPr id="21" name="Arc 21">
            <a:extLst>
              <a:ext uri="{FF2B5EF4-FFF2-40B4-BE49-F238E27FC236}">
                <a16:creationId xmlns:a16="http://schemas.microsoft.com/office/drawing/2014/main" id="{BF33B0F6-D22E-4F91-A1CB-40CE2CBF5244}"/>
              </a:ext>
            </a:extLst>
          </p:cNvPr>
          <p:cNvSpPr>
            <a:spLocks/>
          </p:cNvSpPr>
          <p:nvPr/>
        </p:nvSpPr>
        <p:spPr bwMode="auto">
          <a:xfrm>
            <a:off x="3632200" y="4889500"/>
            <a:ext cx="314325" cy="1295400"/>
          </a:xfrm>
          <a:custGeom>
            <a:avLst/>
            <a:gdLst>
              <a:gd name="T0" fmla="*/ 0 w 14635"/>
              <a:gd name="T1" fmla="*/ 0 h 21600"/>
              <a:gd name="T2" fmla="*/ 314325 w 14635"/>
              <a:gd name="T3" fmla="*/ 342621 h 21600"/>
              <a:gd name="T4" fmla="*/ 0 w 14635"/>
              <a:gd name="T5" fmla="*/ 1295400 h 21600"/>
              <a:gd name="T6" fmla="*/ 0 60000 65536"/>
              <a:gd name="T7" fmla="*/ 0 60000 65536"/>
              <a:gd name="T8" fmla="*/ 0 60000 65536"/>
              <a:gd name="T9" fmla="*/ 0 w 14635"/>
              <a:gd name="T10" fmla="*/ 0 h 21600"/>
              <a:gd name="T11" fmla="*/ 14635 w 14635"/>
              <a:gd name="T12" fmla="*/ 21600 h 21600"/>
            </a:gdLst>
            <a:ahLst/>
            <a:cxnLst>
              <a:cxn ang="T6">
                <a:pos x="T0" y="T1"/>
              </a:cxn>
              <a:cxn ang="T7">
                <a:pos x="T2" y="T3"/>
              </a:cxn>
              <a:cxn ang="T8">
                <a:pos x="T4" y="T5"/>
              </a:cxn>
            </a:cxnLst>
            <a:rect l="T9" t="T10" r="T11" b="T12"/>
            <a:pathLst>
              <a:path w="14635" h="21600" fill="none" extrusionOk="0">
                <a:moveTo>
                  <a:pt x="-1" y="0"/>
                </a:moveTo>
                <a:cubicBezTo>
                  <a:pt x="5422" y="0"/>
                  <a:pt x="10646" y="2039"/>
                  <a:pt x="14634" y="5713"/>
                </a:cubicBezTo>
              </a:path>
              <a:path w="14635" h="21600" stroke="0" extrusionOk="0">
                <a:moveTo>
                  <a:pt x="-1" y="0"/>
                </a:moveTo>
                <a:cubicBezTo>
                  <a:pt x="5422" y="0"/>
                  <a:pt x="10646" y="2039"/>
                  <a:pt x="14634" y="5713"/>
                </a:cubicBezTo>
                <a:lnTo>
                  <a:pt x="0" y="21600"/>
                </a:lnTo>
                <a:close/>
              </a:path>
            </a:pathLst>
          </a:custGeom>
          <a:noFill/>
          <a:ln w="9525">
            <a:solidFill>
              <a:schemeClr val="tx1"/>
            </a:solidFill>
            <a:round/>
            <a:headEnd/>
            <a:tailEnd/>
          </a:ln>
        </p:spPr>
        <p:txBody>
          <a:bodyPr wrap="none" anchor="ctr"/>
          <a:lstStyle/>
          <a:p>
            <a:endParaRPr lang="pt-BR"/>
          </a:p>
        </p:txBody>
      </p:sp>
      <p:sp>
        <p:nvSpPr>
          <p:cNvPr id="22" name="Arc 22">
            <a:extLst>
              <a:ext uri="{FF2B5EF4-FFF2-40B4-BE49-F238E27FC236}">
                <a16:creationId xmlns:a16="http://schemas.microsoft.com/office/drawing/2014/main" id="{BC9EB1BD-A558-4A0B-AF14-0B94D542D8DB}"/>
              </a:ext>
            </a:extLst>
          </p:cNvPr>
          <p:cNvSpPr>
            <a:spLocks/>
          </p:cNvSpPr>
          <p:nvPr/>
        </p:nvSpPr>
        <p:spPr bwMode="auto">
          <a:xfrm rot="10332475">
            <a:off x="4013200" y="4964113"/>
            <a:ext cx="901700" cy="1220787"/>
          </a:xfrm>
          <a:custGeom>
            <a:avLst/>
            <a:gdLst>
              <a:gd name="T0" fmla="*/ 162466 w 21279"/>
              <a:gd name="T1" fmla="*/ 0 h 21257"/>
              <a:gd name="T2" fmla="*/ 901700 w 21279"/>
              <a:gd name="T3" fmla="*/ 1007895 h 21257"/>
              <a:gd name="T4" fmla="*/ 0 w 21279"/>
              <a:gd name="T5" fmla="*/ 1220787 h 21257"/>
              <a:gd name="T6" fmla="*/ 0 60000 65536"/>
              <a:gd name="T7" fmla="*/ 0 60000 65536"/>
              <a:gd name="T8" fmla="*/ 0 60000 65536"/>
              <a:gd name="T9" fmla="*/ 0 w 21279"/>
              <a:gd name="T10" fmla="*/ 0 h 21257"/>
              <a:gd name="T11" fmla="*/ 21279 w 21279"/>
              <a:gd name="T12" fmla="*/ 21257 h 21257"/>
            </a:gdLst>
            <a:ahLst/>
            <a:cxnLst>
              <a:cxn ang="T6">
                <a:pos x="T0" y="T1"/>
              </a:cxn>
              <a:cxn ang="T7">
                <a:pos x="T2" y="T3"/>
              </a:cxn>
              <a:cxn ang="T8">
                <a:pos x="T4" y="T5"/>
              </a:cxn>
            </a:cxnLst>
            <a:rect l="T9" t="T10" r="T11" b="T12"/>
            <a:pathLst>
              <a:path w="21279" h="21257" fill="none" extrusionOk="0">
                <a:moveTo>
                  <a:pt x="3834" y="-1"/>
                </a:moveTo>
                <a:cubicBezTo>
                  <a:pt x="12755" y="1609"/>
                  <a:pt x="19723" y="8618"/>
                  <a:pt x="21279" y="17549"/>
                </a:cubicBezTo>
              </a:path>
              <a:path w="21279" h="21257" stroke="0" extrusionOk="0">
                <a:moveTo>
                  <a:pt x="3834" y="-1"/>
                </a:moveTo>
                <a:cubicBezTo>
                  <a:pt x="12755" y="1609"/>
                  <a:pt x="19723" y="8618"/>
                  <a:pt x="21279" y="17549"/>
                </a:cubicBezTo>
                <a:lnTo>
                  <a:pt x="0" y="21257"/>
                </a:lnTo>
                <a:close/>
              </a:path>
            </a:pathLst>
          </a:custGeom>
          <a:noFill/>
          <a:ln w="9525">
            <a:solidFill>
              <a:schemeClr val="tx1"/>
            </a:solidFill>
            <a:round/>
            <a:headEnd/>
            <a:tailEnd/>
          </a:ln>
        </p:spPr>
        <p:txBody>
          <a:bodyPr wrap="none" anchor="ctr"/>
          <a:lstStyle/>
          <a:p>
            <a:endParaRPr lang="pt-BR"/>
          </a:p>
        </p:txBody>
      </p:sp>
      <p:sp>
        <p:nvSpPr>
          <p:cNvPr id="23" name="Arc 24">
            <a:extLst>
              <a:ext uri="{FF2B5EF4-FFF2-40B4-BE49-F238E27FC236}">
                <a16:creationId xmlns:a16="http://schemas.microsoft.com/office/drawing/2014/main" id="{D6DF4C9B-8C80-49BF-98D7-B36491628165}"/>
              </a:ext>
            </a:extLst>
          </p:cNvPr>
          <p:cNvSpPr>
            <a:spLocks/>
          </p:cNvSpPr>
          <p:nvPr/>
        </p:nvSpPr>
        <p:spPr bwMode="auto">
          <a:xfrm rot="9765907">
            <a:off x="4597400" y="4737100"/>
            <a:ext cx="1854200" cy="1036638"/>
          </a:xfrm>
          <a:custGeom>
            <a:avLst/>
            <a:gdLst>
              <a:gd name="T0" fmla="*/ 1009834 w 20260"/>
              <a:gd name="T1" fmla="*/ 0 h 18569"/>
              <a:gd name="T2" fmla="*/ 1854200 w 20260"/>
              <a:gd name="T3" fmla="*/ 618555 h 18569"/>
              <a:gd name="T4" fmla="*/ 0 w 20260"/>
              <a:gd name="T5" fmla="*/ 1036638 h 18569"/>
              <a:gd name="T6" fmla="*/ 0 60000 65536"/>
              <a:gd name="T7" fmla="*/ 0 60000 65536"/>
              <a:gd name="T8" fmla="*/ 0 60000 65536"/>
              <a:gd name="T9" fmla="*/ 0 w 20260"/>
              <a:gd name="T10" fmla="*/ 0 h 18569"/>
              <a:gd name="T11" fmla="*/ 20260 w 20260"/>
              <a:gd name="T12" fmla="*/ 18569 h 18569"/>
            </a:gdLst>
            <a:ahLst/>
            <a:cxnLst>
              <a:cxn ang="T6">
                <a:pos x="T0" y="T1"/>
              </a:cxn>
              <a:cxn ang="T7">
                <a:pos x="T2" y="T3"/>
              </a:cxn>
              <a:cxn ang="T8">
                <a:pos x="T4" y="T5"/>
              </a:cxn>
            </a:cxnLst>
            <a:rect l="T9" t="T10" r="T11" b="T12"/>
            <a:pathLst>
              <a:path w="20260" h="18569" fill="none" extrusionOk="0">
                <a:moveTo>
                  <a:pt x="11034" y="-1"/>
                </a:moveTo>
                <a:cubicBezTo>
                  <a:pt x="15287" y="2527"/>
                  <a:pt x="18544" y="6438"/>
                  <a:pt x="20260" y="11079"/>
                </a:cubicBezTo>
              </a:path>
              <a:path w="20260" h="18569" stroke="0" extrusionOk="0">
                <a:moveTo>
                  <a:pt x="11034" y="-1"/>
                </a:moveTo>
                <a:cubicBezTo>
                  <a:pt x="15287" y="2527"/>
                  <a:pt x="18544" y="6438"/>
                  <a:pt x="20260" y="11079"/>
                </a:cubicBezTo>
                <a:lnTo>
                  <a:pt x="0" y="18569"/>
                </a:lnTo>
                <a:close/>
              </a:path>
            </a:pathLst>
          </a:custGeom>
          <a:noFill/>
          <a:ln w="9525">
            <a:solidFill>
              <a:schemeClr val="tx1"/>
            </a:solidFill>
            <a:round/>
            <a:headEnd/>
            <a:tailEnd/>
          </a:ln>
        </p:spPr>
        <p:txBody>
          <a:bodyPr wrap="none" anchor="ctr"/>
          <a:lstStyle/>
          <a:p>
            <a:endParaRPr lang="pt-BR"/>
          </a:p>
        </p:txBody>
      </p:sp>
      <p:sp>
        <p:nvSpPr>
          <p:cNvPr id="24" name="Oval 25">
            <a:extLst>
              <a:ext uri="{FF2B5EF4-FFF2-40B4-BE49-F238E27FC236}">
                <a16:creationId xmlns:a16="http://schemas.microsoft.com/office/drawing/2014/main" id="{B3F9FAD3-CB41-466C-8846-DA940F089399}"/>
              </a:ext>
            </a:extLst>
          </p:cNvPr>
          <p:cNvSpPr>
            <a:spLocks noChangeArrowheads="1"/>
          </p:cNvSpPr>
          <p:nvPr/>
        </p:nvSpPr>
        <p:spPr bwMode="auto">
          <a:xfrm>
            <a:off x="3632200" y="48133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25" name="Oval 26">
            <a:extLst>
              <a:ext uri="{FF2B5EF4-FFF2-40B4-BE49-F238E27FC236}">
                <a16:creationId xmlns:a16="http://schemas.microsoft.com/office/drawing/2014/main" id="{79C78363-C032-45D5-A427-FC69531CEAF1}"/>
              </a:ext>
            </a:extLst>
          </p:cNvPr>
          <p:cNvSpPr>
            <a:spLocks noChangeArrowheads="1"/>
          </p:cNvSpPr>
          <p:nvPr/>
        </p:nvSpPr>
        <p:spPr bwMode="auto">
          <a:xfrm>
            <a:off x="3860800" y="51181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26" name="Oval 27">
            <a:extLst>
              <a:ext uri="{FF2B5EF4-FFF2-40B4-BE49-F238E27FC236}">
                <a16:creationId xmlns:a16="http://schemas.microsoft.com/office/drawing/2014/main" id="{FB484270-AD55-48AB-8993-C5A2D10E82D6}"/>
              </a:ext>
            </a:extLst>
          </p:cNvPr>
          <p:cNvSpPr>
            <a:spLocks noChangeArrowheads="1"/>
          </p:cNvSpPr>
          <p:nvPr/>
        </p:nvSpPr>
        <p:spPr bwMode="auto">
          <a:xfrm>
            <a:off x="4394200" y="5880100"/>
            <a:ext cx="76200" cy="76200"/>
          </a:xfrm>
          <a:prstGeom prst="ellipse">
            <a:avLst/>
          </a:prstGeom>
          <a:solidFill>
            <a:schemeClr val="tx1"/>
          </a:solidFill>
          <a:ln w="9525">
            <a:solidFill>
              <a:schemeClr val="tx1"/>
            </a:solidFill>
            <a:round/>
            <a:headEnd/>
            <a:tailEnd/>
          </a:ln>
        </p:spPr>
        <p:txBody>
          <a:bodyPr wrap="none" anchor="ctr"/>
          <a:lstStyle/>
          <a:p>
            <a:endParaRPr lang="pt-BR"/>
          </a:p>
        </p:txBody>
      </p:sp>
      <p:sp>
        <p:nvSpPr>
          <p:cNvPr id="27" name="Text Box 28">
            <a:extLst>
              <a:ext uri="{FF2B5EF4-FFF2-40B4-BE49-F238E27FC236}">
                <a16:creationId xmlns:a16="http://schemas.microsoft.com/office/drawing/2014/main" id="{5512BCA4-7FB5-450F-A606-FB0E1571D495}"/>
              </a:ext>
            </a:extLst>
          </p:cNvPr>
          <p:cNvSpPr txBox="1">
            <a:spLocks noChangeArrowheads="1"/>
          </p:cNvSpPr>
          <p:nvPr/>
        </p:nvSpPr>
        <p:spPr bwMode="auto">
          <a:xfrm>
            <a:off x="2184400" y="1155700"/>
            <a:ext cx="457200" cy="366713"/>
          </a:xfrm>
          <a:prstGeom prst="rect">
            <a:avLst/>
          </a:prstGeom>
          <a:noFill/>
          <a:ln w="9525">
            <a:noFill/>
            <a:miter lim="800000"/>
            <a:headEnd/>
            <a:tailEnd/>
          </a:ln>
        </p:spPr>
        <p:txBody>
          <a:bodyPr>
            <a:spAutoFit/>
          </a:bodyPr>
          <a:lstStyle/>
          <a:p>
            <a:pPr eaLnBrk="1" hangingPunct="1">
              <a:spcBef>
                <a:spcPct val="50000"/>
              </a:spcBef>
            </a:pPr>
            <a:r>
              <a:rPr lang="pt-BR" sz="1800" b="1" dirty="0">
                <a:latin typeface="Arial" charset="0"/>
              </a:rPr>
              <a:t>Q</a:t>
            </a:r>
          </a:p>
        </p:txBody>
      </p:sp>
      <p:sp>
        <p:nvSpPr>
          <p:cNvPr id="28" name="Text Box 29">
            <a:extLst>
              <a:ext uri="{FF2B5EF4-FFF2-40B4-BE49-F238E27FC236}">
                <a16:creationId xmlns:a16="http://schemas.microsoft.com/office/drawing/2014/main" id="{ABCC381F-F12D-4275-B0DE-E04F4038D030}"/>
              </a:ext>
            </a:extLst>
          </p:cNvPr>
          <p:cNvSpPr txBox="1">
            <a:spLocks noChangeArrowheads="1"/>
          </p:cNvSpPr>
          <p:nvPr/>
        </p:nvSpPr>
        <p:spPr bwMode="auto">
          <a:xfrm>
            <a:off x="5765800" y="3365500"/>
            <a:ext cx="457200" cy="366713"/>
          </a:xfrm>
          <a:prstGeom prst="rect">
            <a:avLst/>
          </a:prstGeom>
          <a:noFill/>
          <a:ln w="9525">
            <a:noFill/>
            <a:miter lim="800000"/>
            <a:headEnd/>
            <a:tailEnd/>
          </a:ln>
        </p:spPr>
        <p:txBody>
          <a:bodyPr>
            <a:spAutoFit/>
          </a:bodyPr>
          <a:lstStyle/>
          <a:p>
            <a:pPr eaLnBrk="1" hangingPunct="1">
              <a:spcBef>
                <a:spcPct val="50000"/>
              </a:spcBef>
            </a:pPr>
            <a:r>
              <a:rPr lang="pt-BR" sz="1800" b="1" dirty="0">
                <a:latin typeface="Arial" charset="0"/>
              </a:rPr>
              <a:t>L</a:t>
            </a:r>
          </a:p>
        </p:txBody>
      </p:sp>
      <p:sp>
        <p:nvSpPr>
          <p:cNvPr id="29" name="Text Box 30">
            <a:extLst>
              <a:ext uri="{FF2B5EF4-FFF2-40B4-BE49-F238E27FC236}">
                <a16:creationId xmlns:a16="http://schemas.microsoft.com/office/drawing/2014/main" id="{D82B282C-E473-439B-95E3-53FF0051840E}"/>
              </a:ext>
            </a:extLst>
          </p:cNvPr>
          <p:cNvSpPr txBox="1">
            <a:spLocks noChangeArrowheads="1"/>
          </p:cNvSpPr>
          <p:nvPr/>
        </p:nvSpPr>
        <p:spPr bwMode="auto">
          <a:xfrm>
            <a:off x="5765800" y="5894388"/>
            <a:ext cx="457200" cy="366712"/>
          </a:xfrm>
          <a:prstGeom prst="rect">
            <a:avLst/>
          </a:prstGeom>
          <a:noFill/>
          <a:ln w="9525">
            <a:noFill/>
            <a:miter lim="800000"/>
            <a:headEnd/>
            <a:tailEnd/>
          </a:ln>
        </p:spPr>
        <p:txBody>
          <a:bodyPr>
            <a:spAutoFit/>
          </a:bodyPr>
          <a:lstStyle/>
          <a:p>
            <a:pPr eaLnBrk="1" hangingPunct="1">
              <a:spcBef>
                <a:spcPct val="50000"/>
              </a:spcBef>
            </a:pPr>
            <a:r>
              <a:rPr lang="pt-BR" sz="1800" b="1" dirty="0">
                <a:latin typeface="Arial" charset="0"/>
              </a:rPr>
              <a:t>L</a:t>
            </a:r>
          </a:p>
        </p:txBody>
      </p:sp>
      <p:sp>
        <p:nvSpPr>
          <p:cNvPr id="30" name="Text Box 31">
            <a:extLst>
              <a:ext uri="{FF2B5EF4-FFF2-40B4-BE49-F238E27FC236}">
                <a16:creationId xmlns:a16="http://schemas.microsoft.com/office/drawing/2014/main" id="{7727A3E3-44D1-427A-ADCC-4206C0737EC3}"/>
              </a:ext>
            </a:extLst>
          </p:cNvPr>
          <p:cNvSpPr txBox="1">
            <a:spLocks noChangeArrowheads="1"/>
          </p:cNvSpPr>
          <p:nvPr/>
        </p:nvSpPr>
        <p:spPr bwMode="auto">
          <a:xfrm>
            <a:off x="1879600" y="3670300"/>
            <a:ext cx="685800" cy="623888"/>
          </a:xfrm>
          <a:prstGeom prst="rect">
            <a:avLst/>
          </a:prstGeom>
          <a:noFill/>
          <a:ln w="9525">
            <a:noFill/>
            <a:miter lim="800000"/>
            <a:headEnd/>
            <a:tailEnd/>
          </a:ln>
        </p:spPr>
        <p:txBody>
          <a:bodyPr>
            <a:spAutoFit/>
          </a:bodyPr>
          <a:lstStyle/>
          <a:p>
            <a:pPr eaLnBrk="1" hangingPunct="1">
              <a:spcBef>
                <a:spcPct val="50000"/>
              </a:spcBef>
            </a:pPr>
            <a:r>
              <a:rPr lang="pt-BR" sz="1400" b="1">
                <a:latin typeface="Arial" charset="0"/>
              </a:rPr>
              <a:t>PMeL</a:t>
            </a:r>
          </a:p>
          <a:p>
            <a:pPr eaLnBrk="1" hangingPunct="1">
              <a:spcBef>
                <a:spcPct val="50000"/>
              </a:spcBef>
            </a:pPr>
            <a:r>
              <a:rPr lang="pt-BR" sz="1400" b="1">
                <a:latin typeface="Arial" charset="0"/>
              </a:rPr>
              <a:t>PMgL</a:t>
            </a:r>
          </a:p>
        </p:txBody>
      </p:sp>
      <p:sp>
        <p:nvSpPr>
          <p:cNvPr id="31" name="Text Box 32">
            <a:extLst>
              <a:ext uri="{FF2B5EF4-FFF2-40B4-BE49-F238E27FC236}">
                <a16:creationId xmlns:a16="http://schemas.microsoft.com/office/drawing/2014/main" id="{D3C4BE9E-0914-4B04-A1F5-BCFECBCD9E9E}"/>
              </a:ext>
            </a:extLst>
          </p:cNvPr>
          <p:cNvSpPr txBox="1">
            <a:spLocks noChangeArrowheads="1"/>
          </p:cNvSpPr>
          <p:nvPr/>
        </p:nvSpPr>
        <p:spPr bwMode="auto">
          <a:xfrm>
            <a:off x="3492500" y="3441700"/>
            <a:ext cx="1371600" cy="307777"/>
          </a:xfrm>
          <a:prstGeom prst="rect">
            <a:avLst/>
          </a:prstGeom>
          <a:noFill/>
          <a:ln w="9525">
            <a:noFill/>
            <a:miter lim="800000"/>
            <a:headEnd/>
            <a:tailEnd/>
          </a:ln>
        </p:spPr>
        <p:txBody>
          <a:bodyPr>
            <a:spAutoFit/>
          </a:bodyPr>
          <a:lstStyle/>
          <a:p>
            <a:pPr eaLnBrk="1" hangingPunct="1">
              <a:spcBef>
                <a:spcPct val="50000"/>
              </a:spcBef>
            </a:pPr>
            <a:r>
              <a:rPr lang="pt-BR" sz="1400" b="1" dirty="0">
                <a:latin typeface="Arial" charset="0"/>
              </a:rPr>
              <a:t>3    4        8</a:t>
            </a:r>
          </a:p>
        </p:txBody>
      </p:sp>
      <p:sp>
        <p:nvSpPr>
          <p:cNvPr id="32" name="Line 34">
            <a:extLst>
              <a:ext uri="{FF2B5EF4-FFF2-40B4-BE49-F238E27FC236}">
                <a16:creationId xmlns:a16="http://schemas.microsoft.com/office/drawing/2014/main" id="{93E31BBA-8FDC-49B2-B297-334978072EB7}"/>
              </a:ext>
            </a:extLst>
          </p:cNvPr>
          <p:cNvSpPr>
            <a:spLocks noChangeShapeType="1"/>
          </p:cNvSpPr>
          <p:nvPr/>
        </p:nvSpPr>
        <p:spPr bwMode="auto">
          <a:xfrm flipH="1">
            <a:off x="2565400" y="2222500"/>
            <a:ext cx="1828800" cy="0"/>
          </a:xfrm>
          <a:prstGeom prst="line">
            <a:avLst/>
          </a:prstGeom>
          <a:noFill/>
          <a:ln w="9525">
            <a:solidFill>
              <a:schemeClr val="tx1"/>
            </a:solidFill>
            <a:prstDash val="dash"/>
            <a:round/>
            <a:headEnd/>
            <a:tailEnd/>
          </a:ln>
        </p:spPr>
        <p:txBody>
          <a:bodyPr/>
          <a:lstStyle/>
          <a:p>
            <a:endParaRPr lang="pt-BR"/>
          </a:p>
        </p:txBody>
      </p:sp>
      <p:sp>
        <p:nvSpPr>
          <p:cNvPr id="33" name="Text Box 35">
            <a:extLst>
              <a:ext uri="{FF2B5EF4-FFF2-40B4-BE49-F238E27FC236}">
                <a16:creationId xmlns:a16="http://schemas.microsoft.com/office/drawing/2014/main" id="{EAA739B8-976A-4A86-B4C8-C70C0E0AE9AF}"/>
              </a:ext>
            </a:extLst>
          </p:cNvPr>
          <p:cNvSpPr txBox="1">
            <a:spLocks noChangeArrowheads="1"/>
          </p:cNvSpPr>
          <p:nvPr/>
        </p:nvSpPr>
        <p:spPr bwMode="auto">
          <a:xfrm>
            <a:off x="2133600" y="2070100"/>
            <a:ext cx="488950" cy="307777"/>
          </a:xfrm>
          <a:prstGeom prst="rect">
            <a:avLst/>
          </a:prstGeom>
          <a:noFill/>
          <a:ln w="9525">
            <a:noFill/>
            <a:miter lim="800000"/>
            <a:headEnd/>
            <a:tailEnd/>
          </a:ln>
        </p:spPr>
        <p:txBody>
          <a:bodyPr>
            <a:spAutoFit/>
          </a:bodyPr>
          <a:lstStyle/>
          <a:p>
            <a:pPr eaLnBrk="1" hangingPunct="1">
              <a:spcBef>
                <a:spcPct val="50000"/>
              </a:spcBef>
            </a:pPr>
            <a:r>
              <a:rPr lang="pt-BR" sz="1400" b="1" dirty="0">
                <a:latin typeface="Arial" charset="0"/>
              </a:rPr>
              <a:t>112</a:t>
            </a:r>
          </a:p>
        </p:txBody>
      </p:sp>
      <p:sp>
        <p:nvSpPr>
          <p:cNvPr id="34" name="Line 36">
            <a:extLst>
              <a:ext uri="{FF2B5EF4-FFF2-40B4-BE49-F238E27FC236}">
                <a16:creationId xmlns:a16="http://schemas.microsoft.com/office/drawing/2014/main" id="{FC32F87B-EE23-48ED-BBBC-CEE140F3A591}"/>
              </a:ext>
            </a:extLst>
          </p:cNvPr>
          <p:cNvSpPr>
            <a:spLocks noChangeShapeType="1"/>
          </p:cNvSpPr>
          <p:nvPr/>
        </p:nvSpPr>
        <p:spPr bwMode="auto">
          <a:xfrm flipH="1">
            <a:off x="2565400" y="4889500"/>
            <a:ext cx="1066800" cy="0"/>
          </a:xfrm>
          <a:prstGeom prst="line">
            <a:avLst/>
          </a:prstGeom>
          <a:noFill/>
          <a:ln w="9525">
            <a:solidFill>
              <a:schemeClr val="tx1"/>
            </a:solidFill>
            <a:prstDash val="dash"/>
            <a:round/>
            <a:headEnd/>
            <a:tailEnd/>
          </a:ln>
        </p:spPr>
        <p:txBody>
          <a:bodyPr/>
          <a:lstStyle/>
          <a:p>
            <a:endParaRPr lang="pt-BR"/>
          </a:p>
        </p:txBody>
      </p:sp>
      <p:sp>
        <p:nvSpPr>
          <p:cNvPr id="35" name="Line 37">
            <a:extLst>
              <a:ext uri="{FF2B5EF4-FFF2-40B4-BE49-F238E27FC236}">
                <a16:creationId xmlns:a16="http://schemas.microsoft.com/office/drawing/2014/main" id="{6FC1B423-EC6D-4C41-ACB9-02B7630FDF6F}"/>
              </a:ext>
            </a:extLst>
          </p:cNvPr>
          <p:cNvSpPr>
            <a:spLocks noChangeShapeType="1"/>
          </p:cNvSpPr>
          <p:nvPr/>
        </p:nvSpPr>
        <p:spPr bwMode="auto">
          <a:xfrm flipH="1">
            <a:off x="2565400" y="5194300"/>
            <a:ext cx="1371600" cy="0"/>
          </a:xfrm>
          <a:prstGeom prst="line">
            <a:avLst/>
          </a:prstGeom>
          <a:noFill/>
          <a:ln w="9525">
            <a:solidFill>
              <a:schemeClr val="tx1"/>
            </a:solidFill>
            <a:prstDash val="dash"/>
            <a:round/>
            <a:headEnd/>
            <a:tailEnd/>
          </a:ln>
        </p:spPr>
        <p:txBody>
          <a:bodyPr/>
          <a:lstStyle/>
          <a:p>
            <a:endParaRPr lang="pt-BR"/>
          </a:p>
        </p:txBody>
      </p:sp>
      <p:sp>
        <p:nvSpPr>
          <p:cNvPr id="36" name="Text Box 38">
            <a:extLst>
              <a:ext uri="{FF2B5EF4-FFF2-40B4-BE49-F238E27FC236}">
                <a16:creationId xmlns:a16="http://schemas.microsoft.com/office/drawing/2014/main" id="{D0AAAB04-90BD-442F-9F10-CEC3A08B8019}"/>
              </a:ext>
            </a:extLst>
          </p:cNvPr>
          <p:cNvSpPr txBox="1">
            <a:spLocks noChangeArrowheads="1"/>
          </p:cNvSpPr>
          <p:nvPr/>
        </p:nvSpPr>
        <p:spPr bwMode="auto">
          <a:xfrm>
            <a:off x="2209800" y="4712671"/>
            <a:ext cx="407988" cy="307777"/>
          </a:xfrm>
          <a:prstGeom prst="rect">
            <a:avLst/>
          </a:prstGeom>
          <a:noFill/>
          <a:ln w="9525">
            <a:noFill/>
            <a:miter lim="800000"/>
            <a:headEnd/>
            <a:tailEnd/>
          </a:ln>
        </p:spPr>
        <p:txBody>
          <a:bodyPr>
            <a:spAutoFit/>
          </a:bodyPr>
          <a:lstStyle/>
          <a:p>
            <a:pPr eaLnBrk="1" hangingPunct="1">
              <a:spcBef>
                <a:spcPct val="50000"/>
              </a:spcBef>
            </a:pPr>
            <a:r>
              <a:rPr lang="pt-BR" sz="1400" b="1" dirty="0">
                <a:latin typeface="Arial" charset="0"/>
              </a:rPr>
              <a:t>30</a:t>
            </a:r>
          </a:p>
        </p:txBody>
      </p:sp>
      <p:sp>
        <p:nvSpPr>
          <p:cNvPr id="37" name="Text Box 39">
            <a:extLst>
              <a:ext uri="{FF2B5EF4-FFF2-40B4-BE49-F238E27FC236}">
                <a16:creationId xmlns:a16="http://schemas.microsoft.com/office/drawing/2014/main" id="{C5F1FF1A-DA80-4DBA-930F-947F58CEF984}"/>
              </a:ext>
            </a:extLst>
          </p:cNvPr>
          <p:cNvSpPr txBox="1">
            <a:spLocks noChangeArrowheads="1"/>
          </p:cNvSpPr>
          <p:nvPr/>
        </p:nvSpPr>
        <p:spPr bwMode="auto">
          <a:xfrm>
            <a:off x="2209800" y="5072063"/>
            <a:ext cx="403225" cy="307777"/>
          </a:xfrm>
          <a:prstGeom prst="rect">
            <a:avLst/>
          </a:prstGeom>
          <a:noFill/>
          <a:ln w="9525">
            <a:noFill/>
            <a:miter lim="800000"/>
            <a:headEnd/>
            <a:tailEnd/>
          </a:ln>
        </p:spPr>
        <p:txBody>
          <a:bodyPr>
            <a:spAutoFit/>
          </a:bodyPr>
          <a:lstStyle/>
          <a:p>
            <a:pPr eaLnBrk="1" hangingPunct="1">
              <a:spcBef>
                <a:spcPct val="50000"/>
              </a:spcBef>
            </a:pPr>
            <a:r>
              <a:rPr lang="pt-BR" sz="1400" b="1" dirty="0">
                <a:latin typeface="Arial" charset="0"/>
              </a:rPr>
              <a:t>20</a:t>
            </a:r>
          </a:p>
        </p:txBody>
      </p:sp>
      <p:sp>
        <p:nvSpPr>
          <p:cNvPr id="38" name="Text Box 40">
            <a:extLst>
              <a:ext uri="{FF2B5EF4-FFF2-40B4-BE49-F238E27FC236}">
                <a16:creationId xmlns:a16="http://schemas.microsoft.com/office/drawing/2014/main" id="{328A62E6-DAA2-499A-95B2-A7FE318B99D5}"/>
              </a:ext>
            </a:extLst>
          </p:cNvPr>
          <p:cNvSpPr txBox="1">
            <a:spLocks noChangeArrowheads="1"/>
          </p:cNvSpPr>
          <p:nvPr/>
        </p:nvSpPr>
        <p:spPr bwMode="auto">
          <a:xfrm>
            <a:off x="3478852" y="5943600"/>
            <a:ext cx="1371600" cy="307777"/>
          </a:xfrm>
          <a:prstGeom prst="rect">
            <a:avLst/>
          </a:prstGeom>
          <a:noFill/>
          <a:ln w="9525">
            <a:noFill/>
            <a:miter lim="800000"/>
            <a:headEnd/>
            <a:tailEnd/>
          </a:ln>
        </p:spPr>
        <p:txBody>
          <a:bodyPr>
            <a:spAutoFit/>
          </a:bodyPr>
          <a:lstStyle/>
          <a:p>
            <a:pPr eaLnBrk="1" hangingPunct="1">
              <a:spcBef>
                <a:spcPct val="50000"/>
              </a:spcBef>
            </a:pPr>
            <a:r>
              <a:rPr lang="pt-BR" sz="1400" b="1" dirty="0">
                <a:latin typeface="Arial" charset="0"/>
              </a:rPr>
              <a:t>3    4         8</a:t>
            </a:r>
          </a:p>
        </p:txBody>
      </p:sp>
      <p:sp>
        <p:nvSpPr>
          <p:cNvPr id="39" name="Text Box 42">
            <a:extLst>
              <a:ext uri="{FF2B5EF4-FFF2-40B4-BE49-F238E27FC236}">
                <a16:creationId xmlns:a16="http://schemas.microsoft.com/office/drawing/2014/main" id="{93D756A4-9DF1-4E38-B238-B579FD52B5E1}"/>
              </a:ext>
            </a:extLst>
          </p:cNvPr>
          <p:cNvSpPr txBox="1">
            <a:spLocks noChangeArrowheads="1"/>
          </p:cNvSpPr>
          <p:nvPr/>
        </p:nvSpPr>
        <p:spPr bwMode="auto">
          <a:xfrm>
            <a:off x="3609975" y="2687638"/>
            <a:ext cx="307975" cy="304800"/>
          </a:xfrm>
          <a:prstGeom prst="rect">
            <a:avLst/>
          </a:prstGeom>
          <a:noFill/>
          <a:ln w="12700">
            <a:noFill/>
            <a:miter lim="800000"/>
            <a:headEnd/>
            <a:tailEnd/>
          </a:ln>
        </p:spPr>
        <p:txBody>
          <a:bodyPr>
            <a:spAutoFit/>
          </a:bodyPr>
          <a:lstStyle/>
          <a:p>
            <a:pPr>
              <a:spcBef>
                <a:spcPct val="50000"/>
              </a:spcBef>
            </a:pPr>
            <a:r>
              <a:rPr lang="pt-BR" sz="1400" b="1"/>
              <a:t>B</a:t>
            </a:r>
          </a:p>
        </p:txBody>
      </p:sp>
      <p:sp>
        <p:nvSpPr>
          <p:cNvPr id="40" name="Text Box 43">
            <a:extLst>
              <a:ext uri="{FF2B5EF4-FFF2-40B4-BE49-F238E27FC236}">
                <a16:creationId xmlns:a16="http://schemas.microsoft.com/office/drawing/2014/main" id="{DBB0A8E3-E39E-41A8-9701-DAD68F2222D0}"/>
              </a:ext>
            </a:extLst>
          </p:cNvPr>
          <p:cNvSpPr txBox="1">
            <a:spLocks noChangeArrowheads="1"/>
          </p:cNvSpPr>
          <p:nvPr/>
        </p:nvSpPr>
        <p:spPr bwMode="auto">
          <a:xfrm>
            <a:off x="4371975" y="1900238"/>
            <a:ext cx="307975" cy="304800"/>
          </a:xfrm>
          <a:prstGeom prst="rect">
            <a:avLst/>
          </a:prstGeom>
          <a:noFill/>
          <a:ln w="12700">
            <a:noFill/>
            <a:miter lim="800000"/>
            <a:headEnd/>
            <a:tailEnd/>
          </a:ln>
        </p:spPr>
        <p:txBody>
          <a:bodyPr>
            <a:spAutoFit/>
          </a:bodyPr>
          <a:lstStyle/>
          <a:p>
            <a:pPr>
              <a:spcBef>
                <a:spcPct val="50000"/>
              </a:spcBef>
            </a:pPr>
            <a:r>
              <a:rPr lang="pt-BR" sz="1400" b="1"/>
              <a:t>D</a:t>
            </a:r>
          </a:p>
        </p:txBody>
      </p:sp>
      <p:sp>
        <p:nvSpPr>
          <p:cNvPr id="41" name="Text Box 44">
            <a:extLst>
              <a:ext uri="{FF2B5EF4-FFF2-40B4-BE49-F238E27FC236}">
                <a16:creationId xmlns:a16="http://schemas.microsoft.com/office/drawing/2014/main" id="{FC851231-1640-43D7-AF17-0C705FA19C0E}"/>
              </a:ext>
            </a:extLst>
          </p:cNvPr>
          <p:cNvSpPr txBox="1">
            <a:spLocks noChangeArrowheads="1"/>
          </p:cNvSpPr>
          <p:nvPr/>
        </p:nvSpPr>
        <p:spPr bwMode="auto">
          <a:xfrm>
            <a:off x="3902075" y="2281238"/>
            <a:ext cx="307975" cy="304800"/>
          </a:xfrm>
          <a:prstGeom prst="rect">
            <a:avLst/>
          </a:prstGeom>
          <a:noFill/>
          <a:ln w="12700">
            <a:noFill/>
            <a:miter lim="800000"/>
            <a:headEnd/>
            <a:tailEnd/>
          </a:ln>
        </p:spPr>
        <p:txBody>
          <a:bodyPr>
            <a:spAutoFit/>
          </a:bodyPr>
          <a:lstStyle/>
          <a:p>
            <a:pPr>
              <a:spcBef>
                <a:spcPct val="50000"/>
              </a:spcBef>
            </a:pPr>
            <a:r>
              <a:rPr lang="pt-BR" sz="1400" b="1"/>
              <a:t>C</a:t>
            </a:r>
          </a:p>
        </p:txBody>
      </p:sp>
      <p:sp>
        <p:nvSpPr>
          <p:cNvPr id="42" name="Arc 23">
            <a:extLst>
              <a:ext uri="{FF2B5EF4-FFF2-40B4-BE49-F238E27FC236}">
                <a16:creationId xmlns:a16="http://schemas.microsoft.com/office/drawing/2014/main" id="{7A5C607B-CF2D-4C79-BBB9-45A7FEDAE8F8}"/>
              </a:ext>
            </a:extLst>
          </p:cNvPr>
          <p:cNvSpPr>
            <a:spLocks/>
          </p:cNvSpPr>
          <p:nvPr/>
        </p:nvSpPr>
        <p:spPr bwMode="auto">
          <a:xfrm rot="-3875268">
            <a:off x="2922587" y="4872038"/>
            <a:ext cx="1355725" cy="1638300"/>
          </a:xfrm>
          <a:custGeom>
            <a:avLst/>
            <a:gdLst>
              <a:gd name="T0" fmla="*/ 0 w 21600"/>
              <a:gd name="T1" fmla="*/ 0 h 25463"/>
              <a:gd name="T2" fmla="*/ 1333883 w 21600"/>
              <a:gd name="T3" fmla="*/ 1638300 h 25463"/>
              <a:gd name="T4" fmla="*/ 0 w 21600"/>
              <a:gd name="T5" fmla="*/ 1389753 h 25463"/>
              <a:gd name="T6" fmla="*/ 0 60000 65536"/>
              <a:gd name="T7" fmla="*/ 0 60000 65536"/>
              <a:gd name="T8" fmla="*/ 0 60000 65536"/>
              <a:gd name="T9" fmla="*/ 0 w 21600"/>
              <a:gd name="T10" fmla="*/ 0 h 25463"/>
              <a:gd name="T11" fmla="*/ 21600 w 21600"/>
              <a:gd name="T12" fmla="*/ 25463 h 25463"/>
            </a:gdLst>
            <a:ahLst/>
            <a:cxnLst>
              <a:cxn ang="T6">
                <a:pos x="T0" y="T1"/>
              </a:cxn>
              <a:cxn ang="T7">
                <a:pos x="T2" y="T3"/>
              </a:cxn>
              <a:cxn ang="T8">
                <a:pos x="T4" y="T5"/>
              </a:cxn>
            </a:cxnLst>
            <a:rect l="T9" t="T10" r="T11" b="T12"/>
            <a:pathLst>
              <a:path w="21600" h="25463" fill="none" extrusionOk="0">
                <a:moveTo>
                  <a:pt x="-1" y="0"/>
                </a:moveTo>
                <a:cubicBezTo>
                  <a:pt x="11929" y="0"/>
                  <a:pt x="21600" y="9670"/>
                  <a:pt x="21600" y="21600"/>
                </a:cubicBezTo>
                <a:cubicBezTo>
                  <a:pt x="21600" y="22895"/>
                  <a:pt x="21483" y="24188"/>
                  <a:pt x="21251" y="25462"/>
                </a:cubicBezTo>
              </a:path>
              <a:path w="21600" h="25463" stroke="0" extrusionOk="0">
                <a:moveTo>
                  <a:pt x="-1" y="0"/>
                </a:moveTo>
                <a:cubicBezTo>
                  <a:pt x="11929" y="0"/>
                  <a:pt x="21600" y="9670"/>
                  <a:pt x="21600" y="21600"/>
                </a:cubicBezTo>
                <a:cubicBezTo>
                  <a:pt x="21600" y="22895"/>
                  <a:pt x="21483" y="24188"/>
                  <a:pt x="21251" y="25462"/>
                </a:cubicBezTo>
                <a:lnTo>
                  <a:pt x="0" y="21600"/>
                </a:lnTo>
                <a:close/>
              </a:path>
            </a:pathLst>
          </a:custGeom>
          <a:noFill/>
          <a:ln w="9525">
            <a:solidFill>
              <a:schemeClr val="tx1"/>
            </a:solidFill>
            <a:round/>
            <a:headEnd/>
            <a:tailEnd/>
          </a:ln>
        </p:spPr>
        <p:txBody>
          <a:bodyPr wrap="none" anchor="ctr"/>
          <a:lstStyle/>
          <a:p>
            <a:endParaRPr lang="pt-BR"/>
          </a:p>
        </p:txBody>
      </p:sp>
      <p:sp>
        <p:nvSpPr>
          <p:cNvPr id="43" name="Rectangle 7">
            <a:extLst>
              <a:ext uri="{FF2B5EF4-FFF2-40B4-BE49-F238E27FC236}">
                <a16:creationId xmlns:a16="http://schemas.microsoft.com/office/drawing/2014/main" id="{B4364A5F-00F7-4E43-87CB-1444BAA1037A}"/>
              </a:ext>
            </a:extLst>
          </p:cNvPr>
          <p:cNvSpPr>
            <a:spLocks noGrp="1" noChangeArrowheads="1"/>
          </p:cNvSpPr>
          <p:nvPr>
            <p:ph type="title"/>
          </p:nvPr>
        </p:nvSpPr>
        <p:spPr>
          <a:xfrm>
            <a:off x="-66261" y="199610"/>
            <a:ext cx="9143997" cy="785813"/>
          </a:xfrm>
          <a:noFill/>
        </p:spPr>
        <p:txBody>
          <a:bodyPr/>
          <a:lstStyle/>
          <a:p>
            <a:pPr algn="r"/>
            <a:r>
              <a:rPr lang="en-US" sz="3600" b="1" dirty="0" err="1">
                <a:solidFill>
                  <a:schemeClr val="tx1"/>
                </a:solidFill>
                <a:latin typeface="+mn-lt"/>
                <a:cs typeface="Arial" panose="020B0604020202020204" pitchFamily="34" charset="0"/>
              </a:rPr>
              <a:t>Produção</a:t>
            </a:r>
            <a:r>
              <a:rPr lang="en-US" sz="3600" b="1" dirty="0">
                <a:solidFill>
                  <a:schemeClr val="tx1"/>
                </a:solidFill>
                <a:latin typeface="+mn-lt"/>
                <a:cs typeface="Arial" panose="020B0604020202020204" pitchFamily="34" charset="0"/>
              </a:rPr>
              <a:t> com Um </a:t>
            </a:r>
            <a:r>
              <a:rPr lang="en-US" sz="3600" b="1" dirty="0" err="1">
                <a:solidFill>
                  <a:schemeClr val="tx1"/>
                </a:solidFill>
                <a:latin typeface="+mn-lt"/>
                <a:cs typeface="Arial" panose="020B0604020202020204" pitchFamily="34" charset="0"/>
              </a:rPr>
              <a:t>Insumo</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Variável</a:t>
            </a:r>
            <a:r>
              <a:rPr lang="en-US" sz="3600" b="1" dirty="0">
                <a:solidFill>
                  <a:schemeClr val="tx1"/>
                </a:solidFill>
                <a:latin typeface="+mn-lt"/>
                <a:cs typeface="Arial" panose="020B0604020202020204" pitchFamily="34" charset="0"/>
              </a:rPr>
              <a:t> (</a:t>
            </a:r>
            <a:r>
              <a:rPr lang="en-US" sz="3600" b="1" dirty="0" err="1">
                <a:solidFill>
                  <a:schemeClr val="tx1"/>
                </a:solidFill>
                <a:latin typeface="+mn-lt"/>
                <a:cs typeface="Arial" panose="020B0604020202020204" pitchFamily="34" charset="0"/>
              </a:rPr>
              <a:t>Trabalho</a:t>
            </a:r>
            <a:r>
              <a:rPr lang="en-US" sz="3600" b="1" dirty="0">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1666194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93988" y="256182"/>
            <a:ext cx="7118350" cy="785813"/>
          </a:xfrm>
        </p:spPr>
        <p:txBody>
          <a:bodyPr/>
          <a:lstStyle/>
          <a:p>
            <a:pPr algn="r"/>
            <a:r>
              <a:rPr lang="pt-BR" altLang="en-US" b="1" dirty="0"/>
              <a:t>Características do Monopólio</a:t>
            </a:r>
          </a:p>
        </p:txBody>
      </p:sp>
      <p:sp>
        <p:nvSpPr>
          <p:cNvPr id="5" name="Rectangle 5"/>
          <p:cNvSpPr>
            <a:spLocks noChangeArrowheads="1"/>
          </p:cNvSpPr>
          <p:nvPr/>
        </p:nvSpPr>
        <p:spPr bwMode="auto">
          <a:xfrm>
            <a:off x="303213" y="1330611"/>
            <a:ext cx="8701087"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SzPct val="75000"/>
              <a:buFont typeface="Wingdings" panose="05000000000000000000" pitchFamily="2" charset="2"/>
              <a:buChar char="n"/>
            </a:pPr>
            <a:r>
              <a:rPr lang="pt-BR" altLang="en-US" sz="2600" dirty="0">
                <a:latin typeface="Arial" panose="020B0604020202020204" pitchFamily="34" charset="0"/>
              </a:rPr>
              <a:t>Uma única firma (ou não).</a:t>
            </a:r>
          </a:p>
          <a:p>
            <a:pPr>
              <a:spcBef>
                <a:spcPct val="50000"/>
              </a:spcBef>
              <a:buSzPct val="75000"/>
              <a:buFont typeface="Wingdings" panose="05000000000000000000" pitchFamily="2" charset="2"/>
              <a:buChar char="n"/>
            </a:pPr>
            <a:r>
              <a:rPr lang="pt-BR" altLang="en-US" sz="2600" dirty="0">
                <a:latin typeface="Arial" panose="020B0604020202020204" pitchFamily="34" charset="0"/>
              </a:rPr>
              <a:t>Há consideráveis barreiras à entrada no   mercado,  principalmente  no curto prazo.</a:t>
            </a:r>
          </a:p>
          <a:p>
            <a:pPr>
              <a:spcBef>
                <a:spcPct val="50000"/>
              </a:spcBef>
              <a:buSzPct val="75000"/>
              <a:buFont typeface="Wingdings" panose="05000000000000000000" pitchFamily="2" charset="2"/>
              <a:buChar char="n"/>
            </a:pPr>
            <a:r>
              <a:rPr lang="pt-BR" altLang="en-US" sz="2600" dirty="0">
                <a:latin typeface="Arial" panose="020B0604020202020204" pitchFamily="34" charset="0"/>
              </a:rPr>
              <a:t>A firma conhece  perfeitamente  a  demanda   pelo  seu  produto  ( a demanda pelo produto da firma é a  própria demanda de mercado).</a:t>
            </a:r>
          </a:p>
          <a:p>
            <a:pPr>
              <a:spcBef>
                <a:spcPct val="50000"/>
              </a:spcBef>
              <a:buSzPct val="75000"/>
              <a:buFont typeface="Wingdings" panose="05000000000000000000" pitchFamily="2" charset="2"/>
              <a:buChar char="n"/>
            </a:pPr>
            <a:r>
              <a:rPr lang="pt-BR" altLang="en-US" sz="2600" dirty="0">
                <a:latin typeface="Arial" panose="020B0604020202020204" pitchFamily="34" charset="0"/>
              </a:rPr>
              <a:t>As políticas de ação da firma podem ser independentes ou não.</a:t>
            </a:r>
          </a:p>
        </p:txBody>
      </p:sp>
    </p:spTree>
    <p:extLst>
      <p:ext uri="{BB962C8B-B14F-4D97-AF65-F5344CB8AC3E}">
        <p14:creationId xmlns:p14="http://schemas.microsoft.com/office/powerpoint/2010/main" val="2694714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92966" y="320013"/>
            <a:ext cx="7118350" cy="785813"/>
          </a:xfrm>
        </p:spPr>
        <p:txBody>
          <a:bodyPr>
            <a:noAutofit/>
          </a:bodyPr>
          <a:lstStyle/>
          <a:p>
            <a:pPr algn="r"/>
            <a:r>
              <a:rPr lang="pt-BR" altLang="en-US" b="1" dirty="0"/>
              <a:t>Bases do Monopólio (Barreiras)</a:t>
            </a:r>
          </a:p>
        </p:txBody>
      </p:sp>
      <p:sp>
        <p:nvSpPr>
          <p:cNvPr id="5" name="Rectangle 5"/>
          <p:cNvSpPr>
            <a:spLocks noChangeArrowheads="1"/>
          </p:cNvSpPr>
          <p:nvPr/>
        </p:nvSpPr>
        <p:spPr bwMode="auto">
          <a:xfrm>
            <a:off x="304800" y="1828800"/>
            <a:ext cx="853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SzPct val="75000"/>
              <a:buFont typeface="Wingdings" panose="05000000000000000000" pitchFamily="2" charset="2"/>
              <a:buChar char="n"/>
            </a:pPr>
            <a:r>
              <a:rPr lang="pt-BR" altLang="en-US" sz="3200" dirty="0">
                <a:latin typeface="Arial" panose="020B0604020202020204" pitchFamily="34" charset="0"/>
              </a:rPr>
              <a:t>Controle da oferta de matérias primas.</a:t>
            </a:r>
          </a:p>
          <a:p>
            <a:pPr>
              <a:spcBef>
                <a:spcPct val="50000"/>
              </a:spcBef>
              <a:buSzPct val="75000"/>
              <a:buFont typeface="Wingdings" panose="05000000000000000000" pitchFamily="2" charset="2"/>
              <a:buChar char="n"/>
            </a:pPr>
            <a:r>
              <a:rPr lang="pt-BR" altLang="en-US" sz="3200" dirty="0">
                <a:latin typeface="Arial" panose="020B0604020202020204" pitchFamily="34" charset="0"/>
              </a:rPr>
              <a:t>Marcas, registros e patentes.</a:t>
            </a:r>
          </a:p>
          <a:p>
            <a:pPr>
              <a:spcBef>
                <a:spcPct val="50000"/>
              </a:spcBef>
              <a:buSzPct val="75000"/>
              <a:buFont typeface="Wingdings" panose="05000000000000000000" pitchFamily="2" charset="2"/>
              <a:buChar char="n"/>
            </a:pPr>
            <a:r>
              <a:rPr lang="pt-BR" altLang="en-US" sz="3200" dirty="0">
                <a:latin typeface="Arial" panose="020B0604020202020204" pitchFamily="34" charset="0"/>
              </a:rPr>
              <a:t>Franquias ou concessões de mercado.</a:t>
            </a:r>
          </a:p>
          <a:p>
            <a:pPr>
              <a:spcBef>
                <a:spcPct val="50000"/>
              </a:spcBef>
              <a:buSzPct val="75000"/>
              <a:buFont typeface="Wingdings" panose="05000000000000000000" pitchFamily="2" charset="2"/>
              <a:buChar char="n"/>
            </a:pPr>
            <a:r>
              <a:rPr lang="pt-BR" altLang="en-US" sz="3200" dirty="0">
                <a:latin typeface="Arial" panose="020B0604020202020204" pitchFamily="34" charset="0"/>
              </a:rPr>
              <a:t>O custo de uma fábrica eficiente.</a:t>
            </a:r>
          </a:p>
          <a:p>
            <a:pPr marL="342900" lvl="1" indent="-342900">
              <a:spcBef>
                <a:spcPct val="50000"/>
              </a:spcBef>
              <a:buSzPct val="75000"/>
              <a:buFont typeface="Wingdings" panose="05000000000000000000" pitchFamily="2" charset="2"/>
              <a:buChar char="n"/>
            </a:pPr>
            <a:r>
              <a:rPr lang="pt-BR" sz="3200" dirty="0">
                <a:latin typeface="Arial" panose="020B0604020202020204" pitchFamily="34" charset="0"/>
                <a:cs typeface="Arial" panose="020B0604020202020204" pitchFamily="34" charset="0"/>
              </a:rPr>
              <a:t>Preferência pelo produto do monopolista.</a:t>
            </a:r>
          </a:p>
          <a:p>
            <a:pPr>
              <a:spcBef>
                <a:spcPct val="50000"/>
              </a:spcBef>
              <a:buSzPct val="75000"/>
              <a:buFont typeface="Wingdings" panose="05000000000000000000" pitchFamily="2" charset="2"/>
              <a:buChar char="n"/>
            </a:pPr>
            <a:endParaRPr lang="pt-BR" altLang="en-US" sz="3200" dirty="0">
              <a:latin typeface="Arial" panose="020B0604020202020204" pitchFamily="34" charset="0"/>
            </a:endParaRPr>
          </a:p>
          <a:p>
            <a:pPr>
              <a:spcBef>
                <a:spcPct val="50000"/>
              </a:spcBef>
              <a:buClr>
                <a:srgbClr val="663300"/>
              </a:buClr>
              <a:buSzPct val="75000"/>
              <a:buFont typeface="Wingdings" panose="05000000000000000000" pitchFamily="2" charset="2"/>
              <a:buNone/>
            </a:pPr>
            <a:endParaRPr lang="pt-BR" altLang="en-US" sz="3200" dirty="0">
              <a:latin typeface="Arial" panose="020B0604020202020204" pitchFamily="34" charset="0"/>
            </a:endParaRPr>
          </a:p>
        </p:txBody>
      </p:sp>
    </p:spTree>
    <p:extLst>
      <p:ext uri="{BB962C8B-B14F-4D97-AF65-F5344CB8AC3E}">
        <p14:creationId xmlns:p14="http://schemas.microsoft.com/office/powerpoint/2010/main" val="3046792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4091" y="104466"/>
            <a:ext cx="7373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A Maximização de Lucros</a:t>
            </a:r>
          </a:p>
        </p:txBody>
      </p:sp>
      <p:grpSp>
        <p:nvGrpSpPr>
          <p:cNvPr id="5" name="Group 5"/>
          <p:cNvGrpSpPr>
            <a:grpSpLocks/>
          </p:cNvGrpSpPr>
          <p:nvPr/>
        </p:nvGrpSpPr>
        <p:grpSpPr bwMode="auto">
          <a:xfrm>
            <a:off x="533400" y="3067433"/>
            <a:ext cx="8032750" cy="3533775"/>
            <a:chOff x="336" y="1710"/>
            <a:chExt cx="5060" cy="2226"/>
          </a:xfrm>
        </p:grpSpPr>
        <p:sp>
          <p:nvSpPr>
            <p:cNvPr id="6" name="Freeform 6"/>
            <p:cNvSpPr>
              <a:spLocks/>
            </p:cNvSpPr>
            <p:nvPr/>
          </p:nvSpPr>
          <p:spPr bwMode="auto">
            <a:xfrm>
              <a:off x="1438" y="2418"/>
              <a:ext cx="487" cy="850"/>
            </a:xfrm>
            <a:custGeom>
              <a:avLst/>
              <a:gdLst>
                <a:gd name="T0" fmla="*/ 2 w 531"/>
                <a:gd name="T1" fmla="*/ 849 h 945"/>
                <a:gd name="T2" fmla="*/ 0 w 531"/>
                <a:gd name="T3" fmla="*/ 0 h 945"/>
                <a:gd name="T4" fmla="*/ 149 w 531"/>
                <a:gd name="T5" fmla="*/ 146 h 945"/>
                <a:gd name="T6" fmla="*/ 313 w 531"/>
                <a:gd name="T7" fmla="*/ 350 h 945"/>
                <a:gd name="T8" fmla="*/ 486 w 531"/>
                <a:gd name="T9" fmla="*/ 547 h 945"/>
                <a:gd name="T10" fmla="*/ 266 w 531"/>
                <a:gd name="T11" fmla="*/ 676 h 945"/>
                <a:gd name="T12" fmla="*/ 2 w 531"/>
                <a:gd name="T13" fmla="*/ 849 h 945"/>
                <a:gd name="T14" fmla="*/ 0 60000 65536"/>
                <a:gd name="T15" fmla="*/ 0 60000 65536"/>
                <a:gd name="T16" fmla="*/ 0 60000 65536"/>
                <a:gd name="T17" fmla="*/ 0 60000 65536"/>
                <a:gd name="T18" fmla="*/ 0 60000 65536"/>
                <a:gd name="T19" fmla="*/ 0 60000 65536"/>
                <a:gd name="T20" fmla="*/ 0 60000 65536"/>
                <a:gd name="T21" fmla="*/ 0 w 531"/>
                <a:gd name="T22" fmla="*/ 0 h 945"/>
                <a:gd name="T23" fmla="*/ 531 w 531"/>
                <a:gd name="T24" fmla="*/ 945 h 9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945">
                  <a:moveTo>
                    <a:pt x="2" y="944"/>
                  </a:moveTo>
                  <a:lnTo>
                    <a:pt x="0" y="0"/>
                  </a:lnTo>
                  <a:lnTo>
                    <a:pt x="162" y="162"/>
                  </a:lnTo>
                  <a:lnTo>
                    <a:pt x="341" y="389"/>
                  </a:lnTo>
                  <a:lnTo>
                    <a:pt x="530" y="608"/>
                  </a:lnTo>
                  <a:lnTo>
                    <a:pt x="290" y="752"/>
                  </a:lnTo>
                  <a:lnTo>
                    <a:pt x="2" y="944"/>
                  </a:lnTo>
                </a:path>
              </a:pathLst>
            </a:custGeom>
            <a:solidFill>
              <a:srgbClr val="CCEC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 name="Line 7"/>
            <p:cNvSpPr>
              <a:spLocks noChangeShapeType="1"/>
            </p:cNvSpPr>
            <p:nvPr/>
          </p:nvSpPr>
          <p:spPr bwMode="auto">
            <a:xfrm>
              <a:off x="1440" y="1893"/>
              <a:ext cx="0" cy="179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Oval 8"/>
            <p:cNvSpPr>
              <a:spLocks noChangeArrowheads="1"/>
            </p:cNvSpPr>
            <p:nvPr/>
          </p:nvSpPr>
          <p:spPr bwMode="auto">
            <a:xfrm>
              <a:off x="1396" y="1842"/>
              <a:ext cx="88" cy="87"/>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9" name="Line 9"/>
            <p:cNvSpPr>
              <a:spLocks noChangeShapeType="1"/>
            </p:cNvSpPr>
            <p:nvPr/>
          </p:nvSpPr>
          <p:spPr bwMode="auto">
            <a:xfrm flipH="1">
              <a:off x="641" y="1885"/>
              <a:ext cx="762" cy="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10"/>
            <p:cNvSpPr>
              <a:spLocks noChangeArrowheads="1"/>
            </p:cNvSpPr>
            <p:nvPr/>
          </p:nvSpPr>
          <p:spPr bwMode="auto">
            <a:xfrm>
              <a:off x="336" y="171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P</a:t>
              </a:r>
              <a:r>
                <a:rPr lang="pt-BR" altLang="en-US" sz="1800" b="1" i="1" baseline="-25000"/>
                <a:t>1</a:t>
              </a:r>
            </a:p>
          </p:txBody>
        </p:sp>
        <p:sp>
          <p:nvSpPr>
            <p:cNvPr id="11" name="Rectangle 11"/>
            <p:cNvSpPr>
              <a:spLocks noChangeArrowheads="1"/>
            </p:cNvSpPr>
            <p:nvPr/>
          </p:nvSpPr>
          <p:spPr bwMode="auto">
            <a:xfrm>
              <a:off x="1261" y="3707"/>
              <a:ext cx="2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Q</a:t>
              </a:r>
              <a:r>
                <a:rPr lang="pt-BR" altLang="en-US" sz="1800" b="1" i="1" baseline="-25000"/>
                <a:t>1</a:t>
              </a:r>
            </a:p>
          </p:txBody>
        </p:sp>
        <p:sp>
          <p:nvSpPr>
            <p:cNvPr id="12" name="Rectangle 12"/>
            <p:cNvSpPr>
              <a:spLocks noChangeArrowheads="1"/>
            </p:cNvSpPr>
            <p:nvPr/>
          </p:nvSpPr>
          <p:spPr bwMode="auto">
            <a:xfrm>
              <a:off x="3890" y="2161"/>
              <a:ext cx="1506" cy="583"/>
            </a:xfrm>
            <a:prstGeom prst="rect">
              <a:avLst/>
            </a:prstGeom>
            <a:solidFill>
              <a:srgbClr val="CCECFF"/>
            </a:solidFill>
            <a:ln w="12700">
              <a:solidFill>
                <a:schemeClr val="tx1"/>
              </a:solidFill>
              <a:miter lim="800000"/>
              <a:headEnd/>
              <a:tailEnd/>
            </a:ln>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a:t>Lucro   Perdido   Por</a:t>
              </a:r>
            </a:p>
            <a:p>
              <a:r>
                <a:rPr lang="pt-BR" altLang="en-US" sz="1800" b="1"/>
                <a:t>Produzir Q</a:t>
              </a:r>
              <a:r>
                <a:rPr lang="pt-BR" altLang="en-US" sz="1400" b="1"/>
                <a:t>1</a:t>
              </a:r>
              <a:r>
                <a:rPr lang="pt-BR" altLang="en-US" sz="1800" b="1"/>
                <a:t> e Vender </a:t>
              </a:r>
            </a:p>
            <a:p>
              <a:r>
                <a:rPr lang="pt-BR" altLang="en-US" sz="1800" b="1"/>
                <a:t>Ao preço P</a:t>
              </a:r>
              <a:r>
                <a:rPr lang="pt-BR" altLang="en-US" sz="1200" b="1"/>
                <a:t>1</a:t>
              </a:r>
            </a:p>
          </p:txBody>
        </p:sp>
      </p:grpSp>
      <p:sp>
        <p:nvSpPr>
          <p:cNvPr id="13" name="Line 13"/>
          <p:cNvSpPr>
            <a:spLocks noChangeShapeType="1"/>
          </p:cNvSpPr>
          <p:nvPr/>
        </p:nvSpPr>
        <p:spPr bwMode="auto">
          <a:xfrm>
            <a:off x="1190625" y="2684846"/>
            <a:ext cx="3657600" cy="22145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 name="Group 14"/>
          <p:cNvGrpSpPr>
            <a:grpSpLocks/>
          </p:cNvGrpSpPr>
          <p:nvPr/>
        </p:nvGrpSpPr>
        <p:grpSpPr bwMode="auto">
          <a:xfrm>
            <a:off x="533400" y="2562608"/>
            <a:ext cx="8032750" cy="4038600"/>
            <a:chOff x="336" y="1392"/>
            <a:chExt cx="5060" cy="2544"/>
          </a:xfrm>
        </p:grpSpPr>
        <p:sp>
          <p:nvSpPr>
            <p:cNvPr id="15" name="Freeform 15" descr="Quadriculado pequeno"/>
            <p:cNvSpPr>
              <a:spLocks/>
            </p:cNvSpPr>
            <p:nvPr/>
          </p:nvSpPr>
          <p:spPr bwMode="auto">
            <a:xfrm>
              <a:off x="1924" y="2504"/>
              <a:ext cx="515" cy="1037"/>
            </a:xfrm>
            <a:custGeom>
              <a:avLst/>
              <a:gdLst>
                <a:gd name="T0" fmla="*/ 0 w 529"/>
                <a:gd name="T1" fmla="*/ 450 h 1105"/>
                <a:gd name="T2" fmla="*/ 514 w 529"/>
                <a:gd name="T3" fmla="*/ 1036 h 1105"/>
                <a:gd name="T4" fmla="*/ 514 w 529"/>
                <a:gd name="T5" fmla="*/ 0 h 1105"/>
                <a:gd name="T6" fmla="*/ 327 w 529"/>
                <a:gd name="T7" fmla="*/ 180 h 1105"/>
                <a:gd name="T8" fmla="*/ 0 w 529"/>
                <a:gd name="T9" fmla="*/ 450 h 1105"/>
                <a:gd name="T10" fmla="*/ 0 60000 65536"/>
                <a:gd name="T11" fmla="*/ 0 60000 65536"/>
                <a:gd name="T12" fmla="*/ 0 60000 65536"/>
                <a:gd name="T13" fmla="*/ 0 60000 65536"/>
                <a:gd name="T14" fmla="*/ 0 60000 65536"/>
                <a:gd name="T15" fmla="*/ 0 w 529"/>
                <a:gd name="T16" fmla="*/ 0 h 1105"/>
                <a:gd name="T17" fmla="*/ 529 w 529"/>
                <a:gd name="T18" fmla="*/ 1105 h 1105"/>
              </a:gdLst>
              <a:ahLst/>
              <a:cxnLst>
                <a:cxn ang="T10">
                  <a:pos x="T0" y="T1"/>
                </a:cxn>
                <a:cxn ang="T11">
                  <a:pos x="T2" y="T3"/>
                </a:cxn>
                <a:cxn ang="T12">
                  <a:pos x="T4" y="T5"/>
                </a:cxn>
                <a:cxn ang="T13">
                  <a:pos x="T6" y="T7"/>
                </a:cxn>
                <a:cxn ang="T14">
                  <a:pos x="T8" y="T9"/>
                </a:cxn>
              </a:cxnLst>
              <a:rect l="T15" t="T16" r="T17" b="T18"/>
              <a:pathLst>
                <a:path w="529" h="1105">
                  <a:moveTo>
                    <a:pt x="0" y="480"/>
                  </a:moveTo>
                  <a:lnTo>
                    <a:pt x="528" y="1104"/>
                  </a:lnTo>
                  <a:lnTo>
                    <a:pt x="528" y="0"/>
                  </a:lnTo>
                  <a:lnTo>
                    <a:pt x="336" y="192"/>
                  </a:lnTo>
                  <a:lnTo>
                    <a:pt x="0" y="480"/>
                  </a:lnTo>
                </a:path>
              </a:pathLst>
            </a:custGeom>
            <a:pattFill prst="smCheck">
              <a:fgClr>
                <a:srgbClr val="99FF99"/>
              </a:fgClr>
              <a:bgClr>
                <a:schemeClr val="bg1"/>
              </a:bgClr>
            </a:patt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6" name="Line 16"/>
            <p:cNvSpPr>
              <a:spLocks noChangeShapeType="1"/>
            </p:cNvSpPr>
            <p:nvPr/>
          </p:nvSpPr>
          <p:spPr bwMode="auto">
            <a:xfrm>
              <a:off x="2437" y="2541"/>
              <a:ext cx="0" cy="115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7"/>
            <p:cNvSpPr>
              <a:spLocks noChangeShapeType="1"/>
            </p:cNvSpPr>
            <p:nvPr/>
          </p:nvSpPr>
          <p:spPr bwMode="auto">
            <a:xfrm flipH="1">
              <a:off x="641" y="2490"/>
              <a:ext cx="1774" cy="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Oval 18"/>
            <p:cNvSpPr>
              <a:spLocks noChangeArrowheads="1"/>
            </p:cNvSpPr>
            <p:nvPr/>
          </p:nvSpPr>
          <p:spPr bwMode="auto">
            <a:xfrm>
              <a:off x="2408" y="2447"/>
              <a:ext cx="88" cy="86"/>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19" name="Rectangle 19"/>
            <p:cNvSpPr>
              <a:spLocks noChangeArrowheads="1"/>
            </p:cNvSpPr>
            <p:nvPr/>
          </p:nvSpPr>
          <p:spPr bwMode="auto">
            <a:xfrm>
              <a:off x="336" y="2401"/>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P</a:t>
              </a:r>
              <a:r>
                <a:rPr lang="pt-BR" altLang="en-US" sz="1800" b="1" i="1" baseline="-25000"/>
                <a:t>2</a:t>
              </a:r>
            </a:p>
          </p:txBody>
        </p:sp>
        <p:sp>
          <p:nvSpPr>
            <p:cNvPr id="20" name="Rectangle 20"/>
            <p:cNvSpPr>
              <a:spLocks noChangeArrowheads="1"/>
            </p:cNvSpPr>
            <p:nvPr/>
          </p:nvSpPr>
          <p:spPr bwMode="auto">
            <a:xfrm>
              <a:off x="2229" y="3707"/>
              <a:ext cx="2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Q</a:t>
              </a:r>
              <a:r>
                <a:rPr lang="pt-BR" altLang="en-US" sz="1800" b="1" i="1" baseline="-25000"/>
                <a:t>2</a:t>
              </a:r>
            </a:p>
          </p:txBody>
        </p:sp>
        <p:sp>
          <p:nvSpPr>
            <p:cNvPr id="21" name="Rectangle 21" descr="Quadriculado pequeno"/>
            <p:cNvSpPr>
              <a:spLocks noChangeArrowheads="1"/>
            </p:cNvSpPr>
            <p:nvPr/>
          </p:nvSpPr>
          <p:spPr bwMode="auto">
            <a:xfrm>
              <a:off x="3890" y="1392"/>
              <a:ext cx="1506" cy="583"/>
            </a:xfrm>
            <a:prstGeom prst="rect">
              <a:avLst/>
            </a:prstGeom>
            <a:pattFill prst="smCheck">
              <a:fgClr>
                <a:srgbClr val="99FF99"/>
              </a:fgClr>
              <a:bgClr>
                <a:schemeClr val="bg1"/>
              </a:bgClr>
            </a:pattFill>
            <a:ln w="12700" cap="rnd">
              <a:solidFill>
                <a:schemeClr val="tx1"/>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a:t>Lucro   Perdido   Por</a:t>
              </a:r>
            </a:p>
            <a:p>
              <a:r>
                <a:rPr lang="pt-BR" altLang="en-US" sz="1800" b="1"/>
                <a:t>Produzir Q</a:t>
              </a:r>
              <a:r>
                <a:rPr lang="pt-BR" altLang="en-US" sz="1400" b="1"/>
                <a:t>2</a:t>
              </a:r>
              <a:r>
                <a:rPr lang="pt-BR" altLang="en-US" sz="1800" b="1"/>
                <a:t> e Vender </a:t>
              </a:r>
            </a:p>
            <a:p>
              <a:r>
                <a:rPr lang="pt-BR" altLang="en-US" sz="1800" b="1"/>
                <a:t>Ao preço P</a:t>
              </a:r>
              <a:r>
                <a:rPr lang="pt-BR" altLang="en-US" sz="1200" b="1"/>
                <a:t>2</a:t>
              </a:r>
            </a:p>
          </p:txBody>
        </p:sp>
      </p:grpSp>
      <p:sp>
        <p:nvSpPr>
          <p:cNvPr id="22" name="Freeform 22"/>
          <p:cNvSpPr>
            <a:spLocks/>
          </p:cNvSpPr>
          <p:nvPr/>
        </p:nvSpPr>
        <p:spPr bwMode="auto">
          <a:xfrm>
            <a:off x="1446213" y="4167571"/>
            <a:ext cx="3795712" cy="663575"/>
          </a:xfrm>
          <a:custGeom>
            <a:avLst/>
            <a:gdLst>
              <a:gd name="T0" fmla="*/ 0 w 2606"/>
              <a:gd name="T1" fmla="*/ 44238 h 465"/>
              <a:gd name="T2" fmla="*/ 80109 w 2606"/>
              <a:gd name="T3" fmla="*/ 82768 h 465"/>
              <a:gd name="T4" fmla="*/ 179153 w 2606"/>
              <a:gd name="T5" fmla="*/ 135569 h 465"/>
              <a:gd name="T6" fmla="*/ 298588 w 2606"/>
              <a:gd name="T7" fmla="*/ 199786 h 465"/>
              <a:gd name="T8" fmla="*/ 438415 w 2606"/>
              <a:gd name="T9" fmla="*/ 269711 h 465"/>
              <a:gd name="T10" fmla="*/ 588437 w 2606"/>
              <a:gd name="T11" fmla="*/ 333928 h 465"/>
              <a:gd name="T12" fmla="*/ 728264 w 2606"/>
              <a:gd name="T13" fmla="*/ 405280 h 465"/>
              <a:gd name="T14" fmla="*/ 878286 w 2606"/>
              <a:gd name="T15" fmla="*/ 463789 h 465"/>
              <a:gd name="T16" fmla="*/ 1007917 w 2606"/>
              <a:gd name="T17" fmla="*/ 508027 h 465"/>
              <a:gd name="T18" fmla="*/ 1267179 w 2606"/>
              <a:gd name="T19" fmla="*/ 579379 h 465"/>
              <a:gd name="T20" fmla="*/ 1527898 w 2606"/>
              <a:gd name="T21" fmla="*/ 623618 h 465"/>
              <a:gd name="T22" fmla="*/ 1776964 w 2606"/>
              <a:gd name="T23" fmla="*/ 656440 h 465"/>
              <a:gd name="T24" fmla="*/ 2026030 w 2606"/>
              <a:gd name="T25" fmla="*/ 662148 h 465"/>
              <a:gd name="T26" fmla="*/ 2266357 w 2606"/>
              <a:gd name="T27" fmla="*/ 649305 h 465"/>
              <a:gd name="T28" fmla="*/ 2496489 w 2606"/>
              <a:gd name="T29" fmla="*/ 617910 h 465"/>
              <a:gd name="T30" fmla="*/ 2725164 w 2606"/>
              <a:gd name="T31" fmla="*/ 559401 h 465"/>
              <a:gd name="T32" fmla="*/ 2945099 w 2606"/>
              <a:gd name="T33" fmla="*/ 489476 h 465"/>
              <a:gd name="T34" fmla="*/ 3055796 w 2606"/>
              <a:gd name="T35" fmla="*/ 443810 h 465"/>
              <a:gd name="T36" fmla="*/ 3175231 w 2606"/>
              <a:gd name="T37" fmla="*/ 379594 h 465"/>
              <a:gd name="T38" fmla="*/ 3294667 w 2606"/>
              <a:gd name="T39" fmla="*/ 315377 h 465"/>
              <a:gd name="T40" fmla="*/ 3414102 w 2606"/>
              <a:gd name="T41" fmla="*/ 244024 h 465"/>
              <a:gd name="T42" fmla="*/ 3524798 w 2606"/>
              <a:gd name="T43" fmla="*/ 174099 h 465"/>
              <a:gd name="T44" fmla="*/ 3623842 w 2606"/>
              <a:gd name="T45" fmla="*/ 102747 h 465"/>
              <a:gd name="T46" fmla="*/ 3714146 w 2606"/>
              <a:gd name="T47" fmla="*/ 44238 h 465"/>
              <a:gd name="T48" fmla="*/ 3794255 w 2606"/>
              <a:gd name="T49" fmla="*/ 0 h 4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6"/>
              <a:gd name="T76" fmla="*/ 0 h 465"/>
              <a:gd name="T77" fmla="*/ 2606 w 2606"/>
              <a:gd name="T78" fmla="*/ 465 h 4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6" h="465">
                <a:moveTo>
                  <a:pt x="0" y="31"/>
                </a:moveTo>
                <a:lnTo>
                  <a:pt x="55" y="58"/>
                </a:lnTo>
                <a:lnTo>
                  <a:pt x="123" y="95"/>
                </a:lnTo>
                <a:lnTo>
                  <a:pt x="205" y="140"/>
                </a:lnTo>
                <a:lnTo>
                  <a:pt x="301" y="189"/>
                </a:lnTo>
                <a:lnTo>
                  <a:pt x="404" y="234"/>
                </a:lnTo>
                <a:lnTo>
                  <a:pt x="500" y="284"/>
                </a:lnTo>
                <a:lnTo>
                  <a:pt x="603" y="325"/>
                </a:lnTo>
                <a:lnTo>
                  <a:pt x="692" y="356"/>
                </a:lnTo>
                <a:lnTo>
                  <a:pt x="870" y="406"/>
                </a:lnTo>
                <a:lnTo>
                  <a:pt x="1049" y="437"/>
                </a:lnTo>
                <a:lnTo>
                  <a:pt x="1220" y="460"/>
                </a:lnTo>
                <a:lnTo>
                  <a:pt x="1391" y="464"/>
                </a:lnTo>
                <a:lnTo>
                  <a:pt x="1556" y="455"/>
                </a:lnTo>
                <a:lnTo>
                  <a:pt x="1714" y="433"/>
                </a:lnTo>
                <a:lnTo>
                  <a:pt x="1871" y="392"/>
                </a:lnTo>
                <a:lnTo>
                  <a:pt x="2022" y="343"/>
                </a:lnTo>
                <a:lnTo>
                  <a:pt x="2098" y="311"/>
                </a:lnTo>
                <a:lnTo>
                  <a:pt x="2180" y="266"/>
                </a:lnTo>
                <a:lnTo>
                  <a:pt x="2262" y="221"/>
                </a:lnTo>
                <a:lnTo>
                  <a:pt x="2344" y="171"/>
                </a:lnTo>
                <a:lnTo>
                  <a:pt x="2420" y="122"/>
                </a:lnTo>
                <a:lnTo>
                  <a:pt x="2488" y="72"/>
                </a:lnTo>
                <a:lnTo>
                  <a:pt x="2550" y="31"/>
                </a:lnTo>
                <a:lnTo>
                  <a:pt x="2605" y="0"/>
                </a:lnTo>
              </a:path>
            </a:pathLst>
          </a:custGeom>
          <a:noFill/>
          <a:ln w="38100" cap="rnd"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Rectangle 23"/>
          <p:cNvSpPr>
            <a:spLocks noChangeArrowheads="1"/>
          </p:cNvSpPr>
          <p:nvPr/>
        </p:nvSpPr>
        <p:spPr bwMode="auto">
          <a:xfrm>
            <a:off x="4879975" y="3821496"/>
            <a:ext cx="777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solidFill>
                  <a:srgbClr val="008000"/>
                </a:solidFill>
              </a:rPr>
              <a:t>CTMe</a:t>
            </a:r>
          </a:p>
        </p:txBody>
      </p:sp>
      <p:sp>
        <p:nvSpPr>
          <p:cNvPr id="24" name="Line 24"/>
          <p:cNvSpPr>
            <a:spLocks noChangeShapeType="1"/>
          </p:cNvSpPr>
          <p:nvPr/>
        </p:nvSpPr>
        <p:spPr bwMode="auto">
          <a:xfrm>
            <a:off x="1027113" y="2370521"/>
            <a:ext cx="0" cy="3836987"/>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5"/>
          <p:cNvSpPr>
            <a:spLocks noChangeShapeType="1"/>
          </p:cNvSpPr>
          <p:nvPr/>
        </p:nvSpPr>
        <p:spPr bwMode="auto">
          <a:xfrm>
            <a:off x="1035050" y="6212271"/>
            <a:ext cx="4530725" cy="79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Rectangle 26"/>
          <p:cNvSpPr>
            <a:spLocks noChangeArrowheads="1"/>
          </p:cNvSpPr>
          <p:nvPr/>
        </p:nvSpPr>
        <p:spPr bwMode="auto">
          <a:xfrm>
            <a:off x="5453063" y="6169408"/>
            <a:ext cx="41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a:t>Q</a:t>
            </a:r>
          </a:p>
        </p:txBody>
      </p:sp>
      <p:sp>
        <p:nvSpPr>
          <p:cNvPr id="27" name="Rectangle 27"/>
          <p:cNvSpPr>
            <a:spLocks noChangeArrowheads="1"/>
          </p:cNvSpPr>
          <p:nvPr/>
        </p:nvSpPr>
        <p:spPr bwMode="auto">
          <a:xfrm>
            <a:off x="627063" y="2181608"/>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b="1"/>
              <a:t>P</a:t>
            </a:r>
          </a:p>
        </p:txBody>
      </p:sp>
      <p:sp>
        <p:nvSpPr>
          <p:cNvPr id="28" name="Rectangle 28"/>
          <p:cNvSpPr>
            <a:spLocks noChangeArrowheads="1"/>
          </p:cNvSpPr>
          <p:nvPr/>
        </p:nvSpPr>
        <p:spPr bwMode="auto">
          <a:xfrm>
            <a:off x="4651375" y="4924808"/>
            <a:ext cx="11636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D = Rme</a:t>
            </a:r>
          </a:p>
        </p:txBody>
      </p:sp>
      <p:sp>
        <p:nvSpPr>
          <p:cNvPr id="29" name="Line 29"/>
          <p:cNvSpPr>
            <a:spLocks noChangeShapeType="1"/>
          </p:cNvSpPr>
          <p:nvPr/>
        </p:nvSpPr>
        <p:spPr bwMode="auto">
          <a:xfrm>
            <a:off x="1190625" y="2891221"/>
            <a:ext cx="2698750" cy="310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30"/>
          <p:cNvSpPr>
            <a:spLocks noChangeArrowheads="1"/>
          </p:cNvSpPr>
          <p:nvPr/>
        </p:nvSpPr>
        <p:spPr bwMode="auto">
          <a:xfrm>
            <a:off x="3817938" y="5780471"/>
            <a:ext cx="650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RMg</a:t>
            </a:r>
          </a:p>
        </p:txBody>
      </p:sp>
      <p:grpSp>
        <p:nvGrpSpPr>
          <p:cNvPr id="31" name="Group 31"/>
          <p:cNvGrpSpPr>
            <a:grpSpLocks/>
          </p:cNvGrpSpPr>
          <p:nvPr/>
        </p:nvGrpSpPr>
        <p:grpSpPr bwMode="auto">
          <a:xfrm>
            <a:off x="1374775" y="2181608"/>
            <a:ext cx="3505200" cy="2590800"/>
            <a:chOff x="866" y="1152"/>
            <a:chExt cx="2208" cy="1632"/>
          </a:xfrm>
        </p:grpSpPr>
        <p:sp>
          <p:nvSpPr>
            <p:cNvPr id="32" name="AutoShape 32"/>
            <p:cNvSpPr>
              <a:spLocks/>
            </p:cNvSpPr>
            <p:nvPr/>
          </p:nvSpPr>
          <p:spPr bwMode="auto">
            <a:xfrm>
              <a:off x="1826" y="2208"/>
              <a:ext cx="48" cy="576"/>
            </a:xfrm>
            <a:prstGeom prst="leftBracket">
              <a:avLst>
                <a:gd name="adj" fmla="val 100000"/>
              </a:avLst>
            </a:prstGeom>
            <a:noFill/>
            <a:ln w="28575">
              <a:solidFill>
                <a:srgbClr val="A400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pt-BR" altLang="en-US" sz="3200" b="1">
                <a:solidFill>
                  <a:srgbClr val="A40018"/>
                </a:solidFill>
              </a:endParaRPr>
            </a:p>
          </p:txBody>
        </p:sp>
        <p:sp>
          <p:nvSpPr>
            <p:cNvPr id="33" name="Line 33"/>
            <p:cNvSpPr>
              <a:spLocks noChangeShapeType="1"/>
            </p:cNvSpPr>
            <p:nvPr/>
          </p:nvSpPr>
          <p:spPr bwMode="auto">
            <a:xfrm flipH="1">
              <a:off x="1730" y="2400"/>
              <a:ext cx="96" cy="0"/>
            </a:xfrm>
            <a:prstGeom prst="line">
              <a:avLst/>
            </a:prstGeom>
            <a:noFill/>
            <a:ln w="28575">
              <a:solidFill>
                <a:srgbClr val="A40018"/>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4" name="Line 34"/>
            <p:cNvSpPr>
              <a:spLocks noChangeShapeType="1"/>
            </p:cNvSpPr>
            <p:nvPr/>
          </p:nvSpPr>
          <p:spPr bwMode="auto">
            <a:xfrm flipV="1">
              <a:off x="1730" y="1440"/>
              <a:ext cx="0" cy="960"/>
            </a:xfrm>
            <a:prstGeom prst="line">
              <a:avLst/>
            </a:prstGeom>
            <a:noFill/>
            <a:ln w="28575">
              <a:solidFill>
                <a:srgbClr val="A40018"/>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 name="Text Box 35"/>
            <p:cNvSpPr txBox="1">
              <a:spLocks noChangeArrowheads="1"/>
            </p:cNvSpPr>
            <p:nvPr/>
          </p:nvSpPr>
          <p:spPr bwMode="auto">
            <a:xfrm>
              <a:off x="866" y="1152"/>
              <a:ext cx="2208" cy="268"/>
            </a:xfrm>
            <a:prstGeom prst="rect">
              <a:avLst/>
            </a:prstGeom>
            <a:noFill/>
            <a:ln w="28575">
              <a:solidFill>
                <a:srgbClr val="A4001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sz="2000" b="1">
                  <a:solidFill>
                    <a:srgbClr val="A40018"/>
                  </a:solidFill>
                </a:rPr>
                <a:t>Lucro Unitário = P* - CTMe</a:t>
              </a:r>
            </a:p>
          </p:txBody>
        </p:sp>
      </p:grpSp>
      <p:grpSp>
        <p:nvGrpSpPr>
          <p:cNvPr id="36" name="Group 36"/>
          <p:cNvGrpSpPr>
            <a:grpSpLocks/>
          </p:cNvGrpSpPr>
          <p:nvPr/>
        </p:nvGrpSpPr>
        <p:grpSpPr bwMode="auto">
          <a:xfrm>
            <a:off x="533400" y="2732471"/>
            <a:ext cx="8156575" cy="3868737"/>
            <a:chOff x="336" y="1499"/>
            <a:chExt cx="5138" cy="2437"/>
          </a:xfrm>
        </p:grpSpPr>
        <p:sp>
          <p:nvSpPr>
            <p:cNvPr id="37" name="Rectangle 37"/>
            <p:cNvSpPr>
              <a:spLocks noChangeArrowheads="1"/>
            </p:cNvSpPr>
            <p:nvPr/>
          </p:nvSpPr>
          <p:spPr bwMode="auto">
            <a:xfrm>
              <a:off x="3890" y="2821"/>
              <a:ext cx="1584" cy="886"/>
            </a:xfrm>
            <a:prstGeom prst="rect">
              <a:avLst/>
            </a:prstGeom>
            <a:solidFill>
              <a:schemeClr val="bg1">
                <a:lumMod val="95000"/>
              </a:schemeClr>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38" name="Rectangle 38"/>
            <p:cNvSpPr>
              <a:spLocks noChangeArrowheads="1"/>
            </p:cNvSpPr>
            <p:nvPr/>
          </p:nvSpPr>
          <p:spPr bwMode="auto">
            <a:xfrm>
              <a:off x="4034" y="3072"/>
              <a:ext cx="12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39" name="Rectangle 39"/>
            <p:cNvSpPr>
              <a:spLocks noChangeArrowheads="1"/>
            </p:cNvSpPr>
            <p:nvPr/>
          </p:nvSpPr>
          <p:spPr bwMode="auto">
            <a:xfrm>
              <a:off x="4322" y="3408"/>
              <a:ext cx="76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40" name="Line 40"/>
            <p:cNvSpPr>
              <a:spLocks noChangeShapeType="1"/>
            </p:cNvSpPr>
            <p:nvPr/>
          </p:nvSpPr>
          <p:spPr bwMode="auto">
            <a:xfrm>
              <a:off x="4658" y="33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 name="Freeform 41"/>
            <p:cNvSpPr>
              <a:spLocks/>
            </p:cNvSpPr>
            <p:nvPr/>
          </p:nvSpPr>
          <p:spPr bwMode="auto">
            <a:xfrm>
              <a:off x="1307" y="1753"/>
              <a:ext cx="1543" cy="1559"/>
            </a:xfrm>
            <a:custGeom>
              <a:avLst/>
              <a:gdLst>
                <a:gd name="T0" fmla="*/ 0 w 1682"/>
                <a:gd name="T1" fmla="*/ 1558 h 1733"/>
                <a:gd name="T2" fmla="*/ 228 w 1682"/>
                <a:gd name="T3" fmla="*/ 1432 h 1733"/>
                <a:gd name="T4" fmla="*/ 445 w 1682"/>
                <a:gd name="T5" fmla="*/ 1306 h 1733"/>
                <a:gd name="T6" fmla="*/ 651 w 1682"/>
                <a:gd name="T7" fmla="*/ 1176 h 1733"/>
                <a:gd name="T8" fmla="*/ 746 w 1682"/>
                <a:gd name="T9" fmla="*/ 1108 h 1733"/>
                <a:gd name="T10" fmla="*/ 835 w 1682"/>
                <a:gd name="T11" fmla="*/ 1041 h 1733"/>
                <a:gd name="T12" fmla="*/ 918 w 1682"/>
                <a:gd name="T13" fmla="*/ 968 h 1733"/>
                <a:gd name="T14" fmla="*/ 996 w 1682"/>
                <a:gd name="T15" fmla="*/ 891 h 1733"/>
                <a:gd name="T16" fmla="*/ 1141 w 1682"/>
                <a:gd name="T17" fmla="*/ 730 h 1733"/>
                <a:gd name="T18" fmla="*/ 1208 w 1682"/>
                <a:gd name="T19" fmla="*/ 653 h 1733"/>
                <a:gd name="T20" fmla="*/ 1264 w 1682"/>
                <a:gd name="T21" fmla="*/ 576 h 1733"/>
                <a:gd name="T22" fmla="*/ 1319 w 1682"/>
                <a:gd name="T23" fmla="*/ 504 h 1733"/>
                <a:gd name="T24" fmla="*/ 1364 w 1682"/>
                <a:gd name="T25" fmla="*/ 435 h 1733"/>
                <a:gd name="T26" fmla="*/ 1403 w 1682"/>
                <a:gd name="T27" fmla="*/ 372 h 1733"/>
                <a:gd name="T28" fmla="*/ 1437 w 1682"/>
                <a:gd name="T29" fmla="*/ 315 h 1733"/>
                <a:gd name="T30" fmla="*/ 1464 w 1682"/>
                <a:gd name="T31" fmla="*/ 256 h 1733"/>
                <a:gd name="T32" fmla="*/ 1486 w 1682"/>
                <a:gd name="T33" fmla="*/ 203 h 1733"/>
                <a:gd name="T34" fmla="*/ 1520 w 1682"/>
                <a:gd name="T35" fmla="*/ 97 h 1733"/>
                <a:gd name="T36" fmla="*/ 1542 w 1682"/>
                <a:gd name="T37" fmla="*/ 0 h 17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2"/>
                <a:gd name="T58" fmla="*/ 0 h 1733"/>
                <a:gd name="T59" fmla="*/ 1682 w 1682"/>
                <a:gd name="T60" fmla="*/ 1733 h 17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2" h="1733">
                  <a:moveTo>
                    <a:pt x="0" y="1732"/>
                  </a:moveTo>
                  <a:lnTo>
                    <a:pt x="249" y="1592"/>
                  </a:lnTo>
                  <a:lnTo>
                    <a:pt x="485" y="1452"/>
                  </a:lnTo>
                  <a:lnTo>
                    <a:pt x="710" y="1307"/>
                  </a:lnTo>
                  <a:lnTo>
                    <a:pt x="813" y="1232"/>
                  </a:lnTo>
                  <a:lnTo>
                    <a:pt x="910" y="1157"/>
                  </a:lnTo>
                  <a:lnTo>
                    <a:pt x="1001" y="1076"/>
                  </a:lnTo>
                  <a:lnTo>
                    <a:pt x="1086" y="990"/>
                  </a:lnTo>
                  <a:lnTo>
                    <a:pt x="1244" y="812"/>
                  </a:lnTo>
                  <a:lnTo>
                    <a:pt x="1317" y="726"/>
                  </a:lnTo>
                  <a:lnTo>
                    <a:pt x="1378" y="640"/>
                  </a:lnTo>
                  <a:lnTo>
                    <a:pt x="1438" y="560"/>
                  </a:lnTo>
                  <a:lnTo>
                    <a:pt x="1487" y="484"/>
                  </a:lnTo>
                  <a:lnTo>
                    <a:pt x="1529" y="414"/>
                  </a:lnTo>
                  <a:lnTo>
                    <a:pt x="1566" y="350"/>
                  </a:lnTo>
                  <a:lnTo>
                    <a:pt x="1596" y="285"/>
                  </a:lnTo>
                  <a:lnTo>
                    <a:pt x="1620" y="226"/>
                  </a:lnTo>
                  <a:lnTo>
                    <a:pt x="1657" y="108"/>
                  </a:lnTo>
                  <a:lnTo>
                    <a:pt x="1681" y="0"/>
                  </a:lnTo>
                </a:path>
              </a:pathLst>
            </a:custGeom>
            <a:noFill/>
            <a:ln w="381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Rectangle 42"/>
            <p:cNvSpPr>
              <a:spLocks noChangeArrowheads="1"/>
            </p:cNvSpPr>
            <p:nvPr/>
          </p:nvSpPr>
          <p:spPr bwMode="auto">
            <a:xfrm>
              <a:off x="2714" y="1499"/>
              <a:ext cx="4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solidFill>
                    <a:srgbClr val="000000"/>
                  </a:solidFill>
                </a:rPr>
                <a:t>CMg</a:t>
              </a:r>
            </a:p>
          </p:txBody>
        </p:sp>
        <p:sp>
          <p:nvSpPr>
            <p:cNvPr id="43" name="Line 43"/>
            <p:cNvSpPr>
              <a:spLocks noChangeShapeType="1"/>
            </p:cNvSpPr>
            <p:nvPr/>
          </p:nvSpPr>
          <p:spPr bwMode="auto">
            <a:xfrm>
              <a:off x="1924" y="2196"/>
              <a:ext cx="0" cy="149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Oval 44"/>
            <p:cNvSpPr>
              <a:spLocks noChangeArrowheads="1"/>
            </p:cNvSpPr>
            <p:nvPr/>
          </p:nvSpPr>
          <p:spPr bwMode="auto">
            <a:xfrm>
              <a:off x="1880" y="2922"/>
              <a:ext cx="88" cy="8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45" name="Line 45"/>
            <p:cNvSpPr>
              <a:spLocks noChangeShapeType="1"/>
            </p:cNvSpPr>
            <p:nvPr/>
          </p:nvSpPr>
          <p:spPr bwMode="auto">
            <a:xfrm flipH="1">
              <a:off x="641" y="2188"/>
              <a:ext cx="1279"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Oval 46"/>
            <p:cNvSpPr>
              <a:spLocks noChangeArrowheads="1"/>
            </p:cNvSpPr>
            <p:nvPr/>
          </p:nvSpPr>
          <p:spPr bwMode="auto">
            <a:xfrm>
              <a:off x="1880" y="2145"/>
              <a:ext cx="88" cy="8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pt-BR" altLang="en-US"/>
            </a:p>
          </p:txBody>
        </p:sp>
        <p:sp>
          <p:nvSpPr>
            <p:cNvPr id="47" name="Rectangle 47"/>
            <p:cNvSpPr>
              <a:spLocks noChangeArrowheads="1"/>
            </p:cNvSpPr>
            <p:nvPr/>
          </p:nvSpPr>
          <p:spPr bwMode="auto">
            <a:xfrm>
              <a:off x="336" y="2036"/>
              <a:ext cx="2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P*</a:t>
              </a:r>
            </a:p>
          </p:txBody>
        </p:sp>
        <p:sp>
          <p:nvSpPr>
            <p:cNvPr id="48" name="Rectangle 48"/>
            <p:cNvSpPr>
              <a:spLocks noChangeArrowheads="1"/>
            </p:cNvSpPr>
            <p:nvPr/>
          </p:nvSpPr>
          <p:spPr bwMode="auto">
            <a:xfrm>
              <a:off x="1789" y="3707"/>
              <a:ext cx="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sz="1800" b="1" i="1"/>
                <a:t>Q*</a:t>
              </a:r>
            </a:p>
          </p:txBody>
        </p:sp>
        <p:sp>
          <p:nvSpPr>
            <p:cNvPr id="49" name="Text Box 49"/>
            <p:cNvSpPr txBox="1">
              <a:spLocks noChangeArrowheads="1"/>
            </p:cNvSpPr>
            <p:nvPr/>
          </p:nvSpPr>
          <p:spPr bwMode="auto">
            <a:xfrm>
              <a:off x="4082" y="3042"/>
              <a:ext cx="139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pt-BR" altLang="en-US" b="1" dirty="0" err="1"/>
                <a:t>CMg</a:t>
              </a:r>
              <a:r>
                <a:rPr lang="pt-BR" altLang="en-US" b="1" dirty="0"/>
                <a:t> = </a:t>
              </a:r>
              <a:r>
                <a:rPr lang="pt-BR" altLang="en-US" b="1" dirty="0" err="1"/>
                <a:t>RMg</a:t>
              </a:r>
              <a:endParaRPr lang="pt-BR" altLang="en-US" b="1" dirty="0"/>
            </a:p>
            <a:p>
              <a:pPr eaLnBrk="1" hangingPunct="1">
                <a:spcBef>
                  <a:spcPct val="50000"/>
                </a:spcBef>
              </a:pPr>
              <a:r>
                <a:rPr lang="pt-BR" altLang="en-US" b="1" dirty="0"/>
                <a:t>     P* e  Q*</a:t>
              </a:r>
            </a:p>
          </p:txBody>
        </p:sp>
      </p:grpSp>
      <p:sp>
        <p:nvSpPr>
          <p:cNvPr id="50" name="CaixaDeTexto 49"/>
          <p:cNvSpPr txBox="1"/>
          <p:nvPr/>
        </p:nvSpPr>
        <p:spPr>
          <a:xfrm>
            <a:off x="491321" y="968991"/>
            <a:ext cx="8143069" cy="830997"/>
          </a:xfrm>
          <a:prstGeom prst="rect">
            <a:avLst/>
          </a:prstGeom>
          <a:solidFill>
            <a:schemeClr val="bg1">
              <a:lumMod val="95000"/>
            </a:schemeClr>
          </a:solidFill>
          <a:ln>
            <a:solidFill>
              <a:schemeClr val="tx1"/>
            </a:solidFill>
          </a:ln>
        </p:spPr>
        <p:txBody>
          <a:bodyPr wrap="square" rtlCol="0">
            <a:spAutoFit/>
          </a:bodyPr>
          <a:lstStyle/>
          <a:p>
            <a:pPr algn="just"/>
            <a:r>
              <a:rPr lang="pt-BR" sz="2400" dirty="0"/>
              <a:t>A inexistência de substitutos (bons) para o bem em questão faz com que a curva de demanda da firma seja inelástica.</a:t>
            </a:r>
            <a:endParaRPr lang="en-US" sz="2400" dirty="0"/>
          </a:p>
        </p:txBody>
      </p:sp>
      <p:sp>
        <p:nvSpPr>
          <p:cNvPr id="51" name="CaixaDeTexto 50"/>
          <p:cNvSpPr txBox="1"/>
          <p:nvPr/>
        </p:nvSpPr>
        <p:spPr>
          <a:xfrm>
            <a:off x="6298206" y="4761032"/>
            <a:ext cx="2390775" cy="523220"/>
          </a:xfrm>
          <a:prstGeom prst="rect">
            <a:avLst/>
          </a:prstGeom>
          <a:noFill/>
        </p:spPr>
        <p:txBody>
          <a:bodyPr wrap="square" rtlCol="0">
            <a:spAutoFit/>
          </a:bodyPr>
          <a:lstStyle/>
          <a:p>
            <a:r>
              <a:rPr lang="pt-BR" sz="2800" b="1" dirty="0"/>
              <a:t>Máximo Lucro</a:t>
            </a:r>
            <a:endParaRPr lang="en-US" sz="2800" b="1" dirty="0"/>
          </a:p>
        </p:txBody>
      </p:sp>
    </p:spTree>
    <p:extLst>
      <p:ext uri="{BB962C8B-B14F-4D97-AF65-F5344CB8AC3E}">
        <p14:creationId xmlns:p14="http://schemas.microsoft.com/office/powerpoint/2010/main" val="7696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0C3223C-0193-4E89-9B3B-9992D0421330}"/>
              </a:ext>
            </a:extLst>
          </p:cNvPr>
          <p:cNvSpPr>
            <a:spLocks noChangeArrowheads="1"/>
          </p:cNvSpPr>
          <p:nvPr/>
        </p:nvSpPr>
        <p:spPr bwMode="auto">
          <a:xfrm>
            <a:off x="477077" y="65503"/>
            <a:ext cx="8429625" cy="1066800"/>
          </a:xfrm>
          <a:prstGeom prst="rect">
            <a:avLst/>
          </a:prstGeom>
          <a:noFill/>
          <a:ln w="9525">
            <a:noFill/>
            <a:miter lim="800000"/>
            <a:headEnd/>
            <a:tailEnd/>
          </a:ln>
        </p:spPr>
        <p:txBody>
          <a:bodyPr anchor="ctr"/>
          <a:lstStyle/>
          <a:p>
            <a:pPr algn="ctr"/>
            <a:r>
              <a:rPr lang="pt-BR" sz="3400" b="1" dirty="0">
                <a:latin typeface="Arial" charset="0"/>
              </a:rPr>
              <a:t>A Maximização de Lucros: Um Exemplo</a:t>
            </a:r>
          </a:p>
        </p:txBody>
      </p:sp>
      <p:graphicFrame>
        <p:nvGraphicFramePr>
          <p:cNvPr id="5" name="Object 5">
            <a:hlinkClick r:id="" action="ppaction://ole?verb=0"/>
            <a:extLst>
              <a:ext uri="{FF2B5EF4-FFF2-40B4-BE49-F238E27FC236}">
                <a16:creationId xmlns:a16="http://schemas.microsoft.com/office/drawing/2014/main" id="{C122803E-EA08-4EA0-829B-117407FAB184}"/>
              </a:ext>
            </a:extLst>
          </p:cNvPr>
          <p:cNvGraphicFramePr>
            <a:graphicFrameLocks/>
          </p:cNvGraphicFramePr>
          <p:nvPr>
            <p:extLst>
              <p:ext uri="{D42A27DB-BD31-4B8C-83A1-F6EECF244321}">
                <p14:modId xmlns:p14="http://schemas.microsoft.com/office/powerpoint/2010/main" val="1196870029"/>
              </p:ext>
            </p:extLst>
          </p:nvPr>
        </p:nvGraphicFramePr>
        <p:xfrm>
          <a:off x="1277095" y="2909603"/>
          <a:ext cx="2764818" cy="1516625"/>
        </p:xfrm>
        <a:graphic>
          <a:graphicData uri="http://schemas.openxmlformats.org/presentationml/2006/ole">
            <mc:AlternateContent xmlns:mc="http://schemas.openxmlformats.org/markup-compatibility/2006">
              <mc:Choice xmlns:v="urn:schemas-microsoft-com:vml" Requires="v">
                <p:oleObj name="Equation" r:id="rId2" imgW="1320480" imgH="685800" progId="Equation.3">
                  <p:embed/>
                </p:oleObj>
              </mc:Choice>
              <mc:Fallback>
                <p:oleObj name="Equation" r:id="rId2" imgW="1320480" imgH="685800" progId="Equation.3">
                  <p:embed/>
                  <p:pic>
                    <p:nvPicPr>
                      <p:cNvPr id="7" name="Object 5">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095" y="2909603"/>
                        <a:ext cx="2764818" cy="1516625"/>
                      </a:xfrm>
                      <a:prstGeom prst="rect">
                        <a:avLst/>
                      </a:prstGeom>
                      <a:solidFill>
                        <a:schemeClr val="bg1"/>
                      </a:solidFill>
                      <a:ln w="12700">
                        <a:solidFill>
                          <a:schemeClr val="tx1"/>
                        </a:solidFill>
                        <a:miter lim="800000"/>
                        <a:headEnd/>
                        <a:tailEnd/>
                      </a:ln>
                      <a:effectLst/>
                    </p:spPr>
                  </p:pic>
                </p:oleObj>
              </mc:Fallback>
            </mc:AlternateContent>
          </a:graphicData>
        </a:graphic>
      </p:graphicFrame>
      <p:sp>
        <p:nvSpPr>
          <p:cNvPr id="6" name="Rectangle 6">
            <a:extLst>
              <a:ext uri="{FF2B5EF4-FFF2-40B4-BE49-F238E27FC236}">
                <a16:creationId xmlns:a16="http://schemas.microsoft.com/office/drawing/2014/main" id="{0458EF2F-A15C-4AE6-A987-D44C4EFCD714}"/>
              </a:ext>
            </a:extLst>
          </p:cNvPr>
          <p:cNvSpPr>
            <a:spLocks noChangeArrowheads="1"/>
          </p:cNvSpPr>
          <p:nvPr/>
        </p:nvSpPr>
        <p:spPr bwMode="auto">
          <a:xfrm>
            <a:off x="212035" y="834888"/>
            <a:ext cx="8931966" cy="828900"/>
          </a:xfrm>
          <a:prstGeom prst="rect">
            <a:avLst/>
          </a:prstGeom>
          <a:noFill/>
          <a:ln w="9525">
            <a:noFill/>
            <a:miter lim="800000"/>
            <a:headEnd/>
            <a:tailEnd/>
          </a:ln>
        </p:spPr>
        <p:txBody>
          <a:bodyPr/>
          <a:lstStyle/>
          <a:p>
            <a:pPr marL="457200" indent="-457200">
              <a:spcBef>
                <a:spcPct val="50000"/>
              </a:spcBef>
              <a:buSzPct val="75000"/>
              <a:buFont typeface="Wingdings" panose="05000000000000000000" pitchFamily="2" charset="2"/>
              <a:buChar char="§"/>
            </a:pPr>
            <a:r>
              <a:rPr lang="pt-BR" sz="3200" dirty="0"/>
              <a:t>Um exemplo de maximização de lucros.</a:t>
            </a:r>
          </a:p>
          <a:p>
            <a:pPr marL="914400" lvl="1" indent="-457200">
              <a:spcBef>
                <a:spcPct val="50000"/>
              </a:spcBef>
              <a:buSzPct val="75000"/>
              <a:buFont typeface="Wingdings" panose="05000000000000000000" pitchFamily="2" charset="2"/>
              <a:buChar char="§"/>
            </a:pPr>
            <a:r>
              <a:rPr lang="pt-BR" sz="2800" dirty="0"/>
              <a:t>Seja um mercado monopolista representado por:</a:t>
            </a:r>
            <a:endParaRPr lang="en-US" sz="2800" dirty="0"/>
          </a:p>
          <a:p>
            <a:pPr marL="457200" indent="-457200">
              <a:spcBef>
                <a:spcPct val="50000"/>
              </a:spcBef>
              <a:buClr>
                <a:srgbClr val="663300"/>
              </a:buClr>
              <a:buSzPct val="75000"/>
              <a:buFont typeface="Wingdings" panose="05000000000000000000" pitchFamily="2" charset="2"/>
              <a:buChar char="§"/>
            </a:pPr>
            <a:endParaRPr lang="pt-BR" sz="3200" dirty="0"/>
          </a:p>
        </p:txBody>
      </p:sp>
      <p:graphicFrame>
        <p:nvGraphicFramePr>
          <p:cNvPr id="7" name="Object 4">
            <a:hlinkClick r:id="" action="ppaction://ole?verb=0"/>
            <a:extLst>
              <a:ext uri="{FF2B5EF4-FFF2-40B4-BE49-F238E27FC236}">
                <a16:creationId xmlns:a16="http://schemas.microsoft.com/office/drawing/2014/main" id="{76EC86A1-4657-4E9B-BCCE-6B8C6F07A361}"/>
              </a:ext>
            </a:extLst>
          </p:cNvPr>
          <p:cNvGraphicFramePr>
            <a:graphicFrameLocks/>
          </p:cNvGraphicFramePr>
          <p:nvPr>
            <p:extLst>
              <p:ext uri="{D42A27DB-BD31-4B8C-83A1-F6EECF244321}">
                <p14:modId xmlns:p14="http://schemas.microsoft.com/office/powerpoint/2010/main" val="4151608304"/>
              </p:ext>
            </p:extLst>
          </p:nvPr>
        </p:nvGraphicFramePr>
        <p:xfrm>
          <a:off x="4799339" y="2929470"/>
          <a:ext cx="3576035" cy="2071016"/>
        </p:xfrm>
        <a:graphic>
          <a:graphicData uri="http://schemas.openxmlformats.org/presentationml/2006/ole">
            <mc:AlternateContent xmlns:mc="http://schemas.openxmlformats.org/markup-compatibility/2006">
              <mc:Choice xmlns:v="urn:schemas-microsoft-com:vml" Requires="v">
                <p:oleObj name="Equation" r:id="rId4" imgW="1447560" imgH="888840" progId="Equation.3">
                  <p:embed/>
                </p:oleObj>
              </mc:Choice>
              <mc:Fallback>
                <p:oleObj name="Equation" r:id="rId4" imgW="1447560" imgH="888840" progId="Equation.3">
                  <p:embed/>
                  <p:pic>
                    <p:nvPicPr>
                      <p:cNvPr id="9"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339" y="2929470"/>
                        <a:ext cx="3576035" cy="2071016"/>
                      </a:xfrm>
                      <a:prstGeom prst="rect">
                        <a:avLst/>
                      </a:prstGeom>
                      <a:solidFill>
                        <a:schemeClr val="bg1"/>
                      </a:solidFill>
                      <a:ln w="12700">
                        <a:solidFill>
                          <a:schemeClr val="tx1"/>
                        </a:solidFill>
                        <a:miter lim="800000"/>
                        <a:headEnd/>
                        <a:tailEnd/>
                      </a:ln>
                      <a:effectLst/>
                    </p:spPr>
                  </p:pic>
                </p:oleObj>
              </mc:Fallback>
            </mc:AlternateContent>
          </a:graphicData>
        </a:graphic>
      </p:graphicFrame>
      <p:graphicFrame>
        <p:nvGraphicFramePr>
          <p:cNvPr id="8" name="Object 5">
            <a:hlinkClick r:id="" action="ppaction://ole?verb=0"/>
            <a:extLst>
              <a:ext uri="{FF2B5EF4-FFF2-40B4-BE49-F238E27FC236}">
                <a16:creationId xmlns:a16="http://schemas.microsoft.com/office/drawing/2014/main" id="{789A0283-2829-48E6-8F00-FD3DA6438FB9}"/>
              </a:ext>
            </a:extLst>
          </p:cNvPr>
          <p:cNvGraphicFramePr>
            <a:graphicFrameLocks/>
          </p:cNvGraphicFramePr>
          <p:nvPr>
            <p:extLst>
              <p:ext uri="{D42A27DB-BD31-4B8C-83A1-F6EECF244321}">
                <p14:modId xmlns:p14="http://schemas.microsoft.com/office/powerpoint/2010/main" val="3598444179"/>
              </p:ext>
            </p:extLst>
          </p:nvPr>
        </p:nvGraphicFramePr>
        <p:xfrm>
          <a:off x="1275703" y="2031564"/>
          <a:ext cx="5549168" cy="645375"/>
        </p:xfrm>
        <a:graphic>
          <a:graphicData uri="http://schemas.openxmlformats.org/presentationml/2006/ole">
            <mc:AlternateContent xmlns:mc="http://schemas.openxmlformats.org/markup-compatibility/2006">
              <mc:Choice xmlns:v="urn:schemas-microsoft-com:vml" Requires="v">
                <p:oleObj name="Equation" r:id="rId6" imgW="2260440" imgH="304560" progId="Equation.DSMT4">
                  <p:embed/>
                </p:oleObj>
              </mc:Choice>
              <mc:Fallback>
                <p:oleObj name="Equation" r:id="rId6" imgW="2260440" imgH="304560" progId="Equation.DSMT4">
                  <p:embed/>
                  <p:pic>
                    <p:nvPicPr>
                      <p:cNvPr id="10" name="Object 5">
                        <a:hlinkClick r:id="" action="ppaction://ole?verb=0"/>
                      </p:cNvPr>
                      <p:cNvPicPr>
                        <a:picLocks noChangeArrowheads="1"/>
                      </p:cNvPicPr>
                      <p:nvPr/>
                    </p:nvPicPr>
                    <p:blipFill>
                      <a:blip r:embed="rId7"/>
                      <a:srcRect/>
                      <a:stretch>
                        <a:fillRect/>
                      </a:stretch>
                    </p:blipFill>
                    <p:spPr bwMode="auto">
                      <a:xfrm>
                        <a:off x="1275703" y="2031564"/>
                        <a:ext cx="5549168" cy="645375"/>
                      </a:xfrm>
                      <a:prstGeom prst="rect">
                        <a:avLst/>
                      </a:prstGeom>
                      <a:solidFill>
                        <a:schemeClr val="bg1"/>
                      </a:solidFill>
                      <a:ln w="12700">
                        <a:solidFill>
                          <a:schemeClr val="tx1"/>
                        </a:solidFill>
                        <a:miter lim="800000"/>
                        <a:headEnd/>
                        <a:tailEnd/>
                      </a:ln>
                      <a:effectLst/>
                    </p:spPr>
                  </p:pic>
                </p:oleObj>
              </mc:Fallback>
            </mc:AlternateContent>
          </a:graphicData>
        </a:graphic>
      </p:graphicFrame>
      <p:cxnSp>
        <p:nvCxnSpPr>
          <p:cNvPr id="9" name="Conector de seta reta 10">
            <a:extLst>
              <a:ext uri="{FF2B5EF4-FFF2-40B4-BE49-F238E27FC236}">
                <a16:creationId xmlns:a16="http://schemas.microsoft.com/office/drawing/2014/main" id="{6BD5AB01-6B23-4183-A23E-3F14E090D7CF}"/>
              </a:ext>
            </a:extLst>
          </p:cNvPr>
          <p:cNvCxnSpPr/>
          <p:nvPr/>
        </p:nvCxnSpPr>
        <p:spPr bwMode="auto">
          <a:xfrm flipH="1">
            <a:off x="3515978" y="2650290"/>
            <a:ext cx="191069" cy="259312"/>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cxnSp>
        <p:nvCxnSpPr>
          <p:cNvPr id="10" name="Conector de seta reta 11">
            <a:extLst>
              <a:ext uri="{FF2B5EF4-FFF2-40B4-BE49-F238E27FC236}">
                <a16:creationId xmlns:a16="http://schemas.microsoft.com/office/drawing/2014/main" id="{EA0D0BFD-51BC-4954-8168-D7B117480E60}"/>
              </a:ext>
            </a:extLst>
          </p:cNvPr>
          <p:cNvCxnSpPr/>
          <p:nvPr/>
        </p:nvCxnSpPr>
        <p:spPr bwMode="auto">
          <a:xfrm>
            <a:off x="6012727" y="2663543"/>
            <a:ext cx="245660" cy="259312"/>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graphicFrame>
        <p:nvGraphicFramePr>
          <p:cNvPr id="11" name="Object 4">
            <a:hlinkClick r:id="" action="ppaction://ole?verb=0"/>
            <a:extLst>
              <a:ext uri="{FF2B5EF4-FFF2-40B4-BE49-F238E27FC236}">
                <a16:creationId xmlns:a16="http://schemas.microsoft.com/office/drawing/2014/main" id="{1CD425D1-2FD6-4E32-874B-1929FEFAF2EC}"/>
              </a:ext>
            </a:extLst>
          </p:cNvPr>
          <p:cNvGraphicFramePr>
            <a:graphicFrameLocks/>
          </p:cNvGraphicFramePr>
          <p:nvPr>
            <p:extLst>
              <p:ext uri="{D42A27DB-BD31-4B8C-83A1-F6EECF244321}">
                <p14:modId xmlns:p14="http://schemas.microsoft.com/office/powerpoint/2010/main" val="1595749587"/>
              </p:ext>
            </p:extLst>
          </p:nvPr>
        </p:nvGraphicFramePr>
        <p:xfrm>
          <a:off x="863255" y="5706378"/>
          <a:ext cx="8002449" cy="572297"/>
        </p:xfrm>
        <a:graphic>
          <a:graphicData uri="http://schemas.openxmlformats.org/presentationml/2006/ole">
            <mc:AlternateContent xmlns:mc="http://schemas.openxmlformats.org/markup-compatibility/2006">
              <mc:Choice xmlns:v="urn:schemas-microsoft-com:vml" Requires="v">
                <p:oleObj name="Equation" r:id="rId8" imgW="3162240" imgH="228600" progId="Equation.DSMT4">
                  <p:embed/>
                </p:oleObj>
              </mc:Choice>
              <mc:Fallback>
                <p:oleObj name="Equation" r:id="rId8" imgW="3162240" imgH="228600" progId="Equation.DSMT4">
                  <p:embed/>
                  <p:pic>
                    <p:nvPicPr>
                      <p:cNvPr id="6" name="Object 4">
                        <a:hlinkClick r:id="" action="ppaction://ole?verb=0"/>
                      </p:cNvPr>
                      <p:cNvPicPr>
                        <a:picLocks noChangeArrowheads="1"/>
                      </p:cNvPicPr>
                      <p:nvPr/>
                    </p:nvPicPr>
                    <p:blipFill>
                      <a:blip r:embed="rId9"/>
                      <a:srcRect/>
                      <a:stretch>
                        <a:fillRect/>
                      </a:stretch>
                    </p:blipFill>
                    <p:spPr bwMode="auto">
                      <a:xfrm>
                        <a:off x="863255" y="5706378"/>
                        <a:ext cx="8002449" cy="572297"/>
                      </a:xfrm>
                      <a:prstGeom prst="rect">
                        <a:avLst/>
                      </a:prstGeom>
                      <a:solidFill>
                        <a:schemeClr val="bg1"/>
                      </a:solidFill>
                      <a:ln w="12700">
                        <a:solidFill>
                          <a:schemeClr val="tx1"/>
                        </a:solidFill>
                        <a:miter lim="800000"/>
                        <a:headEnd/>
                        <a:tailEnd/>
                      </a:ln>
                      <a:effectLst/>
                    </p:spPr>
                  </p:pic>
                </p:oleObj>
              </mc:Fallback>
            </mc:AlternateContent>
          </a:graphicData>
        </a:graphic>
      </p:graphicFrame>
      <p:sp>
        <p:nvSpPr>
          <p:cNvPr id="12" name="Rectangle 5">
            <a:extLst>
              <a:ext uri="{FF2B5EF4-FFF2-40B4-BE49-F238E27FC236}">
                <a16:creationId xmlns:a16="http://schemas.microsoft.com/office/drawing/2014/main" id="{6B2D89E0-199B-47CC-B9B7-4A667AA305DD}"/>
              </a:ext>
            </a:extLst>
          </p:cNvPr>
          <p:cNvSpPr>
            <a:spLocks noChangeArrowheads="1"/>
          </p:cNvSpPr>
          <p:nvPr/>
        </p:nvSpPr>
        <p:spPr bwMode="auto">
          <a:xfrm>
            <a:off x="291548" y="5085869"/>
            <a:ext cx="8534400" cy="762000"/>
          </a:xfrm>
          <a:prstGeom prst="rect">
            <a:avLst/>
          </a:prstGeom>
          <a:noFill/>
          <a:ln w="9525">
            <a:noFill/>
            <a:miter lim="800000"/>
            <a:headEnd/>
            <a:tailEnd/>
          </a:ln>
        </p:spPr>
        <p:txBody>
          <a:bodyPr/>
          <a:lstStyle/>
          <a:p>
            <a:pPr marL="457200" indent="-457200">
              <a:spcBef>
                <a:spcPct val="50000"/>
              </a:spcBef>
              <a:buSzPct val="75000"/>
              <a:buFont typeface="Wingdings" panose="05000000000000000000" pitchFamily="2" charset="2"/>
              <a:buChar char="§"/>
            </a:pPr>
            <a:r>
              <a:rPr lang="pt-BR" sz="2800" dirty="0">
                <a:latin typeface="Arial" charset="0"/>
              </a:rPr>
              <a:t>A maximização de lucros exige:</a:t>
            </a:r>
          </a:p>
        </p:txBody>
      </p:sp>
    </p:spTree>
    <p:extLst>
      <p:ext uri="{BB962C8B-B14F-4D97-AF65-F5344CB8AC3E}">
        <p14:creationId xmlns:p14="http://schemas.microsoft.com/office/powerpoint/2010/main" val="223047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 Box 30">
            <a:extLst>
              <a:ext uri="{FF2B5EF4-FFF2-40B4-BE49-F238E27FC236}">
                <a16:creationId xmlns:a16="http://schemas.microsoft.com/office/drawing/2014/main" id="{1C03760E-4A4D-4428-A78C-4C26CF742A6F}"/>
              </a:ext>
            </a:extLst>
          </p:cNvPr>
          <p:cNvSpPr txBox="1">
            <a:spLocks noChangeArrowheads="1"/>
          </p:cNvSpPr>
          <p:nvPr/>
        </p:nvSpPr>
        <p:spPr bwMode="auto">
          <a:xfrm>
            <a:off x="5430080" y="1102576"/>
            <a:ext cx="2340897" cy="830997"/>
          </a:xfrm>
          <a:prstGeom prst="rect">
            <a:avLst/>
          </a:prstGeom>
          <a:solidFill>
            <a:schemeClr val="bg1"/>
          </a:solidFill>
          <a:ln w="28575">
            <a:solidFill>
              <a:schemeClr val="tx1"/>
            </a:solidFill>
            <a:miter lim="800000"/>
            <a:headEnd/>
            <a:tailEnd/>
          </a:ln>
        </p:spPr>
        <p:txBody>
          <a:bodyPr wrap="none">
            <a:spAutoFit/>
          </a:bodyPr>
          <a:lstStyle/>
          <a:p>
            <a:pPr eaLnBrk="1" hangingPunct="1"/>
            <a:r>
              <a:rPr lang="en-US" sz="2400" dirty="0"/>
              <a:t>P = $30    Q = 10</a:t>
            </a:r>
          </a:p>
          <a:p>
            <a:pPr eaLnBrk="1" hangingPunct="1"/>
            <a:r>
              <a:rPr lang="en-US" sz="2400" dirty="0"/>
              <a:t>RT = P x Q = $300</a:t>
            </a:r>
            <a:endParaRPr lang="pt-BR" sz="2400" dirty="0"/>
          </a:p>
        </p:txBody>
      </p:sp>
      <p:sp>
        <p:nvSpPr>
          <p:cNvPr id="7" name="Text Box 31">
            <a:extLst>
              <a:ext uri="{FF2B5EF4-FFF2-40B4-BE49-F238E27FC236}">
                <a16:creationId xmlns:a16="http://schemas.microsoft.com/office/drawing/2014/main" id="{7DB998CE-8123-409D-A81C-6EE3B981AF2A}"/>
              </a:ext>
            </a:extLst>
          </p:cNvPr>
          <p:cNvSpPr txBox="1">
            <a:spLocks noChangeArrowheads="1"/>
          </p:cNvSpPr>
          <p:nvPr/>
        </p:nvSpPr>
        <p:spPr bwMode="auto">
          <a:xfrm>
            <a:off x="5483088" y="3118080"/>
            <a:ext cx="2620963" cy="923925"/>
          </a:xfrm>
          <a:prstGeom prst="rect">
            <a:avLst/>
          </a:prstGeom>
          <a:solidFill>
            <a:schemeClr val="bg1"/>
          </a:solidFill>
          <a:ln w="28575">
            <a:solidFill>
              <a:schemeClr val="tx1"/>
            </a:solidFill>
            <a:miter lim="800000"/>
            <a:headEnd/>
            <a:tailEnd/>
          </a:ln>
        </p:spPr>
        <p:txBody>
          <a:bodyPr wrap="none">
            <a:spAutoFit/>
          </a:bodyPr>
          <a:lstStyle/>
          <a:p>
            <a:pPr eaLnBrk="1" hangingPunct="1">
              <a:spcBef>
                <a:spcPct val="20000"/>
              </a:spcBef>
              <a:buClr>
                <a:schemeClr val="accent2"/>
              </a:buClr>
              <a:buSzPct val="55000"/>
              <a:buFont typeface="Wingdings" pitchFamily="2" charset="2"/>
              <a:buNone/>
            </a:pPr>
            <a:r>
              <a:rPr lang="en-US" sz="2400" dirty="0" err="1"/>
              <a:t>Lucro</a:t>
            </a:r>
            <a:r>
              <a:rPr lang="en-US" sz="2400" dirty="0"/>
              <a:t> = RT – CT</a:t>
            </a:r>
          </a:p>
          <a:p>
            <a:pPr eaLnBrk="1" hangingPunct="1">
              <a:spcBef>
                <a:spcPct val="20000"/>
              </a:spcBef>
              <a:buClr>
                <a:schemeClr val="accent2"/>
              </a:buClr>
              <a:buSzPct val="55000"/>
              <a:buFont typeface="Wingdings" pitchFamily="2" charset="2"/>
              <a:buNone/>
            </a:pPr>
            <a:r>
              <a:rPr lang="en-US" sz="2400" dirty="0"/>
              <a:t>$150 = $300 - $150</a:t>
            </a:r>
            <a:endParaRPr lang="pt-BR" sz="2400" dirty="0"/>
          </a:p>
        </p:txBody>
      </p:sp>
      <p:sp>
        <p:nvSpPr>
          <p:cNvPr id="8" name="Text Box 32">
            <a:extLst>
              <a:ext uri="{FF2B5EF4-FFF2-40B4-BE49-F238E27FC236}">
                <a16:creationId xmlns:a16="http://schemas.microsoft.com/office/drawing/2014/main" id="{AC9F319E-8277-42DE-B3A7-87CF9DBF69CC}"/>
              </a:ext>
            </a:extLst>
          </p:cNvPr>
          <p:cNvSpPr txBox="1">
            <a:spLocks noChangeArrowheads="1"/>
          </p:cNvSpPr>
          <p:nvPr/>
        </p:nvSpPr>
        <p:spPr bwMode="auto">
          <a:xfrm>
            <a:off x="5456584" y="2121606"/>
            <a:ext cx="2760436" cy="830997"/>
          </a:xfrm>
          <a:prstGeom prst="rect">
            <a:avLst/>
          </a:prstGeom>
          <a:solidFill>
            <a:schemeClr val="bg1"/>
          </a:solidFill>
          <a:ln w="28575">
            <a:solidFill>
              <a:schemeClr val="tx1"/>
            </a:solidFill>
            <a:miter lim="800000"/>
            <a:headEnd/>
            <a:tailEnd/>
          </a:ln>
        </p:spPr>
        <p:txBody>
          <a:bodyPr wrap="none">
            <a:spAutoFit/>
          </a:bodyPr>
          <a:lstStyle/>
          <a:p>
            <a:pPr eaLnBrk="1" hangingPunct="1"/>
            <a:r>
              <a:rPr lang="en-US" sz="2400" dirty="0" err="1"/>
              <a:t>CTMe</a:t>
            </a:r>
            <a:r>
              <a:rPr lang="en-US" sz="2400" dirty="0"/>
              <a:t> = $15   Q = 10</a:t>
            </a:r>
          </a:p>
          <a:p>
            <a:pPr eaLnBrk="1" hangingPunct="1"/>
            <a:r>
              <a:rPr lang="en-US" sz="2400" dirty="0"/>
              <a:t>CT = </a:t>
            </a:r>
            <a:r>
              <a:rPr lang="en-US" sz="2400" dirty="0" err="1"/>
              <a:t>CTMe</a:t>
            </a:r>
            <a:r>
              <a:rPr lang="en-US" sz="2400" dirty="0"/>
              <a:t> x Q = 150</a:t>
            </a:r>
            <a:endParaRPr lang="pt-BR" sz="2400" dirty="0"/>
          </a:p>
        </p:txBody>
      </p:sp>
      <p:cxnSp>
        <p:nvCxnSpPr>
          <p:cNvPr id="9" name="Conector reto 8">
            <a:extLst>
              <a:ext uri="{FF2B5EF4-FFF2-40B4-BE49-F238E27FC236}">
                <a16:creationId xmlns:a16="http://schemas.microsoft.com/office/drawing/2014/main" id="{A61FEF12-F8B3-4ABB-9B44-77E878642BFB}"/>
              </a:ext>
            </a:extLst>
          </p:cNvPr>
          <p:cNvCxnSpPr/>
          <p:nvPr/>
        </p:nvCxnSpPr>
        <p:spPr bwMode="auto">
          <a:xfrm>
            <a:off x="8234007" y="2529107"/>
            <a:ext cx="4064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cxnSp>
        <p:nvCxnSpPr>
          <p:cNvPr id="10" name="Conector de seta reta 11">
            <a:extLst>
              <a:ext uri="{FF2B5EF4-FFF2-40B4-BE49-F238E27FC236}">
                <a16:creationId xmlns:a16="http://schemas.microsoft.com/office/drawing/2014/main" id="{825529DD-6F30-40FE-A872-DC634664D7FC}"/>
              </a:ext>
            </a:extLst>
          </p:cNvPr>
          <p:cNvCxnSpPr/>
          <p:nvPr/>
        </p:nvCxnSpPr>
        <p:spPr bwMode="auto">
          <a:xfrm>
            <a:off x="8640407" y="2529107"/>
            <a:ext cx="0" cy="1865386"/>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graphicFrame>
        <p:nvGraphicFramePr>
          <p:cNvPr id="11" name="Objeto 10">
            <a:extLst>
              <a:ext uri="{FF2B5EF4-FFF2-40B4-BE49-F238E27FC236}">
                <a16:creationId xmlns:a16="http://schemas.microsoft.com/office/drawing/2014/main" id="{A358AC84-F3F9-4E41-8DDF-9EF9B736CB78}"/>
              </a:ext>
            </a:extLst>
          </p:cNvPr>
          <p:cNvGraphicFramePr>
            <a:graphicFrameLocks noChangeAspect="1"/>
          </p:cNvGraphicFramePr>
          <p:nvPr>
            <p:extLst>
              <p:ext uri="{D42A27DB-BD31-4B8C-83A1-F6EECF244321}">
                <p14:modId xmlns:p14="http://schemas.microsoft.com/office/powerpoint/2010/main" val="2902199198"/>
              </p:ext>
            </p:extLst>
          </p:nvPr>
        </p:nvGraphicFramePr>
        <p:xfrm>
          <a:off x="5200650" y="4396308"/>
          <a:ext cx="3796385" cy="926095"/>
        </p:xfrm>
        <a:graphic>
          <a:graphicData uri="http://schemas.openxmlformats.org/presentationml/2006/ole">
            <mc:AlternateContent xmlns:mc="http://schemas.openxmlformats.org/markup-compatibility/2006">
              <mc:Choice xmlns:v="urn:schemas-microsoft-com:vml" Requires="v">
                <p:oleObj name="Equation" r:id="rId2" imgW="2006280" imgH="444240" progId="Equation.DSMT4">
                  <p:embed/>
                </p:oleObj>
              </mc:Choice>
              <mc:Fallback>
                <p:oleObj name="Equation" r:id="rId2" imgW="2006280" imgH="444240" progId="Equation.DSMT4">
                  <p:embed/>
                  <p:pic>
                    <p:nvPicPr>
                      <p:cNvPr id="13" name="Objeto 12"/>
                      <p:cNvPicPr/>
                      <p:nvPr/>
                    </p:nvPicPr>
                    <p:blipFill>
                      <a:blip r:embed="rId3"/>
                      <a:stretch>
                        <a:fillRect/>
                      </a:stretch>
                    </p:blipFill>
                    <p:spPr>
                      <a:xfrm>
                        <a:off x="5200650" y="4396308"/>
                        <a:ext cx="3796385" cy="926095"/>
                      </a:xfrm>
                      <a:prstGeom prst="rect">
                        <a:avLst/>
                      </a:prstGeom>
                      <a:solidFill>
                        <a:srgbClr val="FFFFCC"/>
                      </a:solidFill>
                      <a:ln>
                        <a:solidFill>
                          <a:schemeClr val="tx1"/>
                        </a:solidFill>
                      </a:ln>
                    </p:spPr>
                  </p:pic>
                </p:oleObj>
              </mc:Fallback>
            </mc:AlternateContent>
          </a:graphicData>
        </a:graphic>
      </p:graphicFrame>
      <p:grpSp>
        <p:nvGrpSpPr>
          <p:cNvPr id="12" name="Group 5">
            <a:extLst>
              <a:ext uri="{FF2B5EF4-FFF2-40B4-BE49-F238E27FC236}">
                <a16:creationId xmlns:a16="http://schemas.microsoft.com/office/drawing/2014/main" id="{4A1DC0C8-AB03-4538-9C6E-5934A4077850}"/>
              </a:ext>
            </a:extLst>
          </p:cNvPr>
          <p:cNvGrpSpPr>
            <a:grpSpLocks/>
          </p:cNvGrpSpPr>
          <p:nvPr/>
        </p:nvGrpSpPr>
        <p:grpSpPr bwMode="auto">
          <a:xfrm>
            <a:off x="755650" y="3132138"/>
            <a:ext cx="1606550" cy="1109662"/>
            <a:chOff x="656" y="2171"/>
            <a:chExt cx="1012" cy="699"/>
          </a:xfrm>
        </p:grpSpPr>
        <p:sp>
          <p:nvSpPr>
            <p:cNvPr id="13" name="Rectangle 6">
              <a:extLst>
                <a:ext uri="{FF2B5EF4-FFF2-40B4-BE49-F238E27FC236}">
                  <a16:creationId xmlns:a16="http://schemas.microsoft.com/office/drawing/2014/main" id="{79F1F3C7-0B83-4892-8400-D56FA6816D22}"/>
                </a:ext>
              </a:extLst>
            </p:cNvPr>
            <p:cNvSpPr>
              <a:spLocks noChangeArrowheads="1"/>
            </p:cNvSpPr>
            <p:nvPr/>
          </p:nvSpPr>
          <p:spPr bwMode="auto">
            <a:xfrm>
              <a:off x="656" y="2171"/>
              <a:ext cx="1012" cy="699"/>
            </a:xfrm>
            <a:prstGeom prst="rect">
              <a:avLst/>
            </a:prstGeom>
            <a:solidFill>
              <a:schemeClr val="accent5">
                <a:lumMod val="40000"/>
                <a:lumOff val="60000"/>
              </a:schemeClr>
            </a:solidFill>
            <a:ln w="12700">
              <a:noFill/>
              <a:miter lim="800000"/>
              <a:headEnd/>
              <a:tailEnd/>
            </a:ln>
          </p:spPr>
          <p:txBody>
            <a:bodyPr wrap="none" anchor="ctr"/>
            <a:lstStyle/>
            <a:p>
              <a:endParaRPr lang="pt-BR"/>
            </a:p>
          </p:txBody>
        </p:sp>
        <p:sp>
          <p:nvSpPr>
            <p:cNvPr id="14" name="Rectangle 7">
              <a:extLst>
                <a:ext uri="{FF2B5EF4-FFF2-40B4-BE49-F238E27FC236}">
                  <a16:creationId xmlns:a16="http://schemas.microsoft.com/office/drawing/2014/main" id="{9BB6FA7C-CA1D-4189-84CE-54AD885ADC5C}"/>
                </a:ext>
              </a:extLst>
            </p:cNvPr>
            <p:cNvSpPr>
              <a:spLocks noChangeArrowheads="1"/>
            </p:cNvSpPr>
            <p:nvPr/>
          </p:nvSpPr>
          <p:spPr bwMode="auto">
            <a:xfrm>
              <a:off x="1008" y="2379"/>
              <a:ext cx="549" cy="289"/>
            </a:xfrm>
            <a:prstGeom prst="rect">
              <a:avLst/>
            </a:prstGeom>
            <a:solidFill>
              <a:schemeClr val="accent5">
                <a:lumMod val="40000"/>
                <a:lumOff val="60000"/>
              </a:schemeClr>
            </a:solidFill>
            <a:ln w="12700">
              <a:noFill/>
              <a:miter lim="800000"/>
              <a:headEnd/>
              <a:tailEnd/>
            </a:ln>
          </p:spPr>
          <p:txBody>
            <a:bodyPr wrap="square" lIns="90488" tIns="44450" rIns="90488" bIns="44450">
              <a:spAutoFit/>
            </a:bodyPr>
            <a:lstStyle/>
            <a:p>
              <a:r>
                <a:rPr lang="en-US" sz="2400" b="1" dirty="0" err="1">
                  <a:solidFill>
                    <a:schemeClr val="accent1">
                      <a:lumMod val="50000"/>
                    </a:schemeClr>
                  </a:solidFill>
                </a:rPr>
                <a:t>Lucro</a:t>
              </a:r>
              <a:endParaRPr lang="en-US" sz="2400" b="1" dirty="0">
                <a:solidFill>
                  <a:schemeClr val="accent1">
                    <a:lumMod val="50000"/>
                  </a:schemeClr>
                </a:solidFill>
              </a:endParaRPr>
            </a:p>
          </p:txBody>
        </p:sp>
      </p:grpSp>
      <p:sp>
        <p:nvSpPr>
          <p:cNvPr id="15" name="Line 8">
            <a:extLst>
              <a:ext uri="{FF2B5EF4-FFF2-40B4-BE49-F238E27FC236}">
                <a16:creationId xmlns:a16="http://schemas.microsoft.com/office/drawing/2014/main" id="{2258F02D-8FD2-409C-88F0-1AD051EC7F0C}"/>
              </a:ext>
            </a:extLst>
          </p:cNvPr>
          <p:cNvSpPr>
            <a:spLocks noChangeShapeType="1"/>
          </p:cNvSpPr>
          <p:nvPr/>
        </p:nvSpPr>
        <p:spPr bwMode="auto">
          <a:xfrm>
            <a:off x="766763" y="3132138"/>
            <a:ext cx="1585912" cy="0"/>
          </a:xfrm>
          <a:prstGeom prst="line">
            <a:avLst/>
          </a:prstGeom>
          <a:noFill/>
          <a:ln w="25400">
            <a:solidFill>
              <a:schemeClr val="tx1"/>
            </a:solidFill>
            <a:prstDash val="dash"/>
            <a:round/>
            <a:headEnd/>
            <a:tailEnd/>
          </a:ln>
        </p:spPr>
        <p:txBody>
          <a:bodyPr wrap="none" anchor="ctr"/>
          <a:lstStyle/>
          <a:p>
            <a:endParaRPr lang="pt-BR"/>
          </a:p>
        </p:txBody>
      </p:sp>
      <p:sp>
        <p:nvSpPr>
          <p:cNvPr id="16" name="Line 9">
            <a:extLst>
              <a:ext uri="{FF2B5EF4-FFF2-40B4-BE49-F238E27FC236}">
                <a16:creationId xmlns:a16="http://schemas.microsoft.com/office/drawing/2014/main" id="{097123BB-1BFA-400E-93E8-41B9D6EF1DA4}"/>
              </a:ext>
            </a:extLst>
          </p:cNvPr>
          <p:cNvSpPr>
            <a:spLocks noChangeShapeType="1"/>
          </p:cNvSpPr>
          <p:nvPr/>
        </p:nvSpPr>
        <p:spPr bwMode="auto">
          <a:xfrm flipV="1">
            <a:off x="2362200" y="2598738"/>
            <a:ext cx="0" cy="2646362"/>
          </a:xfrm>
          <a:prstGeom prst="line">
            <a:avLst/>
          </a:prstGeom>
          <a:noFill/>
          <a:ln w="25400">
            <a:solidFill>
              <a:schemeClr val="tx1"/>
            </a:solidFill>
            <a:prstDash val="dash"/>
            <a:round/>
            <a:headEnd/>
            <a:tailEnd/>
          </a:ln>
        </p:spPr>
        <p:txBody>
          <a:bodyPr wrap="none" anchor="ctr"/>
          <a:lstStyle/>
          <a:p>
            <a:endParaRPr lang="pt-BR"/>
          </a:p>
        </p:txBody>
      </p:sp>
      <p:sp>
        <p:nvSpPr>
          <p:cNvPr id="17" name="Line 10">
            <a:extLst>
              <a:ext uri="{FF2B5EF4-FFF2-40B4-BE49-F238E27FC236}">
                <a16:creationId xmlns:a16="http://schemas.microsoft.com/office/drawing/2014/main" id="{1DD8388E-40D2-4105-ADAC-D41BECD9722B}"/>
              </a:ext>
            </a:extLst>
          </p:cNvPr>
          <p:cNvSpPr>
            <a:spLocks noChangeShapeType="1"/>
          </p:cNvSpPr>
          <p:nvPr/>
        </p:nvSpPr>
        <p:spPr bwMode="auto">
          <a:xfrm>
            <a:off x="766763" y="4241800"/>
            <a:ext cx="1585912" cy="0"/>
          </a:xfrm>
          <a:prstGeom prst="line">
            <a:avLst/>
          </a:prstGeom>
          <a:noFill/>
          <a:ln w="25400">
            <a:solidFill>
              <a:schemeClr val="tx1"/>
            </a:solidFill>
            <a:prstDash val="dash"/>
            <a:round/>
            <a:headEnd/>
            <a:tailEnd/>
          </a:ln>
        </p:spPr>
        <p:txBody>
          <a:bodyPr wrap="none" anchor="ctr"/>
          <a:lstStyle/>
          <a:p>
            <a:endParaRPr lang="pt-BR"/>
          </a:p>
        </p:txBody>
      </p:sp>
      <p:sp>
        <p:nvSpPr>
          <p:cNvPr id="18" name="Line 11">
            <a:extLst>
              <a:ext uri="{FF2B5EF4-FFF2-40B4-BE49-F238E27FC236}">
                <a16:creationId xmlns:a16="http://schemas.microsoft.com/office/drawing/2014/main" id="{734B806C-E8E9-456B-8A0B-4C3CC8A6A3E9}"/>
              </a:ext>
            </a:extLst>
          </p:cNvPr>
          <p:cNvSpPr>
            <a:spLocks noChangeShapeType="1"/>
          </p:cNvSpPr>
          <p:nvPr/>
        </p:nvSpPr>
        <p:spPr bwMode="auto">
          <a:xfrm>
            <a:off x="777875" y="2393950"/>
            <a:ext cx="3541713" cy="3054350"/>
          </a:xfrm>
          <a:prstGeom prst="line">
            <a:avLst/>
          </a:prstGeom>
          <a:noFill/>
          <a:ln w="38100">
            <a:solidFill>
              <a:schemeClr val="tx1"/>
            </a:solidFill>
            <a:round/>
            <a:headEnd/>
            <a:tailEnd/>
          </a:ln>
        </p:spPr>
        <p:txBody>
          <a:bodyPr wrap="none" anchor="ctr"/>
          <a:lstStyle/>
          <a:p>
            <a:endParaRPr lang="pt-BR"/>
          </a:p>
        </p:txBody>
      </p:sp>
      <p:sp>
        <p:nvSpPr>
          <p:cNvPr id="19" name="Line 12">
            <a:extLst>
              <a:ext uri="{FF2B5EF4-FFF2-40B4-BE49-F238E27FC236}">
                <a16:creationId xmlns:a16="http://schemas.microsoft.com/office/drawing/2014/main" id="{83B18D95-3CBD-499E-B31C-7BB22636AF78}"/>
              </a:ext>
            </a:extLst>
          </p:cNvPr>
          <p:cNvSpPr>
            <a:spLocks noChangeShapeType="1"/>
          </p:cNvSpPr>
          <p:nvPr/>
        </p:nvSpPr>
        <p:spPr bwMode="auto">
          <a:xfrm>
            <a:off x="777875" y="2393950"/>
            <a:ext cx="3541713" cy="1652588"/>
          </a:xfrm>
          <a:prstGeom prst="line">
            <a:avLst/>
          </a:prstGeom>
          <a:noFill/>
          <a:ln w="38100">
            <a:solidFill>
              <a:schemeClr val="tx1"/>
            </a:solidFill>
            <a:round/>
            <a:headEnd/>
            <a:tailEnd/>
          </a:ln>
        </p:spPr>
        <p:txBody>
          <a:bodyPr wrap="none" anchor="ctr"/>
          <a:lstStyle/>
          <a:p>
            <a:endParaRPr lang="pt-BR"/>
          </a:p>
        </p:txBody>
      </p:sp>
      <p:sp>
        <p:nvSpPr>
          <p:cNvPr id="20" name="Rectangle 13">
            <a:extLst>
              <a:ext uri="{FF2B5EF4-FFF2-40B4-BE49-F238E27FC236}">
                <a16:creationId xmlns:a16="http://schemas.microsoft.com/office/drawing/2014/main" id="{4C4B3CC0-7960-4E03-A265-0BE09F34B6A7}"/>
              </a:ext>
            </a:extLst>
          </p:cNvPr>
          <p:cNvSpPr>
            <a:spLocks noChangeArrowheads="1"/>
          </p:cNvSpPr>
          <p:nvPr/>
        </p:nvSpPr>
        <p:spPr bwMode="auto">
          <a:xfrm>
            <a:off x="4286250" y="3893517"/>
            <a:ext cx="360677" cy="428322"/>
          </a:xfrm>
          <a:prstGeom prst="rect">
            <a:avLst/>
          </a:prstGeom>
          <a:noFill/>
          <a:ln w="12700">
            <a:noFill/>
            <a:miter lim="800000"/>
            <a:headEnd/>
            <a:tailEnd/>
          </a:ln>
        </p:spPr>
        <p:txBody>
          <a:bodyPr wrap="none" lIns="90488" tIns="44450" rIns="90488" bIns="44450">
            <a:spAutoFit/>
          </a:bodyPr>
          <a:lstStyle/>
          <a:p>
            <a:r>
              <a:rPr lang="en-US" sz="2200" b="1" dirty="0"/>
              <a:t>D</a:t>
            </a:r>
          </a:p>
        </p:txBody>
      </p:sp>
      <p:sp>
        <p:nvSpPr>
          <p:cNvPr id="21" name="Rectangle 14">
            <a:extLst>
              <a:ext uri="{FF2B5EF4-FFF2-40B4-BE49-F238E27FC236}">
                <a16:creationId xmlns:a16="http://schemas.microsoft.com/office/drawing/2014/main" id="{ED502818-A091-4AAA-B104-21B40E18AFF8}"/>
              </a:ext>
            </a:extLst>
          </p:cNvPr>
          <p:cNvSpPr>
            <a:spLocks noChangeArrowheads="1"/>
          </p:cNvSpPr>
          <p:nvPr/>
        </p:nvSpPr>
        <p:spPr bwMode="auto">
          <a:xfrm>
            <a:off x="3894895" y="4719638"/>
            <a:ext cx="721352" cy="428322"/>
          </a:xfrm>
          <a:prstGeom prst="rect">
            <a:avLst/>
          </a:prstGeom>
          <a:noFill/>
          <a:ln w="12700">
            <a:noFill/>
            <a:miter lim="800000"/>
            <a:headEnd/>
            <a:tailEnd/>
          </a:ln>
        </p:spPr>
        <p:txBody>
          <a:bodyPr wrap="none" lIns="90488" tIns="44450" rIns="90488" bIns="44450">
            <a:spAutoFit/>
          </a:bodyPr>
          <a:lstStyle/>
          <a:p>
            <a:r>
              <a:rPr lang="en-US" sz="2200" b="1" dirty="0" err="1"/>
              <a:t>RMg</a:t>
            </a:r>
            <a:endParaRPr lang="en-US" sz="2200" b="1" dirty="0"/>
          </a:p>
        </p:txBody>
      </p:sp>
      <p:sp>
        <p:nvSpPr>
          <p:cNvPr id="22" name="Line 15">
            <a:extLst>
              <a:ext uri="{FF2B5EF4-FFF2-40B4-BE49-F238E27FC236}">
                <a16:creationId xmlns:a16="http://schemas.microsoft.com/office/drawing/2014/main" id="{3F551212-EC26-43BC-8AB6-619B12874CE0}"/>
              </a:ext>
            </a:extLst>
          </p:cNvPr>
          <p:cNvSpPr>
            <a:spLocks noChangeShapeType="1"/>
          </p:cNvSpPr>
          <p:nvPr/>
        </p:nvSpPr>
        <p:spPr bwMode="auto">
          <a:xfrm flipV="1">
            <a:off x="730250" y="2532063"/>
            <a:ext cx="3033713" cy="2722562"/>
          </a:xfrm>
          <a:prstGeom prst="line">
            <a:avLst/>
          </a:prstGeom>
          <a:noFill/>
          <a:ln w="38100">
            <a:solidFill>
              <a:srgbClr val="993300"/>
            </a:solidFill>
            <a:round/>
            <a:headEnd/>
            <a:tailEnd/>
          </a:ln>
        </p:spPr>
        <p:txBody>
          <a:bodyPr wrap="none" anchor="ctr"/>
          <a:lstStyle/>
          <a:p>
            <a:endParaRPr lang="pt-BR"/>
          </a:p>
        </p:txBody>
      </p:sp>
      <p:sp>
        <p:nvSpPr>
          <p:cNvPr id="23" name="Rectangle 16">
            <a:extLst>
              <a:ext uri="{FF2B5EF4-FFF2-40B4-BE49-F238E27FC236}">
                <a16:creationId xmlns:a16="http://schemas.microsoft.com/office/drawing/2014/main" id="{4ACD3993-C480-48DE-A1D5-169837478F51}"/>
              </a:ext>
            </a:extLst>
          </p:cNvPr>
          <p:cNvSpPr>
            <a:spLocks noChangeArrowheads="1"/>
          </p:cNvSpPr>
          <p:nvPr/>
        </p:nvSpPr>
        <p:spPr bwMode="auto">
          <a:xfrm>
            <a:off x="3595688" y="2147267"/>
            <a:ext cx="711734" cy="428322"/>
          </a:xfrm>
          <a:prstGeom prst="rect">
            <a:avLst/>
          </a:prstGeom>
          <a:noFill/>
          <a:ln w="12700">
            <a:noFill/>
            <a:miter lim="800000"/>
            <a:headEnd/>
            <a:tailEnd/>
          </a:ln>
        </p:spPr>
        <p:txBody>
          <a:bodyPr wrap="none" lIns="90488" tIns="44450" rIns="90488" bIns="44450">
            <a:spAutoFit/>
          </a:bodyPr>
          <a:lstStyle/>
          <a:p>
            <a:r>
              <a:rPr lang="en-US" sz="2200" b="1" dirty="0" err="1">
                <a:solidFill>
                  <a:srgbClr val="993300"/>
                </a:solidFill>
              </a:rPr>
              <a:t>CMg</a:t>
            </a:r>
            <a:endParaRPr lang="en-US" sz="2200" b="1" dirty="0">
              <a:solidFill>
                <a:srgbClr val="993300"/>
              </a:solidFill>
            </a:endParaRPr>
          </a:p>
        </p:txBody>
      </p:sp>
      <p:sp>
        <p:nvSpPr>
          <p:cNvPr id="24" name="Rectangle 17">
            <a:extLst>
              <a:ext uri="{FF2B5EF4-FFF2-40B4-BE49-F238E27FC236}">
                <a16:creationId xmlns:a16="http://schemas.microsoft.com/office/drawing/2014/main" id="{C1C97D61-AC44-4937-9258-CB9853EB87F0}"/>
              </a:ext>
            </a:extLst>
          </p:cNvPr>
          <p:cNvSpPr>
            <a:spLocks noChangeArrowheads="1"/>
          </p:cNvSpPr>
          <p:nvPr/>
        </p:nvSpPr>
        <p:spPr bwMode="auto">
          <a:xfrm>
            <a:off x="4362450" y="3267075"/>
            <a:ext cx="862160" cy="428322"/>
          </a:xfrm>
          <a:prstGeom prst="rect">
            <a:avLst/>
          </a:prstGeom>
          <a:noFill/>
          <a:ln w="12700">
            <a:noFill/>
            <a:miter lim="800000"/>
            <a:headEnd/>
            <a:tailEnd/>
          </a:ln>
        </p:spPr>
        <p:txBody>
          <a:bodyPr wrap="none" lIns="90488" tIns="44450" rIns="90488" bIns="44450">
            <a:spAutoFit/>
          </a:bodyPr>
          <a:lstStyle/>
          <a:p>
            <a:r>
              <a:rPr lang="en-US" sz="2200" b="1">
                <a:solidFill>
                  <a:srgbClr val="008000"/>
                </a:solidFill>
              </a:rPr>
              <a:t>CTMe</a:t>
            </a:r>
          </a:p>
        </p:txBody>
      </p:sp>
      <p:sp>
        <p:nvSpPr>
          <p:cNvPr id="25" name="Oval 18">
            <a:extLst>
              <a:ext uri="{FF2B5EF4-FFF2-40B4-BE49-F238E27FC236}">
                <a16:creationId xmlns:a16="http://schemas.microsoft.com/office/drawing/2014/main" id="{3896B31C-B1A3-4819-8FD1-4C8FC4F2C4A4}"/>
              </a:ext>
            </a:extLst>
          </p:cNvPr>
          <p:cNvSpPr>
            <a:spLocks noChangeArrowheads="1"/>
          </p:cNvSpPr>
          <p:nvPr/>
        </p:nvSpPr>
        <p:spPr bwMode="auto">
          <a:xfrm>
            <a:off x="2300288" y="3717925"/>
            <a:ext cx="123825" cy="115888"/>
          </a:xfrm>
          <a:prstGeom prst="ellipse">
            <a:avLst/>
          </a:prstGeom>
          <a:solidFill>
            <a:schemeClr val="tx1"/>
          </a:solidFill>
          <a:ln w="12700">
            <a:solidFill>
              <a:schemeClr val="tx1"/>
            </a:solidFill>
            <a:round/>
            <a:headEnd/>
            <a:tailEnd/>
          </a:ln>
        </p:spPr>
        <p:txBody>
          <a:bodyPr wrap="none" anchor="ctr"/>
          <a:lstStyle/>
          <a:p>
            <a:endParaRPr lang="pt-BR"/>
          </a:p>
        </p:txBody>
      </p:sp>
      <p:sp>
        <p:nvSpPr>
          <p:cNvPr id="26" name="Line 19">
            <a:extLst>
              <a:ext uri="{FF2B5EF4-FFF2-40B4-BE49-F238E27FC236}">
                <a16:creationId xmlns:a16="http://schemas.microsoft.com/office/drawing/2014/main" id="{8D6B9E55-2595-4978-A21B-5DC87E182367}"/>
              </a:ext>
            </a:extLst>
          </p:cNvPr>
          <p:cNvSpPr>
            <a:spLocks noChangeShapeType="1"/>
          </p:cNvSpPr>
          <p:nvPr/>
        </p:nvSpPr>
        <p:spPr bwMode="auto">
          <a:xfrm>
            <a:off x="755650" y="1936750"/>
            <a:ext cx="0" cy="3268663"/>
          </a:xfrm>
          <a:prstGeom prst="line">
            <a:avLst/>
          </a:prstGeom>
          <a:noFill/>
          <a:ln w="38100">
            <a:solidFill>
              <a:schemeClr val="tx1"/>
            </a:solidFill>
            <a:round/>
            <a:headEnd type="triangle" w="med" len="med"/>
            <a:tailEnd/>
          </a:ln>
        </p:spPr>
        <p:txBody>
          <a:bodyPr wrap="none" anchor="ctr"/>
          <a:lstStyle/>
          <a:p>
            <a:endParaRPr lang="pt-BR"/>
          </a:p>
        </p:txBody>
      </p:sp>
      <p:sp>
        <p:nvSpPr>
          <p:cNvPr id="27" name="Rectangle 20">
            <a:extLst>
              <a:ext uri="{FF2B5EF4-FFF2-40B4-BE49-F238E27FC236}">
                <a16:creationId xmlns:a16="http://schemas.microsoft.com/office/drawing/2014/main" id="{6996433F-5AEA-4CEE-83DD-6A9D5774AFC2}"/>
              </a:ext>
            </a:extLst>
          </p:cNvPr>
          <p:cNvSpPr>
            <a:spLocks noChangeArrowheads="1"/>
          </p:cNvSpPr>
          <p:nvPr/>
        </p:nvSpPr>
        <p:spPr bwMode="auto">
          <a:xfrm>
            <a:off x="4706938" y="5248275"/>
            <a:ext cx="493712" cy="489878"/>
          </a:xfrm>
          <a:prstGeom prst="rect">
            <a:avLst/>
          </a:prstGeom>
          <a:noFill/>
          <a:ln w="12700">
            <a:noFill/>
            <a:miter lim="800000"/>
            <a:headEnd/>
            <a:tailEnd/>
          </a:ln>
        </p:spPr>
        <p:txBody>
          <a:bodyPr lIns="90488" tIns="44450" rIns="90488" bIns="44450">
            <a:spAutoFit/>
          </a:bodyPr>
          <a:lstStyle/>
          <a:p>
            <a:r>
              <a:rPr lang="en-US" sz="2600" b="1" dirty="0"/>
              <a:t>Q</a:t>
            </a:r>
          </a:p>
        </p:txBody>
      </p:sp>
      <p:sp>
        <p:nvSpPr>
          <p:cNvPr id="28" name="Rectangle 21">
            <a:extLst>
              <a:ext uri="{FF2B5EF4-FFF2-40B4-BE49-F238E27FC236}">
                <a16:creationId xmlns:a16="http://schemas.microsoft.com/office/drawing/2014/main" id="{A33BB91A-4239-466B-8B60-4D6E04847DC4}"/>
              </a:ext>
            </a:extLst>
          </p:cNvPr>
          <p:cNvSpPr>
            <a:spLocks noChangeArrowheads="1"/>
          </p:cNvSpPr>
          <p:nvPr/>
        </p:nvSpPr>
        <p:spPr bwMode="auto">
          <a:xfrm>
            <a:off x="420373" y="1666875"/>
            <a:ext cx="360677" cy="489878"/>
          </a:xfrm>
          <a:prstGeom prst="rect">
            <a:avLst/>
          </a:prstGeom>
          <a:noFill/>
          <a:ln w="12700">
            <a:noFill/>
            <a:miter lim="800000"/>
            <a:headEnd/>
            <a:tailEnd/>
          </a:ln>
        </p:spPr>
        <p:txBody>
          <a:bodyPr wrap="none" lIns="90488" tIns="44450" rIns="90488" bIns="44450">
            <a:spAutoFit/>
          </a:bodyPr>
          <a:lstStyle/>
          <a:p>
            <a:pPr algn="r"/>
            <a:r>
              <a:rPr lang="en-US" sz="2600" b="1" dirty="0"/>
              <a:t>P</a:t>
            </a:r>
          </a:p>
        </p:txBody>
      </p:sp>
      <p:sp>
        <p:nvSpPr>
          <p:cNvPr id="29" name="Rectangle 22">
            <a:extLst>
              <a:ext uri="{FF2B5EF4-FFF2-40B4-BE49-F238E27FC236}">
                <a16:creationId xmlns:a16="http://schemas.microsoft.com/office/drawing/2014/main" id="{CB479FBB-CC95-4937-9F77-3F9717B59D4F}"/>
              </a:ext>
            </a:extLst>
          </p:cNvPr>
          <p:cNvSpPr>
            <a:spLocks noChangeArrowheads="1"/>
          </p:cNvSpPr>
          <p:nvPr/>
        </p:nvSpPr>
        <p:spPr bwMode="auto">
          <a:xfrm>
            <a:off x="1162050" y="5265738"/>
            <a:ext cx="320675" cy="423862"/>
          </a:xfrm>
          <a:prstGeom prst="rect">
            <a:avLst/>
          </a:prstGeom>
          <a:noFill/>
          <a:ln w="12700">
            <a:noFill/>
            <a:miter lim="800000"/>
            <a:headEnd/>
            <a:tailEnd/>
          </a:ln>
        </p:spPr>
        <p:txBody>
          <a:bodyPr wrap="none" lIns="90488" tIns="44450" rIns="90488" bIns="44450">
            <a:spAutoFit/>
          </a:bodyPr>
          <a:lstStyle/>
          <a:p>
            <a:r>
              <a:rPr lang="en-US" sz="2200"/>
              <a:t>5</a:t>
            </a:r>
          </a:p>
        </p:txBody>
      </p:sp>
      <p:sp>
        <p:nvSpPr>
          <p:cNvPr id="30" name="Rectangle 23">
            <a:extLst>
              <a:ext uri="{FF2B5EF4-FFF2-40B4-BE49-F238E27FC236}">
                <a16:creationId xmlns:a16="http://schemas.microsoft.com/office/drawing/2014/main" id="{8986E0B8-02FC-4B4A-946E-59755DD56416}"/>
              </a:ext>
            </a:extLst>
          </p:cNvPr>
          <p:cNvSpPr>
            <a:spLocks noChangeArrowheads="1"/>
          </p:cNvSpPr>
          <p:nvPr/>
        </p:nvSpPr>
        <p:spPr bwMode="auto">
          <a:xfrm>
            <a:off x="2089150" y="5265738"/>
            <a:ext cx="460375" cy="423862"/>
          </a:xfrm>
          <a:prstGeom prst="rect">
            <a:avLst/>
          </a:prstGeom>
          <a:noFill/>
          <a:ln w="12700">
            <a:noFill/>
            <a:miter lim="800000"/>
            <a:headEnd/>
            <a:tailEnd/>
          </a:ln>
        </p:spPr>
        <p:txBody>
          <a:bodyPr wrap="none" lIns="90488" tIns="44450" rIns="90488" bIns="44450">
            <a:spAutoFit/>
          </a:bodyPr>
          <a:lstStyle/>
          <a:p>
            <a:r>
              <a:rPr lang="en-US" sz="2200"/>
              <a:t>10</a:t>
            </a:r>
          </a:p>
        </p:txBody>
      </p:sp>
      <p:sp>
        <p:nvSpPr>
          <p:cNvPr id="31" name="Rectangle 24">
            <a:extLst>
              <a:ext uri="{FF2B5EF4-FFF2-40B4-BE49-F238E27FC236}">
                <a16:creationId xmlns:a16="http://schemas.microsoft.com/office/drawing/2014/main" id="{B647CD7E-0A7D-40BD-9269-6824AE5A0631}"/>
              </a:ext>
            </a:extLst>
          </p:cNvPr>
          <p:cNvSpPr>
            <a:spLocks noChangeArrowheads="1"/>
          </p:cNvSpPr>
          <p:nvPr/>
        </p:nvSpPr>
        <p:spPr bwMode="auto">
          <a:xfrm>
            <a:off x="2892425" y="5265738"/>
            <a:ext cx="460375" cy="423862"/>
          </a:xfrm>
          <a:prstGeom prst="rect">
            <a:avLst/>
          </a:prstGeom>
          <a:noFill/>
          <a:ln w="12700">
            <a:noFill/>
            <a:miter lim="800000"/>
            <a:headEnd/>
            <a:tailEnd/>
          </a:ln>
        </p:spPr>
        <p:txBody>
          <a:bodyPr wrap="none" lIns="90488" tIns="44450" rIns="90488" bIns="44450">
            <a:spAutoFit/>
          </a:bodyPr>
          <a:lstStyle/>
          <a:p>
            <a:r>
              <a:rPr lang="en-US" sz="2200"/>
              <a:t>15</a:t>
            </a:r>
          </a:p>
        </p:txBody>
      </p:sp>
      <p:sp>
        <p:nvSpPr>
          <p:cNvPr id="32" name="Rectangle 25">
            <a:extLst>
              <a:ext uri="{FF2B5EF4-FFF2-40B4-BE49-F238E27FC236}">
                <a16:creationId xmlns:a16="http://schemas.microsoft.com/office/drawing/2014/main" id="{DE4BAC11-829E-4737-AEE8-41B55915C555}"/>
              </a:ext>
            </a:extLst>
          </p:cNvPr>
          <p:cNvSpPr>
            <a:spLocks noChangeArrowheads="1"/>
          </p:cNvSpPr>
          <p:nvPr/>
        </p:nvSpPr>
        <p:spPr bwMode="auto">
          <a:xfrm>
            <a:off x="3829050" y="5265738"/>
            <a:ext cx="460375" cy="423862"/>
          </a:xfrm>
          <a:prstGeom prst="rect">
            <a:avLst/>
          </a:prstGeom>
          <a:noFill/>
          <a:ln w="12700">
            <a:noFill/>
            <a:miter lim="800000"/>
            <a:headEnd/>
            <a:tailEnd/>
          </a:ln>
        </p:spPr>
        <p:txBody>
          <a:bodyPr wrap="none" lIns="90488" tIns="44450" rIns="90488" bIns="44450">
            <a:spAutoFit/>
          </a:bodyPr>
          <a:lstStyle/>
          <a:p>
            <a:r>
              <a:rPr lang="en-US" sz="2200"/>
              <a:t>20</a:t>
            </a:r>
          </a:p>
        </p:txBody>
      </p:sp>
      <p:sp>
        <p:nvSpPr>
          <p:cNvPr id="33" name="Rectangle 26">
            <a:extLst>
              <a:ext uri="{FF2B5EF4-FFF2-40B4-BE49-F238E27FC236}">
                <a16:creationId xmlns:a16="http://schemas.microsoft.com/office/drawing/2014/main" id="{BB6BA040-403E-456D-92F5-B3096004132A}"/>
              </a:ext>
            </a:extLst>
          </p:cNvPr>
          <p:cNvSpPr>
            <a:spLocks noChangeArrowheads="1"/>
          </p:cNvSpPr>
          <p:nvPr/>
        </p:nvSpPr>
        <p:spPr bwMode="auto">
          <a:xfrm>
            <a:off x="353704" y="4429125"/>
            <a:ext cx="460375" cy="423863"/>
          </a:xfrm>
          <a:prstGeom prst="rect">
            <a:avLst/>
          </a:prstGeom>
          <a:noFill/>
          <a:ln w="12700">
            <a:noFill/>
            <a:miter lim="800000"/>
            <a:headEnd/>
            <a:tailEnd/>
          </a:ln>
        </p:spPr>
        <p:txBody>
          <a:bodyPr wrap="none" lIns="90488" tIns="44450" rIns="90488" bIns="44450">
            <a:spAutoFit/>
          </a:bodyPr>
          <a:lstStyle/>
          <a:p>
            <a:r>
              <a:rPr lang="en-US" sz="2200" dirty="0"/>
              <a:t>10</a:t>
            </a:r>
          </a:p>
        </p:txBody>
      </p:sp>
      <p:sp>
        <p:nvSpPr>
          <p:cNvPr id="34" name="Rectangle 27">
            <a:extLst>
              <a:ext uri="{FF2B5EF4-FFF2-40B4-BE49-F238E27FC236}">
                <a16:creationId xmlns:a16="http://schemas.microsoft.com/office/drawing/2014/main" id="{CC800A7C-9CA7-453B-9272-B4F1FB478323}"/>
              </a:ext>
            </a:extLst>
          </p:cNvPr>
          <p:cNvSpPr>
            <a:spLocks noChangeArrowheads="1"/>
          </p:cNvSpPr>
          <p:nvPr/>
        </p:nvSpPr>
        <p:spPr bwMode="auto">
          <a:xfrm>
            <a:off x="353704" y="3657292"/>
            <a:ext cx="460375" cy="423862"/>
          </a:xfrm>
          <a:prstGeom prst="rect">
            <a:avLst/>
          </a:prstGeom>
          <a:noFill/>
          <a:ln w="12700">
            <a:noFill/>
            <a:miter lim="800000"/>
            <a:headEnd/>
            <a:tailEnd/>
          </a:ln>
        </p:spPr>
        <p:txBody>
          <a:bodyPr wrap="none" lIns="90488" tIns="44450" rIns="90488" bIns="44450">
            <a:spAutoFit/>
          </a:bodyPr>
          <a:lstStyle/>
          <a:p>
            <a:r>
              <a:rPr lang="en-US" sz="2200" dirty="0"/>
              <a:t>20</a:t>
            </a:r>
          </a:p>
        </p:txBody>
      </p:sp>
      <p:sp>
        <p:nvSpPr>
          <p:cNvPr id="35" name="Rectangle 28">
            <a:extLst>
              <a:ext uri="{FF2B5EF4-FFF2-40B4-BE49-F238E27FC236}">
                <a16:creationId xmlns:a16="http://schemas.microsoft.com/office/drawing/2014/main" id="{B7E98512-E2FA-4F08-8DAF-46C5728BDB27}"/>
              </a:ext>
            </a:extLst>
          </p:cNvPr>
          <p:cNvSpPr>
            <a:spLocks noChangeArrowheads="1"/>
          </p:cNvSpPr>
          <p:nvPr/>
        </p:nvSpPr>
        <p:spPr bwMode="auto">
          <a:xfrm>
            <a:off x="340056" y="2897519"/>
            <a:ext cx="460375" cy="423862"/>
          </a:xfrm>
          <a:prstGeom prst="rect">
            <a:avLst/>
          </a:prstGeom>
          <a:noFill/>
          <a:ln w="12700">
            <a:noFill/>
            <a:miter lim="800000"/>
            <a:headEnd/>
            <a:tailEnd/>
          </a:ln>
        </p:spPr>
        <p:txBody>
          <a:bodyPr wrap="none" lIns="90488" tIns="44450" rIns="90488" bIns="44450">
            <a:spAutoFit/>
          </a:bodyPr>
          <a:lstStyle/>
          <a:p>
            <a:r>
              <a:rPr lang="en-US" sz="2200" dirty="0"/>
              <a:t>30</a:t>
            </a:r>
          </a:p>
        </p:txBody>
      </p:sp>
      <p:sp>
        <p:nvSpPr>
          <p:cNvPr id="36" name="Rectangle 29">
            <a:extLst>
              <a:ext uri="{FF2B5EF4-FFF2-40B4-BE49-F238E27FC236}">
                <a16:creationId xmlns:a16="http://schemas.microsoft.com/office/drawing/2014/main" id="{1E8567B5-EC4A-4599-9945-BE51CE00AE94}"/>
              </a:ext>
            </a:extLst>
          </p:cNvPr>
          <p:cNvSpPr>
            <a:spLocks noChangeArrowheads="1"/>
          </p:cNvSpPr>
          <p:nvPr/>
        </p:nvSpPr>
        <p:spPr bwMode="auto">
          <a:xfrm>
            <a:off x="353704" y="2195513"/>
            <a:ext cx="460375" cy="423862"/>
          </a:xfrm>
          <a:prstGeom prst="rect">
            <a:avLst/>
          </a:prstGeom>
          <a:noFill/>
          <a:ln w="12700">
            <a:noFill/>
            <a:miter lim="800000"/>
            <a:headEnd/>
            <a:tailEnd/>
          </a:ln>
        </p:spPr>
        <p:txBody>
          <a:bodyPr wrap="none" lIns="90488" tIns="44450" rIns="90488" bIns="44450">
            <a:spAutoFit/>
          </a:bodyPr>
          <a:lstStyle/>
          <a:p>
            <a:r>
              <a:rPr lang="en-US" sz="2200" dirty="0"/>
              <a:t>40</a:t>
            </a:r>
          </a:p>
        </p:txBody>
      </p:sp>
      <p:sp>
        <p:nvSpPr>
          <p:cNvPr id="37" name="Rectangle 30">
            <a:extLst>
              <a:ext uri="{FF2B5EF4-FFF2-40B4-BE49-F238E27FC236}">
                <a16:creationId xmlns:a16="http://schemas.microsoft.com/office/drawing/2014/main" id="{1E2FE027-394A-4580-8C66-ABD7F6DF2363}"/>
              </a:ext>
            </a:extLst>
          </p:cNvPr>
          <p:cNvSpPr>
            <a:spLocks noChangeArrowheads="1"/>
          </p:cNvSpPr>
          <p:nvPr/>
        </p:nvSpPr>
        <p:spPr bwMode="auto">
          <a:xfrm>
            <a:off x="353704" y="4048765"/>
            <a:ext cx="460375" cy="423862"/>
          </a:xfrm>
          <a:prstGeom prst="rect">
            <a:avLst/>
          </a:prstGeom>
          <a:noFill/>
          <a:ln w="12700">
            <a:noFill/>
            <a:miter lim="800000"/>
            <a:headEnd/>
            <a:tailEnd/>
          </a:ln>
        </p:spPr>
        <p:txBody>
          <a:bodyPr wrap="none" lIns="90488" tIns="44450" rIns="90488" bIns="44450">
            <a:spAutoFit/>
          </a:bodyPr>
          <a:lstStyle/>
          <a:p>
            <a:r>
              <a:rPr lang="en-US" sz="2200" dirty="0"/>
              <a:t>15</a:t>
            </a:r>
          </a:p>
        </p:txBody>
      </p:sp>
      <p:sp>
        <p:nvSpPr>
          <p:cNvPr id="38" name="Line 31">
            <a:extLst>
              <a:ext uri="{FF2B5EF4-FFF2-40B4-BE49-F238E27FC236}">
                <a16:creationId xmlns:a16="http://schemas.microsoft.com/office/drawing/2014/main" id="{2F15FC9A-7D1C-414A-980F-41677B0B2841}"/>
              </a:ext>
            </a:extLst>
          </p:cNvPr>
          <p:cNvSpPr>
            <a:spLocks noChangeShapeType="1"/>
          </p:cNvSpPr>
          <p:nvPr/>
        </p:nvSpPr>
        <p:spPr bwMode="auto">
          <a:xfrm>
            <a:off x="781050" y="5248275"/>
            <a:ext cx="4191000" cy="0"/>
          </a:xfrm>
          <a:prstGeom prst="line">
            <a:avLst/>
          </a:prstGeom>
          <a:noFill/>
          <a:ln w="38100">
            <a:solidFill>
              <a:schemeClr val="tx1"/>
            </a:solidFill>
            <a:round/>
            <a:headEnd/>
            <a:tailEnd type="triangle" w="med" len="med"/>
          </a:ln>
        </p:spPr>
        <p:txBody>
          <a:bodyPr wrap="none"/>
          <a:lstStyle/>
          <a:p>
            <a:endParaRPr lang="pt-BR"/>
          </a:p>
        </p:txBody>
      </p:sp>
      <p:sp>
        <p:nvSpPr>
          <p:cNvPr id="39" name="Freeform 35">
            <a:extLst>
              <a:ext uri="{FF2B5EF4-FFF2-40B4-BE49-F238E27FC236}">
                <a16:creationId xmlns:a16="http://schemas.microsoft.com/office/drawing/2014/main" id="{1FA4CA2F-B895-4A14-A0BF-C49B4085061B}"/>
              </a:ext>
            </a:extLst>
          </p:cNvPr>
          <p:cNvSpPr>
            <a:spLocks/>
          </p:cNvSpPr>
          <p:nvPr/>
        </p:nvSpPr>
        <p:spPr bwMode="auto">
          <a:xfrm>
            <a:off x="914400" y="2276475"/>
            <a:ext cx="3810000" cy="2133600"/>
          </a:xfrm>
          <a:custGeom>
            <a:avLst/>
            <a:gdLst>
              <a:gd name="T0" fmla="*/ 0 w 2400"/>
              <a:gd name="T1" fmla="*/ 0 h 1344"/>
              <a:gd name="T2" fmla="*/ 838200 w 2400"/>
              <a:gd name="T3" fmla="*/ 1905000 h 1344"/>
              <a:gd name="T4" fmla="*/ 3810000 w 2400"/>
              <a:gd name="T5" fmla="*/ 1371600 h 1344"/>
              <a:gd name="T6" fmla="*/ 0 60000 65536"/>
              <a:gd name="T7" fmla="*/ 0 60000 65536"/>
              <a:gd name="T8" fmla="*/ 0 60000 65536"/>
              <a:gd name="T9" fmla="*/ 0 w 2400"/>
              <a:gd name="T10" fmla="*/ 0 h 1344"/>
              <a:gd name="T11" fmla="*/ 2400 w 2400"/>
              <a:gd name="T12" fmla="*/ 1344 h 1344"/>
            </a:gdLst>
            <a:ahLst/>
            <a:cxnLst>
              <a:cxn ang="T6">
                <a:pos x="T0" y="T1"/>
              </a:cxn>
              <a:cxn ang="T7">
                <a:pos x="T2" y="T3"/>
              </a:cxn>
              <a:cxn ang="T8">
                <a:pos x="T4" y="T5"/>
              </a:cxn>
            </a:cxnLst>
            <a:rect l="T9" t="T10" r="T11" b="T12"/>
            <a:pathLst>
              <a:path w="2400" h="1344">
                <a:moveTo>
                  <a:pt x="0" y="0"/>
                </a:moveTo>
                <a:cubicBezTo>
                  <a:pt x="64" y="528"/>
                  <a:pt x="128" y="1056"/>
                  <a:pt x="528" y="1200"/>
                </a:cubicBezTo>
                <a:cubicBezTo>
                  <a:pt x="928" y="1344"/>
                  <a:pt x="2088" y="920"/>
                  <a:pt x="2400" y="864"/>
                </a:cubicBezTo>
              </a:path>
            </a:pathLst>
          </a:custGeom>
          <a:noFill/>
          <a:ln w="38100" cmpd="sng">
            <a:solidFill>
              <a:srgbClr val="008000"/>
            </a:solidFill>
            <a:round/>
            <a:headEnd/>
            <a:tailEnd/>
          </a:ln>
        </p:spPr>
        <p:txBody>
          <a:bodyPr wrap="none"/>
          <a:lstStyle/>
          <a:p>
            <a:endParaRPr lang="pt-BR"/>
          </a:p>
        </p:txBody>
      </p:sp>
      <p:sp>
        <p:nvSpPr>
          <p:cNvPr id="40" name="Rectangle 4">
            <a:extLst>
              <a:ext uri="{FF2B5EF4-FFF2-40B4-BE49-F238E27FC236}">
                <a16:creationId xmlns:a16="http://schemas.microsoft.com/office/drawing/2014/main" id="{C601425D-8732-4FAB-BD33-3A8B57F99375}"/>
              </a:ext>
            </a:extLst>
          </p:cNvPr>
          <p:cNvSpPr>
            <a:spLocks noChangeArrowheads="1"/>
          </p:cNvSpPr>
          <p:nvPr/>
        </p:nvSpPr>
        <p:spPr bwMode="auto">
          <a:xfrm>
            <a:off x="477077" y="65503"/>
            <a:ext cx="8429625" cy="1066800"/>
          </a:xfrm>
          <a:prstGeom prst="rect">
            <a:avLst/>
          </a:prstGeom>
          <a:noFill/>
          <a:ln w="9525">
            <a:noFill/>
            <a:miter lim="800000"/>
            <a:headEnd/>
            <a:tailEnd/>
          </a:ln>
        </p:spPr>
        <p:txBody>
          <a:bodyPr anchor="ctr"/>
          <a:lstStyle/>
          <a:p>
            <a:pPr algn="ctr"/>
            <a:r>
              <a:rPr lang="pt-BR" sz="3400" b="1" dirty="0">
                <a:latin typeface="Arial" charset="0"/>
              </a:rPr>
              <a:t>A Maximização de Lucros: Um Exemplo</a:t>
            </a:r>
          </a:p>
        </p:txBody>
      </p:sp>
    </p:spTree>
    <p:extLst>
      <p:ext uri="{BB962C8B-B14F-4D97-AF65-F5344CB8AC3E}">
        <p14:creationId xmlns:p14="http://schemas.microsoft.com/office/powerpoint/2010/main" val="33265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9D26089-F38A-46F4-80E0-D1C97C01D58D}"/>
              </a:ext>
            </a:extLst>
          </p:cNvPr>
          <p:cNvSpPr>
            <a:spLocks noGrp="1"/>
          </p:cNvSpPr>
          <p:nvPr>
            <p:ph idx="1"/>
          </p:nvPr>
        </p:nvSpPr>
        <p:spPr>
          <a:xfrm>
            <a:off x="265043" y="990740"/>
            <a:ext cx="8560905" cy="4351338"/>
          </a:xfrm>
        </p:spPr>
        <p:txBody>
          <a:bodyPr/>
          <a:lstStyle/>
          <a:p>
            <a:pPr algn="just"/>
            <a:r>
              <a:rPr lang="pt-BR" dirty="0"/>
              <a:t>O monopolista (tudo o mais constante) cobra um preço superior ao que seria cobrado em um mercado concorrencial perfeito, pois seu produto não possui substitutos (ou bons substitutos). Dito de outro modo, o preço praticado pelo monopolista será mais alto quanto menor a elasticidade preço da demanda e quanto maior o </a:t>
            </a:r>
            <a:r>
              <a:rPr lang="pt-BR" dirty="0" err="1"/>
              <a:t>CMg</a:t>
            </a:r>
            <a:r>
              <a:rPr lang="pt-BR" dirty="0"/>
              <a:t>. Logo:</a:t>
            </a:r>
          </a:p>
        </p:txBody>
      </p:sp>
      <p:sp>
        <p:nvSpPr>
          <p:cNvPr id="4" name="Rectangle 4">
            <a:extLst>
              <a:ext uri="{FF2B5EF4-FFF2-40B4-BE49-F238E27FC236}">
                <a16:creationId xmlns:a16="http://schemas.microsoft.com/office/drawing/2014/main" id="{3D779D9E-61E2-49F8-ABC2-592D3459D8A3}"/>
              </a:ext>
            </a:extLst>
          </p:cNvPr>
          <p:cNvSpPr>
            <a:spLocks noChangeArrowheads="1"/>
          </p:cNvSpPr>
          <p:nvPr/>
        </p:nvSpPr>
        <p:spPr bwMode="auto">
          <a:xfrm>
            <a:off x="904091" y="104466"/>
            <a:ext cx="7373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A Maximização de Lucros</a:t>
            </a:r>
          </a:p>
        </p:txBody>
      </p:sp>
      <p:sp>
        <p:nvSpPr>
          <p:cNvPr id="5" name="Retângulo 4">
            <a:extLst>
              <a:ext uri="{FF2B5EF4-FFF2-40B4-BE49-F238E27FC236}">
                <a16:creationId xmlns:a16="http://schemas.microsoft.com/office/drawing/2014/main" id="{D4C57C31-F2BC-469C-9563-542956B4C1A0}"/>
              </a:ext>
            </a:extLst>
          </p:cNvPr>
          <p:cNvSpPr/>
          <p:nvPr/>
        </p:nvSpPr>
        <p:spPr bwMode="auto">
          <a:xfrm>
            <a:off x="2722518" y="4064838"/>
            <a:ext cx="6259177" cy="784225"/>
          </a:xfrm>
          <a:prstGeom prst="rect">
            <a:avLst/>
          </a:prstGeom>
          <a:solidFill>
            <a:schemeClr val="accent6">
              <a:lumMod val="20000"/>
              <a:lumOff val="80000"/>
            </a:schemeClr>
          </a:solidFill>
          <a:ln w="12700" cap="flat" cmpd="sng" algn="ctr">
            <a:solidFill>
              <a:srgbClr val="000000"/>
            </a:solidFill>
            <a:prstDash val="solid"/>
            <a:round/>
            <a:headEnd type="none" w="med" len="med"/>
            <a:tailEnd type="none" w="med" len="med"/>
          </a:ln>
          <a:effectLst/>
        </p:spPr>
        <p:txBody>
          <a:bodyPr wrap="square">
            <a:spAutoFit/>
          </a:bodyPr>
          <a:lstStyle/>
          <a:p>
            <a:pPr>
              <a:defRPr/>
            </a:pPr>
            <a:endParaRPr lang="pt-BR"/>
          </a:p>
        </p:txBody>
      </p:sp>
      <p:grpSp>
        <p:nvGrpSpPr>
          <p:cNvPr id="6" name="Group 4">
            <a:extLst>
              <a:ext uri="{FF2B5EF4-FFF2-40B4-BE49-F238E27FC236}">
                <a16:creationId xmlns:a16="http://schemas.microsoft.com/office/drawing/2014/main" id="{806D7216-5C1D-4546-BD35-A4725CA42514}"/>
              </a:ext>
            </a:extLst>
          </p:cNvPr>
          <p:cNvGrpSpPr>
            <a:grpSpLocks/>
          </p:cNvGrpSpPr>
          <p:nvPr/>
        </p:nvGrpSpPr>
        <p:grpSpPr bwMode="auto">
          <a:xfrm>
            <a:off x="174846" y="3927199"/>
            <a:ext cx="2299949" cy="1446102"/>
            <a:chOff x="-764" y="2496"/>
            <a:chExt cx="1951" cy="1109"/>
          </a:xfrm>
        </p:grpSpPr>
        <p:sp>
          <p:nvSpPr>
            <p:cNvPr id="7" name="Rectangle 5">
              <a:extLst>
                <a:ext uri="{FF2B5EF4-FFF2-40B4-BE49-F238E27FC236}">
                  <a16:creationId xmlns:a16="http://schemas.microsoft.com/office/drawing/2014/main" id="{B443F937-843D-4F2C-9D1A-13CE863380C6}"/>
                </a:ext>
              </a:extLst>
            </p:cNvPr>
            <p:cNvSpPr>
              <a:spLocks noChangeArrowheads="1"/>
            </p:cNvSpPr>
            <p:nvPr/>
          </p:nvSpPr>
          <p:spPr bwMode="auto">
            <a:xfrm>
              <a:off x="-764" y="2496"/>
              <a:ext cx="1927" cy="768"/>
            </a:xfrm>
            <a:prstGeom prst="rect">
              <a:avLst/>
            </a:prstGeom>
            <a:solidFill>
              <a:schemeClr val="bg1">
                <a:lumMod val="95000"/>
              </a:schemeClr>
            </a:solidFill>
            <a:ln w="9525">
              <a:solidFill>
                <a:srgbClr val="000000"/>
              </a:solidFill>
              <a:miter lim="800000"/>
              <a:headEnd/>
              <a:tailEnd/>
            </a:ln>
          </p:spPr>
          <p:txBody>
            <a:bodyPr wrap="none" anchor="ctr"/>
            <a:lstStyle/>
            <a:p>
              <a:endParaRPr lang="pt-BR"/>
            </a:p>
          </p:txBody>
        </p:sp>
        <p:graphicFrame>
          <p:nvGraphicFramePr>
            <p:cNvPr id="8" name="Object 6">
              <a:hlinkClick r:id="" action="ppaction://ole?verb=0"/>
              <a:extLst>
                <a:ext uri="{FF2B5EF4-FFF2-40B4-BE49-F238E27FC236}">
                  <a16:creationId xmlns:a16="http://schemas.microsoft.com/office/drawing/2014/main" id="{78EF7D03-11E5-44B6-B127-9ADD87B0A016}"/>
                </a:ext>
              </a:extLst>
            </p:cNvPr>
            <p:cNvGraphicFramePr>
              <a:graphicFrameLocks/>
            </p:cNvGraphicFramePr>
            <p:nvPr>
              <p:extLst>
                <p:ext uri="{D42A27DB-BD31-4B8C-83A1-F6EECF244321}">
                  <p14:modId xmlns:p14="http://schemas.microsoft.com/office/powerpoint/2010/main" val="1404409504"/>
                </p:ext>
              </p:extLst>
            </p:nvPr>
          </p:nvGraphicFramePr>
          <p:xfrm>
            <a:off x="-729" y="2508"/>
            <a:ext cx="1916" cy="1097"/>
          </p:xfrm>
          <a:graphic>
            <a:graphicData uri="http://schemas.openxmlformats.org/presentationml/2006/ole">
              <mc:AlternateContent xmlns:mc="http://schemas.openxmlformats.org/markup-compatibility/2006">
                <mc:Choice xmlns:v="urn:schemas-microsoft-com:vml" Requires="v">
                  <p:oleObj name="Equation" r:id="rId2" imgW="1091880" imgH="634680" progId="Equation.DSMT4">
                    <p:embed/>
                  </p:oleObj>
                </mc:Choice>
                <mc:Fallback>
                  <p:oleObj name="Equation" r:id="rId2" imgW="1091880" imgH="634680" progId="Equation.DSMT4">
                    <p:embed/>
                    <p:pic>
                      <p:nvPicPr>
                        <p:cNvPr id="8" name="Object 6">
                          <a:hlinkClick r:id="" action="ppaction://ole?verb=0"/>
                        </p:cNvPr>
                        <p:cNvPicPr>
                          <a:picLocks noChangeArrowheads="1"/>
                        </p:cNvPicPr>
                        <p:nvPr/>
                      </p:nvPicPr>
                      <p:blipFill>
                        <a:blip r:embed="rId3"/>
                        <a:srcRect/>
                        <a:stretch>
                          <a:fillRect/>
                        </a:stretch>
                      </p:blipFill>
                      <p:spPr bwMode="auto">
                        <a:xfrm>
                          <a:off x="-729" y="2508"/>
                          <a:ext cx="1916" cy="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Rectangle 4">
            <a:extLst>
              <a:ext uri="{FF2B5EF4-FFF2-40B4-BE49-F238E27FC236}">
                <a16:creationId xmlns:a16="http://schemas.microsoft.com/office/drawing/2014/main" id="{9C795E78-7623-421E-90F8-0BE65A672BC6}"/>
              </a:ext>
            </a:extLst>
          </p:cNvPr>
          <p:cNvSpPr>
            <a:spLocks noChangeArrowheads="1"/>
          </p:cNvSpPr>
          <p:nvPr/>
        </p:nvSpPr>
        <p:spPr bwMode="auto">
          <a:xfrm>
            <a:off x="2681574" y="4021055"/>
            <a:ext cx="6298656" cy="839237"/>
          </a:xfrm>
          <a:prstGeom prst="rect">
            <a:avLst/>
          </a:prstGeom>
          <a:noFill/>
          <a:ln w="12700">
            <a:noFill/>
            <a:miter lim="800000"/>
            <a:headEnd/>
            <a:tailEnd/>
          </a:ln>
        </p:spPr>
        <p:txBody>
          <a:bodyPr lIns="90488" tIns="44450" rIns="90488" bIns="44450"/>
          <a:lstStyle/>
          <a:p>
            <a:pPr marL="342900" indent="-342900" algn="just">
              <a:spcBef>
                <a:spcPct val="50000"/>
              </a:spcBef>
              <a:buSzPct val="75000"/>
              <a:buFont typeface="Wingdings" panose="05000000000000000000" pitchFamily="2" charset="2"/>
              <a:buChar char="§"/>
            </a:pPr>
            <a:r>
              <a:rPr lang="pt-BR" sz="2200" dirty="0">
                <a:latin typeface="Arial" charset="0"/>
              </a:rPr>
              <a:t>O </a:t>
            </a:r>
            <a:r>
              <a:rPr lang="pt-BR" sz="2200" b="1" i="1" dirty="0" err="1">
                <a:latin typeface="Arial" charset="0"/>
              </a:rPr>
              <a:t>markup</a:t>
            </a:r>
            <a:r>
              <a:rPr lang="pt-BR" sz="2200" dirty="0">
                <a:latin typeface="Arial" charset="0"/>
              </a:rPr>
              <a:t> apresentado  como percentual do preço  é conhecido como </a:t>
            </a:r>
            <a:r>
              <a:rPr lang="pt-BR" sz="2200" b="1" dirty="0">
                <a:latin typeface="Arial" charset="0"/>
              </a:rPr>
              <a:t>Índice de Lerner</a:t>
            </a:r>
            <a:r>
              <a:rPr lang="pt-BR" sz="2200" dirty="0">
                <a:latin typeface="Arial" charset="0"/>
              </a:rPr>
              <a:t>.</a:t>
            </a:r>
          </a:p>
        </p:txBody>
      </p:sp>
      <p:cxnSp>
        <p:nvCxnSpPr>
          <p:cNvPr id="10" name="Conector de seta reta 2">
            <a:extLst>
              <a:ext uri="{FF2B5EF4-FFF2-40B4-BE49-F238E27FC236}">
                <a16:creationId xmlns:a16="http://schemas.microsoft.com/office/drawing/2014/main" id="{02328365-6F34-462E-AAD7-18E357E4EC76}"/>
              </a:ext>
            </a:extLst>
          </p:cNvPr>
          <p:cNvCxnSpPr/>
          <p:nvPr/>
        </p:nvCxnSpPr>
        <p:spPr>
          <a:xfrm>
            <a:off x="2415650" y="4408229"/>
            <a:ext cx="3026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57367489-2C42-48E7-BF2F-FF0552F0FB5C}"/>
              </a:ext>
            </a:extLst>
          </p:cNvPr>
          <p:cNvSpPr/>
          <p:nvPr/>
        </p:nvSpPr>
        <p:spPr>
          <a:xfrm>
            <a:off x="5406887" y="5192454"/>
            <a:ext cx="1965421" cy="14733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2" name="Object 6">
            <a:hlinkClick r:id="" action="ppaction://ole?verb=0"/>
            <a:extLst>
              <a:ext uri="{FF2B5EF4-FFF2-40B4-BE49-F238E27FC236}">
                <a16:creationId xmlns:a16="http://schemas.microsoft.com/office/drawing/2014/main" id="{EBA7B888-6F46-468F-B094-E7464CAEAA53}"/>
              </a:ext>
            </a:extLst>
          </p:cNvPr>
          <p:cNvGraphicFramePr>
            <a:graphicFrameLocks/>
          </p:cNvGraphicFramePr>
          <p:nvPr>
            <p:extLst>
              <p:ext uri="{D42A27DB-BD31-4B8C-83A1-F6EECF244321}">
                <p14:modId xmlns:p14="http://schemas.microsoft.com/office/powerpoint/2010/main" val="1262566920"/>
              </p:ext>
            </p:extLst>
          </p:nvPr>
        </p:nvGraphicFramePr>
        <p:xfrm>
          <a:off x="188098" y="5192454"/>
          <a:ext cx="7153275" cy="1676400"/>
        </p:xfrm>
        <a:graphic>
          <a:graphicData uri="http://schemas.openxmlformats.org/presentationml/2006/ole">
            <mc:AlternateContent xmlns:mc="http://schemas.openxmlformats.org/markup-compatibility/2006">
              <mc:Choice xmlns:v="urn:schemas-microsoft-com:vml" Requires="v">
                <p:oleObj name="Equation" r:id="rId4" imgW="3466800" imgH="888840" progId="Equation.DSMT4">
                  <p:embed/>
                </p:oleObj>
              </mc:Choice>
              <mc:Fallback>
                <p:oleObj name="Equation" r:id="rId4" imgW="3466800" imgH="888840" progId="Equation.DSMT4">
                  <p:embed/>
                  <p:pic>
                    <p:nvPicPr>
                      <p:cNvPr id="10" name="Object 6">
                        <a:hlinkClick r:id="" action="ppaction://ole?verb=0"/>
                        <a:extLst>
                          <a:ext uri="{FF2B5EF4-FFF2-40B4-BE49-F238E27FC236}">
                            <a16:creationId xmlns:a16="http://schemas.microsoft.com/office/drawing/2014/main" id="{E1084F1B-13EA-4EFB-A010-44D8ACE0DF00}"/>
                          </a:ext>
                        </a:extLst>
                      </p:cNvPr>
                      <p:cNvPicPr>
                        <a:picLocks noChangeArrowheads="1"/>
                      </p:cNvPicPr>
                      <p:nvPr/>
                    </p:nvPicPr>
                    <p:blipFill>
                      <a:blip r:embed="rId5"/>
                      <a:srcRect/>
                      <a:stretch>
                        <a:fillRect/>
                      </a:stretch>
                    </p:blipFill>
                    <p:spPr bwMode="auto">
                      <a:xfrm>
                        <a:off x="188098" y="5192454"/>
                        <a:ext cx="7153275" cy="1676400"/>
                      </a:xfrm>
                      <a:prstGeom prst="rect">
                        <a:avLst/>
                      </a:prstGeom>
                      <a:noFill/>
                      <a:ln>
                        <a:noFill/>
                      </a:ln>
                      <a:effectLst/>
                    </p:spPr>
                  </p:pic>
                </p:oleObj>
              </mc:Fallback>
            </mc:AlternateContent>
          </a:graphicData>
        </a:graphic>
      </p:graphicFrame>
      <p:cxnSp>
        <p:nvCxnSpPr>
          <p:cNvPr id="13" name="Conector reto 12">
            <a:extLst>
              <a:ext uri="{FF2B5EF4-FFF2-40B4-BE49-F238E27FC236}">
                <a16:creationId xmlns:a16="http://schemas.microsoft.com/office/drawing/2014/main" id="{DA76ECD0-7920-4667-889F-2BCD94EF9584}"/>
              </a:ext>
            </a:extLst>
          </p:cNvPr>
          <p:cNvCxnSpPr/>
          <p:nvPr/>
        </p:nvCxnSpPr>
        <p:spPr>
          <a:xfrm flipV="1">
            <a:off x="8560903" y="3591339"/>
            <a:ext cx="0" cy="473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A8B882C5-A466-4FEA-8133-CB08455FD17B}"/>
              </a:ext>
            </a:extLst>
          </p:cNvPr>
          <p:cNvCxnSpPr/>
          <p:nvPr/>
        </p:nvCxnSpPr>
        <p:spPr>
          <a:xfrm>
            <a:off x="8547652" y="3591340"/>
            <a:ext cx="4934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88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3420B15D-096D-4AC0-82F7-77EC9657430D}"/>
              </a:ext>
            </a:extLst>
          </p:cNvPr>
          <p:cNvSpPr/>
          <p:nvPr/>
        </p:nvSpPr>
        <p:spPr>
          <a:xfrm>
            <a:off x="383486" y="1073426"/>
            <a:ext cx="2465733" cy="1696278"/>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Conteúdo 2">
            <a:extLst>
              <a:ext uri="{FF2B5EF4-FFF2-40B4-BE49-F238E27FC236}">
                <a16:creationId xmlns:a16="http://schemas.microsoft.com/office/drawing/2014/main" id="{607F093E-6290-4EFF-BEF4-419C4A8DAE94}"/>
              </a:ext>
            </a:extLst>
          </p:cNvPr>
          <p:cNvSpPr>
            <a:spLocks noGrp="1"/>
          </p:cNvSpPr>
          <p:nvPr>
            <p:ph idx="1"/>
          </p:nvPr>
        </p:nvSpPr>
        <p:spPr>
          <a:xfrm>
            <a:off x="265043" y="2952066"/>
            <a:ext cx="8560905" cy="1066800"/>
          </a:xfrm>
        </p:spPr>
        <p:txBody>
          <a:bodyPr/>
          <a:lstStyle/>
          <a:p>
            <a:pPr algn="just"/>
            <a:r>
              <a:rPr lang="pt-BR" dirty="0"/>
              <a:t>O preço, calculado com a expressão acima é o preço que maximiza o lucro da firma.</a:t>
            </a:r>
          </a:p>
          <a:p>
            <a:pPr lvl="1" algn="just"/>
            <a:r>
              <a:rPr lang="pt-BR" sz="2600" dirty="0"/>
              <a:t>Essa expressão foi derivada da igualdade entre a </a:t>
            </a:r>
            <a:r>
              <a:rPr lang="pt-BR" sz="2600" dirty="0" err="1"/>
              <a:t>RMg</a:t>
            </a:r>
            <a:r>
              <a:rPr lang="pt-BR" sz="2600" dirty="0"/>
              <a:t> e o </a:t>
            </a:r>
            <a:r>
              <a:rPr lang="pt-BR" sz="2600" dirty="0" err="1"/>
              <a:t>CMg</a:t>
            </a:r>
            <a:r>
              <a:rPr lang="pt-BR" sz="2600" dirty="0"/>
              <a:t>.</a:t>
            </a:r>
          </a:p>
          <a:p>
            <a:pPr lvl="1" algn="just"/>
            <a:endParaRPr lang="pt-BR" sz="400" dirty="0"/>
          </a:p>
          <a:p>
            <a:pPr algn="just"/>
            <a:r>
              <a:rPr lang="pt-BR" dirty="0"/>
              <a:t>Note que o Preço será maior:</a:t>
            </a:r>
          </a:p>
          <a:p>
            <a:pPr lvl="1" algn="just"/>
            <a:r>
              <a:rPr lang="pt-BR" sz="2600" dirty="0"/>
              <a:t>quanto maior o </a:t>
            </a:r>
            <a:r>
              <a:rPr lang="pt-BR" sz="2600" dirty="0" err="1"/>
              <a:t>CMg</a:t>
            </a:r>
            <a:r>
              <a:rPr lang="pt-BR" sz="2600" dirty="0"/>
              <a:t>;</a:t>
            </a:r>
          </a:p>
          <a:p>
            <a:pPr lvl="1" algn="just"/>
            <a:r>
              <a:rPr lang="pt-BR" sz="2600" dirty="0"/>
              <a:t>quanto menor a elasticidade-preço da demanda.</a:t>
            </a:r>
          </a:p>
        </p:txBody>
      </p:sp>
      <p:sp>
        <p:nvSpPr>
          <p:cNvPr id="5" name="Rectangle 4">
            <a:extLst>
              <a:ext uri="{FF2B5EF4-FFF2-40B4-BE49-F238E27FC236}">
                <a16:creationId xmlns:a16="http://schemas.microsoft.com/office/drawing/2014/main" id="{33F3C2B5-EB81-4ACC-AE78-0B6A5FCC2E77}"/>
              </a:ext>
            </a:extLst>
          </p:cNvPr>
          <p:cNvSpPr>
            <a:spLocks noChangeArrowheads="1"/>
          </p:cNvSpPr>
          <p:nvPr/>
        </p:nvSpPr>
        <p:spPr bwMode="auto">
          <a:xfrm>
            <a:off x="904091" y="104466"/>
            <a:ext cx="7373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en-US" sz="3600" b="1" dirty="0">
                <a:latin typeface="Arial" panose="020B0604020202020204" pitchFamily="34" charset="0"/>
              </a:rPr>
              <a:t>A Maximização de Lucros</a:t>
            </a:r>
          </a:p>
        </p:txBody>
      </p:sp>
      <p:graphicFrame>
        <p:nvGraphicFramePr>
          <p:cNvPr id="6" name="Object 6">
            <a:hlinkClick r:id="" action="ppaction://ole?verb=0"/>
            <a:extLst>
              <a:ext uri="{FF2B5EF4-FFF2-40B4-BE49-F238E27FC236}">
                <a16:creationId xmlns:a16="http://schemas.microsoft.com/office/drawing/2014/main" id="{E34D2FB2-8F17-44F1-8314-9E55105B70F1}"/>
              </a:ext>
            </a:extLst>
          </p:cNvPr>
          <p:cNvGraphicFramePr>
            <a:graphicFrameLocks/>
          </p:cNvGraphicFramePr>
          <p:nvPr>
            <p:extLst>
              <p:ext uri="{D42A27DB-BD31-4B8C-83A1-F6EECF244321}">
                <p14:modId xmlns:p14="http://schemas.microsoft.com/office/powerpoint/2010/main" val="4037607274"/>
              </p:ext>
            </p:extLst>
          </p:nvPr>
        </p:nvGraphicFramePr>
        <p:xfrm>
          <a:off x="423242" y="1171575"/>
          <a:ext cx="2372967" cy="1965735"/>
        </p:xfrm>
        <a:graphic>
          <a:graphicData uri="http://schemas.openxmlformats.org/presentationml/2006/ole">
            <mc:AlternateContent xmlns:mc="http://schemas.openxmlformats.org/markup-compatibility/2006">
              <mc:Choice xmlns:v="urn:schemas-microsoft-com:vml" Requires="v">
                <p:oleObj name="Equation" r:id="rId2" imgW="939600" imgH="863280" progId="Equation.DSMT4">
                  <p:embed/>
                </p:oleObj>
              </mc:Choice>
              <mc:Fallback>
                <p:oleObj name="Equation" r:id="rId2" imgW="939600" imgH="863280" progId="Equation.DSMT4">
                  <p:embed/>
                  <p:pic>
                    <p:nvPicPr>
                      <p:cNvPr id="12" name="Object 6">
                        <a:hlinkClick r:id="" action="ppaction://ole?verb=0"/>
                        <a:extLst>
                          <a:ext uri="{FF2B5EF4-FFF2-40B4-BE49-F238E27FC236}">
                            <a16:creationId xmlns:a16="http://schemas.microsoft.com/office/drawing/2014/main" id="{EBA7B888-6F46-468F-B094-E7464CAEAA53}"/>
                          </a:ext>
                        </a:extLst>
                      </p:cNvPr>
                      <p:cNvPicPr>
                        <a:picLocks noChangeArrowheads="1"/>
                      </p:cNvPicPr>
                      <p:nvPr/>
                    </p:nvPicPr>
                    <p:blipFill>
                      <a:blip r:embed="rId3"/>
                      <a:srcRect/>
                      <a:stretch>
                        <a:fillRect/>
                      </a:stretch>
                    </p:blipFill>
                    <p:spPr bwMode="auto">
                      <a:xfrm>
                        <a:off x="423242" y="1171575"/>
                        <a:ext cx="2372967" cy="19657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003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7468" y="272388"/>
            <a:ext cx="7983537" cy="781050"/>
          </a:xfrm>
          <a:noFill/>
        </p:spPr>
        <p:txBody>
          <a:bodyPr/>
          <a:lstStyle/>
          <a:p>
            <a:r>
              <a:rPr lang="pt-BR" altLang="en-US" b="1" dirty="0"/>
              <a:t>Poder de Monopólio e o </a:t>
            </a:r>
            <a:r>
              <a:rPr lang="pt-BR" altLang="en-US" b="1" dirty="0" err="1"/>
              <a:t>Markup</a:t>
            </a:r>
            <a:endParaRPr lang="pt-BR" altLang="en-US" b="1" dirty="0"/>
          </a:p>
        </p:txBody>
      </p:sp>
      <p:sp>
        <p:nvSpPr>
          <p:cNvPr id="5" name="Line 3"/>
          <p:cNvSpPr>
            <a:spLocks noChangeShapeType="1"/>
          </p:cNvSpPr>
          <p:nvPr/>
        </p:nvSpPr>
        <p:spPr bwMode="auto">
          <a:xfrm>
            <a:off x="762000" y="2006669"/>
            <a:ext cx="0" cy="3935412"/>
          </a:xfrm>
          <a:prstGeom prst="line">
            <a:avLst/>
          </a:prstGeom>
          <a:noFill/>
          <a:ln w="57150">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p:cNvSpPr>
            <a:spLocks noChangeShapeType="1"/>
          </p:cNvSpPr>
          <p:nvPr/>
        </p:nvSpPr>
        <p:spPr bwMode="auto">
          <a:xfrm>
            <a:off x="5029200" y="2007461"/>
            <a:ext cx="0" cy="3935412"/>
          </a:xfrm>
          <a:prstGeom prst="line">
            <a:avLst/>
          </a:prstGeom>
          <a:noFill/>
          <a:ln w="57150">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p:cNvSpPr>
            <a:spLocks noChangeShapeType="1"/>
          </p:cNvSpPr>
          <p:nvPr/>
        </p:nvSpPr>
        <p:spPr bwMode="auto">
          <a:xfrm>
            <a:off x="776288" y="5915025"/>
            <a:ext cx="3935412" cy="0"/>
          </a:xfrm>
          <a:prstGeom prst="line">
            <a:avLst/>
          </a:prstGeom>
          <a:noFill/>
          <a:ln w="5715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p:cNvSpPr>
            <a:spLocks noChangeShapeType="1"/>
          </p:cNvSpPr>
          <p:nvPr/>
        </p:nvSpPr>
        <p:spPr bwMode="auto">
          <a:xfrm>
            <a:off x="5030236" y="5915025"/>
            <a:ext cx="3935412" cy="0"/>
          </a:xfrm>
          <a:prstGeom prst="line">
            <a:avLst/>
          </a:prstGeom>
          <a:noFill/>
          <a:ln w="5715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p:cNvSpPr>
            <a:spLocks noChangeArrowheads="1"/>
          </p:cNvSpPr>
          <p:nvPr/>
        </p:nvSpPr>
        <p:spPr bwMode="auto">
          <a:xfrm>
            <a:off x="395788" y="1788827"/>
            <a:ext cx="38792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pt-BR" altLang="en-US" sz="2400" b="1" dirty="0">
                <a:solidFill>
                  <a:schemeClr val="tx1"/>
                </a:solidFill>
              </a:rPr>
              <a:t>P</a:t>
            </a:r>
            <a:endParaRPr lang="en-US" altLang="en-US" sz="2400" b="1" dirty="0">
              <a:solidFill>
                <a:schemeClr val="tx1"/>
              </a:solidFill>
            </a:endParaRPr>
          </a:p>
        </p:txBody>
      </p:sp>
      <p:sp>
        <p:nvSpPr>
          <p:cNvPr id="10" name="Rectangle 8"/>
          <p:cNvSpPr>
            <a:spLocks noChangeArrowheads="1"/>
          </p:cNvSpPr>
          <p:nvPr/>
        </p:nvSpPr>
        <p:spPr bwMode="auto">
          <a:xfrm>
            <a:off x="4623586" y="1862203"/>
            <a:ext cx="38792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pt-BR" altLang="en-US" sz="2400" b="1" dirty="0">
                <a:solidFill>
                  <a:schemeClr val="tx1"/>
                </a:solidFill>
              </a:rPr>
              <a:t>P</a:t>
            </a:r>
            <a:endParaRPr lang="en-US" altLang="en-US" sz="2400" b="1" dirty="0">
              <a:solidFill>
                <a:schemeClr val="tx1"/>
              </a:solidFill>
            </a:endParaRPr>
          </a:p>
        </p:txBody>
      </p:sp>
      <p:sp>
        <p:nvSpPr>
          <p:cNvPr id="11" name="Rectangle 9"/>
          <p:cNvSpPr>
            <a:spLocks noChangeArrowheads="1"/>
          </p:cNvSpPr>
          <p:nvPr/>
        </p:nvSpPr>
        <p:spPr bwMode="auto">
          <a:xfrm>
            <a:off x="4454646" y="5890047"/>
            <a:ext cx="40235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2200" b="1" dirty="0">
                <a:solidFill>
                  <a:schemeClr val="tx1"/>
                </a:solidFill>
              </a:rPr>
              <a:t>Q</a:t>
            </a:r>
          </a:p>
        </p:txBody>
      </p:sp>
      <p:sp>
        <p:nvSpPr>
          <p:cNvPr id="12" name="Rectangle 10"/>
          <p:cNvSpPr>
            <a:spLocks noChangeArrowheads="1"/>
          </p:cNvSpPr>
          <p:nvPr/>
        </p:nvSpPr>
        <p:spPr bwMode="auto">
          <a:xfrm>
            <a:off x="8691592" y="5890047"/>
            <a:ext cx="40235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2200" b="1" dirty="0">
                <a:solidFill>
                  <a:schemeClr val="tx1"/>
                </a:solidFill>
              </a:rPr>
              <a:t>Q</a:t>
            </a:r>
          </a:p>
        </p:txBody>
      </p:sp>
      <p:sp>
        <p:nvSpPr>
          <p:cNvPr id="13" name="Line 11"/>
          <p:cNvSpPr>
            <a:spLocks noChangeShapeType="1"/>
          </p:cNvSpPr>
          <p:nvPr/>
        </p:nvSpPr>
        <p:spPr bwMode="auto">
          <a:xfrm>
            <a:off x="788988" y="3198813"/>
            <a:ext cx="3376612" cy="709612"/>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p:nvSpPr>
        <p:spPr bwMode="auto">
          <a:xfrm>
            <a:off x="788988" y="3198813"/>
            <a:ext cx="2995612" cy="1395412"/>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3"/>
          <p:cNvSpPr>
            <a:spLocks noChangeArrowheads="1"/>
          </p:cNvSpPr>
          <p:nvPr/>
        </p:nvSpPr>
        <p:spPr bwMode="auto">
          <a:xfrm>
            <a:off x="4143067" y="3738563"/>
            <a:ext cx="61555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RMe</a:t>
            </a:r>
            <a:endParaRPr lang="en-US" altLang="en-US" sz="1600" b="1" dirty="0">
              <a:solidFill>
                <a:schemeClr val="tx1"/>
              </a:solidFill>
            </a:endParaRPr>
          </a:p>
        </p:txBody>
      </p:sp>
      <p:sp>
        <p:nvSpPr>
          <p:cNvPr id="16" name="Rectangle 14"/>
          <p:cNvSpPr>
            <a:spLocks noChangeArrowheads="1"/>
          </p:cNvSpPr>
          <p:nvPr/>
        </p:nvSpPr>
        <p:spPr bwMode="auto">
          <a:xfrm>
            <a:off x="3731310" y="4538663"/>
            <a:ext cx="62677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RMg</a:t>
            </a:r>
            <a:endParaRPr lang="en-US" altLang="en-US" sz="1600" b="1" dirty="0">
              <a:solidFill>
                <a:schemeClr val="tx1"/>
              </a:solidFill>
            </a:endParaRPr>
          </a:p>
        </p:txBody>
      </p:sp>
      <p:sp>
        <p:nvSpPr>
          <p:cNvPr id="17" name="Line 15"/>
          <p:cNvSpPr>
            <a:spLocks noChangeShapeType="1"/>
          </p:cNvSpPr>
          <p:nvPr/>
        </p:nvSpPr>
        <p:spPr bwMode="auto">
          <a:xfrm>
            <a:off x="5741988" y="1903413"/>
            <a:ext cx="2995612" cy="3071812"/>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a:off x="5437188" y="2055813"/>
            <a:ext cx="1319212" cy="3224212"/>
          </a:xfrm>
          <a:prstGeom prst="line">
            <a:avLst/>
          </a:prstGeom>
          <a:noFill/>
          <a:ln w="508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7"/>
          <p:cNvSpPr>
            <a:spLocks noChangeArrowheads="1"/>
          </p:cNvSpPr>
          <p:nvPr/>
        </p:nvSpPr>
        <p:spPr bwMode="auto">
          <a:xfrm>
            <a:off x="6624638" y="5281327"/>
            <a:ext cx="62677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RMg</a:t>
            </a:r>
            <a:endParaRPr lang="en-US" altLang="en-US" sz="1600" b="1" dirty="0">
              <a:solidFill>
                <a:schemeClr val="tx1"/>
              </a:solidFill>
            </a:endParaRPr>
          </a:p>
        </p:txBody>
      </p:sp>
      <p:sp>
        <p:nvSpPr>
          <p:cNvPr id="20" name="Rectangle 18"/>
          <p:cNvSpPr>
            <a:spLocks noChangeArrowheads="1"/>
          </p:cNvSpPr>
          <p:nvPr/>
        </p:nvSpPr>
        <p:spPr bwMode="auto">
          <a:xfrm>
            <a:off x="8534400" y="4995863"/>
            <a:ext cx="61555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RMe</a:t>
            </a:r>
            <a:endParaRPr lang="en-US" altLang="en-US" sz="1600" b="1" dirty="0">
              <a:solidFill>
                <a:schemeClr val="tx1"/>
              </a:solidFill>
            </a:endParaRPr>
          </a:p>
        </p:txBody>
      </p:sp>
      <p:grpSp>
        <p:nvGrpSpPr>
          <p:cNvPr id="21" name="Group 49"/>
          <p:cNvGrpSpPr>
            <a:grpSpLocks/>
          </p:cNvGrpSpPr>
          <p:nvPr/>
        </p:nvGrpSpPr>
        <p:grpSpPr bwMode="auto">
          <a:xfrm>
            <a:off x="328614" y="1157293"/>
            <a:ext cx="8442323" cy="5118104"/>
            <a:chOff x="207" y="729"/>
            <a:chExt cx="5318" cy="3224"/>
          </a:xfrm>
        </p:grpSpPr>
        <p:sp>
          <p:nvSpPr>
            <p:cNvPr id="22" name="Freeform 19"/>
            <p:cNvSpPr>
              <a:spLocks/>
            </p:cNvSpPr>
            <p:nvPr/>
          </p:nvSpPr>
          <p:spPr bwMode="auto">
            <a:xfrm>
              <a:off x="768" y="1856"/>
              <a:ext cx="1586" cy="912"/>
            </a:xfrm>
            <a:custGeom>
              <a:avLst/>
              <a:gdLst>
                <a:gd name="T0" fmla="*/ 0 w 1586"/>
                <a:gd name="T1" fmla="*/ 911 h 912"/>
                <a:gd name="T2" fmla="*/ 207 w 1586"/>
                <a:gd name="T3" fmla="*/ 838 h 912"/>
                <a:gd name="T4" fmla="*/ 414 w 1586"/>
                <a:gd name="T5" fmla="*/ 766 h 912"/>
                <a:gd name="T6" fmla="*/ 617 w 1586"/>
                <a:gd name="T7" fmla="*/ 680 h 912"/>
                <a:gd name="T8" fmla="*/ 719 w 1586"/>
                <a:gd name="T9" fmla="*/ 630 h 912"/>
                <a:gd name="T10" fmla="*/ 817 w 1586"/>
                <a:gd name="T11" fmla="*/ 576 h 912"/>
                <a:gd name="T12" fmla="*/ 915 w 1586"/>
                <a:gd name="T13" fmla="*/ 517 h 912"/>
                <a:gd name="T14" fmla="*/ 1013 w 1586"/>
                <a:gd name="T15" fmla="*/ 449 h 912"/>
                <a:gd name="T16" fmla="*/ 1205 w 1586"/>
                <a:gd name="T17" fmla="*/ 308 h 912"/>
                <a:gd name="T18" fmla="*/ 1397 w 1586"/>
                <a:gd name="T19" fmla="*/ 159 h 912"/>
                <a:gd name="T20" fmla="*/ 1585 w 1586"/>
                <a:gd name="T21" fmla="*/ 0 h 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6" h="912">
                  <a:moveTo>
                    <a:pt x="0" y="911"/>
                  </a:moveTo>
                  <a:lnTo>
                    <a:pt x="207" y="838"/>
                  </a:lnTo>
                  <a:lnTo>
                    <a:pt x="414" y="766"/>
                  </a:lnTo>
                  <a:lnTo>
                    <a:pt x="617" y="680"/>
                  </a:lnTo>
                  <a:lnTo>
                    <a:pt x="719" y="630"/>
                  </a:lnTo>
                  <a:lnTo>
                    <a:pt x="817" y="576"/>
                  </a:lnTo>
                  <a:lnTo>
                    <a:pt x="915" y="517"/>
                  </a:lnTo>
                  <a:lnTo>
                    <a:pt x="1013" y="449"/>
                  </a:lnTo>
                  <a:lnTo>
                    <a:pt x="1205" y="308"/>
                  </a:lnTo>
                  <a:lnTo>
                    <a:pt x="1397" y="159"/>
                  </a:lnTo>
                  <a:lnTo>
                    <a:pt x="1585"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0"/>
            <p:cNvSpPr>
              <a:spLocks noChangeArrowheads="1"/>
            </p:cNvSpPr>
            <p:nvPr/>
          </p:nvSpPr>
          <p:spPr bwMode="auto">
            <a:xfrm>
              <a:off x="2259" y="1647"/>
              <a:ext cx="39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CMg</a:t>
              </a:r>
              <a:endParaRPr lang="en-US" altLang="en-US" sz="1600" b="1" dirty="0">
                <a:solidFill>
                  <a:schemeClr val="tx1"/>
                </a:solidFill>
              </a:endParaRPr>
            </a:p>
          </p:txBody>
        </p:sp>
        <p:sp>
          <p:nvSpPr>
            <p:cNvPr id="24" name="Freeform 21"/>
            <p:cNvSpPr>
              <a:spLocks/>
            </p:cNvSpPr>
            <p:nvPr/>
          </p:nvSpPr>
          <p:spPr bwMode="auto">
            <a:xfrm>
              <a:off x="3405" y="1852"/>
              <a:ext cx="1877" cy="1204"/>
            </a:xfrm>
            <a:custGeom>
              <a:avLst/>
              <a:gdLst>
                <a:gd name="T0" fmla="*/ 0 w 1877"/>
                <a:gd name="T1" fmla="*/ 1203 h 1204"/>
                <a:gd name="T2" fmla="*/ 245 w 1877"/>
                <a:gd name="T3" fmla="*/ 1113 h 1204"/>
                <a:gd name="T4" fmla="*/ 490 w 1877"/>
                <a:gd name="T5" fmla="*/ 1013 h 1204"/>
                <a:gd name="T6" fmla="*/ 609 w 1877"/>
                <a:gd name="T7" fmla="*/ 953 h 1204"/>
                <a:gd name="T8" fmla="*/ 727 w 1877"/>
                <a:gd name="T9" fmla="*/ 893 h 1204"/>
                <a:gd name="T10" fmla="*/ 845 w 1877"/>
                <a:gd name="T11" fmla="*/ 828 h 1204"/>
                <a:gd name="T12" fmla="*/ 963 w 1877"/>
                <a:gd name="T13" fmla="*/ 759 h 1204"/>
                <a:gd name="T14" fmla="*/ 1082 w 1877"/>
                <a:gd name="T15" fmla="*/ 679 h 1204"/>
                <a:gd name="T16" fmla="*/ 1200 w 1877"/>
                <a:gd name="T17" fmla="*/ 594 h 1204"/>
                <a:gd name="T18" fmla="*/ 1310 w 1877"/>
                <a:gd name="T19" fmla="*/ 504 h 1204"/>
                <a:gd name="T20" fmla="*/ 1428 w 1877"/>
                <a:gd name="T21" fmla="*/ 409 h 1204"/>
                <a:gd name="T22" fmla="*/ 1656 w 1877"/>
                <a:gd name="T23" fmla="*/ 209 h 1204"/>
                <a:gd name="T24" fmla="*/ 1876 w 1877"/>
                <a:gd name="T25" fmla="*/ 0 h 1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7" h="1204">
                  <a:moveTo>
                    <a:pt x="0" y="1203"/>
                  </a:moveTo>
                  <a:lnTo>
                    <a:pt x="245" y="1113"/>
                  </a:lnTo>
                  <a:lnTo>
                    <a:pt x="490" y="1013"/>
                  </a:lnTo>
                  <a:lnTo>
                    <a:pt x="609" y="953"/>
                  </a:lnTo>
                  <a:lnTo>
                    <a:pt x="727" y="893"/>
                  </a:lnTo>
                  <a:lnTo>
                    <a:pt x="845" y="828"/>
                  </a:lnTo>
                  <a:lnTo>
                    <a:pt x="963" y="759"/>
                  </a:lnTo>
                  <a:lnTo>
                    <a:pt x="1082" y="679"/>
                  </a:lnTo>
                  <a:lnTo>
                    <a:pt x="1200" y="594"/>
                  </a:lnTo>
                  <a:lnTo>
                    <a:pt x="1310" y="504"/>
                  </a:lnTo>
                  <a:lnTo>
                    <a:pt x="1428" y="409"/>
                  </a:lnTo>
                  <a:lnTo>
                    <a:pt x="1656" y="209"/>
                  </a:lnTo>
                  <a:lnTo>
                    <a:pt x="1876"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2"/>
            <p:cNvSpPr>
              <a:spLocks noChangeArrowheads="1"/>
            </p:cNvSpPr>
            <p:nvPr/>
          </p:nvSpPr>
          <p:spPr bwMode="auto">
            <a:xfrm>
              <a:off x="5130" y="1620"/>
              <a:ext cx="39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600" b="1" dirty="0" err="1">
                  <a:solidFill>
                    <a:schemeClr val="tx1"/>
                  </a:solidFill>
                </a:rPr>
                <a:t>CMg</a:t>
              </a:r>
              <a:endParaRPr lang="en-US" altLang="en-US" sz="1600" b="1" dirty="0">
                <a:solidFill>
                  <a:schemeClr val="tx1"/>
                </a:solidFill>
              </a:endParaRPr>
            </a:p>
          </p:txBody>
        </p:sp>
        <p:sp>
          <p:nvSpPr>
            <p:cNvPr id="26" name="Oval 23"/>
            <p:cNvSpPr>
              <a:spLocks noChangeArrowheads="1"/>
            </p:cNvSpPr>
            <p:nvPr/>
          </p:nvSpPr>
          <p:spPr bwMode="auto">
            <a:xfrm>
              <a:off x="3984" y="276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27" name="Oval 24"/>
            <p:cNvSpPr>
              <a:spLocks noChangeArrowheads="1"/>
            </p:cNvSpPr>
            <p:nvPr/>
          </p:nvSpPr>
          <p:spPr bwMode="auto">
            <a:xfrm>
              <a:off x="3984" y="161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28" name="Oval 25"/>
            <p:cNvSpPr>
              <a:spLocks noChangeArrowheads="1"/>
            </p:cNvSpPr>
            <p:nvPr/>
          </p:nvSpPr>
          <p:spPr bwMode="auto">
            <a:xfrm>
              <a:off x="1440" y="243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29" name="Oval 26"/>
            <p:cNvSpPr>
              <a:spLocks noChangeArrowheads="1"/>
            </p:cNvSpPr>
            <p:nvPr/>
          </p:nvSpPr>
          <p:spPr bwMode="auto">
            <a:xfrm>
              <a:off x="1440" y="219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endParaRPr lang="en-US" altLang="en-US" sz="1800">
                <a:solidFill>
                  <a:schemeClr val="tx1"/>
                </a:solidFill>
              </a:endParaRPr>
            </a:p>
          </p:txBody>
        </p:sp>
        <p:sp>
          <p:nvSpPr>
            <p:cNvPr id="30" name="Line 27"/>
            <p:cNvSpPr>
              <a:spLocks noChangeShapeType="1"/>
            </p:cNvSpPr>
            <p:nvPr/>
          </p:nvSpPr>
          <p:spPr bwMode="auto">
            <a:xfrm>
              <a:off x="1488" y="2295"/>
              <a:ext cx="0" cy="142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8"/>
            <p:cNvSpPr>
              <a:spLocks noChangeArrowheads="1"/>
            </p:cNvSpPr>
            <p:nvPr/>
          </p:nvSpPr>
          <p:spPr bwMode="auto">
            <a:xfrm>
              <a:off x="1361" y="3722"/>
              <a:ext cx="2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800" b="1" i="1" dirty="0">
                  <a:solidFill>
                    <a:schemeClr val="tx1"/>
                  </a:solidFill>
                </a:rPr>
                <a:t>Q*</a:t>
              </a:r>
            </a:p>
          </p:txBody>
        </p:sp>
        <p:sp>
          <p:nvSpPr>
            <p:cNvPr id="32" name="Line 29"/>
            <p:cNvSpPr>
              <a:spLocks noChangeShapeType="1"/>
            </p:cNvSpPr>
            <p:nvPr/>
          </p:nvSpPr>
          <p:spPr bwMode="auto">
            <a:xfrm>
              <a:off x="4032" y="1698"/>
              <a:ext cx="0" cy="204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30"/>
            <p:cNvSpPr>
              <a:spLocks noChangeArrowheads="1"/>
            </p:cNvSpPr>
            <p:nvPr/>
          </p:nvSpPr>
          <p:spPr bwMode="auto">
            <a:xfrm>
              <a:off x="3914" y="3713"/>
              <a:ext cx="2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800" b="1" i="1" dirty="0">
                  <a:solidFill>
                    <a:schemeClr val="tx1"/>
                  </a:solidFill>
                </a:rPr>
                <a:t>Q*</a:t>
              </a:r>
            </a:p>
          </p:txBody>
        </p:sp>
        <p:sp>
          <p:nvSpPr>
            <p:cNvPr id="34" name="Line 31"/>
            <p:cNvSpPr>
              <a:spLocks noChangeShapeType="1"/>
            </p:cNvSpPr>
            <p:nvPr/>
          </p:nvSpPr>
          <p:spPr bwMode="auto">
            <a:xfrm flipH="1">
              <a:off x="473" y="2238"/>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2"/>
            <p:cNvSpPr>
              <a:spLocks noChangeShapeType="1"/>
            </p:cNvSpPr>
            <p:nvPr/>
          </p:nvSpPr>
          <p:spPr bwMode="auto">
            <a:xfrm flipH="1">
              <a:off x="473" y="2478"/>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3"/>
            <p:cNvSpPr>
              <a:spLocks noChangeShapeType="1"/>
            </p:cNvSpPr>
            <p:nvPr/>
          </p:nvSpPr>
          <p:spPr bwMode="auto">
            <a:xfrm flipH="1">
              <a:off x="3161" y="2814"/>
              <a:ext cx="831"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4"/>
            <p:cNvSpPr>
              <a:spLocks noChangeShapeType="1"/>
            </p:cNvSpPr>
            <p:nvPr/>
          </p:nvSpPr>
          <p:spPr bwMode="auto">
            <a:xfrm flipH="1">
              <a:off x="3161" y="1662"/>
              <a:ext cx="831"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35"/>
            <p:cNvSpPr>
              <a:spLocks noChangeArrowheads="1"/>
            </p:cNvSpPr>
            <p:nvPr/>
          </p:nvSpPr>
          <p:spPr bwMode="auto">
            <a:xfrm>
              <a:off x="207" y="2100"/>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2000" b="1" i="1" dirty="0">
                  <a:solidFill>
                    <a:schemeClr val="tx1"/>
                  </a:solidFill>
                </a:rPr>
                <a:t>P*</a:t>
              </a:r>
            </a:p>
          </p:txBody>
        </p:sp>
        <p:sp>
          <p:nvSpPr>
            <p:cNvPr id="39" name="Rectangle 36"/>
            <p:cNvSpPr>
              <a:spLocks noChangeArrowheads="1"/>
            </p:cNvSpPr>
            <p:nvPr/>
          </p:nvSpPr>
          <p:spPr bwMode="auto">
            <a:xfrm>
              <a:off x="2856" y="1533"/>
              <a:ext cx="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2000" b="1" i="1" dirty="0">
                  <a:solidFill>
                    <a:schemeClr val="tx1"/>
                  </a:solidFill>
                </a:rPr>
                <a:t>P*</a:t>
              </a:r>
            </a:p>
          </p:txBody>
        </p:sp>
        <p:sp>
          <p:nvSpPr>
            <p:cNvPr id="40" name="Line 37"/>
            <p:cNvSpPr>
              <a:spLocks noChangeShapeType="1"/>
            </p:cNvSpPr>
            <p:nvPr/>
          </p:nvSpPr>
          <p:spPr bwMode="auto">
            <a:xfrm>
              <a:off x="720" y="2247"/>
              <a:ext cx="0" cy="223"/>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8"/>
            <p:cNvSpPr>
              <a:spLocks noChangeArrowheads="1"/>
            </p:cNvSpPr>
            <p:nvPr/>
          </p:nvSpPr>
          <p:spPr bwMode="auto">
            <a:xfrm>
              <a:off x="1005" y="1707"/>
              <a:ext cx="11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endParaRPr lang="pt-BR" altLang="en-US" sz="2000" i="1">
                <a:solidFill>
                  <a:schemeClr val="tx1"/>
                </a:solidFill>
              </a:endParaRPr>
            </a:p>
          </p:txBody>
        </p:sp>
        <p:sp>
          <p:nvSpPr>
            <p:cNvPr id="42" name="Line 39"/>
            <p:cNvSpPr>
              <a:spLocks noChangeShapeType="1"/>
            </p:cNvSpPr>
            <p:nvPr/>
          </p:nvSpPr>
          <p:spPr bwMode="auto">
            <a:xfrm>
              <a:off x="3312" y="1719"/>
              <a:ext cx="0" cy="1087"/>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40"/>
            <p:cNvSpPr>
              <a:spLocks noChangeArrowheads="1"/>
            </p:cNvSpPr>
            <p:nvPr/>
          </p:nvSpPr>
          <p:spPr bwMode="auto">
            <a:xfrm>
              <a:off x="3282" y="2427"/>
              <a:ext cx="6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spcBef>
                  <a:spcPct val="0"/>
                </a:spcBef>
                <a:buClrTx/>
                <a:buSzTx/>
                <a:buFontTx/>
                <a:buNone/>
              </a:pPr>
              <a:r>
                <a:rPr lang="en-US" altLang="en-US" sz="1800" b="1" i="1" dirty="0">
                  <a:solidFill>
                    <a:schemeClr val="tx1"/>
                  </a:solidFill>
                </a:rPr>
                <a:t>P*-</a:t>
              </a:r>
              <a:r>
                <a:rPr lang="en-US" altLang="en-US" sz="1800" b="1" i="1" dirty="0" err="1">
                  <a:solidFill>
                    <a:schemeClr val="tx1"/>
                  </a:solidFill>
                </a:rPr>
                <a:t>CMg</a:t>
              </a:r>
              <a:endParaRPr lang="en-US" altLang="en-US" sz="1800" b="1" i="1" dirty="0">
                <a:solidFill>
                  <a:schemeClr val="tx1"/>
                </a:solidFill>
              </a:endParaRPr>
            </a:p>
          </p:txBody>
        </p:sp>
        <p:sp>
          <p:nvSpPr>
            <p:cNvPr id="44" name="Rectangle 41"/>
            <p:cNvSpPr>
              <a:spLocks noChangeArrowheads="1"/>
            </p:cNvSpPr>
            <p:nvPr/>
          </p:nvSpPr>
          <p:spPr bwMode="auto">
            <a:xfrm>
              <a:off x="372" y="729"/>
              <a:ext cx="5092" cy="270"/>
            </a:xfrm>
            <a:prstGeom prst="rect">
              <a:avLst/>
            </a:prstGeom>
            <a:solidFill>
              <a:schemeClr val="bg1">
                <a:lumMod val="95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50000"/>
                </a:spcBef>
                <a:buClr>
                  <a:srgbClr val="663300"/>
                </a:buClr>
                <a:buSzPct val="75000"/>
                <a:buFont typeface="Wingdings" panose="05000000000000000000" pitchFamily="2" charset="2"/>
                <a:buChar char="n"/>
                <a:defRPr sz="3200">
                  <a:solidFill>
                    <a:srgbClr val="376546"/>
                  </a:solidFill>
                  <a:latin typeface="Arial" panose="020B0604020202020204" pitchFamily="34" charset="0"/>
                </a:defRPr>
              </a:lvl1pPr>
              <a:lvl2pPr marL="742950" indent="-285750">
                <a:spcBef>
                  <a:spcPct val="40000"/>
                </a:spcBef>
                <a:buClr>
                  <a:srgbClr val="663300"/>
                </a:buClr>
                <a:buSzPct val="80000"/>
                <a:buFont typeface="Wingdings" panose="05000000000000000000" pitchFamily="2" charset="2"/>
                <a:buChar char="l"/>
                <a:defRPr sz="2800">
                  <a:solidFill>
                    <a:srgbClr val="376546"/>
                  </a:solidFill>
                  <a:latin typeface="Arial" panose="020B0604020202020204" pitchFamily="34" charset="0"/>
                </a:defRPr>
              </a:lvl2pPr>
              <a:lvl3pPr marL="1143000" indent="-228600">
                <a:spcBef>
                  <a:spcPct val="34000"/>
                </a:spcBef>
                <a:buClr>
                  <a:srgbClr val="663300"/>
                </a:buClr>
                <a:buSzPct val="55000"/>
                <a:buFont typeface="Wingdings" panose="05000000000000000000" pitchFamily="2" charset="2"/>
                <a:buChar char="u"/>
                <a:defRPr sz="2800">
                  <a:solidFill>
                    <a:srgbClr val="376546"/>
                  </a:solidFill>
                  <a:latin typeface="Arial" panose="020B0604020202020204" pitchFamily="34" charset="0"/>
                </a:defRPr>
              </a:lvl3pPr>
              <a:lvl4pPr marL="1600200" indent="-228600">
                <a:spcBef>
                  <a:spcPct val="20000"/>
                </a:spcBef>
                <a:buClr>
                  <a:srgbClr val="663300"/>
                </a:buClr>
                <a:buSzPct val="55000"/>
                <a:buFont typeface="Wingdings" panose="05000000000000000000" pitchFamily="2" charset="2"/>
                <a:buChar char="l"/>
                <a:defRPr sz="2400">
                  <a:solidFill>
                    <a:srgbClr val="376546"/>
                  </a:solidFill>
                  <a:latin typeface="Arial" panose="020B0604020202020204" pitchFamily="34" charset="0"/>
                </a:defRPr>
              </a:lvl4pPr>
              <a:lvl5pPr marL="2057400" indent="-228600">
                <a:spcBef>
                  <a:spcPct val="20000"/>
                </a:spcBef>
                <a:buClr>
                  <a:srgbClr val="663300"/>
                </a:buClr>
                <a:buSzPct val="100000"/>
                <a:buChar char="–"/>
                <a:defRPr sz="2400">
                  <a:solidFill>
                    <a:srgbClr val="376546"/>
                  </a:solidFill>
                  <a:latin typeface="Arial" panose="020B0604020202020204" pitchFamily="34" charset="0"/>
                </a:defRPr>
              </a:lvl5pPr>
              <a:lvl6pPr marL="25146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6pPr>
              <a:lvl7pPr marL="29718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7pPr>
              <a:lvl8pPr marL="34290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8pPr>
              <a:lvl9pPr marL="3886200" indent="-228600" eaLnBrk="0" fontAlgn="base" hangingPunct="0">
                <a:spcBef>
                  <a:spcPct val="20000"/>
                </a:spcBef>
                <a:spcAft>
                  <a:spcPct val="0"/>
                </a:spcAft>
                <a:buClr>
                  <a:srgbClr val="663300"/>
                </a:buClr>
                <a:buSzPct val="100000"/>
                <a:buChar char="–"/>
                <a:defRPr sz="2400">
                  <a:solidFill>
                    <a:srgbClr val="376546"/>
                  </a:solidFill>
                  <a:latin typeface="Arial" panose="020B0604020202020204" pitchFamily="34" charset="0"/>
                </a:defRPr>
              </a:lvl9pPr>
            </a:lstStyle>
            <a:p>
              <a:pPr algn="ctr">
                <a:spcBef>
                  <a:spcPct val="0"/>
                </a:spcBef>
                <a:buClrTx/>
                <a:buSzTx/>
                <a:buFontTx/>
                <a:buNone/>
              </a:pPr>
              <a:r>
                <a:rPr lang="en-US" altLang="en-US" sz="2200" b="1" dirty="0" err="1">
                  <a:solidFill>
                    <a:schemeClr val="tx1"/>
                  </a:solidFill>
                </a:rPr>
                <a:t>Quanto</a:t>
              </a:r>
              <a:r>
                <a:rPr lang="en-US" altLang="en-US" sz="2200" b="1" dirty="0">
                  <a:solidFill>
                    <a:schemeClr val="tx1"/>
                  </a:solidFill>
                </a:rPr>
                <a:t> </a:t>
              </a:r>
              <a:r>
                <a:rPr lang="en-US" altLang="en-US" sz="2200" b="1" dirty="0" err="1">
                  <a:solidFill>
                    <a:schemeClr val="tx1"/>
                  </a:solidFill>
                </a:rPr>
                <a:t>mais</a:t>
              </a:r>
              <a:r>
                <a:rPr lang="en-US" altLang="en-US" sz="2200" b="1" dirty="0">
                  <a:solidFill>
                    <a:schemeClr val="tx1"/>
                  </a:solidFill>
                </a:rPr>
                <a:t> </a:t>
              </a:r>
              <a:r>
                <a:rPr lang="en-US" altLang="en-US" sz="2200" b="1" dirty="0" err="1">
                  <a:solidFill>
                    <a:schemeClr val="tx1"/>
                  </a:solidFill>
                </a:rPr>
                <a:t>elástica</a:t>
              </a:r>
              <a:r>
                <a:rPr lang="en-US" altLang="en-US" sz="2200" b="1" dirty="0">
                  <a:solidFill>
                    <a:schemeClr val="tx1"/>
                  </a:solidFill>
                </a:rPr>
                <a:t> a </a:t>
              </a:r>
              <a:r>
                <a:rPr lang="en-US" altLang="en-US" sz="2200" b="1" dirty="0" err="1">
                  <a:solidFill>
                    <a:schemeClr val="tx1"/>
                  </a:solidFill>
                </a:rPr>
                <a:t>demanda</a:t>
              </a:r>
              <a:r>
                <a:rPr lang="en-US" altLang="en-US" sz="2200" b="1" dirty="0">
                  <a:solidFill>
                    <a:schemeClr val="tx1"/>
                  </a:solidFill>
                </a:rPr>
                <a:t>, </a:t>
              </a:r>
              <a:r>
                <a:rPr lang="en-US" altLang="en-US" sz="2200" b="1" dirty="0" err="1">
                  <a:solidFill>
                    <a:schemeClr val="tx1"/>
                  </a:solidFill>
                </a:rPr>
                <a:t>menor</a:t>
              </a:r>
              <a:r>
                <a:rPr lang="en-US" altLang="en-US" sz="2200" b="1" dirty="0">
                  <a:solidFill>
                    <a:schemeClr val="tx1"/>
                  </a:solidFill>
                </a:rPr>
                <a:t> o </a:t>
              </a:r>
              <a:r>
                <a:rPr lang="en-US" altLang="en-US" sz="2200" b="1" i="1" dirty="0">
                  <a:solidFill>
                    <a:schemeClr val="tx1"/>
                  </a:solidFill>
                </a:rPr>
                <a:t>markup</a:t>
              </a:r>
              <a:r>
                <a:rPr lang="en-US" altLang="en-US" sz="2200" b="1" dirty="0">
                  <a:solidFill>
                    <a:schemeClr val="tx1"/>
                  </a:solidFill>
                </a:rPr>
                <a:t>.</a:t>
              </a:r>
            </a:p>
          </p:txBody>
        </p:sp>
      </p:grpSp>
    </p:spTree>
    <p:extLst>
      <p:ext uri="{BB962C8B-B14F-4D97-AF65-F5344CB8AC3E}">
        <p14:creationId xmlns:p14="http://schemas.microsoft.com/office/powerpoint/2010/main" val="15920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bwMode="auto">
          <a:xfrm>
            <a:off x="5021240" y="6108821"/>
            <a:ext cx="2576513" cy="527165"/>
          </a:xfrm>
          <a:prstGeom prst="rect">
            <a:avLst/>
          </a:prstGeom>
          <a:solidFill>
            <a:srgbClr val="F8F8F8"/>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tângulo 4"/>
          <p:cNvSpPr/>
          <p:nvPr/>
        </p:nvSpPr>
        <p:spPr bwMode="auto">
          <a:xfrm>
            <a:off x="5112544" y="2364235"/>
            <a:ext cx="1984292" cy="968991"/>
          </a:xfrm>
          <a:prstGeom prst="rect">
            <a:avLst/>
          </a:prstGeom>
          <a:solidFill>
            <a:srgbClr val="F8F8F8"/>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Espaço Reservado para Conteúdo 2"/>
          <p:cNvSpPr>
            <a:spLocks noGrp="1"/>
          </p:cNvSpPr>
          <p:nvPr>
            <p:ph idx="1"/>
          </p:nvPr>
        </p:nvSpPr>
        <p:spPr>
          <a:xfrm>
            <a:off x="312452" y="1412821"/>
            <a:ext cx="8507412" cy="787642"/>
          </a:xfrm>
        </p:spPr>
        <p:txBody>
          <a:bodyPr/>
          <a:lstStyle/>
          <a:p>
            <a:r>
              <a:rPr lang="pt-BR" sz="2800" b="1" dirty="0">
                <a:solidFill>
                  <a:schemeClr val="tx1"/>
                </a:solidFill>
              </a:rPr>
              <a:t>Note que o índice de Lerner varia entre 0 e 1.</a:t>
            </a:r>
            <a:endParaRPr lang="en-US" sz="2800" b="1" dirty="0">
              <a:solidFill>
                <a:schemeClr val="tx1"/>
              </a:solidFill>
            </a:endParaRPr>
          </a:p>
        </p:txBody>
      </p:sp>
      <p:pic>
        <p:nvPicPr>
          <p:cNvPr id="8" name="Imagem 7"/>
          <p:cNvPicPr>
            <a:picLocks noChangeAspect="1"/>
          </p:cNvPicPr>
          <p:nvPr/>
        </p:nvPicPr>
        <p:blipFill>
          <a:blip r:embed="rId2"/>
          <a:stretch>
            <a:fillRect/>
          </a:stretch>
        </p:blipFill>
        <p:spPr>
          <a:xfrm>
            <a:off x="760507" y="2009394"/>
            <a:ext cx="3797841" cy="4640238"/>
          </a:xfrm>
          <a:prstGeom prst="rect">
            <a:avLst/>
          </a:prstGeom>
        </p:spPr>
      </p:pic>
      <p:graphicFrame>
        <p:nvGraphicFramePr>
          <p:cNvPr id="9" name="Object 6">
            <a:hlinkClick r:id="" action="ppaction://ole?verb=0"/>
          </p:cNvPr>
          <p:cNvGraphicFramePr>
            <a:graphicFrameLocks/>
          </p:cNvGraphicFramePr>
          <p:nvPr>
            <p:extLst>
              <p:ext uri="{D42A27DB-BD31-4B8C-83A1-F6EECF244321}">
                <p14:modId xmlns:p14="http://schemas.microsoft.com/office/powerpoint/2010/main" val="1817111278"/>
              </p:ext>
            </p:extLst>
          </p:nvPr>
        </p:nvGraphicFramePr>
        <p:xfrm>
          <a:off x="5229605" y="2512914"/>
          <a:ext cx="1717106" cy="1116155"/>
        </p:xfrm>
        <a:graphic>
          <a:graphicData uri="http://schemas.openxmlformats.org/presentationml/2006/ole">
            <mc:AlternateContent xmlns:mc="http://schemas.openxmlformats.org/markup-compatibility/2006">
              <mc:Choice xmlns:v="urn:schemas-microsoft-com:vml" Requires="v">
                <p:oleObj name="Equation" r:id="rId3" imgW="914400" imgH="583920" progId="Equation.DSMT4">
                  <p:embed/>
                </p:oleObj>
              </mc:Choice>
              <mc:Fallback>
                <p:oleObj name="Equation" r:id="rId3" imgW="914400" imgH="583920" progId="Equation.DSMT4">
                  <p:embed/>
                  <p:pic>
                    <p:nvPicPr>
                      <p:cNvPr id="0" name=""/>
                      <p:cNvPicPr>
                        <a:picLocks noChangeArrowheads="1"/>
                      </p:cNvPicPr>
                      <p:nvPr/>
                    </p:nvPicPr>
                    <p:blipFill>
                      <a:blip r:embed="rId4"/>
                      <a:srcRect/>
                      <a:stretch>
                        <a:fillRect/>
                      </a:stretch>
                    </p:blipFill>
                    <p:spPr bwMode="auto">
                      <a:xfrm>
                        <a:off x="5229605" y="2512914"/>
                        <a:ext cx="1717106" cy="1116155"/>
                      </a:xfrm>
                      <a:prstGeom prst="rect">
                        <a:avLst/>
                      </a:prstGeom>
                      <a:noFill/>
                      <a:ln>
                        <a:noFill/>
                      </a:ln>
                      <a:effectLst/>
                    </p:spPr>
                  </p:pic>
                </p:oleObj>
              </mc:Fallback>
            </mc:AlternateContent>
          </a:graphicData>
        </a:graphic>
      </p:graphicFrame>
      <p:cxnSp>
        <p:nvCxnSpPr>
          <p:cNvPr id="10" name="Conector de seta reta 9"/>
          <p:cNvCxnSpPr/>
          <p:nvPr/>
        </p:nvCxnSpPr>
        <p:spPr bwMode="auto">
          <a:xfrm>
            <a:off x="4544700" y="2200463"/>
            <a:ext cx="554196" cy="648268"/>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cxnSp>
        <p:nvCxnSpPr>
          <p:cNvPr id="11" name="Conector de seta reta 10"/>
          <p:cNvCxnSpPr/>
          <p:nvPr/>
        </p:nvCxnSpPr>
        <p:spPr bwMode="auto">
          <a:xfrm>
            <a:off x="4529915" y="6431273"/>
            <a:ext cx="492457" cy="0"/>
          </a:xfrm>
          <a:prstGeom prst="straightConnector1">
            <a:avLst/>
          </a:prstGeom>
          <a:solidFill>
            <a:srgbClr val="FFCC99"/>
          </a:solidFill>
          <a:ln w="12700" cap="flat" cmpd="sng" algn="ctr">
            <a:solidFill>
              <a:srgbClr val="000000"/>
            </a:solidFill>
            <a:prstDash val="solid"/>
            <a:round/>
            <a:headEnd type="none" w="med" len="med"/>
            <a:tailEnd type="triangle"/>
          </a:ln>
          <a:effectLst/>
        </p:spPr>
      </p:cxnSp>
      <p:graphicFrame>
        <p:nvGraphicFramePr>
          <p:cNvPr id="12" name="Object 6">
            <a:hlinkClick r:id="" action="ppaction://ole?verb=0"/>
          </p:cNvPr>
          <p:cNvGraphicFramePr>
            <a:graphicFrameLocks/>
          </p:cNvGraphicFramePr>
          <p:nvPr>
            <p:extLst>
              <p:ext uri="{D42A27DB-BD31-4B8C-83A1-F6EECF244321}">
                <p14:modId xmlns:p14="http://schemas.microsoft.com/office/powerpoint/2010/main" val="31066165"/>
              </p:ext>
            </p:extLst>
          </p:nvPr>
        </p:nvGraphicFramePr>
        <p:xfrm>
          <a:off x="5045075" y="6012998"/>
          <a:ext cx="2528888" cy="977900"/>
        </p:xfrm>
        <a:graphic>
          <a:graphicData uri="http://schemas.openxmlformats.org/presentationml/2006/ole">
            <mc:AlternateContent xmlns:mc="http://schemas.openxmlformats.org/markup-compatibility/2006">
              <mc:Choice xmlns:v="urn:schemas-microsoft-com:vml" Requires="v">
                <p:oleObj name="Equation" r:id="rId5" imgW="1346040" imgH="507960" progId="Equation.DSMT4">
                  <p:embed/>
                </p:oleObj>
              </mc:Choice>
              <mc:Fallback>
                <p:oleObj name="Equation" r:id="rId5" imgW="1346040" imgH="507960" progId="Equation.DSMT4">
                  <p:embed/>
                  <p:pic>
                    <p:nvPicPr>
                      <p:cNvPr id="0" name=""/>
                      <p:cNvPicPr>
                        <a:picLocks noChangeArrowheads="1"/>
                      </p:cNvPicPr>
                      <p:nvPr/>
                    </p:nvPicPr>
                    <p:blipFill>
                      <a:blip r:embed="rId6"/>
                      <a:srcRect/>
                      <a:stretch>
                        <a:fillRect/>
                      </a:stretch>
                    </p:blipFill>
                    <p:spPr bwMode="auto">
                      <a:xfrm>
                        <a:off x="5045075" y="6012998"/>
                        <a:ext cx="2528888" cy="977900"/>
                      </a:xfrm>
                      <a:prstGeom prst="rect">
                        <a:avLst/>
                      </a:prstGeom>
                      <a:noFill/>
                      <a:ln>
                        <a:noFill/>
                      </a:ln>
                      <a:effectLst/>
                    </p:spPr>
                  </p:pic>
                </p:oleObj>
              </mc:Fallback>
            </mc:AlternateContent>
          </a:graphicData>
        </a:graphic>
      </p:graphicFrame>
      <p:sp>
        <p:nvSpPr>
          <p:cNvPr id="13" name="Rectangle 4"/>
          <p:cNvSpPr>
            <a:spLocks noChangeArrowheads="1"/>
          </p:cNvSpPr>
          <p:nvPr/>
        </p:nvSpPr>
        <p:spPr bwMode="auto">
          <a:xfrm>
            <a:off x="832517" y="232469"/>
            <a:ext cx="7506269" cy="1066801"/>
          </a:xfrm>
          <a:prstGeom prst="rect">
            <a:avLst/>
          </a:prstGeom>
          <a:noFill/>
          <a:ln w="9525">
            <a:noFill/>
            <a:miter lim="800000"/>
            <a:headEnd/>
            <a:tailEnd/>
          </a:ln>
        </p:spPr>
        <p:txBody>
          <a:bodyPr anchor="ctr"/>
          <a:lstStyle/>
          <a:p>
            <a:pPr algn="ctr"/>
            <a:r>
              <a:rPr lang="pt-BR" sz="3200" b="1" dirty="0">
                <a:latin typeface="Arial" charset="0"/>
              </a:rPr>
              <a:t>Regra Prática para a  Determinação de Preços e o Índice de Lerner</a:t>
            </a:r>
          </a:p>
        </p:txBody>
      </p:sp>
    </p:spTree>
    <p:extLst>
      <p:ext uri="{BB962C8B-B14F-4D97-AF65-F5344CB8AC3E}">
        <p14:creationId xmlns:p14="http://schemas.microsoft.com/office/powerpoint/2010/main" val="32447023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109EC2-75BF-4366-9DCB-E7F6B88BA454}"/>
              </a:ext>
            </a:extLst>
          </p:cNvPr>
          <p:cNvSpPr>
            <a:spLocks noGrp="1"/>
          </p:cNvSpPr>
          <p:nvPr>
            <p:ph type="title"/>
          </p:nvPr>
        </p:nvSpPr>
        <p:spPr>
          <a:xfrm>
            <a:off x="628650" y="219355"/>
            <a:ext cx="7886700" cy="721552"/>
          </a:xfrm>
        </p:spPr>
        <p:txBody>
          <a:bodyPr/>
          <a:lstStyle/>
          <a:p>
            <a:pPr algn="ctr"/>
            <a:r>
              <a:rPr lang="pt-BR" dirty="0">
                <a:latin typeface="Arial" panose="020B0604020202020204" pitchFamily="34" charset="0"/>
                <a:cs typeface="Arial" panose="020B0604020202020204" pitchFamily="34" charset="0"/>
              </a:rPr>
              <a:t>Cuidado</a:t>
            </a:r>
          </a:p>
        </p:txBody>
      </p:sp>
      <p:sp>
        <p:nvSpPr>
          <p:cNvPr id="3" name="Espaço Reservado para Conteúdo 2">
            <a:extLst>
              <a:ext uri="{FF2B5EF4-FFF2-40B4-BE49-F238E27FC236}">
                <a16:creationId xmlns:a16="http://schemas.microsoft.com/office/drawing/2014/main" id="{CE1BD5C4-C4F0-4149-8BED-96B7A8044648}"/>
              </a:ext>
            </a:extLst>
          </p:cNvPr>
          <p:cNvSpPr>
            <a:spLocks noGrp="1"/>
          </p:cNvSpPr>
          <p:nvPr>
            <p:ph idx="1"/>
          </p:nvPr>
        </p:nvSpPr>
        <p:spPr>
          <a:xfrm>
            <a:off x="291548" y="805207"/>
            <a:ext cx="8560904" cy="1341646"/>
          </a:xfrm>
        </p:spPr>
        <p:txBody>
          <a:bodyPr/>
          <a:lstStyle/>
          <a:p>
            <a:pPr algn="just"/>
            <a:r>
              <a:rPr lang="pt-BR" dirty="0"/>
              <a:t>Mas a nossa regra prática de determinação de preços determinaria um preço negativo para uma elasticidade preço da demanda menor que |1| !</a:t>
            </a:r>
          </a:p>
        </p:txBody>
      </p:sp>
      <p:sp>
        <p:nvSpPr>
          <p:cNvPr id="4" name="Line 13">
            <a:extLst>
              <a:ext uri="{FF2B5EF4-FFF2-40B4-BE49-F238E27FC236}">
                <a16:creationId xmlns:a16="http://schemas.microsoft.com/office/drawing/2014/main" id="{08F7F427-EC38-4039-887D-3A970CD3AA19}"/>
              </a:ext>
            </a:extLst>
          </p:cNvPr>
          <p:cNvSpPr>
            <a:spLocks noChangeShapeType="1"/>
          </p:cNvSpPr>
          <p:nvPr/>
        </p:nvSpPr>
        <p:spPr bwMode="auto">
          <a:xfrm>
            <a:off x="1134787" y="3081088"/>
            <a:ext cx="2386492" cy="316076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25">
            <a:extLst>
              <a:ext uri="{FF2B5EF4-FFF2-40B4-BE49-F238E27FC236}">
                <a16:creationId xmlns:a16="http://schemas.microsoft.com/office/drawing/2014/main" id="{C8A982B0-65E3-47E4-8128-29FE7DBF2357}"/>
              </a:ext>
            </a:extLst>
          </p:cNvPr>
          <p:cNvSpPr>
            <a:spLocks noChangeShapeType="1"/>
          </p:cNvSpPr>
          <p:nvPr/>
        </p:nvSpPr>
        <p:spPr bwMode="auto">
          <a:xfrm>
            <a:off x="1127814" y="5814706"/>
            <a:ext cx="4530725" cy="79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26">
            <a:extLst>
              <a:ext uri="{FF2B5EF4-FFF2-40B4-BE49-F238E27FC236}">
                <a16:creationId xmlns:a16="http://schemas.microsoft.com/office/drawing/2014/main" id="{B2FABDE7-5664-4DED-8097-7DAFF588B627}"/>
              </a:ext>
            </a:extLst>
          </p:cNvPr>
          <p:cNvSpPr>
            <a:spLocks noChangeArrowheads="1"/>
          </p:cNvSpPr>
          <p:nvPr/>
        </p:nvSpPr>
        <p:spPr bwMode="auto">
          <a:xfrm>
            <a:off x="5572331" y="5705583"/>
            <a:ext cx="4175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dirty="0"/>
              <a:t>Q</a:t>
            </a:r>
          </a:p>
        </p:txBody>
      </p:sp>
      <p:sp>
        <p:nvSpPr>
          <p:cNvPr id="10" name="Rectangle 27">
            <a:extLst>
              <a:ext uri="{FF2B5EF4-FFF2-40B4-BE49-F238E27FC236}">
                <a16:creationId xmlns:a16="http://schemas.microsoft.com/office/drawing/2014/main" id="{49E8EA2C-46A1-4167-B6C0-3DA69352947F}"/>
              </a:ext>
            </a:extLst>
          </p:cNvPr>
          <p:cNvSpPr>
            <a:spLocks noChangeArrowheads="1"/>
          </p:cNvSpPr>
          <p:nvPr/>
        </p:nvSpPr>
        <p:spPr bwMode="auto">
          <a:xfrm>
            <a:off x="736838" y="2436682"/>
            <a:ext cx="32333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b="1" dirty="0"/>
              <a:t>P</a:t>
            </a:r>
          </a:p>
        </p:txBody>
      </p:sp>
      <p:sp>
        <p:nvSpPr>
          <p:cNvPr id="11" name="Rectangle 28">
            <a:extLst>
              <a:ext uri="{FF2B5EF4-FFF2-40B4-BE49-F238E27FC236}">
                <a16:creationId xmlns:a16="http://schemas.microsoft.com/office/drawing/2014/main" id="{BB84A109-E36D-4D18-83C6-CC5C3FE15F0C}"/>
              </a:ext>
            </a:extLst>
          </p:cNvPr>
          <p:cNvSpPr>
            <a:spLocks noChangeArrowheads="1"/>
          </p:cNvSpPr>
          <p:nvPr/>
        </p:nvSpPr>
        <p:spPr bwMode="auto">
          <a:xfrm>
            <a:off x="5115199" y="5322373"/>
            <a:ext cx="4703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i="1" dirty="0"/>
              <a:t>D</a:t>
            </a:r>
          </a:p>
        </p:txBody>
      </p:sp>
      <p:sp>
        <p:nvSpPr>
          <p:cNvPr id="12" name="Line 29">
            <a:extLst>
              <a:ext uri="{FF2B5EF4-FFF2-40B4-BE49-F238E27FC236}">
                <a16:creationId xmlns:a16="http://schemas.microsoft.com/office/drawing/2014/main" id="{C761219B-C62D-4D88-8DCE-DEBBE57F3015}"/>
              </a:ext>
            </a:extLst>
          </p:cNvPr>
          <p:cNvSpPr>
            <a:spLocks noChangeShapeType="1"/>
          </p:cNvSpPr>
          <p:nvPr/>
        </p:nvSpPr>
        <p:spPr bwMode="auto">
          <a:xfrm>
            <a:off x="1149556" y="3052039"/>
            <a:ext cx="4091470" cy="27706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30">
            <a:extLst>
              <a:ext uri="{FF2B5EF4-FFF2-40B4-BE49-F238E27FC236}">
                <a16:creationId xmlns:a16="http://schemas.microsoft.com/office/drawing/2014/main" id="{0DA41D2E-693B-4968-B548-321B645772F4}"/>
              </a:ext>
            </a:extLst>
          </p:cNvPr>
          <p:cNvSpPr>
            <a:spLocks noChangeArrowheads="1"/>
          </p:cNvSpPr>
          <p:nvPr/>
        </p:nvSpPr>
        <p:spPr bwMode="auto">
          <a:xfrm>
            <a:off x="3499886" y="6005757"/>
            <a:ext cx="81593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i="1" dirty="0" err="1"/>
              <a:t>RMg</a:t>
            </a:r>
            <a:endParaRPr lang="pt-BR" altLang="en-US" b="1" i="1" dirty="0"/>
          </a:p>
        </p:txBody>
      </p:sp>
      <p:cxnSp>
        <p:nvCxnSpPr>
          <p:cNvPr id="20" name="Conector de Seta Reta 19">
            <a:extLst>
              <a:ext uri="{FF2B5EF4-FFF2-40B4-BE49-F238E27FC236}">
                <a16:creationId xmlns:a16="http://schemas.microsoft.com/office/drawing/2014/main" id="{E4C4C32C-1055-4C38-9AAD-69ED4DE4807F}"/>
              </a:ext>
            </a:extLst>
          </p:cNvPr>
          <p:cNvCxnSpPr/>
          <p:nvPr/>
        </p:nvCxnSpPr>
        <p:spPr>
          <a:xfrm flipV="1">
            <a:off x="1126295" y="2676940"/>
            <a:ext cx="0" cy="31357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63D8B86D-7851-4884-9D58-1E9B20DB2A01}"/>
              </a:ext>
            </a:extLst>
          </p:cNvPr>
          <p:cNvCxnSpPr/>
          <p:nvPr/>
        </p:nvCxnSpPr>
        <p:spPr>
          <a:xfrm>
            <a:off x="1149556" y="4943062"/>
            <a:ext cx="4211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30">
            <a:extLst>
              <a:ext uri="{FF2B5EF4-FFF2-40B4-BE49-F238E27FC236}">
                <a16:creationId xmlns:a16="http://schemas.microsoft.com/office/drawing/2014/main" id="{D6B660AF-302B-421B-A644-E22906364E79}"/>
              </a:ext>
            </a:extLst>
          </p:cNvPr>
          <p:cNvSpPr>
            <a:spLocks noChangeArrowheads="1"/>
          </p:cNvSpPr>
          <p:nvPr/>
        </p:nvSpPr>
        <p:spPr bwMode="auto">
          <a:xfrm>
            <a:off x="5388319" y="4700419"/>
            <a:ext cx="81593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en-US" b="1" i="1" dirty="0" err="1"/>
              <a:t>CMg</a:t>
            </a:r>
            <a:endParaRPr lang="pt-BR" altLang="en-US" b="1" i="1" dirty="0"/>
          </a:p>
        </p:txBody>
      </p:sp>
      <p:sp>
        <p:nvSpPr>
          <p:cNvPr id="24" name="Rectangle 27">
            <a:extLst>
              <a:ext uri="{FF2B5EF4-FFF2-40B4-BE49-F238E27FC236}">
                <a16:creationId xmlns:a16="http://schemas.microsoft.com/office/drawing/2014/main" id="{C8A4E836-8373-4BC6-B762-F18B6E5943CE}"/>
              </a:ext>
            </a:extLst>
          </p:cNvPr>
          <p:cNvSpPr>
            <a:spLocks noChangeArrowheads="1"/>
          </p:cNvSpPr>
          <p:nvPr/>
        </p:nvSpPr>
        <p:spPr bwMode="auto">
          <a:xfrm>
            <a:off x="450572" y="4722681"/>
            <a:ext cx="68248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b="1" dirty="0"/>
              <a:t>$20</a:t>
            </a:r>
          </a:p>
        </p:txBody>
      </p:sp>
      <p:cxnSp>
        <p:nvCxnSpPr>
          <p:cNvPr id="26" name="Conector reto 25">
            <a:extLst>
              <a:ext uri="{FF2B5EF4-FFF2-40B4-BE49-F238E27FC236}">
                <a16:creationId xmlns:a16="http://schemas.microsoft.com/office/drawing/2014/main" id="{1EB555F4-5AD7-49A6-8766-5594B4630AB2}"/>
              </a:ext>
            </a:extLst>
          </p:cNvPr>
          <p:cNvCxnSpPr>
            <a:cxnSpLocks/>
          </p:cNvCxnSpPr>
          <p:nvPr/>
        </p:nvCxnSpPr>
        <p:spPr>
          <a:xfrm>
            <a:off x="2544416" y="3962402"/>
            <a:ext cx="0" cy="18602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3D06E977-0383-44C9-B440-70725C150EBA}"/>
              </a:ext>
            </a:extLst>
          </p:cNvPr>
          <p:cNvCxnSpPr/>
          <p:nvPr/>
        </p:nvCxnSpPr>
        <p:spPr>
          <a:xfrm>
            <a:off x="1126295" y="3988906"/>
            <a:ext cx="14446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Elipse 29">
            <a:extLst>
              <a:ext uri="{FF2B5EF4-FFF2-40B4-BE49-F238E27FC236}">
                <a16:creationId xmlns:a16="http://schemas.microsoft.com/office/drawing/2014/main" id="{36FA8CE0-F0E6-417C-B7D0-08CF45245633}"/>
              </a:ext>
            </a:extLst>
          </p:cNvPr>
          <p:cNvSpPr/>
          <p:nvPr/>
        </p:nvSpPr>
        <p:spPr>
          <a:xfrm>
            <a:off x="2464902" y="3902722"/>
            <a:ext cx="145774" cy="17943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a:extLst>
              <a:ext uri="{FF2B5EF4-FFF2-40B4-BE49-F238E27FC236}">
                <a16:creationId xmlns:a16="http://schemas.microsoft.com/office/drawing/2014/main" id="{07614465-2C77-46F0-AB25-BE1F97899FD4}"/>
              </a:ext>
            </a:extLst>
          </p:cNvPr>
          <p:cNvSpPr/>
          <p:nvPr/>
        </p:nvSpPr>
        <p:spPr>
          <a:xfrm>
            <a:off x="2471528" y="4837002"/>
            <a:ext cx="145774" cy="17943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ctangle 27">
            <a:extLst>
              <a:ext uri="{FF2B5EF4-FFF2-40B4-BE49-F238E27FC236}">
                <a16:creationId xmlns:a16="http://schemas.microsoft.com/office/drawing/2014/main" id="{BB715FBE-DF58-470D-8213-DD724E6FD8FB}"/>
              </a:ext>
            </a:extLst>
          </p:cNvPr>
          <p:cNvSpPr>
            <a:spLocks noChangeArrowheads="1"/>
          </p:cNvSpPr>
          <p:nvPr/>
        </p:nvSpPr>
        <p:spPr bwMode="auto">
          <a:xfrm>
            <a:off x="478421" y="3702264"/>
            <a:ext cx="6824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b="1" dirty="0"/>
              <a:t>P*</a:t>
            </a:r>
          </a:p>
        </p:txBody>
      </p:sp>
      <p:sp>
        <p:nvSpPr>
          <p:cNvPr id="33" name="Rectangle 27">
            <a:extLst>
              <a:ext uri="{FF2B5EF4-FFF2-40B4-BE49-F238E27FC236}">
                <a16:creationId xmlns:a16="http://schemas.microsoft.com/office/drawing/2014/main" id="{50CE410E-0A56-4058-8F5F-D82842FF891F}"/>
              </a:ext>
            </a:extLst>
          </p:cNvPr>
          <p:cNvSpPr>
            <a:spLocks noChangeArrowheads="1"/>
          </p:cNvSpPr>
          <p:nvPr/>
        </p:nvSpPr>
        <p:spPr bwMode="auto">
          <a:xfrm>
            <a:off x="2194577" y="5762980"/>
            <a:ext cx="68248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en-US" b="1" dirty="0"/>
              <a:t>Q*</a:t>
            </a:r>
          </a:p>
        </p:txBody>
      </p:sp>
      <p:cxnSp>
        <p:nvCxnSpPr>
          <p:cNvPr id="35" name="Conector reto 34">
            <a:extLst>
              <a:ext uri="{FF2B5EF4-FFF2-40B4-BE49-F238E27FC236}">
                <a16:creationId xmlns:a16="http://schemas.microsoft.com/office/drawing/2014/main" id="{8E764DB7-9FA5-45DD-8C34-57C65C817E9B}"/>
              </a:ext>
            </a:extLst>
          </p:cNvPr>
          <p:cNvCxnSpPr>
            <a:cxnSpLocks/>
          </p:cNvCxnSpPr>
          <p:nvPr/>
        </p:nvCxnSpPr>
        <p:spPr>
          <a:xfrm>
            <a:off x="3220277" y="2676940"/>
            <a:ext cx="0" cy="31457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0628ECF7-BEBE-4976-86E7-C1F8C6D4FACD}"/>
              </a:ext>
            </a:extLst>
          </p:cNvPr>
          <p:cNvSpPr txBox="1"/>
          <p:nvPr/>
        </p:nvSpPr>
        <p:spPr>
          <a:xfrm>
            <a:off x="1219200" y="2552350"/>
            <a:ext cx="2019541" cy="646331"/>
          </a:xfrm>
          <a:prstGeom prst="rect">
            <a:avLst/>
          </a:prstGeom>
          <a:noFill/>
        </p:spPr>
        <p:txBody>
          <a:bodyPr wrap="square" rtlCol="0">
            <a:spAutoFit/>
          </a:bodyPr>
          <a:lstStyle/>
          <a:p>
            <a:pPr algn="ctr"/>
            <a:r>
              <a:rPr lang="pt-BR" b="1" dirty="0">
                <a:solidFill>
                  <a:srgbClr val="FF0000"/>
                </a:solidFill>
              </a:rPr>
              <a:t>Ramo Elástico da Curva de Demanda</a:t>
            </a:r>
          </a:p>
        </p:txBody>
      </p:sp>
    </p:spTree>
    <p:extLst>
      <p:ext uri="{BB962C8B-B14F-4D97-AF65-F5344CB8AC3E}">
        <p14:creationId xmlns:p14="http://schemas.microsoft.com/office/powerpoint/2010/main" val="5255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animBg="1"/>
      <p:bldP spid="31" grpId="0" animBg="1"/>
      <p:bldP spid="32" grpId="0"/>
      <p:bldP spid="33" grpId="0"/>
      <p:bldP spid="37"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4621</TotalTime>
  <Words>16992</Words>
  <Application>Microsoft Office PowerPoint</Application>
  <PresentationFormat>Apresentação na tela (4:3)</PresentationFormat>
  <Paragraphs>2084</Paragraphs>
  <Slides>227</Slides>
  <Notes>0</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227</vt:i4>
      </vt:variant>
    </vt:vector>
  </HeadingPairs>
  <TitlesOfParts>
    <vt:vector size="238" baseType="lpstr">
      <vt:lpstr>Arial</vt:lpstr>
      <vt:lpstr>Arial-BoldMT</vt:lpstr>
      <vt:lpstr>Calibri</vt:lpstr>
      <vt:lpstr>Calibri Light</vt:lpstr>
      <vt:lpstr>Georgia</vt:lpstr>
      <vt:lpstr>Symbol</vt:lpstr>
      <vt:lpstr>Times New Roman</vt:lpstr>
      <vt:lpstr>Wingdings</vt:lpstr>
      <vt:lpstr>Tema do Office</vt:lpstr>
      <vt:lpstr>Equation</vt:lpstr>
      <vt:lpstr>Equation.3</vt:lpstr>
      <vt:lpstr>Apresentação do PowerPoint</vt:lpstr>
      <vt:lpstr>Como as Firmas se Comportam ?</vt:lpstr>
      <vt:lpstr>Preliminares</vt:lpstr>
      <vt:lpstr>Preliminares</vt:lpstr>
      <vt:lpstr>Apresentação do PowerPoint</vt:lpstr>
      <vt:lpstr>Produção com Um Insumo Variável (Trabalho)</vt:lpstr>
      <vt:lpstr>Produção com Um Insumo Variável (Trabalho)</vt:lpstr>
      <vt:lpstr>Produção com Um Insumo Variável (Trabalho)</vt:lpstr>
      <vt:lpstr>Produção com Um Insumo Variável (Trabalho)</vt:lpstr>
      <vt:lpstr>Produção com Um Insumo Variável (Trabalho)</vt:lpstr>
      <vt:lpstr>Variações em K e A (Aumentos)</vt:lpstr>
      <vt:lpstr>O Longo Prazo</vt:lpstr>
      <vt:lpstr>O Longo Prazo</vt:lpstr>
      <vt:lpstr>O Longo Prazo</vt:lpstr>
      <vt:lpstr>O Longo Prazo</vt:lpstr>
      <vt:lpstr>O Longo Prazo</vt:lpstr>
      <vt:lpstr>O Longo Prazo</vt:lpstr>
      <vt:lpstr>O Longo Prazo</vt:lpstr>
      <vt:lpstr>O Longo Prazo             Exemplo: Produção de Trigo</vt:lpstr>
      <vt:lpstr>O Longo Prazo             Exemplo: Produção de Trigo</vt:lpstr>
      <vt:lpstr>O Longo Prazo             Exemplo: Produção de Trigo</vt:lpstr>
      <vt:lpstr>O Longo Prazo</vt:lpstr>
      <vt:lpstr>O Longo Prazo</vt:lpstr>
      <vt:lpstr>O Longo Prazo: A Escolha Ótima</vt:lpstr>
      <vt:lpstr>O Longo Prazo: A Escolha Ótima</vt:lpstr>
      <vt:lpstr>Medição de Custos: Quais Custos Considerar ?</vt:lpstr>
      <vt:lpstr>Medição de Custos: Quais Custos Considerar ?</vt:lpstr>
      <vt:lpstr>Medição de Custos: Quais Custos Considerar ?</vt:lpstr>
      <vt:lpstr>Medição de Custos: Quais Custos Considerar ?</vt:lpstr>
      <vt:lpstr>Custos Explícitos</vt:lpstr>
      <vt:lpstr>Custos Explícitos</vt:lpstr>
      <vt:lpstr>Custos Médios (Unitários)</vt:lpstr>
      <vt:lpstr>Custos X Produtividades</vt:lpstr>
      <vt:lpstr>Custos Explícitos</vt:lpstr>
      <vt:lpstr>Custos Totais</vt:lpstr>
      <vt:lpstr>Custos Totais</vt:lpstr>
      <vt:lpstr>Custos Médios</vt:lpstr>
      <vt:lpstr>Custos Médios</vt:lpstr>
      <vt:lpstr>O Longo Prazo: Economias (ou Rendimentos) de Escala</vt:lpstr>
      <vt:lpstr>Economias (ou Rendimentos) de Escala</vt:lpstr>
      <vt:lpstr>Razões Para a Existência de Economias de Escala</vt:lpstr>
      <vt:lpstr>Razões Para a Existência de Economias de Escala</vt:lpstr>
      <vt:lpstr>Razões Para a Existência de Deseconomias de Escala</vt:lpstr>
      <vt:lpstr>Economias (ou Rendimentos) de Escala</vt:lpstr>
      <vt:lpstr>Economias (ou Rendimentos) de Escala</vt:lpstr>
      <vt:lpstr>Economias (ou Rendimentos) de Escala</vt:lpstr>
      <vt:lpstr>Economias (ou Rendimentos) de Escala</vt:lpstr>
      <vt:lpstr>Economias (ou Rendimentos) de Escala</vt:lpstr>
      <vt:lpstr>Economias (ou Rendimentos) de Escala</vt:lpstr>
      <vt:lpstr>Economias (ou Rendimentos) de Escala</vt:lpstr>
      <vt:lpstr>As Curvas de Aprendizagem</vt:lpstr>
      <vt:lpstr>As Curvas de Aprendizagem</vt:lpstr>
      <vt:lpstr>As Curvas de Aprendizagem</vt:lpstr>
      <vt:lpstr>As Curvas de Aprendizagem</vt:lpstr>
      <vt:lpstr>Apresentação do PowerPoint</vt:lpstr>
      <vt:lpstr>Economias de Escopo</vt:lpstr>
      <vt:lpstr>Economias de Escopo</vt:lpstr>
      <vt:lpstr>Economias de Escopo</vt:lpstr>
      <vt:lpstr>OBS. Formatos das Curvas de Custos</vt:lpstr>
      <vt:lpstr>OBS. Formatos das Curvas de Custos</vt:lpstr>
      <vt:lpstr>OBS. Formatos das Curvas de Custos</vt:lpstr>
      <vt:lpstr>OBS. Formatos das Curvas de Custos</vt:lpstr>
      <vt:lpstr>Mercados: O Comportamento das Firmas</vt:lpstr>
      <vt:lpstr>Mercados: O Comportamento das Firmas</vt:lpstr>
      <vt:lpstr>Estruturas de Mercado: Introdução</vt:lpstr>
      <vt:lpstr>Concentração Industrial</vt:lpstr>
      <vt:lpstr>Concentração Industrial</vt:lpstr>
      <vt:lpstr>Concentração Industrial</vt:lpstr>
      <vt:lpstr>Concentração Industrial</vt:lpstr>
      <vt:lpstr>Concentração Industrial</vt:lpstr>
      <vt:lpstr>Concentração Industrial</vt:lpstr>
      <vt:lpstr>Concentração Industrial</vt:lpstr>
      <vt:lpstr>Concentração Industrial</vt:lpstr>
      <vt:lpstr>Concentração Industrial</vt:lpstr>
      <vt:lpstr>Concentração Industrial</vt:lpstr>
      <vt:lpstr>Apresentação do PowerPoint</vt:lpstr>
      <vt:lpstr>Limitações das Medidas de Concentração</vt:lpstr>
      <vt:lpstr>Limitações das Medidas de Concentração</vt:lpstr>
      <vt:lpstr>Limitações das Medidas de Concentração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Monopólio</vt:lpstr>
      <vt:lpstr>Características do Monopólio</vt:lpstr>
      <vt:lpstr>Bases do Monopólio (Barreiras)</vt:lpstr>
      <vt:lpstr>Apresentação do PowerPoint</vt:lpstr>
      <vt:lpstr>Apresentação do PowerPoint</vt:lpstr>
      <vt:lpstr>Apresentação do PowerPoint</vt:lpstr>
      <vt:lpstr>Apresentação do PowerPoint</vt:lpstr>
      <vt:lpstr>Apresentação do PowerPoint</vt:lpstr>
      <vt:lpstr>Poder de Monopólio e o Markup</vt:lpstr>
      <vt:lpstr>Apresentação do PowerPoint</vt:lpstr>
      <vt:lpstr>Cuidado</vt:lpstr>
      <vt:lpstr>Apresentação do PowerPoint</vt:lpstr>
      <vt:lpstr>Apresentação do PowerPoint</vt:lpstr>
      <vt:lpstr>Apresentação do PowerPoint</vt:lpstr>
      <vt:lpstr>Apresentação do PowerPoint</vt:lpstr>
      <vt:lpstr>Apresentação do PowerPoint</vt:lpstr>
      <vt:lpstr>Adicionais</vt:lpstr>
      <vt:lpstr>Discriminação de Preços</vt:lpstr>
      <vt:lpstr>Discriminação de Preços</vt:lpstr>
      <vt:lpstr>Discriminação de Preços</vt:lpstr>
      <vt:lpstr>Discriminação de Preços</vt:lpstr>
      <vt:lpstr>Discriminação de 1º Grau</vt:lpstr>
      <vt:lpstr>Discriminação de 1º Grau</vt:lpstr>
      <vt:lpstr>Discriminação de 1º Grau</vt:lpstr>
      <vt:lpstr>Discriminação de 1º Grau</vt:lpstr>
      <vt:lpstr>Discriminação de 2º Grau</vt:lpstr>
      <vt:lpstr>Apresentação do PowerPoint</vt:lpstr>
      <vt:lpstr>Discriminação de 3º Grau</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Monopólio Natural</vt:lpstr>
      <vt:lpstr>Regulamentação do Preço do Monopólio Natural</vt:lpstr>
      <vt:lpstr>Regulamentação do Preço do Monopólio Natural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Teoria dos Jogos</vt:lpstr>
      <vt:lpstr>Apresentação do PowerPoint</vt:lpstr>
      <vt:lpstr>O Dilema dos Prisioneiros</vt:lpstr>
      <vt:lpstr>O Dilema dos Prisioneiros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Modelos Comparados</vt:lpstr>
      <vt:lpstr>Modelos Comparados</vt:lpstr>
      <vt:lpstr>Observação: Solução de Cournot Para n Firmas</vt:lpstr>
      <vt:lpstr>Concorrência de Preços</vt:lpstr>
      <vt:lpstr>Concorrência Via Preço com Produtos Diferenciados</vt:lpstr>
      <vt:lpstr> Curva de Demanda Quebrada</vt:lpstr>
      <vt:lpstr> Curva de Demanda Quebrada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Teoria dos Jogos e Oligopólio</vt:lpstr>
      <vt:lpstr>Teoria dos Jogos e Oligopólio</vt:lpstr>
      <vt:lpstr>Apresentação do PowerPoint</vt:lpstr>
      <vt:lpstr>Jogos Simultâneos x Sequenciais</vt:lpstr>
      <vt:lpstr>Apresentação do PowerPoint</vt:lpstr>
      <vt:lpstr>Apresentação do PowerPoint</vt:lpstr>
      <vt:lpstr>Apresentação do PowerPoint</vt:lpstr>
      <vt:lpstr>Uma Aplicação Exótica</vt:lpstr>
      <vt:lpstr>Apresentação do PowerPoint</vt:lpstr>
      <vt:lpstr>Matriz de Payoff para o Jogo da Propaganda</vt:lpstr>
      <vt:lpstr>Apresentação do PowerPoint</vt:lpstr>
      <vt:lpstr>Apresentação do PowerPoint</vt:lpstr>
      <vt:lpstr>Jogo da Propaganda Modificado</vt:lpstr>
      <vt:lpstr>Apresentação do PowerPoint</vt:lpstr>
      <vt:lpstr>Equilíbrio de Nash Revisitado</vt:lpstr>
      <vt:lpstr>Obtendo Todos os Equilíbrios de Nash de um Jogo</vt:lpstr>
      <vt:lpstr>Apresentação do PowerPoint</vt:lpstr>
      <vt:lpstr>Equilíbrio de Nash: Algumas Considerações</vt:lpstr>
      <vt:lpstr>O Dilema dos Prisioneiros</vt:lpstr>
      <vt:lpstr>O Dilema dos Prisioneiros</vt:lpstr>
      <vt:lpstr>Dilema dos Prisioneiros e Cooperação</vt:lpstr>
      <vt:lpstr>Dilema dos Prisioneiros e Cooperação</vt:lpstr>
      <vt:lpstr>Dilema dos Prisioneiros e Cooperação</vt:lpstr>
      <vt:lpstr>Dilema dos Prisioneiros e Cooperação</vt:lpstr>
      <vt:lpstr>Dilema dos Prisioneiros e Cooperação</vt:lpstr>
      <vt:lpstr>Corrida Armamentista</vt:lpstr>
      <vt:lpstr>Corrida Armamentista</vt:lpstr>
      <vt:lpstr>O Dilema dos Prisioneiros: Jogos Repetidos</vt:lpstr>
      <vt:lpstr>O Dilema dos Prisioneiros: Jogos Repetidos</vt:lpstr>
      <vt:lpstr>O Dilema dos Prisioneiros: Jogos Repetidos</vt:lpstr>
      <vt:lpstr>O Dilema dos Prisioneiros: Jogos Repetidos Finitamente</vt:lpstr>
      <vt:lpstr>Apresentação do PowerPoint</vt:lpstr>
      <vt:lpstr>Apresentação do PowerPoint</vt:lpstr>
      <vt:lpstr>Apresentação do PowerPoint</vt:lpstr>
      <vt:lpstr>Apresentação do PowerPoint</vt:lpstr>
      <vt:lpstr>Apresentação do PowerPoint</vt:lpstr>
      <vt:lpstr>Apresentação do PowerPoint</vt:lpstr>
      <vt:lpstr>Observações Sobre o Fator de Desconto (d)</vt:lpstr>
      <vt:lpstr>Observações Sobre o Fator de Desconto (d)</vt:lpstr>
      <vt:lpstr>Observações Sobre o Fator de Desconto (d)</vt:lpstr>
      <vt:lpstr>No Nosso Exemplo</vt:lpstr>
      <vt:lpstr>No Nosso Exemplo</vt:lpstr>
      <vt:lpstr>No Nosso Exemplo</vt:lpstr>
      <vt:lpstr>Apresentação do PowerPoint</vt:lpstr>
      <vt:lpstr>Apresentação do PowerPoint</vt:lpstr>
      <vt:lpstr>Apresentação do PowerPoint</vt:lpstr>
      <vt:lpstr>Propaganda e o Lançamento de Um Produto</vt:lpstr>
      <vt:lpstr>Propaganda e o Lançamento de Um Produto</vt:lpstr>
      <vt:lpstr>Propaganda e o Lançamento de Um Produto</vt:lpstr>
      <vt:lpstr>Fixação de Preço e Concorrência</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 3</dc:title>
  <dc:creator>acja</dc:creator>
  <cp:lastModifiedBy>Antonio Carlos Assumpção</cp:lastModifiedBy>
  <cp:revision>449</cp:revision>
  <dcterms:created xsi:type="dcterms:W3CDTF">2014-08-14T23:51:24Z</dcterms:created>
  <dcterms:modified xsi:type="dcterms:W3CDTF">2021-08-03T13:57:17Z</dcterms:modified>
</cp:coreProperties>
</file>