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87"/>
  </p:notesMasterIdLst>
  <p:handoutMasterIdLst>
    <p:handoutMasterId r:id="rId88"/>
  </p:handoutMasterIdLst>
  <p:sldIdLst>
    <p:sldId id="257" r:id="rId2"/>
    <p:sldId id="262" r:id="rId3"/>
    <p:sldId id="263" r:id="rId4"/>
    <p:sldId id="467" r:id="rId5"/>
    <p:sldId id="468" r:id="rId6"/>
    <p:sldId id="264" r:id="rId7"/>
    <p:sldId id="520" r:id="rId8"/>
    <p:sldId id="265" r:id="rId9"/>
    <p:sldId id="280" r:id="rId10"/>
    <p:sldId id="266" r:id="rId11"/>
    <p:sldId id="561" r:id="rId12"/>
    <p:sldId id="283" r:id="rId13"/>
    <p:sldId id="284" r:id="rId14"/>
    <p:sldId id="289" r:id="rId15"/>
    <p:sldId id="455" r:id="rId16"/>
    <p:sldId id="291" r:id="rId17"/>
    <p:sldId id="522" r:id="rId18"/>
    <p:sldId id="523" r:id="rId19"/>
    <p:sldId id="293" r:id="rId20"/>
    <p:sldId id="475" r:id="rId21"/>
    <p:sldId id="476" r:id="rId22"/>
    <p:sldId id="332" r:id="rId23"/>
    <p:sldId id="344" r:id="rId24"/>
    <p:sldId id="478" r:id="rId25"/>
    <p:sldId id="345" r:id="rId26"/>
    <p:sldId id="346" r:id="rId27"/>
    <p:sldId id="347" r:id="rId28"/>
    <p:sldId id="348" r:id="rId29"/>
    <p:sldId id="350" r:id="rId30"/>
    <p:sldId id="351" r:id="rId31"/>
    <p:sldId id="459" r:id="rId32"/>
    <p:sldId id="352" r:id="rId33"/>
    <p:sldId id="524" r:id="rId34"/>
    <p:sldId id="376" r:id="rId35"/>
    <p:sldId id="356" r:id="rId36"/>
    <p:sldId id="546" r:id="rId37"/>
    <p:sldId id="547" r:id="rId38"/>
    <p:sldId id="548" r:id="rId39"/>
    <p:sldId id="549" r:id="rId40"/>
    <p:sldId id="367" r:id="rId41"/>
    <p:sldId id="305" r:id="rId42"/>
    <p:sldId id="304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488" r:id="rId52"/>
    <p:sldId id="489" r:id="rId53"/>
    <p:sldId id="490" r:id="rId54"/>
    <p:sldId id="558" r:id="rId55"/>
    <p:sldId id="559" r:id="rId56"/>
    <p:sldId id="365" r:id="rId57"/>
    <p:sldId id="366" r:id="rId58"/>
    <p:sldId id="369" r:id="rId59"/>
    <p:sldId id="370" r:id="rId60"/>
    <p:sldId id="371" r:id="rId61"/>
    <p:sldId id="372" r:id="rId62"/>
    <p:sldId id="373" r:id="rId63"/>
    <p:sldId id="492" r:id="rId64"/>
    <p:sldId id="498" r:id="rId65"/>
    <p:sldId id="499" r:id="rId66"/>
    <p:sldId id="500" r:id="rId67"/>
    <p:sldId id="303" r:id="rId68"/>
    <p:sldId id="309" r:id="rId69"/>
    <p:sldId id="534" r:id="rId70"/>
    <p:sldId id="535" r:id="rId71"/>
    <p:sldId id="536" r:id="rId72"/>
    <p:sldId id="537" r:id="rId73"/>
    <p:sldId id="538" r:id="rId74"/>
    <p:sldId id="539" r:id="rId75"/>
    <p:sldId id="540" r:id="rId76"/>
    <p:sldId id="541" r:id="rId77"/>
    <p:sldId id="542" r:id="rId78"/>
    <p:sldId id="543" r:id="rId79"/>
    <p:sldId id="544" r:id="rId80"/>
    <p:sldId id="545" r:id="rId81"/>
    <p:sldId id="308" r:id="rId82"/>
    <p:sldId id="307" r:id="rId83"/>
    <p:sldId id="310" r:id="rId84"/>
    <p:sldId id="313" r:id="rId85"/>
    <p:sldId id="312" r:id="rId86"/>
  </p:sldIdLst>
  <p:sldSz cx="9144000" cy="6858000" type="screen4x3"/>
  <p:notesSz cx="6743700" cy="9906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719138" indent="-261938"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1438275" indent="-523875"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2159000" indent="-787400"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2878138" indent="-1049338"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0" autoAdjust="0"/>
    <p:restoredTop sz="95167" autoAdjust="0"/>
  </p:normalViewPr>
  <p:slideViewPr>
    <p:cSldViewPr>
      <p:cViewPr varScale="1">
        <p:scale>
          <a:sx n="68" d="100"/>
          <a:sy n="68" d="100"/>
        </p:scale>
        <p:origin x="16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8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3995D4A-2118-45B4-8DC9-B22178D4C2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165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5B9FE-1EB7-48B8-BB2D-2CADC30D0E89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4688" y="4767263"/>
            <a:ext cx="5394325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2258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9525" y="9409113"/>
            <a:ext cx="292258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9FF82-DEFA-4D10-A84D-EDCBCB389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53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1238250"/>
            <a:ext cx="4457700" cy="33432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9FF82-DEFA-4D10-A84D-EDCBCB389C2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390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1238250"/>
            <a:ext cx="4457700" cy="33432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9FF82-DEFA-4D10-A84D-EDCBCB389C2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19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1238250"/>
            <a:ext cx="4457700" cy="33432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9FF82-DEFA-4D10-A84D-EDCBCB389C22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97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1238250"/>
            <a:ext cx="4457700" cy="33432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9FF82-DEFA-4D10-A84D-EDCBCB389C2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61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03094" indent="0" algn="ctr">
              <a:buNone/>
              <a:defRPr/>
            </a:lvl2pPr>
            <a:lvl3pPr marL="806187" indent="0" algn="ctr">
              <a:buNone/>
              <a:defRPr/>
            </a:lvl3pPr>
            <a:lvl4pPr marL="1209280" indent="0" algn="ctr">
              <a:buNone/>
              <a:defRPr/>
            </a:lvl4pPr>
            <a:lvl5pPr marL="1612373" indent="0" algn="ctr">
              <a:buNone/>
              <a:defRPr/>
            </a:lvl5pPr>
            <a:lvl6pPr marL="2015467" indent="0" algn="ctr">
              <a:buNone/>
              <a:defRPr/>
            </a:lvl6pPr>
            <a:lvl7pPr marL="2418560" indent="0" algn="ctr">
              <a:buNone/>
              <a:defRPr/>
            </a:lvl7pPr>
            <a:lvl8pPr marL="2821654" indent="0" algn="ctr">
              <a:buNone/>
              <a:defRPr/>
            </a:lvl8pPr>
            <a:lvl9pPr marL="3224747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6755E-46F7-41E4-A04C-2B2F1D57B3C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tângulo 5">
            <a:extLst>
              <a:ext uri="{FF2B5EF4-FFF2-40B4-BE49-F238E27FC236}">
                <a16:creationId xmlns:a16="http://schemas.microsoft.com/office/drawing/2014/main" id="{9D72A451-55E1-4A84-B533-F20DFC67A769}"/>
              </a:ext>
            </a:extLst>
          </p:cNvPr>
          <p:cNvSpPr/>
          <p:nvPr userDrawn="1"/>
        </p:nvSpPr>
        <p:spPr>
          <a:xfrm>
            <a:off x="-4355" y="6720183"/>
            <a:ext cx="9157062" cy="1378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F3C9AAEA-C59A-4064-956A-5C0A1B4C021B}"/>
              </a:ext>
            </a:extLst>
          </p:cNvPr>
          <p:cNvSpPr/>
          <p:nvPr userDrawn="1"/>
        </p:nvSpPr>
        <p:spPr>
          <a:xfrm>
            <a:off x="-4355" y="1499"/>
            <a:ext cx="9157062" cy="2243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/>
          </a:p>
        </p:txBody>
      </p:sp>
    </p:spTree>
    <p:extLst>
      <p:ext uri="{BB962C8B-B14F-4D97-AF65-F5344CB8AC3E}">
        <p14:creationId xmlns:p14="http://schemas.microsoft.com/office/powerpoint/2010/main" val="28264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3373-6376-4B6C-86FB-9D17BC99140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0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B6FF0-ECEB-4E5A-AA8A-43A43AB3856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5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B2905-62E0-412B-9749-3F0C9CEBFB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2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1777"/>
            </a:lvl1pPr>
            <a:lvl2pPr marL="403094" indent="0">
              <a:buNone/>
              <a:defRPr sz="1580"/>
            </a:lvl2pPr>
            <a:lvl3pPr marL="806187" indent="0">
              <a:buNone/>
              <a:defRPr sz="1383"/>
            </a:lvl3pPr>
            <a:lvl4pPr marL="1209280" indent="0">
              <a:buNone/>
              <a:defRPr sz="1185"/>
            </a:lvl4pPr>
            <a:lvl5pPr marL="1612373" indent="0">
              <a:buNone/>
              <a:defRPr sz="1185"/>
            </a:lvl5pPr>
            <a:lvl6pPr marL="2015467" indent="0">
              <a:buNone/>
              <a:defRPr sz="1185"/>
            </a:lvl6pPr>
            <a:lvl7pPr marL="2418560" indent="0">
              <a:buNone/>
              <a:defRPr sz="1185"/>
            </a:lvl7pPr>
            <a:lvl8pPr marL="2821654" indent="0">
              <a:buNone/>
              <a:defRPr sz="1185"/>
            </a:lvl8pPr>
            <a:lvl9pPr marL="3224747" indent="0">
              <a:buNone/>
              <a:defRPr sz="118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6728B-8F5E-4B7B-9EAC-85AD1222A21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4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810000" cy="4114800"/>
          </a:xfrm>
        </p:spPr>
        <p:txBody>
          <a:bodyPr/>
          <a:lstStyle>
            <a:lvl1pPr>
              <a:defRPr sz="2469"/>
            </a:lvl1pPr>
            <a:lvl2pPr>
              <a:defRPr sz="2173"/>
            </a:lvl2pPr>
            <a:lvl3pPr>
              <a:defRPr sz="1777"/>
            </a:lvl3pPr>
            <a:lvl4pPr>
              <a:defRPr sz="1580"/>
            </a:lvl4pPr>
            <a:lvl5pPr>
              <a:defRPr sz="1580"/>
            </a:lvl5pPr>
            <a:lvl6pPr>
              <a:defRPr sz="1580"/>
            </a:lvl6pPr>
            <a:lvl7pPr>
              <a:defRPr sz="1580"/>
            </a:lvl7pPr>
            <a:lvl8pPr>
              <a:defRPr sz="1580"/>
            </a:lvl8pPr>
            <a:lvl9pPr>
              <a:defRPr sz="158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469"/>
            </a:lvl1pPr>
            <a:lvl2pPr>
              <a:defRPr sz="2173"/>
            </a:lvl2pPr>
            <a:lvl3pPr>
              <a:defRPr sz="1777"/>
            </a:lvl3pPr>
            <a:lvl4pPr>
              <a:defRPr sz="1580"/>
            </a:lvl4pPr>
            <a:lvl5pPr>
              <a:defRPr sz="1580"/>
            </a:lvl5pPr>
            <a:lvl6pPr>
              <a:defRPr sz="1580"/>
            </a:lvl6pPr>
            <a:lvl7pPr>
              <a:defRPr sz="1580"/>
            </a:lvl7pPr>
            <a:lvl8pPr>
              <a:defRPr sz="1580"/>
            </a:lvl8pPr>
            <a:lvl9pPr>
              <a:defRPr sz="158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6C665-B03F-4591-A9D8-49D9B324017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6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173" b="1"/>
            </a:lvl1pPr>
            <a:lvl2pPr marL="403094" indent="0">
              <a:buNone/>
              <a:defRPr sz="1777" b="1"/>
            </a:lvl2pPr>
            <a:lvl3pPr marL="806187" indent="0">
              <a:buNone/>
              <a:defRPr sz="1580" b="1"/>
            </a:lvl3pPr>
            <a:lvl4pPr marL="1209280" indent="0">
              <a:buNone/>
              <a:defRPr sz="1383" b="1"/>
            </a:lvl4pPr>
            <a:lvl5pPr marL="1612373" indent="0">
              <a:buNone/>
              <a:defRPr sz="1383" b="1"/>
            </a:lvl5pPr>
            <a:lvl6pPr marL="2015467" indent="0">
              <a:buNone/>
              <a:defRPr sz="1383" b="1"/>
            </a:lvl6pPr>
            <a:lvl7pPr marL="2418560" indent="0">
              <a:buNone/>
              <a:defRPr sz="1383" b="1"/>
            </a:lvl7pPr>
            <a:lvl8pPr marL="2821654" indent="0">
              <a:buNone/>
              <a:defRPr sz="1383" b="1"/>
            </a:lvl8pPr>
            <a:lvl9pPr marL="3224747" indent="0">
              <a:buNone/>
              <a:defRPr sz="138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173"/>
            </a:lvl1pPr>
            <a:lvl2pPr>
              <a:defRPr sz="1777"/>
            </a:lvl2pPr>
            <a:lvl3pPr>
              <a:defRPr sz="1580"/>
            </a:lvl3pPr>
            <a:lvl4pPr>
              <a:defRPr sz="1383"/>
            </a:lvl4pPr>
            <a:lvl5pPr>
              <a:defRPr sz="1383"/>
            </a:lvl5pPr>
            <a:lvl6pPr>
              <a:defRPr sz="1383"/>
            </a:lvl6pPr>
            <a:lvl7pPr>
              <a:defRPr sz="1383"/>
            </a:lvl7pPr>
            <a:lvl8pPr>
              <a:defRPr sz="1383"/>
            </a:lvl8pPr>
            <a:lvl9pPr>
              <a:defRPr sz="138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6" cy="639762"/>
          </a:xfrm>
        </p:spPr>
        <p:txBody>
          <a:bodyPr anchor="b"/>
          <a:lstStyle>
            <a:lvl1pPr marL="0" indent="0">
              <a:buNone/>
              <a:defRPr sz="2173" b="1"/>
            </a:lvl1pPr>
            <a:lvl2pPr marL="403094" indent="0">
              <a:buNone/>
              <a:defRPr sz="1777" b="1"/>
            </a:lvl2pPr>
            <a:lvl3pPr marL="806187" indent="0">
              <a:buNone/>
              <a:defRPr sz="1580" b="1"/>
            </a:lvl3pPr>
            <a:lvl4pPr marL="1209280" indent="0">
              <a:buNone/>
              <a:defRPr sz="1383" b="1"/>
            </a:lvl4pPr>
            <a:lvl5pPr marL="1612373" indent="0">
              <a:buNone/>
              <a:defRPr sz="1383" b="1"/>
            </a:lvl5pPr>
            <a:lvl6pPr marL="2015467" indent="0">
              <a:buNone/>
              <a:defRPr sz="1383" b="1"/>
            </a:lvl6pPr>
            <a:lvl7pPr marL="2418560" indent="0">
              <a:buNone/>
              <a:defRPr sz="1383" b="1"/>
            </a:lvl7pPr>
            <a:lvl8pPr marL="2821654" indent="0">
              <a:buNone/>
              <a:defRPr sz="1383" b="1"/>
            </a:lvl8pPr>
            <a:lvl9pPr marL="3224747" indent="0">
              <a:buNone/>
              <a:defRPr sz="138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6" cy="3951288"/>
          </a:xfrm>
        </p:spPr>
        <p:txBody>
          <a:bodyPr/>
          <a:lstStyle>
            <a:lvl1pPr>
              <a:defRPr sz="2173"/>
            </a:lvl1pPr>
            <a:lvl2pPr>
              <a:defRPr sz="1777"/>
            </a:lvl2pPr>
            <a:lvl3pPr>
              <a:defRPr sz="1580"/>
            </a:lvl3pPr>
            <a:lvl4pPr>
              <a:defRPr sz="1383"/>
            </a:lvl4pPr>
            <a:lvl5pPr>
              <a:defRPr sz="1383"/>
            </a:lvl5pPr>
            <a:lvl6pPr>
              <a:defRPr sz="1383"/>
            </a:lvl6pPr>
            <a:lvl7pPr>
              <a:defRPr sz="1383"/>
            </a:lvl7pPr>
            <a:lvl8pPr>
              <a:defRPr sz="1383"/>
            </a:lvl8pPr>
            <a:lvl9pPr>
              <a:defRPr sz="138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C46E-534D-42A2-A547-93385D0B8D4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1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01FAF-885A-4F93-899B-B5E75C8E303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6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638CC-9005-453F-8295-1CB1F7A75584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1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1"/>
          </a:xfrm>
        </p:spPr>
        <p:txBody>
          <a:bodyPr anchor="b"/>
          <a:lstStyle>
            <a:lvl1pPr algn="l">
              <a:defRPr sz="177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765"/>
            </a:lvl1pPr>
            <a:lvl2pPr>
              <a:defRPr sz="2469"/>
            </a:lvl2pPr>
            <a:lvl3pPr>
              <a:defRPr sz="2173"/>
            </a:lvl3pPr>
            <a:lvl4pPr>
              <a:defRPr sz="1777"/>
            </a:lvl4pPr>
            <a:lvl5pPr>
              <a:defRPr sz="1777"/>
            </a:lvl5pPr>
            <a:lvl6pPr>
              <a:defRPr sz="1777"/>
            </a:lvl6pPr>
            <a:lvl7pPr>
              <a:defRPr sz="1777"/>
            </a:lvl7pPr>
            <a:lvl8pPr>
              <a:defRPr sz="1777"/>
            </a:lvl8pPr>
            <a:lvl9pPr>
              <a:defRPr sz="1777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185"/>
            </a:lvl1pPr>
            <a:lvl2pPr marL="403094" indent="0">
              <a:buNone/>
              <a:defRPr sz="1087"/>
            </a:lvl2pPr>
            <a:lvl3pPr marL="806187" indent="0">
              <a:buNone/>
              <a:defRPr sz="889"/>
            </a:lvl3pPr>
            <a:lvl4pPr marL="1209280" indent="0">
              <a:buNone/>
              <a:defRPr sz="791"/>
            </a:lvl4pPr>
            <a:lvl5pPr marL="1612373" indent="0">
              <a:buNone/>
              <a:defRPr sz="791"/>
            </a:lvl5pPr>
            <a:lvl6pPr marL="2015467" indent="0">
              <a:buNone/>
              <a:defRPr sz="791"/>
            </a:lvl6pPr>
            <a:lvl7pPr marL="2418560" indent="0">
              <a:buNone/>
              <a:defRPr sz="791"/>
            </a:lvl7pPr>
            <a:lvl8pPr marL="2821654" indent="0">
              <a:buNone/>
              <a:defRPr sz="791"/>
            </a:lvl8pPr>
            <a:lvl9pPr marL="3224747" indent="0">
              <a:buNone/>
              <a:defRPr sz="79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61A72-2392-4013-A839-747396A601E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5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177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2765"/>
            </a:lvl1pPr>
            <a:lvl2pPr marL="403094" indent="0">
              <a:buNone/>
              <a:defRPr sz="2469"/>
            </a:lvl2pPr>
            <a:lvl3pPr marL="806187" indent="0">
              <a:buNone/>
              <a:defRPr sz="2173"/>
            </a:lvl3pPr>
            <a:lvl4pPr marL="1209280" indent="0">
              <a:buNone/>
              <a:defRPr sz="1777"/>
            </a:lvl4pPr>
            <a:lvl5pPr marL="1612373" indent="0">
              <a:buNone/>
              <a:defRPr sz="1777"/>
            </a:lvl5pPr>
            <a:lvl6pPr marL="2015467" indent="0">
              <a:buNone/>
              <a:defRPr sz="1777"/>
            </a:lvl6pPr>
            <a:lvl7pPr marL="2418560" indent="0">
              <a:buNone/>
              <a:defRPr sz="1777"/>
            </a:lvl7pPr>
            <a:lvl8pPr marL="2821654" indent="0">
              <a:buNone/>
              <a:defRPr sz="1777"/>
            </a:lvl8pPr>
            <a:lvl9pPr marL="3224747" indent="0">
              <a:buNone/>
              <a:defRPr sz="1777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9" y="5367340"/>
            <a:ext cx="5486400" cy="804861"/>
          </a:xfrm>
        </p:spPr>
        <p:txBody>
          <a:bodyPr/>
          <a:lstStyle>
            <a:lvl1pPr marL="0" indent="0">
              <a:buNone/>
              <a:defRPr sz="1185"/>
            </a:lvl1pPr>
            <a:lvl2pPr marL="403094" indent="0">
              <a:buNone/>
              <a:defRPr sz="1087"/>
            </a:lvl2pPr>
            <a:lvl3pPr marL="806187" indent="0">
              <a:buNone/>
              <a:defRPr sz="889"/>
            </a:lvl3pPr>
            <a:lvl4pPr marL="1209280" indent="0">
              <a:buNone/>
              <a:defRPr sz="791"/>
            </a:lvl4pPr>
            <a:lvl5pPr marL="1612373" indent="0">
              <a:buNone/>
              <a:defRPr sz="791"/>
            </a:lvl5pPr>
            <a:lvl6pPr marL="2015467" indent="0">
              <a:buNone/>
              <a:defRPr sz="791"/>
            </a:lvl6pPr>
            <a:lvl7pPr marL="2418560" indent="0">
              <a:buNone/>
              <a:defRPr sz="791"/>
            </a:lvl7pPr>
            <a:lvl8pPr marL="2821654" indent="0">
              <a:buNone/>
              <a:defRPr sz="791"/>
            </a:lvl8pPr>
            <a:lvl9pPr marL="3224747" indent="0">
              <a:buNone/>
              <a:defRPr sz="79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4DCC4-AB6B-479C-B705-0292C9499AC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465" y="609707"/>
            <a:ext cx="7773071" cy="114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9" tIns="40815" rIns="81629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65" y="1981549"/>
            <a:ext cx="7773071" cy="411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465" y="6248294"/>
            <a:ext cx="1904963" cy="45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185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62" y="6248294"/>
            <a:ext cx="2895077" cy="45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185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73" y="6248294"/>
            <a:ext cx="1904963" cy="45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185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F07F2C1-DFC2-466F-822F-BF2F0817F2E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Retângulo 5">
            <a:extLst>
              <a:ext uri="{FF2B5EF4-FFF2-40B4-BE49-F238E27FC236}">
                <a16:creationId xmlns:a16="http://schemas.microsoft.com/office/drawing/2014/main" id="{A5C637A8-6ED7-404A-B476-9588F6184A69}"/>
              </a:ext>
            </a:extLst>
          </p:cNvPr>
          <p:cNvSpPr/>
          <p:nvPr userDrawn="1"/>
        </p:nvSpPr>
        <p:spPr>
          <a:xfrm>
            <a:off x="-4355" y="6720183"/>
            <a:ext cx="9157062" cy="1378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1" name="Retângulo 5">
            <a:extLst>
              <a:ext uri="{FF2B5EF4-FFF2-40B4-BE49-F238E27FC236}">
                <a16:creationId xmlns:a16="http://schemas.microsoft.com/office/drawing/2014/main" id="{E3295835-5540-437B-B8C3-9FF366CCD2DD}"/>
              </a:ext>
            </a:extLst>
          </p:cNvPr>
          <p:cNvSpPr/>
          <p:nvPr userDrawn="1"/>
        </p:nvSpPr>
        <p:spPr>
          <a:xfrm>
            <a:off x="-4355" y="1499"/>
            <a:ext cx="9157062" cy="2243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/>
          </a:p>
        </p:txBody>
      </p:sp>
    </p:spTree>
    <p:extLst>
      <p:ext uri="{BB962C8B-B14F-4D97-AF65-F5344CB8AC3E}">
        <p14:creationId xmlns:p14="http://schemas.microsoft.com/office/powerpoint/2010/main" val="33210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3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39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39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39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39">
          <a:solidFill>
            <a:schemeClr val="tx2"/>
          </a:solidFill>
          <a:latin typeface="Times New Roman" pitchFamily="18" charset="0"/>
        </a:defRPr>
      </a:lvl5pPr>
      <a:lvl6pPr marL="403094" algn="ctr" rtl="0" eaLnBrk="1" fontAlgn="base" hangingPunct="1">
        <a:spcBef>
          <a:spcPct val="0"/>
        </a:spcBef>
        <a:spcAft>
          <a:spcPct val="0"/>
        </a:spcAft>
        <a:defRPr sz="3852">
          <a:solidFill>
            <a:schemeClr val="tx2"/>
          </a:solidFill>
          <a:latin typeface="Times New Roman" pitchFamily="18" charset="0"/>
        </a:defRPr>
      </a:lvl6pPr>
      <a:lvl7pPr marL="806187" algn="ctr" rtl="0" eaLnBrk="1" fontAlgn="base" hangingPunct="1">
        <a:spcBef>
          <a:spcPct val="0"/>
        </a:spcBef>
        <a:spcAft>
          <a:spcPct val="0"/>
        </a:spcAft>
        <a:defRPr sz="3852">
          <a:solidFill>
            <a:schemeClr val="tx2"/>
          </a:solidFill>
          <a:latin typeface="Times New Roman" pitchFamily="18" charset="0"/>
        </a:defRPr>
      </a:lvl7pPr>
      <a:lvl8pPr marL="1209280" algn="ctr" rtl="0" eaLnBrk="1" fontAlgn="base" hangingPunct="1">
        <a:spcBef>
          <a:spcPct val="0"/>
        </a:spcBef>
        <a:spcAft>
          <a:spcPct val="0"/>
        </a:spcAft>
        <a:defRPr sz="3852">
          <a:solidFill>
            <a:schemeClr val="tx2"/>
          </a:solidFill>
          <a:latin typeface="Times New Roman" pitchFamily="18" charset="0"/>
        </a:defRPr>
      </a:lvl8pPr>
      <a:lvl9pPr marL="1612373" algn="ctr" rtl="0" eaLnBrk="1" fontAlgn="base" hangingPunct="1">
        <a:spcBef>
          <a:spcPct val="0"/>
        </a:spcBef>
        <a:spcAft>
          <a:spcPct val="0"/>
        </a:spcAft>
        <a:defRPr sz="3852">
          <a:solidFill>
            <a:schemeClr val="tx2"/>
          </a:solidFill>
          <a:latin typeface="Times New Roman" pitchFamily="18" charset="0"/>
        </a:defRPr>
      </a:lvl9pPr>
    </p:titleStyle>
    <p:bodyStyle>
      <a:lvl1pPr marL="301974" indent="-301974" algn="l" rtl="0" eaLnBrk="1" fontAlgn="base" hangingPunct="1">
        <a:spcBef>
          <a:spcPct val="20000"/>
        </a:spcBef>
        <a:spcAft>
          <a:spcPct val="0"/>
        </a:spcAft>
        <a:buChar char="•"/>
        <a:defRPr sz="2709">
          <a:solidFill>
            <a:schemeClr val="tx1"/>
          </a:solidFill>
          <a:latin typeface="+mn-lt"/>
          <a:ea typeface="+mn-ea"/>
          <a:cs typeface="+mn-cs"/>
        </a:defRPr>
      </a:lvl1pPr>
      <a:lvl2pPr marL="655023" indent="-251795" algn="l" rtl="0" eaLnBrk="1" fontAlgn="base" hangingPunct="1">
        <a:spcBef>
          <a:spcPct val="20000"/>
        </a:spcBef>
        <a:spcAft>
          <a:spcPct val="0"/>
        </a:spcAft>
        <a:buChar char="–"/>
        <a:defRPr sz="2427">
          <a:solidFill>
            <a:schemeClr val="tx1"/>
          </a:solidFill>
          <a:latin typeface="+mn-lt"/>
        </a:defRPr>
      </a:lvl2pPr>
      <a:lvl3pPr marL="1007177" indent="-200719" algn="l" rtl="0" eaLnBrk="1" fontAlgn="base" hangingPunct="1">
        <a:spcBef>
          <a:spcPct val="20000"/>
        </a:spcBef>
        <a:spcAft>
          <a:spcPct val="0"/>
        </a:spcAft>
        <a:buChar char="•"/>
        <a:defRPr sz="2145">
          <a:solidFill>
            <a:schemeClr val="tx1"/>
          </a:solidFill>
          <a:latin typeface="+mn-lt"/>
        </a:defRPr>
      </a:lvl3pPr>
      <a:lvl4pPr marL="1410405" indent="-200719" algn="l" rtl="0" eaLnBrk="1" fontAlgn="base" hangingPunct="1">
        <a:spcBef>
          <a:spcPct val="20000"/>
        </a:spcBef>
        <a:spcAft>
          <a:spcPct val="0"/>
        </a:spcAft>
        <a:buChar char="–"/>
        <a:defRPr sz="1750">
          <a:solidFill>
            <a:schemeClr val="tx1"/>
          </a:solidFill>
          <a:latin typeface="+mn-lt"/>
        </a:defRPr>
      </a:lvl4pPr>
      <a:lvl5pPr marL="1813634" indent="-200719" algn="l" rtl="0" eaLnBrk="1" fontAlgn="base" hangingPunct="1">
        <a:spcBef>
          <a:spcPct val="20000"/>
        </a:spcBef>
        <a:spcAft>
          <a:spcPct val="0"/>
        </a:spcAft>
        <a:buChar char="»"/>
        <a:defRPr sz="1750">
          <a:solidFill>
            <a:schemeClr val="tx1"/>
          </a:solidFill>
          <a:latin typeface="+mn-lt"/>
        </a:defRPr>
      </a:lvl5pPr>
      <a:lvl6pPr marL="2217014" indent="-201547" algn="l" rtl="0" eaLnBrk="1" fontAlgn="base" hangingPunct="1">
        <a:spcBef>
          <a:spcPct val="20000"/>
        </a:spcBef>
        <a:spcAft>
          <a:spcPct val="0"/>
        </a:spcAft>
        <a:buChar char="»"/>
        <a:defRPr sz="1777">
          <a:solidFill>
            <a:schemeClr val="tx1"/>
          </a:solidFill>
          <a:latin typeface="+mn-lt"/>
        </a:defRPr>
      </a:lvl6pPr>
      <a:lvl7pPr marL="2620108" indent="-201547" algn="l" rtl="0" eaLnBrk="1" fontAlgn="base" hangingPunct="1">
        <a:spcBef>
          <a:spcPct val="20000"/>
        </a:spcBef>
        <a:spcAft>
          <a:spcPct val="0"/>
        </a:spcAft>
        <a:buChar char="»"/>
        <a:defRPr sz="1777">
          <a:solidFill>
            <a:schemeClr val="tx1"/>
          </a:solidFill>
          <a:latin typeface="+mn-lt"/>
        </a:defRPr>
      </a:lvl7pPr>
      <a:lvl8pPr marL="3023201" indent="-201547" algn="l" rtl="0" eaLnBrk="1" fontAlgn="base" hangingPunct="1">
        <a:spcBef>
          <a:spcPct val="20000"/>
        </a:spcBef>
        <a:spcAft>
          <a:spcPct val="0"/>
        </a:spcAft>
        <a:buChar char="»"/>
        <a:defRPr sz="1777">
          <a:solidFill>
            <a:schemeClr val="tx1"/>
          </a:solidFill>
          <a:latin typeface="+mn-lt"/>
        </a:defRPr>
      </a:lvl8pPr>
      <a:lvl9pPr marL="3426295" indent="-201547" algn="l" rtl="0" eaLnBrk="1" fontAlgn="base" hangingPunct="1">
        <a:spcBef>
          <a:spcPct val="20000"/>
        </a:spcBef>
        <a:spcAft>
          <a:spcPct val="0"/>
        </a:spcAft>
        <a:buChar char="»"/>
        <a:defRPr sz="1777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1pPr>
      <a:lvl2pPr marL="403094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2pPr>
      <a:lvl3pPr marL="806187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3pPr>
      <a:lvl4pPr marL="1209280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4pPr>
      <a:lvl5pPr marL="1612373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5pPr>
      <a:lvl6pPr marL="2015467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6pPr>
      <a:lvl7pPr marL="2418560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7pPr>
      <a:lvl8pPr marL="2821654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8pPr>
      <a:lvl9pPr marL="3224747" algn="l" defTabSz="806187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2D43D243-B656-40E2-892F-4524C3933067}"/>
              </a:ext>
            </a:extLst>
          </p:cNvPr>
          <p:cNvSpPr/>
          <p:nvPr/>
        </p:nvSpPr>
        <p:spPr>
          <a:xfrm>
            <a:off x="4587" y="193963"/>
            <a:ext cx="9134825" cy="1861931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1414F5C-BB7E-4D45-A068-8D6FF34C8027}"/>
              </a:ext>
            </a:extLst>
          </p:cNvPr>
          <p:cNvSpPr/>
          <p:nvPr/>
        </p:nvSpPr>
        <p:spPr>
          <a:xfrm>
            <a:off x="618265" y="2128658"/>
            <a:ext cx="7898296" cy="1039393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pic>
        <p:nvPicPr>
          <p:cNvPr id="20" name="Picture 2" descr="O que mais cai na UERJ - Vestibular UERJ - EducaBras">
            <a:extLst>
              <a:ext uri="{FF2B5EF4-FFF2-40B4-BE49-F238E27FC236}">
                <a16:creationId xmlns:a16="http://schemas.microsoft.com/office/drawing/2014/main" id="{B1BA9733-C01C-49C7-96D9-31F19C52C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8" y="240333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m 20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2B6BC92B-6DD3-4251-BC45-5C58E7164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9" y="2203886"/>
            <a:ext cx="971550" cy="923925"/>
          </a:xfrm>
          <a:prstGeom prst="rect">
            <a:avLst/>
          </a:prstGeom>
        </p:spPr>
      </p:pic>
      <p:sp>
        <p:nvSpPr>
          <p:cNvPr id="22" name="CaixaDeTexto 24">
            <a:extLst>
              <a:ext uri="{FF2B5EF4-FFF2-40B4-BE49-F238E27FC236}">
                <a16:creationId xmlns:a16="http://schemas.microsoft.com/office/drawing/2014/main" id="{43823476-E3AC-42B8-833D-C5CCB82067E1}"/>
              </a:ext>
            </a:extLst>
          </p:cNvPr>
          <p:cNvSpPr txBox="1"/>
          <p:nvPr/>
        </p:nvSpPr>
        <p:spPr>
          <a:xfrm>
            <a:off x="1722339" y="2351110"/>
            <a:ext cx="67942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3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23" name="CaixaDeTexto 25">
            <a:extLst>
              <a:ext uri="{FF2B5EF4-FFF2-40B4-BE49-F238E27FC236}">
                <a16:creationId xmlns:a16="http://schemas.microsoft.com/office/drawing/2014/main" id="{3B9F00E9-7556-45C4-AFAA-A2355D0714E2}"/>
              </a:ext>
            </a:extLst>
          </p:cNvPr>
          <p:cNvSpPr txBox="1"/>
          <p:nvPr/>
        </p:nvSpPr>
        <p:spPr>
          <a:xfrm>
            <a:off x="1817647" y="724046"/>
            <a:ext cx="73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6AD2667C-3F2B-4F2B-8E50-5FBA158D9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583" y="5463709"/>
            <a:ext cx="6055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002060"/>
                </a:solidFill>
              </a:rPr>
              <a:t>Doutor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em</a:t>
            </a:r>
            <a:r>
              <a:rPr lang="en-US" sz="24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Site: acjassumpcao.com</a:t>
            </a:r>
            <a:endParaRPr lang="pt-BR" sz="2400" b="1" i="1" dirty="0">
              <a:solidFill>
                <a:srgbClr val="002060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8D1B1F7-F761-42C0-9422-00F3FB3FD39C}"/>
              </a:ext>
            </a:extLst>
          </p:cNvPr>
          <p:cNvSpPr/>
          <p:nvPr/>
        </p:nvSpPr>
        <p:spPr>
          <a:xfrm>
            <a:off x="1301261" y="3281073"/>
            <a:ext cx="6541478" cy="1876119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sp>
        <p:nvSpPr>
          <p:cNvPr id="12" name="CaixaDeTexto 26">
            <a:extLst>
              <a:ext uri="{FF2B5EF4-FFF2-40B4-BE49-F238E27FC236}">
                <a16:creationId xmlns:a16="http://schemas.microsoft.com/office/drawing/2014/main" id="{69F1CAB7-26BA-4790-950C-BF2A39CCA29A}"/>
              </a:ext>
            </a:extLst>
          </p:cNvPr>
          <p:cNvSpPr txBox="1"/>
          <p:nvPr/>
        </p:nvSpPr>
        <p:spPr>
          <a:xfrm>
            <a:off x="1339997" y="3359342"/>
            <a:ext cx="644646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3200" b="1" dirty="0">
                <a:solidFill>
                  <a:srgbClr val="002060"/>
                </a:solidFill>
              </a:rPr>
              <a:t>Disciplina: Análise Microeconômica</a:t>
            </a:r>
          </a:p>
          <a:p>
            <a:pPr algn="ctr"/>
            <a:endParaRPr lang="pt-BR" sz="900" b="1" dirty="0">
              <a:solidFill>
                <a:srgbClr val="002060"/>
              </a:solidFill>
            </a:endParaRPr>
          </a:p>
          <a:p>
            <a:pPr algn="ctr"/>
            <a:r>
              <a:rPr lang="pt-BR" sz="3000" b="1" dirty="0">
                <a:solidFill>
                  <a:srgbClr val="002060"/>
                </a:solidFill>
              </a:rPr>
              <a:t>Curso: Administração/Contabilidade</a:t>
            </a:r>
          </a:p>
          <a:p>
            <a:pPr algn="ctr"/>
            <a:endParaRPr lang="pt-BR" sz="600" b="1" dirty="0">
              <a:solidFill>
                <a:srgbClr val="002060"/>
              </a:solidFill>
            </a:endParaRPr>
          </a:p>
          <a:p>
            <a:pPr algn="ctr"/>
            <a:r>
              <a:rPr lang="pt-BR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Parte 4 - Adicional</a:t>
            </a:r>
            <a:endParaRPr lang="pt-BR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4624"/>
            <a:ext cx="6164442" cy="1028700"/>
          </a:xfrm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do Governo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9502" y="946398"/>
            <a:ext cx="8910990" cy="29146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Portanto, o Governo Deve Canalizar Suas Energias:</a:t>
            </a:r>
          </a:p>
          <a:p>
            <a:pPr lvl="1"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Para as áreas nas quais as falhas de mercado são mais evidentes.</a:t>
            </a:r>
          </a:p>
          <a:p>
            <a:pPr lvl="1"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Para as áreas nas quais os benefícios das ações do governo sejam mais significativos.</a:t>
            </a:r>
          </a:p>
          <a:p>
            <a:pPr lvl="1" algn="just" eaLnBrk="1" hangingPunct="1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endParaRPr lang="pt-B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As ações do governo podem aliviar, mas não necessariamente resolver os piores problemas.</a:t>
            </a:r>
          </a:p>
          <a:p>
            <a:pPr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Prevalece visão de que governo e setor privado devem trabalhar conjuntamente, se fortalecendo mutuamente. </a:t>
            </a:r>
          </a:p>
          <a:p>
            <a:pPr lvl="1"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Existem controvérsias sobre os limites da ação do Estado.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39BC6ED3-B292-492E-803C-0BD15329C2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260648"/>
            <a:ext cx="8899754" cy="3086100"/>
          </a:xfrm>
          <a:noFill/>
        </p:spPr>
        <p:txBody>
          <a:bodyPr/>
          <a:lstStyle/>
          <a:p>
            <a:pPr marL="0" indent="0" algn="ctr" eaLnBrk="1" hangingPunct="1">
              <a:buClrTx/>
              <a:buNone/>
            </a:pPr>
            <a:r>
              <a:rPr lang="pt-BR" alt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Um Papel Fundamental do Governo</a:t>
            </a:r>
          </a:p>
          <a:p>
            <a:pPr marL="0" indent="0" algn="ctr" eaLnBrk="1" hangingPunct="1">
              <a:buClrTx/>
              <a:buNone/>
            </a:pPr>
            <a:endParaRPr lang="pt-BR" altLang="en-US" sz="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900" b="1" dirty="0">
                <a:latin typeface="Calibri" panose="020F0502020204030204" pitchFamily="34" charset="0"/>
                <a:cs typeface="Calibri" panose="020F0502020204030204" pitchFamily="34" charset="0"/>
              </a:rPr>
              <a:t>Cumprimento de Contratos e Direitos de Propriedade</a:t>
            </a:r>
            <a:endParaRPr lang="pt-BR" alt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Para um mercado funcionar de forma adequada existe a necessidade de um governo para definir direitos de propriedade e exigir o cumprimento dos contratos.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Assim, entre as atividades do governo, está a proteção aos cidadãos e à propriedade, através de um sistema que assegure o cumprimento dos contratos (leis, regras, regulação...)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9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seria o investimento em um projeto de infraestrutura ou que envolva um elevado custo de P&amp;D sem regras claras definidas ?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pt-BR" altLang="en-US" sz="28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pt-BR" altLang="en-US" sz="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3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1385646" y="260648"/>
            <a:ext cx="6101004" cy="571500"/>
          </a:xfrm>
          <a:noFill/>
        </p:spPr>
        <p:txBody>
          <a:bodyPr/>
          <a:lstStyle/>
          <a:p>
            <a:pPr marL="628650" indent="-628650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Eficiência de Mercado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197514" y="908720"/>
            <a:ext cx="8694966" cy="3086100"/>
          </a:xfrm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3150" dirty="0">
                <a:latin typeface="Calibri" panose="020F0502020204030204" pitchFamily="34" charset="0"/>
                <a:cs typeface="Calibri" panose="020F0502020204030204" pitchFamily="34" charset="0"/>
              </a:rPr>
              <a:t>Sob certas condições idealizadas, uma economia competitiva é eficiente. </a:t>
            </a: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3150" dirty="0">
                <a:latin typeface="Calibri" panose="020F0502020204030204" pitchFamily="34" charset="0"/>
                <a:cs typeface="Calibri" panose="020F0502020204030204" pitchFamily="34" charset="0"/>
              </a:rPr>
              <a:t>Se estas condições forem satisfeitas, o papel do governo é muito restrito. </a:t>
            </a: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3150" dirty="0">
                <a:latin typeface="Calibri" panose="020F0502020204030204" pitchFamily="34" charset="0"/>
                <a:cs typeface="Calibri" panose="020F0502020204030204" pitchFamily="34" charset="0"/>
              </a:rPr>
              <a:t>Para entender o papel do setor público, devemos compreender o que se considera como bom funcionamento do  mercado.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1385646" y="337220"/>
            <a:ext cx="6101004" cy="571500"/>
          </a:xfrm>
          <a:noFill/>
        </p:spPr>
        <p:txBody>
          <a:bodyPr/>
          <a:lstStyle/>
          <a:p>
            <a:pPr marL="628650" indent="-628650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Eficiência de Mercado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>
          <a:xfrm>
            <a:off x="54006" y="908720"/>
            <a:ext cx="9000492" cy="3086100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O que os economistas querem dizer quando falam que o mercado é eficiente?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Quais são as condições que devem ser satisfeitas para que o mercado seja eficiente?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Por que existe uma pressuposição geral de que mercados competitivos resultam em eficiência?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Qual seria o arranjo que levaria a uma eficiente alocação de recursos ?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Se os mercados são eficientes, qual é o papel do governo?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1657350" y="116632"/>
            <a:ext cx="5829300" cy="8572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Eficiência de Pareto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>
          <a:xfrm>
            <a:off x="89502" y="918964"/>
            <a:ext cx="8964996" cy="3086100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S_tradnl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Avaliação</a:t>
            </a:r>
            <a:r>
              <a:rPr lang="es-ES_tradnl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es-ES_tradnl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maior parte dos economistas utiliza um critério chamado </a:t>
            </a:r>
            <a:r>
              <a:rPr lang="pt-BR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Eficiência de Pareto  </a:t>
            </a: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(em homenagem ao economista italiano </a:t>
            </a:r>
            <a:r>
              <a:rPr lang="pt-BR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Vilfredo</a:t>
            </a: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Pareto (1848-1923).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Como vimos, a </a:t>
            </a:r>
            <a:r>
              <a:rPr lang="pt-BR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eficiência de Pareto</a:t>
            </a: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ou </a:t>
            </a:r>
            <a:r>
              <a:rPr lang="pt-BR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ótimo de Pareto</a:t>
            </a: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supõe um arranjo no qual ninguém poderá ficar melhor sem que a situação de outro individuo piore. 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Todas as trocas mutuamente vantajosas já foram realizadas → maximização do excedente total.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Se P &gt; </a:t>
            </a:r>
            <a:r>
              <a:rPr lang="pt-BR" altLang="en-US" sz="2700" dirty="0" err="1"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→ um consumidor e um produtor podem ficar em uma melhor situação caso mais uma unidade seja produzida e vendida.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Eficiência não implica em equidade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 bwMode="auto">
          <a:xfrm>
            <a:off x="35496" y="1196752"/>
            <a:ext cx="9071484" cy="1728192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3675">
              <a:latin typeface="Arial" charset="0"/>
            </a:endParaRPr>
          </a:p>
        </p:txBody>
      </p:sp>
      <p:sp>
        <p:nvSpPr>
          <p:cNvPr id="28675" name="Rectangle 5"/>
          <p:cNvSpPr txBox="1">
            <a:spLocks noChangeArrowheads="1"/>
          </p:cNvSpPr>
          <p:nvPr/>
        </p:nvSpPr>
        <p:spPr bwMode="auto">
          <a:xfrm>
            <a:off x="35496" y="1196753"/>
            <a:ext cx="9089994" cy="29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Primeiro Teorema do Bem Estar</a:t>
            </a:r>
          </a:p>
          <a:p>
            <a:pPr lvl="1" algn="just">
              <a:lnSpc>
                <a:spcPct val="90000"/>
              </a:lnSpc>
              <a:spcBef>
                <a:spcPct val="40000"/>
              </a:spcBef>
              <a:buClrTx/>
              <a:buFont typeface="Arial" panose="020B0604020202020204" pitchFamily="34" charset="0"/>
              <a:buChar char="•"/>
            </a:pPr>
            <a:r>
              <a:rPr lang="pt-BR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Em um mercado competitivo, todas as trocas mutuamente vantajosas serão realizadas, e a alocação de equilíbrio resultante será economicamente eficiente.</a:t>
            </a:r>
            <a:endParaRPr lang="pt-BR" altLang="en-US" sz="150" dirty="0"/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Questão de política: </a:t>
            </a:r>
            <a:r>
              <a:rPr lang="pt-BR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Nesse caso, qual é o papel do governo?</a:t>
            </a:r>
            <a:endParaRPr lang="pt-BR" alt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Uma alocação eficiente também é, necessariamente, equitativa ? </a:t>
            </a:r>
            <a:r>
              <a:rPr lang="pt-BR" altLang="en-US" sz="2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</a:p>
          <a:p>
            <a:pPr lvl="1" algn="just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pt-BR" altLang="en-US" sz="2550" b="0" dirty="0">
                <a:latin typeface="Calibri" panose="020F0502020204030204" pitchFamily="34" charset="0"/>
                <a:cs typeface="Calibri" panose="020F0502020204030204" pitchFamily="34" charset="0"/>
              </a:rPr>
              <a:t>Não há consenso com relação a melhor forma de definir e quantificar a equidade e o bem estar.</a:t>
            </a:r>
          </a:p>
          <a:p>
            <a:pPr lvl="1" algn="just">
              <a:lnSpc>
                <a:spcPct val="90000"/>
              </a:lnSpc>
              <a:spcBef>
                <a:spcPct val="40000"/>
              </a:spcBef>
              <a:buClrTx/>
              <a:buFont typeface="Wingdings" panose="05000000000000000000" pitchFamily="2" charset="2"/>
              <a:buChar char="§"/>
            </a:pPr>
            <a:endParaRPr lang="pt-BR" altLang="en-US" sz="2100" dirty="0"/>
          </a:p>
        </p:txBody>
      </p:sp>
      <p:sp>
        <p:nvSpPr>
          <p:cNvPr id="28676" name="CaixaDeTexto 4"/>
          <p:cNvSpPr txBox="1">
            <a:spLocks noChangeArrowheads="1"/>
          </p:cNvSpPr>
          <p:nvPr/>
        </p:nvSpPr>
        <p:spPr bwMode="auto">
          <a:xfrm>
            <a:off x="197514" y="328881"/>
            <a:ext cx="891099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700" dirty="0"/>
              <a:t>A </a:t>
            </a:r>
            <a:r>
              <a:rPr lang="en-US" altLang="en-US" sz="2700" dirty="0" err="1"/>
              <a:t>Eficiência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Econômica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em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Mercados</a:t>
            </a:r>
            <a:r>
              <a:rPr lang="en-US" altLang="en-US" sz="2700" dirty="0"/>
              <a:t> </a:t>
            </a:r>
            <a:r>
              <a:rPr lang="en-US" altLang="en-US" sz="2700" dirty="0" err="1"/>
              <a:t>Competitivos</a:t>
            </a:r>
            <a:endParaRPr lang="en-US" alt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1657350" y="116632"/>
            <a:ext cx="5829300" cy="8572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Condições de Eficiência</a:t>
            </a:r>
            <a:r>
              <a:rPr lang="pt-BR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>
          <a:xfrm>
            <a:off x="143508" y="865424"/>
            <a:ext cx="8856984" cy="3618848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Que condições devem ser satisfeitas para que o mercado seja eficiente?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Deve haver eficiência na troca → </a:t>
            </a: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produção deve ser entregue àqueles indivíduos que a valorizam mais.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Deve haver eficiência na produção → </a:t>
            </a: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o aumento da produção de um determinado bem implicará na redução da produção de outro bem.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O vetor de produção deve ser tal que atenda a demanda (predominância da soberania do consumidor).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E68DAD2E-D50F-41B9-B0BF-7E1750D89EF3}"/>
              </a:ext>
            </a:extLst>
          </p:cNvPr>
          <p:cNvSpPr txBox="1">
            <a:spLocks noChangeArrowheads="1"/>
          </p:cNvSpPr>
          <p:nvPr/>
        </p:nvSpPr>
        <p:spPr>
          <a:xfrm>
            <a:off x="80628" y="1189997"/>
            <a:ext cx="8973870" cy="1014867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99000"/>
              <a:buFont typeface="Arial" panose="020B0604020202020204" pitchFamily="34" charset="0"/>
              <a:buChar char="•"/>
            </a:pPr>
            <a:r>
              <a:rPr lang="pt-BR" altLang="en-US" sz="2850" b="0" dirty="0">
                <a:latin typeface="Calibri" panose="020F0502020204030204" pitchFamily="34" charset="0"/>
                <a:cs typeface="Calibri" panose="020F0502020204030204" pitchFamily="34" charset="0"/>
              </a:rPr>
              <a:t>Funções de bem estar social descrevem os pesos específicos atribuídos à utilidade de cada indivíduo na determinação do que seja socialmente desejável. Como isso envolve </a:t>
            </a: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juízo de valor </a:t>
            </a:r>
            <a:r>
              <a:rPr lang="pt-BR" altLang="en-US" sz="2850" b="0" dirty="0">
                <a:latin typeface="Calibri" panose="020F0502020204030204" pitchFamily="34" charset="0"/>
                <a:cs typeface="Calibri" panose="020F0502020204030204" pitchFamily="34" charset="0"/>
              </a:rPr>
              <a:t>(questão normativa), temos várias possibilidades:</a:t>
            </a:r>
          </a:p>
          <a:p>
            <a:pPr lvl="1" algn="just">
              <a:buClrTx/>
              <a:buSzPct val="99000"/>
              <a:buFont typeface="Arial" panose="020B0604020202020204" pitchFamily="34" charset="0"/>
              <a:buChar char="•"/>
            </a:pPr>
            <a:endParaRPr lang="pt-BR" altLang="en-US" sz="28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ClrTx/>
              <a:buSzPct val="99000"/>
              <a:buFont typeface="Arial" panose="020B0604020202020204" pitchFamily="34" charset="0"/>
              <a:buChar char="•"/>
            </a:pPr>
            <a:endParaRPr lang="pt-BR" altLang="en-US" sz="285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B2A34F-D198-4187-B371-CB3AA6A03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7634" y="332747"/>
            <a:ext cx="6858762" cy="8572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Funções (Medidas) de Bem Estar</a:t>
            </a:r>
            <a:r>
              <a:rPr lang="pt-BR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62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A05FDB47-D817-44F0-AFC9-29D0DEA3F708}"/>
              </a:ext>
            </a:extLst>
          </p:cNvPr>
          <p:cNvSpPr txBox="1">
            <a:spLocks noChangeArrowheads="1"/>
          </p:cNvSpPr>
          <p:nvPr/>
        </p:nvSpPr>
        <p:spPr>
          <a:xfrm>
            <a:off x="188640" y="1045890"/>
            <a:ext cx="8811853" cy="3348372"/>
          </a:xfrm>
          <a:prstGeom prst="rect">
            <a:avLst/>
          </a:prstGeom>
          <a:noFill/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Igualitária →</a:t>
            </a:r>
            <a:r>
              <a:rPr lang="pt-BR" altLang="en-US" sz="2550" b="0" dirty="0">
                <a:latin typeface="Calibri" panose="020F0502020204030204" pitchFamily="34" charset="0"/>
                <a:cs typeface="Calibri" panose="020F0502020204030204" pitchFamily="34" charset="0"/>
              </a:rPr>
              <a:t> Todos os membros da sociedade recebem quantidades iguais de bens.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endParaRPr lang="pt-BR" altLang="en-US" sz="9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450"/>
              </a:spcBef>
              <a:buFont typeface="+mj-lt"/>
              <a:buAutoNum type="alphaLcParenR"/>
            </a:pPr>
            <a:r>
              <a:rPr lang="pt-BR" altLang="en-US" sz="2550" dirty="0" err="1">
                <a:latin typeface="Calibri" panose="020F0502020204030204" pitchFamily="34" charset="0"/>
                <a:cs typeface="Calibri" panose="020F0502020204030204" pitchFamily="34" charset="0"/>
              </a:rPr>
              <a:t>Rawlsiana</a:t>
            </a: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pt-BR" altLang="en-US" sz="2550" b="0" dirty="0">
                <a:latin typeface="Calibri" panose="020F0502020204030204" pitchFamily="34" charset="0"/>
                <a:cs typeface="Calibri" panose="020F0502020204030204" pitchFamily="34" charset="0"/>
              </a:rPr>
              <a:t>Maximiza a utilidade da pessoa com o mais baixo nível de bem estar:</a:t>
            </a:r>
          </a:p>
          <a:p>
            <a:pPr marL="342900" indent="-342900" algn="just">
              <a:lnSpc>
                <a:spcPct val="100000"/>
              </a:lnSpc>
              <a:spcBef>
                <a:spcPts val="450"/>
              </a:spcBef>
              <a:buFont typeface="+mj-lt"/>
              <a:buAutoNum type="alphaLcParenR"/>
            </a:pPr>
            <a:endParaRPr lang="pt-BR" altLang="en-US" sz="9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Utilitária (</a:t>
            </a:r>
            <a:r>
              <a:rPr lang="pt-BR" altLang="en-US" sz="2550" dirty="0" err="1">
                <a:latin typeface="Calibri" panose="020F0502020204030204" pitchFamily="34" charset="0"/>
                <a:cs typeface="Calibri" panose="020F0502020204030204" pitchFamily="34" charset="0"/>
              </a:rPr>
              <a:t>Benthamita</a:t>
            </a: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) → </a:t>
            </a:r>
            <a:r>
              <a:rPr lang="pt-BR" altLang="en-US" sz="2550" b="0" dirty="0">
                <a:latin typeface="Calibri" panose="020F0502020204030204" pitchFamily="34" charset="0"/>
                <a:cs typeface="Calibri" panose="020F0502020204030204" pitchFamily="34" charset="0"/>
              </a:rPr>
              <a:t>Maximiza a utilidade total de todos os membros da sociedade.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endParaRPr lang="pt-BR" altLang="en-US" sz="16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endParaRPr lang="pt-BR" altLang="en-US" sz="22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endParaRPr lang="pt-BR" altLang="en-US" sz="16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Orientada Pelo Mercado → </a:t>
            </a:r>
            <a:r>
              <a:rPr lang="pt-BR" altLang="en-US" sz="2550" b="0" dirty="0">
                <a:latin typeface="Calibri" panose="020F0502020204030204" pitchFamily="34" charset="0"/>
                <a:cs typeface="Calibri" panose="020F0502020204030204" pitchFamily="34" charset="0"/>
              </a:rPr>
              <a:t>O resultado de mercado é o mais equitativo.</a:t>
            </a:r>
          </a:p>
        </p:txBody>
      </p:sp>
      <p:graphicFrame>
        <p:nvGraphicFramePr>
          <p:cNvPr id="5" name="Object 1">
            <a:extLst>
              <a:ext uri="{FF2B5EF4-FFF2-40B4-BE49-F238E27FC236}">
                <a16:creationId xmlns:a16="http://schemas.microsoft.com/office/drawing/2014/main" id="{280F80F2-E895-4775-A92D-4D57821A4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38995"/>
              </p:ext>
            </p:extLst>
          </p:nvPr>
        </p:nvGraphicFramePr>
        <p:xfrm>
          <a:off x="3174951" y="2342220"/>
          <a:ext cx="2801206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279360" progId="Equation.DSMT4">
                  <p:embed/>
                </p:oleObj>
              </mc:Choice>
              <mc:Fallback>
                <p:oleObj name="Equation" r:id="rId2" imgW="1688760" imgH="279360" progId="Equation.DSMT4">
                  <p:embed/>
                  <p:pic>
                    <p:nvPicPr>
                      <p:cNvPr id="6" name="Object 1">
                        <a:extLst>
                          <a:ext uri="{FF2B5EF4-FFF2-40B4-BE49-F238E27FC236}">
                            <a16:creationId xmlns:a16="http://schemas.microsoft.com/office/drawing/2014/main" id="{37C49DA5-57F8-4698-AD0E-86607FD0AA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951" y="2342220"/>
                        <a:ext cx="2801206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2558C340-BC5C-4675-B208-A4E4ED1E7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7634" y="188640"/>
            <a:ext cx="6858762" cy="8572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Funções (Medidas) de Bem Estar</a:t>
            </a:r>
            <a:r>
              <a:rPr lang="pt-BR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9C8B6F0A-9235-44EC-A3EB-342755B79E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174792"/>
              </p:ext>
            </p:extLst>
          </p:nvPr>
        </p:nvGraphicFramePr>
        <p:xfrm>
          <a:off x="629562" y="3437335"/>
          <a:ext cx="3284774" cy="848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469800" progId="Equation.DSMT4">
                  <p:embed/>
                </p:oleObj>
              </mc:Choice>
              <mc:Fallback>
                <p:oleObj name="Equation" r:id="rId4" imgW="1854000" imgH="469800" progId="Equation.DSMT4">
                  <p:embed/>
                  <p:pic>
                    <p:nvPicPr>
                      <p:cNvPr id="5" name="Object 1">
                        <a:extLst>
                          <a:ext uri="{FF2B5EF4-FFF2-40B4-BE49-F238E27FC236}">
                            <a16:creationId xmlns:a16="http://schemas.microsoft.com/office/drawing/2014/main" id="{280F80F2-E895-4775-A92D-4D57821A4C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562" y="3437335"/>
                        <a:ext cx="3284774" cy="848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D308410B-9855-41D6-BBF8-00125E4BEC10}"/>
              </a:ext>
            </a:extLst>
          </p:cNvPr>
          <p:cNvSpPr txBox="1"/>
          <p:nvPr/>
        </p:nvSpPr>
        <p:spPr>
          <a:xfrm>
            <a:off x="3977934" y="3746190"/>
            <a:ext cx="516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 </a:t>
            </a:r>
            <a:r>
              <a:rPr lang="pt-BR" sz="1800" b="0" dirty="0">
                <a:solidFill>
                  <a:schemeClr val="tx1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pt-BR" sz="1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refere-se ao peso atribuído a cada indivíduo.</a:t>
            </a:r>
          </a:p>
        </p:txBody>
      </p:sp>
    </p:spTree>
    <p:extLst>
      <p:ext uri="{BB962C8B-B14F-4D97-AF65-F5344CB8AC3E}">
        <p14:creationId xmlns:p14="http://schemas.microsoft.com/office/powerpoint/2010/main" val="218497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xfrm>
            <a:off x="54006" y="188640"/>
            <a:ext cx="9162510" cy="857250"/>
          </a:xfrm>
          <a:noFill/>
        </p:spPr>
        <p:txBody>
          <a:bodyPr/>
          <a:lstStyle/>
          <a:p>
            <a:pPr algn="just" eaLnBrk="1" hangingPunct="1"/>
            <a:r>
              <a:rPr lang="pt-BR" altLang="en-US" sz="32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Racionalidade para Intervenção Estatal na Economia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idx="1"/>
          </p:nvPr>
        </p:nvSpPr>
        <p:spPr>
          <a:xfrm>
            <a:off x="108012" y="890718"/>
            <a:ext cx="8892480" cy="3417299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Quais são as principais razões que levam os mercados a “falharem” ao tentar produzir resultados eficientes ?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Quais são as falhas de mercado que justificam a ação do governo ?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Qual o papel exercido pelo governo para viabilizar o funcionamento dos mercados ?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Por que o governo interferiria na alocação de recursos, mesmo quando há uma alocação Pareto-Eficiente? Qual é o papel do governo na redistribuição de renda ?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42546" y="267494"/>
            <a:ext cx="9937104" cy="857250"/>
          </a:xfrm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Papel do Governo nas Economias Modernas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3508" y="1124744"/>
            <a:ext cx="8802978" cy="2914650"/>
          </a:xfrm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Em economias ocidentais de economia mista: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Atividades econômicas executadas por empresas privadas e pelo governo.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Governo pode alterar o comportamento do setor privado, através da regulação, tributos e subsídios.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0" y="972970"/>
            <a:ext cx="8964488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kern="0" dirty="0">
                <a:latin typeface="Calibri" panose="020F0502020204030204" pitchFamily="34" charset="0"/>
                <a:cs typeface="Calibri" panose="020F0502020204030204" pitchFamily="34" charset="0"/>
              </a:rPr>
              <a:t>Falhas de Mercado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Falta de Competição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Provisão de Bens Públicos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Falhas Informacionais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Mercados Incompletos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Inflação, Desemprego, ... (Problemas Macroeconômicos). 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285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54006" y="116632"/>
            <a:ext cx="9162510" cy="857250"/>
          </a:xfrm>
          <a:noFill/>
        </p:spPr>
        <p:txBody>
          <a:bodyPr/>
          <a:lstStyle/>
          <a:p>
            <a:pPr algn="just" eaLnBrk="1" hangingPunct="1"/>
            <a:r>
              <a:rPr lang="pt-BR" altLang="en-US" sz="32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Racionalidade para Intervenção Estatal na Economia</a:t>
            </a:r>
          </a:p>
        </p:txBody>
      </p:sp>
    </p:spTree>
    <p:extLst>
      <p:ext uri="{BB962C8B-B14F-4D97-AF65-F5344CB8AC3E}">
        <p14:creationId xmlns:p14="http://schemas.microsoft.com/office/powerpoint/2010/main" val="3710104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89502" y="926722"/>
            <a:ext cx="8856984" cy="184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Mesmo se todos os mercados fosses competitivos e não houvesse nenhuma outra falha de mercado: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9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kern="0" dirty="0">
                <a:latin typeface="Calibri" panose="020F0502020204030204" pitchFamily="34" charset="0"/>
                <a:cs typeface="Calibri" panose="020F0502020204030204" pitchFamily="34" charset="0"/>
              </a:rPr>
              <a:t>Bens Meritórios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Os indivíduos são obrigados a utilizá-los.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Cuidado com a definição  do que é “meritório”.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45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kern="0" dirty="0">
                <a:latin typeface="Calibri" panose="020F0502020204030204" pitchFamily="34" charset="0"/>
                <a:cs typeface="Calibri" panose="020F0502020204030204" pitchFamily="34" charset="0"/>
              </a:rPr>
              <a:t>Distribuição de Renda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54006" y="116632"/>
            <a:ext cx="9162510" cy="857250"/>
          </a:xfrm>
          <a:noFill/>
        </p:spPr>
        <p:txBody>
          <a:bodyPr/>
          <a:lstStyle/>
          <a:p>
            <a:pPr algn="just" eaLnBrk="1" hangingPunct="1"/>
            <a:r>
              <a:rPr lang="pt-BR" altLang="en-US" sz="32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Racionalidade para Intervenção Estatal na Economia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67544" y="4423174"/>
            <a:ext cx="7668852" cy="577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31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Trataremos agora das falhas de mercado  →</a:t>
            </a:r>
          </a:p>
        </p:txBody>
      </p:sp>
    </p:spTree>
    <p:extLst>
      <p:ext uri="{BB962C8B-B14F-4D97-AF65-F5344CB8AC3E}">
        <p14:creationId xmlns:p14="http://schemas.microsoft.com/office/powerpoint/2010/main" val="4461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28700"/>
          </a:xfrm>
        </p:spPr>
        <p:txBody>
          <a:bodyPr/>
          <a:lstStyle/>
          <a:p>
            <a:pPr algn="ctr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Falta de Competição</a:t>
            </a: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143508" y="804968"/>
            <a:ext cx="8856984" cy="2914650"/>
          </a:xfrm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Entre as premissas para um modelo ideal de competição, supõe-se que a ação de uma firma ou um consumidor não afete os preços.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Para que o mercado funcione adequadamente, deve haver competição.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Logo, como vimos na parte 3,  monopólio, oligopólio, </a:t>
            </a:r>
            <a:r>
              <a:rPr lang="pt-BR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monopsônio</a:t>
            </a: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e oligopsônio são falhas de mercado, e  geram ineficiências, na medida que desrespeitam o primeiro teorema fundamental da economia do bem estar.</a:t>
            </a:r>
            <a:endParaRPr lang="pt-BR" altLang="en-US" sz="285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>
          <a:xfrm>
            <a:off x="1370130" y="44624"/>
            <a:ext cx="6172200" cy="1028700"/>
          </a:xfrm>
        </p:spPr>
        <p:txBody>
          <a:bodyPr/>
          <a:lstStyle/>
          <a:p>
            <a:pPr algn="ctr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Públicos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>
          <a:xfrm>
            <a:off x="-72516" y="911306"/>
            <a:ext cx="8964996" cy="3543300"/>
          </a:xfrm>
        </p:spPr>
        <p:txBody>
          <a:bodyPr/>
          <a:lstStyle/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maioria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dos bens é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alocada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mercados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quais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compradores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pagam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vendedores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pagos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fornecem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(Bens </a:t>
            </a:r>
            <a:r>
              <a:rPr lang="en-US" altLang="en-US" sz="28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endParaRPr lang="en-US" altLang="en-US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2850" b="1" dirty="0" err="1">
                <a:latin typeface="Calibri" panose="020F0502020204030204" pitchFamily="34" charset="0"/>
                <a:cs typeface="Calibri" panose="020F0502020204030204" pitchFamily="34" charset="0"/>
              </a:rPr>
              <a:t>gratuito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forças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alocam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inexistem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endParaRPr lang="en-US" alt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Examinaremos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bens que </a:t>
            </a:r>
            <a:r>
              <a:rPr lang="en-US" altLang="en-US" sz="2850" b="1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possuem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85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endParaRPr lang="en-US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262118" y="116632"/>
            <a:ext cx="6172200" cy="1028700"/>
          </a:xfrm>
        </p:spPr>
        <p:txBody>
          <a:bodyPr/>
          <a:lstStyle/>
          <a:p>
            <a:pPr algn="ctr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Públicos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-72516" y="983314"/>
            <a:ext cx="8910990" cy="3543300"/>
          </a:xfrm>
        </p:spPr>
        <p:txBody>
          <a:bodyPr/>
          <a:lstStyle/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possui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mercados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conseguem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garantir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ele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produzido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consumido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apropriadas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2" algn="just">
              <a:buClrTx/>
              <a:buFont typeface="Arial" panose="020B0604020202020204" pitchFamily="34" charset="0"/>
              <a:buChar char="•"/>
            </a:pP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Neste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há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espaço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para 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intervir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(para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tentar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remediar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falha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aumentar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estar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econômico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endParaRPr lang="en-US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24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502" y="1061299"/>
            <a:ext cx="8856984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endParaRPr lang="en-US" sz="30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55000"/>
              </a:lnSpc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31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Diferentes</a:t>
            </a:r>
            <a:r>
              <a:rPr lang="en-US" sz="31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Tipos</a:t>
            </a:r>
            <a:r>
              <a:rPr lang="en-US" sz="31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Bens:</a:t>
            </a:r>
          </a:p>
          <a:p>
            <a:pPr marL="457200" indent="-457200" algn="just">
              <a:lnSpc>
                <a:spcPct val="55000"/>
              </a:lnSpc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endParaRPr lang="en-US" sz="9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400050" algn="just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elaborarmos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dos bens,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devemos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agrupá-los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segundo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duas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características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respondendo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seguintes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perguntas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	</a:t>
            </a:r>
          </a:p>
          <a:p>
            <a:pPr marL="742950" lvl="1" indent="-400050" algn="just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endParaRPr lang="en-US" sz="9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excludente</a:t>
            </a:r>
            <a:r>
              <a:rPr lang="en-US" alt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2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rival?</a:t>
            </a:r>
          </a:p>
          <a:p>
            <a:pPr marL="342900" lvl="1" indent="0" algn="just">
              <a:spcBef>
                <a:spcPct val="20000"/>
              </a:spcBef>
              <a:buSzPct val="90000"/>
              <a:defRPr/>
            </a:pP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62918" cy="892969"/>
          </a:xfrm>
          <a:noFill/>
        </p:spPr>
        <p:txBody>
          <a:bodyPr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Monopólios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</a:t>
            </a:r>
            <a:endParaRPr lang="en-US" alt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Conteúdo 2"/>
          <p:cNvSpPr>
            <a:spLocks noGrp="1"/>
          </p:cNvSpPr>
          <p:nvPr>
            <p:ph idx="1"/>
          </p:nvPr>
        </p:nvSpPr>
        <p:spPr>
          <a:xfrm>
            <a:off x="-234534" y="1605340"/>
            <a:ext cx="9181020" cy="2914650"/>
          </a:xfrm>
        </p:spPr>
        <p:txBody>
          <a:bodyPr/>
          <a:lstStyle/>
          <a:p>
            <a:pPr lvl="1" algn="just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Rivais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disputáveis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): 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fato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pessoa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consumir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reduz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possibilidade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consumo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outra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pessoa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 algn="just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altLang="en-US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Excludentes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exclusivos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): 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pessoas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podem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impedidas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consumi-los</a:t>
            </a:r>
            <a:endParaRPr lang="pt-BR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62918" cy="892969"/>
          </a:xfrm>
          <a:noFill/>
        </p:spPr>
        <p:txBody>
          <a:bodyPr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Monopólios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</a:t>
            </a:r>
            <a:endParaRPr lang="en-US" alt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97514" y="1430778"/>
            <a:ext cx="8802978" cy="372641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4" name="Retângulo 3"/>
          <p:cNvSpPr/>
          <p:nvPr/>
        </p:nvSpPr>
        <p:spPr bwMode="auto">
          <a:xfrm>
            <a:off x="3821850" y="1675841"/>
            <a:ext cx="5016624" cy="3314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750" y="844116"/>
            <a:ext cx="6172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3675" b="0" kern="0">
              <a:solidFill>
                <a:schemeClr val="tx2"/>
              </a:solidFill>
              <a:latin typeface="Tahoma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90000"/>
              <a:defRPr/>
            </a:pPr>
            <a:r>
              <a:rPr lang="en-US" sz="3675" b="0" kern="0">
                <a:solidFill>
                  <a:schemeClr val="hlink"/>
                </a:solidFill>
                <a:latin typeface="+mn-lt"/>
              </a:rPr>
              <a:t>	</a:t>
            </a:r>
            <a:endParaRPr lang="en-US" sz="1800" b="0" kern="0">
              <a:solidFill>
                <a:schemeClr val="tx2"/>
              </a:solidFill>
              <a:latin typeface="+mn-lt"/>
            </a:endParaRPr>
          </a:p>
          <a:p>
            <a:pPr marL="457200" indent="-457200">
              <a:lnSpc>
                <a:spcPct val="55000"/>
              </a:lnSpc>
              <a:spcBef>
                <a:spcPct val="20000"/>
              </a:spcBef>
              <a:buClr>
                <a:schemeClr val="bg2"/>
              </a:buClr>
              <a:buSzPct val="90000"/>
              <a:defRPr/>
            </a:pPr>
            <a:endParaRPr lang="en-US" sz="1800" b="0" kern="0">
              <a:latin typeface="+mn-lt"/>
            </a:endParaRPr>
          </a:p>
          <a:p>
            <a:pPr marL="457200" indent="-457200">
              <a:lnSpc>
                <a:spcPct val="6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1500" b="0" kern="0">
              <a:solidFill>
                <a:schemeClr val="tx2"/>
              </a:solidFill>
              <a:latin typeface="Tahoma" pitchFamily="34" charset="0"/>
            </a:endParaRPr>
          </a:p>
        </p:txBody>
      </p:sp>
      <p:graphicFrame>
        <p:nvGraphicFramePr>
          <p:cNvPr id="6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981275"/>
              </p:ext>
            </p:extLst>
          </p:nvPr>
        </p:nvGraphicFramePr>
        <p:xfrm>
          <a:off x="4564800" y="2247341"/>
          <a:ext cx="4273675" cy="2743200"/>
        </p:xfrm>
        <a:graphic>
          <a:graphicData uri="http://schemas.openxmlformats.org/drawingml/2006/table">
            <a:tbl>
              <a:tblPr/>
              <a:tblGrid>
                <a:gridCol w="210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Roupas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Sorvetes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TV a Cabo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Peixes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 Mar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Defesa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Nacional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Sirene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Furacão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0191" name="Text Box 16"/>
          <p:cNvSpPr txBox="1">
            <a:spLocks noChangeArrowheads="1"/>
          </p:cNvSpPr>
          <p:nvPr/>
        </p:nvSpPr>
        <p:spPr bwMode="auto">
          <a:xfrm>
            <a:off x="413538" y="1646803"/>
            <a:ext cx="3076872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TV a Cabo</a:t>
            </a:r>
          </a:p>
          <a:p>
            <a:pPr marL="342900" indent="-342900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Defesa</a:t>
            </a: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Nacional</a:t>
            </a:r>
          </a:p>
          <a:p>
            <a:pPr marL="342900" indent="-342900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Roupas</a:t>
            </a:r>
            <a:endParaRPr lang="en-US" altLang="en-US" sz="2625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Peixes</a:t>
            </a: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no Mar</a:t>
            </a:r>
          </a:p>
          <a:p>
            <a:pPr marL="342900" indent="-342900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Sorvetes</a:t>
            </a:r>
            <a:endParaRPr lang="en-US" altLang="en-US" sz="2625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Sirene</a:t>
            </a: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Furacão</a:t>
            </a:r>
            <a:endParaRPr lang="en-US" altLang="en-US" sz="2625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Educação</a:t>
            </a: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Privada</a:t>
            </a:r>
            <a:endParaRPr lang="en-US" altLang="en-US" sz="2625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Meio</a:t>
            </a:r>
            <a:r>
              <a:rPr lang="en-US" altLang="en-US" sz="2625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25" b="0" dirty="0" err="1">
                <a:latin typeface="Calibri" panose="020F0502020204030204" pitchFamily="34" charset="0"/>
                <a:cs typeface="Calibri" panose="020F0502020204030204" pitchFamily="34" charset="0"/>
              </a:rPr>
              <a:t>ambiente</a:t>
            </a:r>
            <a:endParaRPr lang="en-US" altLang="en-US" sz="2625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192" name="Text Box 22"/>
          <p:cNvSpPr txBox="1">
            <a:spLocks noChangeArrowheads="1"/>
          </p:cNvSpPr>
          <p:nvPr/>
        </p:nvSpPr>
        <p:spPr bwMode="auto">
          <a:xfrm>
            <a:off x="5993550" y="1646076"/>
            <a:ext cx="16573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50" dirty="0">
                <a:latin typeface="Verdana" panose="020B0604030504040204" pitchFamily="34" charset="0"/>
              </a:rPr>
              <a:t>RIVAL?</a:t>
            </a:r>
          </a:p>
        </p:txBody>
      </p:sp>
      <p:sp>
        <p:nvSpPr>
          <p:cNvPr id="50193" name="Text Box 23"/>
          <p:cNvSpPr txBox="1">
            <a:spLocks noChangeArrowheads="1"/>
          </p:cNvSpPr>
          <p:nvPr/>
        </p:nvSpPr>
        <p:spPr bwMode="auto">
          <a:xfrm>
            <a:off x="4793400" y="1949686"/>
            <a:ext cx="38290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        SIM                    NÃO</a:t>
            </a:r>
          </a:p>
        </p:txBody>
      </p:sp>
      <p:sp>
        <p:nvSpPr>
          <p:cNvPr id="50194" name="Text Box 24"/>
          <p:cNvSpPr txBox="1">
            <a:spLocks noChangeArrowheads="1"/>
          </p:cNvSpPr>
          <p:nvPr/>
        </p:nvSpPr>
        <p:spPr bwMode="auto">
          <a:xfrm>
            <a:off x="3821851" y="1961592"/>
            <a:ext cx="307181" cy="288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50" dirty="0">
                <a:latin typeface="Verdana" panose="020B0604030504040204" pitchFamily="34" charset="0"/>
              </a:rPr>
              <a:t>EXCLUDENTE?</a:t>
            </a:r>
          </a:p>
        </p:txBody>
      </p:sp>
      <p:sp>
        <p:nvSpPr>
          <p:cNvPr id="50195" name="Text Box 25"/>
          <p:cNvSpPr txBox="1">
            <a:spLocks noChangeArrowheads="1"/>
          </p:cNvSpPr>
          <p:nvPr/>
        </p:nvSpPr>
        <p:spPr bwMode="auto">
          <a:xfrm>
            <a:off x="4221900" y="2418792"/>
            <a:ext cx="342900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SIM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5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NÃO</a:t>
            </a:r>
          </a:p>
        </p:txBody>
      </p:sp>
      <p:sp>
        <p:nvSpPr>
          <p:cNvPr id="50196" name="Rectangle 26"/>
          <p:cNvSpPr>
            <a:spLocks noChangeArrowheads="1"/>
          </p:cNvSpPr>
          <p:nvPr/>
        </p:nvSpPr>
        <p:spPr bwMode="auto">
          <a:xfrm>
            <a:off x="3821850" y="1675841"/>
            <a:ext cx="5016624" cy="3314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0197" name="Line 27"/>
          <p:cNvSpPr>
            <a:spLocks noChangeShapeType="1"/>
          </p:cNvSpPr>
          <p:nvPr/>
        </p:nvSpPr>
        <p:spPr bwMode="auto">
          <a:xfrm flipV="1">
            <a:off x="3821850" y="1949686"/>
            <a:ext cx="5016624" cy="1190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50198" name="Line 28"/>
          <p:cNvSpPr>
            <a:spLocks noChangeShapeType="1"/>
          </p:cNvSpPr>
          <p:nvPr/>
        </p:nvSpPr>
        <p:spPr bwMode="auto">
          <a:xfrm flipV="1">
            <a:off x="4164750" y="1675841"/>
            <a:ext cx="0" cy="3314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50199" name="Line 29"/>
          <p:cNvSpPr>
            <a:spLocks noChangeShapeType="1"/>
          </p:cNvSpPr>
          <p:nvPr/>
        </p:nvSpPr>
        <p:spPr bwMode="auto">
          <a:xfrm flipH="1">
            <a:off x="4164750" y="3618941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50200" name="Line 30"/>
          <p:cNvSpPr>
            <a:spLocks noChangeShapeType="1"/>
          </p:cNvSpPr>
          <p:nvPr/>
        </p:nvSpPr>
        <p:spPr bwMode="auto">
          <a:xfrm flipH="1">
            <a:off x="4164750" y="2247341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50201" name="Rectangle 31"/>
          <p:cNvSpPr>
            <a:spLocks noChangeArrowheads="1"/>
          </p:cNvSpPr>
          <p:nvPr/>
        </p:nvSpPr>
        <p:spPr bwMode="auto">
          <a:xfrm>
            <a:off x="4164750" y="1675841"/>
            <a:ext cx="400050" cy="5715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0202" name="Rectangle 32"/>
          <p:cNvSpPr>
            <a:spLocks noChangeArrowheads="1"/>
          </p:cNvSpPr>
          <p:nvPr/>
        </p:nvSpPr>
        <p:spPr bwMode="auto">
          <a:xfrm>
            <a:off x="3821850" y="1675841"/>
            <a:ext cx="342900" cy="285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0203" name="Line 33"/>
          <p:cNvSpPr>
            <a:spLocks noChangeShapeType="1"/>
          </p:cNvSpPr>
          <p:nvPr/>
        </p:nvSpPr>
        <p:spPr bwMode="auto">
          <a:xfrm flipV="1">
            <a:off x="6678234" y="1961591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21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429798"/>
            <a:ext cx="8262918" cy="892969"/>
          </a:xfrm>
          <a:noFill/>
        </p:spPr>
        <p:txBody>
          <a:bodyPr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Monopólios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</a:t>
            </a:r>
            <a:endParaRPr lang="en-US" alt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auto">
          <a:xfrm>
            <a:off x="1061610" y="3043668"/>
            <a:ext cx="714375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7" name="Retângulo 6"/>
          <p:cNvSpPr/>
          <p:nvPr/>
        </p:nvSpPr>
        <p:spPr bwMode="auto">
          <a:xfrm>
            <a:off x="845586" y="1276579"/>
            <a:ext cx="7614846" cy="17263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1" hangingPunct="1"/>
            <a:endParaRPr lang="pt-BR" sz="135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750" y="700968"/>
            <a:ext cx="6172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3675" b="0" kern="0">
              <a:solidFill>
                <a:schemeClr val="tx2"/>
              </a:solidFill>
              <a:latin typeface="Tahoma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90000"/>
              <a:defRPr/>
            </a:pPr>
            <a:r>
              <a:rPr lang="en-US" sz="3675" b="0" kern="0">
                <a:solidFill>
                  <a:schemeClr val="hlink"/>
                </a:solidFill>
                <a:latin typeface="+mn-lt"/>
              </a:rPr>
              <a:t>	</a:t>
            </a:r>
            <a:endParaRPr lang="en-US" sz="1800" b="0" kern="0">
              <a:solidFill>
                <a:schemeClr val="tx2"/>
              </a:solidFill>
              <a:latin typeface="+mn-lt"/>
            </a:endParaRPr>
          </a:p>
          <a:p>
            <a:pPr marL="457200" indent="-457200">
              <a:lnSpc>
                <a:spcPct val="55000"/>
              </a:lnSpc>
              <a:spcBef>
                <a:spcPct val="20000"/>
              </a:spcBef>
              <a:buClr>
                <a:schemeClr val="bg2"/>
              </a:buClr>
              <a:buSzPct val="90000"/>
              <a:defRPr/>
            </a:pPr>
            <a:endParaRPr lang="en-US" sz="1800" b="0" kern="0">
              <a:latin typeface="+mn-lt"/>
            </a:endParaRPr>
          </a:p>
          <a:p>
            <a:pPr marL="457200" indent="-457200">
              <a:lnSpc>
                <a:spcPct val="6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1500" b="0" kern="0">
              <a:solidFill>
                <a:schemeClr val="tx2"/>
              </a:solidFill>
              <a:latin typeface="Tahoma" pitchFamily="34" charset="0"/>
            </a:endParaRPr>
          </a:p>
        </p:txBody>
      </p:sp>
      <p:graphicFrame>
        <p:nvGraphicFramePr>
          <p:cNvPr id="6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898481"/>
              </p:ext>
            </p:extLst>
          </p:nvPr>
        </p:nvGraphicFramePr>
        <p:xfrm>
          <a:off x="1747410" y="3567861"/>
          <a:ext cx="6457950" cy="1600200"/>
        </p:xfrm>
        <a:graphic>
          <a:graphicData uri="http://schemas.openxmlformats.org/drawingml/2006/table">
            <a:tbl>
              <a:tblPr/>
              <a:tblGrid>
                <a:gridCol w="318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pedágio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congestionadas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pedágio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não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congestionadas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sem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pedágio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congestionadas</a:t>
                      </a:r>
                      <a:endParaRPr kumimoji="0" lang="pt-BR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sem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pedágio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não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congestionadas</a:t>
                      </a:r>
                      <a:endParaRPr kumimoji="0" lang="pt-BR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2931561" y="1330585"/>
            <a:ext cx="54292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com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pedágio</a:t>
            </a: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congestionadas</a:t>
            </a:r>
            <a:endParaRPr lang="en-US" altLang="en-US" sz="27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pedágio</a:t>
            </a: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congestionadas</a:t>
            </a:r>
            <a:endParaRPr lang="en-US" altLang="en-US" sz="27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pedágio</a:t>
            </a: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congestionadas</a:t>
            </a:r>
            <a:endParaRPr lang="en-US" altLang="en-US" sz="27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 eaLnBrk="1" hangingPunct="1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com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pedágio</a:t>
            </a:r>
            <a:r>
              <a:rPr lang="en-US" altLang="en-US" sz="27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congestionadas</a:t>
            </a:r>
            <a:endParaRPr lang="en-US" altLang="en-US" sz="27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4382598" y="3007822"/>
            <a:ext cx="16573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RIVAL?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2467794" y="3277852"/>
            <a:ext cx="423706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        SIM                                       NÃO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118760" y="3223846"/>
            <a:ext cx="400050" cy="20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35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E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X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C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L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U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D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E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N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T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E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dirty="0"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1447410" y="3439871"/>
            <a:ext cx="342900" cy="175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50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S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I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M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45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N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Ã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dirty="0">
                <a:latin typeface="Verdana" panose="020B0604030504040204" pitchFamily="34" charset="0"/>
              </a:rPr>
              <a:t>O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1061610" y="3053511"/>
            <a:ext cx="7143750" cy="2114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1061610" y="3282111"/>
            <a:ext cx="7143750" cy="1998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1404510" y="3282111"/>
            <a:ext cx="0" cy="1885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51227" name="Line 28"/>
          <p:cNvSpPr>
            <a:spLocks noChangeShapeType="1"/>
          </p:cNvSpPr>
          <p:nvPr/>
        </p:nvSpPr>
        <p:spPr bwMode="auto">
          <a:xfrm flipH="1">
            <a:off x="1404510" y="4367961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51228" name="Rectangle 30"/>
          <p:cNvSpPr>
            <a:spLocks noChangeArrowheads="1"/>
          </p:cNvSpPr>
          <p:nvPr/>
        </p:nvSpPr>
        <p:spPr bwMode="auto">
          <a:xfrm>
            <a:off x="1404510" y="3282111"/>
            <a:ext cx="342900" cy="285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1229" name="Rectangle 31"/>
          <p:cNvSpPr>
            <a:spLocks noChangeArrowheads="1"/>
          </p:cNvSpPr>
          <p:nvPr/>
        </p:nvSpPr>
        <p:spPr bwMode="auto">
          <a:xfrm>
            <a:off x="1061610" y="3043668"/>
            <a:ext cx="685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cxnSp>
        <p:nvCxnSpPr>
          <p:cNvPr id="51231" name="Conector reto 26"/>
          <p:cNvCxnSpPr>
            <a:cxnSpLocks noChangeShapeType="1"/>
          </p:cNvCxnSpPr>
          <p:nvPr/>
        </p:nvCxnSpPr>
        <p:spPr bwMode="auto">
          <a:xfrm flipV="1">
            <a:off x="4922658" y="3287135"/>
            <a:ext cx="0" cy="26074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have Esquerda 2"/>
          <p:cNvSpPr/>
          <p:nvPr/>
        </p:nvSpPr>
        <p:spPr bwMode="auto">
          <a:xfrm>
            <a:off x="2775273" y="1359458"/>
            <a:ext cx="156288" cy="156387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1" hangingPunct="1"/>
            <a:endParaRPr lang="pt-BR" sz="135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71117" y="1933361"/>
            <a:ext cx="14041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Estradas</a:t>
            </a:r>
          </a:p>
        </p:txBody>
      </p:sp>
      <p:sp>
        <p:nvSpPr>
          <p:cNvPr id="22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62918" cy="892969"/>
          </a:xfrm>
          <a:noFill/>
        </p:spPr>
        <p:txBody>
          <a:bodyPr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Monopólios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</a:t>
            </a:r>
            <a:endParaRPr lang="en-US" alt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88540" y="1091511"/>
            <a:ext cx="943254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8625" indent="-428625">
              <a:lnSpc>
                <a:spcPct val="55000"/>
              </a:lnSpc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endParaRPr lang="en-US" sz="30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Portanto</a:t>
            </a: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endParaRPr lang="en-US" sz="9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_____________ e ______________</a:t>
            </a: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endParaRPr lang="en-US" sz="45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_____________ e ______________</a:t>
            </a: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endParaRPr lang="en-US" sz="45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_____________ e ______________</a:t>
            </a: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endParaRPr lang="en-US" sz="45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>
              <a:spcBef>
                <a:spcPct val="200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Monopólios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 e ______________</a:t>
            </a:r>
          </a:p>
          <a:p>
            <a:pPr marL="457200" indent="-457200">
              <a:lnSpc>
                <a:spcPct val="60000"/>
              </a:lnSpc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endParaRPr lang="en-US" sz="30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653898" y="2192333"/>
            <a:ext cx="3834426" cy="784620"/>
            <a:chOff x="2496" y="1872"/>
            <a:chExt cx="2352" cy="659"/>
          </a:xfrm>
        </p:grpSpPr>
        <p:sp>
          <p:nvSpPr>
            <p:cNvPr id="52238" name="Text Box 11"/>
            <p:cNvSpPr txBox="1">
              <a:spLocks noChangeArrowheads="1"/>
            </p:cNvSpPr>
            <p:nvPr/>
          </p:nvSpPr>
          <p:spPr bwMode="auto">
            <a:xfrm>
              <a:off x="2496" y="1872"/>
              <a:ext cx="105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250" b="0" dirty="0"/>
                <a:t>Rivais</a:t>
              </a:r>
            </a:p>
          </p:txBody>
        </p:sp>
        <p:sp>
          <p:nvSpPr>
            <p:cNvPr id="52239" name="Text Box 12"/>
            <p:cNvSpPr txBox="1">
              <a:spLocks noChangeArrowheads="1"/>
            </p:cNvSpPr>
            <p:nvPr/>
          </p:nvSpPr>
          <p:spPr bwMode="auto">
            <a:xfrm>
              <a:off x="3792" y="1872"/>
              <a:ext cx="1056" cy="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250" b="0"/>
                <a:t>Excludentes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383213" y="2786929"/>
            <a:ext cx="4644440" cy="438151"/>
            <a:chOff x="2192" y="2212"/>
            <a:chExt cx="2966" cy="368"/>
          </a:xfrm>
        </p:grpSpPr>
        <p:sp>
          <p:nvSpPr>
            <p:cNvPr id="52236" name="Text Box 10"/>
            <p:cNvSpPr txBox="1">
              <a:spLocks noChangeArrowheads="1"/>
            </p:cNvSpPr>
            <p:nvPr/>
          </p:nvSpPr>
          <p:spPr bwMode="auto">
            <a:xfrm>
              <a:off x="2192" y="2212"/>
              <a:ext cx="105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250" b="0" dirty="0"/>
                <a:t>Não Rivais</a:t>
              </a:r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3622" y="2212"/>
              <a:ext cx="15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250" b="0" dirty="0"/>
                <a:t>Não Excludentes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93961" y="4028018"/>
            <a:ext cx="4320644" cy="438151"/>
            <a:chOff x="2784" y="2907"/>
            <a:chExt cx="2630" cy="368"/>
          </a:xfrm>
        </p:grpSpPr>
        <p:sp>
          <p:nvSpPr>
            <p:cNvPr id="52234" name="Text Box 14"/>
            <p:cNvSpPr txBox="1">
              <a:spLocks noChangeArrowheads="1"/>
            </p:cNvSpPr>
            <p:nvPr/>
          </p:nvSpPr>
          <p:spPr bwMode="auto">
            <a:xfrm>
              <a:off x="2784" y="2907"/>
              <a:ext cx="105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250" b="0" dirty="0"/>
                <a:t>Não Rivais</a:t>
              </a:r>
            </a:p>
          </p:txBody>
        </p:sp>
        <p:sp>
          <p:nvSpPr>
            <p:cNvPr id="52235" name="Text Box 15"/>
            <p:cNvSpPr txBox="1">
              <a:spLocks noChangeArrowheads="1"/>
            </p:cNvSpPr>
            <p:nvPr/>
          </p:nvSpPr>
          <p:spPr bwMode="auto">
            <a:xfrm>
              <a:off x="4292" y="2907"/>
              <a:ext cx="112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250" b="0" dirty="0"/>
                <a:t>Excludentes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140642" y="3403459"/>
            <a:ext cx="4374423" cy="438151"/>
            <a:chOff x="2705" y="2563"/>
            <a:chExt cx="2824" cy="368"/>
          </a:xfrm>
        </p:grpSpPr>
        <p:sp>
          <p:nvSpPr>
            <p:cNvPr id="52232" name="Text Box 16"/>
            <p:cNvSpPr txBox="1">
              <a:spLocks noChangeArrowheads="1"/>
            </p:cNvSpPr>
            <p:nvPr/>
          </p:nvSpPr>
          <p:spPr bwMode="auto">
            <a:xfrm>
              <a:off x="4011" y="2563"/>
              <a:ext cx="151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250" b="0" dirty="0"/>
                <a:t>Não Excludentes</a:t>
              </a:r>
            </a:p>
          </p:txBody>
        </p:sp>
        <p:sp>
          <p:nvSpPr>
            <p:cNvPr id="52233" name="Text Box 17"/>
            <p:cNvSpPr txBox="1">
              <a:spLocks noChangeArrowheads="1"/>
            </p:cNvSpPr>
            <p:nvPr/>
          </p:nvSpPr>
          <p:spPr bwMode="auto">
            <a:xfrm>
              <a:off x="2705" y="2563"/>
              <a:ext cx="105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250" b="0" dirty="0"/>
                <a:t>Rivais</a:t>
              </a:r>
            </a:p>
          </p:txBody>
        </p:sp>
      </p:grpSp>
      <p:sp>
        <p:nvSpPr>
          <p:cNvPr id="18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62918" cy="892969"/>
          </a:xfrm>
          <a:noFill/>
        </p:spPr>
        <p:txBody>
          <a:bodyPr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Monopólios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</a:t>
            </a:r>
            <a:endParaRPr lang="en-US" alt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028700"/>
          </a:xfrm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Papel do Governo no Passado</a:t>
            </a: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802382"/>
            <a:ext cx="8856984" cy="2914650"/>
          </a:xfrm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Mercantilismo</a:t>
            </a: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teoria dominante no século XVIII, defendida especialmente por economistas franceses, que advogava a tese de que o governo deveria promover a indústria e o comércio.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A riqueza das Nações era determinada pela quantidade de ouro possuída, proveniente dos superávits comerciais.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Adam Smith (1776) </a:t>
            </a: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defende um papel limitado para o governo (competição e motivação de lucros pode levar os indivíduos, ao perseguirem seus interesses individuais, a servirem aos interesses públicos). Ideia da mão invisível.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700" i="1" dirty="0" err="1">
                <a:latin typeface="Calibri" panose="020F0502020204030204" pitchFamily="34" charset="0"/>
                <a:cs typeface="Calibri" panose="020F0502020204030204" pitchFamily="34" charset="0"/>
              </a:rPr>
              <a:t>Laissez</a:t>
            </a:r>
            <a:r>
              <a:rPr lang="pt-BR" altLang="en-US" sz="2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700" i="1" dirty="0" err="1">
                <a:latin typeface="Calibri" panose="020F0502020204030204" pitchFamily="34" charset="0"/>
                <a:cs typeface="Calibri" panose="020F0502020204030204" pitchFamily="34" charset="0"/>
              </a:rPr>
              <a:t>Faire</a:t>
            </a:r>
            <a:r>
              <a:rPr lang="pt-BR" altLang="en-US" sz="2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Economistas ingleses defendiam o menor governo possível, sem que o setor privado fosse regulamentado ou controlado.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altLang="en-US" sz="3282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Conteúdo 2"/>
          <p:cNvSpPr>
            <a:spLocks noGrp="1"/>
          </p:cNvSpPr>
          <p:nvPr>
            <p:ph idx="1"/>
          </p:nvPr>
        </p:nvSpPr>
        <p:spPr>
          <a:xfrm>
            <a:off x="143508" y="1400311"/>
            <a:ext cx="8802978" cy="3389709"/>
          </a:xfrm>
        </p:spPr>
        <p:txBody>
          <a:bodyPr/>
          <a:lstStyle/>
          <a:p>
            <a:pPr algn="just">
              <a:lnSpc>
                <a:spcPct val="90000"/>
              </a:lnSpc>
              <a:buClrTx/>
              <a:buSzPct val="90000"/>
              <a:buFont typeface="Arial" panose="020B0604020202020204" pitchFamily="34" charset="0"/>
              <a:buChar char="•"/>
            </a:pP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endParaRPr lang="en-US" alt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ClrTx/>
              <a:buSzPct val="90000"/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São bens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rivais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disputáveis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podem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ficar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disponíveis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todos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afetada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oportunidade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seu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consumo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outra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pessoa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ClrTx/>
              <a:buSzPct val="90000"/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São bens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excludentes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exclusivos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: as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pessoas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podem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impedidas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consumi-los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62918" cy="892969"/>
          </a:xfrm>
          <a:noFill/>
        </p:spPr>
        <p:txBody>
          <a:bodyPr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Monopólios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</a:t>
            </a:r>
            <a:endParaRPr lang="en-US" alt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97514" y="686408"/>
            <a:ext cx="8802978" cy="3389709"/>
          </a:xfrm>
        </p:spPr>
        <p:txBody>
          <a:bodyPr/>
          <a:lstStyle/>
          <a:p>
            <a:pPr algn="just">
              <a:lnSpc>
                <a:spcPct val="90000"/>
              </a:lnSpc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90000"/>
              <a:buFont typeface="Arial" panose="020B0604020202020204" pitchFamily="34" charset="0"/>
              <a:buChar char="•"/>
            </a:pP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Carona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free-rider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):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alguém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recebe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benefício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um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serviço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mas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evita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pagar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ele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SzPct val="90000"/>
              <a:buFont typeface="Arial" panose="020B0604020202020204" pitchFamily="34" charset="0"/>
              <a:buChar char="•"/>
            </a:pPr>
            <a:endParaRPr lang="en-US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SzPct val="90000"/>
              <a:buFont typeface="Arial" panose="020B0604020202020204" pitchFamily="34" charset="0"/>
              <a:buChar char="•"/>
            </a:pP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Dadas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características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público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agentes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econômicos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tendem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evitar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pagar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ele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esperando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outros 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façam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2" algn="just"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SzPct val="90000"/>
              <a:buFont typeface="Arial" panose="020B0604020202020204" pitchFamily="34" charset="0"/>
              <a:buChar char="•"/>
            </a:pP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Dito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outro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modo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temos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provisão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dos bens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pois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impossível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(no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mínimo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muito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caro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impedir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pessoa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possa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usufruir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dele,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mesmo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sua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contribuição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igual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a zero.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959886" y="260648"/>
            <a:ext cx="7554552" cy="73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1222" tIns="30611" rIns="61222" bIns="30611" numCol="1" anchor="t" anchorCtr="0" compatLnSpc="1">
            <a:prstTxWarp prst="textNoShape">
              <a:avLst/>
            </a:prstTxWarp>
          </a:bodyPr>
          <a:lstStyle>
            <a:lvl1pPr marL="402632" indent="-40263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1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3364" indent="-33572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36">
                <a:solidFill>
                  <a:schemeClr val="tx1"/>
                </a:solidFill>
                <a:latin typeface="+mn-lt"/>
              </a:defRPr>
            </a:lvl2pPr>
            <a:lvl3pPr marL="1342902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60">
                <a:solidFill>
                  <a:schemeClr val="tx1"/>
                </a:solidFill>
                <a:latin typeface="+mn-lt"/>
              </a:defRPr>
            </a:lvl3pPr>
            <a:lvl4pPr marL="1880540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333">
                <a:solidFill>
                  <a:schemeClr val="tx1"/>
                </a:solidFill>
                <a:latin typeface="+mn-lt"/>
              </a:defRPr>
            </a:lvl4pPr>
            <a:lvl5pPr marL="2418179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33">
                <a:solidFill>
                  <a:schemeClr val="tx1"/>
                </a:solidFill>
                <a:latin typeface="+mn-lt"/>
              </a:defRPr>
            </a:lvl5pPr>
            <a:lvl6pPr marL="2956019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6pPr>
            <a:lvl7pPr marL="3493477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7pPr>
            <a:lvl8pPr marL="4030935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8pPr>
            <a:lvl9pPr marL="4568393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buSzPct val="90000"/>
              <a:buNone/>
            </a:pP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Bens </a:t>
            </a:r>
            <a:r>
              <a:rPr lang="en-US" altLang="en-US" sz="36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 e o  </a:t>
            </a:r>
            <a:r>
              <a:rPr lang="en-US" altLang="en-US" sz="36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36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Carona</a:t>
            </a:r>
            <a:endParaRPr lang="en-US" altLang="en-US" sz="3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8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22412"/>
            <a:ext cx="8640960" cy="3175397"/>
          </a:xfrm>
        </p:spPr>
        <p:txBody>
          <a:bodyPr/>
          <a:lstStyle/>
          <a:p>
            <a:pPr marL="0" lvl="1" algn="just">
              <a:lnSpc>
                <a:spcPct val="55000"/>
              </a:lnSpc>
              <a:buSzPct val="90000"/>
              <a:buFont typeface="Arial" panose="020B0604020202020204" pitchFamily="34" charset="0"/>
              <a:buChar char="•"/>
            </a:pPr>
            <a:endParaRPr lang="en-US" alt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just">
              <a:lnSpc>
                <a:spcPct val="55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deverá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prover um 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público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  <a:p>
            <a:pPr marL="0" lvl="1" algn="just">
              <a:lnSpc>
                <a:spcPct val="55000"/>
              </a:lnSpc>
              <a:buSzPct val="90000"/>
              <a:buFont typeface="Arial" panose="020B0604020202020204" pitchFamily="34" charset="0"/>
              <a:buChar char="•"/>
            </a:pPr>
            <a:endParaRPr lang="en-US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382" lvl="3" algn="just">
              <a:spcBef>
                <a:spcPts val="0"/>
              </a:spcBef>
              <a:buSzPct val="90000"/>
              <a:buFont typeface="Arial" panose="020B0604020202020204" pitchFamily="34" charset="0"/>
              <a:buChar char="•"/>
            </a:pP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ocorre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com outros bens, um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público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deve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ofertado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benefício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marginal de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unidade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adicional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é ao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menos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tão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grande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quanto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custo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marginal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daquela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unidade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55382" lvl="3" algn="just">
              <a:spcBef>
                <a:spcPts val="0"/>
              </a:spcBef>
              <a:buSzPct val="90000"/>
              <a:buFont typeface="Arial" panose="020B0604020202020204" pitchFamily="34" charset="0"/>
              <a:buChar char="•"/>
            </a:pPr>
            <a:endParaRPr lang="en-US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382" lvl="3" algn="just">
              <a:spcBef>
                <a:spcPts val="0"/>
              </a:spcBef>
              <a:buSzPct val="90000"/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custo-benefício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compara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custos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benefícios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decorrentes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provisão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um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público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para 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sociedade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071563" lvl="2" indent="-428625" algn="just">
              <a:buSzPct val="90000"/>
              <a:buFont typeface="Arial" panose="020B0604020202020204" pitchFamily="34" charset="0"/>
              <a:buChar char="•"/>
            </a:pP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Dificuldades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desta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!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197514" y="404664"/>
            <a:ext cx="9073008" cy="53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1222" tIns="30611" rIns="61222" bIns="30611" numCol="1" anchor="t" anchorCtr="0" compatLnSpc="1">
            <a:prstTxWarp prst="textNoShape">
              <a:avLst/>
            </a:prstTxWarp>
          </a:bodyPr>
          <a:lstStyle>
            <a:lvl1pPr marL="402632" indent="-40263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1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3364" indent="-33572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36">
                <a:solidFill>
                  <a:schemeClr val="tx1"/>
                </a:solidFill>
                <a:latin typeface="+mn-lt"/>
              </a:defRPr>
            </a:lvl2pPr>
            <a:lvl3pPr marL="1342902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60">
                <a:solidFill>
                  <a:schemeClr val="tx1"/>
                </a:solidFill>
                <a:latin typeface="+mn-lt"/>
              </a:defRPr>
            </a:lvl3pPr>
            <a:lvl4pPr marL="1880540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333">
                <a:solidFill>
                  <a:schemeClr val="tx1"/>
                </a:solidFill>
                <a:latin typeface="+mn-lt"/>
              </a:defRPr>
            </a:lvl4pPr>
            <a:lvl5pPr marL="2418179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33">
                <a:solidFill>
                  <a:schemeClr val="tx1"/>
                </a:solidFill>
                <a:latin typeface="+mn-lt"/>
              </a:defRPr>
            </a:lvl5pPr>
            <a:lvl6pPr marL="2956019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6pPr>
            <a:lvl7pPr marL="3493477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7pPr>
            <a:lvl8pPr marL="4030935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8pPr>
            <a:lvl9pPr marL="4568393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just">
              <a:lnSpc>
                <a:spcPct val="55000"/>
              </a:lnSpc>
              <a:buSzPct val="90000"/>
              <a:buNone/>
            </a:pPr>
            <a:r>
              <a:rPr lang="en-US" altLang="en-US" sz="345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Papel</a:t>
            </a:r>
            <a:r>
              <a:rPr lang="en-US" altLang="en-US" sz="3450" kern="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345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altLang="en-US" sz="345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5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345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5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Provisão</a:t>
            </a:r>
            <a:r>
              <a:rPr lang="en-US" altLang="en-US" sz="3450" kern="0" dirty="0">
                <a:latin typeface="Calibri" panose="020F0502020204030204" pitchFamily="34" charset="0"/>
                <a:cs typeface="Calibri" panose="020F0502020204030204" pitchFamily="34" charset="0"/>
              </a:rPr>
              <a:t> dos Bens </a:t>
            </a:r>
            <a:r>
              <a:rPr lang="en-US" altLang="en-US" sz="345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Públicos</a:t>
            </a:r>
            <a:endParaRPr lang="en-US" altLang="en-US" sz="345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91D8669-1137-47BD-951E-E68F9ED06302}"/>
              </a:ext>
            </a:extLst>
          </p:cNvPr>
          <p:cNvSpPr txBox="1">
            <a:spLocks/>
          </p:cNvSpPr>
          <p:nvPr/>
        </p:nvSpPr>
        <p:spPr>
          <a:xfrm>
            <a:off x="359532" y="44624"/>
            <a:ext cx="8586954" cy="10287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altLang="en-US" sz="3150" dirty="0">
                <a:latin typeface="Arial" panose="020B0604020202020204" pitchFamily="34" charset="0"/>
                <a:cs typeface="Arial" panose="020B0604020202020204" pitchFamily="34" charset="0"/>
              </a:rPr>
              <a:t>Financiamento dos Bens Públicos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F686376F-246F-4DFB-AFC5-7C8FA183482B}"/>
              </a:ext>
            </a:extLst>
          </p:cNvPr>
          <p:cNvSpPr txBox="1">
            <a:spLocks/>
          </p:cNvSpPr>
          <p:nvPr/>
        </p:nvSpPr>
        <p:spPr>
          <a:xfrm>
            <a:off x="197514" y="857300"/>
            <a:ext cx="8748972" cy="6480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700" b="0" dirty="0">
                <a:latin typeface="Calibri" panose="020F0502020204030204" pitchFamily="34" charset="0"/>
                <a:cs typeface="Calibri" panose="020F0502020204030204" pitchFamily="34" charset="0"/>
              </a:rPr>
              <a:t>Como financiar a provisão de um bem público, dado que trata-se de um bem não rival e não excludente, o que gera o Problema do Carona ?</a:t>
            </a:r>
          </a:p>
          <a:p>
            <a:pPr algn="just"/>
            <a:endParaRPr lang="pt-BR" sz="9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Taxas de </a:t>
            </a:r>
            <a:r>
              <a:rPr lang="pt-BR" sz="2700" dirty="0" err="1">
                <a:latin typeface="Calibri" panose="020F0502020204030204" pitchFamily="34" charset="0"/>
                <a:cs typeface="Calibri" panose="020F0502020204030204" pitchFamily="34" charset="0"/>
              </a:rPr>
              <a:t>Lindahl</a:t>
            </a:r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just">
              <a:spcBef>
                <a:spcPts val="600"/>
              </a:spcBef>
            </a:pPr>
            <a:r>
              <a:rPr lang="pt-BR" sz="2700" b="0" dirty="0">
                <a:latin typeface="Calibri" panose="020F0502020204030204" pitchFamily="34" charset="0"/>
                <a:cs typeface="Calibri" panose="020F0502020204030204" pitchFamily="34" charset="0"/>
              </a:rPr>
              <a:t>Caso o Bem Público seja ofertado (</a:t>
            </a:r>
            <a:r>
              <a:rPr lang="pt-BR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BMg</a:t>
            </a:r>
            <a:r>
              <a:rPr lang="pt-BR" sz="2700" b="0" dirty="0"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pt-BR" sz="2700" b="0" dirty="0" err="1"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pt-BR" sz="2700" b="0" dirty="0">
                <a:latin typeface="Calibri" panose="020F0502020204030204" pitchFamily="34" charset="0"/>
                <a:cs typeface="Calibri" panose="020F0502020204030204" pitchFamily="34" charset="0"/>
              </a:rPr>
              <a:t>), deveríamos cobrar da cada consumidor uma taxa referente ao seu Benefício Marginal.</a:t>
            </a:r>
          </a:p>
          <a:p>
            <a:pPr lvl="2" algn="just">
              <a:spcBef>
                <a:spcPts val="600"/>
              </a:spcBef>
            </a:pPr>
            <a:r>
              <a:rPr lang="pt-BR" sz="2700" b="0" dirty="0">
                <a:latin typeface="Calibri" panose="020F0502020204030204" pitchFamily="34" charset="0"/>
                <a:cs typeface="Calibri" panose="020F0502020204030204" pitchFamily="34" charset="0"/>
              </a:rPr>
              <a:t>Talvez não seja fácil identificar o benefício marginal.</a:t>
            </a:r>
          </a:p>
          <a:p>
            <a:pPr lvl="2" algn="just">
              <a:spcBef>
                <a:spcPts val="600"/>
              </a:spcBef>
            </a:pPr>
            <a:r>
              <a:rPr lang="pt-BR" sz="2700" b="0" dirty="0">
                <a:latin typeface="Calibri" panose="020F0502020204030204" pitchFamily="34" charset="0"/>
                <a:cs typeface="Calibri" panose="020F0502020204030204" pitchFamily="34" charset="0"/>
              </a:rPr>
              <a:t>Mesmo que seja possível, talvez isso induza os indivíduos de baixa renda a não utilizarem bens públicos importantes.</a:t>
            </a:r>
          </a:p>
          <a:p>
            <a:pPr lvl="2" algn="just">
              <a:spcBef>
                <a:spcPts val="600"/>
              </a:spcBef>
            </a:pPr>
            <a:endParaRPr lang="pt-BR" sz="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Determinar a Cobrança de Outra Forma</a:t>
            </a:r>
          </a:p>
        </p:txBody>
      </p:sp>
    </p:spTree>
    <p:extLst>
      <p:ext uri="{BB962C8B-B14F-4D97-AF65-F5344CB8AC3E}">
        <p14:creationId xmlns:p14="http://schemas.microsoft.com/office/powerpoint/2010/main" val="257014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/>
          <p:cNvSpPr>
            <a:spLocks noGrp="1"/>
          </p:cNvSpPr>
          <p:nvPr>
            <p:ph type="title"/>
          </p:nvPr>
        </p:nvSpPr>
        <p:spPr>
          <a:xfrm>
            <a:off x="500862" y="44624"/>
            <a:ext cx="8229600" cy="1028700"/>
          </a:xfrm>
        </p:spPr>
        <p:txBody>
          <a:bodyPr/>
          <a:lstStyle/>
          <a:p>
            <a:pPr algn="ctr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Observação: Os Bens Semipúblicos</a:t>
            </a:r>
          </a:p>
        </p:txBody>
      </p:sp>
      <p:sp>
        <p:nvSpPr>
          <p:cNvPr id="58371" name="Espaço Reservado para Conteúdo 2"/>
          <p:cNvSpPr>
            <a:spLocks noGrp="1"/>
          </p:cNvSpPr>
          <p:nvPr>
            <p:ph idx="1"/>
          </p:nvPr>
        </p:nvSpPr>
        <p:spPr>
          <a:xfrm>
            <a:off x="197514" y="908720"/>
            <a:ext cx="8802978" cy="29146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São bens oferecidos tanto pelo governo quanto pelo setor privado, tendo em vista limites na produção privada ou limites na renda da população para alcançar estes bens.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Note então, que estão sujeitos ao princípio da exclusão, quando ofertados pelo setor privado.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altLang="en-US" sz="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Exemplo: saúde, educação,...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/>
          <p:cNvSpPr>
            <a:spLocks noGrp="1"/>
          </p:cNvSpPr>
          <p:nvPr>
            <p:ph type="title"/>
          </p:nvPr>
        </p:nvSpPr>
        <p:spPr>
          <a:xfrm>
            <a:off x="1352128" y="404664"/>
            <a:ext cx="6172200" cy="567928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b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5" name="Espaço Reservado para Conteúdo 2"/>
          <p:cNvSpPr>
            <a:spLocks noGrp="1"/>
          </p:cNvSpPr>
          <p:nvPr>
            <p:ph idx="1"/>
          </p:nvPr>
        </p:nvSpPr>
        <p:spPr>
          <a:xfrm>
            <a:off x="89502" y="260648"/>
            <a:ext cx="8964996" cy="2914650"/>
          </a:xfrm>
        </p:spPr>
        <p:txBody>
          <a:bodyPr/>
          <a:lstStyle/>
          <a:p>
            <a:pPr>
              <a:lnSpc>
                <a:spcPct val="90000"/>
              </a:lnSpc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55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São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excludentes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porém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rivais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55000"/>
              </a:lnSpc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 “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Tragédia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” →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utilização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excesso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0"/>
              </a:spcBef>
              <a:buSzPct val="90000"/>
              <a:buFont typeface="Arial" panose="020B0604020202020204" pitchFamily="34" charset="0"/>
              <a:buChar char="•"/>
            </a:pPr>
            <a:r>
              <a:rPr lang="pt-BR" sz="2600" b="1" dirty="0">
                <a:latin typeface="Calibri" panose="020F0502020204030204" pitchFamily="34" charset="0"/>
                <a:cs typeface="Calibri" panose="020F0502020204030204" pitchFamily="34" charset="0"/>
              </a:rPr>
              <a:t>Garrett </a:t>
            </a:r>
            <a:r>
              <a:rPr lang="pt-BR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Hardin</a:t>
            </a:r>
            <a:r>
              <a:rPr lang="pt-BR" sz="2600" b="1" dirty="0">
                <a:latin typeface="Calibri" panose="020F0502020204030204" pitchFamily="34" charset="0"/>
                <a:cs typeface="Calibri" panose="020F0502020204030204" pitchFamily="34" charset="0"/>
              </a:rPr>
              <a:t> – “The </a:t>
            </a:r>
            <a:r>
              <a:rPr lang="pt-BR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Tragedy</a:t>
            </a:r>
            <a:r>
              <a:rPr lang="pt-BR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BR" sz="2600" b="1" dirty="0">
                <a:latin typeface="Calibri" panose="020F0502020204030204" pitchFamily="34" charset="0"/>
                <a:cs typeface="Calibri" panose="020F0502020204030204" pitchFamily="34" charset="0"/>
              </a:rPr>
              <a:t> The Commons” (1968).</a:t>
            </a:r>
          </a:p>
          <a:p>
            <a:pPr lvl="1">
              <a:spcBef>
                <a:spcPts val="0"/>
              </a:spcBef>
              <a:buSzPct val="90000"/>
              <a:buFont typeface="Arial" panose="020B0604020202020204" pitchFamily="34" charset="0"/>
              <a:buChar char="•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Cultivar a terra na ausência de direitos de propriedade bem definidos produz consideráveis ineficiências econômicas, pois os agricultores não aram, fertilizam ou melhoram as terras comuns.</a:t>
            </a:r>
          </a:p>
          <a:p>
            <a:pPr lvl="1">
              <a:spcBef>
                <a:spcPts val="0"/>
              </a:spcBef>
              <a:buSzPct val="90000"/>
              <a:buFont typeface="Arial" panose="020B0604020202020204" pitchFamily="34" charset="0"/>
              <a:buChar char="•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A curiosa frase de Lawrence Summers: “Ninguém na história do mundo jamais lavou um carro alugado”.</a:t>
            </a:r>
          </a:p>
          <a:p>
            <a:pPr marL="403228" lvl="1" indent="0">
              <a:buSzPct val="90000"/>
              <a:buNone/>
            </a:pPr>
            <a:endParaRPr lang="en-US" altLang="en-US" sz="142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9409" lvl="1" indent="-428625">
              <a:lnSpc>
                <a:spcPct val="55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altLang="en-US" sz="285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  <a:r>
              <a:rPr lang="en-US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importância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direitos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propriedade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19409" lvl="1" indent="-428625">
              <a:lnSpc>
                <a:spcPct val="55000"/>
              </a:lnSpc>
              <a:buSzPct val="90000"/>
              <a:buFont typeface="Arial" panose="020B0604020202020204" pitchFamily="34" charset="0"/>
              <a:buChar char="•"/>
            </a:pPr>
            <a:endParaRPr lang="en-US" altLang="en-US" sz="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11234" lvl="2" indent="-428625" algn="just">
              <a:buSzPct val="90000"/>
              <a:buFont typeface="Arial" panose="020B0604020202020204" pitchFamily="34" charset="0"/>
              <a:buChar char="•"/>
            </a:pP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mercado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alocação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direitos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propriedade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estão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definidos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Oportunidade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neste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para a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intervenção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governamental</a:t>
            </a:r>
            <a:r>
              <a:rPr lang="en-US" altLang="en-US" sz="25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55000"/>
              </a:lnSpc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992F5F9-CAE8-4B79-A1FA-C39BF93B4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628" y="530678"/>
            <a:ext cx="6172200" cy="567928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b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680AD50-87A7-4278-B009-EDBB470F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6" y="514350"/>
            <a:ext cx="9000492" cy="2914650"/>
          </a:xfrm>
        </p:spPr>
        <p:txBody>
          <a:bodyPr/>
          <a:lstStyle/>
          <a:p>
            <a:pPr algn="just">
              <a:buClrTx/>
              <a:buSzPct val="90000"/>
              <a:buFont typeface="Arial" panose="020B0604020202020204" pitchFamily="34" charset="0"/>
              <a:buChar char="•"/>
            </a:pPr>
            <a:endParaRPr lang="en-US" altLang="en-US" sz="28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9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Exemplo →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Considere uma situação de Tragédia dos Comuns em que há livre acesso a uma zona de pesca.         O preço do peixe é de R$ 1,00. A produção total de peixes é função do número n de barcos, na forma:                       f(n) = 80n - 2n</a:t>
            </a:r>
            <a:r>
              <a:rPr lang="pt-BR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. Suponha que o custo do barco é de           R$ 20,00. </a:t>
            </a:r>
          </a:p>
          <a:p>
            <a:pPr algn="just">
              <a:buSzPct val="90000"/>
              <a:buFont typeface="Arial" panose="020B0604020202020204" pitchFamily="34" charset="0"/>
              <a:buChar char="•"/>
            </a:pPr>
            <a:endParaRPr lang="pt-BR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Primeiramente, devemos notar que trata-se de um exercício referente ao uso de um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recurso comum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ClrTx/>
              <a:buSzPct val="100000"/>
              <a:buFont typeface="Arial" panose="020B0604020202020204" pitchFamily="34" charset="0"/>
              <a:buChar char="•"/>
            </a:pPr>
            <a:endParaRPr lang="pt-B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Como vimos, existindo livre acesso, o recurso comum tende a ser 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superutilizado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SzPct val="90000"/>
              <a:buFont typeface="Arial" panose="020B0604020202020204" pitchFamily="34" charset="0"/>
              <a:buChar char="•"/>
            </a:pPr>
            <a:endParaRPr lang="pt-BR" sz="28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90000"/>
              <a:buFont typeface="Arial" panose="020B0604020202020204" pitchFamily="34" charset="0"/>
              <a:buChar char="•"/>
            </a:pPr>
            <a:endParaRPr lang="en-US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25FD33CF-A632-41E6-AE01-A44D10F6AF94}"/>
              </a:ext>
            </a:extLst>
          </p:cNvPr>
          <p:cNvSpPr/>
          <p:nvPr/>
        </p:nvSpPr>
        <p:spPr>
          <a:xfrm>
            <a:off x="6462210" y="4887162"/>
            <a:ext cx="1134126" cy="4860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75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72C761E-7CB5-4E00-B684-335BBE84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628" y="404664"/>
            <a:ext cx="6172200" cy="567928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b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3EA87BD-B1B6-463D-B38A-FC8BB60BB44C}"/>
              </a:ext>
            </a:extLst>
          </p:cNvPr>
          <p:cNvSpPr txBox="1">
            <a:spLocks/>
          </p:cNvSpPr>
          <p:nvPr/>
        </p:nvSpPr>
        <p:spPr bwMode="auto">
          <a:xfrm>
            <a:off x="134634" y="764704"/>
            <a:ext cx="8811852" cy="133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0" dirty="0">
                <a:latin typeface="Calibri" panose="020F0502020204030204" pitchFamily="34" charset="0"/>
                <a:cs typeface="Calibri" panose="020F0502020204030204" pitchFamily="34" charset="0"/>
              </a:rPr>
              <a:t>Primeiramente, vamos calcular o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número ótimo </a:t>
            </a:r>
            <a:r>
              <a:rPr lang="pt-BR" b="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barcos</a:t>
            </a:r>
            <a:r>
              <a:rPr lang="pt-BR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b="0" dirty="0">
                <a:latin typeface="Calibri" panose="020F0502020204030204" pitchFamily="34" charset="0"/>
                <a:cs typeface="Calibri" panose="020F0502020204030204" pitchFamily="34" charset="0"/>
              </a:rPr>
              <a:t>Nesse caso, devemos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pensar</a:t>
            </a:r>
            <a:r>
              <a:rPr lang="pt-BR" b="0" dirty="0">
                <a:latin typeface="Calibri" panose="020F0502020204030204" pitchFamily="34" charset="0"/>
                <a:cs typeface="Calibri" panose="020F0502020204030204" pitchFamily="34" charset="0"/>
              </a:rPr>
              <a:t> como se o recurso possuísse um proprietário. </a:t>
            </a:r>
          </a:p>
          <a:p>
            <a:pPr algn="just"/>
            <a:r>
              <a:rPr lang="pt-BR" b="0" dirty="0">
                <a:latin typeface="Calibri" panose="020F0502020204030204" pitchFamily="34" charset="0"/>
                <a:cs typeface="Calibri" panose="020F0502020204030204" pitchFamily="34" charset="0"/>
              </a:rPr>
              <a:t>Qual a quantidade produzida (peixes) para a maximização de lucros ? Quantos barcos irão pescar ? </a:t>
            </a:r>
          </a:p>
        </p:txBody>
      </p:sp>
      <p:graphicFrame>
        <p:nvGraphicFramePr>
          <p:cNvPr id="6" name="Object 16">
            <a:extLst>
              <a:ext uri="{FF2B5EF4-FFF2-40B4-BE49-F238E27FC236}">
                <a16:creationId xmlns:a16="http://schemas.microsoft.com/office/drawing/2014/main" id="{EBB9585A-10DB-4498-92D3-A8EA4B64C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401801"/>
              </p:ext>
            </p:extLst>
          </p:nvPr>
        </p:nvGraphicFramePr>
        <p:xfrm>
          <a:off x="467543" y="3483006"/>
          <a:ext cx="7036296" cy="2106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4840" imgH="939600" progId="Equation.DSMT4">
                  <p:embed/>
                </p:oleObj>
              </mc:Choice>
              <mc:Fallback>
                <p:oleObj name="Equation" r:id="rId2" imgW="3174840" imgH="939600" progId="Equation.DSMT4">
                  <p:embed/>
                  <p:pic>
                    <p:nvPicPr>
                      <p:cNvPr id="5" name="Object 16">
                        <a:extLst>
                          <a:ext uri="{FF2B5EF4-FFF2-40B4-BE49-F238E27FC236}">
                            <a16:creationId xmlns:a16="http://schemas.microsoft.com/office/drawing/2014/main" id="{25AD5374-BA15-4598-8272-CAD9CB2E218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3483006"/>
                        <a:ext cx="7036296" cy="2106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13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4E65561-435B-455A-9921-FD794DCC8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628" y="476672"/>
            <a:ext cx="6172200" cy="567928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b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063E0C0-A6ED-48D1-9B6E-D29CFA012AC8}"/>
              </a:ext>
            </a:extLst>
          </p:cNvPr>
          <p:cNvSpPr/>
          <p:nvPr/>
        </p:nvSpPr>
        <p:spPr>
          <a:xfrm>
            <a:off x="59788" y="836712"/>
            <a:ext cx="8994710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 algn="just">
              <a:buSzPct val="100000"/>
              <a:buFont typeface="Arial" panose="020B0604020202020204" pitchFamily="34" charset="0"/>
              <a:buChar char="•"/>
            </a:pP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não existe um único proprietário da zona de pesca (ou um planejador central), cada agente, olhando da </a:t>
            </a:r>
            <a:r>
              <a:rPr lang="pt-BR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própria perspectiva </a:t>
            </a: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(privada), entrará nesse mercado até que a </a:t>
            </a:r>
            <a:r>
              <a:rPr lang="pt-BR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Rme</a:t>
            </a: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iguale ao </a:t>
            </a:r>
            <a:r>
              <a:rPr lang="pt-BR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Cme</a:t>
            </a: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ou seja, até que tenhamos      LT = 0.</a:t>
            </a:r>
          </a:p>
          <a:p>
            <a:pPr marL="428625" indent="-428625" algn="just">
              <a:buSzPct val="100000"/>
              <a:buFont typeface="Arial" panose="020B0604020202020204" pitchFamily="34" charset="0"/>
              <a:buChar char="•"/>
            </a:pPr>
            <a:endParaRPr lang="pt-BR" sz="3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8625" indent="-428625" algn="just">
              <a:buSzPct val="100000"/>
              <a:buFont typeface="Arial" panose="020B0604020202020204" pitchFamily="34" charset="0"/>
              <a:buChar char="•"/>
            </a:pPr>
            <a:endParaRPr lang="pt-BR" sz="45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8625" indent="-428625" algn="just">
              <a:buSzPct val="100000"/>
              <a:buFont typeface="Arial" panose="020B0604020202020204" pitchFamily="34" charset="0"/>
              <a:buChar char="•"/>
            </a:pP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Dito de outro modo, enquanto a </a:t>
            </a:r>
            <a:r>
              <a:rPr lang="pt-BR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Rme</a:t>
            </a: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pt-BR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Cme</a:t>
            </a: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não havendo limitação para a entrada de novos barcos, teremos novos barcos entrando nesse mercado.</a:t>
            </a:r>
          </a:p>
          <a:p>
            <a:pPr marL="967979" lvl="1" indent="-428625" algn="just">
              <a:buSzPct val="100000"/>
              <a:buFont typeface="Arial" panose="020B0604020202020204" pitchFamily="34" charset="0"/>
              <a:buChar char="•"/>
            </a:pP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Permite ao novo entrante a obtenção de lucros, mas gera uma </a:t>
            </a:r>
            <a:r>
              <a:rPr lang="pt-BR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 negativa </a:t>
            </a: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 os outros; redução do LT.</a:t>
            </a:r>
          </a:p>
        </p:txBody>
      </p:sp>
    </p:spTree>
    <p:extLst>
      <p:ext uri="{BB962C8B-B14F-4D97-AF65-F5344CB8AC3E}">
        <p14:creationId xmlns:p14="http://schemas.microsoft.com/office/powerpoint/2010/main" val="33355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D9F2F61-13FA-4D14-87FB-228CBF18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628" y="476672"/>
            <a:ext cx="6172200" cy="567928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Comuns</a:t>
            </a:r>
            <a:b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F90444-8A08-48AE-88B0-434F0E53D0BF}"/>
              </a:ext>
            </a:extLst>
          </p:cNvPr>
          <p:cNvSpPr/>
          <p:nvPr/>
        </p:nvSpPr>
        <p:spPr>
          <a:xfrm>
            <a:off x="143508" y="908720"/>
            <a:ext cx="88029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 algn="just">
              <a:buSzPct val="100000"/>
              <a:buFont typeface="Arial" panose="020B0604020202020204" pitchFamily="34" charset="0"/>
              <a:buChar char="•"/>
            </a:pP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Calculando o número de barcos efetivos, no caso de não haver direito de propriedade: </a:t>
            </a:r>
            <a:r>
              <a:rPr lang="pt-BR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Rme</a:t>
            </a: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pt-BR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Cme</a:t>
            </a: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3B7A831-C245-42FA-8A98-BFCF8CA90070}"/>
              </a:ext>
            </a:extLst>
          </p:cNvPr>
          <p:cNvSpPr/>
          <p:nvPr/>
        </p:nvSpPr>
        <p:spPr>
          <a:xfrm>
            <a:off x="3848835" y="3062746"/>
            <a:ext cx="1272353" cy="4593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75"/>
          </a:p>
        </p:txBody>
      </p:sp>
      <p:graphicFrame>
        <p:nvGraphicFramePr>
          <p:cNvPr id="7" name="Object 16">
            <a:extLst>
              <a:ext uri="{FF2B5EF4-FFF2-40B4-BE49-F238E27FC236}">
                <a16:creationId xmlns:a16="http://schemas.microsoft.com/office/drawing/2014/main" id="{5D242D33-BF3D-4968-86C2-6854AA1FF9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486745"/>
              </p:ext>
            </p:extLst>
          </p:nvPr>
        </p:nvGraphicFramePr>
        <p:xfrm>
          <a:off x="692696" y="1836155"/>
          <a:ext cx="5463480" cy="1736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560" imgH="761760" progId="Equation.DSMT4">
                  <p:embed/>
                </p:oleObj>
              </mc:Choice>
              <mc:Fallback>
                <p:oleObj name="Equation" r:id="rId2" imgW="2374560" imgH="761760" progId="Equation.DSMT4">
                  <p:embed/>
                  <p:pic>
                    <p:nvPicPr>
                      <p:cNvPr id="4" name="Object 16">
                        <a:extLst>
                          <a:ext uri="{FF2B5EF4-FFF2-40B4-BE49-F238E27FC236}">
                            <a16:creationId xmlns:a16="http://schemas.microsoft.com/office/drawing/2014/main" id="{A2890D42-D720-4B5B-960F-C7024909DE1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96" y="1836155"/>
                        <a:ext cx="5463480" cy="1736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EB408EF6-017C-45EB-8526-658B2275C6B5}"/>
              </a:ext>
            </a:extLst>
          </p:cNvPr>
          <p:cNvSpPr txBox="1">
            <a:spLocks/>
          </p:cNvSpPr>
          <p:nvPr/>
        </p:nvSpPr>
        <p:spPr bwMode="auto">
          <a:xfrm>
            <a:off x="197514" y="3809577"/>
            <a:ext cx="6583310" cy="4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700" b="0" dirty="0">
                <a:latin typeface="Calibri" panose="020F0502020204030204" pitchFamily="34" charset="0"/>
                <a:cs typeface="Calibri" panose="020F0502020204030204" pitchFamily="34" charset="0"/>
              </a:rPr>
              <a:t>Observe que, nesse caso, teremos LT=0.</a:t>
            </a:r>
          </a:p>
        </p:txBody>
      </p:sp>
      <p:graphicFrame>
        <p:nvGraphicFramePr>
          <p:cNvPr id="11" name="Object 16">
            <a:extLst>
              <a:ext uri="{FF2B5EF4-FFF2-40B4-BE49-F238E27FC236}">
                <a16:creationId xmlns:a16="http://schemas.microsoft.com/office/drawing/2014/main" id="{2F9F5D5D-1215-49D7-9DBC-558A2073E7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427609"/>
              </p:ext>
            </p:extLst>
          </p:nvPr>
        </p:nvGraphicFramePr>
        <p:xfrm>
          <a:off x="472176" y="4263614"/>
          <a:ext cx="5745744" cy="132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54280" imgH="583920" progId="Equation.DSMT4">
                  <p:embed/>
                </p:oleObj>
              </mc:Choice>
              <mc:Fallback>
                <p:oleObj name="Equation" r:id="rId4" imgW="2654280" imgH="583920" progId="Equation.DSMT4">
                  <p:embed/>
                  <p:pic>
                    <p:nvPicPr>
                      <p:cNvPr id="6" name="Object 16">
                        <a:extLst>
                          <a:ext uri="{FF2B5EF4-FFF2-40B4-BE49-F238E27FC236}">
                            <a16:creationId xmlns:a16="http://schemas.microsoft.com/office/drawing/2014/main" id="{70D83596-7E4E-463D-A7B1-AD682C438D2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76" y="4263614"/>
                        <a:ext cx="5745744" cy="1321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93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40486" cy="1028700"/>
          </a:xfrm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Papel do Governo no Passado</a:t>
            </a: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730374"/>
            <a:ext cx="9054498" cy="2914650"/>
          </a:xfrm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Smith chega à conclusão que: </a:t>
            </a:r>
            <a:r>
              <a:rPr lang="pt-BR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"Ao servir a seus próprios interesses os indivíduos servem melhor ao interesse da sociedade do que se esse fosse o seu objetivo". 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Nenhum comitê do governo é necessário para decidir o que deve ser produzido e como alocar os recursos; o sistema de preços faria esse papel.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 governo não precisa checar se uma firma é eficiente ou não: as próprias leis de mercado expulsariam os produtores ineficientes.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type="title"/>
          </p:nvPr>
        </p:nvSpPr>
        <p:spPr>
          <a:xfrm>
            <a:off x="1316124" y="-27384"/>
            <a:ext cx="6172200" cy="102870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08" y="882526"/>
            <a:ext cx="8748972" cy="3482578"/>
          </a:xfrm>
        </p:spPr>
        <p:txBody>
          <a:bodyPr/>
          <a:lstStyle/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ocorrem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ações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um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agente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econômico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impactam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outro(s)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agente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(s)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econômico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(s) de forma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refletida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transações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4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é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considerada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falha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portanto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excedente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total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maximizado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>
              <a:lnSpc>
                <a:spcPct val="80000"/>
              </a:lnSpc>
              <a:buClrTx/>
              <a:buSzPct val="100000"/>
              <a:buFont typeface="Arial" panose="020B0604020202020204" pitchFamily="34" charset="0"/>
              <a:buChar char="•"/>
              <a:defRPr/>
            </a:pPr>
            <a:endParaRPr lang="en-US" sz="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80000"/>
              </a:lnSpc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Impacto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das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ações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um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agente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estar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outro(s)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agente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(s), que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toma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(m) parte da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ação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Inexiste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pagamento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recebimento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compensação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impacto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sofrido</a:t>
            </a:r>
            <a:r>
              <a:rPr 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316124" y="44624"/>
            <a:ext cx="6172200" cy="102870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pt-BR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idx="1"/>
          </p:nvPr>
        </p:nvSpPr>
        <p:spPr>
          <a:xfrm>
            <a:off x="683568" y="2024844"/>
            <a:ext cx="7074786" cy="3564396"/>
          </a:xfrm>
          <a:noFill/>
        </p:spPr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Negativa (poluição)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Positiva (transbordamento tecnológico) 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pt-BR" alt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Consumo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Negativa (álcool, cigarro, drogas)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Positiva (educação, vacina)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51520" y="836829"/>
            <a:ext cx="8737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 algn="just"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sz="3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podem</a:t>
            </a:r>
            <a:r>
              <a:rPr lang="en-US" sz="3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sz="3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classificadas</a:t>
            </a:r>
            <a:r>
              <a:rPr lang="en-US" sz="3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3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positivas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negativas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370130" y="96044"/>
            <a:ext cx="6172200" cy="102870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 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idx="1"/>
          </p:nvPr>
        </p:nvSpPr>
        <p:spPr>
          <a:xfrm>
            <a:off x="197514" y="930998"/>
            <a:ext cx="8748972" cy="3074066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Quando há uma externalidade, a alocação de recursos proporcionada pelo mercado não será eficiente pois: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se a produção de um bem gera externalidades negativas, ocorrerá excesso de oferta desse bem na ausência de intervenção governamental.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se a produção de um bem gera externalidades positivas, ocorrerá insuficiência de oferta desse bem na ausência de intervenção governamental.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35496" y="978936"/>
            <a:ext cx="9054498" cy="399644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63490" name="Text Box 42"/>
          <p:cNvSpPr txBox="1">
            <a:spLocks noChangeArrowheads="1"/>
          </p:cNvSpPr>
          <p:nvPr/>
        </p:nvSpPr>
        <p:spPr bwMode="auto">
          <a:xfrm>
            <a:off x="2141730" y="260648"/>
            <a:ext cx="46985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O Mercado de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Alumínio</a:t>
            </a:r>
            <a:endParaRPr lang="en-US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1" name="Line 45"/>
          <p:cNvSpPr>
            <a:spLocks noChangeShapeType="1"/>
          </p:cNvSpPr>
          <p:nvPr/>
        </p:nvSpPr>
        <p:spPr bwMode="auto">
          <a:xfrm flipV="1">
            <a:off x="1162776" y="1582434"/>
            <a:ext cx="0" cy="280035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3492" name="Line 46"/>
          <p:cNvSpPr>
            <a:spLocks noChangeShapeType="1"/>
          </p:cNvSpPr>
          <p:nvPr/>
        </p:nvSpPr>
        <p:spPr bwMode="auto">
          <a:xfrm>
            <a:off x="1162776" y="4382784"/>
            <a:ext cx="35433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3493" name="Text Box 47"/>
          <p:cNvSpPr txBox="1">
            <a:spLocks noChangeArrowheads="1"/>
          </p:cNvSpPr>
          <p:nvPr/>
        </p:nvSpPr>
        <p:spPr bwMode="auto">
          <a:xfrm>
            <a:off x="845586" y="1302972"/>
            <a:ext cx="40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400" dirty="0"/>
              <a:t>P</a:t>
            </a:r>
          </a:p>
        </p:txBody>
      </p:sp>
      <p:sp>
        <p:nvSpPr>
          <p:cNvPr id="63494" name="Text Box 48"/>
          <p:cNvSpPr txBox="1">
            <a:spLocks noChangeArrowheads="1"/>
          </p:cNvSpPr>
          <p:nvPr/>
        </p:nvSpPr>
        <p:spPr bwMode="auto">
          <a:xfrm>
            <a:off x="4648926" y="4325634"/>
            <a:ext cx="40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400" dirty="0"/>
              <a:t>Q</a:t>
            </a:r>
          </a:p>
        </p:txBody>
      </p:sp>
      <p:sp>
        <p:nvSpPr>
          <p:cNvPr id="63495" name="Line 49"/>
          <p:cNvSpPr>
            <a:spLocks noChangeShapeType="1"/>
          </p:cNvSpPr>
          <p:nvPr/>
        </p:nvSpPr>
        <p:spPr bwMode="auto">
          <a:xfrm>
            <a:off x="1791426" y="1811034"/>
            <a:ext cx="2114550" cy="211455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3496" name="Line 50"/>
          <p:cNvSpPr>
            <a:spLocks noChangeShapeType="1"/>
          </p:cNvSpPr>
          <p:nvPr/>
        </p:nvSpPr>
        <p:spPr bwMode="auto">
          <a:xfrm flipV="1">
            <a:off x="1619976" y="1925334"/>
            <a:ext cx="2400300" cy="1828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3497" name="Line 51"/>
          <p:cNvSpPr>
            <a:spLocks noChangeShapeType="1"/>
          </p:cNvSpPr>
          <p:nvPr/>
        </p:nvSpPr>
        <p:spPr bwMode="auto">
          <a:xfrm>
            <a:off x="2820126" y="2839734"/>
            <a:ext cx="0" cy="1543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3498" name="Line 52"/>
          <p:cNvSpPr>
            <a:spLocks noChangeShapeType="1"/>
          </p:cNvSpPr>
          <p:nvPr/>
        </p:nvSpPr>
        <p:spPr bwMode="auto">
          <a:xfrm flipH="1">
            <a:off x="1162776" y="2839734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3499" name="Text Box 53"/>
          <p:cNvSpPr txBox="1">
            <a:spLocks noChangeArrowheads="1"/>
          </p:cNvSpPr>
          <p:nvPr/>
        </p:nvSpPr>
        <p:spPr bwMode="auto">
          <a:xfrm>
            <a:off x="4020276" y="1642170"/>
            <a:ext cx="373807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100" dirty="0"/>
              <a:t>S = Oferta (Custo Privado)</a:t>
            </a:r>
          </a:p>
        </p:txBody>
      </p:sp>
      <p:sp>
        <p:nvSpPr>
          <p:cNvPr id="63500" name="Text Box 54"/>
          <p:cNvSpPr txBox="1">
            <a:spLocks noChangeArrowheads="1"/>
          </p:cNvSpPr>
          <p:nvPr/>
        </p:nvSpPr>
        <p:spPr bwMode="auto">
          <a:xfrm>
            <a:off x="3905976" y="3822001"/>
            <a:ext cx="385237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100" dirty="0"/>
              <a:t>D = Demanda (Valor Privado)</a:t>
            </a:r>
          </a:p>
        </p:txBody>
      </p:sp>
      <p:sp>
        <p:nvSpPr>
          <p:cNvPr id="63501" name="Text Box 55"/>
          <p:cNvSpPr txBox="1">
            <a:spLocks noChangeArrowheads="1"/>
          </p:cNvSpPr>
          <p:nvPr/>
        </p:nvSpPr>
        <p:spPr bwMode="auto">
          <a:xfrm>
            <a:off x="2648676" y="4389928"/>
            <a:ext cx="12573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950" dirty="0" err="1"/>
              <a:t>Q</a:t>
            </a:r>
            <a:r>
              <a:rPr lang="pt-BR" altLang="en-US" sz="1500" dirty="0" err="1"/>
              <a:t>mercado</a:t>
            </a:r>
            <a:endParaRPr lang="pt-BR" altLang="en-US" sz="1500" dirty="0"/>
          </a:p>
        </p:txBody>
      </p:sp>
      <p:sp>
        <p:nvSpPr>
          <p:cNvPr id="63502" name="Text Box 56"/>
          <p:cNvSpPr txBox="1">
            <a:spLocks noChangeArrowheads="1"/>
          </p:cNvSpPr>
          <p:nvPr/>
        </p:nvSpPr>
        <p:spPr bwMode="auto">
          <a:xfrm>
            <a:off x="35496" y="2614279"/>
            <a:ext cx="115613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950" dirty="0" err="1"/>
              <a:t>P</a:t>
            </a:r>
            <a:r>
              <a:rPr lang="pt-BR" altLang="en-US" sz="1500" dirty="0" err="1"/>
              <a:t>mercado</a:t>
            </a:r>
            <a:endParaRPr lang="pt-BR" altLang="en-US" sz="1500" dirty="0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934426" y="2113453"/>
            <a:ext cx="6066236" cy="1593058"/>
            <a:chOff x="2256" y="1694"/>
            <a:chExt cx="5095" cy="1338"/>
          </a:xfrm>
        </p:grpSpPr>
        <p:sp>
          <p:nvSpPr>
            <p:cNvPr id="63504" name="Text Box 58"/>
            <p:cNvSpPr txBox="1">
              <a:spLocks noChangeArrowheads="1"/>
            </p:cNvSpPr>
            <p:nvPr/>
          </p:nvSpPr>
          <p:spPr bwMode="auto">
            <a:xfrm>
              <a:off x="3120" y="1694"/>
              <a:ext cx="4231" cy="13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b="0" dirty="0"/>
                <a:t>A quantidade de equilíbrio de mercado maximiza o valor total para os compradores menos os custos totais para os vendedores. Portanto, na ausência de externalidades, o equilíbrio de mercado é eficiente.</a:t>
              </a:r>
            </a:p>
          </p:txBody>
        </p:sp>
        <p:sp>
          <p:nvSpPr>
            <p:cNvPr id="63505" name="Line 59"/>
            <p:cNvSpPr>
              <a:spLocks noChangeShapeType="1"/>
            </p:cNvSpPr>
            <p:nvPr/>
          </p:nvSpPr>
          <p:spPr bwMode="auto">
            <a:xfrm flipH="1">
              <a:off x="2256" y="2304"/>
              <a:ext cx="8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>
          <a:xfrm>
            <a:off x="1871700" y="44624"/>
            <a:ext cx="5014913" cy="1028700"/>
          </a:xfrm>
        </p:spPr>
        <p:txBody>
          <a:bodyPr/>
          <a:lstStyle/>
          <a:p>
            <a:pPr algn="ctr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 Negativas</a:t>
            </a:r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622450" cy="3392388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levarmos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conta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produzida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fábrica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alumínio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negativa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custo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para a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sociedade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será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alto do que 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custo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produtores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alumínio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alt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custo</a:t>
            </a:r>
            <a:r>
              <a:rPr lang="en-US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social de </a:t>
            </a:r>
            <a:r>
              <a:rPr lang="en-US" alt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para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unidade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produzida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inclui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custo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privado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produtores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custo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sofrido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pelos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agentes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atingidos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pela </a:t>
            </a:r>
            <a:r>
              <a:rPr lang="en-US" alt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pt-BR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251520" y="1077559"/>
            <a:ext cx="8640960" cy="378042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65538" name="Line 4"/>
          <p:cNvSpPr>
            <a:spLocks noChangeShapeType="1"/>
          </p:cNvSpPr>
          <p:nvPr/>
        </p:nvSpPr>
        <p:spPr bwMode="auto">
          <a:xfrm flipV="1">
            <a:off x="1571346" y="1557883"/>
            <a:ext cx="0" cy="280035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5539" name="Line 5"/>
          <p:cNvSpPr>
            <a:spLocks noChangeShapeType="1"/>
          </p:cNvSpPr>
          <p:nvPr/>
        </p:nvSpPr>
        <p:spPr bwMode="auto">
          <a:xfrm>
            <a:off x="1571346" y="4358233"/>
            <a:ext cx="35433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1223628" y="1386433"/>
            <a:ext cx="40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400" dirty="0"/>
              <a:t>P</a:t>
            </a:r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5057496" y="4301083"/>
            <a:ext cx="40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400" dirty="0"/>
              <a:t>Q</a:t>
            </a:r>
          </a:p>
        </p:txBody>
      </p:sp>
      <p:sp>
        <p:nvSpPr>
          <p:cNvPr id="65542" name="Line 8"/>
          <p:cNvSpPr>
            <a:spLocks noChangeShapeType="1"/>
          </p:cNvSpPr>
          <p:nvPr/>
        </p:nvSpPr>
        <p:spPr bwMode="auto">
          <a:xfrm>
            <a:off x="2199996" y="1786483"/>
            <a:ext cx="2114550" cy="211455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5543" name="Line 9"/>
          <p:cNvSpPr>
            <a:spLocks noChangeShapeType="1"/>
          </p:cNvSpPr>
          <p:nvPr/>
        </p:nvSpPr>
        <p:spPr bwMode="auto">
          <a:xfrm flipV="1">
            <a:off x="2028546" y="1900783"/>
            <a:ext cx="2400300" cy="1828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5544" name="Line 10"/>
          <p:cNvSpPr>
            <a:spLocks noChangeShapeType="1"/>
          </p:cNvSpPr>
          <p:nvPr/>
        </p:nvSpPr>
        <p:spPr bwMode="auto">
          <a:xfrm>
            <a:off x="3228696" y="2815183"/>
            <a:ext cx="0" cy="1543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5545" name="Line 11"/>
          <p:cNvSpPr>
            <a:spLocks noChangeShapeType="1"/>
          </p:cNvSpPr>
          <p:nvPr/>
        </p:nvSpPr>
        <p:spPr bwMode="auto">
          <a:xfrm flipH="1">
            <a:off x="1571346" y="281518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5546" name="Text Box 12"/>
          <p:cNvSpPr txBox="1">
            <a:spLocks noChangeArrowheads="1"/>
          </p:cNvSpPr>
          <p:nvPr/>
        </p:nvSpPr>
        <p:spPr bwMode="auto">
          <a:xfrm>
            <a:off x="4409982" y="1725631"/>
            <a:ext cx="3510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100" dirty="0"/>
              <a:t>S = Oferta (Custo Privado)</a:t>
            </a:r>
          </a:p>
        </p:txBody>
      </p:sp>
      <p:sp>
        <p:nvSpPr>
          <p:cNvPr id="65547" name="Text Box 13"/>
          <p:cNvSpPr txBox="1">
            <a:spLocks noChangeArrowheads="1"/>
          </p:cNvSpPr>
          <p:nvPr/>
        </p:nvSpPr>
        <p:spPr bwMode="auto">
          <a:xfrm>
            <a:off x="4301970" y="3777859"/>
            <a:ext cx="38758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100" dirty="0"/>
              <a:t>D = Demanda (Valor Privado)</a:t>
            </a:r>
          </a:p>
        </p:txBody>
      </p:sp>
      <p:sp>
        <p:nvSpPr>
          <p:cNvPr id="65548" name="Text Box 14"/>
          <p:cNvSpPr txBox="1">
            <a:spLocks noChangeArrowheads="1"/>
          </p:cNvSpPr>
          <p:nvPr/>
        </p:nvSpPr>
        <p:spPr bwMode="auto">
          <a:xfrm>
            <a:off x="3104964" y="4317920"/>
            <a:ext cx="119700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950" dirty="0" err="1"/>
              <a:t>Q</a:t>
            </a:r>
            <a:r>
              <a:rPr lang="pt-BR" altLang="en-US" sz="1500" dirty="0" err="1"/>
              <a:t>mercado</a:t>
            </a:r>
            <a:endParaRPr lang="pt-BR" altLang="en-US" sz="1500" dirty="0"/>
          </a:p>
        </p:txBody>
      </p:sp>
      <p:sp>
        <p:nvSpPr>
          <p:cNvPr id="65549" name="Text Box 15"/>
          <p:cNvSpPr txBox="1">
            <a:spLocks noChangeArrowheads="1"/>
          </p:cNvSpPr>
          <p:nvPr/>
        </p:nvSpPr>
        <p:spPr bwMode="auto">
          <a:xfrm>
            <a:off x="467545" y="2643734"/>
            <a:ext cx="125968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950" dirty="0" err="1"/>
              <a:t>P</a:t>
            </a:r>
            <a:r>
              <a:rPr lang="pt-BR" altLang="en-US" sz="1500" dirty="0" err="1"/>
              <a:t>mercado</a:t>
            </a:r>
            <a:endParaRPr lang="pt-BR" altLang="en-US" sz="1500" dirty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259402" y="1293565"/>
            <a:ext cx="5400676" cy="3426620"/>
            <a:chOff x="506" y="1026"/>
            <a:chExt cx="4536" cy="2878"/>
          </a:xfrm>
        </p:grpSpPr>
        <p:sp>
          <p:nvSpPr>
            <p:cNvPr id="65553" name="Line 19"/>
            <p:cNvSpPr>
              <a:spLocks noChangeShapeType="1"/>
            </p:cNvSpPr>
            <p:nvPr/>
          </p:nvSpPr>
          <p:spPr bwMode="auto">
            <a:xfrm flipV="1">
              <a:off x="864" y="1248"/>
              <a:ext cx="2016" cy="153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5554" name="Text Box 20"/>
            <p:cNvSpPr txBox="1">
              <a:spLocks noChangeArrowheads="1"/>
            </p:cNvSpPr>
            <p:nvPr/>
          </p:nvSpPr>
          <p:spPr bwMode="auto">
            <a:xfrm>
              <a:off x="2880" y="1026"/>
              <a:ext cx="177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100" dirty="0">
                  <a:solidFill>
                    <a:srgbClr val="008000"/>
                  </a:solidFill>
                </a:rPr>
                <a:t>Custo Social</a:t>
              </a:r>
            </a:p>
          </p:txBody>
        </p:sp>
        <p:sp>
          <p:nvSpPr>
            <p:cNvPr id="65555" name="Line 21"/>
            <p:cNvSpPr>
              <a:spLocks noChangeShapeType="1"/>
            </p:cNvSpPr>
            <p:nvPr/>
          </p:nvSpPr>
          <p:spPr bwMode="auto">
            <a:xfrm>
              <a:off x="1872" y="2016"/>
              <a:ext cx="0" cy="158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5556" name="Line 22"/>
            <p:cNvSpPr>
              <a:spLocks noChangeShapeType="1"/>
            </p:cNvSpPr>
            <p:nvPr/>
          </p:nvSpPr>
          <p:spPr bwMode="auto">
            <a:xfrm flipH="1">
              <a:off x="768" y="2016"/>
              <a:ext cx="1104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5557" name="Text Box 23"/>
            <p:cNvSpPr txBox="1">
              <a:spLocks noChangeArrowheads="1"/>
            </p:cNvSpPr>
            <p:nvPr/>
          </p:nvSpPr>
          <p:spPr bwMode="auto">
            <a:xfrm>
              <a:off x="1383" y="3574"/>
              <a:ext cx="8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 err="1">
                  <a:solidFill>
                    <a:srgbClr val="008000"/>
                  </a:solidFill>
                </a:rPr>
                <a:t>Q</a:t>
              </a:r>
              <a:r>
                <a:rPr lang="pt-BR" altLang="en-US" sz="1500" dirty="0" err="1">
                  <a:solidFill>
                    <a:srgbClr val="008000"/>
                  </a:solidFill>
                </a:rPr>
                <a:t>ótima</a:t>
              </a:r>
              <a:endParaRPr lang="pt-BR" altLang="en-US" sz="1500" dirty="0">
                <a:solidFill>
                  <a:srgbClr val="008000"/>
                </a:solidFill>
              </a:endParaRPr>
            </a:p>
          </p:txBody>
        </p:sp>
        <p:sp>
          <p:nvSpPr>
            <p:cNvPr id="65558" name="Text Box 24"/>
            <p:cNvSpPr txBox="1">
              <a:spLocks noChangeArrowheads="1"/>
            </p:cNvSpPr>
            <p:nvPr/>
          </p:nvSpPr>
          <p:spPr bwMode="auto">
            <a:xfrm>
              <a:off x="506" y="1872"/>
              <a:ext cx="8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>
                  <a:solidFill>
                    <a:srgbClr val="008000"/>
                  </a:solidFill>
                </a:rPr>
                <a:t>P</a:t>
              </a:r>
            </a:p>
          </p:txBody>
        </p:sp>
        <p:sp>
          <p:nvSpPr>
            <p:cNvPr id="65559" name="Line 25"/>
            <p:cNvSpPr>
              <a:spLocks noChangeShapeType="1"/>
            </p:cNvSpPr>
            <p:nvPr/>
          </p:nvSpPr>
          <p:spPr bwMode="auto">
            <a:xfrm flipH="1" flipV="1">
              <a:off x="2352" y="1728"/>
              <a:ext cx="192" cy="19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5560" name="Line 27"/>
            <p:cNvSpPr>
              <a:spLocks noChangeShapeType="1"/>
            </p:cNvSpPr>
            <p:nvPr/>
          </p:nvSpPr>
          <p:spPr bwMode="auto">
            <a:xfrm>
              <a:off x="2448" y="1872"/>
              <a:ext cx="0" cy="38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5561" name="Line 28"/>
            <p:cNvSpPr>
              <a:spLocks noChangeShapeType="1"/>
            </p:cNvSpPr>
            <p:nvPr/>
          </p:nvSpPr>
          <p:spPr bwMode="auto">
            <a:xfrm>
              <a:off x="2448" y="2256"/>
              <a:ext cx="384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5562" name="Text Box 29"/>
            <p:cNvSpPr txBox="1">
              <a:spLocks noChangeArrowheads="1"/>
            </p:cNvSpPr>
            <p:nvPr/>
          </p:nvSpPr>
          <p:spPr bwMode="auto">
            <a:xfrm>
              <a:off x="2832" y="2112"/>
              <a:ext cx="2210" cy="34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100" dirty="0">
                  <a:solidFill>
                    <a:srgbClr val="008000"/>
                  </a:solidFill>
                </a:rPr>
                <a:t>Custo da Poluição</a:t>
              </a:r>
            </a:p>
          </p:txBody>
        </p:sp>
      </p:grp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4600296" y="3196183"/>
            <a:ext cx="3914142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100" dirty="0">
                <a:solidFill>
                  <a:srgbClr val="008000"/>
                </a:solidFill>
              </a:rPr>
              <a:t>Custo Social &gt; Custo Privado</a:t>
            </a:r>
          </a:p>
        </p:txBody>
      </p:sp>
      <p:sp>
        <p:nvSpPr>
          <p:cNvPr id="29" name="Título 1"/>
          <p:cNvSpPr>
            <a:spLocks noGrp="1"/>
          </p:cNvSpPr>
          <p:nvPr>
            <p:ph type="title"/>
          </p:nvPr>
        </p:nvSpPr>
        <p:spPr>
          <a:xfrm>
            <a:off x="1979712" y="48859"/>
            <a:ext cx="5014913" cy="1028700"/>
          </a:xfrm>
        </p:spPr>
        <p:txBody>
          <a:bodyPr/>
          <a:lstStyle/>
          <a:p>
            <a:pPr algn="ctr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 Negativas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9502" y="980728"/>
            <a:ext cx="891099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75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775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sz="2775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775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sz="2775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775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sz="2775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sz="2775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sz="2775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que a </a:t>
            </a:r>
            <a:r>
              <a:rPr lang="en-US" sz="2775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sz="2775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socialmente</a:t>
            </a:r>
            <a:r>
              <a:rPr lang="en-US" sz="2775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ótima</a:t>
            </a:r>
            <a:r>
              <a:rPr lang="en-US" sz="2775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82254" lvl="1" indent="-34290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razão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ineficiência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que o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reflete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apenas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custos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Internalizar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alterar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incentivos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forma que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agentes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levem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consideração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externos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ações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negativa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atingir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sz="2775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75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óti</a:t>
            </a:r>
            <a:r>
              <a:rPr lang="en-US" sz="285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</a:t>
            </a:r>
            <a:r>
              <a:rPr lang="en-US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85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poderá</a:t>
            </a:r>
            <a:r>
              <a:rPr lang="en-US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tributar</a:t>
            </a:r>
            <a:r>
              <a:rPr lang="en-US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produtores</a:t>
            </a:r>
            <a:r>
              <a:rPr lang="en-US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85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285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285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563" name="Text Box 4"/>
          <p:cNvSpPr>
            <a:spLocks noGrp="1" noChangeArrowheads="1"/>
          </p:cNvSpPr>
          <p:nvPr>
            <p:ph type="title"/>
          </p:nvPr>
        </p:nvSpPr>
        <p:spPr>
          <a:xfrm>
            <a:off x="35496" y="188640"/>
            <a:ext cx="9127014" cy="800100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4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altLang="en-US" sz="3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Negativa</a:t>
            </a:r>
            <a:r>
              <a:rPr lang="en-US" altLang="en-US" sz="3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34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r>
              <a:rPr lang="en-US" altLang="en-US" sz="3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4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Ótimo</a:t>
            </a:r>
            <a:r>
              <a:rPr lang="en-US" altLang="en-US" sz="3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382464"/>
            <a:ext cx="5454606" cy="5262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Positivas</a:t>
            </a:r>
            <a:endParaRPr lang="en-US" alt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496" y="980728"/>
            <a:ext cx="900049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reflete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valor do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sociedade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valor social do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excede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seu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valor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o valor social é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que o valor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valor social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acima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(valor </a:t>
            </a:r>
            <a:r>
              <a:rPr lang="en-US" sz="27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socialmente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ótima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que a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é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determinada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positiva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poderá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internalizá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-la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lançar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mão</a:t>
            </a:r>
            <a:r>
              <a:rPr lang="en-US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um </a:t>
            </a:r>
            <a:r>
              <a:rPr lang="en-US" sz="27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subsídio</a:t>
            </a:r>
            <a:r>
              <a:rPr lang="en-US" sz="27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2775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40005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2775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40005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2775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305526" y="1016732"/>
            <a:ext cx="8532948" cy="378042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68610" name="Text Box 4"/>
          <p:cNvSpPr>
            <a:spLocks noGrp="1" noChangeArrowheads="1"/>
          </p:cNvSpPr>
          <p:nvPr>
            <p:ph type="title"/>
          </p:nvPr>
        </p:nvSpPr>
        <p:spPr>
          <a:xfrm>
            <a:off x="-180528" y="188640"/>
            <a:ext cx="9559062" cy="800100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4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altLang="en-US" sz="3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Positiva</a:t>
            </a:r>
            <a:r>
              <a:rPr lang="en-US" altLang="en-US" sz="3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34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Educação</a:t>
            </a:r>
            <a:r>
              <a:rPr lang="en-US" altLang="en-US" sz="3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o </a:t>
            </a:r>
            <a:r>
              <a:rPr lang="en-US" altLang="en-US" sz="345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Ótimo</a:t>
            </a:r>
            <a:r>
              <a:rPr lang="en-US" altLang="en-US" sz="3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social</a:t>
            </a:r>
          </a:p>
        </p:txBody>
      </p:sp>
      <p:sp>
        <p:nvSpPr>
          <p:cNvPr id="68611" name="Line 5"/>
          <p:cNvSpPr>
            <a:spLocks noChangeShapeType="1"/>
          </p:cNvSpPr>
          <p:nvPr/>
        </p:nvSpPr>
        <p:spPr bwMode="auto">
          <a:xfrm flipV="1">
            <a:off x="1679358" y="1389044"/>
            <a:ext cx="0" cy="280035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8612" name="Line 6"/>
          <p:cNvSpPr>
            <a:spLocks noChangeShapeType="1"/>
          </p:cNvSpPr>
          <p:nvPr/>
        </p:nvSpPr>
        <p:spPr bwMode="auto">
          <a:xfrm>
            <a:off x="1679358" y="4189394"/>
            <a:ext cx="35433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1331640" y="1217594"/>
            <a:ext cx="40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400" dirty="0"/>
              <a:t>P</a:t>
            </a:r>
          </a:p>
        </p:txBody>
      </p:sp>
      <p:sp>
        <p:nvSpPr>
          <p:cNvPr id="68614" name="Text Box 8"/>
          <p:cNvSpPr txBox="1">
            <a:spLocks noChangeArrowheads="1"/>
          </p:cNvSpPr>
          <p:nvPr/>
        </p:nvSpPr>
        <p:spPr bwMode="auto">
          <a:xfrm>
            <a:off x="5165508" y="4132244"/>
            <a:ext cx="40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400" dirty="0"/>
              <a:t>Q</a:t>
            </a:r>
          </a:p>
        </p:txBody>
      </p:sp>
      <p:sp>
        <p:nvSpPr>
          <p:cNvPr id="68615" name="Line 9"/>
          <p:cNvSpPr>
            <a:spLocks noChangeShapeType="1"/>
          </p:cNvSpPr>
          <p:nvPr/>
        </p:nvSpPr>
        <p:spPr bwMode="auto">
          <a:xfrm>
            <a:off x="2308008" y="1617644"/>
            <a:ext cx="2114550" cy="211455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8616" name="Line 10"/>
          <p:cNvSpPr>
            <a:spLocks noChangeShapeType="1"/>
          </p:cNvSpPr>
          <p:nvPr/>
        </p:nvSpPr>
        <p:spPr bwMode="auto">
          <a:xfrm flipV="1">
            <a:off x="2136558" y="1731944"/>
            <a:ext cx="2400300" cy="1828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8617" name="Line 11"/>
          <p:cNvSpPr>
            <a:spLocks noChangeShapeType="1"/>
          </p:cNvSpPr>
          <p:nvPr/>
        </p:nvSpPr>
        <p:spPr bwMode="auto">
          <a:xfrm>
            <a:off x="3336708" y="2646344"/>
            <a:ext cx="0" cy="1543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8618" name="Line 12"/>
          <p:cNvSpPr>
            <a:spLocks noChangeShapeType="1"/>
          </p:cNvSpPr>
          <p:nvPr/>
        </p:nvSpPr>
        <p:spPr bwMode="auto">
          <a:xfrm flipH="1">
            <a:off x="1679358" y="2646344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68619" name="Text Box 13"/>
          <p:cNvSpPr txBox="1">
            <a:spLocks noChangeArrowheads="1"/>
          </p:cNvSpPr>
          <p:nvPr/>
        </p:nvSpPr>
        <p:spPr bwMode="auto">
          <a:xfrm>
            <a:off x="4533714" y="1503344"/>
            <a:ext cx="363868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100" dirty="0"/>
              <a:t>S = Oferta (Custo Privado)</a:t>
            </a:r>
          </a:p>
        </p:txBody>
      </p:sp>
      <p:sp>
        <p:nvSpPr>
          <p:cNvPr id="68620" name="Text Box 14"/>
          <p:cNvSpPr txBox="1">
            <a:spLocks noChangeArrowheads="1"/>
          </p:cNvSpPr>
          <p:nvPr/>
        </p:nvSpPr>
        <p:spPr bwMode="auto">
          <a:xfrm>
            <a:off x="4422558" y="3609020"/>
            <a:ext cx="38758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100" dirty="0"/>
              <a:t>D = Demanda (Valor Privado)</a:t>
            </a:r>
          </a:p>
        </p:txBody>
      </p:sp>
      <p:sp>
        <p:nvSpPr>
          <p:cNvPr id="68621" name="Text Box 15"/>
          <p:cNvSpPr txBox="1">
            <a:spLocks noChangeArrowheads="1"/>
          </p:cNvSpPr>
          <p:nvPr/>
        </p:nvSpPr>
        <p:spPr bwMode="auto">
          <a:xfrm>
            <a:off x="2573778" y="4150105"/>
            <a:ext cx="128042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950" dirty="0" err="1"/>
              <a:t>Q</a:t>
            </a:r>
            <a:r>
              <a:rPr lang="pt-BR" altLang="en-US" sz="1500" dirty="0" err="1"/>
              <a:t>mercado</a:t>
            </a:r>
            <a:endParaRPr lang="pt-BR" altLang="en-US" sz="1500" dirty="0"/>
          </a:p>
        </p:txBody>
      </p:sp>
      <p:sp>
        <p:nvSpPr>
          <p:cNvPr id="68622" name="Text Box 16"/>
          <p:cNvSpPr txBox="1">
            <a:spLocks noChangeArrowheads="1"/>
          </p:cNvSpPr>
          <p:nvPr/>
        </p:nvSpPr>
        <p:spPr bwMode="auto">
          <a:xfrm>
            <a:off x="539552" y="2420889"/>
            <a:ext cx="123229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950" dirty="0" err="1"/>
              <a:t>P</a:t>
            </a:r>
            <a:r>
              <a:rPr lang="pt-BR" altLang="en-US" sz="1500" dirty="0" err="1"/>
              <a:t>mercado</a:t>
            </a:r>
            <a:endParaRPr lang="pt-BR" altLang="en-US" sz="1500" dirty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331697" y="1389044"/>
            <a:ext cx="5400675" cy="3153966"/>
            <a:chOff x="476" y="1248"/>
            <a:chExt cx="4536" cy="2649"/>
          </a:xfrm>
        </p:grpSpPr>
        <p:sp>
          <p:nvSpPr>
            <p:cNvPr id="68625" name="Text Box 21"/>
            <p:cNvSpPr txBox="1">
              <a:spLocks noChangeArrowheads="1"/>
            </p:cNvSpPr>
            <p:nvPr/>
          </p:nvSpPr>
          <p:spPr bwMode="auto">
            <a:xfrm>
              <a:off x="2448" y="3567"/>
              <a:ext cx="8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 err="1">
                  <a:solidFill>
                    <a:srgbClr val="008000"/>
                  </a:solidFill>
                </a:rPr>
                <a:t>Q</a:t>
              </a:r>
              <a:r>
                <a:rPr lang="pt-BR" altLang="en-US" sz="1500" dirty="0" err="1">
                  <a:solidFill>
                    <a:srgbClr val="008000"/>
                  </a:solidFill>
                </a:rPr>
                <a:t>ótima</a:t>
              </a:r>
              <a:endParaRPr lang="pt-BR" altLang="en-US" sz="1500" dirty="0">
                <a:solidFill>
                  <a:srgbClr val="008000"/>
                </a:solidFill>
              </a:endParaRPr>
            </a:p>
          </p:txBody>
        </p:sp>
        <p:sp>
          <p:nvSpPr>
            <p:cNvPr id="68626" name="Text Box 22"/>
            <p:cNvSpPr txBox="1">
              <a:spLocks noChangeArrowheads="1"/>
            </p:cNvSpPr>
            <p:nvPr/>
          </p:nvSpPr>
          <p:spPr bwMode="auto">
            <a:xfrm>
              <a:off x="476" y="1842"/>
              <a:ext cx="8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>
                  <a:solidFill>
                    <a:srgbClr val="008000"/>
                  </a:solidFill>
                </a:rPr>
                <a:t>P</a:t>
              </a:r>
            </a:p>
          </p:txBody>
        </p:sp>
        <p:sp>
          <p:nvSpPr>
            <p:cNvPr id="68627" name="Line 27"/>
            <p:cNvSpPr>
              <a:spLocks noChangeShapeType="1"/>
            </p:cNvSpPr>
            <p:nvPr/>
          </p:nvSpPr>
          <p:spPr bwMode="auto">
            <a:xfrm>
              <a:off x="1776" y="1248"/>
              <a:ext cx="1728" cy="172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8628" name="Line 28"/>
            <p:cNvSpPr>
              <a:spLocks noChangeShapeType="1"/>
            </p:cNvSpPr>
            <p:nvPr/>
          </p:nvSpPr>
          <p:spPr bwMode="auto">
            <a:xfrm>
              <a:off x="2544" y="2016"/>
              <a:ext cx="0" cy="158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8629" name="Line 29"/>
            <p:cNvSpPr>
              <a:spLocks noChangeShapeType="1"/>
            </p:cNvSpPr>
            <p:nvPr/>
          </p:nvSpPr>
          <p:spPr bwMode="auto">
            <a:xfrm flipH="1">
              <a:off x="768" y="2016"/>
              <a:ext cx="1776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68630" name="Text Box 30"/>
            <p:cNvSpPr txBox="1">
              <a:spLocks noChangeArrowheads="1"/>
            </p:cNvSpPr>
            <p:nvPr/>
          </p:nvSpPr>
          <p:spPr bwMode="auto">
            <a:xfrm>
              <a:off x="3504" y="2840"/>
              <a:ext cx="1508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100" dirty="0">
                  <a:solidFill>
                    <a:srgbClr val="008000"/>
                  </a:solidFill>
                </a:rPr>
                <a:t>Valor Social</a:t>
              </a:r>
            </a:p>
          </p:txBody>
        </p:sp>
      </p:grp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4765458" y="2303444"/>
            <a:ext cx="3802986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100" dirty="0">
                <a:solidFill>
                  <a:srgbClr val="008000"/>
                </a:solidFill>
              </a:rPr>
              <a:t>Valor Social &gt; Valor Privado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7514" y="1060400"/>
            <a:ext cx="8748972" cy="366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socialmente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ótima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determinada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endParaRPr lang="en-US" sz="9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positiva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poderá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internalizá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-la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lançar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mão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um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subsídio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endParaRPr lang="pt-BR" sz="30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7604" y="332656"/>
            <a:ext cx="6879097" cy="5262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Positivas</a:t>
            </a:r>
            <a:endParaRPr lang="en-US" alt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40486" cy="1028700"/>
          </a:xfrm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Papel do Governo no Passado</a:t>
            </a:r>
            <a:endParaRPr lang="pt-BR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197514" y="908720"/>
            <a:ext cx="8748972" cy="2914650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Assim, as forças de mercado (ou as forças competitivas) levariam a um elevado grau de eficiência.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Atualmente, os economistas reconhecem que vários mercados não funcionam tão bem, </a:t>
            </a:r>
            <a:r>
              <a:rPr lang="pt-BR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pois existem falhas de mercado</a:t>
            </a: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e que é necessária, nesses casos, a intervenção do governo.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Cuidado com a interpretação dessa frase !!!</a:t>
            </a:r>
          </a:p>
        </p:txBody>
      </p:sp>
    </p:spTree>
    <p:extLst>
      <p:ext uri="{BB962C8B-B14F-4D97-AF65-F5344CB8AC3E}">
        <p14:creationId xmlns:p14="http://schemas.microsoft.com/office/powerpoint/2010/main" val="276102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5566" y="116632"/>
            <a:ext cx="7938882" cy="9834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Soluções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43508" y="1143000"/>
            <a:ext cx="885698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8625" indent="-428625" algn="just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Teorema</a:t>
            </a: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Coase:</a:t>
            </a: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45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custos</a:t>
            </a: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transação</a:t>
            </a: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desprezíveis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atribuição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direitos</a:t>
            </a: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propriedade</a:t>
            </a: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sz="30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definidos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agentes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econômicos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poderá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eliminar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ineficiência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gerada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51520" y="3789040"/>
            <a:ext cx="8748972" cy="14080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Tx/>
              <a:buSzPct val="135000"/>
              <a:buNone/>
              <a:defRPr/>
            </a:pP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Segundo Coase,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resultado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eficiente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poderá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obtido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independentemente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direitos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propriedade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inicialmente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distribuídos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BMg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en-US" altLang="en-US" sz="2850" dirty="0" err="1"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en-US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  <p:bldP spid="11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09" y="1268760"/>
            <a:ext cx="8802977" cy="864096"/>
          </a:xfrm>
        </p:spPr>
        <p:txBody>
          <a:bodyPr/>
          <a:lstStyle/>
          <a:p>
            <a:r>
              <a:rPr lang="pt-BR" sz="3150" b="1" dirty="0">
                <a:latin typeface="Calibri" panose="020F0502020204030204" pitchFamily="34" charset="0"/>
                <a:cs typeface="Calibri" panose="020F0502020204030204" pitchFamily="34" charset="0"/>
              </a:rPr>
              <a:t>Aplicação do Teorema de Coase</a:t>
            </a:r>
          </a:p>
          <a:p>
            <a:endParaRPr lang="pt-BR" sz="31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38882" cy="9834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Soluções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197515" y="1880741"/>
            <a:ext cx="8748971" cy="284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1222" tIns="30611" rIns="61222" bIns="30611" numCol="1" anchor="t" anchorCtr="0" compatLnSpc="1">
            <a:prstTxWarp prst="textNoShape">
              <a:avLst/>
            </a:prstTxWarp>
            <a:noAutofit/>
          </a:bodyPr>
          <a:lstStyle>
            <a:lvl1pPr marL="402632" indent="-40263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1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3364" indent="-33572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36">
                <a:solidFill>
                  <a:schemeClr val="tx1"/>
                </a:solidFill>
                <a:latin typeface="+mn-lt"/>
              </a:defRPr>
            </a:lvl2pPr>
            <a:lvl3pPr marL="1342902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60">
                <a:solidFill>
                  <a:schemeClr val="tx1"/>
                </a:solidFill>
                <a:latin typeface="+mn-lt"/>
              </a:defRPr>
            </a:lvl3pPr>
            <a:lvl4pPr marL="1880540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333">
                <a:solidFill>
                  <a:schemeClr val="tx1"/>
                </a:solidFill>
                <a:latin typeface="+mn-lt"/>
              </a:defRPr>
            </a:lvl4pPr>
            <a:lvl5pPr marL="2418179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33">
                <a:solidFill>
                  <a:schemeClr val="tx1"/>
                </a:solidFill>
                <a:latin typeface="+mn-lt"/>
              </a:defRPr>
            </a:lvl5pPr>
            <a:lvl6pPr marL="2956019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6pPr>
            <a:lvl7pPr marL="3493477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7pPr>
            <a:lvl8pPr marL="4030935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8pPr>
            <a:lvl9pPr marL="4568393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t-BR" sz="2700" b="0" kern="0" dirty="0">
                <a:latin typeface="Calibri" panose="020F0502020204030204" pitchFamily="34" charset="0"/>
                <a:cs typeface="Calibri" panose="020F0502020204030204" pitchFamily="34" charset="0"/>
              </a:rPr>
              <a:t>Uma estação de veraneio na praia e uma indústria química dividem um lago. A planta industrial tem um lucro de    US$ 20. Um dispositivo de filtragem para reduzir a poluição que custa US$ 5 faria com que o lucro caísse para US$ 15. O lucro do dono da estação de veraneio seria de US$ 25 caso a poluição fosse reduzida mas somente de US$ 10 quando a planta industrial opera sem o dispositivo. Assumindo que o lago é de propriedade da indústria química: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sz="285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sz="285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442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938882" cy="9834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Soluções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97514" y="1124744"/>
            <a:ext cx="8694966" cy="3085737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Note que o custo do dispositivo de filtragem é de $5 e a externalidade gerada por ele reduz o lucro da estação de veraneio em $15.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Portanto, o benefício marginal da instalação do dispositivo de filtragem é maior que seu custo marginal. Desta forma, ele será instalado.</a:t>
            </a:r>
          </a:p>
        </p:txBody>
      </p:sp>
    </p:spTree>
    <p:extLst>
      <p:ext uri="{BB962C8B-B14F-4D97-AF65-F5344CB8AC3E}">
        <p14:creationId xmlns:p14="http://schemas.microsoft.com/office/powerpoint/2010/main" val="4297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37574" y="188640"/>
            <a:ext cx="7938882" cy="9834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Soluções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97514" y="1164701"/>
            <a:ext cx="8748972" cy="30857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Se os direitos de propriedade forem concedidos ao dono da estação de veraneio, ele poderá processar o dono da indústria pelo lucro perdido; logo, o dono da indústria instalará o dispositivo de filtragem.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alt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Se os direitos de propriedade forem concedidos ao dono da indústria, o dono da estação de veraneio instalará o dispositivo de filtragem, pois $5 &lt; $15.</a:t>
            </a:r>
          </a:p>
        </p:txBody>
      </p:sp>
    </p:spTree>
    <p:extLst>
      <p:ext uri="{BB962C8B-B14F-4D97-AF65-F5344CB8AC3E}">
        <p14:creationId xmlns:p14="http://schemas.microsoft.com/office/powerpoint/2010/main" val="8072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90D3679-4F53-4574-A489-2A9BA3223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7574" y="116632"/>
            <a:ext cx="7938882" cy="9834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Soluções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9C524AD-C6B4-4919-8BAD-A0722DB3D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14" y="1092693"/>
            <a:ext cx="8748972" cy="30857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Observe a importância dos custos de transação: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altLang="en-US" sz="3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57213" indent="-557213" algn="just">
              <a:buFont typeface="+mj-lt"/>
              <a:buAutoNum type="alphaLcParenR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Pode ser caro ($) “exercer o direito de propriedade”.</a:t>
            </a:r>
          </a:p>
          <a:p>
            <a:pPr marL="557213" indent="-557213" algn="just">
              <a:buFont typeface="+mj-lt"/>
              <a:buAutoNum type="alphaLcParenR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Pode ser custosa a negociação, quando ela envolve múltiplos agentes.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625" dirty="0">
                <a:latin typeface="Calibri" panose="020F0502020204030204" pitchFamily="34" charset="0"/>
                <a:cs typeface="Calibri" panose="020F0502020204030204" pitchFamily="34" charset="0"/>
              </a:rPr>
              <a:t>Pense na externalidade gerada aos moradores da área do Aeroporto de Congonhas. Livre negociação com milhares de pessoas...</a:t>
            </a:r>
          </a:p>
        </p:txBody>
      </p:sp>
    </p:spTree>
    <p:extLst>
      <p:ext uri="{BB962C8B-B14F-4D97-AF65-F5344CB8AC3E}">
        <p14:creationId xmlns:p14="http://schemas.microsoft.com/office/powerpoint/2010/main" val="99383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A26974C-94DD-4598-8F33-E3410E562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7574" y="116632"/>
            <a:ext cx="7938882" cy="9834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Soluções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57F5ECB3-BFDA-421E-A0C5-A6BED2960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14" y="1092693"/>
            <a:ext cx="8748972" cy="30857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Uma questão mais complicada tecnicamente, que não será abordada no nosso curso.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Para que esse mecanismo funcione as preferências dos agentes econômicos precisam ser quase lineares.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Nesse caso a quantidade da externalidade independe da dotação inicial dos recursos.</a:t>
            </a:r>
          </a:p>
        </p:txBody>
      </p:sp>
    </p:spTree>
    <p:extLst>
      <p:ext uri="{BB962C8B-B14F-4D97-AF65-F5344CB8AC3E}">
        <p14:creationId xmlns:p14="http://schemas.microsoft.com/office/powerpoint/2010/main" val="22875340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938882" cy="9834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7514" y="1111559"/>
            <a:ext cx="8586954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8625" indent="-428625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negociação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solução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funcionar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poderá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agir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de: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45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comando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regulam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diretamente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comportamento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agentes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71525" lvl="1" indent="-428625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3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baseadas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oferecem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incentivos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maneira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agentes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optem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resolver o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entre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7514" y="1147564"/>
            <a:ext cx="8694966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8625" indent="-428625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Comando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Controle: 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Regulamentação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0100" lvl="1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45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Neste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para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solucionar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torna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obrigatórios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proibidos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comportamento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0100" lvl="1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15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Baseadas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Mercado: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Impostos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Subsídios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Pigou.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3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1" indent="-428625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Neste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impostos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subsídios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alinhar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incentivos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 a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eficiência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social.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37574" y="188640"/>
            <a:ext cx="7938882" cy="983456"/>
          </a:xfrm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502" y="1052736"/>
            <a:ext cx="8964996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8625" indent="-428625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Suponha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a Secretaria de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Meio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Ambiente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decida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reduzir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nível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5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Assuma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existam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duas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fábricas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papel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aço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 que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atualmente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despeje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500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toneladas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lixo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280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rio</a:t>
            </a:r>
            <a:r>
              <a:rPr lang="en-US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Secretaria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poderá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64000" lvl="1" indent="-400050" algn="just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Regulamentar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fábrica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reduza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seu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nível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300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toneladas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64000" lvl="1" indent="-400050" algn="just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imposto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Pigou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Neste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fábrica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seria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tributada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$ 50 mil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tonelada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emitida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 eaLnBrk="1" hangingPunct="1"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 eaLnBrk="1" hangingPunct="1"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eaLnBrk="1" hangingPunct="1"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en-US" sz="28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title"/>
          </p:nvPr>
        </p:nvSpPr>
        <p:spPr>
          <a:xfrm>
            <a:off x="791580" y="188640"/>
            <a:ext cx="7938882" cy="983456"/>
          </a:xfrm>
          <a:noFill/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7514" y="1072908"/>
            <a:ext cx="8694966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Baseadas</a:t>
            </a:r>
            <a:r>
              <a:rPr lang="en-US" sz="285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Mercado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as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licenças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negociáveis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endParaRPr lang="en-US" sz="285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3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40005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Vantagem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desde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haja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direitos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alocação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final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será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alocação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50" b="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inicial</a:t>
            </a:r>
            <a:r>
              <a:rPr lang="en-US" sz="285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285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1600200" y="3123462"/>
            <a:ext cx="6115050" cy="3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35000"/>
              <a:buFont typeface="Wingdings" panose="05000000000000000000" pitchFamily="2" charset="2"/>
              <a:buNone/>
            </a:pPr>
            <a:r>
              <a:rPr lang="en-US" altLang="en-US" sz="2100">
                <a:solidFill>
                  <a:schemeClr val="tx2"/>
                </a:solidFill>
                <a:latin typeface="Tahoma" panose="020B0604030504040204" pitchFamily="34" charset="0"/>
              </a:rPr>
              <a:t>	</a:t>
            </a:r>
            <a:endParaRPr lang="en-US" altLang="en-US" sz="1350">
              <a:latin typeface="Verdana" panose="020B0604030504040204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791580" y="116632"/>
            <a:ext cx="7938882" cy="983456"/>
          </a:xfrm>
          <a:noFill/>
        </p:spPr>
        <p:txBody>
          <a:bodyPr/>
          <a:lstStyle/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Públicas</a:t>
            </a:r>
            <a:r>
              <a:rPr lang="en-US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as </a:t>
            </a:r>
            <a:r>
              <a:rPr lang="en-US" alt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Externalidades</a:t>
            </a: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4709"/>
            <a:ext cx="8910990" cy="862043"/>
          </a:xfrm>
        </p:spPr>
        <p:txBody>
          <a:bodyPr/>
          <a:lstStyle/>
          <a:p>
            <a:pPr algn="ctr" eaLnBrk="1" hangingPunct="1"/>
            <a:r>
              <a:rPr lang="pt-BR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de Mercado: </a:t>
            </a:r>
            <a:br>
              <a:rPr lang="pt-BR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Razão Para a Intervenção Governamental na Economia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9502" y="1412776"/>
            <a:ext cx="8910990" cy="29146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Primeiro Impulso → Nos Estados Unidos, no período conhecido como a  Grande Depressão (logo após a quebra da bolsa em 1929, quando a taxa de desemprego atingiu mais de 25% e a produção caiu em 1/3), houve um reconhecimento de que o mercado havia falhado e existia uma enorme pressão para que o governo tomasse alguma atitude para reverter esta situação.</a:t>
            </a: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Keynes</a:t>
            </a: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defendeu que o governo não somente deveria, como poderia fazer alguma coisa, pois existiam falhas de mercado.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62018" y="1462419"/>
            <a:ext cx="8784468" cy="382963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76802" name="Text Box 4"/>
          <p:cNvSpPr txBox="1">
            <a:spLocks noChangeArrowheads="1"/>
          </p:cNvSpPr>
          <p:nvPr/>
        </p:nvSpPr>
        <p:spPr bwMode="auto">
          <a:xfrm>
            <a:off x="1169622" y="260648"/>
            <a:ext cx="669674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Equivalência</a:t>
            </a: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Entre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Impostos</a:t>
            </a: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de Pigou e as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Licenças</a:t>
            </a: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endParaRPr lang="en-US" altLang="en-US" sz="3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803" name="Line 55"/>
          <p:cNvSpPr>
            <a:spLocks noChangeShapeType="1"/>
          </p:cNvSpPr>
          <p:nvPr/>
        </p:nvSpPr>
        <p:spPr bwMode="auto">
          <a:xfrm flipV="1">
            <a:off x="3705318" y="2229989"/>
            <a:ext cx="0" cy="21717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76804" name="Line 56"/>
          <p:cNvSpPr>
            <a:spLocks noChangeShapeType="1"/>
          </p:cNvSpPr>
          <p:nvPr/>
        </p:nvSpPr>
        <p:spPr bwMode="auto">
          <a:xfrm>
            <a:off x="3705318" y="4401689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76805" name="Text Box 57"/>
          <p:cNvSpPr txBox="1">
            <a:spLocks noChangeArrowheads="1"/>
          </p:cNvSpPr>
          <p:nvPr/>
        </p:nvSpPr>
        <p:spPr bwMode="auto">
          <a:xfrm>
            <a:off x="2525502" y="1997688"/>
            <a:ext cx="11824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dirty="0"/>
              <a:t>Preço da Poluição</a:t>
            </a:r>
          </a:p>
        </p:txBody>
      </p:sp>
      <p:sp>
        <p:nvSpPr>
          <p:cNvPr id="76806" name="Text Box 58"/>
          <p:cNvSpPr txBox="1">
            <a:spLocks noChangeArrowheads="1"/>
          </p:cNvSpPr>
          <p:nvPr/>
        </p:nvSpPr>
        <p:spPr bwMode="auto">
          <a:xfrm>
            <a:off x="6619968" y="4377878"/>
            <a:ext cx="160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dirty="0"/>
              <a:t>Quantidade de Poluição</a:t>
            </a:r>
          </a:p>
        </p:txBody>
      </p:sp>
      <p:sp>
        <p:nvSpPr>
          <p:cNvPr id="76807" name="Line 59"/>
          <p:cNvSpPr>
            <a:spLocks noChangeShapeType="1"/>
          </p:cNvSpPr>
          <p:nvPr/>
        </p:nvSpPr>
        <p:spPr bwMode="auto">
          <a:xfrm>
            <a:off x="4029912" y="2395709"/>
            <a:ext cx="2000250" cy="1600200"/>
          </a:xfrm>
          <a:prstGeom prst="line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76808" name="Text Box 61"/>
          <p:cNvSpPr txBox="1">
            <a:spLocks noChangeArrowheads="1"/>
          </p:cNvSpPr>
          <p:nvPr/>
        </p:nvSpPr>
        <p:spPr bwMode="auto">
          <a:xfrm>
            <a:off x="6048468" y="3617867"/>
            <a:ext cx="2571749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950" dirty="0">
                <a:solidFill>
                  <a:srgbClr val="0033CC"/>
                </a:solidFill>
              </a:rPr>
              <a:t>Demanda por Direitos de Poluição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3348131" y="3131293"/>
            <a:ext cx="5489973" cy="406003"/>
            <a:chOff x="1716" y="2341"/>
            <a:chExt cx="4611" cy="341"/>
          </a:xfrm>
        </p:grpSpPr>
        <p:sp>
          <p:nvSpPr>
            <p:cNvPr id="76820" name="Line 60"/>
            <p:cNvSpPr>
              <a:spLocks noChangeShapeType="1"/>
            </p:cNvSpPr>
            <p:nvPr/>
          </p:nvSpPr>
          <p:spPr bwMode="auto">
            <a:xfrm>
              <a:off x="2016" y="2496"/>
              <a:ext cx="235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6821" name="Text Box 62"/>
            <p:cNvSpPr txBox="1">
              <a:spLocks noChangeArrowheads="1"/>
            </p:cNvSpPr>
            <p:nvPr/>
          </p:nvSpPr>
          <p:spPr bwMode="auto">
            <a:xfrm>
              <a:off x="4368" y="2341"/>
              <a:ext cx="195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>
                  <a:solidFill>
                    <a:srgbClr val="FF3300"/>
                  </a:solidFill>
                </a:rPr>
                <a:t>Imposto de </a:t>
              </a:r>
              <a:r>
                <a:rPr lang="pt-BR" altLang="en-US" sz="1950" dirty="0" err="1">
                  <a:solidFill>
                    <a:srgbClr val="FF3300"/>
                  </a:solidFill>
                </a:rPr>
                <a:t>Pigou</a:t>
              </a:r>
              <a:endParaRPr lang="pt-BR" altLang="en-US" sz="1950" dirty="0">
                <a:solidFill>
                  <a:srgbClr val="FF3300"/>
                </a:solidFill>
              </a:endParaRPr>
            </a:p>
          </p:txBody>
        </p:sp>
        <p:sp>
          <p:nvSpPr>
            <p:cNvPr id="76822" name="Text Box 63"/>
            <p:cNvSpPr txBox="1">
              <a:spLocks noChangeArrowheads="1"/>
            </p:cNvSpPr>
            <p:nvPr/>
          </p:nvSpPr>
          <p:spPr bwMode="auto">
            <a:xfrm>
              <a:off x="1716" y="235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251314" y="3315841"/>
            <a:ext cx="5092304" cy="1652588"/>
            <a:chOff x="-885" y="2496"/>
            <a:chExt cx="4277" cy="1388"/>
          </a:xfrm>
        </p:grpSpPr>
        <p:sp>
          <p:nvSpPr>
            <p:cNvPr id="76813" name="Text Box 64"/>
            <p:cNvSpPr txBox="1">
              <a:spLocks noChangeArrowheads="1"/>
            </p:cNvSpPr>
            <p:nvPr/>
          </p:nvSpPr>
          <p:spPr bwMode="auto">
            <a:xfrm>
              <a:off x="-885" y="2746"/>
              <a:ext cx="2709" cy="931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650" dirty="0">
                  <a:solidFill>
                    <a:srgbClr val="FF3300"/>
                  </a:solidFill>
                </a:rPr>
                <a:t>Um imposto de </a:t>
              </a:r>
              <a:r>
                <a:rPr lang="pt-BR" altLang="en-US" sz="1650" dirty="0" err="1">
                  <a:solidFill>
                    <a:srgbClr val="FF3300"/>
                  </a:solidFill>
                </a:rPr>
                <a:t>Pigou</a:t>
              </a:r>
              <a:r>
                <a:rPr lang="pt-BR" altLang="en-US" sz="1650" dirty="0">
                  <a:solidFill>
                    <a:srgbClr val="FF3300"/>
                  </a:solidFill>
                </a:rPr>
                <a:t> fixa o preço da poluição. Assim, a curva de demanda determina a quantidade de poluição.</a:t>
              </a:r>
            </a:p>
          </p:txBody>
        </p:sp>
        <p:sp>
          <p:nvSpPr>
            <p:cNvPr id="76814" name="Line 65"/>
            <p:cNvSpPr>
              <a:spLocks noChangeShapeType="1"/>
            </p:cNvSpPr>
            <p:nvPr/>
          </p:nvSpPr>
          <p:spPr bwMode="auto">
            <a:xfrm flipV="1">
              <a:off x="1111" y="2496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6815" name="Line 66"/>
            <p:cNvSpPr>
              <a:spLocks noChangeShapeType="1"/>
            </p:cNvSpPr>
            <p:nvPr/>
          </p:nvSpPr>
          <p:spPr bwMode="auto">
            <a:xfrm>
              <a:off x="1111" y="2496"/>
              <a:ext cx="62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6816" name="Line 67"/>
            <p:cNvSpPr>
              <a:spLocks noChangeShapeType="1"/>
            </p:cNvSpPr>
            <p:nvPr/>
          </p:nvSpPr>
          <p:spPr bwMode="auto">
            <a:xfrm>
              <a:off x="3264" y="2496"/>
              <a:ext cx="0" cy="91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6817" name="Text Box 68"/>
            <p:cNvSpPr txBox="1">
              <a:spLocks noChangeArrowheads="1"/>
            </p:cNvSpPr>
            <p:nvPr/>
          </p:nvSpPr>
          <p:spPr bwMode="auto">
            <a:xfrm>
              <a:off x="3152" y="3411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800" dirty="0">
                  <a:solidFill>
                    <a:srgbClr val="FF3300"/>
                  </a:solidFill>
                </a:rPr>
                <a:t>Q</a:t>
              </a:r>
            </a:p>
          </p:txBody>
        </p:sp>
        <p:sp>
          <p:nvSpPr>
            <p:cNvPr id="76818" name="Line 69"/>
            <p:cNvSpPr>
              <a:spLocks noChangeShapeType="1"/>
            </p:cNvSpPr>
            <p:nvPr/>
          </p:nvSpPr>
          <p:spPr bwMode="auto">
            <a:xfrm>
              <a:off x="1536" y="3644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6819" name="Line 70"/>
            <p:cNvSpPr>
              <a:spLocks noChangeShapeType="1"/>
            </p:cNvSpPr>
            <p:nvPr/>
          </p:nvSpPr>
          <p:spPr bwMode="auto">
            <a:xfrm>
              <a:off x="1536" y="3884"/>
              <a:ext cx="177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</p:grpSp>
      <p:sp>
        <p:nvSpPr>
          <p:cNvPr id="75787" name="Text Box 72"/>
          <p:cNvSpPr txBox="1">
            <a:spLocks noChangeArrowheads="1"/>
          </p:cNvSpPr>
          <p:nvPr/>
        </p:nvSpPr>
        <p:spPr bwMode="auto">
          <a:xfrm>
            <a:off x="3876768" y="1715640"/>
            <a:ext cx="3017490" cy="48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(A) Imposto de </a:t>
            </a:r>
            <a:r>
              <a:rPr lang="pt-BR" altLang="en-US" sz="2550" dirty="0" err="1">
                <a:latin typeface="Calibri" panose="020F0502020204030204" pitchFamily="34" charset="0"/>
                <a:cs typeface="Calibri" panose="020F0502020204030204" pitchFamily="34" charset="0"/>
              </a:rPr>
              <a:t>Pigou</a:t>
            </a:r>
            <a:endParaRPr lang="pt-BR" altLang="en-US" sz="25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6812" name="Conector de seta reta 26"/>
          <p:cNvCxnSpPr>
            <a:cxnSpLocks noChangeShapeType="1"/>
            <a:stCxn id="76819" idx="1"/>
          </p:cNvCxnSpPr>
          <p:nvPr/>
        </p:nvCxnSpPr>
        <p:spPr bwMode="auto">
          <a:xfrm flipV="1">
            <a:off x="5248368" y="4682616"/>
            <a:ext cx="0" cy="28575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290568" y="1556792"/>
            <a:ext cx="8439894" cy="367240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77827" name="Line 5"/>
          <p:cNvSpPr>
            <a:spLocks noChangeShapeType="1"/>
          </p:cNvSpPr>
          <p:nvPr/>
        </p:nvSpPr>
        <p:spPr bwMode="auto">
          <a:xfrm flipV="1">
            <a:off x="3833868" y="2221142"/>
            <a:ext cx="0" cy="21717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77828" name="Line 6"/>
          <p:cNvSpPr>
            <a:spLocks noChangeShapeType="1"/>
          </p:cNvSpPr>
          <p:nvPr/>
        </p:nvSpPr>
        <p:spPr bwMode="auto">
          <a:xfrm>
            <a:off x="3833868" y="4392842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77829" name="Text Box 7"/>
          <p:cNvSpPr txBox="1">
            <a:spLocks noChangeArrowheads="1"/>
          </p:cNvSpPr>
          <p:nvPr/>
        </p:nvSpPr>
        <p:spPr bwMode="auto">
          <a:xfrm>
            <a:off x="2708058" y="2042847"/>
            <a:ext cx="12364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dirty="0"/>
              <a:t>Preço da Poluição</a:t>
            </a:r>
          </a:p>
        </p:txBody>
      </p:sp>
      <p:sp>
        <p:nvSpPr>
          <p:cNvPr id="77830" name="Text Box 8"/>
          <p:cNvSpPr txBox="1">
            <a:spLocks noChangeArrowheads="1"/>
          </p:cNvSpPr>
          <p:nvPr/>
        </p:nvSpPr>
        <p:spPr bwMode="auto">
          <a:xfrm>
            <a:off x="6748518" y="4369031"/>
            <a:ext cx="1562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dirty="0"/>
              <a:t>Quantidade de Poluição</a:t>
            </a:r>
          </a:p>
        </p:txBody>
      </p:sp>
      <p:sp>
        <p:nvSpPr>
          <p:cNvPr id="77831" name="Line 9"/>
          <p:cNvSpPr>
            <a:spLocks noChangeShapeType="1"/>
          </p:cNvSpPr>
          <p:nvPr/>
        </p:nvSpPr>
        <p:spPr bwMode="auto">
          <a:xfrm>
            <a:off x="4119618" y="2335442"/>
            <a:ext cx="2000250" cy="1600200"/>
          </a:xfrm>
          <a:prstGeom prst="line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3675"/>
          </a:p>
        </p:txBody>
      </p:sp>
      <p:sp>
        <p:nvSpPr>
          <p:cNvPr id="77832" name="Text Box 11"/>
          <p:cNvSpPr txBox="1">
            <a:spLocks noChangeArrowheads="1"/>
          </p:cNvSpPr>
          <p:nvPr/>
        </p:nvSpPr>
        <p:spPr bwMode="auto">
          <a:xfrm>
            <a:off x="6158712" y="3663026"/>
            <a:ext cx="257175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950" dirty="0">
                <a:solidFill>
                  <a:srgbClr val="0033CC"/>
                </a:solidFill>
              </a:rPr>
              <a:t>Demanda por Direitos de Poluição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186419" y="2254480"/>
            <a:ext cx="2677716" cy="2524126"/>
            <a:chOff x="3152" y="1612"/>
            <a:chExt cx="2249" cy="2120"/>
          </a:xfrm>
        </p:grpSpPr>
        <p:sp>
          <p:nvSpPr>
            <p:cNvPr id="77844" name="Text Box 12"/>
            <p:cNvSpPr txBox="1">
              <a:spLocks noChangeArrowheads="1"/>
            </p:cNvSpPr>
            <p:nvPr/>
          </p:nvSpPr>
          <p:spPr bwMode="auto">
            <a:xfrm>
              <a:off x="3241" y="1612"/>
              <a:ext cx="21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>
                  <a:solidFill>
                    <a:srgbClr val="FF3300"/>
                  </a:solidFill>
                </a:rPr>
                <a:t>Oferta de Licenças de Poluição</a:t>
              </a:r>
            </a:p>
          </p:txBody>
        </p:sp>
        <p:sp>
          <p:nvSpPr>
            <p:cNvPr id="77845" name="Line 17"/>
            <p:cNvSpPr>
              <a:spLocks noChangeShapeType="1"/>
            </p:cNvSpPr>
            <p:nvPr/>
          </p:nvSpPr>
          <p:spPr bwMode="auto">
            <a:xfrm>
              <a:off x="3264" y="1776"/>
              <a:ext cx="0" cy="16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7846" name="Text Box 18"/>
            <p:cNvSpPr txBox="1">
              <a:spLocks noChangeArrowheads="1"/>
            </p:cNvSpPr>
            <p:nvPr/>
          </p:nvSpPr>
          <p:spPr bwMode="auto">
            <a:xfrm>
              <a:off x="3152" y="340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>
                  <a:solidFill>
                    <a:srgbClr val="FF3300"/>
                  </a:solidFill>
                </a:rPr>
                <a:t>Q</a:t>
              </a:r>
            </a:p>
          </p:txBody>
        </p:sp>
      </p:grpSp>
      <p:sp>
        <p:nvSpPr>
          <p:cNvPr id="76810" name="Text Box 22"/>
          <p:cNvSpPr txBox="1">
            <a:spLocks noChangeArrowheads="1"/>
          </p:cNvSpPr>
          <p:nvPr/>
        </p:nvSpPr>
        <p:spPr bwMode="auto">
          <a:xfrm>
            <a:off x="4005318" y="1706793"/>
            <a:ext cx="3861048" cy="48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(B) Concessões de Poluição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59625" y="3135543"/>
            <a:ext cx="5017294" cy="1877616"/>
            <a:chOff x="-902" y="2352"/>
            <a:chExt cx="4214" cy="1577"/>
          </a:xfrm>
        </p:grpSpPr>
        <p:sp>
          <p:nvSpPr>
            <p:cNvPr id="77836" name="Text Box 13"/>
            <p:cNvSpPr txBox="1">
              <a:spLocks noChangeArrowheads="1"/>
            </p:cNvSpPr>
            <p:nvPr/>
          </p:nvSpPr>
          <p:spPr bwMode="auto">
            <a:xfrm>
              <a:off x="1729" y="235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950" dirty="0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77837" name="Text Box 14"/>
            <p:cNvSpPr txBox="1">
              <a:spLocks noChangeArrowheads="1"/>
            </p:cNvSpPr>
            <p:nvPr/>
          </p:nvSpPr>
          <p:spPr bwMode="auto">
            <a:xfrm>
              <a:off x="-902" y="2746"/>
              <a:ext cx="2790" cy="931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1650" dirty="0">
                  <a:solidFill>
                    <a:srgbClr val="FF3300"/>
                  </a:solidFill>
                </a:rPr>
                <a:t>As licenças estabelecem a quantidade de poluição. Assim, a curva de demanda determina o preço da poluição.</a:t>
              </a:r>
            </a:p>
          </p:txBody>
        </p:sp>
        <p:sp>
          <p:nvSpPr>
            <p:cNvPr id="77838" name="Line 15"/>
            <p:cNvSpPr>
              <a:spLocks noChangeShapeType="1"/>
            </p:cNvSpPr>
            <p:nvPr/>
          </p:nvSpPr>
          <p:spPr bwMode="auto">
            <a:xfrm flipV="1">
              <a:off x="1152" y="2496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7839" name="Line 16"/>
            <p:cNvSpPr>
              <a:spLocks noChangeShapeType="1"/>
            </p:cNvSpPr>
            <p:nvPr/>
          </p:nvSpPr>
          <p:spPr bwMode="auto">
            <a:xfrm>
              <a:off x="1152" y="2496"/>
              <a:ext cx="62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7840" name="Line 19"/>
            <p:cNvSpPr>
              <a:spLocks noChangeShapeType="1"/>
            </p:cNvSpPr>
            <p:nvPr/>
          </p:nvSpPr>
          <p:spPr bwMode="auto">
            <a:xfrm>
              <a:off x="1536" y="3689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7841" name="Line 20"/>
            <p:cNvSpPr>
              <a:spLocks noChangeShapeType="1"/>
            </p:cNvSpPr>
            <p:nvPr/>
          </p:nvSpPr>
          <p:spPr bwMode="auto">
            <a:xfrm>
              <a:off x="1536" y="3929"/>
              <a:ext cx="177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7842" name="Line 21"/>
            <p:cNvSpPr>
              <a:spLocks noChangeShapeType="1"/>
            </p:cNvSpPr>
            <p:nvPr/>
          </p:nvSpPr>
          <p:spPr bwMode="auto">
            <a:xfrm flipV="1">
              <a:off x="3312" y="3689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  <p:sp>
          <p:nvSpPr>
            <p:cNvPr id="77843" name="Line 23"/>
            <p:cNvSpPr>
              <a:spLocks noChangeShapeType="1"/>
            </p:cNvSpPr>
            <p:nvPr/>
          </p:nvSpPr>
          <p:spPr bwMode="auto">
            <a:xfrm flipH="1">
              <a:off x="2016" y="2496"/>
              <a:ext cx="12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3675"/>
            </a:p>
          </p:txBody>
        </p:sp>
      </p:grp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169622" y="260648"/>
            <a:ext cx="669674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Equivalência</a:t>
            </a: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Entre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Impostos</a:t>
            </a: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de Pigou e as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Licenças</a:t>
            </a:r>
            <a:r>
              <a:rPr lang="en-US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Poluição</a:t>
            </a:r>
            <a:endParaRPr lang="en-US" altLang="en-US" sz="3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-234534" y="260648"/>
            <a:ext cx="9775086" cy="800100"/>
          </a:xfrm>
        </p:spPr>
        <p:txBody>
          <a:bodyPr/>
          <a:lstStyle/>
          <a:p>
            <a:r>
              <a:rPr lang="pt-BR" altLang="en-US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que a Gasolina é Tributada Tão Pesadamente 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3508" y="1070738"/>
            <a:ext cx="8802978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8625" indent="-428625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pt-BR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maioria dos países os impostos cobrados sobre a gasolina são bastante elevados.</a:t>
            </a:r>
          </a:p>
          <a:p>
            <a:pPr marL="428625" indent="-428625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endParaRPr lang="pt-BR" sz="900" b="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8625" indent="-428625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pt-BR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Porque esse imposto é tão comum ?</a:t>
            </a:r>
          </a:p>
          <a:p>
            <a:pPr marL="771525" lvl="1" indent="-428625" algn="just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pt-BR" sz="30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 resposta possível é que o imposto sobre a gasolina seja um imposto de Pigou, objetivando corrigir três externalidades negativas associadas ao uso de automóveis.</a:t>
            </a:r>
          </a:p>
          <a:p>
            <a:pPr marL="1147763" lvl="1" indent="-428625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pt-BR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Congestionamentos</a:t>
            </a:r>
          </a:p>
          <a:p>
            <a:pPr marL="1147763" lvl="1" indent="-428625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pt-BR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Poluição </a:t>
            </a:r>
          </a:p>
          <a:p>
            <a:pPr marL="1147763" lvl="1" indent="-428625" algn="just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pt-BR" sz="28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Acidentes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43508" y="260648"/>
            <a:ext cx="8856984" cy="365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 algn="just"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Exemplo Formal de Externalidade</a:t>
            </a:r>
          </a:p>
          <a:p>
            <a:pPr marL="428625" indent="-428625" algn="just">
              <a:buFont typeface="Arial" panose="020B0604020202020204" pitchFamily="34" charset="0"/>
              <a:buChar char="•"/>
            </a:pPr>
            <a:endParaRPr lang="pt-B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8625" indent="-428625" algn="just">
              <a:buFont typeface="Arial" panose="020B0604020202020204" pitchFamily="34" charset="0"/>
              <a:buChar char="•"/>
            </a:pP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Suponha uma economia com duas firmas competitivas, representadas por 1 e 2, que produzem o mesmo bem e possuem as seguintes funções custo:</a:t>
            </a:r>
          </a:p>
          <a:p>
            <a:pPr marL="428625" indent="-428625" algn="just">
              <a:buFont typeface="Arial" panose="020B0604020202020204" pitchFamily="34" charset="0"/>
              <a:buChar char="•"/>
            </a:pPr>
            <a:endParaRPr lang="pt-BR" sz="225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85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</a:t>
            </a:r>
          </a:p>
          <a:p>
            <a:pPr marL="428625" indent="-428625" algn="just">
              <a:buFont typeface="Arial" panose="020B0604020202020204" pitchFamily="34" charset="0"/>
              <a:buChar char="•"/>
            </a:pP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firma 1 exerce uma externalidade negativa sobre a firma 2 de modo que a função lucro da firma 2 é dada  por:                                          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586999"/>
              </p:ext>
            </p:extLst>
          </p:nvPr>
        </p:nvGraphicFramePr>
        <p:xfrm>
          <a:off x="651402" y="2141278"/>
          <a:ext cx="48387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393480" progId="Equation.DSMT4">
                  <p:embed/>
                </p:oleObj>
              </mc:Choice>
              <mc:Fallback>
                <p:oleObj name="Equation" r:id="rId2" imgW="1866600" imgH="393480" progId="Equation.DSMT4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1402" y="2141278"/>
                        <a:ext cx="48387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825875"/>
              </p:ext>
            </p:extLst>
          </p:nvPr>
        </p:nvGraphicFramePr>
        <p:xfrm>
          <a:off x="629562" y="3923626"/>
          <a:ext cx="4428492" cy="64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253800" progId="Equation.DSMT4">
                  <p:embed/>
                </p:oleObj>
              </mc:Choice>
              <mc:Fallback>
                <p:oleObj name="Equation" r:id="rId4" imgW="1612800" imgH="25380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9562" y="3923626"/>
                        <a:ext cx="4428492" cy="644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01688E65-D547-4619-9ADC-9E30D7FEFD68}"/>
              </a:ext>
            </a:extLst>
          </p:cNvPr>
          <p:cNvSpPr/>
          <p:nvPr/>
        </p:nvSpPr>
        <p:spPr>
          <a:xfrm>
            <a:off x="143508" y="4681178"/>
            <a:ext cx="8856984" cy="134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Suponha que                      e  que  o  preço  do produto produzido é igual a 1. 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8418453E-D0DB-4832-8744-1375AA3AE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816259"/>
              </p:ext>
            </p:extLst>
          </p:nvPr>
        </p:nvGraphicFramePr>
        <p:xfrm>
          <a:off x="2692305" y="4653746"/>
          <a:ext cx="198770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2305" y="4653746"/>
                        <a:ext cx="1987708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747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502" y="332656"/>
            <a:ext cx="8910990" cy="3085737"/>
          </a:xfrm>
        </p:spPr>
        <p:txBody>
          <a:bodyPr/>
          <a:lstStyle/>
          <a:p>
            <a:pPr algn="just"/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A solução privada, quando a firma 1 não considera a externalidade que produz sobre a firma 2 é dada por:</a:t>
            </a:r>
          </a:p>
          <a:p>
            <a:pPr algn="just"/>
            <a:endParaRPr lang="pt-BR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28384" y="2384884"/>
            <a:ext cx="972108" cy="486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75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301342"/>
              </p:ext>
            </p:extLst>
          </p:nvPr>
        </p:nvGraphicFramePr>
        <p:xfrm>
          <a:off x="467544" y="1358770"/>
          <a:ext cx="8532949" cy="1782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480" imgH="838080" progId="Equation.DSMT4">
                  <p:embed/>
                </p:oleObj>
              </mc:Choice>
              <mc:Fallback>
                <p:oleObj name="Equation" r:id="rId2" imgW="4038480" imgH="83808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7544" y="1358770"/>
                        <a:ext cx="8532949" cy="1782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88640" y="3374847"/>
            <a:ext cx="8811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 algn="just">
              <a:buSzPct val="99000"/>
              <a:buFont typeface="Arial" panose="020B0604020202020204" pitchFamily="34" charset="0"/>
              <a:buChar char="•"/>
            </a:pPr>
            <a:r>
              <a:rPr lang="pt-BR" sz="27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Portanto, caso a firma 1 não seja obrigada a internalizar a externalidade, ela produzirá 1 unidade do bem.</a:t>
            </a:r>
          </a:p>
        </p:txBody>
      </p:sp>
    </p:spTree>
    <p:extLst>
      <p:ext uri="{BB962C8B-B14F-4D97-AF65-F5344CB8AC3E}">
        <p14:creationId xmlns:p14="http://schemas.microsoft.com/office/powerpoint/2010/main" val="41169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502" y="332656"/>
            <a:ext cx="8802978" cy="4165857"/>
          </a:xfrm>
        </p:spPr>
        <p:txBody>
          <a:bodyPr/>
          <a:lstStyle/>
          <a:p>
            <a:pPr algn="just"/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Podemos calcular a quantidade socialmente ótima, supondo uma </a:t>
            </a:r>
            <a:r>
              <a:rPr lang="pt-BR" sz="2700" b="1" dirty="0">
                <a:latin typeface="Calibri" panose="020F0502020204030204" pitchFamily="34" charset="0"/>
                <a:cs typeface="Calibri" panose="020F0502020204030204" pitchFamily="34" charset="0"/>
              </a:rPr>
              <a:t>fusão entre as firmas</a:t>
            </a:r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. Nesse caso, haverá a internalização da externalidade, pois a externalidade gerada pela firma 1 afeta o resultado conjunto das firmas que se fundiram.</a:t>
            </a:r>
          </a:p>
          <a:p>
            <a:pPr algn="just"/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Portanto, nesse caso, devemos calcular o lucro conjunto em função da produção da firma 1.</a:t>
            </a:r>
          </a:p>
          <a:p>
            <a:pPr algn="just"/>
            <a:endParaRPr lang="pt-BR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974378" y="4509120"/>
            <a:ext cx="1061610" cy="7560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75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808947"/>
              </p:ext>
            </p:extLst>
          </p:nvPr>
        </p:nvGraphicFramePr>
        <p:xfrm>
          <a:off x="432216" y="3410998"/>
          <a:ext cx="7650175" cy="789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40080" imgH="393480" progId="Equation.DSMT4">
                  <p:embed/>
                </p:oleObj>
              </mc:Choice>
              <mc:Fallback>
                <p:oleObj name="Equation" r:id="rId2" imgW="3340080" imgH="39348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2216" y="3410998"/>
                        <a:ext cx="7650175" cy="789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742701"/>
              </p:ext>
            </p:extLst>
          </p:nvPr>
        </p:nvGraphicFramePr>
        <p:xfrm>
          <a:off x="410338" y="4413169"/>
          <a:ext cx="8562777" cy="960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06760" imgH="457200" progId="Equation.DSMT4">
                  <p:embed/>
                </p:oleObj>
              </mc:Choice>
              <mc:Fallback>
                <p:oleObj name="Equation" r:id="rId4" imgW="4406760" imgH="45720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0338" y="4413169"/>
                        <a:ext cx="8562777" cy="960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22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8D930A-7E5E-4436-B973-3AF84491AEA1}"/>
              </a:ext>
            </a:extLst>
          </p:cNvPr>
          <p:cNvSpPr/>
          <p:nvPr/>
        </p:nvSpPr>
        <p:spPr bwMode="auto">
          <a:xfrm>
            <a:off x="3101927" y="3719693"/>
            <a:ext cx="1250720" cy="4833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57175" indent="-257175" algn="ctr" defTabSz="685800" eaLnBrk="1" hangingPunct="1">
              <a:spcBef>
                <a:spcPct val="20000"/>
              </a:spcBef>
            </a:pPr>
            <a:endParaRPr lang="pt-BR" sz="240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515" y="260648"/>
            <a:ext cx="8748971" cy="30857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Caso não exista a fusão entre as firmas, qual deve ser o imposto </a:t>
            </a:r>
            <a:r>
              <a:rPr lang="pt-BR" sz="2700" dirty="0" err="1">
                <a:latin typeface="Calibri" panose="020F0502020204030204" pitchFamily="34" charset="0"/>
                <a:cs typeface="Calibri" panose="020F0502020204030204" pitchFamily="34" charset="0"/>
              </a:rPr>
              <a:t>pigouviano</a:t>
            </a:r>
            <a:r>
              <a:rPr lang="pt-BR" sz="2700" dirty="0">
                <a:latin typeface="Calibri" panose="020F0502020204030204" pitchFamily="34" charset="0"/>
                <a:cs typeface="Calibri" panose="020F0502020204030204" pitchFamily="34" charset="0"/>
              </a:rPr>
              <a:t> que faria com que a quantidade produzida fosse a quantidade socialmente ótima ?</a:t>
            </a:r>
          </a:p>
          <a:p>
            <a:pPr algn="just"/>
            <a:endParaRPr lang="pt-BR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99849F07-A58C-4C95-8740-0F089CE9DA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183237"/>
              </p:ext>
            </p:extLst>
          </p:nvPr>
        </p:nvGraphicFramePr>
        <p:xfrm>
          <a:off x="595217" y="1610798"/>
          <a:ext cx="3955256" cy="789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393480" progId="Equation.DSMT4">
                  <p:embed/>
                </p:oleObj>
              </mc:Choice>
              <mc:Fallback>
                <p:oleObj name="Equation" r:id="rId2" imgW="1726920" imgH="39348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5217" y="1610798"/>
                        <a:ext cx="3955256" cy="789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9DFD110F-57AA-4C3B-9F56-FFA7E44F0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559689"/>
              </p:ext>
            </p:extLst>
          </p:nvPr>
        </p:nvGraphicFramePr>
        <p:xfrm>
          <a:off x="607609" y="2581418"/>
          <a:ext cx="6718697" cy="865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33640" imgH="431640" progId="Equation.DSMT4">
                  <p:embed/>
                </p:oleObj>
              </mc:Choice>
              <mc:Fallback>
                <p:oleObj name="Equation" r:id="rId4" imgW="2933640" imgH="4316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99849F07-A58C-4C95-8740-0F089CE9DA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7609" y="2581418"/>
                        <a:ext cx="6718697" cy="865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BB0BE1A-85EC-470A-8133-1FDE2C7E5E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475497"/>
              </p:ext>
            </p:extLst>
          </p:nvPr>
        </p:nvGraphicFramePr>
        <p:xfrm>
          <a:off x="629562" y="3719693"/>
          <a:ext cx="3723085" cy="483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400" imgH="241200" progId="Equation.DSMT4">
                  <p:embed/>
                </p:oleObj>
              </mc:Choice>
              <mc:Fallback>
                <p:oleObj name="Equation" r:id="rId6" imgW="1625400" imgH="2412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9DFD110F-57AA-4C3B-9F56-FFA7E44F06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9562" y="3719693"/>
                        <a:ext cx="3723085" cy="483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27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8572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Mercados Incompletos (Pouco Desenvolvidos)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idx="1"/>
          </p:nvPr>
        </p:nvSpPr>
        <p:spPr>
          <a:xfrm>
            <a:off x="98474" y="937878"/>
            <a:ext cx="8938022" cy="3086100"/>
          </a:xfrm>
          <a:noFill/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625" dirty="0">
                <a:latin typeface="Calibri" panose="020F0502020204030204" pitchFamily="34" charset="0"/>
                <a:cs typeface="Calibri" panose="020F0502020204030204" pitchFamily="34" charset="0"/>
              </a:rPr>
              <a:t>Mercados de seguros e de capitais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625" dirty="0">
                <a:latin typeface="Calibri" panose="020F0502020204030204" pitchFamily="34" charset="0"/>
                <a:cs typeface="Calibri" panose="020F0502020204030204" pitchFamily="34" charset="0"/>
              </a:rPr>
              <a:t>Seguros e financiamento de longo prazo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625" dirty="0">
                <a:latin typeface="Calibri" panose="020F0502020204030204" pitchFamily="34" charset="0"/>
                <a:cs typeface="Calibri" panose="020F0502020204030204" pitchFamily="34" charset="0"/>
              </a:rPr>
              <a:t>Crédito agrícola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625" dirty="0">
                <a:latin typeface="Calibri" panose="020F0502020204030204" pitchFamily="34" charset="0"/>
                <a:cs typeface="Calibri" panose="020F0502020204030204" pitchFamily="34" charset="0"/>
              </a:rPr>
              <a:t>Crédito educativo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625" dirty="0">
                <a:latin typeface="Calibri" panose="020F0502020204030204" pitchFamily="34" charset="0"/>
                <a:cs typeface="Calibri" panose="020F0502020204030204" pitchFamily="34" charset="0"/>
              </a:rPr>
              <a:t>Pequena e média empresa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625" dirty="0">
                <a:latin typeface="Calibri" panose="020F0502020204030204" pitchFamily="34" charset="0"/>
                <a:cs typeface="Calibri" panose="020F0502020204030204" pitchFamily="34" charset="0"/>
              </a:rPr>
              <a:t>Financiamento habitacional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625" dirty="0">
                <a:latin typeface="Calibri" panose="020F0502020204030204" pitchFamily="34" charset="0"/>
                <a:cs typeface="Calibri" panose="020F0502020204030204" pitchFamily="34" charset="0"/>
              </a:rPr>
              <a:t>Mercado complementares (infraestrutura)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alt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Problemas: </a:t>
            </a:r>
          </a:p>
          <a:p>
            <a:pPr marL="810249" lvl="1" indent="-457200" algn="just">
              <a:buFont typeface="+mj-lt"/>
              <a:buAutoNum type="alphaLcParenR"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como mensurar incompletude ?  </a:t>
            </a:r>
          </a:p>
          <a:p>
            <a:pPr marL="810249" lvl="1" indent="-457200" algn="just">
              <a:buFont typeface="+mj-lt"/>
              <a:buAutoNum type="alphaLcParenR"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participação do setor público pode expulsar o setor privado 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Grp="1" noChangeArrowheads="1"/>
          </p:cNvSpPr>
          <p:nvPr>
            <p:ph type="title"/>
          </p:nvPr>
        </p:nvSpPr>
        <p:spPr>
          <a:xfrm>
            <a:off x="1657350" y="80628"/>
            <a:ext cx="5829300" cy="8572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de Informação</a:t>
            </a:r>
          </a:p>
        </p:txBody>
      </p:sp>
      <p:sp>
        <p:nvSpPr>
          <p:cNvPr id="82947" name="Rectangle 5"/>
          <p:cNvSpPr>
            <a:spLocks noGrp="1" noChangeArrowheads="1"/>
          </p:cNvSpPr>
          <p:nvPr>
            <p:ph idx="1"/>
          </p:nvPr>
        </p:nvSpPr>
        <p:spPr>
          <a:xfrm>
            <a:off x="197514" y="917609"/>
            <a:ext cx="8802978" cy="3087455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Muitas das atividades do governo dizem respeito ao fato de que o mercado produz pouca informação, o que gera transações que não são eficientes.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Obrigação de informar taxas de juros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Significado da palavra </a:t>
            </a:r>
            <a:r>
              <a:rPr lang="pt-BR" altLang="en-US" sz="2550" i="1" dirty="0">
                <a:latin typeface="Calibri" panose="020F0502020204030204" pitchFamily="34" charset="0"/>
                <a:cs typeface="Calibri" panose="020F0502020204030204" pitchFamily="34" charset="0"/>
              </a:rPr>
              <a:t>diet X light</a:t>
            </a:r>
            <a:endParaRPr lang="pt-BR" altLang="en-US" sz="25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Composição dos produtos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Nome do genérico no caso dos remédios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550" dirty="0">
                <a:latin typeface="Calibri" panose="020F0502020204030204" pitchFamily="34" charset="0"/>
                <a:cs typeface="Calibri" panose="020F0502020204030204" pitchFamily="34" charset="0"/>
              </a:rPr>
              <a:t>Informes de tempo e marés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9E3B3ED1-EFA3-4A90-B5EF-09DDA88E6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508" y="989617"/>
            <a:ext cx="8802978" cy="3087455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50" dirty="0">
                <a:latin typeface="Calibri" panose="020F0502020204030204" pitchFamily="34" charset="0"/>
                <a:cs typeface="Calibri" panose="020F0502020204030204" pitchFamily="34" charset="0"/>
              </a:rPr>
              <a:t>Em nossas análises anteriores não examinamos os problemas provocados por </a:t>
            </a:r>
            <a:r>
              <a:rPr lang="pt-BR" sz="2850" b="1" dirty="0">
                <a:latin typeface="Calibri" panose="020F0502020204030204" pitchFamily="34" charset="0"/>
                <a:cs typeface="Calibri" panose="020F0502020204030204" pitchFamily="34" charset="0"/>
              </a:rPr>
              <a:t>assimetrias informacionais</a:t>
            </a:r>
            <a:r>
              <a:rPr lang="pt-BR" sz="28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Presumia-se que, tanto os compradores quanto os vendedores estavam perfeitamente informados sobre a qualidade dos bens vendidos no mercado.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Se os consumidores e os vendedores tiverem a mesma informação sobre a qualidade do bem, uma melhor qualidade seria corretamente informada por um preço mais alto.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Mas se </a:t>
            </a:r>
            <a:r>
              <a:rPr lang="pt-BR" sz="2500" b="1" dirty="0">
                <a:latin typeface="Calibri" panose="020F0502020204030204" pitchFamily="34" charset="0"/>
                <a:cs typeface="Calibri" panose="020F0502020204030204" pitchFamily="34" charset="0"/>
              </a:rPr>
              <a:t>um lado do mercado </a:t>
            </a: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pt-BR" sz="2500" b="1" dirty="0">
                <a:latin typeface="Calibri" panose="020F0502020204030204" pitchFamily="34" charset="0"/>
                <a:cs typeface="Calibri" panose="020F0502020204030204" pitchFamily="34" charset="0"/>
              </a:rPr>
              <a:t>mais informado </a:t>
            </a: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do que o outro, os </a:t>
            </a:r>
            <a:r>
              <a:rPr lang="pt-BR" sz="2500" b="1" dirty="0">
                <a:latin typeface="Calibri" panose="020F0502020204030204" pitchFamily="34" charset="0"/>
                <a:cs typeface="Calibri" panose="020F0502020204030204" pitchFamily="34" charset="0"/>
              </a:rPr>
              <a:t>preços</a:t>
            </a: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500" b="1" dirty="0">
                <a:latin typeface="Calibri" panose="020F0502020204030204" pitchFamily="34" charset="0"/>
                <a:cs typeface="Calibri" panose="020F0502020204030204" pitchFamily="34" charset="0"/>
              </a:rPr>
              <a:t>não informarão corretamente a qualidade</a:t>
            </a:r>
            <a:r>
              <a:rPr lang="pt-BR" sz="25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03229" lvl="1" indent="0" algn="just">
              <a:buNone/>
            </a:pPr>
            <a:endParaRPr lang="pt-BR" sz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7100782-6D7D-4BBA-96D0-E8E3EA2E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949126" cy="73173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</p:spTree>
    <p:extLst>
      <p:ext uri="{BB962C8B-B14F-4D97-AF65-F5344CB8AC3E}">
        <p14:creationId xmlns:p14="http://schemas.microsoft.com/office/powerpoint/2010/main" val="345509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EC56FCC-1C73-4AAF-85B6-045D7216D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334709"/>
            <a:ext cx="8910990" cy="862043"/>
          </a:xfrm>
        </p:spPr>
        <p:txBody>
          <a:bodyPr/>
          <a:lstStyle/>
          <a:p>
            <a:pPr algn="ctr" eaLnBrk="1" hangingPunct="1"/>
            <a:r>
              <a:rPr lang="pt-BR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de Mercado: </a:t>
            </a:r>
            <a:br>
              <a:rPr lang="pt-BR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Razão Para a Intervenção Governamental na Economia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252B836-3A9D-4CAA-BF37-09B6CA57D2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1484784"/>
            <a:ext cx="8910990" cy="29146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“O governo não deve fazer um pouco melhor ou um pouco pior o que os outros podem fazer; o governo só deve fazer o que ninguém pode fazer.”</a:t>
            </a: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en-US" sz="225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Essays</a:t>
            </a:r>
            <a:r>
              <a:rPr lang="pt-BR" altLang="en-US" sz="2250" b="1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BR" altLang="en-US" sz="225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Persuasion</a:t>
            </a:r>
            <a:r>
              <a:rPr lang="pt-BR" altLang="en-US" sz="225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250" b="1" dirty="0">
                <a:latin typeface="Calibri" panose="020F0502020204030204" pitchFamily="34" charset="0"/>
                <a:cs typeface="Calibri" panose="020F0502020204030204" pitchFamily="34" charset="0"/>
              </a:rPr>
              <a:t>(Ensaios em Persuasão) -  1931. J. M. Keynes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pt-BR" alt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Assim como existem </a:t>
            </a:r>
            <a:r>
              <a:rPr lang="pt-BR" alt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falhas de mercado</a:t>
            </a: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, que veremos adiante, devemos tratar com parcimônia a questão da intervenção governamental, pois existem </a:t>
            </a:r>
            <a:r>
              <a:rPr lang="pt-BR" alt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falhas de governo </a:t>
            </a:r>
            <a:r>
              <a:rPr lang="pt-BR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(e problemas políticos).</a:t>
            </a:r>
          </a:p>
        </p:txBody>
      </p:sp>
    </p:spTree>
    <p:extLst>
      <p:ext uri="{BB962C8B-B14F-4D97-AF65-F5344CB8AC3E}">
        <p14:creationId xmlns:p14="http://schemas.microsoft.com/office/powerpoint/2010/main" val="359625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5A3F17-C039-4864-A16B-D193D55D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949126" cy="73173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ED4814-7D12-43A3-91F1-919B0B1A84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917609"/>
            <a:ext cx="8964996" cy="3087455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700" b="1" dirty="0">
                <a:latin typeface="Calibri" panose="020F0502020204030204" pitchFamily="34" charset="0"/>
                <a:cs typeface="Calibri" panose="020F0502020204030204" pitchFamily="34" charset="0"/>
              </a:rPr>
              <a:t>Exemplo (Akerlof – 1970)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700" b="1" dirty="0">
                <a:latin typeface="Calibri" panose="020F0502020204030204" pitchFamily="34" charset="0"/>
                <a:cs typeface="Calibri" panose="020F0502020204030204" pitchFamily="34" charset="0"/>
              </a:rPr>
              <a:t>“The Market for </a:t>
            </a:r>
            <a:r>
              <a:rPr lang="pt-BR" sz="27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Lemons</a:t>
            </a:r>
            <a:r>
              <a:rPr lang="pt-BR" sz="2700" b="1" dirty="0">
                <a:latin typeface="Calibri" panose="020F0502020204030204" pitchFamily="34" charset="0"/>
                <a:cs typeface="Calibri" panose="020F0502020204030204" pitchFamily="34" charset="0"/>
              </a:rPr>
              <a:t>*”: O Mercado de Carros Usados.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altLang="pt-BR" sz="2625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altLang="pt-BR" sz="2625" b="1" dirty="0">
                <a:latin typeface="Calibri" panose="020F0502020204030204" pitchFamily="34" charset="0"/>
                <a:cs typeface="Calibri" panose="020F0502020204030204" pitchFamily="34" charset="0"/>
              </a:rPr>
              <a:t>falta de informação completa </a:t>
            </a:r>
            <a:r>
              <a:rPr lang="pt-BR" altLang="pt-BR" sz="2625" dirty="0">
                <a:latin typeface="Calibri" panose="020F0502020204030204" pitchFamily="34" charset="0"/>
                <a:cs typeface="Calibri" panose="020F0502020204030204" pitchFamily="34" charset="0"/>
              </a:rPr>
              <a:t>no momento da compra de um automóvel usado </a:t>
            </a:r>
            <a:r>
              <a:rPr lang="pt-BR" altLang="pt-BR" sz="2625" b="1" dirty="0">
                <a:latin typeface="Calibri" panose="020F0502020204030204" pitchFamily="34" charset="0"/>
                <a:cs typeface="Calibri" panose="020F0502020204030204" pitchFamily="34" charset="0"/>
              </a:rPr>
              <a:t>aumenta o risco </a:t>
            </a:r>
            <a:r>
              <a:rPr lang="pt-BR" altLang="pt-BR" sz="2625" dirty="0">
                <a:latin typeface="Calibri" panose="020F0502020204030204" pitchFamily="34" charset="0"/>
                <a:cs typeface="Calibri" panose="020F0502020204030204" pitchFamily="34" charset="0"/>
              </a:rPr>
              <a:t>da aquisição e </a:t>
            </a:r>
            <a:r>
              <a:rPr lang="pt-BR" altLang="pt-BR" sz="2625" b="1" dirty="0">
                <a:latin typeface="Calibri" panose="020F0502020204030204" pitchFamily="34" charset="0"/>
                <a:cs typeface="Calibri" panose="020F0502020204030204" pitchFamily="34" charset="0"/>
              </a:rPr>
              <a:t>reduz o valor do automóvel.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altLang="pt-BR" sz="2625" b="1" dirty="0">
                <a:latin typeface="Calibri" panose="020F0502020204030204" pitchFamily="34" charset="0"/>
                <a:cs typeface="Calibri" panose="020F0502020204030204" pitchFamily="34" charset="0"/>
              </a:rPr>
              <a:t>Hipótese:</a:t>
            </a:r>
            <a:r>
              <a:rPr lang="pt-BR" altLang="pt-BR" sz="2625" dirty="0">
                <a:latin typeface="Calibri" panose="020F0502020204030204" pitchFamily="34" charset="0"/>
                <a:cs typeface="Calibri" panose="020F0502020204030204" pitchFamily="34" charset="0"/>
              </a:rPr>
              <a:t> os vendedores de carros usados conhecem melhor a qualidade do produto que os compradores.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altLang="pt-BR" sz="2625" dirty="0">
                <a:latin typeface="Calibri" panose="020F0502020204030204" pitchFamily="34" charset="0"/>
                <a:cs typeface="Calibri" panose="020F0502020204030204" pitchFamily="34" charset="0"/>
              </a:rPr>
              <a:t>Com isso → o mercado não será capaz de proporcionar trocas mutuamente vantajosas e os produtos de baixa qualidade expulsarão os produtos de alta qualidade do mercado.</a:t>
            </a:r>
          </a:p>
        </p:txBody>
      </p:sp>
    </p:spTree>
    <p:extLst>
      <p:ext uri="{BB962C8B-B14F-4D97-AF65-F5344CB8AC3E}">
        <p14:creationId xmlns:p14="http://schemas.microsoft.com/office/powerpoint/2010/main" val="102469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1C6FF3B-AFDD-42AF-83BE-FF94B66E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9872"/>
            <a:ext cx="7949126" cy="73173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C2DBBA-1547-4610-A7CB-2E54377A3A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917609"/>
            <a:ext cx="8964996" cy="3087455"/>
          </a:xfrm>
          <a:noFill/>
        </p:spPr>
        <p:txBody>
          <a:bodyPr/>
          <a:lstStyle/>
          <a:p>
            <a:pPr marL="385763" indent="-385763" algn="just">
              <a:buFont typeface="+mj-lt"/>
              <a:buAutoNum type="alphaLcParenR"/>
            </a:pPr>
            <a:r>
              <a:rPr lang="pt-BR" sz="2550" dirty="0">
                <a:latin typeface="Calibri" panose="020F0502020204030204" pitchFamily="34" charset="0"/>
                <a:cs typeface="Calibri" panose="020F0502020204030204" pitchFamily="34" charset="0"/>
              </a:rPr>
              <a:t>Existem 100 vendedores de 100 carros usados e 100 potenciais compradores. </a:t>
            </a:r>
          </a:p>
          <a:p>
            <a:pPr marL="385763" indent="-385763" algn="just">
              <a:buFont typeface="+mj-lt"/>
              <a:buAutoNum type="alphaLcParenR"/>
            </a:pPr>
            <a:r>
              <a:rPr lang="pt-BR" sz="2550" dirty="0">
                <a:latin typeface="Calibri" panose="020F0502020204030204" pitchFamily="34" charset="0"/>
                <a:cs typeface="Calibri" panose="020F0502020204030204" pitchFamily="34" charset="0"/>
              </a:rPr>
              <a:t>Todos sabem que 50 carros são de boa qualidade (bons) e 50 são de má qualidade (ruins). </a:t>
            </a:r>
          </a:p>
          <a:p>
            <a:pPr marL="385763" indent="-385763" algn="just">
              <a:buFont typeface="+mj-lt"/>
              <a:buAutoNum type="alphaLcParenR"/>
            </a:pPr>
            <a:r>
              <a:rPr lang="pt-BR" sz="2550" dirty="0">
                <a:latin typeface="Calibri" panose="020F0502020204030204" pitchFamily="34" charset="0"/>
                <a:cs typeface="Calibri" panose="020F0502020204030204" pitchFamily="34" charset="0"/>
              </a:rPr>
              <a:t>Apenas os vendedores sabem quais são exatamente os bons e quais são os ruins. </a:t>
            </a:r>
          </a:p>
          <a:p>
            <a:pPr marL="385763" indent="-385763" algn="just">
              <a:buFont typeface="+mj-lt"/>
              <a:buAutoNum type="alphaLcParenR"/>
            </a:pPr>
            <a:r>
              <a:rPr lang="pt-BR" sz="2550" dirty="0">
                <a:latin typeface="Calibri" panose="020F0502020204030204" pitchFamily="34" charset="0"/>
                <a:cs typeface="Calibri" panose="020F0502020204030204" pitchFamily="34" charset="0"/>
              </a:rPr>
              <a:t>Quem possui carro ruim quer vender por $1000 e quem possui carro bom quer vender por $2000. </a:t>
            </a:r>
          </a:p>
          <a:p>
            <a:pPr marL="385763" indent="-385763" algn="just">
              <a:buFont typeface="+mj-lt"/>
              <a:buAutoNum type="alphaLcParenR"/>
            </a:pPr>
            <a:r>
              <a:rPr lang="pt-BR" sz="2550" dirty="0">
                <a:latin typeface="Calibri" panose="020F0502020204030204" pitchFamily="34" charset="0"/>
                <a:cs typeface="Calibri" panose="020F0502020204030204" pitchFamily="34" charset="0"/>
              </a:rPr>
              <a:t>Os preços de reserva dos compradores são maiores: querem pagar até $1200 por um carro ruim e $2400 por um carro bom.</a:t>
            </a:r>
          </a:p>
        </p:txBody>
      </p:sp>
    </p:spTree>
    <p:extLst>
      <p:ext uri="{BB962C8B-B14F-4D97-AF65-F5344CB8AC3E}">
        <p14:creationId xmlns:p14="http://schemas.microsoft.com/office/powerpoint/2010/main" val="179291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E61EEB9-0801-4222-8E9C-F82BE441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8986"/>
            <a:ext cx="7949126" cy="73173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735D69-B1A8-49D4-91CA-C9BA9D7B79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917609"/>
            <a:ext cx="8964996" cy="3087455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Sem informação assimétrica:</a:t>
            </a:r>
          </a:p>
          <a:p>
            <a:pPr marL="738812" lvl="1" indent="-385763" algn="just">
              <a:buFont typeface="+mj-lt"/>
              <a:buAutoNum type="alphaLcParenR"/>
            </a:pPr>
            <a:r>
              <a:rPr lang="pt-BR" sz="2550" dirty="0">
                <a:latin typeface="Calibri" panose="020F0502020204030204" pitchFamily="34" charset="0"/>
                <a:cs typeface="Calibri" panose="020F0502020204030204" pitchFamily="34" charset="0"/>
              </a:rPr>
              <a:t>teríamos 2 mercados (Equilíbrio “Separador”);</a:t>
            </a:r>
          </a:p>
          <a:p>
            <a:pPr marL="738812" lvl="1" indent="-385763" algn="just">
              <a:buFont typeface="+mj-lt"/>
              <a:buAutoNum type="alphaLcParenR"/>
            </a:pPr>
            <a:r>
              <a:rPr lang="pt-BR" sz="2550" dirty="0">
                <a:latin typeface="Calibri" panose="020F0502020204030204" pitchFamily="34" charset="0"/>
                <a:cs typeface="Calibri" panose="020F0502020204030204" pitchFamily="34" charset="0"/>
              </a:rPr>
              <a:t>os carros ruins seriam vendidos por preços entre $1000 e $1200 e os carros bons seriam vendidos por preços entre $2000 e $2400.</a:t>
            </a:r>
          </a:p>
          <a:p>
            <a:pPr marL="738812" lvl="1" indent="-385763" algn="just">
              <a:buFont typeface="+mj-lt"/>
              <a:buAutoNum type="alphaLcParenR"/>
            </a:pPr>
            <a:endParaRPr lang="pt-BR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625" dirty="0">
                <a:latin typeface="Calibri" panose="020F0502020204030204" pitchFamily="34" charset="0"/>
                <a:cs typeface="Calibri" panose="020F0502020204030204" pitchFamily="34" charset="0"/>
              </a:rPr>
              <a:t>Mas se os consumidores precisarem “adivinhar” quais os carros são bons ou ruins ? Suponha, por simplicidade, que eles interpretem que as chances sejam iguais → eles  pagariam por um carro de qualidade desconhecida o seu valor esperado: </a:t>
            </a:r>
          </a:p>
          <a:p>
            <a:pPr marL="385763" indent="-385763" algn="just">
              <a:buFont typeface="+mj-lt"/>
              <a:buAutoNum type="alphaLcParenR"/>
            </a:pPr>
            <a:endParaRPr lang="pt-BR" sz="2832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2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D14B0E2B-1258-405D-BC2D-6B5C5D832B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365476"/>
              </p:ext>
            </p:extLst>
          </p:nvPr>
        </p:nvGraphicFramePr>
        <p:xfrm>
          <a:off x="467543" y="4882605"/>
          <a:ext cx="5511999" cy="56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63480" imgH="253800" progId="Equation.DSMT4">
                  <p:embed/>
                </p:oleObj>
              </mc:Choice>
              <mc:Fallback>
                <p:oleObj name="Equation" r:id="rId2" imgW="2463480" imgH="2538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7543" y="4882605"/>
                        <a:ext cx="5511999" cy="5626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0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71261E0-721E-43C5-82ED-F1B99E20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949126" cy="73173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B9B461-13EA-4271-8B92-0D1A1C03AA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917609"/>
            <a:ext cx="8964996" cy="3087455"/>
          </a:xfrm>
          <a:noFill/>
        </p:spPr>
        <p:txBody>
          <a:bodyPr/>
          <a:lstStyle/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Mas por $1800 nenhum vendedor de carro bom quer vender; o preço mínimo para eles é $2000. 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Neste caso, há uma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externalidade negativa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: as vendas dos carros ruins reduzem o valor médio que os consumidores querem pagar e reduzem as vendas dos carros bons.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Externalidade Negativa →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venda dos carros ruins afeta a percepção dos compradores sobre a qualidade dos carros bons no mercado, reduzindo assim o seu preço, prejudicando os agentes que desejam vender carros bons. </a:t>
            </a:r>
          </a:p>
          <a:p>
            <a:pPr marL="385763" indent="-385763" algn="just">
              <a:buFont typeface="+mj-lt"/>
              <a:buAutoNum type="alphaLcParenR"/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3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662F584E-BB1F-46CD-B9EB-3BC8389FE3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496" y="812361"/>
            <a:ext cx="9015812" cy="3087455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fenômeno descrito anteriormente é um exemplo de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seleção adversa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→ os itens de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baixa qualidade expulsaram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os itens de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alta qualidade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do mercado,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devido ao alto custo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O Mercado de Seguros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Uma firma oferece seguro contra roubo de automóveis sabendo que incidência de roubo é alta em uma área e baixa em outra.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Preço baseado na taxa média de roubo → a firma fica em situação difícil, porque os compradores do seguro serão os consumidores da área de alta ocorrência de roubo, e estes vão acabar fazendo os pedidos de pagamento do seguro. 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59BCBA3C-B70F-4DE4-964A-85DAAC37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677726"/>
          </a:xfrm>
        </p:spPr>
        <p:txBody>
          <a:bodyPr>
            <a:normAutofit/>
          </a:bodyPr>
          <a:lstStyle/>
          <a:p>
            <a:pPr algn="ctr"/>
            <a:r>
              <a:rPr lang="pt-BR" sz="337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Seleção Adversa</a:t>
            </a:r>
          </a:p>
        </p:txBody>
      </p:sp>
    </p:spTree>
    <p:extLst>
      <p:ext uri="{BB962C8B-B14F-4D97-AF65-F5344CB8AC3E}">
        <p14:creationId xmlns:p14="http://schemas.microsoft.com/office/powerpoint/2010/main" val="26242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089D607D-68FA-4A51-A8AD-F27B192D5A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917609"/>
            <a:ext cx="8964996" cy="3087455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Baseando-se na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taxa média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de furtos, a companhia não fará uma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seleção imparcial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de clientes. Teremos um problema de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seleção adversa.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seleção adversa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há uma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externalidade de consumo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, pois as compras dos consumidores de alto risco afetam as compras dos consumidores de menor risco, expulsando estes últimos do mercado.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Note que temos esse tipo de problema em vários mercados.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Por exemplo, no mercado de seguro de saúde e no mercado de crédito.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8F8A139-1631-4C26-8339-0E325F1B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677726"/>
          </a:xfrm>
        </p:spPr>
        <p:txBody>
          <a:bodyPr>
            <a:normAutofit/>
          </a:bodyPr>
          <a:lstStyle/>
          <a:p>
            <a:pPr algn="ctr"/>
            <a:r>
              <a:rPr lang="pt-BR" sz="337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Seleção Adversa</a:t>
            </a:r>
          </a:p>
        </p:txBody>
      </p:sp>
    </p:spTree>
    <p:extLst>
      <p:ext uri="{BB962C8B-B14F-4D97-AF65-F5344CB8AC3E}">
        <p14:creationId xmlns:p14="http://schemas.microsoft.com/office/powerpoint/2010/main" val="420719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D0C84009-3ECC-42EA-B6BE-EC6199CC90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006" y="812361"/>
            <a:ext cx="9054498" cy="3087455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Resolvendo o Problema no Mercado de Planos de Saúde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Segmentação de Mercados: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Se a firma pudesse cobrar preços diferentes de grupos de consumidores diferentes, o problema seria minimizado.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Paradoxalmente (pois, em geral, mais escolha é melhor), um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plano compulsório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poderia minimizar esse problema.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Como “todos” devem participar, a seleção adversa é eliminada.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Mas qual o problema “moral” disso ?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CA10DFE-835A-40DE-9AC0-02C0F4DD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677726"/>
          </a:xfrm>
        </p:spPr>
        <p:txBody>
          <a:bodyPr>
            <a:normAutofit/>
          </a:bodyPr>
          <a:lstStyle/>
          <a:p>
            <a:pPr algn="ctr"/>
            <a:r>
              <a:rPr lang="pt-BR" sz="337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Seleção Adversa</a:t>
            </a:r>
          </a:p>
        </p:txBody>
      </p:sp>
    </p:spTree>
    <p:extLst>
      <p:ext uri="{BB962C8B-B14F-4D97-AF65-F5344CB8AC3E}">
        <p14:creationId xmlns:p14="http://schemas.microsoft.com/office/powerpoint/2010/main" val="37386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4CA4EFC4-1A35-4F28-A8A0-7AF0939E40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989617"/>
            <a:ext cx="8964996" cy="3087455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Caso a probabilidade de roubo (automóveis) seja a mesma em todas as áreas, não teremos seleção adversa.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Risco Moral →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própria probabilidade de roubo pode ser afetada pelas ações dos donos das bicicletas.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Fazendo o seguro o consumidor toma menos cuidados do que se não fizesse o seguro → aumento da probabilidade de sinistro.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Dificuldades da oferta de um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seguro completo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: falta de incentivo para investir em “tomar cuidado” → ocorrerá o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risco moral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E7E1437-9C45-4CD4-8CCF-F1A60BC1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677726"/>
          </a:xfrm>
        </p:spPr>
        <p:txBody>
          <a:bodyPr>
            <a:normAutofit/>
          </a:bodyPr>
          <a:lstStyle/>
          <a:p>
            <a:pPr algn="ctr"/>
            <a:r>
              <a:rPr lang="pt-BR" sz="337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 Moral (</a:t>
            </a:r>
            <a:r>
              <a:rPr lang="pt-BR" sz="3375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pt-BR" sz="3375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pt-BR" sz="337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377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201BAE2B-57A8-4C35-9EF1-5695F1073E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02" y="989617"/>
            <a:ext cx="8964996" cy="3087455"/>
          </a:xfrm>
          <a:noFill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seleção adversa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é um problema de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informação oculta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tipo oculto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), em que um lado do mercado não pode observar a qualidade dos bens.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risco moral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é um problema de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ação oculta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, onde um lado do mercado não pode observar as ações do outro.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Será que o governo pode obrigar alguém a “tomar cuidado” ?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DDD9638-7CF4-4D49-A36D-0C9C77CD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677726"/>
          </a:xfrm>
        </p:spPr>
        <p:txBody>
          <a:bodyPr>
            <a:normAutofit/>
          </a:bodyPr>
          <a:lstStyle/>
          <a:p>
            <a:pPr algn="ctr"/>
            <a:r>
              <a:rPr lang="pt-BR" sz="337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 Moral e Seleção Adversa</a:t>
            </a:r>
          </a:p>
        </p:txBody>
      </p:sp>
    </p:spTree>
    <p:extLst>
      <p:ext uri="{BB962C8B-B14F-4D97-AF65-F5344CB8AC3E}">
        <p14:creationId xmlns:p14="http://schemas.microsoft.com/office/powerpoint/2010/main" val="7276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443764C-685F-4191-8773-B9FACF3FF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20" y="188640"/>
            <a:ext cx="7886700" cy="677726"/>
          </a:xfrm>
        </p:spPr>
        <p:txBody>
          <a:bodyPr>
            <a:normAutofit/>
          </a:bodyPr>
          <a:lstStyle/>
          <a:p>
            <a:pPr algn="ctr"/>
            <a:r>
              <a:rPr lang="pt-BR" sz="337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Sinalização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F9E2D9-8B8E-4890-A078-72D446CEC007}"/>
              </a:ext>
            </a:extLst>
          </p:cNvPr>
          <p:cNvSpPr txBox="1"/>
          <p:nvPr/>
        </p:nvSpPr>
        <p:spPr>
          <a:xfrm>
            <a:off x="105508" y="866366"/>
            <a:ext cx="8840978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 algn="just">
              <a:buFont typeface="Arial" panose="020B0604020202020204" pitchFamily="34" charset="0"/>
              <a:buChar char="•"/>
            </a:pP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mercado de carros usados com informação assimétrica que vimos anteriormente, os vendedores de carros bons podem querer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sinalizar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seus carros são os bons, e não os ruins, evitando problemas de seleção adversa. </a:t>
            </a:r>
          </a:p>
          <a:p>
            <a:pPr algn="just"/>
            <a:endParaRPr lang="pt-BR" sz="5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8625" indent="-428625" algn="just">
              <a:buFont typeface="Arial" panose="020B0604020202020204" pitchFamily="34" charset="0"/>
              <a:buChar char="•"/>
            </a:pP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sinal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poderia ser a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garantia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que eles se comprometem a pagar certa quantia no caso de defeito. </a:t>
            </a:r>
          </a:p>
          <a:p>
            <a:pPr marL="967979" lvl="1" indent="-428625" algn="just">
              <a:buFont typeface="Arial" panose="020B0604020202020204" pitchFamily="34" charset="0"/>
              <a:buChar char="•"/>
            </a:pP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Somente donos de carros bons podem se dar ao luxo de oferecer garantias, e os compradores sabem disso.</a:t>
            </a:r>
          </a:p>
          <a:p>
            <a:endParaRPr lang="pt-BR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8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152" y="-27384"/>
            <a:ext cx="6172200" cy="1028700"/>
          </a:xfrm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do Governo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708920"/>
            <a:ext cx="8856984" cy="1566174"/>
          </a:xfrm>
        </p:spPr>
        <p:txBody>
          <a:bodyPr/>
          <a:lstStyle/>
          <a:p>
            <a:pPr marL="900113" lvl="1" indent="-557213" algn="just">
              <a:lnSpc>
                <a:spcPct val="90000"/>
              </a:lnSpc>
              <a:buFont typeface="+mj-lt"/>
              <a:buAutoNum type="alphaLcParenR"/>
            </a:pPr>
            <a:r>
              <a:rPr lang="pt-BR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Informações Limitadas:</a:t>
            </a: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por exemplo, como distinguir os potenciais usuários de um determinado programa governamental e aqueles que efetivamente seriam alvo </a:t>
            </a:r>
            <a:r>
              <a:rPr lang="pt-BR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(como distinguir os que de fato necessitam entre os que pleiteiam)</a:t>
            </a: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endParaRPr lang="pt-B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9502" y="764704"/>
            <a:ext cx="8856984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altLang="en-US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ações do governo não necessariamente geram os resultados esperados. Em muitos casos isto se deve a </a:t>
            </a:r>
            <a:r>
              <a:rPr lang="pt-BR" altLang="en-US" sz="28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do governo</a:t>
            </a:r>
            <a:r>
              <a:rPr lang="pt-BR" altLang="en-US" sz="285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Existiriam quatro motivos básicos pelos quais o governo falharia.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5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C58EEC-3202-4A85-ADD2-6A6B8823B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861048"/>
            <a:ext cx="8838982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900113" lvl="1" indent="-557213" algn="just" eaLnBrk="1" hangingPunct="1">
              <a:lnSpc>
                <a:spcPct val="90000"/>
              </a:lnSpc>
              <a:buClrTx/>
              <a:buFont typeface="+mj-lt"/>
              <a:buAutoNum type="alphaLcParenR" startAt="2"/>
            </a:pPr>
            <a:endParaRPr lang="pt-BR" altLang="en-US" sz="24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0113" lvl="1" indent="-557213" algn="just" eaLnBrk="1" hangingPunct="1">
              <a:lnSpc>
                <a:spcPct val="90000"/>
              </a:lnSpc>
              <a:buClrTx/>
              <a:buSzPct val="100000"/>
              <a:buFont typeface="+mj-lt"/>
              <a:buAutoNum type="alphaLcParenR" startAt="2"/>
            </a:pPr>
            <a:r>
              <a:rPr lang="pt-BR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Limitado Controle Sobre as Respostas do Mercado:</a:t>
            </a:r>
            <a:r>
              <a:rPr lang="pt-BR" alt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o governo não tem como antecipar as respostas do setor privado. Por exemplo, ao introduzir um novo imposto sobre a produção, qual será o aumento da arrecadação ? Depende do efeito negativo sobre a base de tributação (decisão de produzir, trabalhar, circular recursos pelo sistema bancário,...).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68B0EAC-CA53-4703-AA51-84BF04C9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694966" cy="616130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Problema da Relação Agente-Principal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830AB36-0E44-4686-9FDF-6997BFD8EBC2}"/>
              </a:ext>
            </a:extLst>
          </p:cNvPr>
          <p:cNvSpPr txBox="1"/>
          <p:nvPr/>
        </p:nvSpPr>
        <p:spPr>
          <a:xfrm>
            <a:off x="158262" y="930784"/>
            <a:ext cx="878822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assimetria de informações pode criar um problema conhecido como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Relação Agente-Principal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Dizemos que existe uma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relação de agência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sempre que há um arranjo entre pessoas no qual o bem estar de um dos participantes depende daquilo que é feito por outra pessoa, também participante.</a:t>
            </a:r>
          </a:p>
          <a:p>
            <a:pPr marL="882254" lvl="1" indent="-342900" algn="just">
              <a:buFont typeface="Arial" panose="020B0604020202020204" pitchFamily="34" charset="0"/>
              <a:buChar char="•"/>
            </a:pP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Agente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representa a pessoa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atuante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o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parte que é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afetada</a:t>
            </a: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pela ação do agente.</a:t>
            </a:r>
          </a:p>
          <a:p>
            <a:pPr marL="882254" lvl="1" indent="-342900" algn="just">
              <a:buFont typeface="Arial" panose="020B0604020202020204" pitchFamily="34" charset="0"/>
              <a:buChar char="•"/>
            </a:pPr>
            <a:endParaRPr lang="pt-BR" sz="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problema surge quando os agentes perseguem seus próprios objetivos e não os do principal.</a:t>
            </a:r>
          </a:p>
          <a:p>
            <a:pPr marL="428625" indent="-428625" algn="just">
              <a:buFont typeface="Arial" panose="020B0604020202020204" pitchFamily="34" charset="0"/>
              <a:buChar char="•"/>
            </a:pPr>
            <a:endParaRPr lang="pt-BR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title"/>
          </p:nvPr>
        </p:nvSpPr>
        <p:spPr>
          <a:xfrm>
            <a:off x="1264362" y="332656"/>
            <a:ext cx="6818029" cy="857250"/>
          </a:xfrm>
          <a:noFill/>
        </p:spPr>
        <p:txBody>
          <a:bodyPr/>
          <a:lstStyle/>
          <a:p>
            <a:pPr algn="just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Inflação, Desemprego e Outros Desequilíbrios Macroeconômicos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idx="1"/>
          </p:nvPr>
        </p:nvSpPr>
        <p:spPr>
          <a:xfrm>
            <a:off x="143508" y="980728"/>
            <a:ext cx="8856984" cy="3086100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As consequências destes fenômenos afetam certamente os desenhos de política econômica.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O Governo deve, através das políticas fiscal, monetária e cambial, controlar o nível de demanda agregada para evitar grandes movimentos cíclicos do nível de atividade econômica.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Grp="1" noChangeArrowheads="1"/>
          </p:cNvSpPr>
          <p:nvPr>
            <p:ph type="title"/>
          </p:nvPr>
        </p:nvSpPr>
        <p:spPr>
          <a:xfrm>
            <a:off x="143508" y="260648"/>
            <a:ext cx="9127014" cy="6286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de Mercado : Algumas Considerações</a:t>
            </a:r>
          </a:p>
        </p:txBody>
      </p:sp>
      <p:sp>
        <p:nvSpPr>
          <p:cNvPr id="84995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1051316"/>
            <a:ext cx="8694966" cy="3086100"/>
          </a:xfrm>
          <a:noFill/>
        </p:spPr>
        <p:txBody>
          <a:bodyPr/>
          <a:lstStyle/>
          <a:p>
            <a:pPr algn="just" eaLnBrk="1" hangingPunct="1">
              <a:buClrTx/>
              <a:buSzPct val="100000"/>
            </a:pPr>
            <a:r>
              <a:rPr lang="pt-BR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Conclusão:</a:t>
            </a:r>
          </a:p>
          <a:p>
            <a:pPr algn="just" eaLnBrk="1" hangingPunct="1">
              <a:buClrTx/>
              <a:buSzPct val="100000"/>
            </a:pPr>
            <a:endParaRPr lang="pt-BR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SzPct val="100000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Sempre que o mercado deixa de produzir um bem cujos benefícios são maiores do que os custos, diz-se que há uma falha de mercado.</a:t>
            </a:r>
          </a:p>
          <a:p>
            <a:pPr algn="just" eaLnBrk="1" hangingPunct="1">
              <a:buClrTx/>
              <a:buSzPct val="100000"/>
            </a:pPr>
            <a:endParaRPr lang="pt-BR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t-BR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13538" y="260648"/>
            <a:ext cx="8622450" cy="6286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de Mercado : Algumas Considerações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idx="1"/>
          </p:nvPr>
        </p:nvSpPr>
        <p:spPr>
          <a:xfrm>
            <a:off x="143508" y="990972"/>
            <a:ext cx="8802978" cy="3086100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As falhas de mercado discutidas até aqui resultam, no caso de não intervenção governamental, em ineficiência econômica. Ou seja, justifica-se a ação governamental para assegurar o funcionamento eficiente dos mercados.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Entretanto, mesmo se a economia fosse Pareto Eficiente, há dois argumentos adicionais para intervenção do governo, a saber: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Redistribuir renda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Prover bens meritórios</a:t>
            </a:r>
            <a:r>
              <a:rPr lang="pt-BR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Grp="1" noChangeArrowheads="1"/>
          </p:cNvSpPr>
          <p:nvPr>
            <p:ph type="title"/>
          </p:nvPr>
        </p:nvSpPr>
        <p:spPr>
          <a:xfrm>
            <a:off x="1657350" y="188640"/>
            <a:ext cx="5829300" cy="85725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Distribuição de renda</a:t>
            </a:r>
            <a:r>
              <a:rPr lang="pt-BR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87043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998730"/>
            <a:ext cx="8640960" cy="3086100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Como vimos, o fato de uma economia ser eficiente do ponto de vista de Pareto não nos diz nada a respeito da distribuição de renda (equidade).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title"/>
          </p:nvPr>
        </p:nvSpPr>
        <p:spPr>
          <a:xfrm>
            <a:off x="1493658" y="260648"/>
            <a:ext cx="5829300" cy="571500"/>
          </a:xfrm>
          <a:noFill/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 Meritórios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idx="1"/>
          </p:nvPr>
        </p:nvSpPr>
        <p:spPr>
          <a:xfrm>
            <a:off x="305526" y="854714"/>
            <a:ext cx="8640960" cy="3371850"/>
          </a:xfrm>
          <a:noFill/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Bens que o governo compele o indivíduo a consumir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Exemplos: cintos de segurança, vacinas, educação elementar,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Ideia de que os indivíduos podem fazer escolhas erradas. Nesse caso, o setor público pode atuar no sentido de ignorar as preferências individuais.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Visão de que o governo deveria intervir porque identifica os interesses dos indivíduos melhor que eles próprios (visão considerada </a:t>
            </a:r>
            <a:r>
              <a:rPr lang="pt-BR" altLang="en-US" sz="2850" b="1" dirty="0">
                <a:latin typeface="Calibri" panose="020F0502020204030204" pitchFamily="34" charset="0"/>
                <a:cs typeface="Calibri" panose="020F0502020204030204" pitchFamily="34" charset="0"/>
              </a:rPr>
              <a:t>paternalista).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4624"/>
            <a:ext cx="6218448" cy="1028700"/>
          </a:xfrm>
        </p:spPr>
        <p:txBody>
          <a:bodyPr/>
          <a:lstStyle/>
          <a:p>
            <a:pPr algn="ctr" eaLnBrk="1" hangingPunct="1"/>
            <a:r>
              <a:rPr lang="pt-BR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Falhas do Governo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-108520" y="980728"/>
            <a:ext cx="9109012" cy="2484834"/>
          </a:xfrm>
        </p:spPr>
        <p:txBody>
          <a:bodyPr/>
          <a:lstStyle/>
          <a:p>
            <a:pPr marL="1243013" lvl="2" indent="-557213" algn="just">
              <a:buSzPct val="101000"/>
              <a:buFont typeface="+mj-lt"/>
              <a:buAutoNum type="alphaLcParenR" startAt="3"/>
            </a:pPr>
            <a:r>
              <a:rPr lang="pt-BR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Limitado Controle Sobre a Burocracia: </a:t>
            </a: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muitas vezes a burocracia age de modo a retardar os processos. Assim, ações propostas pelo Congresso por meio de leis e regulamentos não necessariamente se concretizam plenamente por causa da resistência da burocracia.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534520-CCAF-4E66-97B1-2B021E037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520" y="3068960"/>
            <a:ext cx="9001000" cy="248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243013" lvl="2" indent="-557213" algn="just" eaLnBrk="1" hangingPunct="1">
              <a:buClrTx/>
              <a:buSzPct val="100000"/>
              <a:buFont typeface="+mj-lt"/>
              <a:buAutoNum type="alphaLcParenR" startAt="4"/>
            </a:pPr>
            <a:r>
              <a:rPr lang="pt-BR" alt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Limitações Impostas Pelo Processo Político: </a:t>
            </a:r>
            <a:r>
              <a:rPr lang="pt-BR" altLang="en-US" b="0" kern="0" dirty="0">
                <a:latin typeface="Calibri" panose="020F0502020204030204" pitchFamily="34" charset="0"/>
                <a:cs typeface="Calibri" panose="020F0502020204030204" pitchFamily="34" charset="0"/>
              </a:rPr>
              <a:t>ao longo do processo político, interesses privados podem levar a aprovação de medidas que beneficiam certos grupos, ou medidas com pequeno impacto sobre o problema (mas com repercussões sobre o eleitorado).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5A9D30C7-89A1-4734-B8B7-8D01BC216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26" y="5117266"/>
            <a:ext cx="8586954" cy="140807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en-US" sz="2850" dirty="0">
                <a:latin typeface="Calibri" panose="020F0502020204030204" pitchFamily="34" charset="0"/>
                <a:cs typeface="Calibri" panose="020F0502020204030204" pitchFamily="34" charset="0"/>
              </a:rPr>
              <a:t>Assim, os mercados falham com alguma frequência, mas não necessariamente o governo consegue corrigir estas falhas.</a:t>
            </a:r>
            <a:endParaRPr lang="en-US" altLang="en-US" sz="2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Estrutura 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DSc</Template>
  <TotalTime>2623</TotalTime>
  <Words>5849</Words>
  <Application>Microsoft Office PowerPoint</Application>
  <PresentationFormat>Apresentação na tela (4:3)</PresentationFormat>
  <Paragraphs>599</Paragraphs>
  <Slides>85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85</vt:i4>
      </vt:variant>
    </vt:vector>
  </HeadingPairs>
  <TitlesOfParts>
    <vt:vector size="94" baseType="lpstr">
      <vt:lpstr>Arial</vt:lpstr>
      <vt:lpstr>Calibri</vt:lpstr>
      <vt:lpstr>Symbol</vt:lpstr>
      <vt:lpstr>Tahoma</vt:lpstr>
      <vt:lpstr>Times New Roman</vt:lpstr>
      <vt:lpstr>Verdana</vt:lpstr>
      <vt:lpstr>Wingdings</vt:lpstr>
      <vt:lpstr>Estrutura padrão</vt:lpstr>
      <vt:lpstr>Equation</vt:lpstr>
      <vt:lpstr>Apresentação do PowerPoint</vt:lpstr>
      <vt:lpstr>O Papel do Governo nas Economias Modernas</vt:lpstr>
      <vt:lpstr>O Papel do Governo no Passado</vt:lpstr>
      <vt:lpstr>O Papel do Governo no Passado</vt:lpstr>
      <vt:lpstr>O Papel do Governo no Passado</vt:lpstr>
      <vt:lpstr>Falhas de Mercado:  Razão Para a Intervenção Governamental na Economia </vt:lpstr>
      <vt:lpstr>Falhas de Mercado:  Razão Para a Intervenção Governamental na Economia </vt:lpstr>
      <vt:lpstr>Falhas do Governo</vt:lpstr>
      <vt:lpstr>Falhas do Governo</vt:lpstr>
      <vt:lpstr>Falhas do Governo</vt:lpstr>
      <vt:lpstr>Apresentação do PowerPoint</vt:lpstr>
      <vt:lpstr>Eficiência de Mercado</vt:lpstr>
      <vt:lpstr>Eficiência de Mercado</vt:lpstr>
      <vt:lpstr>Eficiência de Pareto</vt:lpstr>
      <vt:lpstr>Apresentação do PowerPoint</vt:lpstr>
      <vt:lpstr>Condições de Eficiência </vt:lpstr>
      <vt:lpstr>Funções (Medidas) de Bem Estar </vt:lpstr>
      <vt:lpstr>Funções (Medidas) de Bem Estar </vt:lpstr>
      <vt:lpstr>Racionalidade para Intervenção Estatal na Economia</vt:lpstr>
      <vt:lpstr>Racionalidade para Intervenção Estatal na Economia</vt:lpstr>
      <vt:lpstr>Racionalidade para Intervenção Estatal na Economia</vt:lpstr>
      <vt:lpstr>Falta de Competição</vt:lpstr>
      <vt:lpstr>Bens Públicos</vt:lpstr>
      <vt:lpstr>Bens Públicos</vt:lpstr>
      <vt:lpstr>Bens Públicos, Privados,  Recursos Comuns e Monopólios Naturais</vt:lpstr>
      <vt:lpstr>Bens Públicos, Privados,  Recursos Comuns e Monopólios Naturais</vt:lpstr>
      <vt:lpstr>Bens Públicos, Privados,  Recursos Comuns e Monopólios Naturais</vt:lpstr>
      <vt:lpstr>Bens Públicos, Privados,  Recursos Comuns e Monopólios Naturais</vt:lpstr>
      <vt:lpstr>Bens Públicos, Privados,  Recursos Comuns e Monopólios Naturais</vt:lpstr>
      <vt:lpstr>Bens Públicos, Privados,  Recursos Comuns e Monopólios Naturais</vt:lpstr>
      <vt:lpstr>Apresentação do PowerPoint</vt:lpstr>
      <vt:lpstr>Apresentação do PowerPoint</vt:lpstr>
      <vt:lpstr>Apresentação do PowerPoint</vt:lpstr>
      <vt:lpstr>Observação: Os Bens Semipúblicos</vt:lpstr>
      <vt:lpstr>Recursos Comuns </vt:lpstr>
      <vt:lpstr>Recursos Comuns </vt:lpstr>
      <vt:lpstr>Recursos Comuns </vt:lpstr>
      <vt:lpstr>Recursos Comuns </vt:lpstr>
      <vt:lpstr>Recursos Comuns </vt:lpstr>
      <vt:lpstr>Externalidades </vt:lpstr>
      <vt:lpstr>Externalidades </vt:lpstr>
      <vt:lpstr>Externalidades </vt:lpstr>
      <vt:lpstr>Apresentação do PowerPoint</vt:lpstr>
      <vt:lpstr>Externalidades Negativas</vt:lpstr>
      <vt:lpstr>Externalidades Negativas</vt:lpstr>
      <vt:lpstr>Externalidade Negativa: Poluição e Ótimo Social</vt:lpstr>
      <vt:lpstr>Externalidades Positivas</vt:lpstr>
      <vt:lpstr>Externalidade Positiva: Educação e o Ótimo social</vt:lpstr>
      <vt:lpstr>Externalidades Positivas</vt:lpstr>
      <vt:lpstr>Soluções Privadas Para as Externalidades </vt:lpstr>
      <vt:lpstr>Soluções Privadas Para as Externalidades </vt:lpstr>
      <vt:lpstr>Soluções Privadas Para as Externalidades </vt:lpstr>
      <vt:lpstr>Soluções Privadas Para as Externalidades </vt:lpstr>
      <vt:lpstr>Soluções Privadas Para as Externalidades </vt:lpstr>
      <vt:lpstr>Soluções Privadas Para as Externalidades </vt:lpstr>
      <vt:lpstr>Políticas Públicas Para as Externalidades </vt:lpstr>
      <vt:lpstr>Políticas Públicas Para as Externalidades </vt:lpstr>
      <vt:lpstr>Políticas Públicas Para as Externalidades </vt:lpstr>
      <vt:lpstr>Políticas Públicas Para as Externalidades </vt:lpstr>
      <vt:lpstr>Apresentação do PowerPoint</vt:lpstr>
      <vt:lpstr>Apresentação do PowerPoint</vt:lpstr>
      <vt:lpstr>Por que a Gasolina é Tributada Tão Pesadamente ?</vt:lpstr>
      <vt:lpstr>Apresentação do PowerPoint</vt:lpstr>
      <vt:lpstr>Apresentação do PowerPoint</vt:lpstr>
      <vt:lpstr>Apresentação do PowerPoint</vt:lpstr>
      <vt:lpstr>Apresentação do PowerPoint</vt:lpstr>
      <vt:lpstr>Mercados Incompletos (Pouco Desenvolvidos)</vt:lpstr>
      <vt:lpstr>Falhas de Informação</vt:lpstr>
      <vt:lpstr>Informação Assimétrica</vt:lpstr>
      <vt:lpstr>Informação Assimétrica</vt:lpstr>
      <vt:lpstr>Informação Assimétrica</vt:lpstr>
      <vt:lpstr>Informação Assimétrica</vt:lpstr>
      <vt:lpstr>Informação Assimétrica</vt:lpstr>
      <vt:lpstr>Seleção Adversa</vt:lpstr>
      <vt:lpstr>Seleção Adversa</vt:lpstr>
      <vt:lpstr>Seleção Adversa</vt:lpstr>
      <vt:lpstr>Risco Moral (Moral Hazard)</vt:lpstr>
      <vt:lpstr>Risco Moral e Seleção Adversa</vt:lpstr>
      <vt:lpstr>Sinalização</vt:lpstr>
      <vt:lpstr>O Problema da Relação Agente-Principal</vt:lpstr>
      <vt:lpstr>Inflação, Desemprego e Outros Desequilíbrios Macroeconômicos</vt:lpstr>
      <vt:lpstr>Falhas de Mercado : Algumas Considerações</vt:lpstr>
      <vt:lpstr>Falhas de Mercado : Algumas Considerações</vt:lpstr>
      <vt:lpstr>Distribuição de renda </vt:lpstr>
      <vt:lpstr>Bens Meritórios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Parte1</dc:title>
  <dc:creator>ac</dc:creator>
  <cp:lastModifiedBy>Antonio Carlos Assumpção</cp:lastModifiedBy>
  <cp:revision>270</cp:revision>
  <dcterms:created xsi:type="dcterms:W3CDTF">2004-08-04T23:03:37Z</dcterms:created>
  <dcterms:modified xsi:type="dcterms:W3CDTF">2021-08-03T13:58:08Z</dcterms:modified>
</cp:coreProperties>
</file>