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5" r:id="rId1"/>
  </p:sldMasterIdLst>
  <p:notesMasterIdLst>
    <p:notesMasterId r:id="rId15"/>
  </p:notesMasterIdLst>
  <p:handoutMasterIdLst>
    <p:handoutMasterId r:id="rId16"/>
  </p:handoutMasterIdLst>
  <p:sldIdLst>
    <p:sldId id="270" r:id="rId2"/>
    <p:sldId id="271" r:id="rId3"/>
    <p:sldId id="272" r:id="rId4"/>
    <p:sldId id="281" r:id="rId5"/>
    <p:sldId id="282" r:id="rId6"/>
    <p:sldId id="283" r:id="rId7"/>
    <p:sldId id="273" r:id="rId8"/>
    <p:sldId id="274" r:id="rId9"/>
    <p:sldId id="275" r:id="rId10"/>
    <p:sldId id="284" r:id="rId11"/>
    <p:sldId id="276" r:id="rId12"/>
    <p:sldId id="277" r:id="rId13"/>
    <p:sldId id="278" r:id="rId14"/>
  </p:sldIdLst>
  <p:sldSz cx="12192000" cy="6858000"/>
  <p:notesSz cx="7104063" cy="10234613"/>
  <p:defaultTextStyle>
    <a:defPPr>
      <a:defRPr lang="en-US"/>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224" userDrawn="1">
          <p15:clr>
            <a:srgbClr val="A4A3A4"/>
          </p15:clr>
        </p15:guide>
        <p15:guide id="2" pos="223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99"/>
    <a:srgbClr val="0033CC"/>
    <a:srgbClr val="0000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852" autoAdjust="0"/>
    <p:restoredTop sz="94434" autoAdjust="0"/>
  </p:normalViewPr>
  <p:slideViewPr>
    <p:cSldViewPr>
      <p:cViewPr varScale="1">
        <p:scale>
          <a:sx n="72" d="100"/>
          <a:sy n="72" d="100"/>
        </p:scale>
        <p:origin x="786" y="66"/>
      </p:cViewPr>
      <p:guideLst>
        <p:guide orient="horz" pos="2160"/>
        <p:guide pos="3840"/>
      </p:guideLst>
    </p:cSldViewPr>
  </p:slideViewPr>
  <p:outlineViewPr>
    <p:cViewPr>
      <p:scale>
        <a:sx n="33" d="100"/>
        <a:sy n="33" d="100"/>
      </p:scale>
      <p:origin x="0" y="51480"/>
    </p:cViewPr>
  </p:outlineViewPr>
  <p:notesTextViewPr>
    <p:cViewPr>
      <p:scale>
        <a:sx n="100" d="100"/>
        <a:sy n="100" d="100"/>
      </p:scale>
      <p:origin x="0" y="0"/>
    </p:cViewPr>
  </p:notesTextViewPr>
  <p:sorterViewPr>
    <p:cViewPr>
      <p:scale>
        <a:sx n="66" d="100"/>
        <a:sy n="66" d="100"/>
      </p:scale>
      <p:origin x="0" y="1794"/>
    </p:cViewPr>
  </p:sorterViewPr>
  <p:notesViewPr>
    <p:cSldViewPr>
      <p:cViewPr varScale="1">
        <p:scale>
          <a:sx n="54" d="100"/>
          <a:sy n="54" d="100"/>
        </p:scale>
        <p:origin x="-2688" y="-102"/>
      </p:cViewPr>
      <p:guideLst>
        <p:guide orient="horz" pos="3224"/>
        <p:guide pos="223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bwMode="auto">
          <a:xfrm>
            <a:off x="1" y="0"/>
            <a:ext cx="3078871" cy="511730"/>
          </a:xfrm>
          <a:prstGeom prst="rect">
            <a:avLst/>
          </a:prstGeom>
          <a:noFill/>
          <a:ln w="9525">
            <a:noFill/>
            <a:miter lim="800000"/>
            <a:headEnd/>
            <a:tailEnd/>
          </a:ln>
          <a:effectLst/>
        </p:spPr>
        <p:txBody>
          <a:bodyPr vert="horz" wrap="square" lIns="94772" tIns="47385" rIns="94772" bIns="47385" numCol="1" anchor="t" anchorCtr="0" compatLnSpc="1">
            <a:prstTxWarp prst="textNoShape">
              <a:avLst/>
            </a:prstTxWarp>
          </a:bodyPr>
          <a:lstStyle>
            <a:lvl1pPr defTabSz="947359">
              <a:defRPr sz="1200">
                <a:solidFill>
                  <a:schemeClr val="tx2"/>
                </a:solidFill>
                <a:latin typeface="Verdana" pitchFamily="34" charset="0"/>
              </a:defRPr>
            </a:lvl1pPr>
          </a:lstStyle>
          <a:p>
            <a:pPr>
              <a:defRPr/>
            </a:pPr>
            <a:endParaRPr lang="en-US"/>
          </a:p>
        </p:txBody>
      </p:sp>
      <p:sp>
        <p:nvSpPr>
          <p:cNvPr id="50179" name="Rectangle 3"/>
          <p:cNvSpPr>
            <a:spLocks noGrp="1" noChangeArrowheads="1"/>
          </p:cNvSpPr>
          <p:nvPr>
            <p:ph type="dt" sz="quarter" idx="1"/>
          </p:nvPr>
        </p:nvSpPr>
        <p:spPr bwMode="auto">
          <a:xfrm>
            <a:off x="4025192" y="0"/>
            <a:ext cx="3078871" cy="511730"/>
          </a:xfrm>
          <a:prstGeom prst="rect">
            <a:avLst/>
          </a:prstGeom>
          <a:noFill/>
          <a:ln w="9525">
            <a:noFill/>
            <a:miter lim="800000"/>
            <a:headEnd/>
            <a:tailEnd/>
          </a:ln>
          <a:effectLst/>
        </p:spPr>
        <p:txBody>
          <a:bodyPr vert="horz" wrap="square" lIns="94772" tIns="47385" rIns="94772" bIns="47385" numCol="1" anchor="t" anchorCtr="0" compatLnSpc="1">
            <a:prstTxWarp prst="textNoShape">
              <a:avLst/>
            </a:prstTxWarp>
          </a:bodyPr>
          <a:lstStyle>
            <a:lvl1pPr algn="r" defTabSz="947359">
              <a:defRPr sz="1200">
                <a:solidFill>
                  <a:schemeClr val="tx2"/>
                </a:solidFill>
                <a:latin typeface="Verdana" pitchFamily="34" charset="0"/>
              </a:defRPr>
            </a:lvl1pPr>
          </a:lstStyle>
          <a:p>
            <a:pPr>
              <a:defRPr/>
            </a:pPr>
            <a:endParaRPr lang="en-US"/>
          </a:p>
        </p:txBody>
      </p:sp>
      <p:sp>
        <p:nvSpPr>
          <p:cNvPr id="50180" name="Rectangle 4"/>
          <p:cNvSpPr>
            <a:spLocks noGrp="1" noChangeArrowheads="1"/>
          </p:cNvSpPr>
          <p:nvPr>
            <p:ph type="ftr" sz="quarter" idx="2"/>
          </p:nvPr>
        </p:nvSpPr>
        <p:spPr bwMode="auto">
          <a:xfrm>
            <a:off x="1" y="9722883"/>
            <a:ext cx="3078871" cy="511730"/>
          </a:xfrm>
          <a:prstGeom prst="rect">
            <a:avLst/>
          </a:prstGeom>
          <a:noFill/>
          <a:ln w="9525">
            <a:noFill/>
            <a:miter lim="800000"/>
            <a:headEnd/>
            <a:tailEnd/>
          </a:ln>
          <a:effectLst/>
        </p:spPr>
        <p:txBody>
          <a:bodyPr vert="horz" wrap="square" lIns="94772" tIns="47385" rIns="94772" bIns="47385" numCol="1" anchor="b" anchorCtr="0" compatLnSpc="1">
            <a:prstTxWarp prst="textNoShape">
              <a:avLst/>
            </a:prstTxWarp>
          </a:bodyPr>
          <a:lstStyle>
            <a:lvl1pPr defTabSz="947359">
              <a:defRPr sz="1200">
                <a:solidFill>
                  <a:schemeClr val="tx2"/>
                </a:solidFill>
                <a:latin typeface="Verdana" pitchFamily="34" charset="0"/>
              </a:defRPr>
            </a:lvl1pPr>
          </a:lstStyle>
          <a:p>
            <a:pPr>
              <a:defRPr/>
            </a:pPr>
            <a:endParaRPr lang="en-US"/>
          </a:p>
        </p:txBody>
      </p:sp>
      <p:sp>
        <p:nvSpPr>
          <p:cNvPr id="50181" name="Rectangle 5"/>
          <p:cNvSpPr>
            <a:spLocks noGrp="1" noChangeArrowheads="1"/>
          </p:cNvSpPr>
          <p:nvPr>
            <p:ph type="sldNum" sz="quarter" idx="3"/>
          </p:nvPr>
        </p:nvSpPr>
        <p:spPr bwMode="auto">
          <a:xfrm>
            <a:off x="4025192" y="9722883"/>
            <a:ext cx="3078871" cy="511730"/>
          </a:xfrm>
          <a:prstGeom prst="rect">
            <a:avLst/>
          </a:prstGeom>
          <a:noFill/>
          <a:ln w="9525">
            <a:noFill/>
            <a:miter lim="800000"/>
            <a:headEnd/>
            <a:tailEnd/>
          </a:ln>
          <a:effectLst/>
        </p:spPr>
        <p:txBody>
          <a:bodyPr vert="horz" wrap="square" lIns="94772" tIns="47385" rIns="94772" bIns="47385" numCol="1" anchor="b" anchorCtr="0" compatLnSpc="1">
            <a:prstTxWarp prst="textNoShape">
              <a:avLst/>
            </a:prstTxWarp>
          </a:bodyPr>
          <a:lstStyle>
            <a:lvl1pPr algn="r" defTabSz="947359">
              <a:defRPr sz="1200">
                <a:solidFill>
                  <a:schemeClr val="tx2"/>
                </a:solidFill>
                <a:latin typeface="Verdana" panose="020B0604030504040204" pitchFamily="34" charset="0"/>
              </a:defRPr>
            </a:lvl1pPr>
          </a:lstStyle>
          <a:p>
            <a:fld id="{5400F528-6339-4A0C-BDDB-4D3F23E6FEED}" type="slidenum">
              <a:rPr lang="en-US"/>
              <a:pPr/>
              <a:t>‹nº›</a:t>
            </a:fld>
            <a:endParaRPr lang="en-US"/>
          </a:p>
        </p:txBody>
      </p:sp>
    </p:spTree>
    <p:extLst>
      <p:ext uri="{BB962C8B-B14F-4D97-AF65-F5344CB8AC3E}">
        <p14:creationId xmlns:p14="http://schemas.microsoft.com/office/powerpoint/2010/main" val="37131696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1" y="0"/>
            <a:ext cx="3078871" cy="511730"/>
          </a:xfrm>
          <a:prstGeom prst="rect">
            <a:avLst/>
          </a:prstGeom>
          <a:noFill/>
          <a:ln w="9525">
            <a:noFill/>
            <a:miter lim="800000"/>
            <a:headEnd/>
            <a:tailEnd/>
          </a:ln>
          <a:effectLst/>
        </p:spPr>
        <p:txBody>
          <a:bodyPr vert="horz" wrap="square" lIns="94772" tIns="47385" rIns="94772" bIns="47385" numCol="1" anchor="t" anchorCtr="0" compatLnSpc="1">
            <a:prstTxWarp prst="textNoShape">
              <a:avLst/>
            </a:prstTxWarp>
          </a:bodyPr>
          <a:lstStyle>
            <a:lvl1pPr defTabSz="947359">
              <a:defRPr sz="1200">
                <a:latin typeface="Verdana" pitchFamily="34" charset="0"/>
              </a:defRPr>
            </a:lvl1pPr>
          </a:lstStyle>
          <a:p>
            <a:pPr>
              <a:defRPr/>
            </a:pPr>
            <a:endParaRPr lang="en-US"/>
          </a:p>
        </p:txBody>
      </p:sp>
      <p:sp>
        <p:nvSpPr>
          <p:cNvPr id="1027" name="Rectangle 3"/>
          <p:cNvSpPr>
            <a:spLocks noGrp="1" noChangeArrowheads="1"/>
          </p:cNvSpPr>
          <p:nvPr>
            <p:ph type="dt" idx="1"/>
          </p:nvPr>
        </p:nvSpPr>
        <p:spPr bwMode="auto">
          <a:xfrm>
            <a:off x="4025192" y="0"/>
            <a:ext cx="3078871" cy="511730"/>
          </a:xfrm>
          <a:prstGeom prst="rect">
            <a:avLst/>
          </a:prstGeom>
          <a:noFill/>
          <a:ln w="9525">
            <a:noFill/>
            <a:miter lim="800000"/>
            <a:headEnd/>
            <a:tailEnd/>
          </a:ln>
          <a:effectLst/>
        </p:spPr>
        <p:txBody>
          <a:bodyPr vert="horz" wrap="square" lIns="94772" tIns="47385" rIns="94772" bIns="47385" numCol="1" anchor="t" anchorCtr="0" compatLnSpc="1">
            <a:prstTxWarp prst="textNoShape">
              <a:avLst/>
            </a:prstTxWarp>
          </a:bodyPr>
          <a:lstStyle>
            <a:lvl1pPr algn="r" defTabSz="947359">
              <a:defRPr sz="1200">
                <a:latin typeface="Verdana" pitchFamily="34" charset="0"/>
              </a:defRPr>
            </a:lvl1pPr>
          </a:lstStyle>
          <a:p>
            <a:pPr>
              <a:defRPr/>
            </a:pPr>
            <a:endParaRPr lang="en-US"/>
          </a:p>
        </p:txBody>
      </p:sp>
      <p:sp>
        <p:nvSpPr>
          <p:cNvPr id="46084" name="Rectangle 4"/>
          <p:cNvSpPr>
            <a:spLocks noGrp="1" noRot="1" noChangeAspect="1" noChangeArrowheads="1" noTextEdit="1"/>
          </p:cNvSpPr>
          <p:nvPr>
            <p:ph type="sldImg" idx="2"/>
          </p:nvPr>
        </p:nvSpPr>
        <p:spPr bwMode="auto">
          <a:xfrm>
            <a:off x="139700" y="766763"/>
            <a:ext cx="6824663" cy="38385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9" name="Rectangle 5"/>
          <p:cNvSpPr>
            <a:spLocks noGrp="1" noChangeArrowheads="1"/>
          </p:cNvSpPr>
          <p:nvPr>
            <p:ph type="body" sz="quarter" idx="3"/>
          </p:nvPr>
        </p:nvSpPr>
        <p:spPr bwMode="auto">
          <a:xfrm>
            <a:off x="947988" y="4861442"/>
            <a:ext cx="5208091" cy="4605576"/>
          </a:xfrm>
          <a:prstGeom prst="rect">
            <a:avLst/>
          </a:prstGeom>
          <a:noFill/>
          <a:ln w="9525">
            <a:noFill/>
            <a:miter lim="800000"/>
            <a:headEnd/>
            <a:tailEnd/>
          </a:ln>
          <a:effectLst/>
        </p:spPr>
        <p:txBody>
          <a:bodyPr vert="horz" wrap="square" lIns="94772" tIns="47385" rIns="94772" bIns="4738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30" name="Rectangle 6"/>
          <p:cNvSpPr>
            <a:spLocks noGrp="1" noChangeArrowheads="1"/>
          </p:cNvSpPr>
          <p:nvPr>
            <p:ph type="ftr" sz="quarter" idx="4"/>
          </p:nvPr>
        </p:nvSpPr>
        <p:spPr bwMode="auto">
          <a:xfrm>
            <a:off x="1" y="9722883"/>
            <a:ext cx="3078871" cy="511730"/>
          </a:xfrm>
          <a:prstGeom prst="rect">
            <a:avLst/>
          </a:prstGeom>
          <a:noFill/>
          <a:ln w="9525">
            <a:noFill/>
            <a:miter lim="800000"/>
            <a:headEnd/>
            <a:tailEnd/>
          </a:ln>
          <a:effectLst/>
        </p:spPr>
        <p:txBody>
          <a:bodyPr vert="horz" wrap="square" lIns="94772" tIns="47385" rIns="94772" bIns="47385" numCol="1" anchor="b" anchorCtr="0" compatLnSpc="1">
            <a:prstTxWarp prst="textNoShape">
              <a:avLst/>
            </a:prstTxWarp>
          </a:bodyPr>
          <a:lstStyle>
            <a:lvl1pPr defTabSz="947359">
              <a:defRPr sz="1200">
                <a:latin typeface="Verdana" pitchFamily="34" charset="0"/>
              </a:defRPr>
            </a:lvl1pPr>
          </a:lstStyle>
          <a:p>
            <a:pPr>
              <a:defRPr/>
            </a:pPr>
            <a:endParaRPr lang="en-US"/>
          </a:p>
        </p:txBody>
      </p:sp>
      <p:sp>
        <p:nvSpPr>
          <p:cNvPr id="1031" name="Rectangle 7"/>
          <p:cNvSpPr>
            <a:spLocks noGrp="1" noChangeArrowheads="1"/>
          </p:cNvSpPr>
          <p:nvPr>
            <p:ph type="sldNum" sz="quarter" idx="5"/>
          </p:nvPr>
        </p:nvSpPr>
        <p:spPr bwMode="auto">
          <a:xfrm>
            <a:off x="4025192" y="9722883"/>
            <a:ext cx="3078871" cy="511730"/>
          </a:xfrm>
          <a:prstGeom prst="rect">
            <a:avLst/>
          </a:prstGeom>
          <a:noFill/>
          <a:ln w="9525">
            <a:noFill/>
            <a:miter lim="800000"/>
            <a:headEnd/>
            <a:tailEnd/>
          </a:ln>
          <a:effectLst/>
        </p:spPr>
        <p:txBody>
          <a:bodyPr vert="horz" wrap="square" lIns="94772" tIns="47385" rIns="94772" bIns="47385" numCol="1" anchor="b" anchorCtr="0" compatLnSpc="1">
            <a:prstTxWarp prst="textNoShape">
              <a:avLst/>
            </a:prstTxWarp>
          </a:bodyPr>
          <a:lstStyle>
            <a:lvl1pPr algn="r" defTabSz="947359">
              <a:defRPr sz="1200">
                <a:latin typeface="Verdana" panose="020B0604030504040204" pitchFamily="34" charset="0"/>
              </a:defRPr>
            </a:lvl1pPr>
          </a:lstStyle>
          <a:p>
            <a:fld id="{688BDB06-3425-4AFB-89CB-1F74F5D54D77}" type="slidenum">
              <a:rPr lang="en-US"/>
              <a:pPr/>
              <a:t>‹nº›</a:t>
            </a:fld>
            <a:endParaRPr lang="en-US"/>
          </a:p>
        </p:txBody>
      </p:sp>
    </p:spTree>
    <p:extLst>
      <p:ext uri="{BB962C8B-B14F-4D97-AF65-F5344CB8AC3E}">
        <p14:creationId xmlns:p14="http://schemas.microsoft.com/office/powerpoint/2010/main" val="24901338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359" eaLnBrk="0" hangingPunct="0">
              <a:defRPr sz="2500">
                <a:solidFill>
                  <a:schemeClr val="tx1"/>
                </a:solidFill>
                <a:latin typeface="Times New Roman" panose="02020603050405020304" pitchFamily="18" charset="0"/>
              </a:defRPr>
            </a:lvl1pPr>
            <a:lvl2pPr marL="772411" indent="-297082" defTabSz="947359" eaLnBrk="0" hangingPunct="0">
              <a:defRPr sz="2500">
                <a:solidFill>
                  <a:schemeClr val="tx1"/>
                </a:solidFill>
                <a:latin typeface="Times New Roman" panose="02020603050405020304" pitchFamily="18" charset="0"/>
              </a:defRPr>
            </a:lvl2pPr>
            <a:lvl3pPr marL="1188325" indent="-237665" defTabSz="947359" eaLnBrk="0" hangingPunct="0">
              <a:defRPr sz="2500">
                <a:solidFill>
                  <a:schemeClr val="tx1"/>
                </a:solidFill>
                <a:latin typeface="Times New Roman" panose="02020603050405020304" pitchFamily="18" charset="0"/>
              </a:defRPr>
            </a:lvl3pPr>
            <a:lvl4pPr marL="1663655" indent="-237665" defTabSz="947359" eaLnBrk="0" hangingPunct="0">
              <a:defRPr sz="2500">
                <a:solidFill>
                  <a:schemeClr val="tx1"/>
                </a:solidFill>
                <a:latin typeface="Times New Roman" panose="02020603050405020304" pitchFamily="18" charset="0"/>
              </a:defRPr>
            </a:lvl4pPr>
            <a:lvl5pPr marL="2138985" indent="-237665" defTabSz="947359" eaLnBrk="0" hangingPunct="0">
              <a:defRPr sz="2500">
                <a:solidFill>
                  <a:schemeClr val="tx1"/>
                </a:solidFill>
                <a:latin typeface="Times New Roman" panose="02020603050405020304" pitchFamily="18" charset="0"/>
              </a:defRPr>
            </a:lvl5pPr>
            <a:lvl6pPr marL="2614314" indent="-237665" defTabSz="947359" eaLnBrk="0" fontAlgn="base" hangingPunct="0">
              <a:spcBef>
                <a:spcPct val="0"/>
              </a:spcBef>
              <a:spcAft>
                <a:spcPct val="0"/>
              </a:spcAft>
              <a:defRPr sz="2500">
                <a:solidFill>
                  <a:schemeClr val="tx1"/>
                </a:solidFill>
                <a:latin typeface="Times New Roman" panose="02020603050405020304" pitchFamily="18" charset="0"/>
              </a:defRPr>
            </a:lvl6pPr>
            <a:lvl7pPr marL="3089644" indent="-237665" defTabSz="947359" eaLnBrk="0" fontAlgn="base" hangingPunct="0">
              <a:spcBef>
                <a:spcPct val="0"/>
              </a:spcBef>
              <a:spcAft>
                <a:spcPct val="0"/>
              </a:spcAft>
              <a:defRPr sz="2500">
                <a:solidFill>
                  <a:schemeClr val="tx1"/>
                </a:solidFill>
                <a:latin typeface="Times New Roman" panose="02020603050405020304" pitchFamily="18" charset="0"/>
              </a:defRPr>
            </a:lvl7pPr>
            <a:lvl8pPr marL="3564974" indent="-237665" defTabSz="947359" eaLnBrk="0" fontAlgn="base" hangingPunct="0">
              <a:spcBef>
                <a:spcPct val="0"/>
              </a:spcBef>
              <a:spcAft>
                <a:spcPct val="0"/>
              </a:spcAft>
              <a:defRPr sz="2500">
                <a:solidFill>
                  <a:schemeClr val="tx1"/>
                </a:solidFill>
                <a:latin typeface="Times New Roman" panose="02020603050405020304" pitchFamily="18" charset="0"/>
              </a:defRPr>
            </a:lvl8pPr>
            <a:lvl9pPr marL="4040304" indent="-237665" defTabSz="947359" eaLnBrk="0" fontAlgn="base" hangingPunct="0">
              <a:spcBef>
                <a:spcPct val="0"/>
              </a:spcBef>
              <a:spcAft>
                <a:spcPct val="0"/>
              </a:spcAft>
              <a:defRPr sz="2500">
                <a:solidFill>
                  <a:schemeClr val="tx1"/>
                </a:solidFill>
                <a:latin typeface="Times New Roman" panose="02020603050405020304" pitchFamily="18" charset="0"/>
              </a:defRPr>
            </a:lvl9pPr>
          </a:lstStyle>
          <a:p>
            <a:pPr eaLnBrk="1" hangingPunct="1"/>
            <a:fld id="{19832E77-11AC-425B-9712-D8B015159244}" type="slidenum">
              <a:rPr lang="en-US" sz="1200">
                <a:latin typeface="Verdana" panose="020B0604030504040204" pitchFamily="34" charset="0"/>
              </a:rPr>
              <a:pPr eaLnBrk="1" hangingPunct="1"/>
              <a:t>1</a:t>
            </a:fld>
            <a:endParaRPr lang="en-US" sz="1200">
              <a:latin typeface="Verdana" panose="020B0604030504040204" pitchFamily="34" charset="0"/>
            </a:endParaRPr>
          </a:p>
        </p:txBody>
      </p:sp>
      <p:sp>
        <p:nvSpPr>
          <p:cNvPr id="47107" name="Rectangle 1026"/>
          <p:cNvSpPr>
            <a:spLocks noGrp="1" noRot="1" noChangeAspect="1" noChangeArrowheads="1" noTextEdit="1"/>
          </p:cNvSpPr>
          <p:nvPr>
            <p:ph type="sldImg"/>
          </p:nvPr>
        </p:nvSpPr>
        <p:spPr>
          <a:xfrm>
            <a:off x="139700" y="766763"/>
            <a:ext cx="6824663" cy="3838575"/>
          </a:xfrm>
          <a:ln/>
        </p:spPr>
      </p:sp>
      <p:sp>
        <p:nvSpPr>
          <p:cNvPr id="47108"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p>
        </p:txBody>
      </p:sp>
    </p:spTree>
    <p:extLst>
      <p:ext uri="{BB962C8B-B14F-4D97-AF65-F5344CB8AC3E}">
        <p14:creationId xmlns:p14="http://schemas.microsoft.com/office/powerpoint/2010/main" val="15217467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Slide de título">
    <p:spTree>
      <p:nvGrpSpPr>
        <p:cNvPr id="1" name=""/>
        <p:cNvGrpSpPr/>
        <p:nvPr/>
      </p:nvGrpSpPr>
      <p:grpSpPr>
        <a:xfrm>
          <a:off x="0" y="0"/>
          <a:ext cx="0" cy="0"/>
          <a:chOff x="0" y="0"/>
          <a:chExt cx="0" cy="0"/>
        </a:xfrm>
      </p:grpSpPr>
      <p:sp>
        <p:nvSpPr>
          <p:cNvPr id="3" name="Triângulo retângulo 2"/>
          <p:cNvSpPr/>
          <p:nvPr/>
        </p:nvSpPr>
        <p:spPr>
          <a:xfrm>
            <a:off x="0" y="4664075"/>
            <a:ext cx="12200467"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2400"/>
          </a:p>
        </p:txBody>
      </p:sp>
      <p:sp>
        <p:nvSpPr>
          <p:cNvPr id="9" name="Título 8"/>
          <p:cNvSpPr>
            <a:spLocks noGrp="1"/>
          </p:cNvSpPr>
          <p:nvPr>
            <p:ph type="ctrTitle"/>
          </p:nvPr>
        </p:nvSpPr>
        <p:spPr>
          <a:xfrm>
            <a:off x="914400" y="1752602"/>
            <a:ext cx="10363200" cy="1829761"/>
          </a:xfrm>
        </p:spPr>
        <p:txBody>
          <a:bodyPr anchor="b">
            <a:normAutofit/>
          </a:bodyPr>
          <a:lstStyle>
            <a:lvl1pPr algn="r">
              <a:defRPr sz="4800" b="1" baseline="0">
                <a:solidFill>
                  <a:schemeClr val="accent4"/>
                </a:solidFill>
                <a:effectLst>
                  <a:outerShdw blurRad="31750" dist="25400" dir="5400000" algn="tl" rotWithShape="0">
                    <a:srgbClr val="000000">
                      <a:alpha val="25000"/>
                    </a:srgbClr>
                  </a:outerShdw>
                </a:effectLst>
              </a:defRPr>
            </a:lvl1pPr>
            <a:extLst/>
          </a:lstStyle>
          <a:p>
            <a:r>
              <a:rPr lang="pt-BR"/>
              <a:t>Clique para editar o estilo do título mestre</a:t>
            </a:r>
            <a:endParaRPr lang="en-US" dirty="0"/>
          </a:p>
        </p:txBody>
      </p:sp>
    </p:spTree>
    <p:extLst>
      <p:ext uri="{BB962C8B-B14F-4D97-AF65-F5344CB8AC3E}">
        <p14:creationId xmlns:p14="http://schemas.microsoft.com/office/powerpoint/2010/main" val="2984354183"/>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lvl2pPr>
              <a:buFont typeface="Wingdings" pitchFamily="2" charset="2"/>
              <a:buChar char="§"/>
              <a:defRPr sz="2500">
                <a:latin typeface="Verdana" pitchFamily="34" charset="0"/>
                <a:ea typeface="Verdana" pitchFamily="34" charset="0"/>
                <a:cs typeface="Verdana" pitchFamily="34" charset="0"/>
              </a:defRPr>
            </a:lvl2pPr>
            <a:lvl3pPr>
              <a:buFont typeface="Wingdings" pitchFamily="2" charset="2"/>
              <a:buChar char="§"/>
              <a:defRPr sz="2500">
                <a:latin typeface="Verdana" pitchFamily="34" charset="0"/>
                <a:ea typeface="Verdana" pitchFamily="34" charset="0"/>
                <a:cs typeface="Verdana" pitchFamily="34" charset="0"/>
              </a:defRPr>
            </a:lvl3pPr>
            <a:lvl4pPr>
              <a:buFont typeface="Wingdings" pitchFamily="2" charset="2"/>
              <a:buChar char="§"/>
              <a:defRPr sz="2500">
                <a:latin typeface="Verdana" pitchFamily="34" charset="0"/>
                <a:ea typeface="Verdana" pitchFamily="34" charset="0"/>
                <a:cs typeface="Verdana" pitchFamily="34" charset="0"/>
              </a:defRPr>
            </a:lvl4pPr>
            <a:lvl5pPr>
              <a:buFont typeface="Wingdings" pitchFamily="2" charset="2"/>
              <a:buChar char="§"/>
              <a:defRPr sz="2500">
                <a:latin typeface="Verdana" pitchFamily="34" charset="0"/>
                <a:ea typeface="Verdana" pitchFamily="34" charset="0"/>
                <a:cs typeface="Verdana" pitchFamily="34" charset="0"/>
              </a:defRPr>
            </a:lvl5pPr>
            <a:extLs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7" name="Título 6"/>
          <p:cNvSpPr>
            <a:spLocks noGrp="1"/>
          </p:cNvSpPr>
          <p:nvPr>
            <p:ph type="title"/>
          </p:nvPr>
        </p:nvSpPr>
        <p:spPr/>
        <p:txBody>
          <a:bodyPr rtlCol="0"/>
          <a:lstStyle/>
          <a:p>
            <a:r>
              <a:rPr lang="pt-BR"/>
              <a:t>Clique para editar o estilo do título mestre</a:t>
            </a:r>
            <a:endParaRPr lang="en-US"/>
          </a:p>
        </p:txBody>
      </p:sp>
      <p:sp>
        <p:nvSpPr>
          <p:cNvPr id="4" name="Retângulo 3"/>
          <p:cNvSpPr/>
          <p:nvPr userDrawn="1"/>
        </p:nvSpPr>
        <p:spPr>
          <a:xfrm>
            <a:off x="0" y="3"/>
            <a:ext cx="12192000" cy="323554"/>
          </a:xfrm>
          <a:prstGeom prst="rect">
            <a:avLst/>
          </a:prstGeom>
          <a:ln w="63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7293875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a:xfrm>
            <a:off x="8970433" y="6408739"/>
            <a:ext cx="2559051" cy="365125"/>
          </a:xfrm>
          <a:prstGeom prst="rect">
            <a:avLst/>
          </a:prstGeom>
        </p:spPr>
        <p:txBody>
          <a:bodyPr/>
          <a:lstStyle>
            <a:lvl1pPr fontAlgn="auto">
              <a:spcBef>
                <a:spcPts val="0"/>
              </a:spcBef>
              <a:spcAft>
                <a:spcPts val="0"/>
              </a:spcAft>
              <a:defRPr>
                <a:latin typeface="+mn-lt"/>
                <a:cs typeface="+mn-cs"/>
              </a:defRPr>
            </a:lvl1pPr>
            <a:extLst/>
          </a:lstStyle>
          <a:p>
            <a:pPr>
              <a:defRPr/>
            </a:pPr>
            <a:fld id="{4F636C50-91A8-4E6A-8B57-035C0D687E1D}" type="datetimeFigureOut">
              <a:rPr lang="en-US"/>
              <a:pPr>
                <a:defRPr/>
              </a:pPr>
              <a:t>1/2/2023</a:t>
            </a:fld>
            <a:endParaRPr lang="en-US"/>
          </a:p>
        </p:txBody>
      </p:sp>
      <p:sp>
        <p:nvSpPr>
          <p:cNvPr id="3" name="Espaço Reservado para Rodapé 2"/>
          <p:cNvSpPr>
            <a:spLocks noGrp="1"/>
          </p:cNvSpPr>
          <p:nvPr>
            <p:ph type="ftr" sz="quarter" idx="11"/>
          </p:nvPr>
        </p:nvSpPr>
        <p:spPr>
          <a:xfrm>
            <a:off x="5715000" y="6492876"/>
            <a:ext cx="5810251" cy="365125"/>
          </a:xfrm>
          <a:prstGeom prst="rect">
            <a:avLst/>
          </a:prstGeom>
        </p:spPr>
        <p:txBody>
          <a:bodyPr/>
          <a:lstStyle>
            <a:lvl1pPr>
              <a:defRPr/>
            </a:lvl1pPr>
            <a:extLst/>
          </a:lstStyle>
          <a:p>
            <a:pPr>
              <a:defRPr/>
            </a:pPr>
            <a:endParaRPr lang="en-US"/>
          </a:p>
        </p:txBody>
      </p:sp>
      <p:sp>
        <p:nvSpPr>
          <p:cNvPr id="4" name="Espaço Reservado para Número de Slide 3"/>
          <p:cNvSpPr>
            <a:spLocks noGrp="1"/>
          </p:cNvSpPr>
          <p:nvPr>
            <p:ph type="sldNum" sz="quarter" idx="12"/>
          </p:nvPr>
        </p:nvSpPr>
        <p:spPr>
          <a:xfrm>
            <a:off x="11529484" y="6408739"/>
            <a:ext cx="488949" cy="365125"/>
          </a:xfrm>
          <a:prstGeom prst="rect">
            <a:avLst/>
          </a:prstGeom>
        </p:spPr>
        <p:txBody>
          <a:bodyPr vert="horz" wrap="square" lIns="91440" tIns="45720" rIns="91440" bIns="45720" numCol="1" anchor="t" anchorCtr="0" compatLnSpc="1">
            <a:prstTxWarp prst="textNoShape">
              <a:avLst/>
            </a:prstTxWarp>
          </a:bodyPr>
          <a:lstStyle>
            <a:lvl1pPr>
              <a:defRPr>
                <a:latin typeface="Lucida Sans Unicode" panose="020B0602030504020204" pitchFamily="34" charset="0"/>
              </a:defRPr>
            </a:lvl1pPr>
          </a:lstStyle>
          <a:p>
            <a:fld id="{B13C7792-937B-4F32-AC37-340F3A2456E6}" type="slidenum">
              <a:rPr lang="en-US"/>
              <a:pPr/>
              <a:t>‹nº›</a:t>
            </a:fld>
            <a:endParaRPr lang="en-US"/>
          </a:p>
        </p:txBody>
      </p:sp>
    </p:spTree>
    <p:extLst>
      <p:ext uri="{BB962C8B-B14F-4D97-AF65-F5344CB8AC3E}">
        <p14:creationId xmlns:p14="http://schemas.microsoft.com/office/powerpoint/2010/main" val="10801808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1_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914400" y="2130426"/>
            <a:ext cx="10363200" cy="1470025"/>
          </a:xfrm>
        </p:spPr>
        <p:txBody>
          <a:bodyPr/>
          <a:lstStyle/>
          <a:p>
            <a:r>
              <a:rPr lang="pt-BR"/>
              <a:t>Clique para editar o estilo do título mestre</a:t>
            </a:r>
          </a:p>
        </p:txBody>
      </p:sp>
      <p:sp>
        <p:nvSpPr>
          <p:cNvPr id="3" name="Subtítulo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p>
        </p:txBody>
      </p:sp>
      <p:sp>
        <p:nvSpPr>
          <p:cNvPr id="4" name="Espaço Reservado para Data 3"/>
          <p:cNvSpPr>
            <a:spLocks noGrp="1"/>
          </p:cNvSpPr>
          <p:nvPr>
            <p:ph type="dt" sz="half" idx="10"/>
          </p:nvPr>
        </p:nvSpPr>
        <p:spPr>
          <a:xfrm>
            <a:off x="609600" y="6356351"/>
            <a:ext cx="2844800" cy="365125"/>
          </a:xfrm>
          <a:prstGeom prst="rect">
            <a:avLst/>
          </a:prstGeom>
        </p:spPr>
        <p:txBody>
          <a:bodyPr/>
          <a:lstStyle>
            <a:lvl1pPr>
              <a:defRPr/>
            </a:lvl1pPr>
          </a:lstStyle>
          <a:p>
            <a:pPr>
              <a:defRPr/>
            </a:pPr>
            <a:fld id="{5130077E-6887-4D09-8D75-FC328D5460AC}" type="datetimeFigureOut">
              <a:rPr lang="en-US"/>
              <a:pPr>
                <a:defRPr/>
              </a:pPr>
              <a:t>1/2/2023</a:t>
            </a:fld>
            <a:endParaRPr lang="en-US" dirty="0"/>
          </a:p>
        </p:txBody>
      </p:sp>
      <p:sp>
        <p:nvSpPr>
          <p:cNvPr id="5" name="Espaço Reservado para Rodapé 4"/>
          <p:cNvSpPr>
            <a:spLocks noGrp="1"/>
          </p:cNvSpPr>
          <p:nvPr>
            <p:ph type="ftr" sz="quarter" idx="11"/>
          </p:nvPr>
        </p:nvSpPr>
        <p:spPr>
          <a:xfrm>
            <a:off x="4165600" y="6356351"/>
            <a:ext cx="3860800" cy="365125"/>
          </a:xfrm>
          <a:prstGeom prst="rect">
            <a:avLst/>
          </a:prstGeom>
        </p:spPr>
        <p:txBody>
          <a:bodyPr/>
          <a:lstStyle>
            <a:lvl1pPr>
              <a:defRPr/>
            </a:lvl1pPr>
          </a:lstStyle>
          <a:p>
            <a:pPr>
              <a:defRPr/>
            </a:pPr>
            <a:endParaRPr lang="en-US"/>
          </a:p>
        </p:txBody>
      </p:sp>
      <p:sp>
        <p:nvSpPr>
          <p:cNvPr id="6" name="Espaço Reservado para Número de Slide 5"/>
          <p:cNvSpPr>
            <a:spLocks noGrp="1"/>
          </p:cNvSpPr>
          <p:nvPr>
            <p:ph type="sldNum" sz="quarter" idx="12"/>
          </p:nvPr>
        </p:nvSpPr>
        <p:spPr>
          <a:xfrm>
            <a:off x="8737600" y="6356351"/>
            <a:ext cx="28448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F0C078D3-5BDF-4C0F-8DEA-03D179027063}" type="slidenum">
              <a:rPr lang="en-US"/>
              <a:pPr/>
              <a:t>‹nº›</a:t>
            </a:fld>
            <a:endParaRPr lang="en-US"/>
          </a:p>
        </p:txBody>
      </p:sp>
    </p:spTree>
    <p:extLst>
      <p:ext uri="{BB962C8B-B14F-4D97-AF65-F5344CB8AC3E}">
        <p14:creationId xmlns:p14="http://schemas.microsoft.com/office/powerpoint/2010/main" val="1931316373"/>
      </p:ext>
    </p:extLst>
  </p:cSld>
  <p:clrMapOvr>
    <a:masterClrMapping/>
  </p:clrMapOvr>
  <p:hf hdr="0" ftr="0" dt="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Espaço Reservado para Título 8"/>
          <p:cNvSpPr>
            <a:spLocks noGrp="1"/>
          </p:cNvSpPr>
          <p:nvPr>
            <p:ph type="title"/>
          </p:nvPr>
        </p:nvSpPr>
        <p:spPr>
          <a:xfrm>
            <a:off x="571500" y="714375"/>
            <a:ext cx="10972800" cy="1143000"/>
          </a:xfrm>
          <a:prstGeom prst="rect">
            <a:avLst/>
          </a:prstGeom>
        </p:spPr>
        <p:txBody>
          <a:bodyPr vert="horz" anchor="ctr">
            <a:noAutofit/>
            <a:scene3d>
              <a:camera prst="orthographicFront"/>
              <a:lightRig rig="soft" dir="t"/>
            </a:scene3d>
            <a:sp3d prstMaterial="softEdge">
              <a:bevelT w="25400" h="25400"/>
            </a:sp3d>
          </a:bodyPr>
          <a:lstStyle/>
          <a:p>
            <a:r>
              <a:rPr lang="pt-BR"/>
              <a:t>Clique para editar o estilo do título mestre</a:t>
            </a:r>
            <a:endParaRPr lang="en-US"/>
          </a:p>
        </p:txBody>
      </p:sp>
      <p:sp>
        <p:nvSpPr>
          <p:cNvPr id="1033" name="Espaço Reservado para Texto 29"/>
          <p:cNvSpPr>
            <a:spLocks noGrp="1"/>
          </p:cNvSpPr>
          <p:nvPr>
            <p:ph type="body" idx="1"/>
          </p:nvPr>
        </p:nvSpPr>
        <p:spPr bwMode="auto">
          <a:xfrm>
            <a:off x="609600" y="2214564"/>
            <a:ext cx="10972800" cy="3792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8" name="Retângulo 7"/>
          <p:cNvSpPr/>
          <p:nvPr userDrawn="1"/>
        </p:nvSpPr>
        <p:spPr>
          <a:xfrm>
            <a:off x="0" y="3"/>
            <a:ext cx="12192000" cy="323554"/>
          </a:xfrm>
          <a:prstGeom prst="rect">
            <a:avLst/>
          </a:prstGeom>
          <a:ln w="63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cSld>
  <p:clrMap bg1="lt1" tx1="dk1" bg2="lt2" tx2="dk2" accent1="accent1" accent2="accent2" accent3="accent3" accent4="accent4" accent5="accent5" accent6="accent6" hlink="hlink" folHlink="folHlink"/>
  <p:sldLayoutIdLst>
    <p:sldLayoutId id="2147483797" r:id="rId1"/>
    <p:sldLayoutId id="2147483796" r:id="rId2"/>
    <p:sldLayoutId id="2147483798" r:id="rId3"/>
    <p:sldLayoutId id="2147483799" r:id="rId4"/>
  </p:sldLayoutIdLst>
  <p:hf hdr="0" ftr="0" dt="0"/>
  <p:txStyles>
    <p:titleStyle>
      <a:lvl1pPr algn="ctr" rtl="0" eaLnBrk="0" fontAlgn="base" hangingPunct="0">
        <a:spcBef>
          <a:spcPct val="0"/>
        </a:spcBef>
        <a:spcAft>
          <a:spcPct val="0"/>
        </a:spcAft>
        <a:defRPr sz="3800" b="1" kern="1200">
          <a:solidFill>
            <a:srgbClr val="002060"/>
          </a:solidFill>
          <a:effectLst>
            <a:outerShdw blurRad="31750" dist="25400" dir="5400000" algn="tl" rotWithShape="0">
              <a:srgbClr val="000000">
                <a:alpha val="25000"/>
              </a:srgbClr>
            </a:outerShdw>
          </a:effectLst>
          <a:latin typeface="Verdana" pitchFamily="34" charset="0"/>
          <a:ea typeface="Verdana" pitchFamily="34" charset="0"/>
          <a:cs typeface="Verdana" pitchFamily="34" charset="0"/>
        </a:defRPr>
      </a:lvl1pPr>
      <a:lvl2pPr algn="ctr" rtl="0" eaLnBrk="0" fontAlgn="base" hangingPunct="0">
        <a:spcBef>
          <a:spcPct val="0"/>
        </a:spcBef>
        <a:spcAft>
          <a:spcPct val="0"/>
        </a:spcAft>
        <a:defRPr sz="3800" b="1">
          <a:solidFill>
            <a:srgbClr val="002060"/>
          </a:solidFill>
          <a:latin typeface="Verdana" pitchFamily="34" charset="0"/>
          <a:ea typeface="Verdana" pitchFamily="34" charset="0"/>
          <a:cs typeface="Verdana" pitchFamily="34" charset="0"/>
        </a:defRPr>
      </a:lvl2pPr>
      <a:lvl3pPr algn="ctr" rtl="0" eaLnBrk="0" fontAlgn="base" hangingPunct="0">
        <a:spcBef>
          <a:spcPct val="0"/>
        </a:spcBef>
        <a:spcAft>
          <a:spcPct val="0"/>
        </a:spcAft>
        <a:defRPr sz="3800" b="1">
          <a:solidFill>
            <a:srgbClr val="002060"/>
          </a:solidFill>
          <a:latin typeface="Verdana" pitchFamily="34" charset="0"/>
          <a:ea typeface="Verdana" pitchFamily="34" charset="0"/>
          <a:cs typeface="Verdana" pitchFamily="34" charset="0"/>
        </a:defRPr>
      </a:lvl3pPr>
      <a:lvl4pPr algn="ctr" rtl="0" eaLnBrk="0" fontAlgn="base" hangingPunct="0">
        <a:spcBef>
          <a:spcPct val="0"/>
        </a:spcBef>
        <a:spcAft>
          <a:spcPct val="0"/>
        </a:spcAft>
        <a:defRPr sz="3800" b="1">
          <a:solidFill>
            <a:srgbClr val="002060"/>
          </a:solidFill>
          <a:latin typeface="Verdana" pitchFamily="34" charset="0"/>
          <a:ea typeface="Verdana" pitchFamily="34" charset="0"/>
          <a:cs typeface="Verdana" pitchFamily="34" charset="0"/>
        </a:defRPr>
      </a:lvl4pPr>
      <a:lvl5pPr algn="ctr" rtl="0" eaLnBrk="0" fontAlgn="base" hangingPunct="0">
        <a:spcBef>
          <a:spcPct val="0"/>
        </a:spcBef>
        <a:spcAft>
          <a:spcPct val="0"/>
        </a:spcAft>
        <a:defRPr sz="3800" b="1">
          <a:solidFill>
            <a:srgbClr val="002060"/>
          </a:solidFill>
          <a:latin typeface="Verdana" pitchFamily="34" charset="0"/>
          <a:ea typeface="Verdana" pitchFamily="34" charset="0"/>
          <a:cs typeface="Verdana" pitchFamily="34" charset="0"/>
        </a:defRPr>
      </a:lvl5pPr>
      <a:lvl6pPr marL="457200" algn="ctr" rtl="0" eaLnBrk="1" fontAlgn="base" hangingPunct="1">
        <a:spcBef>
          <a:spcPct val="0"/>
        </a:spcBef>
        <a:spcAft>
          <a:spcPct val="0"/>
        </a:spcAft>
        <a:defRPr sz="3800" b="1">
          <a:solidFill>
            <a:srgbClr val="002060"/>
          </a:solidFill>
          <a:latin typeface="Verdana" pitchFamily="34" charset="0"/>
          <a:ea typeface="Verdana" pitchFamily="34" charset="0"/>
          <a:cs typeface="Verdana" pitchFamily="34" charset="0"/>
        </a:defRPr>
      </a:lvl6pPr>
      <a:lvl7pPr marL="914400" algn="ctr" rtl="0" eaLnBrk="1" fontAlgn="base" hangingPunct="1">
        <a:spcBef>
          <a:spcPct val="0"/>
        </a:spcBef>
        <a:spcAft>
          <a:spcPct val="0"/>
        </a:spcAft>
        <a:defRPr sz="3800" b="1">
          <a:solidFill>
            <a:srgbClr val="002060"/>
          </a:solidFill>
          <a:latin typeface="Verdana" pitchFamily="34" charset="0"/>
          <a:ea typeface="Verdana" pitchFamily="34" charset="0"/>
          <a:cs typeface="Verdana" pitchFamily="34" charset="0"/>
        </a:defRPr>
      </a:lvl7pPr>
      <a:lvl8pPr marL="1371600" algn="ctr" rtl="0" eaLnBrk="1" fontAlgn="base" hangingPunct="1">
        <a:spcBef>
          <a:spcPct val="0"/>
        </a:spcBef>
        <a:spcAft>
          <a:spcPct val="0"/>
        </a:spcAft>
        <a:defRPr sz="3800" b="1">
          <a:solidFill>
            <a:srgbClr val="002060"/>
          </a:solidFill>
          <a:latin typeface="Verdana" pitchFamily="34" charset="0"/>
          <a:ea typeface="Verdana" pitchFamily="34" charset="0"/>
          <a:cs typeface="Verdana" pitchFamily="34" charset="0"/>
        </a:defRPr>
      </a:lvl8pPr>
      <a:lvl9pPr marL="1828800" algn="ctr" rtl="0" eaLnBrk="1" fontAlgn="base" hangingPunct="1">
        <a:spcBef>
          <a:spcPct val="0"/>
        </a:spcBef>
        <a:spcAft>
          <a:spcPct val="0"/>
        </a:spcAft>
        <a:defRPr sz="3800" b="1">
          <a:solidFill>
            <a:srgbClr val="002060"/>
          </a:solidFill>
          <a:latin typeface="Verdana" pitchFamily="34" charset="0"/>
          <a:ea typeface="Verdana" pitchFamily="34" charset="0"/>
          <a:cs typeface="Verdana" pitchFamily="34" charset="0"/>
        </a:defRPr>
      </a:lvl9pPr>
      <a:extLst/>
    </p:titleStyle>
    <p:bodyStyle>
      <a:lvl1pPr marL="342900" indent="-342900" algn="l" rtl="0" eaLnBrk="0" fontAlgn="base" hangingPunct="0">
        <a:spcBef>
          <a:spcPts val="400"/>
        </a:spcBef>
        <a:spcAft>
          <a:spcPct val="0"/>
        </a:spcAft>
        <a:buClr>
          <a:schemeClr val="accent1"/>
        </a:buClr>
        <a:buSzPct val="68000"/>
        <a:buFont typeface="Wingdings 3" panose="05040102010807070707" pitchFamily="18" charset="2"/>
        <a:buChar char="•"/>
        <a:defRPr sz="2600" kern="1200">
          <a:solidFill>
            <a:schemeClr val="tx1"/>
          </a:solidFill>
          <a:latin typeface="Verdana" pitchFamily="34" charset="0"/>
          <a:ea typeface="Verdana" pitchFamily="34" charset="0"/>
          <a:cs typeface="Verdana" pitchFamily="34" charset="0"/>
        </a:defRPr>
      </a:lvl1pPr>
      <a:lvl2pPr marL="620713" indent="-228600" algn="l" rtl="0" eaLnBrk="0" fontAlgn="base" hangingPunct="0">
        <a:spcBef>
          <a:spcPts val="325"/>
        </a:spcBef>
        <a:spcAft>
          <a:spcPct val="0"/>
        </a:spcAft>
        <a:buClr>
          <a:srgbClr val="C00000"/>
        </a:buClr>
        <a:buFont typeface="Wingdings" panose="05000000000000000000" pitchFamily="2" charset="2"/>
        <a:buChar char="ü"/>
        <a:defRPr sz="2300" kern="1200">
          <a:solidFill>
            <a:schemeClr val="tx1"/>
          </a:solidFill>
          <a:latin typeface="+mn-lt"/>
          <a:ea typeface="Verdana" pitchFamily="34" charset="0"/>
          <a:cs typeface="Verdana" pitchFamily="34" charset="0"/>
        </a:defRPr>
      </a:lvl2pPr>
      <a:lvl3pPr marL="858838" indent="-228600" algn="l" rtl="0" eaLnBrk="0" fontAlgn="base" hangingPunct="0">
        <a:spcBef>
          <a:spcPts val="350"/>
        </a:spcBef>
        <a:spcAft>
          <a:spcPct val="0"/>
        </a:spcAft>
        <a:buClr>
          <a:srgbClr val="C00000"/>
        </a:buClr>
        <a:buSzPct val="100000"/>
        <a:buFont typeface="Wingdings" panose="05000000000000000000" pitchFamily="2" charset="2"/>
        <a:buChar char="ü"/>
        <a:defRPr sz="2100" kern="1200">
          <a:solidFill>
            <a:schemeClr val="tx1"/>
          </a:solidFill>
          <a:latin typeface="+mn-lt"/>
          <a:ea typeface="Verdana" pitchFamily="34" charset="0"/>
          <a:cs typeface="Verdana" pitchFamily="34" charset="0"/>
        </a:defRPr>
      </a:lvl3pPr>
      <a:lvl4pPr marL="1143000" indent="-228600" algn="l" rtl="0" eaLnBrk="0" fontAlgn="base" hangingPunct="0">
        <a:spcBef>
          <a:spcPts val="350"/>
        </a:spcBef>
        <a:spcAft>
          <a:spcPct val="0"/>
        </a:spcAft>
        <a:buClr>
          <a:srgbClr val="C00000"/>
        </a:buClr>
        <a:buFont typeface="Wingdings" panose="05000000000000000000" pitchFamily="2" charset="2"/>
        <a:buChar char="ü"/>
        <a:defRPr sz="1900" kern="1200">
          <a:solidFill>
            <a:schemeClr val="tx1"/>
          </a:solidFill>
          <a:latin typeface="+mn-lt"/>
          <a:ea typeface="Verdana" pitchFamily="34" charset="0"/>
          <a:cs typeface="Verdana" pitchFamily="34" charset="0"/>
        </a:defRPr>
      </a:lvl4pPr>
      <a:lvl5pPr marL="1371600" indent="-228600" algn="l" rtl="0" eaLnBrk="0" fontAlgn="base" hangingPunct="0">
        <a:spcBef>
          <a:spcPts val="350"/>
        </a:spcBef>
        <a:spcAft>
          <a:spcPct val="0"/>
        </a:spcAft>
        <a:buClr>
          <a:srgbClr val="C00000"/>
        </a:buClr>
        <a:buFont typeface="Wingdings" panose="05000000000000000000" pitchFamily="2" charset="2"/>
        <a:buChar char="ü"/>
        <a:defRPr sz="2000" kern="1200">
          <a:solidFill>
            <a:schemeClr val="tx1"/>
          </a:solidFill>
          <a:latin typeface="+mn-lt"/>
          <a:ea typeface="Verdana" pitchFamily="34" charset="0"/>
          <a:cs typeface="Verdana" pitchFamily="34" charset="0"/>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oleObject" Target="../embeddings/oleObject1.bin"/><Relationship Id="rId1" Type="http://schemas.openxmlformats.org/officeDocument/2006/relationships/slideLayout" Target="../slideLayouts/slideLayout2.xml"/><Relationship Id="rId5" Type="http://schemas.openxmlformats.org/officeDocument/2006/relationships/image" Target="../media/image5.wmf"/><Relationship Id="rId4" Type="http://schemas.openxmlformats.org/officeDocument/2006/relationships/oleObject" Target="../embeddings/oleObject2.bin"/></Relationships>
</file>

<file path=ppt/slides/_rels/slide5.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oleObject" Target="../embeddings/oleObject3.bin"/><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oleObject" Target="../embeddings/oleObject4.bin"/><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tângulo 6"/>
          <p:cNvSpPr/>
          <p:nvPr/>
        </p:nvSpPr>
        <p:spPr>
          <a:xfrm>
            <a:off x="0" y="3"/>
            <a:ext cx="12192000" cy="323554"/>
          </a:xfrm>
          <a:prstGeom prst="rect">
            <a:avLst/>
          </a:prstGeom>
          <a:ln w="63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 name="Retângulo 1">
            <a:extLst>
              <a:ext uri="{FF2B5EF4-FFF2-40B4-BE49-F238E27FC236}">
                <a16:creationId xmlns:a16="http://schemas.microsoft.com/office/drawing/2014/main" id="{E311B4E4-0206-2CFB-75CC-422842AB4540}"/>
              </a:ext>
            </a:extLst>
          </p:cNvPr>
          <p:cNvSpPr/>
          <p:nvPr/>
        </p:nvSpPr>
        <p:spPr>
          <a:xfrm>
            <a:off x="79515" y="496955"/>
            <a:ext cx="11940210" cy="1861931"/>
          </a:xfrm>
          <a:prstGeom prst="rect">
            <a:avLst/>
          </a:prstGeom>
          <a:no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3" name="Retângulo 2">
            <a:extLst>
              <a:ext uri="{FF2B5EF4-FFF2-40B4-BE49-F238E27FC236}">
                <a16:creationId xmlns:a16="http://schemas.microsoft.com/office/drawing/2014/main" id="{2D4B7C59-35B5-A97F-CFB5-A93C5D360185}"/>
              </a:ext>
            </a:extLst>
          </p:cNvPr>
          <p:cNvSpPr/>
          <p:nvPr/>
        </p:nvSpPr>
        <p:spPr>
          <a:xfrm>
            <a:off x="914400" y="4118488"/>
            <a:ext cx="10300101" cy="726560"/>
          </a:xfrm>
          <a:prstGeom prst="rect">
            <a:avLst/>
          </a:prstGeom>
          <a:no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 name="Retângulo 3">
            <a:extLst>
              <a:ext uri="{FF2B5EF4-FFF2-40B4-BE49-F238E27FC236}">
                <a16:creationId xmlns:a16="http://schemas.microsoft.com/office/drawing/2014/main" id="{D8B02849-DA4D-A286-D227-83C805708E8C}"/>
              </a:ext>
            </a:extLst>
          </p:cNvPr>
          <p:cNvSpPr/>
          <p:nvPr/>
        </p:nvSpPr>
        <p:spPr>
          <a:xfrm>
            <a:off x="622852" y="2743198"/>
            <a:ext cx="10813771" cy="1232223"/>
          </a:xfrm>
          <a:prstGeom prst="rect">
            <a:avLst/>
          </a:prstGeom>
          <a:no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 name="Text Placeholder 2">
            <a:extLst>
              <a:ext uri="{FF2B5EF4-FFF2-40B4-BE49-F238E27FC236}">
                <a16:creationId xmlns:a16="http://schemas.microsoft.com/office/drawing/2014/main" id="{5D36F5FA-ED85-1A6F-805E-8849C7D89D1B}"/>
              </a:ext>
            </a:extLst>
          </p:cNvPr>
          <p:cNvSpPr txBox="1">
            <a:spLocks/>
          </p:cNvSpPr>
          <p:nvPr/>
        </p:nvSpPr>
        <p:spPr bwMode="auto">
          <a:xfrm>
            <a:off x="7106286" y="1801416"/>
            <a:ext cx="4372390" cy="7457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a:lnSpc>
                <a:spcPct val="80000"/>
              </a:lnSpc>
              <a:spcBef>
                <a:spcPct val="20000"/>
              </a:spcBef>
            </a:pPr>
            <a:endParaRPr lang="en-US" sz="2800" dirty="0">
              <a:solidFill>
                <a:srgbClr val="FFFFFF"/>
              </a:solidFill>
              <a:latin typeface="Arial Narrow" charset="0"/>
              <a:cs typeface="Arial Narrow" charset="0"/>
            </a:endParaRPr>
          </a:p>
        </p:txBody>
      </p:sp>
      <p:sp>
        <p:nvSpPr>
          <p:cNvPr id="6" name="CaixaDeTexto 15">
            <a:extLst>
              <a:ext uri="{FF2B5EF4-FFF2-40B4-BE49-F238E27FC236}">
                <a16:creationId xmlns:a16="http://schemas.microsoft.com/office/drawing/2014/main" id="{1EE3CDF5-A110-F74F-A014-C6A823CE2F7B}"/>
              </a:ext>
            </a:extLst>
          </p:cNvPr>
          <p:cNvSpPr txBox="1"/>
          <p:nvPr/>
        </p:nvSpPr>
        <p:spPr>
          <a:xfrm>
            <a:off x="6325305" y="6177207"/>
            <a:ext cx="5192855" cy="523220"/>
          </a:xfrm>
          <a:prstGeom prst="rect">
            <a:avLst/>
          </a:prstGeom>
          <a:noFill/>
        </p:spPr>
        <p:txBody>
          <a:bodyPr wrap="square" rtlCol="0">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a:r>
              <a:rPr lang="pt-BR" sz="2800" b="1" i="1" dirty="0">
                <a:solidFill>
                  <a:srgbClr val="FFFFFF"/>
                </a:solidFill>
                <a:latin typeface="Arial Narrow" panose="020B0606020202030204" pitchFamily="34" charset="0"/>
              </a:rPr>
              <a:t>Prof.: Antonio Carlos Assumpção</a:t>
            </a:r>
          </a:p>
        </p:txBody>
      </p:sp>
      <p:pic>
        <p:nvPicPr>
          <p:cNvPr id="8" name="Picture 2" descr="O que mais cai na UERJ - Vestibular UERJ - EducaBras">
            <a:extLst>
              <a:ext uri="{FF2B5EF4-FFF2-40B4-BE49-F238E27FC236}">
                <a16:creationId xmlns:a16="http://schemas.microsoft.com/office/drawing/2014/main" id="{70C7C4BF-F904-4BCE-A3BF-BA023EAF2D2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2276" y="529257"/>
            <a:ext cx="1749287" cy="1749287"/>
          </a:xfrm>
          <a:prstGeom prst="rect">
            <a:avLst/>
          </a:prstGeom>
          <a:noFill/>
          <a:extLst>
            <a:ext uri="{909E8E84-426E-40DD-AFC4-6F175D3DCCD1}">
              <a14:hiddenFill xmlns:a14="http://schemas.microsoft.com/office/drawing/2010/main">
                <a:solidFill>
                  <a:srgbClr val="FFFFFF"/>
                </a:solidFill>
              </a14:hiddenFill>
            </a:ext>
          </a:extLst>
        </p:spPr>
      </p:pic>
      <p:pic>
        <p:nvPicPr>
          <p:cNvPr id="9" name="Imagem 8" descr="Uma imagem contendo brinquedo, lego&#10;&#10;Descrição gerada automaticamente">
            <a:extLst>
              <a:ext uri="{FF2B5EF4-FFF2-40B4-BE49-F238E27FC236}">
                <a16:creationId xmlns:a16="http://schemas.microsoft.com/office/drawing/2014/main" id="{73A1521C-4B69-1E86-1ED4-861A8A6A5D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5377" y="2900774"/>
            <a:ext cx="971550" cy="923925"/>
          </a:xfrm>
          <a:prstGeom prst="rect">
            <a:avLst/>
          </a:prstGeom>
        </p:spPr>
      </p:pic>
      <p:sp>
        <p:nvSpPr>
          <p:cNvPr id="19" name="CaixaDeTexto 18">
            <a:extLst>
              <a:ext uri="{FF2B5EF4-FFF2-40B4-BE49-F238E27FC236}">
                <a16:creationId xmlns:a16="http://schemas.microsoft.com/office/drawing/2014/main" id="{BB874176-CABB-C348-C006-0FC54CB9CC7D}"/>
              </a:ext>
            </a:extLst>
          </p:cNvPr>
          <p:cNvSpPr txBox="1"/>
          <p:nvPr/>
        </p:nvSpPr>
        <p:spPr>
          <a:xfrm>
            <a:off x="1912668" y="2976558"/>
            <a:ext cx="10480347" cy="769441"/>
          </a:xfrm>
          <a:prstGeom prst="rect">
            <a:avLst/>
          </a:prstGeom>
          <a:noFill/>
        </p:spPr>
        <p:txBody>
          <a:bodyPr wrap="square" rtlCol="0">
            <a:spAutoFit/>
          </a:bodyPr>
          <a:lstStyle/>
          <a:p>
            <a:r>
              <a:rPr lang="pt-BR" sz="4400" b="1" dirty="0">
                <a:solidFill>
                  <a:srgbClr val="002060"/>
                </a:solidFill>
              </a:rPr>
              <a:t>Faculdade de Ciências Econômicas </a:t>
            </a:r>
          </a:p>
        </p:txBody>
      </p:sp>
      <p:sp>
        <p:nvSpPr>
          <p:cNvPr id="20" name="CaixaDeTexto 19">
            <a:extLst>
              <a:ext uri="{FF2B5EF4-FFF2-40B4-BE49-F238E27FC236}">
                <a16:creationId xmlns:a16="http://schemas.microsoft.com/office/drawing/2014/main" id="{C8836239-356E-2742-6209-645D2DD27F91}"/>
              </a:ext>
            </a:extLst>
          </p:cNvPr>
          <p:cNvSpPr txBox="1"/>
          <p:nvPr/>
        </p:nvSpPr>
        <p:spPr>
          <a:xfrm>
            <a:off x="2278345" y="1027038"/>
            <a:ext cx="9544049" cy="707886"/>
          </a:xfrm>
          <a:prstGeom prst="rect">
            <a:avLst/>
          </a:prstGeom>
          <a:noFill/>
        </p:spPr>
        <p:txBody>
          <a:bodyPr wrap="square" rtlCol="0">
            <a:spAutoFit/>
          </a:bodyPr>
          <a:lstStyle/>
          <a:p>
            <a:r>
              <a:rPr lang="pt-BR" sz="4000" b="1" dirty="0">
                <a:solidFill>
                  <a:srgbClr val="002060"/>
                </a:solidFill>
              </a:rPr>
              <a:t>Universidade Estadual do Rio de Janeiro </a:t>
            </a:r>
          </a:p>
        </p:txBody>
      </p:sp>
      <p:sp>
        <p:nvSpPr>
          <p:cNvPr id="21" name="CaixaDeTexto 20">
            <a:extLst>
              <a:ext uri="{FF2B5EF4-FFF2-40B4-BE49-F238E27FC236}">
                <a16:creationId xmlns:a16="http://schemas.microsoft.com/office/drawing/2014/main" id="{C7568EBE-EBC8-7351-03A7-15C34A3F68B7}"/>
              </a:ext>
            </a:extLst>
          </p:cNvPr>
          <p:cNvSpPr txBox="1"/>
          <p:nvPr/>
        </p:nvSpPr>
        <p:spPr>
          <a:xfrm>
            <a:off x="901299" y="4111686"/>
            <a:ext cx="10300101" cy="707886"/>
          </a:xfrm>
          <a:prstGeom prst="rect">
            <a:avLst/>
          </a:prstGeom>
          <a:noFill/>
        </p:spPr>
        <p:txBody>
          <a:bodyPr wrap="square" rtlCol="0">
            <a:spAutoFit/>
          </a:bodyPr>
          <a:lstStyle/>
          <a:p>
            <a:pPr algn="ctr"/>
            <a:r>
              <a:rPr lang="pt-BR" sz="4000" b="1" dirty="0">
                <a:solidFill>
                  <a:srgbClr val="002060"/>
                </a:solidFill>
              </a:rPr>
              <a:t>Economia do Setor Público I - Resolução – P</a:t>
            </a:r>
            <a:r>
              <a:rPr lang="pt-BR" sz="2200" b="1" dirty="0">
                <a:solidFill>
                  <a:srgbClr val="002060"/>
                </a:solidFill>
              </a:rPr>
              <a:t>1</a:t>
            </a:r>
            <a:r>
              <a:rPr lang="pt-BR" sz="4000" b="1" dirty="0">
                <a:solidFill>
                  <a:srgbClr val="002060"/>
                </a:solidFill>
              </a:rPr>
              <a:t> </a:t>
            </a:r>
          </a:p>
        </p:txBody>
      </p:sp>
      <p:sp>
        <p:nvSpPr>
          <p:cNvPr id="22" name="Text Box 20">
            <a:extLst>
              <a:ext uri="{FF2B5EF4-FFF2-40B4-BE49-F238E27FC236}">
                <a16:creationId xmlns:a16="http://schemas.microsoft.com/office/drawing/2014/main" id="{832527E7-5AAE-1643-BC95-F9A18D87C5FA}"/>
              </a:ext>
            </a:extLst>
          </p:cNvPr>
          <p:cNvSpPr txBox="1">
            <a:spLocks noChangeArrowheads="1"/>
          </p:cNvSpPr>
          <p:nvPr/>
        </p:nvSpPr>
        <p:spPr bwMode="auto">
          <a:xfrm>
            <a:off x="6095998" y="5399721"/>
            <a:ext cx="6055232" cy="1338828"/>
          </a:xfrm>
          <a:prstGeom prst="rect">
            <a:avLst/>
          </a:prstGeom>
          <a:noFill/>
          <a:ln w="9525">
            <a:noFill/>
            <a:miter lim="800000"/>
            <a:headEnd/>
            <a:tailEnd/>
          </a:ln>
          <a:effectLst/>
        </p:spPr>
        <p:txBody>
          <a:bodyPr wrap="square">
            <a:spAutoFit/>
          </a:bodyPr>
          <a:ls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en-US" sz="2700" b="1" i="1" dirty="0">
                <a:solidFill>
                  <a:srgbClr val="002060"/>
                </a:solidFill>
              </a:rPr>
              <a:t>Prof.: Antonio Carlos Assumpção</a:t>
            </a:r>
          </a:p>
          <a:p>
            <a:pPr algn="ctr">
              <a:defRPr/>
            </a:pPr>
            <a:r>
              <a:rPr lang="en-US" sz="2700" b="1" i="1" dirty="0" err="1">
                <a:solidFill>
                  <a:srgbClr val="002060"/>
                </a:solidFill>
              </a:rPr>
              <a:t>Doutor</a:t>
            </a:r>
            <a:r>
              <a:rPr lang="en-US" sz="2700" b="1" i="1" dirty="0">
                <a:solidFill>
                  <a:srgbClr val="002060"/>
                </a:solidFill>
              </a:rPr>
              <a:t> </a:t>
            </a:r>
            <a:r>
              <a:rPr lang="en-US" sz="2700" b="1" i="1" dirty="0" err="1">
                <a:solidFill>
                  <a:srgbClr val="002060"/>
                </a:solidFill>
              </a:rPr>
              <a:t>em</a:t>
            </a:r>
            <a:r>
              <a:rPr lang="en-US" sz="2700" b="1" i="1" dirty="0">
                <a:solidFill>
                  <a:srgbClr val="002060"/>
                </a:solidFill>
              </a:rPr>
              <a:t> Economia – UFF</a:t>
            </a:r>
          </a:p>
          <a:p>
            <a:pPr algn="ctr">
              <a:defRPr/>
            </a:pPr>
            <a:r>
              <a:rPr lang="en-US" sz="2700" b="1" i="1" dirty="0">
                <a:solidFill>
                  <a:srgbClr val="002060"/>
                </a:solidFill>
              </a:rPr>
              <a:t>Site: acjassumpcao.com</a:t>
            </a:r>
            <a:endParaRPr lang="pt-BR" sz="2700" b="1" i="1" dirty="0">
              <a:solidFill>
                <a:srgbClr val="00206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ângulo Retângulo 3">
            <a:extLst>
              <a:ext uri="{FF2B5EF4-FFF2-40B4-BE49-F238E27FC236}">
                <a16:creationId xmlns:a16="http://schemas.microsoft.com/office/drawing/2014/main" id="{61807AD6-EAE3-1004-A402-0E9988E84E64}"/>
              </a:ext>
            </a:extLst>
          </p:cNvPr>
          <p:cNvSpPr/>
          <p:nvPr/>
        </p:nvSpPr>
        <p:spPr bwMode="auto">
          <a:xfrm rot="5400000">
            <a:off x="1116111" y="2866924"/>
            <a:ext cx="1468728" cy="1301145"/>
          </a:xfrm>
          <a:prstGeom prst="rtTriangle">
            <a:avLst/>
          </a:prstGeom>
          <a:solidFill>
            <a:srgbClr val="99FF99"/>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1500" b="0" i="0" u="none" strike="noStrike" cap="none" normalizeH="0" baseline="0" dirty="0">
              <a:ln>
                <a:noFill/>
              </a:ln>
              <a:solidFill>
                <a:schemeClr val="tx1"/>
              </a:solidFill>
              <a:effectLst/>
              <a:latin typeface="Times New Roman" pitchFamily="18" charset="0"/>
            </a:endParaRPr>
          </a:p>
        </p:txBody>
      </p:sp>
      <p:sp>
        <p:nvSpPr>
          <p:cNvPr id="5" name="Triângulo Retângulo 4">
            <a:extLst>
              <a:ext uri="{FF2B5EF4-FFF2-40B4-BE49-F238E27FC236}">
                <a16:creationId xmlns:a16="http://schemas.microsoft.com/office/drawing/2014/main" id="{115A3A72-DAF9-69F1-0011-16B14C3FD88D}"/>
              </a:ext>
            </a:extLst>
          </p:cNvPr>
          <p:cNvSpPr/>
          <p:nvPr/>
        </p:nvSpPr>
        <p:spPr bwMode="auto">
          <a:xfrm>
            <a:off x="1245207" y="1799984"/>
            <a:ext cx="1156186" cy="960745"/>
          </a:xfrm>
          <a:prstGeom prst="rtTriangle">
            <a:avLst/>
          </a:prstGeom>
          <a:solidFill>
            <a:srgbClr val="99FF99"/>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1500" b="0" i="0" u="none" strike="noStrike" cap="none" normalizeH="0" baseline="0" dirty="0">
              <a:ln>
                <a:noFill/>
              </a:ln>
              <a:solidFill>
                <a:schemeClr val="tx1"/>
              </a:solidFill>
              <a:effectLst/>
              <a:latin typeface="Times New Roman" pitchFamily="18" charset="0"/>
            </a:endParaRPr>
          </a:p>
        </p:txBody>
      </p:sp>
      <p:sp>
        <p:nvSpPr>
          <p:cNvPr id="6" name="Line 4">
            <a:extLst>
              <a:ext uri="{FF2B5EF4-FFF2-40B4-BE49-F238E27FC236}">
                <a16:creationId xmlns:a16="http://schemas.microsoft.com/office/drawing/2014/main" id="{0AC3FA94-62FB-ED3A-8C7D-1A1FAE3AB786}"/>
              </a:ext>
            </a:extLst>
          </p:cNvPr>
          <p:cNvSpPr>
            <a:spLocks noChangeShapeType="1"/>
          </p:cNvSpPr>
          <p:nvPr/>
        </p:nvSpPr>
        <p:spPr bwMode="auto">
          <a:xfrm flipV="1">
            <a:off x="1215457" y="1291891"/>
            <a:ext cx="0" cy="3733800"/>
          </a:xfrm>
          <a:prstGeom prst="line">
            <a:avLst/>
          </a:prstGeom>
          <a:noFill/>
          <a:ln w="5715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7" name="Line 5">
            <a:extLst>
              <a:ext uri="{FF2B5EF4-FFF2-40B4-BE49-F238E27FC236}">
                <a16:creationId xmlns:a16="http://schemas.microsoft.com/office/drawing/2014/main" id="{F150E817-9A98-F1C6-2CB7-32B48D2F08C3}"/>
              </a:ext>
            </a:extLst>
          </p:cNvPr>
          <p:cNvSpPr>
            <a:spLocks noChangeShapeType="1"/>
          </p:cNvSpPr>
          <p:nvPr/>
        </p:nvSpPr>
        <p:spPr bwMode="auto">
          <a:xfrm>
            <a:off x="1215457" y="5025691"/>
            <a:ext cx="4724400" cy="0"/>
          </a:xfrm>
          <a:prstGeom prst="line">
            <a:avLst/>
          </a:prstGeom>
          <a:noFill/>
          <a:ln w="5715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8" name="Text Box 6">
            <a:extLst>
              <a:ext uri="{FF2B5EF4-FFF2-40B4-BE49-F238E27FC236}">
                <a16:creationId xmlns:a16="http://schemas.microsoft.com/office/drawing/2014/main" id="{F987DBCA-266E-0C5E-CF0B-CC61E29F0E3C}"/>
              </a:ext>
            </a:extLst>
          </p:cNvPr>
          <p:cNvSpPr txBox="1">
            <a:spLocks noChangeArrowheads="1"/>
          </p:cNvSpPr>
          <p:nvPr/>
        </p:nvSpPr>
        <p:spPr bwMode="auto">
          <a:xfrm>
            <a:off x="751833" y="950747"/>
            <a:ext cx="5334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dirty="0"/>
              <a:t>$</a:t>
            </a:r>
          </a:p>
        </p:txBody>
      </p:sp>
      <p:sp>
        <p:nvSpPr>
          <p:cNvPr id="9" name="Text Box 7">
            <a:extLst>
              <a:ext uri="{FF2B5EF4-FFF2-40B4-BE49-F238E27FC236}">
                <a16:creationId xmlns:a16="http://schemas.microsoft.com/office/drawing/2014/main" id="{7BCC2DBA-C1A8-73C2-BBBA-97B7508026F8}"/>
              </a:ext>
            </a:extLst>
          </p:cNvPr>
          <p:cNvSpPr txBox="1">
            <a:spLocks noChangeArrowheads="1"/>
          </p:cNvSpPr>
          <p:nvPr/>
        </p:nvSpPr>
        <p:spPr bwMode="auto">
          <a:xfrm>
            <a:off x="5821453" y="4949491"/>
            <a:ext cx="5334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dirty="0"/>
              <a:t>A</a:t>
            </a:r>
          </a:p>
        </p:txBody>
      </p:sp>
      <p:sp>
        <p:nvSpPr>
          <p:cNvPr id="10" name="Line 8">
            <a:extLst>
              <a:ext uri="{FF2B5EF4-FFF2-40B4-BE49-F238E27FC236}">
                <a16:creationId xmlns:a16="http://schemas.microsoft.com/office/drawing/2014/main" id="{1F0D8725-72AF-BEF3-38CF-C01E7811BB83}"/>
              </a:ext>
            </a:extLst>
          </p:cNvPr>
          <p:cNvSpPr>
            <a:spLocks noChangeShapeType="1"/>
          </p:cNvSpPr>
          <p:nvPr/>
        </p:nvSpPr>
        <p:spPr bwMode="auto">
          <a:xfrm>
            <a:off x="1215456" y="1749091"/>
            <a:ext cx="3922909" cy="3276589"/>
          </a:xfrm>
          <a:prstGeom prst="line">
            <a:avLst/>
          </a:prstGeom>
          <a:noFill/>
          <a:ln w="38100">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1" name="Line 9">
            <a:extLst>
              <a:ext uri="{FF2B5EF4-FFF2-40B4-BE49-F238E27FC236}">
                <a16:creationId xmlns:a16="http://schemas.microsoft.com/office/drawing/2014/main" id="{5BF0DA0B-6893-2B0C-0E28-F628DA2D024C}"/>
              </a:ext>
            </a:extLst>
          </p:cNvPr>
          <p:cNvSpPr>
            <a:spLocks noChangeShapeType="1"/>
          </p:cNvSpPr>
          <p:nvPr/>
        </p:nvSpPr>
        <p:spPr bwMode="auto">
          <a:xfrm flipV="1">
            <a:off x="1234213" y="1562434"/>
            <a:ext cx="2240553" cy="2681322"/>
          </a:xfrm>
          <a:prstGeom prst="line">
            <a:avLst/>
          </a:prstGeom>
          <a:noFill/>
          <a:ln w="38100">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2" name="Line 11">
            <a:extLst>
              <a:ext uri="{FF2B5EF4-FFF2-40B4-BE49-F238E27FC236}">
                <a16:creationId xmlns:a16="http://schemas.microsoft.com/office/drawing/2014/main" id="{5A2C50BA-1264-13CB-BFB2-3D6DBFBB04E7}"/>
              </a:ext>
            </a:extLst>
          </p:cNvPr>
          <p:cNvSpPr>
            <a:spLocks noChangeShapeType="1"/>
          </p:cNvSpPr>
          <p:nvPr/>
        </p:nvSpPr>
        <p:spPr bwMode="auto">
          <a:xfrm flipH="1" flipV="1">
            <a:off x="1215454" y="2765278"/>
            <a:ext cx="1238918" cy="0"/>
          </a:xfrm>
          <a:prstGeom prst="line">
            <a:avLst/>
          </a:prstGeom>
          <a:noFill/>
          <a:ln w="9525">
            <a:solidFill>
              <a:schemeClr val="tx1"/>
            </a:solidFill>
            <a:prstDash val="dash"/>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3" name="Text Box 12">
            <a:extLst>
              <a:ext uri="{FF2B5EF4-FFF2-40B4-BE49-F238E27FC236}">
                <a16:creationId xmlns:a16="http://schemas.microsoft.com/office/drawing/2014/main" id="{80AD6709-2F1D-FA40-A8DD-5E3D93A1DBFF}"/>
              </a:ext>
            </a:extLst>
          </p:cNvPr>
          <p:cNvSpPr txBox="1">
            <a:spLocks noChangeArrowheads="1"/>
          </p:cNvSpPr>
          <p:nvPr/>
        </p:nvSpPr>
        <p:spPr bwMode="auto">
          <a:xfrm>
            <a:off x="3438789" y="1206064"/>
            <a:ext cx="106030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sz="2800" dirty="0" err="1"/>
              <a:t>CMg</a:t>
            </a:r>
            <a:endParaRPr lang="pt-BR" altLang="en-US" sz="2800" dirty="0"/>
          </a:p>
        </p:txBody>
      </p:sp>
      <p:sp>
        <p:nvSpPr>
          <p:cNvPr id="14" name="Text Box 13">
            <a:extLst>
              <a:ext uri="{FF2B5EF4-FFF2-40B4-BE49-F238E27FC236}">
                <a16:creationId xmlns:a16="http://schemas.microsoft.com/office/drawing/2014/main" id="{57193263-E21E-820C-86E4-90F998370532}"/>
              </a:ext>
            </a:extLst>
          </p:cNvPr>
          <p:cNvSpPr txBox="1">
            <a:spLocks noChangeArrowheads="1"/>
          </p:cNvSpPr>
          <p:nvPr/>
        </p:nvSpPr>
        <p:spPr bwMode="auto">
          <a:xfrm>
            <a:off x="4856289" y="4251859"/>
            <a:ext cx="100736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sz="2800" dirty="0" err="1"/>
              <a:t>BMg</a:t>
            </a:r>
            <a:endParaRPr lang="pt-BR" altLang="en-US" sz="2800" dirty="0"/>
          </a:p>
        </p:txBody>
      </p:sp>
      <p:sp>
        <p:nvSpPr>
          <p:cNvPr id="15" name="Text Box 14">
            <a:extLst>
              <a:ext uri="{FF2B5EF4-FFF2-40B4-BE49-F238E27FC236}">
                <a16:creationId xmlns:a16="http://schemas.microsoft.com/office/drawing/2014/main" id="{B2FC4DF2-9470-0E59-0533-9337A2A62549}"/>
              </a:ext>
            </a:extLst>
          </p:cNvPr>
          <p:cNvSpPr txBox="1">
            <a:spLocks noChangeArrowheads="1"/>
          </p:cNvSpPr>
          <p:nvPr/>
        </p:nvSpPr>
        <p:spPr bwMode="auto">
          <a:xfrm>
            <a:off x="3260281" y="4971939"/>
            <a:ext cx="1524000"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sz="2600" dirty="0" err="1"/>
              <a:t>Q</a:t>
            </a:r>
            <a:r>
              <a:rPr lang="pt-BR" altLang="en-US" sz="2000" dirty="0" err="1"/>
              <a:t>mercado</a:t>
            </a:r>
            <a:endParaRPr lang="pt-BR" altLang="en-US" sz="2000" dirty="0"/>
          </a:p>
        </p:txBody>
      </p:sp>
      <p:sp>
        <p:nvSpPr>
          <p:cNvPr id="16" name="Text Box 15">
            <a:extLst>
              <a:ext uri="{FF2B5EF4-FFF2-40B4-BE49-F238E27FC236}">
                <a16:creationId xmlns:a16="http://schemas.microsoft.com/office/drawing/2014/main" id="{CCA1AAA7-D6C5-E996-5536-AA7745B98640}"/>
              </a:ext>
            </a:extLst>
          </p:cNvPr>
          <p:cNvSpPr txBox="1">
            <a:spLocks noChangeArrowheads="1"/>
          </p:cNvSpPr>
          <p:nvPr/>
        </p:nvSpPr>
        <p:spPr bwMode="auto">
          <a:xfrm>
            <a:off x="655779" y="1555662"/>
            <a:ext cx="7428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sz="1800" dirty="0"/>
              <a:t>400</a:t>
            </a:r>
          </a:p>
        </p:txBody>
      </p:sp>
      <p:sp>
        <p:nvSpPr>
          <p:cNvPr id="17" name="Text Box 15">
            <a:extLst>
              <a:ext uri="{FF2B5EF4-FFF2-40B4-BE49-F238E27FC236}">
                <a16:creationId xmlns:a16="http://schemas.microsoft.com/office/drawing/2014/main" id="{9AD19D9A-0A02-4C46-3CD3-E0BEF2B69E75}"/>
              </a:ext>
            </a:extLst>
          </p:cNvPr>
          <p:cNvSpPr txBox="1">
            <a:spLocks noChangeArrowheads="1"/>
          </p:cNvSpPr>
          <p:nvPr/>
        </p:nvSpPr>
        <p:spPr bwMode="auto">
          <a:xfrm>
            <a:off x="4958152" y="4999902"/>
            <a:ext cx="7428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sz="1800" dirty="0"/>
              <a:t>40</a:t>
            </a:r>
          </a:p>
        </p:txBody>
      </p:sp>
      <p:sp>
        <p:nvSpPr>
          <p:cNvPr id="18" name="Text Box 15">
            <a:extLst>
              <a:ext uri="{FF2B5EF4-FFF2-40B4-BE49-F238E27FC236}">
                <a16:creationId xmlns:a16="http://schemas.microsoft.com/office/drawing/2014/main" id="{558197CB-93E2-39BA-37F4-288023A9F417}"/>
              </a:ext>
            </a:extLst>
          </p:cNvPr>
          <p:cNvSpPr txBox="1">
            <a:spLocks noChangeArrowheads="1"/>
          </p:cNvSpPr>
          <p:nvPr/>
        </p:nvSpPr>
        <p:spPr bwMode="auto">
          <a:xfrm>
            <a:off x="667499" y="4057366"/>
            <a:ext cx="7428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sz="1800" dirty="0"/>
              <a:t>100</a:t>
            </a:r>
          </a:p>
        </p:txBody>
      </p:sp>
      <p:cxnSp>
        <p:nvCxnSpPr>
          <p:cNvPr id="19" name="Conector reto 18">
            <a:extLst>
              <a:ext uri="{FF2B5EF4-FFF2-40B4-BE49-F238E27FC236}">
                <a16:creationId xmlns:a16="http://schemas.microsoft.com/office/drawing/2014/main" id="{42C0F3AE-0490-9832-1D48-EEAAC98B830A}"/>
              </a:ext>
            </a:extLst>
          </p:cNvPr>
          <p:cNvCxnSpPr/>
          <p:nvPr/>
        </p:nvCxnSpPr>
        <p:spPr bwMode="auto">
          <a:xfrm>
            <a:off x="2468438" y="2765278"/>
            <a:ext cx="0" cy="2206661"/>
          </a:xfrm>
          <a:prstGeom prst="line">
            <a:avLst/>
          </a:prstGeom>
          <a:solidFill>
            <a:srgbClr val="FFCC99"/>
          </a:solidFill>
          <a:ln w="12700" cap="flat" cmpd="sng" algn="ctr">
            <a:solidFill>
              <a:srgbClr val="000000"/>
            </a:solidFill>
            <a:prstDash val="dash"/>
            <a:round/>
            <a:headEnd type="none" w="med" len="med"/>
            <a:tailEnd type="none" w="med" len="med"/>
          </a:ln>
          <a:effectLst/>
        </p:spPr>
      </p:cxnSp>
      <p:sp>
        <p:nvSpPr>
          <p:cNvPr id="20" name="Elipse 19">
            <a:extLst>
              <a:ext uri="{FF2B5EF4-FFF2-40B4-BE49-F238E27FC236}">
                <a16:creationId xmlns:a16="http://schemas.microsoft.com/office/drawing/2014/main" id="{E0BF8CB1-275E-C3A8-8213-DE0A18629189}"/>
              </a:ext>
            </a:extLst>
          </p:cNvPr>
          <p:cNvSpPr/>
          <p:nvPr/>
        </p:nvSpPr>
        <p:spPr bwMode="auto">
          <a:xfrm>
            <a:off x="2401394" y="2719758"/>
            <a:ext cx="155927" cy="120870"/>
          </a:xfrm>
          <a:prstGeom prst="ellipse">
            <a:avLst/>
          </a:prstGeom>
          <a:solidFill>
            <a:schemeClr val="tx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sp>
        <p:nvSpPr>
          <p:cNvPr id="21" name="Text Box 15">
            <a:extLst>
              <a:ext uri="{FF2B5EF4-FFF2-40B4-BE49-F238E27FC236}">
                <a16:creationId xmlns:a16="http://schemas.microsoft.com/office/drawing/2014/main" id="{C4D6BBD6-1E97-D3FA-C504-968625CE7968}"/>
              </a:ext>
            </a:extLst>
          </p:cNvPr>
          <p:cNvSpPr txBox="1">
            <a:spLocks noChangeArrowheads="1"/>
          </p:cNvSpPr>
          <p:nvPr/>
        </p:nvSpPr>
        <p:spPr bwMode="auto">
          <a:xfrm>
            <a:off x="653433" y="2594327"/>
            <a:ext cx="7428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sz="1800" dirty="0"/>
              <a:t>300</a:t>
            </a:r>
          </a:p>
        </p:txBody>
      </p:sp>
      <p:sp>
        <p:nvSpPr>
          <p:cNvPr id="22" name="Text Box 15">
            <a:extLst>
              <a:ext uri="{FF2B5EF4-FFF2-40B4-BE49-F238E27FC236}">
                <a16:creationId xmlns:a16="http://schemas.microsoft.com/office/drawing/2014/main" id="{51CA304F-9084-CB23-1AA5-E64E377AA25F}"/>
              </a:ext>
            </a:extLst>
          </p:cNvPr>
          <p:cNvSpPr txBox="1">
            <a:spLocks noChangeArrowheads="1"/>
          </p:cNvSpPr>
          <p:nvPr/>
        </p:nvSpPr>
        <p:spPr bwMode="auto">
          <a:xfrm>
            <a:off x="2254804" y="4983488"/>
            <a:ext cx="47939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sz="1800" dirty="0"/>
              <a:t>10</a:t>
            </a:r>
          </a:p>
        </p:txBody>
      </p:sp>
      <p:sp>
        <p:nvSpPr>
          <p:cNvPr id="23" name="CaixaDeTexto 22">
            <a:extLst>
              <a:ext uri="{FF2B5EF4-FFF2-40B4-BE49-F238E27FC236}">
                <a16:creationId xmlns:a16="http://schemas.microsoft.com/office/drawing/2014/main" id="{A6CC6EEB-A2E0-A22F-92F9-CE0DB09CD20E}"/>
              </a:ext>
            </a:extLst>
          </p:cNvPr>
          <p:cNvSpPr txBox="1"/>
          <p:nvPr/>
        </p:nvSpPr>
        <p:spPr>
          <a:xfrm>
            <a:off x="1396237" y="2138289"/>
            <a:ext cx="282845" cy="470006"/>
          </a:xfrm>
          <a:prstGeom prst="rect">
            <a:avLst/>
          </a:prstGeom>
          <a:noFill/>
        </p:spPr>
        <p:txBody>
          <a:bodyPr wrap="square" rtlCol="0">
            <a:spAutoFit/>
          </a:bodyPr>
          <a:lstStyle/>
          <a:p>
            <a:r>
              <a:rPr lang="pt-BR" b="1" dirty="0"/>
              <a:t>A</a:t>
            </a:r>
          </a:p>
        </p:txBody>
      </p:sp>
      <p:sp>
        <p:nvSpPr>
          <p:cNvPr id="24" name="CaixaDeTexto 23">
            <a:extLst>
              <a:ext uri="{FF2B5EF4-FFF2-40B4-BE49-F238E27FC236}">
                <a16:creationId xmlns:a16="http://schemas.microsoft.com/office/drawing/2014/main" id="{6A8F82AA-044A-5732-B264-5A0253AABC7C}"/>
              </a:ext>
            </a:extLst>
          </p:cNvPr>
          <p:cNvSpPr txBox="1"/>
          <p:nvPr/>
        </p:nvSpPr>
        <p:spPr>
          <a:xfrm>
            <a:off x="1407961" y="2994073"/>
            <a:ext cx="282845" cy="461665"/>
          </a:xfrm>
          <a:prstGeom prst="rect">
            <a:avLst/>
          </a:prstGeom>
          <a:noFill/>
        </p:spPr>
        <p:txBody>
          <a:bodyPr wrap="square" rtlCol="0">
            <a:spAutoFit/>
          </a:bodyPr>
          <a:lstStyle/>
          <a:p>
            <a:r>
              <a:rPr lang="pt-BR" b="1" dirty="0"/>
              <a:t>B</a:t>
            </a:r>
          </a:p>
        </p:txBody>
      </p:sp>
      <p:sp>
        <p:nvSpPr>
          <p:cNvPr id="25" name="CaixaDeTexto 24">
            <a:extLst>
              <a:ext uri="{FF2B5EF4-FFF2-40B4-BE49-F238E27FC236}">
                <a16:creationId xmlns:a16="http://schemas.microsoft.com/office/drawing/2014/main" id="{BCCA17BC-A985-2006-54CE-47AEED3E9D93}"/>
              </a:ext>
            </a:extLst>
          </p:cNvPr>
          <p:cNvSpPr txBox="1"/>
          <p:nvPr/>
        </p:nvSpPr>
        <p:spPr>
          <a:xfrm>
            <a:off x="4648200" y="1908509"/>
            <a:ext cx="6968639" cy="1815882"/>
          </a:xfrm>
          <a:prstGeom prst="rect">
            <a:avLst/>
          </a:prstGeom>
          <a:noFill/>
          <a:ln>
            <a:solidFill>
              <a:schemeClr val="tx1"/>
            </a:solidFill>
          </a:ln>
        </p:spPr>
        <p:txBody>
          <a:bodyPr wrap="none" rtlCol="0">
            <a:spAutoFit/>
          </a:bodyPr>
          <a:lstStyle/>
          <a:p>
            <a:pPr marL="342900" indent="-342900">
              <a:buFont typeface="Wingdings" panose="05000000000000000000" pitchFamily="2" charset="2"/>
              <a:buChar char="§"/>
            </a:pPr>
            <a:r>
              <a:rPr lang="pt-BR" sz="2800" dirty="0">
                <a:latin typeface="Calibri" panose="020F0502020204030204" pitchFamily="34" charset="0"/>
                <a:cs typeface="Calibri" panose="020F0502020204030204" pitchFamily="34" charset="0"/>
              </a:rPr>
              <a:t>Os benefícios sociais líquidos são dados por:</a:t>
            </a:r>
          </a:p>
          <a:p>
            <a:pPr marL="800100" lvl="1" indent="-342900">
              <a:buFont typeface="Wingdings" panose="05000000000000000000" pitchFamily="2" charset="2"/>
              <a:buChar char="§"/>
            </a:pPr>
            <a:r>
              <a:rPr lang="pt-BR" sz="2800" dirty="0">
                <a:latin typeface="Calibri" panose="020F0502020204030204" pitchFamily="34" charset="0"/>
                <a:cs typeface="Calibri" panose="020F0502020204030204" pitchFamily="34" charset="0"/>
              </a:rPr>
              <a:t>A :  ($100 x 10)/2 = $500</a:t>
            </a:r>
          </a:p>
          <a:p>
            <a:pPr marL="800100" lvl="1" indent="-342900">
              <a:buFont typeface="Wingdings" panose="05000000000000000000" pitchFamily="2" charset="2"/>
              <a:buChar char="§"/>
            </a:pPr>
            <a:r>
              <a:rPr lang="pt-BR" sz="2800" dirty="0">
                <a:latin typeface="Calibri" panose="020F0502020204030204" pitchFamily="34" charset="0"/>
                <a:cs typeface="Calibri" panose="020F0502020204030204" pitchFamily="34" charset="0"/>
              </a:rPr>
              <a:t>B :  ($200 x 10)/2 = $1000</a:t>
            </a:r>
          </a:p>
          <a:p>
            <a:pPr marL="800100" lvl="1" indent="-342900">
              <a:buFont typeface="Wingdings" panose="05000000000000000000" pitchFamily="2" charset="2"/>
              <a:buChar char="§"/>
            </a:pPr>
            <a:r>
              <a:rPr lang="pt-BR" sz="2800" dirty="0" err="1">
                <a:latin typeface="Calibri" panose="020F0502020204030204" pitchFamily="34" charset="0"/>
                <a:cs typeface="Calibri" panose="020F0502020204030204" pitchFamily="34" charset="0"/>
              </a:rPr>
              <a:t>BMgS</a:t>
            </a:r>
            <a:r>
              <a:rPr lang="pt-BR" sz="2800" dirty="0">
                <a:latin typeface="Calibri" panose="020F0502020204030204" pitchFamily="34" charset="0"/>
                <a:cs typeface="Calibri" panose="020F0502020204030204" pitchFamily="34" charset="0"/>
              </a:rPr>
              <a:t> = A + B = $1500</a:t>
            </a:r>
          </a:p>
        </p:txBody>
      </p:sp>
    </p:spTree>
    <p:extLst>
      <p:ext uri="{BB962C8B-B14F-4D97-AF65-F5344CB8AC3E}">
        <p14:creationId xmlns:p14="http://schemas.microsoft.com/office/powerpoint/2010/main" val="2919578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additive="base">
                                        <p:cTn id="7" dur="500" fill="hold"/>
                                        <p:tgtEl>
                                          <p:spTgt spid="23"/>
                                        </p:tgtEl>
                                        <p:attrNameLst>
                                          <p:attrName>ppt_x</p:attrName>
                                        </p:attrNameLst>
                                      </p:cBhvr>
                                      <p:tavLst>
                                        <p:tav tm="0">
                                          <p:val>
                                            <p:strVal val="#ppt_x"/>
                                          </p:val>
                                        </p:tav>
                                        <p:tav tm="100000">
                                          <p:val>
                                            <p:strVal val="#ppt_x"/>
                                          </p:val>
                                        </p:tav>
                                      </p:tavLst>
                                    </p:anim>
                                    <p:anim calcmode="lin" valueType="num">
                                      <p:cBhvr additive="base">
                                        <p:cTn id="8" dur="500" fill="hold"/>
                                        <p:tgtEl>
                                          <p:spTgt spid="23"/>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4"/>
                                        </p:tgtEl>
                                        <p:attrNameLst>
                                          <p:attrName>style.visibility</p:attrName>
                                        </p:attrNameLst>
                                      </p:cBhvr>
                                      <p:to>
                                        <p:strVal val="visible"/>
                                      </p:to>
                                    </p:set>
                                    <p:anim calcmode="lin" valueType="num">
                                      <p:cBhvr additive="base">
                                        <p:cTn id="11" dur="500" fill="hold"/>
                                        <p:tgtEl>
                                          <p:spTgt spid="24"/>
                                        </p:tgtEl>
                                        <p:attrNameLst>
                                          <p:attrName>ppt_x</p:attrName>
                                        </p:attrNameLst>
                                      </p:cBhvr>
                                      <p:tavLst>
                                        <p:tav tm="0">
                                          <p:val>
                                            <p:strVal val="#ppt_x"/>
                                          </p:val>
                                        </p:tav>
                                        <p:tav tm="100000">
                                          <p:val>
                                            <p:strVal val="#ppt_x"/>
                                          </p:val>
                                        </p:tav>
                                      </p:tavLst>
                                    </p:anim>
                                    <p:anim calcmode="lin" valueType="num">
                                      <p:cBhvr additive="base">
                                        <p:cTn id="12" dur="500" fill="hold"/>
                                        <p:tgtEl>
                                          <p:spTgt spid="24"/>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500" fill="hold"/>
                                        <p:tgtEl>
                                          <p:spTgt spid="4"/>
                                        </p:tgtEl>
                                        <p:attrNameLst>
                                          <p:attrName>ppt_x</p:attrName>
                                        </p:attrNameLst>
                                      </p:cBhvr>
                                      <p:tavLst>
                                        <p:tav tm="0">
                                          <p:val>
                                            <p:strVal val="#ppt_x"/>
                                          </p:val>
                                        </p:tav>
                                        <p:tav tm="100000">
                                          <p:val>
                                            <p:strVal val="#ppt_x"/>
                                          </p:val>
                                        </p:tav>
                                      </p:tavLst>
                                    </p:anim>
                                    <p:anim calcmode="lin" valueType="num">
                                      <p:cBhvr additive="base">
                                        <p:cTn id="16" dur="500" fill="hold"/>
                                        <p:tgtEl>
                                          <p:spTgt spid="4"/>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5"/>
                                        </p:tgtEl>
                                        <p:attrNameLst>
                                          <p:attrName>style.visibility</p:attrName>
                                        </p:attrNameLst>
                                      </p:cBhvr>
                                      <p:to>
                                        <p:strVal val="visible"/>
                                      </p:to>
                                    </p:set>
                                    <p:anim calcmode="lin" valueType="num">
                                      <p:cBhvr additive="base">
                                        <p:cTn id="25" dur="500" fill="hold"/>
                                        <p:tgtEl>
                                          <p:spTgt spid="25"/>
                                        </p:tgtEl>
                                        <p:attrNameLst>
                                          <p:attrName>ppt_x</p:attrName>
                                        </p:attrNameLst>
                                      </p:cBhvr>
                                      <p:tavLst>
                                        <p:tav tm="0">
                                          <p:val>
                                            <p:strVal val="#ppt_x"/>
                                          </p:val>
                                        </p:tav>
                                        <p:tav tm="100000">
                                          <p:val>
                                            <p:strVal val="#ppt_x"/>
                                          </p:val>
                                        </p:tav>
                                      </p:tavLst>
                                    </p:anim>
                                    <p:anim calcmode="lin" valueType="num">
                                      <p:cBhvr additive="base">
                                        <p:cTn id="26"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23" grpId="0"/>
      <p:bldP spid="24" grpId="0"/>
      <p:bldP spid="2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1">
            <a:extLst>
              <a:ext uri="{FF2B5EF4-FFF2-40B4-BE49-F238E27FC236}">
                <a16:creationId xmlns:a16="http://schemas.microsoft.com/office/drawing/2014/main" id="{B1297F9A-C0B3-3717-DD06-832E10510060}"/>
              </a:ext>
            </a:extLst>
          </p:cNvPr>
          <p:cNvSpPr>
            <a:spLocks noGrp="1"/>
          </p:cNvSpPr>
          <p:nvPr>
            <p:ph idx="1"/>
          </p:nvPr>
        </p:nvSpPr>
        <p:spPr>
          <a:xfrm>
            <a:off x="152400" y="381000"/>
            <a:ext cx="11887200" cy="3792537"/>
          </a:xfrm>
        </p:spPr>
        <p:txBody>
          <a:bodyPr/>
          <a:lstStyle/>
          <a:p>
            <a:pPr marL="0" lvl="0" indent="0" algn="just">
              <a:lnSpc>
                <a:spcPct val="107000"/>
              </a:lnSpc>
              <a:spcAft>
                <a:spcPts val="800"/>
              </a:spcAft>
              <a:buNone/>
              <a:tabLst>
                <a:tab pos="-457200" algn="l"/>
              </a:tabLst>
            </a:pPr>
            <a:r>
              <a:rPr lang="pt-BR" sz="2800" spc="-10" dirty="0">
                <a:effectLst/>
                <a:latin typeface="Calibri" panose="020F0502020204030204" pitchFamily="34" charset="0"/>
                <a:ea typeface="Calibri" panose="020F0502020204030204" pitchFamily="34" charset="0"/>
                <a:cs typeface="Calibri" panose="020F0502020204030204" pitchFamily="34" charset="0"/>
              </a:rPr>
              <a:t>4) Assinale V ou F justificando a sua resposta.</a:t>
            </a:r>
            <a:endParaRPr lang="pt-BR" sz="2800" dirty="0">
              <a:effectLst/>
              <a:latin typeface="Calibri" panose="020F0502020204030204" pitchFamily="34" charset="0"/>
              <a:ea typeface="Calibri" panose="020F0502020204030204" pitchFamily="34" charset="0"/>
              <a:cs typeface="Calibri" panose="020F0502020204030204" pitchFamily="34" charset="0"/>
            </a:endParaRPr>
          </a:p>
          <a:p>
            <a:pPr marL="514350" lvl="0" indent="-514350" algn="just">
              <a:buClr>
                <a:srgbClr val="000000"/>
              </a:buClr>
              <a:buSzPct val="100000"/>
              <a:buFont typeface="+mj-lt"/>
              <a:buAutoNum type="alphaLcParenR" startAt="3"/>
              <a:tabLst>
                <a:tab pos="-457200" algn="l"/>
              </a:tabLst>
            </a:pPr>
            <a:r>
              <a:rPr lang="en-US" sz="2800" spc="-10" dirty="0">
                <a:effectLst/>
                <a:latin typeface="Calibri" panose="020F0502020204030204" pitchFamily="34" charset="0"/>
                <a:ea typeface="Times New Roman" panose="02020603050405020304" pitchFamily="18" charset="0"/>
                <a:cs typeface="Calibri" panose="020F0502020204030204" pitchFamily="34" charset="0"/>
              </a:rPr>
              <a:t>No que </a:t>
            </a:r>
            <a:r>
              <a:rPr lang="en-US" sz="2800" spc="-10" dirty="0" err="1">
                <a:effectLst/>
                <a:latin typeface="Calibri" panose="020F0502020204030204" pitchFamily="34" charset="0"/>
                <a:ea typeface="Times New Roman" panose="02020603050405020304" pitchFamily="18" charset="0"/>
                <a:cs typeface="Calibri" panose="020F0502020204030204" pitchFamily="34" charset="0"/>
              </a:rPr>
              <a:t>tange</a:t>
            </a:r>
            <a:r>
              <a:rPr lang="en-US" sz="2800" spc="-10" dirty="0">
                <a:effectLst/>
                <a:latin typeface="Calibri" panose="020F0502020204030204" pitchFamily="34" charset="0"/>
                <a:ea typeface="Times New Roman" panose="02020603050405020304" pitchFamily="18" charset="0"/>
                <a:cs typeface="Calibri" panose="020F0502020204030204" pitchFamily="34" charset="0"/>
              </a:rPr>
              <a:t> à </a:t>
            </a:r>
            <a:r>
              <a:rPr lang="en-US" sz="2800" spc="-10" dirty="0" err="1">
                <a:effectLst/>
                <a:latin typeface="Calibri" panose="020F0502020204030204" pitchFamily="34" charset="0"/>
                <a:ea typeface="Times New Roman" panose="02020603050405020304" pitchFamily="18" charset="0"/>
                <a:cs typeface="Calibri" panose="020F0502020204030204" pitchFamily="34" charset="0"/>
              </a:rPr>
              <a:t>provisão</a:t>
            </a:r>
            <a:r>
              <a:rPr lang="en-US" sz="2800" spc="-10" dirty="0">
                <a:effectLst/>
                <a:latin typeface="Calibri" panose="020F0502020204030204" pitchFamily="34" charset="0"/>
                <a:ea typeface="Times New Roman" panose="02020603050405020304" pitchFamily="18" charset="0"/>
                <a:cs typeface="Calibri" panose="020F0502020204030204" pitchFamily="34" charset="0"/>
              </a:rPr>
              <a:t> de um </a:t>
            </a:r>
            <a:r>
              <a:rPr lang="en-US" sz="2800" spc="-10" dirty="0" err="1">
                <a:effectLst/>
                <a:latin typeface="Calibri" panose="020F0502020204030204" pitchFamily="34" charset="0"/>
                <a:ea typeface="Times New Roman" panose="02020603050405020304" pitchFamily="18" charset="0"/>
                <a:cs typeface="Calibri" panose="020F0502020204030204" pitchFamily="34" charset="0"/>
              </a:rPr>
              <a:t>bem</a:t>
            </a:r>
            <a:r>
              <a:rPr lang="en-US" sz="2800" spc="-10" dirty="0">
                <a:effectLst/>
                <a:latin typeface="Calibri" panose="020F0502020204030204" pitchFamily="34" charset="0"/>
                <a:ea typeface="Times New Roman" panose="02020603050405020304" pitchFamily="18" charset="0"/>
                <a:cs typeface="Calibri" panose="020F0502020204030204" pitchFamily="34" charset="0"/>
              </a:rPr>
              <a:t> </a:t>
            </a:r>
            <a:r>
              <a:rPr lang="en-US" sz="2800" spc="-10" dirty="0" err="1">
                <a:effectLst/>
                <a:latin typeface="Calibri" panose="020F0502020204030204" pitchFamily="34" charset="0"/>
                <a:ea typeface="Times New Roman" panose="02020603050405020304" pitchFamily="18" charset="0"/>
                <a:cs typeface="Calibri" panose="020F0502020204030204" pitchFamily="34" charset="0"/>
              </a:rPr>
              <a:t>público</a:t>
            </a:r>
            <a:r>
              <a:rPr lang="en-US" sz="2800" spc="-10" dirty="0">
                <a:effectLst/>
                <a:latin typeface="Calibri" panose="020F0502020204030204" pitchFamily="34" charset="0"/>
                <a:ea typeface="Times New Roman" panose="02020603050405020304" pitchFamily="18" charset="0"/>
                <a:cs typeface="Calibri" panose="020F0502020204030204" pitchFamily="34" charset="0"/>
              </a:rPr>
              <a:t>, o </a:t>
            </a:r>
            <a:r>
              <a:rPr lang="en-US" sz="2800" spc="-10" dirty="0" err="1">
                <a:effectLst/>
                <a:latin typeface="Calibri" panose="020F0502020204030204" pitchFamily="34" charset="0"/>
                <a:ea typeface="Times New Roman" panose="02020603050405020304" pitchFamily="18" charset="0"/>
                <a:cs typeface="Calibri" panose="020F0502020204030204" pitchFamily="34" charset="0"/>
              </a:rPr>
              <a:t>imposto</a:t>
            </a:r>
            <a:r>
              <a:rPr lang="en-US" sz="2800" spc="-10" dirty="0">
                <a:effectLst/>
                <a:latin typeface="Calibri" panose="020F0502020204030204" pitchFamily="34" charset="0"/>
                <a:ea typeface="Times New Roman" panose="02020603050405020304" pitchFamily="18" charset="0"/>
                <a:cs typeface="Calibri" panose="020F0502020204030204" pitchFamily="34" charset="0"/>
              </a:rPr>
              <a:t> de Groves-Clarke </a:t>
            </a:r>
            <a:r>
              <a:rPr lang="en-US" sz="2800" spc="-10" dirty="0" err="1">
                <a:effectLst/>
                <a:latin typeface="Calibri" panose="020F0502020204030204" pitchFamily="34" charset="0"/>
                <a:ea typeface="Times New Roman" panose="02020603050405020304" pitchFamily="18" charset="0"/>
                <a:cs typeface="Calibri" panose="020F0502020204030204" pitchFamily="34" charset="0"/>
              </a:rPr>
              <a:t>garante</a:t>
            </a:r>
            <a:r>
              <a:rPr lang="en-US" sz="2800" spc="-10" dirty="0">
                <a:effectLst/>
                <a:latin typeface="Calibri" panose="020F0502020204030204" pitchFamily="34" charset="0"/>
                <a:ea typeface="Times New Roman" panose="02020603050405020304" pitchFamily="18" charset="0"/>
                <a:cs typeface="Calibri" panose="020F0502020204030204" pitchFamily="34" charset="0"/>
              </a:rPr>
              <a:t> que, para as </a:t>
            </a:r>
            <a:r>
              <a:rPr lang="en-US" sz="2800" spc="-10" dirty="0" err="1">
                <a:effectLst/>
                <a:latin typeface="Calibri" panose="020F0502020204030204" pitchFamily="34" charset="0"/>
                <a:ea typeface="Times New Roman" panose="02020603050405020304" pitchFamily="18" charset="0"/>
                <a:cs typeface="Calibri" panose="020F0502020204030204" pitchFamily="34" charset="0"/>
              </a:rPr>
              <a:t>partes</a:t>
            </a:r>
            <a:r>
              <a:rPr lang="en-US" sz="2800" spc="-10" dirty="0">
                <a:effectLst/>
                <a:latin typeface="Calibri" panose="020F0502020204030204" pitchFamily="34" charset="0"/>
                <a:ea typeface="Times New Roman" panose="02020603050405020304" pitchFamily="18" charset="0"/>
                <a:cs typeface="Calibri" panose="020F0502020204030204" pitchFamily="34" charset="0"/>
              </a:rPr>
              <a:t> </a:t>
            </a:r>
            <a:r>
              <a:rPr lang="en-US" sz="2800" spc="-10" dirty="0" err="1">
                <a:effectLst/>
                <a:latin typeface="Calibri" panose="020F0502020204030204" pitchFamily="34" charset="0"/>
                <a:ea typeface="Times New Roman" panose="02020603050405020304" pitchFamily="18" charset="0"/>
                <a:cs typeface="Calibri" panose="020F0502020204030204" pitchFamily="34" charset="0"/>
              </a:rPr>
              <a:t>envolvidas</a:t>
            </a:r>
            <a:r>
              <a:rPr lang="en-US" sz="2800" spc="-10" dirty="0">
                <a:effectLst/>
                <a:latin typeface="Calibri" panose="020F0502020204030204" pitchFamily="34" charset="0"/>
                <a:ea typeface="Times New Roman" panose="02020603050405020304" pitchFamily="18" charset="0"/>
                <a:cs typeface="Calibri" panose="020F0502020204030204" pitchFamily="34" charset="0"/>
              </a:rPr>
              <a:t>, a </a:t>
            </a:r>
            <a:r>
              <a:rPr lang="en-US" sz="2800" spc="-10" dirty="0" err="1">
                <a:effectLst/>
                <a:latin typeface="Calibri" panose="020F0502020204030204" pitchFamily="34" charset="0"/>
                <a:ea typeface="Times New Roman" panose="02020603050405020304" pitchFamily="18" charset="0"/>
                <a:cs typeface="Calibri" panose="020F0502020204030204" pitchFamily="34" charset="0"/>
              </a:rPr>
              <a:t>revelação</a:t>
            </a:r>
            <a:r>
              <a:rPr lang="en-US" sz="2800" spc="-10" dirty="0">
                <a:effectLst/>
                <a:latin typeface="Calibri" panose="020F0502020204030204" pitchFamily="34" charset="0"/>
                <a:ea typeface="Times New Roman" panose="02020603050405020304" pitchFamily="18" charset="0"/>
                <a:cs typeface="Calibri" panose="020F0502020204030204" pitchFamily="34" charset="0"/>
              </a:rPr>
              <a:t> do valor </a:t>
            </a:r>
            <a:r>
              <a:rPr lang="en-US" sz="2800" spc="-10" dirty="0" err="1">
                <a:effectLst/>
                <a:latin typeface="Calibri" panose="020F0502020204030204" pitchFamily="34" charset="0"/>
                <a:ea typeface="Times New Roman" panose="02020603050405020304" pitchFamily="18" charset="0"/>
                <a:cs typeface="Calibri" panose="020F0502020204030204" pitchFamily="34" charset="0"/>
              </a:rPr>
              <a:t>líquido</a:t>
            </a:r>
            <a:r>
              <a:rPr lang="en-US" sz="2800" spc="-10" dirty="0">
                <a:effectLst/>
                <a:latin typeface="Calibri" panose="020F0502020204030204" pitchFamily="34" charset="0"/>
                <a:ea typeface="Times New Roman" panose="02020603050405020304" pitchFamily="18" charset="0"/>
                <a:cs typeface="Calibri" panose="020F0502020204030204" pitchFamily="34" charset="0"/>
              </a:rPr>
              <a:t> </a:t>
            </a:r>
            <a:r>
              <a:rPr lang="en-US" sz="2800" spc="-10" dirty="0" err="1">
                <a:effectLst/>
                <a:latin typeface="Calibri" panose="020F0502020204030204" pitchFamily="34" charset="0"/>
                <a:ea typeface="Times New Roman" panose="02020603050405020304" pitchFamily="18" charset="0"/>
                <a:cs typeface="Calibri" panose="020F0502020204030204" pitchFamily="34" charset="0"/>
              </a:rPr>
              <a:t>verdadeiro</a:t>
            </a:r>
            <a:r>
              <a:rPr lang="en-US" sz="2800" spc="-10" dirty="0">
                <a:effectLst/>
                <a:latin typeface="Calibri" panose="020F0502020204030204" pitchFamily="34" charset="0"/>
                <a:ea typeface="Times New Roman" panose="02020603050405020304" pitchFamily="18" charset="0"/>
                <a:cs typeface="Calibri" panose="020F0502020204030204" pitchFamily="34" charset="0"/>
              </a:rPr>
              <a:t> do </a:t>
            </a:r>
            <a:r>
              <a:rPr lang="en-US" sz="2800" spc="-10" dirty="0" err="1">
                <a:effectLst/>
                <a:latin typeface="Calibri" panose="020F0502020204030204" pitchFamily="34" charset="0"/>
                <a:ea typeface="Times New Roman" panose="02020603050405020304" pitchFamily="18" charset="0"/>
                <a:cs typeface="Calibri" panose="020F0502020204030204" pitchFamily="34" charset="0"/>
              </a:rPr>
              <a:t>bem</a:t>
            </a:r>
            <a:r>
              <a:rPr lang="en-US" sz="2800" spc="-10" dirty="0">
                <a:effectLst/>
                <a:latin typeface="Calibri" panose="020F0502020204030204" pitchFamily="34" charset="0"/>
                <a:ea typeface="Times New Roman" panose="02020603050405020304" pitchFamily="18" charset="0"/>
                <a:cs typeface="Calibri" panose="020F0502020204030204" pitchFamily="34" charset="0"/>
              </a:rPr>
              <a:t> </a:t>
            </a:r>
            <a:r>
              <a:rPr lang="en-US" sz="2800" spc="-10" dirty="0" err="1">
                <a:effectLst/>
                <a:latin typeface="Calibri" panose="020F0502020204030204" pitchFamily="34" charset="0"/>
                <a:ea typeface="Times New Roman" panose="02020603050405020304" pitchFamily="18" charset="0"/>
                <a:cs typeface="Calibri" panose="020F0502020204030204" pitchFamily="34" charset="0"/>
              </a:rPr>
              <a:t>público</a:t>
            </a:r>
            <a:r>
              <a:rPr lang="en-US" sz="2800" spc="-10" dirty="0">
                <a:effectLst/>
                <a:latin typeface="Calibri" panose="020F0502020204030204" pitchFamily="34" charset="0"/>
                <a:ea typeface="Times New Roman" panose="02020603050405020304" pitchFamily="18" charset="0"/>
                <a:cs typeface="Calibri" panose="020F0502020204030204" pitchFamily="34" charset="0"/>
              </a:rPr>
              <a:t> </a:t>
            </a:r>
            <a:r>
              <a:rPr lang="en-US" sz="2800" spc="-10" dirty="0" err="1">
                <a:effectLst/>
                <a:latin typeface="Calibri" panose="020F0502020204030204" pitchFamily="34" charset="0"/>
                <a:ea typeface="Times New Roman" panose="02020603050405020304" pitchFamily="18" charset="0"/>
                <a:cs typeface="Calibri" panose="020F0502020204030204" pitchFamily="34" charset="0"/>
              </a:rPr>
              <a:t>seja</a:t>
            </a:r>
            <a:r>
              <a:rPr lang="en-US" sz="2800" spc="-10" dirty="0">
                <a:effectLst/>
                <a:latin typeface="Calibri" panose="020F0502020204030204" pitchFamily="34" charset="0"/>
                <a:ea typeface="Times New Roman" panose="02020603050405020304" pitchFamily="18" charset="0"/>
                <a:cs typeface="Calibri" panose="020F0502020204030204" pitchFamily="34" charset="0"/>
              </a:rPr>
              <a:t> </a:t>
            </a:r>
            <a:r>
              <a:rPr lang="en-US" sz="2800" spc="-10" dirty="0" err="1">
                <a:effectLst/>
                <a:latin typeface="Calibri" panose="020F0502020204030204" pitchFamily="34" charset="0"/>
                <a:ea typeface="Times New Roman" panose="02020603050405020304" pitchFamily="18" charset="0"/>
                <a:cs typeface="Calibri" panose="020F0502020204030204" pitchFamily="34" charset="0"/>
              </a:rPr>
              <a:t>uma</a:t>
            </a:r>
            <a:r>
              <a:rPr lang="en-US" sz="2800" spc="-10" dirty="0">
                <a:effectLst/>
                <a:latin typeface="Calibri" panose="020F0502020204030204" pitchFamily="34" charset="0"/>
                <a:ea typeface="Times New Roman" panose="02020603050405020304" pitchFamily="18" charset="0"/>
                <a:cs typeface="Calibri" panose="020F0502020204030204" pitchFamily="34" charset="0"/>
              </a:rPr>
              <a:t> </a:t>
            </a:r>
            <a:r>
              <a:rPr lang="en-US" sz="2800" spc="-10" dirty="0" err="1">
                <a:effectLst/>
                <a:latin typeface="Calibri" panose="020F0502020204030204" pitchFamily="34" charset="0"/>
                <a:ea typeface="Times New Roman" panose="02020603050405020304" pitchFamily="18" charset="0"/>
                <a:cs typeface="Calibri" panose="020F0502020204030204" pitchFamily="34" charset="0"/>
              </a:rPr>
              <a:t>estratégia</a:t>
            </a:r>
            <a:r>
              <a:rPr lang="en-US" sz="2800" spc="-10" dirty="0">
                <a:effectLst/>
                <a:latin typeface="Calibri" panose="020F0502020204030204" pitchFamily="34" charset="0"/>
                <a:ea typeface="Times New Roman" panose="02020603050405020304" pitchFamily="18" charset="0"/>
                <a:cs typeface="Calibri" panose="020F0502020204030204" pitchFamily="34" charset="0"/>
              </a:rPr>
              <a:t> </a:t>
            </a:r>
            <a:r>
              <a:rPr lang="en-US" sz="2800" spc="-10" dirty="0" err="1">
                <a:effectLst/>
                <a:latin typeface="Calibri" panose="020F0502020204030204" pitchFamily="34" charset="0"/>
                <a:ea typeface="Times New Roman" panose="02020603050405020304" pitchFamily="18" charset="0"/>
                <a:cs typeface="Calibri" panose="020F0502020204030204" pitchFamily="34" charset="0"/>
              </a:rPr>
              <a:t>fracamente</a:t>
            </a:r>
            <a:r>
              <a:rPr lang="en-US" sz="2800" spc="-10" dirty="0">
                <a:effectLst/>
                <a:latin typeface="Calibri" panose="020F0502020204030204" pitchFamily="34" charset="0"/>
                <a:ea typeface="Times New Roman" panose="02020603050405020304" pitchFamily="18" charset="0"/>
                <a:cs typeface="Calibri" panose="020F0502020204030204" pitchFamily="34" charset="0"/>
              </a:rPr>
              <a:t> </a:t>
            </a:r>
            <a:r>
              <a:rPr lang="en-US" sz="2800" spc="-10" dirty="0" err="1">
                <a:effectLst/>
                <a:latin typeface="Calibri" panose="020F0502020204030204" pitchFamily="34" charset="0"/>
                <a:ea typeface="Times New Roman" panose="02020603050405020304" pitchFamily="18" charset="0"/>
                <a:cs typeface="Calibri" panose="020F0502020204030204" pitchFamily="34" charset="0"/>
              </a:rPr>
              <a:t>dominante</a:t>
            </a:r>
            <a:r>
              <a:rPr lang="en-US" sz="2800" spc="-10" dirty="0">
                <a:effectLst/>
                <a:latin typeface="Calibri" panose="020F0502020204030204" pitchFamily="34" charset="0"/>
                <a:ea typeface="Times New Roman" panose="02020603050405020304" pitchFamily="18" charset="0"/>
                <a:cs typeface="Calibri" panose="020F0502020204030204" pitchFamily="34" charset="0"/>
              </a:rPr>
              <a:t>.</a:t>
            </a:r>
            <a:endParaRPr lang="pt-BR" sz="2800" dirty="0">
              <a:effectLst/>
              <a:latin typeface="Calibri" panose="020F0502020204030204" pitchFamily="34" charset="0"/>
              <a:ea typeface="Times New Roman" panose="02020603050405020304" pitchFamily="18" charset="0"/>
              <a:cs typeface="Calibri" panose="020F0502020204030204" pitchFamily="34" charset="0"/>
            </a:endParaRPr>
          </a:p>
          <a:p>
            <a:endParaRPr lang="pt-BR" sz="2800" dirty="0">
              <a:latin typeface="Calibri" panose="020F0502020204030204" pitchFamily="34" charset="0"/>
              <a:cs typeface="Calibri" panose="020F0502020204030204" pitchFamily="34" charset="0"/>
            </a:endParaRPr>
          </a:p>
        </p:txBody>
      </p:sp>
      <p:sp>
        <p:nvSpPr>
          <p:cNvPr id="5" name="CaixaDeTexto 4">
            <a:extLst>
              <a:ext uri="{FF2B5EF4-FFF2-40B4-BE49-F238E27FC236}">
                <a16:creationId xmlns:a16="http://schemas.microsoft.com/office/drawing/2014/main" id="{246F2752-046A-D381-2677-CE0BAAC249F3}"/>
              </a:ext>
            </a:extLst>
          </p:cNvPr>
          <p:cNvSpPr txBox="1"/>
          <p:nvPr/>
        </p:nvSpPr>
        <p:spPr>
          <a:xfrm>
            <a:off x="10896600" y="1905000"/>
            <a:ext cx="533400" cy="461665"/>
          </a:xfrm>
          <a:prstGeom prst="rect">
            <a:avLst/>
          </a:prstGeom>
          <a:noFill/>
        </p:spPr>
        <p:txBody>
          <a:bodyPr wrap="square" rtlCol="0">
            <a:spAutoFit/>
          </a:bodyPr>
          <a:lstStyle/>
          <a:p>
            <a:r>
              <a:rPr lang="pt-BR" b="1" dirty="0">
                <a:solidFill>
                  <a:srgbClr val="FF0000"/>
                </a:solidFill>
              </a:rPr>
              <a:t>V</a:t>
            </a:r>
          </a:p>
        </p:txBody>
      </p:sp>
      <p:sp>
        <p:nvSpPr>
          <p:cNvPr id="6" name="Espaço Reservado para Conteúdo 2">
            <a:extLst>
              <a:ext uri="{FF2B5EF4-FFF2-40B4-BE49-F238E27FC236}">
                <a16:creationId xmlns:a16="http://schemas.microsoft.com/office/drawing/2014/main" id="{BA0FEDEF-7B33-8D46-AE0E-C164BCD39A22}"/>
              </a:ext>
            </a:extLst>
          </p:cNvPr>
          <p:cNvSpPr txBox="1">
            <a:spLocks/>
          </p:cNvSpPr>
          <p:nvPr/>
        </p:nvSpPr>
        <p:spPr>
          <a:xfrm>
            <a:off x="191344" y="1905000"/>
            <a:ext cx="11722758" cy="86409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buSzPct val="99000"/>
            </a:pPr>
            <a:endParaRPr lang="pt-BR" b="0" dirty="0">
              <a:latin typeface="Calibri" panose="020F0502020204030204" pitchFamily="34" charset="0"/>
              <a:cs typeface="Calibri" panose="020F0502020204030204" pitchFamily="34" charset="0"/>
            </a:endParaRPr>
          </a:p>
          <a:p>
            <a:pPr algn="just">
              <a:buSzPct val="99000"/>
              <a:buFont typeface="Wingdings" panose="05000000000000000000" pitchFamily="2" charset="2"/>
              <a:buChar char="§"/>
            </a:pPr>
            <a:r>
              <a:rPr lang="pt-BR" b="1" dirty="0">
                <a:latin typeface="Calibri" panose="020F0502020204030204" pitchFamily="34" charset="0"/>
                <a:cs typeface="Calibri" panose="020F0502020204030204" pitchFamily="34" charset="0"/>
              </a:rPr>
              <a:t>O Mecanismo de </a:t>
            </a:r>
            <a:r>
              <a:rPr lang="pt-BR" b="1" dirty="0" err="1">
                <a:latin typeface="Calibri" panose="020F0502020204030204" pitchFamily="34" charset="0"/>
                <a:cs typeface="Calibri" panose="020F0502020204030204" pitchFamily="34" charset="0"/>
              </a:rPr>
              <a:t>Groves</a:t>
            </a:r>
            <a:r>
              <a:rPr lang="pt-BR" b="1" dirty="0">
                <a:latin typeface="Calibri" panose="020F0502020204030204" pitchFamily="34" charset="0"/>
                <a:cs typeface="Calibri" panose="020F0502020204030204" pitchFamily="34" charset="0"/>
              </a:rPr>
              <a:t>-Clarke (Imposto de Clarke)</a:t>
            </a:r>
          </a:p>
          <a:p>
            <a:pPr algn="just">
              <a:buSzPct val="99000"/>
              <a:buFont typeface="Wingdings" panose="05000000000000000000" pitchFamily="2" charset="2"/>
              <a:buChar char="§"/>
            </a:pPr>
            <a:r>
              <a:rPr lang="pt-BR" b="0" dirty="0">
                <a:latin typeface="Calibri" panose="020F0502020204030204" pitchFamily="34" charset="0"/>
                <a:cs typeface="Calibri" panose="020F0502020204030204" pitchFamily="34" charset="0"/>
              </a:rPr>
              <a:t>Se um agente é capaz de alterar a decisão social (agente pivô), por exemplo, exagerando no seu “lance” para que o bem público seja ofertado, ele deve pagar um imposto correspondente ao prejuízo que causa aos outros com a sua escolha; o imposto de Clarke.</a:t>
            </a:r>
          </a:p>
          <a:p>
            <a:pPr lvl="1" algn="just">
              <a:buSzPct val="99000"/>
              <a:buFont typeface="Wingdings" panose="05000000000000000000" pitchFamily="2" charset="2"/>
              <a:buChar char="§"/>
            </a:pPr>
            <a:r>
              <a:rPr lang="pt-BR" sz="2800" b="0" dirty="0">
                <a:latin typeface="Calibri" panose="020F0502020204030204" pitchFamily="34" charset="0"/>
                <a:cs typeface="Calibri" panose="020F0502020204030204" pitchFamily="34" charset="0"/>
              </a:rPr>
              <a:t>Dessa forma ele não seria tentado a “exagerar” no seu lance (valor declarado, ou valor bruto).</a:t>
            </a:r>
          </a:p>
          <a:p>
            <a:pPr lvl="1" algn="just">
              <a:buSzPct val="99000"/>
              <a:buFont typeface="Wingdings" panose="05000000000000000000" pitchFamily="2" charset="2"/>
              <a:buChar char="§"/>
            </a:pPr>
            <a:r>
              <a:rPr lang="pt-BR" sz="2800" dirty="0">
                <a:latin typeface="Calibri" panose="020F0502020204030204" pitchFamily="34" charset="0"/>
                <a:cs typeface="Calibri" panose="020F0502020204030204" pitchFamily="34" charset="0"/>
              </a:rPr>
              <a:t>A estratégia fracamente dominante seria a revelação correta do valor atribuído ao bem</a:t>
            </a:r>
            <a:endParaRPr lang="pt-BR" sz="2800" b="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97548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 calcmode="lin" valueType="num">
                                      <p:cBhvr additive="base">
                                        <p:cTn id="7"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 calcmode="lin" valueType="num">
                                      <p:cBhvr additive="base">
                                        <p:cTn id="13"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 calcmode="lin" valueType="num">
                                      <p:cBhvr additive="base">
                                        <p:cTn id="19"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xEl>
                                              <p:pRg st="4" end="4"/>
                                            </p:txEl>
                                          </p:spTgt>
                                        </p:tgtEl>
                                        <p:attrNameLst>
                                          <p:attrName>style.visibility</p:attrName>
                                        </p:attrNameLst>
                                      </p:cBhvr>
                                      <p:to>
                                        <p:strVal val="visible"/>
                                      </p:to>
                                    </p:set>
                                    <p:anim calcmode="lin" valueType="num">
                                      <p:cBhvr additive="base">
                                        <p:cTn id="25"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1">
            <a:extLst>
              <a:ext uri="{FF2B5EF4-FFF2-40B4-BE49-F238E27FC236}">
                <a16:creationId xmlns:a16="http://schemas.microsoft.com/office/drawing/2014/main" id="{697EE8F1-254B-09E1-2742-5CC6A128B16C}"/>
              </a:ext>
            </a:extLst>
          </p:cNvPr>
          <p:cNvSpPr>
            <a:spLocks noGrp="1"/>
          </p:cNvSpPr>
          <p:nvPr>
            <p:ph idx="1"/>
          </p:nvPr>
        </p:nvSpPr>
        <p:spPr>
          <a:xfrm>
            <a:off x="152400" y="381000"/>
            <a:ext cx="11887200" cy="3792537"/>
          </a:xfrm>
        </p:spPr>
        <p:txBody>
          <a:bodyPr/>
          <a:lstStyle/>
          <a:p>
            <a:pPr marL="0" lvl="0" indent="0" algn="just">
              <a:lnSpc>
                <a:spcPct val="107000"/>
              </a:lnSpc>
              <a:spcAft>
                <a:spcPts val="800"/>
              </a:spcAft>
              <a:buNone/>
              <a:tabLst>
                <a:tab pos="-457200" algn="l"/>
              </a:tabLst>
            </a:pPr>
            <a:r>
              <a:rPr lang="pt-BR" sz="2800" spc="-10" dirty="0">
                <a:effectLst/>
                <a:latin typeface="Calibri" panose="020F0502020204030204" pitchFamily="34" charset="0"/>
                <a:ea typeface="Calibri" panose="020F0502020204030204" pitchFamily="34" charset="0"/>
                <a:cs typeface="Calibri" panose="020F0502020204030204" pitchFamily="34" charset="0"/>
              </a:rPr>
              <a:t>4) Assinale V ou F justificando a sua resposta.</a:t>
            </a:r>
            <a:endParaRPr lang="pt-BR" sz="2800" dirty="0">
              <a:effectLst/>
              <a:latin typeface="Calibri" panose="020F0502020204030204" pitchFamily="34" charset="0"/>
              <a:ea typeface="Calibri" panose="020F0502020204030204" pitchFamily="34" charset="0"/>
              <a:cs typeface="Calibri" panose="020F0502020204030204" pitchFamily="34" charset="0"/>
            </a:endParaRPr>
          </a:p>
          <a:p>
            <a:pPr marL="514350" lvl="0" indent="-514350" algn="just">
              <a:buClr>
                <a:srgbClr val="000000"/>
              </a:buClr>
              <a:buSzPct val="100000"/>
              <a:buFont typeface="+mj-lt"/>
              <a:buAutoNum type="alphaLcParenR" startAt="4"/>
              <a:tabLst>
                <a:tab pos="-457200" algn="l"/>
              </a:tabLst>
            </a:pPr>
            <a:r>
              <a:rPr lang="en-US" sz="2800" spc="-10" dirty="0">
                <a:effectLst/>
                <a:latin typeface="Calibri" panose="020F0502020204030204" pitchFamily="34" charset="0"/>
                <a:ea typeface="Times New Roman" panose="02020603050405020304" pitchFamily="18" charset="0"/>
                <a:cs typeface="Calibri" panose="020F0502020204030204" pitchFamily="34" charset="0"/>
              </a:rPr>
              <a:t>Caso </a:t>
            </a:r>
            <a:r>
              <a:rPr lang="en-US" sz="2800" spc="-10" dirty="0" err="1">
                <a:effectLst/>
                <a:latin typeface="Calibri" panose="020F0502020204030204" pitchFamily="34" charset="0"/>
                <a:ea typeface="Times New Roman" panose="02020603050405020304" pitchFamily="18" charset="0"/>
                <a:cs typeface="Calibri" panose="020F0502020204030204" pitchFamily="34" charset="0"/>
              </a:rPr>
              <a:t>exista</a:t>
            </a:r>
            <a:r>
              <a:rPr lang="en-US" sz="2800" spc="-10" dirty="0">
                <a:effectLst/>
                <a:latin typeface="Calibri" panose="020F0502020204030204" pitchFamily="34" charset="0"/>
                <a:ea typeface="Times New Roman" panose="02020603050405020304" pitchFamily="18" charset="0"/>
                <a:cs typeface="Calibri" panose="020F0502020204030204" pitchFamily="34" charset="0"/>
              </a:rPr>
              <a:t> </a:t>
            </a:r>
            <a:r>
              <a:rPr lang="en-US" sz="2800" spc="-10" dirty="0" err="1">
                <a:effectLst/>
                <a:latin typeface="Calibri" panose="020F0502020204030204" pitchFamily="34" charset="0"/>
                <a:ea typeface="Times New Roman" panose="02020603050405020304" pitchFamily="18" charset="0"/>
                <a:cs typeface="Calibri" panose="020F0502020204030204" pitchFamily="34" charset="0"/>
              </a:rPr>
              <a:t>uma</a:t>
            </a:r>
            <a:r>
              <a:rPr lang="en-US" sz="2800" spc="-10" dirty="0">
                <a:effectLst/>
                <a:latin typeface="Calibri" panose="020F0502020204030204" pitchFamily="34" charset="0"/>
                <a:ea typeface="Times New Roman" panose="02020603050405020304" pitchFamily="18" charset="0"/>
                <a:cs typeface="Calibri" panose="020F0502020204030204" pitchFamily="34" charset="0"/>
              </a:rPr>
              <a:t> </a:t>
            </a:r>
            <a:r>
              <a:rPr lang="en-US" sz="2800" spc="-10" dirty="0" err="1">
                <a:effectLst/>
                <a:latin typeface="Calibri" panose="020F0502020204030204" pitchFamily="34" charset="0"/>
                <a:ea typeface="Times New Roman" panose="02020603050405020304" pitchFamily="18" charset="0"/>
                <a:cs typeface="Calibri" panose="020F0502020204030204" pitchFamily="34" charset="0"/>
              </a:rPr>
              <a:t>externalidade</a:t>
            </a:r>
            <a:r>
              <a:rPr lang="en-US" sz="2800" spc="-10" dirty="0">
                <a:effectLst/>
                <a:latin typeface="Calibri" panose="020F0502020204030204" pitchFamily="34" charset="0"/>
                <a:ea typeface="Times New Roman" panose="02020603050405020304" pitchFamily="18" charset="0"/>
                <a:cs typeface="Calibri" panose="020F0502020204030204" pitchFamily="34" charset="0"/>
              </a:rPr>
              <a:t> </a:t>
            </a:r>
            <a:r>
              <a:rPr lang="en-US" sz="2800" spc="-10" dirty="0" err="1">
                <a:effectLst/>
                <a:latin typeface="Calibri" panose="020F0502020204030204" pitchFamily="34" charset="0"/>
                <a:ea typeface="Times New Roman" panose="02020603050405020304" pitchFamily="18" charset="0"/>
                <a:cs typeface="Calibri" panose="020F0502020204030204" pitchFamily="34" charset="0"/>
              </a:rPr>
              <a:t>negativa</a:t>
            </a:r>
            <a:r>
              <a:rPr lang="en-US" sz="2800" spc="-10" dirty="0">
                <a:effectLst/>
                <a:latin typeface="Calibri" panose="020F0502020204030204" pitchFamily="34" charset="0"/>
                <a:ea typeface="Times New Roman" panose="02020603050405020304" pitchFamily="18" charset="0"/>
                <a:cs typeface="Calibri" panose="020F0502020204030204" pitchFamily="34" charset="0"/>
              </a:rPr>
              <a:t> e o </a:t>
            </a:r>
            <a:r>
              <a:rPr lang="en-US" sz="2800" spc="-10" dirty="0" err="1">
                <a:effectLst/>
                <a:latin typeface="Calibri" panose="020F0502020204030204" pitchFamily="34" charset="0"/>
                <a:ea typeface="Times New Roman" panose="02020603050405020304" pitchFamily="18" charset="0"/>
                <a:cs typeface="Calibri" panose="020F0502020204030204" pitchFamily="34" charset="0"/>
              </a:rPr>
              <a:t>governo</a:t>
            </a:r>
            <a:r>
              <a:rPr lang="en-US" sz="2800" spc="-10" dirty="0">
                <a:effectLst/>
                <a:latin typeface="Calibri" panose="020F0502020204030204" pitchFamily="34" charset="0"/>
                <a:ea typeface="Times New Roman" panose="02020603050405020304" pitchFamily="18" charset="0"/>
                <a:cs typeface="Calibri" panose="020F0502020204030204" pitchFamily="34" charset="0"/>
              </a:rPr>
              <a:t> </a:t>
            </a:r>
            <a:r>
              <a:rPr lang="en-US" sz="2800" spc="-10" dirty="0" err="1">
                <a:effectLst/>
                <a:latin typeface="Calibri" panose="020F0502020204030204" pitchFamily="34" charset="0"/>
                <a:ea typeface="Times New Roman" panose="02020603050405020304" pitchFamily="18" charset="0"/>
                <a:cs typeface="Calibri" panose="020F0502020204030204" pitchFamily="34" charset="0"/>
              </a:rPr>
              <a:t>aplique</a:t>
            </a:r>
            <a:r>
              <a:rPr lang="en-US" sz="2800" spc="-10" dirty="0">
                <a:effectLst/>
                <a:latin typeface="Calibri" panose="020F0502020204030204" pitchFamily="34" charset="0"/>
                <a:ea typeface="Times New Roman" panose="02020603050405020304" pitchFamily="18" charset="0"/>
                <a:cs typeface="Calibri" panose="020F0502020204030204" pitchFamily="34" charset="0"/>
              </a:rPr>
              <a:t> um </a:t>
            </a:r>
            <a:r>
              <a:rPr lang="en-US" sz="2800" spc="-10" dirty="0" err="1">
                <a:effectLst/>
                <a:latin typeface="Calibri" panose="020F0502020204030204" pitchFamily="34" charset="0"/>
                <a:ea typeface="Times New Roman" panose="02020603050405020304" pitchFamily="18" charset="0"/>
                <a:cs typeface="Calibri" panose="020F0502020204030204" pitchFamily="34" charset="0"/>
              </a:rPr>
              <a:t>imposto</a:t>
            </a:r>
            <a:r>
              <a:rPr lang="en-US" sz="2800" spc="-10" dirty="0">
                <a:effectLst/>
                <a:latin typeface="Calibri" panose="020F0502020204030204" pitchFamily="34" charset="0"/>
                <a:ea typeface="Times New Roman" panose="02020603050405020304" pitchFamily="18" charset="0"/>
                <a:cs typeface="Calibri" panose="020F0502020204030204" pitchFamily="34" charset="0"/>
              </a:rPr>
              <a:t> de </a:t>
            </a:r>
            <a:r>
              <a:rPr lang="en-US" sz="2800" spc="-10" dirty="0" err="1">
                <a:effectLst/>
                <a:latin typeface="Calibri" panose="020F0502020204030204" pitchFamily="34" charset="0"/>
                <a:ea typeface="Times New Roman" panose="02020603050405020304" pitchFamily="18" charset="0"/>
                <a:cs typeface="Calibri" panose="020F0502020204030204" pitchFamily="34" charset="0"/>
              </a:rPr>
              <a:t>pigou</a:t>
            </a:r>
            <a:r>
              <a:rPr lang="en-US" sz="2800" spc="-10" dirty="0">
                <a:effectLst/>
                <a:latin typeface="Calibri" panose="020F0502020204030204" pitchFamily="34" charset="0"/>
                <a:ea typeface="Times New Roman" panose="02020603050405020304" pitchFamily="18" charset="0"/>
                <a:cs typeface="Calibri" panose="020F0502020204030204" pitchFamily="34" charset="0"/>
              </a:rPr>
              <a:t>, </a:t>
            </a:r>
            <a:r>
              <a:rPr lang="en-US" sz="2800" spc="-10" dirty="0" err="1">
                <a:effectLst/>
                <a:latin typeface="Calibri" panose="020F0502020204030204" pitchFamily="34" charset="0"/>
                <a:ea typeface="Times New Roman" panose="02020603050405020304" pitchFamily="18" charset="0"/>
                <a:cs typeface="Calibri" panose="020F0502020204030204" pitchFamily="34" charset="0"/>
              </a:rPr>
              <a:t>teremos</a:t>
            </a:r>
            <a:r>
              <a:rPr lang="en-US" sz="2800" spc="-10" dirty="0">
                <a:effectLst/>
                <a:latin typeface="Calibri" panose="020F0502020204030204" pitchFamily="34" charset="0"/>
                <a:ea typeface="Times New Roman" panose="02020603050405020304" pitchFamily="18" charset="0"/>
                <a:cs typeface="Calibri" panose="020F0502020204030204" pitchFamily="34" charset="0"/>
              </a:rPr>
              <a:t> </a:t>
            </a:r>
            <a:r>
              <a:rPr lang="en-US" sz="2800" spc="-10" dirty="0" err="1">
                <a:effectLst/>
                <a:latin typeface="Calibri" panose="020F0502020204030204" pitchFamily="34" charset="0"/>
                <a:ea typeface="Times New Roman" panose="02020603050405020304" pitchFamily="18" charset="0"/>
                <a:cs typeface="Calibri" panose="020F0502020204030204" pitchFamily="34" charset="0"/>
              </a:rPr>
              <a:t>queda</a:t>
            </a:r>
            <a:r>
              <a:rPr lang="en-US" sz="2800" spc="-10" dirty="0">
                <a:effectLst/>
                <a:latin typeface="Calibri" panose="020F0502020204030204" pitchFamily="34" charset="0"/>
                <a:ea typeface="Times New Roman" panose="02020603050405020304" pitchFamily="18" charset="0"/>
                <a:cs typeface="Calibri" panose="020F0502020204030204" pitchFamily="34" charset="0"/>
              </a:rPr>
              <a:t> </a:t>
            </a:r>
            <a:r>
              <a:rPr lang="en-US" sz="2800" spc="-10" dirty="0" err="1">
                <a:effectLst/>
                <a:latin typeface="Calibri" panose="020F0502020204030204" pitchFamily="34" charset="0"/>
                <a:ea typeface="Times New Roman" panose="02020603050405020304" pitchFamily="18" charset="0"/>
                <a:cs typeface="Calibri" panose="020F0502020204030204" pitchFamily="34" charset="0"/>
              </a:rPr>
              <a:t>na</a:t>
            </a:r>
            <a:r>
              <a:rPr lang="en-US" sz="2800" spc="-10" dirty="0">
                <a:effectLst/>
                <a:latin typeface="Calibri" panose="020F0502020204030204" pitchFamily="34" charset="0"/>
                <a:ea typeface="Times New Roman" panose="02020603050405020304" pitchFamily="18" charset="0"/>
                <a:cs typeface="Calibri" panose="020F0502020204030204" pitchFamily="34" charset="0"/>
              </a:rPr>
              <a:t> </a:t>
            </a:r>
            <a:r>
              <a:rPr lang="en-US" sz="2800" spc="-10" dirty="0" err="1">
                <a:effectLst/>
                <a:latin typeface="Calibri" panose="020F0502020204030204" pitchFamily="34" charset="0"/>
                <a:ea typeface="Times New Roman" panose="02020603050405020304" pitchFamily="18" charset="0"/>
                <a:cs typeface="Calibri" panose="020F0502020204030204" pitchFamily="34" charset="0"/>
              </a:rPr>
              <a:t>quantidade</a:t>
            </a:r>
            <a:r>
              <a:rPr lang="en-US" sz="2800" spc="-10" dirty="0">
                <a:effectLst/>
                <a:latin typeface="Calibri" panose="020F0502020204030204" pitchFamily="34" charset="0"/>
                <a:ea typeface="Times New Roman" panose="02020603050405020304" pitchFamily="18" charset="0"/>
                <a:cs typeface="Calibri" panose="020F0502020204030204" pitchFamily="34" charset="0"/>
              </a:rPr>
              <a:t> </a:t>
            </a:r>
            <a:r>
              <a:rPr lang="en-US" sz="2800" spc="-10" dirty="0" err="1">
                <a:effectLst/>
                <a:latin typeface="Calibri" panose="020F0502020204030204" pitchFamily="34" charset="0"/>
                <a:ea typeface="Times New Roman" panose="02020603050405020304" pitchFamily="18" charset="0"/>
                <a:cs typeface="Calibri" panose="020F0502020204030204" pitchFamily="34" charset="0"/>
              </a:rPr>
              <a:t>transacionada</a:t>
            </a:r>
            <a:r>
              <a:rPr lang="en-US" sz="2800" spc="-10" dirty="0">
                <a:effectLst/>
                <a:latin typeface="Calibri" panose="020F0502020204030204" pitchFamily="34" charset="0"/>
                <a:ea typeface="Times New Roman" panose="02020603050405020304" pitchFamily="18" charset="0"/>
                <a:cs typeface="Calibri" panose="020F0502020204030204" pitchFamily="34" charset="0"/>
              </a:rPr>
              <a:t> e a </a:t>
            </a:r>
            <a:r>
              <a:rPr lang="en-US" sz="2800" spc="-10" dirty="0" err="1">
                <a:effectLst/>
                <a:latin typeface="Calibri" panose="020F0502020204030204" pitchFamily="34" charset="0"/>
                <a:ea typeface="Times New Roman" panose="02020603050405020304" pitchFamily="18" charset="0"/>
                <a:cs typeface="Calibri" panose="020F0502020204030204" pitchFamily="34" charset="0"/>
              </a:rPr>
              <a:t>criação</a:t>
            </a:r>
            <a:r>
              <a:rPr lang="en-US" sz="2800" spc="-10" dirty="0">
                <a:effectLst/>
                <a:latin typeface="Calibri" panose="020F0502020204030204" pitchFamily="34" charset="0"/>
                <a:ea typeface="Times New Roman" panose="02020603050405020304" pitchFamily="18" charset="0"/>
                <a:cs typeface="Calibri" panose="020F0502020204030204" pitchFamily="34" charset="0"/>
              </a:rPr>
              <a:t> de um peso </a:t>
            </a:r>
            <a:r>
              <a:rPr lang="en-US" sz="2800" spc="-10" dirty="0" err="1">
                <a:effectLst/>
                <a:latin typeface="Calibri" panose="020F0502020204030204" pitchFamily="34" charset="0"/>
                <a:ea typeface="Times New Roman" panose="02020603050405020304" pitchFamily="18" charset="0"/>
                <a:cs typeface="Calibri" panose="020F0502020204030204" pitchFamily="34" charset="0"/>
              </a:rPr>
              <a:t>morto</a:t>
            </a:r>
            <a:r>
              <a:rPr lang="en-US" sz="2800" spc="-10" dirty="0">
                <a:effectLst/>
                <a:latin typeface="Calibri" panose="020F0502020204030204" pitchFamily="34" charset="0"/>
                <a:ea typeface="Times New Roman" panose="02020603050405020304" pitchFamily="18" charset="0"/>
                <a:cs typeface="Calibri" panose="020F0502020204030204" pitchFamily="34" charset="0"/>
              </a:rPr>
              <a:t>.</a:t>
            </a:r>
            <a:endParaRPr lang="pt-BR" sz="2800" dirty="0">
              <a:effectLst/>
              <a:latin typeface="Calibri" panose="020F0502020204030204" pitchFamily="34" charset="0"/>
              <a:ea typeface="Times New Roman" panose="02020603050405020304" pitchFamily="18" charset="0"/>
              <a:cs typeface="Calibri" panose="020F0502020204030204" pitchFamily="34" charset="0"/>
            </a:endParaRPr>
          </a:p>
          <a:p>
            <a:endParaRPr lang="pt-BR" sz="2800" dirty="0">
              <a:latin typeface="Calibri" panose="020F0502020204030204" pitchFamily="34" charset="0"/>
              <a:cs typeface="Calibri" panose="020F0502020204030204" pitchFamily="34" charset="0"/>
            </a:endParaRPr>
          </a:p>
        </p:txBody>
      </p:sp>
      <p:sp>
        <p:nvSpPr>
          <p:cNvPr id="5" name="CaixaDeTexto 4">
            <a:extLst>
              <a:ext uri="{FF2B5EF4-FFF2-40B4-BE49-F238E27FC236}">
                <a16:creationId xmlns:a16="http://schemas.microsoft.com/office/drawing/2014/main" id="{3D525D40-40CC-DB49-D990-A03CD37A3780}"/>
              </a:ext>
            </a:extLst>
          </p:cNvPr>
          <p:cNvSpPr txBox="1"/>
          <p:nvPr/>
        </p:nvSpPr>
        <p:spPr>
          <a:xfrm>
            <a:off x="1828800" y="1838980"/>
            <a:ext cx="990600" cy="523220"/>
          </a:xfrm>
          <a:prstGeom prst="rect">
            <a:avLst/>
          </a:prstGeom>
          <a:noFill/>
        </p:spPr>
        <p:txBody>
          <a:bodyPr wrap="square" rtlCol="0">
            <a:spAutoFit/>
          </a:bodyPr>
          <a:lstStyle/>
          <a:p>
            <a:r>
              <a:rPr lang="pt-BR" sz="2800" b="1" dirty="0">
                <a:solidFill>
                  <a:srgbClr val="FF0000"/>
                </a:solidFill>
              </a:rPr>
              <a:t>F</a:t>
            </a:r>
          </a:p>
        </p:txBody>
      </p:sp>
      <p:sp>
        <p:nvSpPr>
          <p:cNvPr id="7" name="Espaço Reservado para Conteúdo 2">
            <a:extLst>
              <a:ext uri="{FF2B5EF4-FFF2-40B4-BE49-F238E27FC236}">
                <a16:creationId xmlns:a16="http://schemas.microsoft.com/office/drawing/2014/main" id="{EDBD3424-489C-1A37-3B46-79DD76A380E5}"/>
              </a:ext>
            </a:extLst>
          </p:cNvPr>
          <p:cNvSpPr txBox="1">
            <a:spLocks/>
          </p:cNvSpPr>
          <p:nvPr/>
        </p:nvSpPr>
        <p:spPr bwMode="auto">
          <a:xfrm>
            <a:off x="136019" y="2514600"/>
            <a:ext cx="12208381"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ts val="400"/>
              </a:spcBef>
              <a:spcAft>
                <a:spcPct val="0"/>
              </a:spcAft>
              <a:buClr>
                <a:schemeClr val="accent1"/>
              </a:buClr>
              <a:buSzPct val="68000"/>
              <a:buFont typeface="Wingdings 3" panose="05040102010807070707" pitchFamily="18" charset="2"/>
              <a:buChar char="•"/>
              <a:defRPr sz="2600" kern="1200">
                <a:solidFill>
                  <a:schemeClr val="tx1"/>
                </a:solidFill>
                <a:latin typeface="Verdana" pitchFamily="34" charset="0"/>
                <a:ea typeface="Verdana" pitchFamily="34" charset="0"/>
                <a:cs typeface="Verdana" pitchFamily="34" charset="0"/>
              </a:defRPr>
            </a:lvl1pPr>
            <a:lvl2pPr marL="620713" indent="-228600" algn="l" rtl="0" eaLnBrk="0" fontAlgn="base" hangingPunct="0">
              <a:spcBef>
                <a:spcPts val="325"/>
              </a:spcBef>
              <a:spcAft>
                <a:spcPct val="0"/>
              </a:spcAft>
              <a:buClr>
                <a:srgbClr val="C00000"/>
              </a:buClr>
              <a:buFont typeface="Wingdings" pitchFamily="2" charset="2"/>
              <a:buChar char="§"/>
              <a:defRPr sz="2500" kern="1200">
                <a:solidFill>
                  <a:schemeClr val="tx1"/>
                </a:solidFill>
                <a:latin typeface="Verdana" pitchFamily="34" charset="0"/>
                <a:ea typeface="Verdana" pitchFamily="34" charset="0"/>
                <a:cs typeface="Verdana" pitchFamily="34" charset="0"/>
              </a:defRPr>
            </a:lvl2pPr>
            <a:lvl3pPr marL="858838" indent="-228600" algn="l" rtl="0" eaLnBrk="0" fontAlgn="base" hangingPunct="0">
              <a:spcBef>
                <a:spcPts val="350"/>
              </a:spcBef>
              <a:spcAft>
                <a:spcPct val="0"/>
              </a:spcAft>
              <a:buClr>
                <a:srgbClr val="C00000"/>
              </a:buClr>
              <a:buSzPct val="100000"/>
              <a:buFont typeface="Wingdings" pitchFamily="2" charset="2"/>
              <a:buChar char="§"/>
              <a:defRPr sz="2500" kern="1200">
                <a:solidFill>
                  <a:schemeClr val="tx1"/>
                </a:solidFill>
                <a:latin typeface="Verdana" pitchFamily="34" charset="0"/>
                <a:ea typeface="Verdana" pitchFamily="34" charset="0"/>
                <a:cs typeface="Verdana" pitchFamily="34" charset="0"/>
              </a:defRPr>
            </a:lvl3pPr>
            <a:lvl4pPr marL="1143000" indent="-228600" algn="l" rtl="0" eaLnBrk="0" fontAlgn="base" hangingPunct="0">
              <a:spcBef>
                <a:spcPts val="350"/>
              </a:spcBef>
              <a:spcAft>
                <a:spcPct val="0"/>
              </a:spcAft>
              <a:buClr>
                <a:srgbClr val="C00000"/>
              </a:buClr>
              <a:buFont typeface="Wingdings" pitchFamily="2" charset="2"/>
              <a:buChar char="§"/>
              <a:defRPr sz="2500" kern="1200">
                <a:solidFill>
                  <a:schemeClr val="tx1"/>
                </a:solidFill>
                <a:latin typeface="Verdana" pitchFamily="34" charset="0"/>
                <a:ea typeface="Verdana" pitchFamily="34" charset="0"/>
                <a:cs typeface="Verdana" pitchFamily="34" charset="0"/>
              </a:defRPr>
            </a:lvl4pPr>
            <a:lvl5pPr marL="1371600" indent="-228600" algn="l" rtl="0" eaLnBrk="0" fontAlgn="base" hangingPunct="0">
              <a:spcBef>
                <a:spcPts val="350"/>
              </a:spcBef>
              <a:spcAft>
                <a:spcPct val="0"/>
              </a:spcAft>
              <a:buClr>
                <a:srgbClr val="C00000"/>
              </a:buClr>
              <a:buFont typeface="Wingdings" pitchFamily="2" charset="2"/>
              <a:buChar char="§"/>
              <a:defRPr sz="2500" kern="1200">
                <a:solidFill>
                  <a:schemeClr val="tx1"/>
                </a:solidFill>
                <a:latin typeface="Verdana" pitchFamily="34" charset="0"/>
                <a:ea typeface="Verdana" pitchFamily="34" charset="0"/>
                <a:cs typeface="Verdana" pitchFamily="34" charset="0"/>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571500" marR="457200" indent="-457200" algn="just">
              <a:spcBef>
                <a:spcPts val="0"/>
              </a:spcBef>
              <a:spcAft>
                <a:spcPts val="600"/>
              </a:spcAft>
              <a:buClr>
                <a:schemeClr val="tx1"/>
              </a:buClr>
              <a:buSzPct val="103000"/>
              <a:buFont typeface="Wingdings" panose="05000000000000000000" pitchFamily="2" charset="2"/>
              <a:buChar char="§"/>
              <a:tabLst>
                <a:tab pos="-457200" algn="l"/>
              </a:tabLst>
            </a:pPr>
            <a:r>
              <a:rPr lang="pt-BR" sz="2800" spc="-10" dirty="0">
                <a:latin typeface="Calibri" panose="020F0502020204030204" pitchFamily="34" charset="0"/>
                <a:cs typeface="Calibri" panose="020F0502020204030204" pitchFamily="34" charset="0"/>
              </a:rPr>
              <a:t>O imposto de Pigou minimiza ( ou elimina) a externalidade, considerada uma falha de mercado. Logo, a atribuição correta do imposto aumenta o bem-estar da sociedade.</a:t>
            </a:r>
          </a:p>
          <a:p>
            <a:pPr marL="849313" marR="457200" lvl="1" indent="-457200" algn="just">
              <a:spcBef>
                <a:spcPts val="0"/>
              </a:spcBef>
              <a:spcAft>
                <a:spcPts val="600"/>
              </a:spcAft>
              <a:buClr>
                <a:schemeClr val="tx1"/>
              </a:buClr>
              <a:buSzPct val="103000"/>
              <a:tabLst>
                <a:tab pos="-457200" algn="l"/>
              </a:tabLst>
            </a:pPr>
            <a:r>
              <a:rPr lang="pt-BR" sz="2700" spc="-10" dirty="0">
                <a:latin typeface="Calibri" panose="020F0502020204030204" pitchFamily="34" charset="0"/>
                <a:cs typeface="Calibri" panose="020F0502020204030204" pitchFamily="34" charset="0"/>
              </a:rPr>
              <a:t>Elimina (ou diminui) o peso morto!</a:t>
            </a:r>
          </a:p>
          <a:p>
            <a:pPr marL="849313" marR="457200" lvl="1" indent="-457200" algn="just">
              <a:spcBef>
                <a:spcPts val="0"/>
              </a:spcBef>
              <a:spcAft>
                <a:spcPts val="600"/>
              </a:spcAft>
              <a:buClr>
                <a:schemeClr val="tx1"/>
              </a:buClr>
              <a:buSzPct val="103000"/>
              <a:tabLst>
                <a:tab pos="-457200" algn="l"/>
              </a:tabLst>
            </a:pPr>
            <a:r>
              <a:rPr lang="pt-BR" sz="2700" spc="-10" dirty="0">
                <a:latin typeface="Calibri" panose="020F0502020204030204" pitchFamily="34" charset="0"/>
                <a:cs typeface="Calibri" panose="020F0502020204030204" pitchFamily="34" charset="0"/>
              </a:rPr>
              <a:t>Portanto, teremos a redução da oferta, mas um ganho social.</a:t>
            </a:r>
            <a:endParaRPr lang="pt-BR" sz="27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463605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riângulo isósceles 30">
            <a:extLst>
              <a:ext uri="{FF2B5EF4-FFF2-40B4-BE49-F238E27FC236}">
                <a16:creationId xmlns:a16="http://schemas.microsoft.com/office/drawing/2014/main" id="{85A7AA9B-EA98-F4E3-19AB-57BA52537807}"/>
              </a:ext>
            </a:extLst>
          </p:cNvPr>
          <p:cNvSpPr/>
          <p:nvPr/>
        </p:nvSpPr>
        <p:spPr>
          <a:xfrm rot="5400000">
            <a:off x="3689987" y="2908111"/>
            <a:ext cx="742124" cy="412303"/>
          </a:xfrm>
          <a:prstGeom prst="triangle">
            <a:avLst/>
          </a:prstGeom>
          <a:solidFill>
            <a:schemeClr val="accent3">
              <a:lumMod val="20000"/>
              <a:lumOff val="80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 name="Retângulo 3">
            <a:extLst>
              <a:ext uri="{FF2B5EF4-FFF2-40B4-BE49-F238E27FC236}">
                <a16:creationId xmlns:a16="http://schemas.microsoft.com/office/drawing/2014/main" id="{A3D9845B-1550-140A-8C3D-4CD44E292FF8}"/>
              </a:ext>
            </a:extLst>
          </p:cNvPr>
          <p:cNvSpPr/>
          <p:nvPr/>
        </p:nvSpPr>
        <p:spPr bwMode="auto">
          <a:xfrm>
            <a:off x="335360" y="826840"/>
            <a:ext cx="11521280" cy="5573960"/>
          </a:xfrm>
          <a:prstGeom prst="rect">
            <a:avLst/>
          </a:prstGeom>
          <a:no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0" compatLnSpc="1">
            <a:prstTxWarp prst="textNoShape">
              <a:avLst/>
            </a:prstTxWarp>
          </a:bodyPr>
          <a:lstStyle/>
          <a:p>
            <a:pPr marL="342900" marR="0" indent="-342900" algn="ctr" defTabSz="914400" rtl="0" eaLnBrk="1" fontAlgn="base" latinLnBrk="0" hangingPunct="1">
              <a:lnSpc>
                <a:spcPct val="100000"/>
              </a:lnSpc>
              <a:spcBef>
                <a:spcPct val="20000"/>
              </a:spcBef>
              <a:spcAft>
                <a:spcPct val="0"/>
              </a:spcAft>
              <a:buClrTx/>
              <a:buSzTx/>
              <a:buFontTx/>
              <a:buNone/>
              <a:tabLst/>
            </a:pPr>
            <a:endParaRPr kumimoji="0" lang="pt-BR" sz="3200" b="1" i="0" u="none" strike="noStrike" cap="none" normalizeH="0" baseline="0">
              <a:ln>
                <a:noFill/>
              </a:ln>
              <a:solidFill>
                <a:schemeClr val="bg2"/>
              </a:solidFill>
              <a:effectLst/>
              <a:latin typeface="Times New Roman" pitchFamily="18" charset="0"/>
            </a:endParaRPr>
          </a:p>
        </p:txBody>
      </p:sp>
      <p:sp>
        <p:nvSpPr>
          <p:cNvPr id="5" name="Line 4">
            <a:extLst>
              <a:ext uri="{FF2B5EF4-FFF2-40B4-BE49-F238E27FC236}">
                <a16:creationId xmlns:a16="http://schemas.microsoft.com/office/drawing/2014/main" id="{05D67D5E-25F2-AE10-4BA7-D03352B408B2}"/>
              </a:ext>
            </a:extLst>
          </p:cNvPr>
          <p:cNvSpPr>
            <a:spLocks noChangeShapeType="1"/>
          </p:cNvSpPr>
          <p:nvPr/>
        </p:nvSpPr>
        <p:spPr bwMode="auto">
          <a:xfrm flipV="1">
            <a:off x="2095128" y="1467272"/>
            <a:ext cx="0" cy="3733800"/>
          </a:xfrm>
          <a:prstGeom prst="line">
            <a:avLst/>
          </a:prstGeom>
          <a:noFill/>
          <a:ln w="5715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6" name="Line 5">
            <a:extLst>
              <a:ext uri="{FF2B5EF4-FFF2-40B4-BE49-F238E27FC236}">
                <a16:creationId xmlns:a16="http://schemas.microsoft.com/office/drawing/2014/main" id="{3A564B39-2506-A43F-7092-69BA71BD1CC1}"/>
              </a:ext>
            </a:extLst>
          </p:cNvPr>
          <p:cNvSpPr>
            <a:spLocks noChangeShapeType="1"/>
          </p:cNvSpPr>
          <p:nvPr/>
        </p:nvSpPr>
        <p:spPr bwMode="auto">
          <a:xfrm>
            <a:off x="2095128" y="5201072"/>
            <a:ext cx="4724400" cy="0"/>
          </a:xfrm>
          <a:prstGeom prst="line">
            <a:avLst/>
          </a:prstGeom>
          <a:noFill/>
          <a:ln w="5715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7" name="Text Box 6">
            <a:extLst>
              <a:ext uri="{FF2B5EF4-FFF2-40B4-BE49-F238E27FC236}">
                <a16:creationId xmlns:a16="http://schemas.microsoft.com/office/drawing/2014/main" id="{854B32D6-FC55-20BE-914C-8BDF03471D55}"/>
              </a:ext>
            </a:extLst>
          </p:cNvPr>
          <p:cNvSpPr txBox="1">
            <a:spLocks noChangeArrowheads="1"/>
          </p:cNvSpPr>
          <p:nvPr/>
        </p:nvSpPr>
        <p:spPr bwMode="auto">
          <a:xfrm>
            <a:off x="1631504" y="1238672"/>
            <a:ext cx="5334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dirty="0"/>
              <a:t>P</a:t>
            </a:r>
          </a:p>
        </p:txBody>
      </p:sp>
      <p:sp>
        <p:nvSpPr>
          <p:cNvPr id="8" name="Text Box 7">
            <a:extLst>
              <a:ext uri="{FF2B5EF4-FFF2-40B4-BE49-F238E27FC236}">
                <a16:creationId xmlns:a16="http://schemas.microsoft.com/office/drawing/2014/main" id="{393B67E3-3BD0-6EC2-1F9F-B0049B3B9CEC}"/>
              </a:ext>
            </a:extLst>
          </p:cNvPr>
          <p:cNvSpPr txBox="1">
            <a:spLocks noChangeArrowheads="1"/>
          </p:cNvSpPr>
          <p:nvPr/>
        </p:nvSpPr>
        <p:spPr bwMode="auto">
          <a:xfrm>
            <a:off x="6743328" y="5124872"/>
            <a:ext cx="5334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dirty="0"/>
              <a:t>Q</a:t>
            </a:r>
          </a:p>
        </p:txBody>
      </p:sp>
      <p:sp>
        <p:nvSpPr>
          <p:cNvPr id="9" name="Line 8">
            <a:extLst>
              <a:ext uri="{FF2B5EF4-FFF2-40B4-BE49-F238E27FC236}">
                <a16:creationId xmlns:a16="http://schemas.microsoft.com/office/drawing/2014/main" id="{A73643EE-41D3-040C-F0F3-28A5F2EE1BC3}"/>
              </a:ext>
            </a:extLst>
          </p:cNvPr>
          <p:cNvSpPr>
            <a:spLocks noChangeShapeType="1"/>
          </p:cNvSpPr>
          <p:nvPr/>
        </p:nvSpPr>
        <p:spPr bwMode="auto">
          <a:xfrm>
            <a:off x="2933328" y="1772072"/>
            <a:ext cx="2819400" cy="2819400"/>
          </a:xfrm>
          <a:prstGeom prst="line">
            <a:avLst/>
          </a:prstGeom>
          <a:noFill/>
          <a:ln w="38100">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0" name="Line 9">
            <a:extLst>
              <a:ext uri="{FF2B5EF4-FFF2-40B4-BE49-F238E27FC236}">
                <a16:creationId xmlns:a16="http://schemas.microsoft.com/office/drawing/2014/main" id="{FFEEFE81-50F9-4195-77A1-43388BDAF730}"/>
              </a:ext>
            </a:extLst>
          </p:cNvPr>
          <p:cNvSpPr>
            <a:spLocks noChangeShapeType="1"/>
          </p:cNvSpPr>
          <p:nvPr/>
        </p:nvSpPr>
        <p:spPr bwMode="auto">
          <a:xfrm flipV="1">
            <a:off x="2704728" y="1924472"/>
            <a:ext cx="3200400" cy="2438400"/>
          </a:xfrm>
          <a:prstGeom prst="line">
            <a:avLst/>
          </a:prstGeom>
          <a:noFill/>
          <a:ln w="38100">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1" name="Line 10">
            <a:extLst>
              <a:ext uri="{FF2B5EF4-FFF2-40B4-BE49-F238E27FC236}">
                <a16:creationId xmlns:a16="http://schemas.microsoft.com/office/drawing/2014/main" id="{8DCCD6BA-0556-699E-82F9-45D98D7F9C35}"/>
              </a:ext>
            </a:extLst>
          </p:cNvPr>
          <p:cNvSpPr>
            <a:spLocks noChangeShapeType="1"/>
          </p:cNvSpPr>
          <p:nvPr/>
        </p:nvSpPr>
        <p:spPr bwMode="auto">
          <a:xfrm>
            <a:off x="4304928" y="3143672"/>
            <a:ext cx="0" cy="2057400"/>
          </a:xfrm>
          <a:prstGeom prst="line">
            <a:avLst/>
          </a:prstGeom>
          <a:noFill/>
          <a:ln w="9525">
            <a:solidFill>
              <a:schemeClr val="tx1"/>
            </a:solidFill>
            <a:prstDash val="dash"/>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2" name="Line 11">
            <a:extLst>
              <a:ext uri="{FF2B5EF4-FFF2-40B4-BE49-F238E27FC236}">
                <a16:creationId xmlns:a16="http://schemas.microsoft.com/office/drawing/2014/main" id="{35C7F32E-231A-2392-4651-96BA4DBCCEB7}"/>
              </a:ext>
            </a:extLst>
          </p:cNvPr>
          <p:cNvSpPr>
            <a:spLocks noChangeShapeType="1"/>
          </p:cNvSpPr>
          <p:nvPr/>
        </p:nvSpPr>
        <p:spPr bwMode="auto">
          <a:xfrm flipH="1">
            <a:off x="2095128" y="3143672"/>
            <a:ext cx="2209800" cy="0"/>
          </a:xfrm>
          <a:prstGeom prst="line">
            <a:avLst/>
          </a:prstGeom>
          <a:noFill/>
          <a:ln w="9525">
            <a:solidFill>
              <a:schemeClr val="tx1"/>
            </a:solidFill>
            <a:prstDash val="dash"/>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3" name="Text Box 12">
            <a:extLst>
              <a:ext uri="{FF2B5EF4-FFF2-40B4-BE49-F238E27FC236}">
                <a16:creationId xmlns:a16="http://schemas.microsoft.com/office/drawing/2014/main" id="{459856AF-C738-8B0A-55D7-CA42C8C37CF1}"/>
              </a:ext>
            </a:extLst>
          </p:cNvPr>
          <p:cNvSpPr txBox="1">
            <a:spLocks noChangeArrowheads="1"/>
          </p:cNvSpPr>
          <p:nvPr/>
        </p:nvSpPr>
        <p:spPr bwMode="auto">
          <a:xfrm>
            <a:off x="5879976" y="1690936"/>
            <a:ext cx="468052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sz="2800" dirty="0"/>
              <a:t>S = Oferta (Custo Privado)</a:t>
            </a:r>
          </a:p>
        </p:txBody>
      </p:sp>
      <p:sp>
        <p:nvSpPr>
          <p:cNvPr id="14" name="Text Box 13">
            <a:extLst>
              <a:ext uri="{FF2B5EF4-FFF2-40B4-BE49-F238E27FC236}">
                <a16:creationId xmlns:a16="http://schemas.microsoft.com/office/drawing/2014/main" id="{227E9E74-ADC9-B778-0598-958558F3AF66}"/>
              </a:ext>
            </a:extLst>
          </p:cNvPr>
          <p:cNvSpPr txBox="1">
            <a:spLocks noChangeArrowheads="1"/>
          </p:cNvSpPr>
          <p:nvPr/>
        </p:nvSpPr>
        <p:spPr bwMode="auto">
          <a:xfrm>
            <a:off x="5735960" y="4427240"/>
            <a:ext cx="516780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sz="2800" dirty="0"/>
              <a:t>D = Demanda (Valor Privado)</a:t>
            </a:r>
          </a:p>
        </p:txBody>
      </p:sp>
      <p:sp>
        <p:nvSpPr>
          <p:cNvPr id="15" name="Text Box 14">
            <a:extLst>
              <a:ext uri="{FF2B5EF4-FFF2-40B4-BE49-F238E27FC236}">
                <a16:creationId xmlns:a16="http://schemas.microsoft.com/office/drawing/2014/main" id="{0004CC6A-AEF1-6EC3-57E0-CA9B924A83CB}"/>
              </a:ext>
            </a:extLst>
          </p:cNvPr>
          <p:cNvSpPr txBox="1">
            <a:spLocks noChangeArrowheads="1"/>
          </p:cNvSpPr>
          <p:nvPr/>
        </p:nvSpPr>
        <p:spPr bwMode="auto">
          <a:xfrm>
            <a:off x="4139952" y="5147320"/>
            <a:ext cx="1524000"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sz="2600" dirty="0" err="1"/>
              <a:t>Q</a:t>
            </a:r>
            <a:r>
              <a:rPr lang="pt-BR" altLang="en-US" sz="2000" dirty="0" err="1"/>
              <a:t>mercado</a:t>
            </a:r>
            <a:endParaRPr lang="pt-BR" altLang="en-US" sz="2000" dirty="0"/>
          </a:p>
        </p:txBody>
      </p:sp>
      <p:sp>
        <p:nvSpPr>
          <p:cNvPr id="16" name="Text Box 15">
            <a:extLst>
              <a:ext uri="{FF2B5EF4-FFF2-40B4-BE49-F238E27FC236}">
                <a16:creationId xmlns:a16="http://schemas.microsoft.com/office/drawing/2014/main" id="{973CC318-1EB0-4032-2ADD-C81CE7A852D1}"/>
              </a:ext>
            </a:extLst>
          </p:cNvPr>
          <p:cNvSpPr txBox="1">
            <a:spLocks noChangeArrowheads="1"/>
          </p:cNvSpPr>
          <p:nvPr/>
        </p:nvSpPr>
        <p:spPr bwMode="auto">
          <a:xfrm>
            <a:off x="623392" y="2915072"/>
            <a:ext cx="1679575"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sz="2600" dirty="0" err="1"/>
              <a:t>P</a:t>
            </a:r>
            <a:r>
              <a:rPr lang="pt-BR" altLang="en-US" sz="2000" dirty="0" err="1"/>
              <a:t>mercado</a:t>
            </a:r>
            <a:endParaRPr lang="pt-BR" altLang="en-US" sz="2000" dirty="0"/>
          </a:p>
        </p:txBody>
      </p:sp>
      <p:grpSp>
        <p:nvGrpSpPr>
          <p:cNvPr id="17" name="Group 30">
            <a:extLst>
              <a:ext uri="{FF2B5EF4-FFF2-40B4-BE49-F238E27FC236}">
                <a16:creationId xmlns:a16="http://schemas.microsoft.com/office/drawing/2014/main" id="{7C8BE636-BCD2-4737-4FF3-2D395753CB46}"/>
              </a:ext>
            </a:extLst>
          </p:cNvPr>
          <p:cNvGrpSpPr>
            <a:grpSpLocks/>
          </p:cNvGrpSpPr>
          <p:nvPr/>
        </p:nvGrpSpPr>
        <p:grpSpPr bwMode="auto">
          <a:xfrm>
            <a:off x="1733178" y="1114848"/>
            <a:ext cx="6954838" cy="4537077"/>
            <a:chOff x="540" y="1026"/>
            <a:chExt cx="4381" cy="2858"/>
          </a:xfrm>
        </p:grpSpPr>
        <p:sp>
          <p:nvSpPr>
            <p:cNvPr id="18" name="Line 19">
              <a:extLst>
                <a:ext uri="{FF2B5EF4-FFF2-40B4-BE49-F238E27FC236}">
                  <a16:creationId xmlns:a16="http://schemas.microsoft.com/office/drawing/2014/main" id="{95E3E706-7F11-06D6-ED6F-6B30DED1E450}"/>
                </a:ext>
              </a:extLst>
            </p:cNvPr>
            <p:cNvSpPr>
              <a:spLocks noChangeShapeType="1"/>
            </p:cNvSpPr>
            <p:nvPr/>
          </p:nvSpPr>
          <p:spPr bwMode="auto">
            <a:xfrm flipV="1">
              <a:off x="864" y="1248"/>
              <a:ext cx="2016" cy="1536"/>
            </a:xfrm>
            <a:prstGeom prst="line">
              <a:avLst/>
            </a:prstGeom>
            <a:noFill/>
            <a:ln w="38100">
              <a:solidFill>
                <a:srgbClr val="008000"/>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9" name="Text Box 20">
              <a:extLst>
                <a:ext uri="{FF2B5EF4-FFF2-40B4-BE49-F238E27FC236}">
                  <a16:creationId xmlns:a16="http://schemas.microsoft.com/office/drawing/2014/main" id="{0F29C9C2-E767-6D87-0371-AE048173F785}"/>
                </a:ext>
              </a:extLst>
            </p:cNvPr>
            <p:cNvSpPr txBox="1">
              <a:spLocks noChangeArrowheads="1"/>
            </p:cNvSpPr>
            <p:nvPr/>
          </p:nvSpPr>
          <p:spPr bwMode="auto">
            <a:xfrm>
              <a:off x="2880" y="1026"/>
              <a:ext cx="1776"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sz="2800" dirty="0">
                  <a:solidFill>
                    <a:srgbClr val="008000"/>
                  </a:solidFill>
                </a:rPr>
                <a:t>Custo Social</a:t>
              </a:r>
            </a:p>
          </p:txBody>
        </p:sp>
        <p:sp>
          <p:nvSpPr>
            <p:cNvPr id="20" name="Line 21">
              <a:extLst>
                <a:ext uri="{FF2B5EF4-FFF2-40B4-BE49-F238E27FC236}">
                  <a16:creationId xmlns:a16="http://schemas.microsoft.com/office/drawing/2014/main" id="{0BB1B9D1-E06E-82DC-6843-699BF5F5A1AD}"/>
                </a:ext>
              </a:extLst>
            </p:cNvPr>
            <p:cNvSpPr>
              <a:spLocks noChangeShapeType="1"/>
            </p:cNvSpPr>
            <p:nvPr/>
          </p:nvSpPr>
          <p:spPr bwMode="auto">
            <a:xfrm>
              <a:off x="1872" y="2016"/>
              <a:ext cx="0" cy="1584"/>
            </a:xfrm>
            <a:prstGeom prst="line">
              <a:avLst/>
            </a:prstGeom>
            <a:noFill/>
            <a:ln w="9525">
              <a:solidFill>
                <a:srgbClr val="008000"/>
              </a:solidFill>
              <a:prstDash val="dash"/>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1" name="Line 22">
              <a:extLst>
                <a:ext uri="{FF2B5EF4-FFF2-40B4-BE49-F238E27FC236}">
                  <a16:creationId xmlns:a16="http://schemas.microsoft.com/office/drawing/2014/main" id="{F5622E80-6D40-3352-1E5E-41E3177D9344}"/>
                </a:ext>
              </a:extLst>
            </p:cNvPr>
            <p:cNvSpPr>
              <a:spLocks noChangeShapeType="1"/>
            </p:cNvSpPr>
            <p:nvPr/>
          </p:nvSpPr>
          <p:spPr bwMode="auto">
            <a:xfrm flipH="1">
              <a:off x="768" y="2016"/>
              <a:ext cx="1104" cy="0"/>
            </a:xfrm>
            <a:prstGeom prst="line">
              <a:avLst/>
            </a:prstGeom>
            <a:noFill/>
            <a:ln w="9525">
              <a:solidFill>
                <a:srgbClr val="008000"/>
              </a:solidFill>
              <a:prstDash val="dash"/>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2" name="Text Box 23">
              <a:extLst>
                <a:ext uri="{FF2B5EF4-FFF2-40B4-BE49-F238E27FC236}">
                  <a16:creationId xmlns:a16="http://schemas.microsoft.com/office/drawing/2014/main" id="{110DCBDC-2FD4-EFA2-5866-E93E847C57B7}"/>
                </a:ext>
              </a:extLst>
            </p:cNvPr>
            <p:cNvSpPr txBox="1">
              <a:spLocks noChangeArrowheads="1"/>
            </p:cNvSpPr>
            <p:nvPr/>
          </p:nvSpPr>
          <p:spPr bwMode="auto">
            <a:xfrm>
              <a:off x="1383" y="3574"/>
              <a:ext cx="864" cy="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sz="2600" dirty="0" err="1">
                  <a:solidFill>
                    <a:srgbClr val="008000"/>
                  </a:solidFill>
                </a:rPr>
                <a:t>Q</a:t>
              </a:r>
              <a:r>
                <a:rPr lang="pt-BR" altLang="en-US" sz="2000" dirty="0" err="1">
                  <a:solidFill>
                    <a:srgbClr val="008000"/>
                  </a:solidFill>
                </a:rPr>
                <a:t>ótima</a:t>
              </a:r>
              <a:endParaRPr lang="pt-BR" altLang="en-US" sz="2000" dirty="0">
                <a:solidFill>
                  <a:srgbClr val="008000"/>
                </a:solidFill>
              </a:endParaRPr>
            </a:p>
          </p:txBody>
        </p:sp>
        <p:sp>
          <p:nvSpPr>
            <p:cNvPr id="23" name="Text Box 24">
              <a:extLst>
                <a:ext uri="{FF2B5EF4-FFF2-40B4-BE49-F238E27FC236}">
                  <a16:creationId xmlns:a16="http://schemas.microsoft.com/office/drawing/2014/main" id="{B6822364-2036-7F2E-8701-9B14A9C6755F}"/>
                </a:ext>
              </a:extLst>
            </p:cNvPr>
            <p:cNvSpPr txBox="1">
              <a:spLocks noChangeArrowheads="1"/>
            </p:cNvSpPr>
            <p:nvPr/>
          </p:nvSpPr>
          <p:spPr bwMode="auto">
            <a:xfrm>
              <a:off x="540" y="1872"/>
              <a:ext cx="864" cy="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sz="2600" dirty="0">
                  <a:solidFill>
                    <a:srgbClr val="008000"/>
                  </a:solidFill>
                </a:rPr>
                <a:t>P</a:t>
              </a:r>
            </a:p>
          </p:txBody>
        </p:sp>
        <p:sp>
          <p:nvSpPr>
            <p:cNvPr id="24" name="Line 25">
              <a:extLst>
                <a:ext uri="{FF2B5EF4-FFF2-40B4-BE49-F238E27FC236}">
                  <a16:creationId xmlns:a16="http://schemas.microsoft.com/office/drawing/2014/main" id="{4A11E583-E394-8801-C1EF-7A4C0062A151}"/>
                </a:ext>
              </a:extLst>
            </p:cNvPr>
            <p:cNvSpPr>
              <a:spLocks noChangeShapeType="1"/>
            </p:cNvSpPr>
            <p:nvPr/>
          </p:nvSpPr>
          <p:spPr bwMode="auto">
            <a:xfrm flipH="1" flipV="1">
              <a:off x="2352" y="1728"/>
              <a:ext cx="192" cy="192"/>
            </a:xfrm>
            <a:prstGeom prst="line">
              <a:avLst/>
            </a:prstGeom>
            <a:noFill/>
            <a:ln w="38100">
              <a:solidFill>
                <a:srgbClr val="008000"/>
              </a:solidFill>
              <a:miter lim="800000"/>
              <a:headEnd/>
              <a:tailEnd type="arrow" w="med" len="med"/>
            </a:ln>
            <a:extLst>
              <a:ext uri="{909E8E84-426E-40DD-AFC4-6F175D3DCCD1}">
                <a14:hiddenFill xmlns:a14="http://schemas.microsoft.com/office/drawing/2010/main">
                  <a:noFill/>
                </a14:hiddenFill>
              </a:ext>
            </a:extLst>
          </p:spPr>
          <p:txBody>
            <a:bodyPr wrap="none"/>
            <a:lstStyle/>
            <a:p>
              <a:endParaRPr lang="en-US"/>
            </a:p>
          </p:txBody>
        </p:sp>
        <p:sp>
          <p:nvSpPr>
            <p:cNvPr id="25" name="Line 27">
              <a:extLst>
                <a:ext uri="{FF2B5EF4-FFF2-40B4-BE49-F238E27FC236}">
                  <a16:creationId xmlns:a16="http://schemas.microsoft.com/office/drawing/2014/main" id="{587DB354-586E-A196-C064-7761C64A898E}"/>
                </a:ext>
              </a:extLst>
            </p:cNvPr>
            <p:cNvSpPr>
              <a:spLocks noChangeShapeType="1"/>
            </p:cNvSpPr>
            <p:nvPr/>
          </p:nvSpPr>
          <p:spPr bwMode="auto">
            <a:xfrm>
              <a:off x="2448" y="1872"/>
              <a:ext cx="0" cy="384"/>
            </a:xfrm>
            <a:prstGeom prst="line">
              <a:avLst/>
            </a:prstGeom>
            <a:noFill/>
            <a:ln w="9525">
              <a:solidFill>
                <a:srgbClr val="008000"/>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6" name="Line 28">
              <a:extLst>
                <a:ext uri="{FF2B5EF4-FFF2-40B4-BE49-F238E27FC236}">
                  <a16:creationId xmlns:a16="http://schemas.microsoft.com/office/drawing/2014/main" id="{F6AAA04E-F23D-61B2-14FE-EA7B9BF635F0}"/>
                </a:ext>
              </a:extLst>
            </p:cNvPr>
            <p:cNvSpPr>
              <a:spLocks noChangeShapeType="1"/>
            </p:cNvSpPr>
            <p:nvPr/>
          </p:nvSpPr>
          <p:spPr bwMode="auto">
            <a:xfrm>
              <a:off x="2448" y="2256"/>
              <a:ext cx="384" cy="0"/>
            </a:xfrm>
            <a:prstGeom prst="line">
              <a:avLst/>
            </a:prstGeom>
            <a:noFill/>
            <a:ln w="9525">
              <a:solidFill>
                <a:srgbClr val="008000"/>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7" name="Text Box 29">
              <a:extLst>
                <a:ext uri="{FF2B5EF4-FFF2-40B4-BE49-F238E27FC236}">
                  <a16:creationId xmlns:a16="http://schemas.microsoft.com/office/drawing/2014/main" id="{159C62C6-8976-259B-88B4-F8FC685BF9DD}"/>
                </a:ext>
              </a:extLst>
            </p:cNvPr>
            <p:cNvSpPr txBox="1">
              <a:spLocks noChangeArrowheads="1"/>
            </p:cNvSpPr>
            <p:nvPr/>
          </p:nvSpPr>
          <p:spPr bwMode="auto">
            <a:xfrm>
              <a:off x="2832" y="2112"/>
              <a:ext cx="2089" cy="330"/>
            </a:xfrm>
            <a:prstGeom prst="rect">
              <a:avLst/>
            </a:prstGeom>
            <a:solidFill>
              <a:srgbClr val="CCFF99"/>
            </a:solidFill>
            <a:ln w="9525">
              <a:solidFill>
                <a:srgbClr val="008000"/>
              </a:solidFill>
              <a:miter lim="800000"/>
              <a:headEnd/>
              <a:tailEnd/>
            </a:ln>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sz="2800">
                  <a:solidFill>
                    <a:srgbClr val="008000"/>
                  </a:solidFill>
                </a:rPr>
                <a:t>Custo da Poluição</a:t>
              </a:r>
            </a:p>
          </p:txBody>
        </p:sp>
      </p:grpSp>
      <p:sp>
        <p:nvSpPr>
          <p:cNvPr id="28" name="Text Box 31">
            <a:extLst>
              <a:ext uri="{FF2B5EF4-FFF2-40B4-BE49-F238E27FC236}">
                <a16:creationId xmlns:a16="http://schemas.microsoft.com/office/drawing/2014/main" id="{2F88F897-98E2-68B1-3115-A41A593A371C}"/>
              </a:ext>
            </a:extLst>
          </p:cNvPr>
          <p:cNvSpPr txBox="1">
            <a:spLocks noChangeArrowheads="1"/>
          </p:cNvSpPr>
          <p:nvPr/>
        </p:nvSpPr>
        <p:spPr bwMode="auto">
          <a:xfrm>
            <a:off x="6133728" y="3651672"/>
            <a:ext cx="5218856" cy="523220"/>
          </a:xfrm>
          <a:prstGeom prst="rect">
            <a:avLst/>
          </a:prstGeom>
          <a:solidFill>
            <a:srgbClr val="CCFF99"/>
          </a:solidFill>
          <a:ln w="9525">
            <a:solidFill>
              <a:srgbClr val="008000"/>
            </a:solidFill>
            <a:miter lim="800000"/>
            <a:headEnd/>
            <a:tailEnd/>
          </a:ln>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sz="2800" dirty="0">
                <a:solidFill>
                  <a:srgbClr val="008000"/>
                </a:solidFill>
              </a:rPr>
              <a:t>Custo Social &gt; Custo Privado</a:t>
            </a:r>
          </a:p>
        </p:txBody>
      </p:sp>
      <p:sp>
        <p:nvSpPr>
          <p:cNvPr id="29" name="CaixaDeTexto 28">
            <a:extLst>
              <a:ext uri="{FF2B5EF4-FFF2-40B4-BE49-F238E27FC236}">
                <a16:creationId xmlns:a16="http://schemas.microsoft.com/office/drawing/2014/main" id="{CC87A283-2D9A-6817-721B-BA19F9B7A427}"/>
              </a:ext>
            </a:extLst>
          </p:cNvPr>
          <p:cNvSpPr txBox="1"/>
          <p:nvPr/>
        </p:nvSpPr>
        <p:spPr>
          <a:xfrm>
            <a:off x="3797424" y="2800290"/>
            <a:ext cx="241176" cy="400110"/>
          </a:xfrm>
          <a:prstGeom prst="rect">
            <a:avLst/>
          </a:prstGeom>
          <a:noFill/>
        </p:spPr>
        <p:txBody>
          <a:bodyPr wrap="square" rtlCol="0">
            <a:spAutoFit/>
          </a:bodyPr>
          <a:lstStyle/>
          <a:p>
            <a:r>
              <a:rPr lang="pt-BR" sz="2000" b="1" i="1" dirty="0">
                <a:solidFill>
                  <a:srgbClr val="FF0000"/>
                </a:solidFill>
              </a:rPr>
              <a:t>A</a:t>
            </a:r>
          </a:p>
        </p:txBody>
      </p:sp>
      <p:sp>
        <p:nvSpPr>
          <p:cNvPr id="30" name="CaixaDeTexto 29">
            <a:extLst>
              <a:ext uri="{FF2B5EF4-FFF2-40B4-BE49-F238E27FC236}">
                <a16:creationId xmlns:a16="http://schemas.microsoft.com/office/drawing/2014/main" id="{5CD68A51-F943-1583-57D8-F02489FBFED7}"/>
              </a:ext>
            </a:extLst>
          </p:cNvPr>
          <p:cNvSpPr txBox="1"/>
          <p:nvPr/>
        </p:nvSpPr>
        <p:spPr>
          <a:xfrm>
            <a:off x="3797424" y="3048000"/>
            <a:ext cx="241176" cy="400110"/>
          </a:xfrm>
          <a:prstGeom prst="rect">
            <a:avLst/>
          </a:prstGeom>
          <a:noFill/>
        </p:spPr>
        <p:txBody>
          <a:bodyPr wrap="square" rtlCol="0">
            <a:spAutoFit/>
          </a:bodyPr>
          <a:lstStyle/>
          <a:p>
            <a:r>
              <a:rPr lang="pt-BR" sz="2000" b="1" i="1" dirty="0">
                <a:solidFill>
                  <a:srgbClr val="FF0000"/>
                </a:solidFill>
              </a:rPr>
              <a:t>B</a:t>
            </a:r>
          </a:p>
        </p:txBody>
      </p:sp>
      <p:sp>
        <p:nvSpPr>
          <p:cNvPr id="32" name="CaixaDeTexto 31">
            <a:extLst>
              <a:ext uri="{FF2B5EF4-FFF2-40B4-BE49-F238E27FC236}">
                <a16:creationId xmlns:a16="http://schemas.microsoft.com/office/drawing/2014/main" id="{C8734C5F-801D-E864-21B3-8E35A9B8F6AF}"/>
              </a:ext>
            </a:extLst>
          </p:cNvPr>
          <p:cNvSpPr txBox="1"/>
          <p:nvPr/>
        </p:nvSpPr>
        <p:spPr>
          <a:xfrm>
            <a:off x="2088703" y="5791200"/>
            <a:ext cx="3016697" cy="461665"/>
          </a:xfrm>
          <a:prstGeom prst="rect">
            <a:avLst/>
          </a:prstGeom>
          <a:solidFill>
            <a:schemeClr val="accent3">
              <a:lumMod val="20000"/>
              <a:lumOff val="80000"/>
            </a:schemeClr>
          </a:solidFill>
          <a:ln>
            <a:solidFill>
              <a:schemeClr val="accent3">
                <a:lumMod val="75000"/>
              </a:schemeClr>
            </a:solidFill>
          </a:ln>
        </p:spPr>
        <p:txBody>
          <a:bodyPr wrap="square" rtlCol="0">
            <a:spAutoFit/>
          </a:bodyPr>
          <a:lstStyle/>
          <a:p>
            <a:r>
              <a:rPr lang="pt-BR" b="1" dirty="0">
                <a:solidFill>
                  <a:srgbClr val="FF0000"/>
                </a:solidFill>
              </a:rPr>
              <a:t>Ganho Social = A + B</a:t>
            </a:r>
          </a:p>
        </p:txBody>
      </p:sp>
    </p:spTree>
    <p:extLst>
      <p:ext uri="{BB962C8B-B14F-4D97-AF65-F5344CB8AC3E}">
        <p14:creationId xmlns:p14="http://schemas.microsoft.com/office/powerpoint/2010/main" val="2183007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ppt_x"/>
                                          </p:val>
                                        </p:tav>
                                        <p:tav tm="100000">
                                          <p:val>
                                            <p:strVal val="#ppt_x"/>
                                          </p:val>
                                        </p:tav>
                                      </p:tavLst>
                                    </p:anim>
                                    <p:anim calcmode="lin" valueType="num">
                                      <p:cBhvr additive="base">
                                        <p:cTn id="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grpId="0" nodeType="clickEffect">
                                  <p:stCondLst>
                                    <p:cond delay="0"/>
                                  </p:stCondLst>
                                  <p:childTnLst>
                                    <p:set>
                                      <p:cBhvr>
                                        <p:cTn id="12" dur="1" fill="hold">
                                          <p:stCondLst>
                                            <p:cond delay="0"/>
                                          </p:stCondLst>
                                        </p:cTn>
                                        <p:tgtEl>
                                          <p:spTgt spid="28"/>
                                        </p:tgtEl>
                                        <p:attrNameLst>
                                          <p:attrName>style.visibility</p:attrName>
                                        </p:attrNameLst>
                                      </p:cBhvr>
                                      <p:to>
                                        <p:strVal val="visible"/>
                                      </p:to>
                                    </p:set>
                                    <p:animEffect transition="in" filter="diamond(in)">
                                      <p:cBhvr>
                                        <p:cTn id="13" dur="2000"/>
                                        <p:tgtEl>
                                          <p:spTgt spid="28"/>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1"/>
                                        </p:tgtEl>
                                        <p:attrNameLst>
                                          <p:attrName>style.visibility</p:attrName>
                                        </p:attrNameLst>
                                      </p:cBhvr>
                                      <p:to>
                                        <p:strVal val="visible"/>
                                      </p:to>
                                    </p:set>
                                    <p:anim calcmode="lin" valueType="num">
                                      <p:cBhvr additive="base">
                                        <p:cTn id="18" dur="500" fill="hold"/>
                                        <p:tgtEl>
                                          <p:spTgt spid="31"/>
                                        </p:tgtEl>
                                        <p:attrNameLst>
                                          <p:attrName>ppt_x</p:attrName>
                                        </p:attrNameLst>
                                      </p:cBhvr>
                                      <p:tavLst>
                                        <p:tav tm="0">
                                          <p:val>
                                            <p:strVal val="#ppt_x"/>
                                          </p:val>
                                        </p:tav>
                                        <p:tav tm="100000">
                                          <p:val>
                                            <p:strVal val="#ppt_x"/>
                                          </p:val>
                                        </p:tav>
                                      </p:tavLst>
                                    </p:anim>
                                    <p:anim calcmode="lin" valueType="num">
                                      <p:cBhvr additive="base">
                                        <p:cTn id="19" dur="500" fill="hold"/>
                                        <p:tgtEl>
                                          <p:spTgt spid="31"/>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0"/>
                                  </p:stCondLst>
                                  <p:childTnLst>
                                    <p:set>
                                      <p:cBhvr>
                                        <p:cTn id="21" dur="1" fill="hold">
                                          <p:stCondLst>
                                            <p:cond delay="0"/>
                                          </p:stCondLst>
                                        </p:cTn>
                                        <p:tgtEl>
                                          <p:spTgt spid="29"/>
                                        </p:tgtEl>
                                        <p:attrNameLst>
                                          <p:attrName>style.visibility</p:attrName>
                                        </p:attrNameLst>
                                      </p:cBhvr>
                                      <p:to>
                                        <p:strVal val="visible"/>
                                      </p:to>
                                    </p:set>
                                    <p:anim calcmode="lin" valueType="num">
                                      <p:cBhvr additive="base">
                                        <p:cTn id="22" dur="500" fill="hold"/>
                                        <p:tgtEl>
                                          <p:spTgt spid="29"/>
                                        </p:tgtEl>
                                        <p:attrNameLst>
                                          <p:attrName>ppt_x</p:attrName>
                                        </p:attrNameLst>
                                      </p:cBhvr>
                                      <p:tavLst>
                                        <p:tav tm="0">
                                          <p:val>
                                            <p:strVal val="#ppt_x"/>
                                          </p:val>
                                        </p:tav>
                                        <p:tav tm="100000">
                                          <p:val>
                                            <p:strVal val="#ppt_x"/>
                                          </p:val>
                                        </p:tav>
                                      </p:tavLst>
                                    </p:anim>
                                    <p:anim calcmode="lin" valueType="num">
                                      <p:cBhvr additive="base">
                                        <p:cTn id="23" dur="500" fill="hold"/>
                                        <p:tgtEl>
                                          <p:spTgt spid="29"/>
                                        </p:tgtEl>
                                        <p:attrNameLst>
                                          <p:attrName>ppt_y</p:attrName>
                                        </p:attrNameLst>
                                      </p:cBhvr>
                                      <p:tavLst>
                                        <p:tav tm="0">
                                          <p:val>
                                            <p:strVal val="1+#ppt_h/2"/>
                                          </p:val>
                                        </p:tav>
                                        <p:tav tm="100000">
                                          <p:val>
                                            <p:strVal val="#ppt_y"/>
                                          </p:val>
                                        </p:tav>
                                      </p:tavLst>
                                    </p:anim>
                                  </p:childTnLst>
                                </p:cTn>
                              </p:par>
                              <p:par>
                                <p:cTn id="24" presetID="2" presetClass="entr" presetSubtype="4" fill="hold" grpId="0" nodeType="withEffect">
                                  <p:stCondLst>
                                    <p:cond delay="0"/>
                                  </p:stCondLst>
                                  <p:childTnLst>
                                    <p:set>
                                      <p:cBhvr>
                                        <p:cTn id="25" dur="1" fill="hold">
                                          <p:stCondLst>
                                            <p:cond delay="0"/>
                                          </p:stCondLst>
                                        </p:cTn>
                                        <p:tgtEl>
                                          <p:spTgt spid="30"/>
                                        </p:tgtEl>
                                        <p:attrNameLst>
                                          <p:attrName>style.visibility</p:attrName>
                                        </p:attrNameLst>
                                      </p:cBhvr>
                                      <p:to>
                                        <p:strVal val="visible"/>
                                      </p:to>
                                    </p:set>
                                    <p:anim calcmode="lin" valueType="num">
                                      <p:cBhvr additive="base">
                                        <p:cTn id="26" dur="500" fill="hold"/>
                                        <p:tgtEl>
                                          <p:spTgt spid="30"/>
                                        </p:tgtEl>
                                        <p:attrNameLst>
                                          <p:attrName>ppt_x</p:attrName>
                                        </p:attrNameLst>
                                      </p:cBhvr>
                                      <p:tavLst>
                                        <p:tav tm="0">
                                          <p:val>
                                            <p:strVal val="#ppt_x"/>
                                          </p:val>
                                        </p:tav>
                                        <p:tav tm="100000">
                                          <p:val>
                                            <p:strVal val="#ppt_x"/>
                                          </p:val>
                                        </p:tav>
                                      </p:tavLst>
                                    </p:anim>
                                    <p:anim calcmode="lin" valueType="num">
                                      <p:cBhvr additive="base">
                                        <p:cTn id="27" dur="500" fill="hold"/>
                                        <p:tgtEl>
                                          <p:spTgt spid="30"/>
                                        </p:tgtEl>
                                        <p:attrNameLst>
                                          <p:attrName>ppt_y</p:attrName>
                                        </p:attrNameLst>
                                      </p:cBhvr>
                                      <p:tavLst>
                                        <p:tav tm="0">
                                          <p:val>
                                            <p:strVal val="1+#ppt_h/2"/>
                                          </p:val>
                                        </p:tav>
                                        <p:tav tm="100000">
                                          <p:val>
                                            <p:strVal val="#ppt_y"/>
                                          </p:val>
                                        </p:tav>
                                      </p:tavLst>
                                    </p:anim>
                                  </p:childTnLst>
                                </p:cTn>
                              </p:par>
                              <p:par>
                                <p:cTn id="28" presetID="2" presetClass="entr" presetSubtype="4" fill="hold" grpId="0" nodeType="withEffect">
                                  <p:stCondLst>
                                    <p:cond delay="0"/>
                                  </p:stCondLst>
                                  <p:childTnLst>
                                    <p:set>
                                      <p:cBhvr>
                                        <p:cTn id="29" dur="1" fill="hold">
                                          <p:stCondLst>
                                            <p:cond delay="0"/>
                                          </p:stCondLst>
                                        </p:cTn>
                                        <p:tgtEl>
                                          <p:spTgt spid="32"/>
                                        </p:tgtEl>
                                        <p:attrNameLst>
                                          <p:attrName>style.visibility</p:attrName>
                                        </p:attrNameLst>
                                      </p:cBhvr>
                                      <p:to>
                                        <p:strVal val="visible"/>
                                      </p:to>
                                    </p:set>
                                    <p:anim calcmode="lin" valueType="num">
                                      <p:cBhvr additive="base">
                                        <p:cTn id="30" dur="500" fill="hold"/>
                                        <p:tgtEl>
                                          <p:spTgt spid="32"/>
                                        </p:tgtEl>
                                        <p:attrNameLst>
                                          <p:attrName>ppt_x</p:attrName>
                                        </p:attrNameLst>
                                      </p:cBhvr>
                                      <p:tavLst>
                                        <p:tav tm="0">
                                          <p:val>
                                            <p:strVal val="#ppt_x"/>
                                          </p:val>
                                        </p:tav>
                                        <p:tav tm="100000">
                                          <p:val>
                                            <p:strVal val="#ppt_x"/>
                                          </p:val>
                                        </p:tav>
                                      </p:tavLst>
                                    </p:anim>
                                    <p:anim calcmode="lin" valueType="num">
                                      <p:cBhvr additive="base">
                                        <p:cTn id="31"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28" grpId="0" animBg="1"/>
      <p:bldP spid="29" grpId="0"/>
      <p:bldP spid="30" grpId="0"/>
      <p:bldP spid="3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94A1B1C3-0950-8467-CACD-BA2CEAD49064}"/>
              </a:ext>
            </a:extLst>
          </p:cNvPr>
          <p:cNvSpPr>
            <a:spLocks noGrp="1"/>
          </p:cNvSpPr>
          <p:nvPr>
            <p:ph idx="1"/>
          </p:nvPr>
        </p:nvSpPr>
        <p:spPr>
          <a:xfrm>
            <a:off x="228600" y="381001"/>
            <a:ext cx="11811000" cy="1905000"/>
          </a:xfrm>
        </p:spPr>
        <p:txBody>
          <a:bodyPr/>
          <a:lstStyle/>
          <a:p>
            <a:pPr marL="0" indent="0" algn="just">
              <a:buNone/>
            </a:pPr>
            <a:r>
              <a:rPr lang="pt-BR" sz="2800" spc="-10" dirty="0">
                <a:effectLst/>
                <a:latin typeface="Calibri" panose="020F0502020204030204" pitchFamily="34" charset="0"/>
                <a:ea typeface="Calibri" panose="020F0502020204030204" pitchFamily="34" charset="0"/>
                <a:cs typeface="Calibri" panose="020F0502020204030204" pitchFamily="34" charset="0"/>
              </a:rPr>
              <a:t>1) A carga fiscal decorrente de um imposto é compartilhada por produtores e consumidores.  Sob quais condições os consumidores estarão pagando a maior parte do imposto? Sob quais condições os produtores pagam a maior parte do imposto?  Como isso afeta o peso morto?</a:t>
            </a:r>
          </a:p>
          <a:p>
            <a:pPr marL="0" indent="0" algn="just">
              <a:buNone/>
            </a:pPr>
            <a:endParaRPr lang="pt-BR" sz="2800" spc="-10" dirty="0">
              <a:effectLst/>
              <a:latin typeface="Calibri" panose="020F0502020204030204" pitchFamily="34" charset="0"/>
              <a:ea typeface="Calibri" panose="020F0502020204030204" pitchFamily="34" charset="0"/>
              <a:cs typeface="Calibri" panose="020F0502020204030204" pitchFamily="34" charset="0"/>
            </a:endParaRPr>
          </a:p>
          <a:p>
            <a:pPr marL="0" indent="0" algn="just">
              <a:buNone/>
            </a:pPr>
            <a:endParaRPr lang="pt-BR" sz="28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pt-BR" sz="2800" dirty="0"/>
          </a:p>
        </p:txBody>
      </p:sp>
      <p:sp>
        <p:nvSpPr>
          <p:cNvPr id="4" name="Espaço Reservado para Conteúdo 1">
            <a:extLst>
              <a:ext uri="{FF2B5EF4-FFF2-40B4-BE49-F238E27FC236}">
                <a16:creationId xmlns:a16="http://schemas.microsoft.com/office/drawing/2014/main" id="{9C301BFA-38FD-5859-B0A3-09787FAEABF9}"/>
              </a:ext>
            </a:extLst>
          </p:cNvPr>
          <p:cNvSpPr txBox="1">
            <a:spLocks/>
          </p:cNvSpPr>
          <p:nvPr/>
        </p:nvSpPr>
        <p:spPr bwMode="auto">
          <a:xfrm>
            <a:off x="228600" y="2209800"/>
            <a:ext cx="118110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ts val="400"/>
              </a:spcBef>
              <a:spcAft>
                <a:spcPct val="0"/>
              </a:spcAft>
              <a:buClr>
                <a:schemeClr val="accent1"/>
              </a:buClr>
              <a:buSzPct val="68000"/>
              <a:buFont typeface="Wingdings 3" panose="05040102010807070707" pitchFamily="18" charset="2"/>
              <a:buChar char="•"/>
              <a:defRPr sz="2600" kern="1200">
                <a:solidFill>
                  <a:schemeClr val="tx1"/>
                </a:solidFill>
                <a:latin typeface="Verdana" pitchFamily="34" charset="0"/>
                <a:ea typeface="Verdana" pitchFamily="34" charset="0"/>
                <a:cs typeface="Verdana" pitchFamily="34" charset="0"/>
              </a:defRPr>
            </a:lvl1pPr>
            <a:lvl2pPr marL="620713" indent="-228600" algn="l" rtl="0" eaLnBrk="0" fontAlgn="base" hangingPunct="0">
              <a:spcBef>
                <a:spcPts val="325"/>
              </a:spcBef>
              <a:spcAft>
                <a:spcPct val="0"/>
              </a:spcAft>
              <a:buClr>
                <a:srgbClr val="C00000"/>
              </a:buClr>
              <a:buFont typeface="Wingdings" pitchFamily="2" charset="2"/>
              <a:buChar char="§"/>
              <a:defRPr sz="2500" kern="1200">
                <a:solidFill>
                  <a:schemeClr val="tx1"/>
                </a:solidFill>
                <a:latin typeface="Verdana" pitchFamily="34" charset="0"/>
                <a:ea typeface="Verdana" pitchFamily="34" charset="0"/>
                <a:cs typeface="Verdana" pitchFamily="34" charset="0"/>
              </a:defRPr>
            </a:lvl2pPr>
            <a:lvl3pPr marL="858838" indent="-228600" algn="l" rtl="0" eaLnBrk="0" fontAlgn="base" hangingPunct="0">
              <a:spcBef>
                <a:spcPts val="350"/>
              </a:spcBef>
              <a:spcAft>
                <a:spcPct val="0"/>
              </a:spcAft>
              <a:buClr>
                <a:srgbClr val="C00000"/>
              </a:buClr>
              <a:buSzPct val="100000"/>
              <a:buFont typeface="Wingdings" pitchFamily="2" charset="2"/>
              <a:buChar char="§"/>
              <a:defRPr sz="2500" kern="1200">
                <a:solidFill>
                  <a:schemeClr val="tx1"/>
                </a:solidFill>
                <a:latin typeface="Verdana" pitchFamily="34" charset="0"/>
                <a:ea typeface="Verdana" pitchFamily="34" charset="0"/>
                <a:cs typeface="Verdana" pitchFamily="34" charset="0"/>
              </a:defRPr>
            </a:lvl3pPr>
            <a:lvl4pPr marL="1143000" indent="-228600" algn="l" rtl="0" eaLnBrk="0" fontAlgn="base" hangingPunct="0">
              <a:spcBef>
                <a:spcPts val="350"/>
              </a:spcBef>
              <a:spcAft>
                <a:spcPct val="0"/>
              </a:spcAft>
              <a:buClr>
                <a:srgbClr val="C00000"/>
              </a:buClr>
              <a:buFont typeface="Wingdings" pitchFamily="2" charset="2"/>
              <a:buChar char="§"/>
              <a:defRPr sz="2500" kern="1200">
                <a:solidFill>
                  <a:schemeClr val="tx1"/>
                </a:solidFill>
                <a:latin typeface="Verdana" pitchFamily="34" charset="0"/>
                <a:ea typeface="Verdana" pitchFamily="34" charset="0"/>
                <a:cs typeface="Verdana" pitchFamily="34" charset="0"/>
              </a:defRPr>
            </a:lvl4pPr>
            <a:lvl5pPr marL="1371600" indent="-228600" algn="l" rtl="0" eaLnBrk="0" fontAlgn="base" hangingPunct="0">
              <a:spcBef>
                <a:spcPts val="350"/>
              </a:spcBef>
              <a:spcAft>
                <a:spcPct val="0"/>
              </a:spcAft>
              <a:buClr>
                <a:srgbClr val="C00000"/>
              </a:buClr>
              <a:buFont typeface="Wingdings" pitchFamily="2" charset="2"/>
              <a:buChar char="§"/>
              <a:defRPr sz="2500" kern="1200">
                <a:solidFill>
                  <a:schemeClr val="tx1"/>
                </a:solidFill>
                <a:latin typeface="Verdana" pitchFamily="34" charset="0"/>
                <a:ea typeface="Verdana" pitchFamily="34" charset="0"/>
                <a:cs typeface="Verdana" pitchFamily="34" charset="0"/>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lgn="just">
              <a:buClr>
                <a:srgbClr val="000000"/>
              </a:buClr>
              <a:buSzPct val="100000"/>
              <a:buFont typeface="Wingdings" panose="05000000000000000000" pitchFamily="2" charset="2"/>
              <a:buChar char="§"/>
            </a:pPr>
            <a:r>
              <a:rPr lang="pt-BR" sz="2800" spc="-10" dirty="0">
                <a:effectLst/>
                <a:latin typeface="Calibri" panose="020F0502020204030204" pitchFamily="34" charset="0"/>
                <a:ea typeface="Times New Roman" panose="02020603050405020304" pitchFamily="18" charset="0"/>
                <a:cs typeface="Calibri" panose="020F0502020204030204" pitchFamily="34" charset="0"/>
              </a:rPr>
              <a:t>A carga fiscal decorrente de um imposto tende a ser compartilhada entre consumidores e produtores. Isto só não ocorrerá nos casos extremos: demanda/oferta </a:t>
            </a:r>
            <a:r>
              <a:rPr lang="pt-BR" sz="2800" spc="-10" dirty="0" err="1">
                <a:effectLst/>
                <a:latin typeface="Calibri" panose="020F0502020204030204" pitchFamily="34" charset="0"/>
                <a:ea typeface="Times New Roman" panose="02020603050405020304" pitchFamily="18" charset="0"/>
                <a:cs typeface="Calibri" panose="020F0502020204030204" pitchFamily="34" charset="0"/>
              </a:rPr>
              <a:t>anelástica</a:t>
            </a:r>
            <a:r>
              <a:rPr lang="pt-BR" sz="2800" spc="-10" dirty="0">
                <a:effectLst/>
                <a:latin typeface="Calibri" panose="020F0502020204030204" pitchFamily="34" charset="0"/>
                <a:ea typeface="Times New Roman" panose="02020603050405020304" pitchFamily="18" charset="0"/>
                <a:cs typeface="Calibri" panose="020F0502020204030204" pitchFamily="34" charset="0"/>
              </a:rPr>
              <a:t> ou perfeitamente elástica.</a:t>
            </a:r>
          </a:p>
          <a:p>
            <a:pPr algn="just">
              <a:buClr>
                <a:srgbClr val="000000"/>
              </a:buClr>
              <a:buSzPct val="100000"/>
              <a:buFont typeface="Wingdings" panose="05000000000000000000" pitchFamily="2" charset="2"/>
              <a:buChar char="§"/>
            </a:pPr>
            <a:r>
              <a:rPr lang="pt-BR" sz="2800" spc="-10" dirty="0">
                <a:latin typeface="Calibri" panose="020F0502020204030204" pitchFamily="34" charset="0"/>
                <a:ea typeface="Calibri" panose="020F0502020204030204" pitchFamily="34" charset="0"/>
                <a:cs typeface="Calibri" panose="020F0502020204030204" pitchFamily="34" charset="0"/>
              </a:rPr>
              <a:t>O ramo mais inelástico do mercado (“Mais indefeso”) arcará com um ônus tributário maior.</a:t>
            </a:r>
          </a:p>
          <a:p>
            <a:pPr lvl="1" algn="just">
              <a:buClr>
                <a:srgbClr val="000000"/>
              </a:buClr>
              <a:buSzPct val="100000"/>
            </a:pPr>
            <a:r>
              <a:rPr lang="pt-BR" sz="2700" spc="-10" dirty="0">
                <a:latin typeface="Calibri" panose="020F0502020204030204" pitchFamily="34" charset="0"/>
                <a:ea typeface="Calibri" panose="020F0502020204030204" pitchFamily="34" charset="0"/>
                <a:cs typeface="Calibri" panose="020F0502020204030204" pitchFamily="34" charset="0"/>
              </a:rPr>
              <a:t>Motivo: caso a demanda seja muito inelástica o aumento do preço afetará pouco a quantidade demandada. Assim, o produtor conseguirá repassar a maior parte do imposto para os consumidores</a:t>
            </a:r>
          </a:p>
          <a:p>
            <a:pPr algn="just">
              <a:buClr>
                <a:srgbClr val="000000"/>
              </a:buClr>
              <a:buSzPct val="100000"/>
              <a:buFont typeface="Wingdings" panose="05000000000000000000" pitchFamily="2" charset="2"/>
              <a:buChar char="§"/>
            </a:pPr>
            <a:r>
              <a:rPr lang="pt-BR" sz="2800" spc="-10" dirty="0">
                <a:latin typeface="Calibri" panose="020F0502020204030204" pitchFamily="34" charset="0"/>
                <a:ea typeface="Calibri" panose="020F0502020204030204" pitchFamily="34" charset="0"/>
                <a:cs typeface="Calibri" panose="020F0502020204030204" pitchFamily="34" charset="0"/>
              </a:rPr>
              <a:t>Dependendo das elasticidades a quantidade pode diminuir muito após a introdução do imposto, gerando um grande peso morto.</a:t>
            </a:r>
            <a:endParaRPr lang="pt-BR" sz="2800" dirty="0">
              <a:latin typeface="Calibri" panose="020F0502020204030204" pitchFamily="34" charset="0"/>
              <a:ea typeface="Calibri" panose="020F0502020204030204" pitchFamily="34" charset="0"/>
              <a:cs typeface="Calibri" panose="020F0502020204030204" pitchFamily="34" charset="0"/>
            </a:endParaRPr>
          </a:p>
          <a:p>
            <a:pPr algn="just"/>
            <a:endParaRPr lang="pt-BR"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69630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CD694F97-41AF-32C3-5E8D-AF7D8961243C}"/>
              </a:ext>
            </a:extLst>
          </p:cNvPr>
          <p:cNvSpPr>
            <a:spLocks noGrp="1"/>
          </p:cNvSpPr>
          <p:nvPr>
            <p:ph idx="1"/>
          </p:nvPr>
        </p:nvSpPr>
        <p:spPr>
          <a:xfrm>
            <a:off x="152400" y="381000"/>
            <a:ext cx="11811000" cy="3792537"/>
          </a:xfrm>
        </p:spPr>
        <p:txBody>
          <a:bodyPr/>
          <a:lstStyle/>
          <a:p>
            <a:pPr marL="0" lvl="0" indent="0" algn="just">
              <a:lnSpc>
                <a:spcPct val="107000"/>
              </a:lnSpc>
              <a:spcAft>
                <a:spcPts val="800"/>
              </a:spcAft>
              <a:buNone/>
              <a:tabLst>
                <a:tab pos="-457200" algn="l"/>
              </a:tabLst>
            </a:pPr>
            <a:r>
              <a:rPr lang="pt-BR" sz="2800" spc="-10" dirty="0">
                <a:effectLst/>
                <a:latin typeface="Calibri" panose="020F0502020204030204" pitchFamily="34" charset="0"/>
                <a:ea typeface="Calibri" panose="020F0502020204030204" pitchFamily="34" charset="0"/>
                <a:cs typeface="Calibri" panose="020F0502020204030204" pitchFamily="34" charset="0"/>
              </a:rPr>
              <a:t>2) Suponha que o mercado de um certo bem possa ser expresso pela seguintes equações: Demanda: P = 10 - Q  e  Oferta: P = Q – 4 ,  </a:t>
            </a:r>
            <a:r>
              <a:rPr lang="pt-BR" sz="2800" dirty="0">
                <a:effectLst/>
                <a:latin typeface="Calibri" panose="020F0502020204030204" pitchFamily="34" charset="0"/>
                <a:ea typeface="Calibri" panose="020F0502020204030204" pitchFamily="34" charset="0"/>
                <a:cs typeface="Calibri" panose="020F0502020204030204" pitchFamily="34" charset="0"/>
              </a:rPr>
              <a:t>onde P é o preço em  dólares por unidade e Q é a quantidade em  milhares de unidades.</a:t>
            </a:r>
            <a:endParaRPr lang="pt-BR"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Clr>
                <a:srgbClr val="000000"/>
              </a:buClr>
              <a:buSzPct val="100000"/>
              <a:buFont typeface="+mj-lt"/>
              <a:buAutoNum type="alphaLcParenR"/>
              <a:tabLst>
                <a:tab pos="-457200" algn="l"/>
              </a:tabLst>
            </a:pPr>
            <a:r>
              <a:rPr lang="en-US" sz="2800" spc="-10" dirty="0" err="1">
                <a:effectLst/>
                <a:latin typeface="Calibri" panose="020F0502020204030204" pitchFamily="34" charset="0"/>
                <a:ea typeface="Times New Roman" panose="02020603050405020304" pitchFamily="18" charset="0"/>
              </a:rPr>
              <a:t>Suponha</a:t>
            </a:r>
            <a:r>
              <a:rPr lang="en-US" sz="2800" spc="-10" dirty="0">
                <a:effectLst/>
                <a:latin typeface="Calibri" panose="020F0502020204030204" pitchFamily="34" charset="0"/>
                <a:ea typeface="Times New Roman" panose="02020603050405020304" pitchFamily="18" charset="0"/>
              </a:rPr>
              <a:t> que o </a:t>
            </a:r>
            <a:r>
              <a:rPr lang="en-US" sz="2800" spc="-10" dirty="0" err="1">
                <a:effectLst/>
                <a:latin typeface="Calibri" panose="020F0502020204030204" pitchFamily="34" charset="0"/>
                <a:ea typeface="Times New Roman" panose="02020603050405020304" pitchFamily="18" charset="0"/>
              </a:rPr>
              <a:t>governo</a:t>
            </a:r>
            <a:r>
              <a:rPr lang="en-US" sz="2800" spc="-10" dirty="0">
                <a:effectLst/>
                <a:latin typeface="Calibri" panose="020F0502020204030204" pitchFamily="34" charset="0"/>
                <a:ea typeface="Times New Roman" panose="02020603050405020304" pitchFamily="18" charset="0"/>
              </a:rPr>
              <a:t> </a:t>
            </a:r>
            <a:r>
              <a:rPr lang="en-US" sz="2800" spc="-10" dirty="0" err="1">
                <a:effectLst/>
                <a:latin typeface="Calibri" panose="020F0502020204030204" pitchFamily="34" charset="0"/>
                <a:ea typeface="Times New Roman" panose="02020603050405020304" pitchFamily="18" charset="0"/>
              </a:rPr>
              <a:t>crie</a:t>
            </a:r>
            <a:r>
              <a:rPr lang="en-US" sz="2800" spc="-10" dirty="0">
                <a:effectLst/>
                <a:latin typeface="Calibri" panose="020F0502020204030204" pitchFamily="34" charset="0"/>
                <a:ea typeface="Times New Roman" panose="02020603050405020304" pitchFamily="18" charset="0"/>
              </a:rPr>
              <a:t> um </a:t>
            </a:r>
            <a:r>
              <a:rPr lang="en-US" sz="2800" spc="-10" dirty="0" err="1">
                <a:effectLst/>
                <a:latin typeface="Calibri" panose="020F0502020204030204" pitchFamily="34" charset="0"/>
                <a:ea typeface="Times New Roman" panose="02020603050405020304" pitchFamily="18" charset="0"/>
              </a:rPr>
              <a:t>imposto</a:t>
            </a:r>
            <a:r>
              <a:rPr lang="en-US" sz="2800" spc="-10" dirty="0">
                <a:effectLst/>
                <a:latin typeface="Calibri" panose="020F0502020204030204" pitchFamily="34" charset="0"/>
                <a:ea typeface="Times New Roman" panose="02020603050405020304" pitchFamily="18" charset="0"/>
              </a:rPr>
              <a:t> de $1 </a:t>
            </a:r>
            <a:r>
              <a:rPr lang="en-US" sz="2800" spc="-10" dirty="0" err="1">
                <a:effectLst/>
                <a:latin typeface="Calibri" panose="020F0502020204030204" pitchFamily="34" charset="0"/>
                <a:ea typeface="Times New Roman" panose="02020603050405020304" pitchFamily="18" charset="0"/>
              </a:rPr>
              <a:t>por</a:t>
            </a:r>
            <a:r>
              <a:rPr lang="en-US" sz="2800" spc="-10" dirty="0">
                <a:effectLst/>
                <a:latin typeface="Calibri" panose="020F0502020204030204" pitchFamily="34" charset="0"/>
                <a:ea typeface="Times New Roman" panose="02020603050405020304" pitchFamily="18" charset="0"/>
              </a:rPr>
              <a:t> </a:t>
            </a:r>
            <a:r>
              <a:rPr lang="en-US" sz="2800" spc="-10" dirty="0" err="1">
                <a:effectLst/>
                <a:latin typeface="Calibri" panose="020F0502020204030204" pitchFamily="34" charset="0"/>
                <a:ea typeface="Times New Roman" panose="02020603050405020304" pitchFamily="18" charset="0"/>
              </a:rPr>
              <a:t>unidade</a:t>
            </a:r>
            <a:r>
              <a:rPr lang="en-US" sz="2800" spc="-10" dirty="0">
                <a:effectLst/>
                <a:latin typeface="Calibri" panose="020F0502020204030204" pitchFamily="34" charset="0"/>
                <a:ea typeface="Times New Roman" panose="02020603050405020304" pitchFamily="18" charset="0"/>
              </a:rPr>
              <a:t> a </a:t>
            </a:r>
            <a:r>
              <a:rPr lang="en-US" sz="2800" spc="-10" dirty="0" err="1">
                <a:effectLst/>
                <a:latin typeface="Calibri" panose="020F0502020204030204" pitchFamily="34" charset="0"/>
                <a:ea typeface="Times New Roman" panose="02020603050405020304" pitchFamily="18" charset="0"/>
              </a:rPr>
              <a:t>fim</a:t>
            </a:r>
            <a:r>
              <a:rPr lang="en-US" sz="2800" spc="-10" dirty="0">
                <a:effectLst/>
                <a:latin typeface="Calibri" panose="020F0502020204030204" pitchFamily="34" charset="0"/>
                <a:ea typeface="Times New Roman" panose="02020603050405020304" pitchFamily="18" charset="0"/>
              </a:rPr>
              <a:t> de </a:t>
            </a:r>
            <a:r>
              <a:rPr lang="en-US" sz="2800" spc="-10" dirty="0" err="1">
                <a:effectLst/>
                <a:latin typeface="Calibri" panose="020F0502020204030204" pitchFamily="34" charset="0"/>
                <a:ea typeface="Times New Roman" panose="02020603050405020304" pitchFamily="18" charset="0"/>
              </a:rPr>
              <a:t>reduzir</a:t>
            </a:r>
            <a:r>
              <a:rPr lang="en-US" sz="2800" spc="-10" dirty="0">
                <a:effectLst/>
                <a:latin typeface="Calibri" panose="020F0502020204030204" pitchFamily="34" charset="0"/>
                <a:ea typeface="Times New Roman" panose="02020603050405020304" pitchFamily="18" charset="0"/>
              </a:rPr>
              <a:t> o </a:t>
            </a:r>
            <a:r>
              <a:rPr lang="en-US" sz="2800" spc="-10" dirty="0" err="1">
                <a:effectLst/>
                <a:latin typeface="Calibri" panose="020F0502020204030204" pitchFamily="34" charset="0"/>
                <a:ea typeface="Times New Roman" panose="02020603050405020304" pitchFamily="18" charset="0"/>
              </a:rPr>
              <a:t>consumo</a:t>
            </a:r>
            <a:r>
              <a:rPr lang="en-US" sz="2800" spc="-10" dirty="0">
                <a:effectLst/>
                <a:latin typeface="Calibri" panose="020F0502020204030204" pitchFamily="34" charset="0"/>
                <a:ea typeface="Times New Roman" panose="02020603050405020304" pitchFamily="18" charset="0"/>
              </a:rPr>
              <a:t> </a:t>
            </a:r>
            <a:r>
              <a:rPr lang="en-US" sz="2800" spc="-10" dirty="0" err="1">
                <a:effectLst/>
                <a:latin typeface="Calibri" panose="020F0502020204030204" pitchFamily="34" charset="0"/>
                <a:ea typeface="Times New Roman" panose="02020603050405020304" pitchFamily="18" charset="0"/>
              </a:rPr>
              <a:t>desse</a:t>
            </a:r>
            <a:r>
              <a:rPr lang="en-US" sz="2800" spc="-10" dirty="0">
                <a:effectLst/>
                <a:latin typeface="Calibri" panose="020F0502020204030204" pitchFamily="34" charset="0"/>
                <a:ea typeface="Times New Roman" panose="02020603050405020304" pitchFamily="18" charset="0"/>
              </a:rPr>
              <a:t> </a:t>
            </a:r>
            <a:r>
              <a:rPr lang="en-US" sz="2800" spc="-10" dirty="0" err="1">
                <a:effectLst/>
                <a:latin typeface="Calibri" panose="020F0502020204030204" pitchFamily="34" charset="0"/>
                <a:ea typeface="Times New Roman" panose="02020603050405020304" pitchFamily="18" charset="0"/>
              </a:rPr>
              <a:t>bem</a:t>
            </a:r>
            <a:r>
              <a:rPr lang="en-US" sz="2800" spc="-10" dirty="0">
                <a:effectLst/>
                <a:latin typeface="Calibri" panose="020F0502020204030204" pitchFamily="34" charset="0"/>
                <a:ea typeface="Times New Roman" panose="02020603050405020304" pitchFamily="18" charset="0"/>
              </a:rPr>
              <a:t> e </a:t>
            </a:r>
            <a:r>
              <a:rPr lang="en-US" sz="2800" spc="-10" dirty="0" err="1">
                <a:effectLst/>
                <a:latin typeface="Calibri" panose="020F0502020204030204" pitchFamily="34" charset="0"/>
                <a:ea typeface="Times New Roman" panose="02020603050405020304" pitchFamily="18" charset="0"/>
              </a:rPr>
              <a:t>elevar</a:t>
            </a:r>
            <a:r>
              <a:rPr lang="en-US" sz="2800" spc="-10" dirty="0">
                <a:effectLst/>
                <a:latin typeface="Calibri" panose="020F0502020204030204" pitchFamily="34" charset="0"/>
                <a:ea typeface="Times New Roman" panose="02020603050405020304" pitchFamily="18" charset="0"/>
              </a:rPr>
              <a:t> a </a:t>
            </a:r>
            <a:r>
              <a:rPr lang="en-US" sz="2800" spc="-10" dirty="0" err="1">
                <a:effectLst/>
                <a:latin typeface="Calibri" panose="020F0502020204030204" pitchFamily="34" charset="0"/>
                <a:ea typeface="Times New Roman" panose="02020603050405020304" pitchFamily="18" charset="0"/>
              </a:rPr>
              <a:t>receita</a:t>
            </a:r>
            <a:r>
              <a:rPr lang="en-US" sz="2800" spc="-10" dirty="0">
                <a:effectLst/>
                <a:latin typeface="Calibri" panose="020F0502020204030204" pitchFamily="34" charset="0"/>
                <a:ea typeface="Times New Roman" panose="02020603050405020304" pitchFamily="18" charset="0"/>
              </a:rPr>
              <a:t> do </a:t>
            </a:r>
            <a:r>
              <a:rPr lang="en-US" sz="2800" spc="-10" dirty="0" err="1">
                <a:effectLst/>
                <a:latin typeface="Calibri" panose="020F0502020204030204" pitchFamily="34" charset="0"/>
                <a:ea typeface="Times New Roman" panose="02020603050405020304" pitchFamily="18" charset="0"/>
              </a:rPr>
              <a:t>governo</a:t>
            </a:r>
            <a:r>
              <a:rPr lang="en-US" sz="2800" spc="-10" dirty="0">
                <a:effectLst/>
                <a:latin typeface="Calibri" panose="020F0502020204030204" pitchFamily="34" charset="0"/>
                <a:ea typeface="Times New Roman" panose="02020603050405020304" pitchFamily="18" charset="0"/>
              </a:rPr>
              <a:t>.  Qual </a:t>
            </a:r>
            <a:r>
              <a:rPr lang="en-US" sz="2800" spc="-10" dirty="0" err="1">
                <a:effectLst/>
                <a:latin typeface="Calibri" panose="020F0502020204030204" pitchFamily="34" charset="0"/>
                <a:ea typeface="Times New Roman" panose="02020603050405020304" pitchFamily="18" charset="0"/>
              </a:rPr>
              <a:t>passará</a:t>
            </a:r>
            <a:r>
              <a:rPr lang="en-US" sz="2800" spc="-10" dirty="0">
                <a:effectLst/>
                <a:latin typeface="Calibri" panose="020F0502020204030204" pitchFamily="34" charset="0"/>
                <a:ea typeface="Times New Roman" panose="02020603050405020304" pitchFamily="18" charset="0"/>
              </a:rPr>
              <a:t> a ser a nova </a:t>
            </a:r>
            <a:r>
              <a:rPr lang="en-US" sz="2800" spc="-10" dirty="0" err="1">
                <a:effectLst/>
                <a:latin typeface="Calibri" panose="020F0502020204030204" pitchFamily="34" charset="0"/>
                <a:ea typeface="Times New Roman" panose="02020603050405020304" pitchFamily="18" charset="0"/>
              </a:rPr>
              <a:t>quantidade</a:t>
            </a:r>
            <a:r>
              <a:rPr lang="en-US" sz="2800" spc="-10" dirty="0">
                <a:effectLst/>
                <a:latin typeface="Calibri" panose="020F0502020204030204" pitchFamily="34" charset="0"/>
                <a:ea typeface="Times New Roman" panose="02020603050405020304" pitchFamily="18" charset="0"/>
              </a:rPr>
              <a:t> de </a:t>
            </a:r>
            <a:r>
              <a:rPr lang="en-US" sz="2800" spc="-10" dirty="0" err="1">
                <a:effectLst/>
                <a:latin typeface="Calibri" panose="020F0502020204030204" pitchFamily="34" charset="0"/>
                <a:ea typeface="Times New Roman" panose="02020603050405020304" pitchFamily="18" charset="0"/>
              </a:rPr>
              <a:t>equilíbrio</a:t>
            </a:r>
            <a:r>
              <a:rPr lang="en-US" sz="2800" spc="-10" dirty="0">
                <a:effectLst/>
                <a:latin typeface="Calibri" panose="020F0502020204030204" pitchFamily="34" charset="0"/>
                <a:ea typeface="Times New Roman" panose="02020603050405020304" pitchFamily="18" charset="0"/>
              </a:rPr>
              <a:t>? Qual o </a:t>
            </a:r>
            <a:r>
              <a:rPr lang="en-US" sz="2800" spc="-10" dirty="0" err="1">
                <a:effectLst/>
                <a:latin typeface="Calibri" panose="020F0502020204030204" pitchFamily="34" charset="0"/>
                <a:ea typeface="Times New Roman" panose="02020603050405020304" pitchFamily="18" charset="0"/>
              </a:rPr>
              <a:t>preço</a:t>
            </a:r>
            <a:r>
              <a:rPr lang="en-US" sz="2800" spc="-10" dirty="0">
                <a:effectLst/>
                <a:latin typeface="Calibri" panose="020F0502020204030204" pitchFamily="34" charset="0"/>
                <a:ea typeface="Times New Roman" panose="02020603050405020304" pitchFamily="18" charset="0"/>
              </a:rPr>
              <a:t> que o comprador </a:t>
            </a:r>
            <a:r>
              <a:rPr lang="en-US" sz="2800" spc="-10" dirty="0" err="1">
                <a:effectLst/>
                <a:latin typeface="Calibri" panose="020F0502020204030204" pitchFamily="34" charset="0"/>
                <a:ea typeface="Times New Roman" panose="02020603050405020304" pitchFamily="18" charset="0"/>
              </a:rPr>
              <a:t>passará</a:t>
            </a:r>
            <a:r>
              <a:rPr lang="en-US" sz="2800" spc="-10" dirty="0">
                <a:effectLst/>
                <a:latin typeface="Calibri" panose="020F0502020204030204" pitchFamily="34" charset="0"/>
                <a:ea typeface="Times New Roman" panose="02020603050405020304" pitchFamily="18" charset="0"/>
              </a:rPr>
              <a:t> a </a:t>
            </a:r>
            <a:r>
              <a:rPr lang="en-US" sz="2800" spc="-10" dirty="0" err="1">
                <a:effectLst/>
                <a:latin typeface="Calibri" panose="020F0502020204030204" pitchFamily="34" charset="0"/>
                <a:ea typeface="Times New Roman" panose="02020603050405020304" pitchFamily="18" charset="0"/>
              </a:rPr>
              <a:t>pagar</a:t>
            </a:r>
            <a:r>
              <a:rPr lang="en-US" sz="2800" spc="-10" dirty="0">
                <a:effectLst/>
                <a:latin typeface="Calibri" panose="020F0502020204030204" pitchFamily="34" charset="0"/>
                <a:ea typeface="Times New Roman" panose="02020603050405020304" pitchFamily="18" charset="0"/>
              </a:rPr>
              <a:t>?  Qual o valor que o </a:t>
            </a:r>
            <a:r>
              <a:rPr lang="en-US" sz="2800" spc="-10" dirty="0" err="1">
                <a:effectLst/>
                <a:latin typeface="Calibri" panose="020F0502020204030204" pitchFamily="34" charset="0"/>
                <a:ea typeface="Times New Roman" panose="02020603050405020304" pitchFamily="18" charset="0"/>
              </a:rPr>
              <a:t>vendedor</a:t>
            </a:r>
            <a:r>
              <a:rPr lang="en-US" sz="2800" spc="-10" dirty="0">
                <a:effectLst/>
                <a:latin typeface="Calibri" panose="020F0502020204030204" pitchFamily="34" charset="0"/>
                <a:ea typeface="Times New Roman" panose="02020603050405020304" pitchFamily="18" charset="0"/>
              </a:rPr>
              <a:t> </a:t>
            </a:r>
            <a:r>
              <a:rPr lang="en-US" sz="2800" spc="-10" dirty="0" err="1">
                <a:effectLst/>
                <a:latin typeface="Calibri" panose="020F0502020204030204" pitchFamily="34" charset="0"/>
                <a:ea typeface="Times New Roman" panose="02020603050405020304" pitchFamily="18" charset="0"/>
              </a:rPr>
              <a:t>passará</a:t>
            </a:r>
            <a:r>
              <a:rPr lang="en-US" sz="2800" spc="-10" dirty="0">
                <a:effectLst/>
                <a:latin typeface="Calibri" panose="020F0502020204030204" pitchFamily="34" charset="0"/>
                <a:ea typeface="Times New Roman" panose="02020603050405020304" pitchFamily="18" charset="0"/>
              </a:rPr>
              <a:t> a </a:t>
            </a:r>
            <a:r>
              <a:rPr lang="en-US" sz="2800" spc="-10" dirty="0" err="1">
                <a:effectLst/>
                <a:latin typeface="Calibri" panose="020F0502020204030204" pitchFamily="34" charset="0"/>
                <a:ea typeface="Times New Roman" panose="02020603050405020304" pitchFamily="18" charset="0"/>
              </a:rPr>
              <a:t>receber</a:t>
            </a:r>
            <a:r>
              <a:rPr lang="en-US" sz="2800" spc="-10" dirty="0">
                <a:effectLst/>
                <a:latin typeface="Calibri" panose="020F0502020204030204" pitchFamily="34" charset="0"/>
                <a:ea typeface="Times New Roman" panose="02020603050405020304" pitchFamily="18" charset="0"/>
              </a:rPr>
              <a:t> </a:t>
            </a:r>
            <a:r>
              <a:rPr lang="en-US" sz="2800" spc="-10" dirty="0" err="1">
                <a:effectLst/>
                <a:latin typeface="Calibri" panose="020F0502020204030204" pitchFamily="34" charset="0"/>
                <a:ea typeface="Times New Roman" panose="02020603050405020304" pitchFamily="18" charset="0"/>
              </a:rPr>
              <a:t>por</a:t>
            </a:r>
            <a:r>
              <a:rPr lang="en-US" sz="2800" spc="-10" dirty="0">
                <a:effectLst/>
                <a:latin typeface="Calibri" panose="020F0502020204030204" pitchFamily="34" charset="0"/>
                <a:ea typeface="Times New Roman" panose="02020603050405020304" pitchFamily="18" charset="0"/>
              </a:rPr>
              <a:t> </a:t>
            </a:r>
            <a:r>
              <a:rPr lang="en-US" sz="2800" spc="-10" dirty="0" err="1">
                <a:effectLst/>
                <a:latin typeface="Calibri" panose="020F0502020204030204" pitchFamily="34" charset="0"/>
                <a:ea typeface="Times New Roman" panose="02020603050405020304" pitchFamily="18" charset="0"/>
              </a:rPr>
              <a:t>cada</a:t>
            </a:r>
            <a:r>
              <a:rPr lang="en-US" sz="2800" spc="-10" dirty="0">
                <a:effectLst/>
                <a:latin typeface="Calibri" panose="020F0502020204030204" pitchFamily="34" charset="0"/>
                <a:ea typeface="Times New Roman" panose="02020603050405020304" pitchFamily="18" charset="0"/>
              </a:rPr>
              <a:t> </a:t>
            </a:r>
            <a:r>
              <a:rPr lang="en-US" sz="2800" spc="-10" dirty="0" err="1">
                <a:effectLst/>
                <a:latin typeface="Calibri" panose="020F0502020204030204" pitchFamily="34" charset="0"/>
                <a:ea typeface="Times New Roman" panose="02020603050405020304" pitchFamily="18" charset="0"/>
              </a:rPr>
              <a:t>unidade</a:t>
            </a:r>
            <a:r>
              <a:rPr lang="en-US" sz="2800" spc="-10" dirty="0">
                <a:effectLst/>
                <a:latin typeface="Calibri" panose="020F0502020204030204" pitchFamily="34" charset="0"/>
                <a:ea typeface="Times New Roman" panose="02020603050405020304" pitchFamily="18" charset="0"/>
              </a:rPr>
              <a:t>?</a:t>
            </a:r>
            <a:endParaRPr lang="pt-BR" sz="2800" dirty="0">
              <a:effectLst/>
              <a:latin typeface="Times New Roman" panose="02020603050405020304" pitchFamily="18" charset="0"/>
              <a:ea typeface="Times New Roman" panose="02020603050405020304" pitchFamily="18" charset="0"/>
            </a:endParaRPr>
          </a:p>
          <a:p>
            <a:pPr marL="342900" lvl="0" indent="-342900" algn="just">
              <a:buClr>
                <a:srgbClr val="000000"/>
              </a:buClr>
              <a:buSzPct val="100000"/>
              <a:buFont typeface="+mj-lt"/>
              <a:buAutoNum type="alphaLcParenR"/>
              <a:tabLst>
                <a:tab pos="-457200" algn="l"/>
              </a:tabLst>
            </a:pPr>
            <a:r>
              <a:rPr lang="en-US" sz="2800" spc="-10" dirty="0" err="1">
                <a:effectLst/>
                <a:latin typeface="Calibri" panose="020F0502020204030204" pitchFamily="34" charset="0"/>
                <a:ea typeface="Times New Roman" panose="02020603050405020304" pitchFamily="18" charset="0"/>
              </a:rPr>
              <a:t>Suponha</a:t>
            </a:r>
            <a:r>
              <a:rPr lang="en-US" sz="2800" spc="-10" dirty="0">
                <a:effectLst/>
                <a:latin typeface="Calibri" panose="020F0502020204030204" pitchFamily="34" charset="0"/>
                <a:ea typeface="Times New Roman" panose="02020603050405020304" pitchFamily="18" charset="0"/>
              </a:rPr>
              <a:t> que o </a:t>
            </a:r>
            <a:r>
              <a:rPr lang="en-US" sz="2800" spc="-10" dirty="0" err="1">
                <a:effectLst/>
                <a:latin typeface="Calibri" panose="020F0502020204030204" pitchFamily="34" charset="0"/>
                <a:ea typeface="Times New Roman" panose="02020603050405020304" pitchFamily="18" charset="0"/>
              </a:rPr>
              <a:t>governo</a:t>
            </a:r>
            <a:r>
              <a:rPr lang="en-US" sz="2800" spc="-10" dirty="0">
                <a:effectLst/>
                <a:latin typeface="Calibri" panose="020F0502020204030204" pitchFamily="34" charset="0"/>
                <a:ea typeface="Times New Roman" panose="02020603050405020304" pitchFamily="18" charset="0"/>
              </a:rPr>
              <a:t> </a:t>
            </a:r>
            <a:r>
              <a:rPr lang="en-US" sz="2800" spc="-10" dirty="0" err="1">
                <a:effectLst/>
                <a:latin typeface="Calibri" panose="020F0502020204030204" pitchFamily="34" charset="0"/>
                <a:ea typeface="Times New Roman" panose="02020603050405020304" pitchFamily="18" charset="0"/>
              </a:rPr>
              <a:t>mude</a:t>
            </a:r>
            <a:r>
              <a:rPr lang="en-US" sz="2800" spc="-10" dirty="0">
                <a:effectLst/>
                <a:latin typeface="Calibri" panose="020F0502020204030204" pitchFamily="34" charset="0"/>
                <a:ea typeface="Times New Roman" panose="02020603050405020304" pitchFamily="18" charset="0"/>
              </a:rPr>
              <a:t> de </a:t>
            </a:r>
            <a:r>
              <a:rPr lang="en-US" sz="2800" spc="-10" dirty="0" err="1">
                <a:effectLst/>
                <a:latin typeface="Calibri" panose="020F0502020204030204" pitchFamily="34" charset="0"/>
                <a:ea typeface="Times New Roman" panose="02020603050405020304" pitchFamily="18" charset="0"/>
              </a:rPr>
              <a:t>opinião</a:t>
            </a:r>
            <a:r>
              <a:rPr lang="en-US" sz="2800" spc="-10" dirty="0">
                <a:effectLst/>
                <a:latin typeface="Calibri" panose="020F0502020204030204" pitchFamily="34" charset="0"/>
                <a:ea typeface="Times New Roman" panose="02020603050405020304" pitchFamily="18" charset="0"/>
              </a:rPr>
              <a:t> a </a:t>
            </a:r>
            <a:r>
              <a:rPr lang="en-US" sz="2800" spc="-10" dirty="0" err="1">
                <a:effectLst/>
                <a:latin typeface="Calibri" panose="020F0502020204030204" pitchFamily="34" charset="0"/>
                <a:ea typeface="Times New Roman" panose="02020603050405020304" pitchFamily="18" charset="0"/>
              </a:rPr>
              <a:t>respeito</a:t>
            </a:r>
            <a:r>
              <a:rPr lang="en-US" sz="2800" spc="-10" dirty="0">
                <a:effectLst/>
                <a:latin typeface="Calibri" panose="020F0502020204030204" pitchFamily="34" charset="0"/>
                <a:ea typeface="Times New Roman" panose="02020603050405020304" pitchFamily="18" charset="0"/>
              </a:rPr>
              <a:t> da </a:t>
            </a:r>
            <a:r>
              <a:rPr lang="en-US" sz="2800" spc="-10" dirty="0" err="1">
                <a:effectLst/>
                <a:latin typeface="Calibri" panose="020F0502020204030204" pitchFamily="34" charset="0"/>
                <a:ea typeface="Times New Roman" panose="02020603050405020304" pitchFamily="18" charset="0"/>
              </a:rPr>
              <a:t>importância</a:t>
            </a:r>
            <a:r>
              <a:rPr lang="en-US" sz="2800" spc="-10" dirty="0">
                <a:effectLst/>
                <a:latin typeface="Calibri" panose="020F0502020204030204" pitchFamily="34" charset="0"/>
                <a:ea typeface="Times New Roman" panose="02020603050405020304" pitchFamily="18" charset="0"/>
              </a:rPr>
              <a:t> </a:t>
            </a:r>
            <a:r>
              <a:rPr lang="en-US" sz="2800" spc="-10" dirty="0" err="1">
                <a:effectLst/>
                <a:latin typeface="Calibri" panose="020F0502020204030204" pitchFamily="34" charset="0"/>
                <a:ea typeface="Times New Roman" panose="02020603050405020304" pitchFamily="18" charset="0"/>
              </a:rPr>
              <a:t>desse</a:t>
            </a:r>
            <a:r>
              <a:rPr lang="en-US" sz="2800" spc="-10" dirty="0">
                <a:effectLst/>
                <a:latin typeface="Calibri" panose="020F0502020204030204" pitchFamily="34" charset="0"/>
                <a:ea typeface="Times New Roman" panose="02020603050405020304" pitchFamily="18" charset="0"/>
              </a:rPr>
              <a:t> </a:t>
            </a:r>
            <a:r>
              <a:rPr lang="en-US" sz="2800" spc="-10" dirty="0" err="1">
                <a:effectLst/>
                <a:latin typeface="Calibri" panose="020F0502020204030204" pitchFamily="34" charset="0"/>
                <a:ea typeface="Times New Roman" panose="02020603050405020304" pitchFamily="18" charset="0"/>
              </a:rPr>
              <a:t>bem</a:t>
            </a:r>
            <a:r>
              <a:rPr lang="en-US" sz="2800" spc="-10" dirty="0">
                <a:effectLst/>
                <a:latin typeface="Calibri" panose="020F0502020204030204" pitchFamily="34" charset="0"/>
                <a:ea typeface="Times New Roman" panose="02020603050405020304" pitchFamily="18" charset="0"/>
              </a:rPr>
              <a:t> para a </a:t>
            </a:r>
            <a:r>
              <a:rPr lang="en-US" sz="2800" spc="-10" dirty="0" err="1">
                <a:effectLst/>
                <a:latin typeface="Calibri" panose="020F0502020204030204" pitchFamily="34" charset="0"/>
                <a:ea typeface="Times New Roman" panose="02020603050405020304" pitchFamily="18" charset="0"/>
              </a:rPr>
              <a:t>satisfação</a:t>
            </a:r>
            <a:r>
              <a:rPr lang="en-US" sz="2800" spc="-10" dirty="0">
                <a:effectLst/>
                <a:latin typeface="Calibri" panose="020F0502020204030204" pitchFamily="34" charset="0"/>
                <a:ea typeface="Times New Roman" panose="02020603050405020304" pitchFamily="18" charset="0"/>
              </a:rPr>
              <a:t> do </a:t>
            </a:r>
            <a:r>
              <a:rPr lang="en-US" sz="2800" spc="-10" dirty="0" err="1">
                <a:effectLst/>
                <a:latin typeface="Calibri" panose="020F0502020204030204" pitchFamily="34" charset="0"/>
                <a:ea typeface="Times New Roman" panose="02020603050405020304" pitchFamily="18" charset="0"/>
              </a:rPr>
              <a:t>público</a:t>
            </a:r>
            <a:r>
              <a:rPr lang="en-US" sz="2800" spc="-10" dirty="0">
                <a:effectLst/>
                <a:latin typeface="Calibri" panose="020F0502020204030204" pitchFamily="34" charset="0"/>
                <a:ea typeface="Times New Roman" panose="02020603050405020304" pitchFamily="18" charset="0"/>
              </a:rPr>
              <a:t>. Dessa forma, o </a:t>
            </a:r>
            <a:r>
              <a:rPr lang="en-US" sz="2800" spc="-10" dirty="0" err="1">
                <a:effectLst/>
                <a:latin typeface="Calibri" panose="020F0502020204030204" pitchFamily="34" charset="0"/>
                <a:ea typeface="Times New Roman" panose="02020603050405020304" pitchFamily="18" charset="0"/>
              </a:rPr>
              <a:t>imposto</a:t>
            </a:r>
            <a:r>
              <a:rPr lang="en-US" sz="2800" spc="-10" dirty="0">
                <a:effectLst/>
                <a:latin typeface="Calibri" panose="020F0502020204030204" pitchFamily="34" charset="0"/>
                <a:ea typeface="Times New Roman" panose="02020603050405020304" pitchFamily="18" charset="0"/>
              </a:rPr>
              <a:t> é </a:t>
            </a:r>
            <a:r>
              <a:rPr lang="en-US" sz="2800" spc="-10" dirty="0" err="1">
                <a:effectLst/>
                <a:latin typeface="Calibri" panose="020F0502020204030204" pitchFamily="34" charset="0"/>
                <a:ea typeface="Times New Roman" panose="02020603050405020304" pitchFamily="18" charset="0"/>
              </a:rPr>
              <a:t>removido</a:t>
            </a:r>
            <a:r>
              <a:rPr lang="en-US" sz="2800" spc="-10" dirty="0">
                <a:effectLst/>
                <a:latin typeface="Calibri" panose="020F0502020204030204" pitchFamily="34" charset="0"/>
                <a:ea typeface="Times New Roman" panose="02020603050405020304" pitchFamily="18" charset="0"/>
              </a:rPr>
              <a:t> e um </a:t>
            </a:r>
            <a:r>
              <a:rPr lang="en-US" sz="2800" spc="-10" dirty="0" err="1">
                <a:effectLst/>
                <a:latin typeface="Calibri" panose="020F0502020204030204" pitchFamily="34" charset="0"/>
                <a:ea typeface="Times New Roman" panose="02020603050405020304" pitchFamily="18" charset="0"/>
              </a:rPr>
              <a:t>subsídio</a:t>
            </a:r>
            <a:r>
              <a:rPr lang="en-US" sz="2800" spc="-10" dirty="0">
                <a:effectLst/>
                <a:latin typeface="Calibri" panose="020F0502020204030204" pitchFamily="34" charset="0"/>
                <a:ea typeface="Times New Roman" panose="02020603050405020304" pitchFamily="18" charset="0"/>
              </a:rPr>
              <a:t> de $1 </a:t>
            </a:r>
            <a:r>
              <a:rPr lang="en-US" sz="2800" spc="-10" dirty="0" err="1">
                <a:effectLst/>
                <a:latin typeface="Calibri" panose="020F0502020204030204" pitchFamily="34" charset="0"/>
                <a:ea typeface="Times New Roman" panose="02020603050405020304" pitchFamily="18" charset="0"/>
              </a:rPr>
              <a:t>por</a:t>
            </a:r>
            <a:r>
              <a:rPr lang="en-US" sz="2800" spc="-10" dirty="0">
                <a:effectLst/>
                <a:latin typeface="Calibri" panose="020F0502020204030204" pitchFamily="34" charset="0"/>
                <a:ea typeface="Times New Roman" panose="02020603050405020304" pitchFamily="18" charset="0"/>
              </a:rPr>
              <a:t> </a:t>
            </a:r>
            <a:r>
              <a:rPr lang="en-US" sz="2800" spc="-10" dirty="0" err="1">
                <a:effectLst/>
                <a:latin typeface="Calibri" panose="020F0502020204030204" pitchFamily="34" charset="0"/>
                <a:ea typeface="Times New Roman" panose="02020603050405020304" pitchFamily="18" charset="0"/>
              </a:rPr>
              <a:t>unidade</a:t>
            </a:r>
            <a:r>
              <a:rPr lang="en-US" sz="2800" spc="-10" dirty="0">
                <a:effectLst/>
                <a:latin typeface="Calibri" panose="020F0502020204030204" pitchFamily="34" charset="0"/>
                <a:ea typeface="Times New Roman" panose="02020603050405020304" pitchFamily="18" charset="0"/>
              </a:rPr>
              <a:t> é </a:t>
            </a:r>
            <a:r>
              <a:rPr lang="en-US" sz="2800" spc="-10" dirty="0" err="1">
                <a:effectLst/>
                <a:latin typeface="Calibri" panose="020F0502020204030204" pitchFamily="34" charset="0"/>
                <a:ea typeface="Times New Roman" panose="02020603050405020304" pitchFamily="18" charset="0"/>
              </a:rPr>
              <a:t>concedido</a:t>
            </a:r>
            <a:r>
              <a:rPr lang="en-US" sz="2800" spc="-10" dirty="0">
                <a:effectLst/>
                <a:latin typeface="Calibri" panose="020F0502020204030204" pitchFamily="34" charset="0"/>
                <a:ea typeface="Times New Roman" panose="02020603050405020304" pitchFamily="18" charset="0"/>
              </a:rPr>
              <a:t> a </a:t>
            </a:r>
            <a:r>
              <a:rPr lang="en-US" sz="2800" spc="-10" dirty="0" err="1">
                <a:effectLst/>
                <a:latin typeface="Calibri" panose="020F0502020204030204" pitchFamily="34" charset="0"/>
                <a:ea typeface="Times New Roman" panose="02020603050405020304" pitchFamily="18" charset="0"/>
              </a:rPr>
              <a:t>seus</a:t>
            </a:r>
            <a:r>
              <a:rPr lang="en-US" sz="2800" spc="-10" dirty="0">
                <a:effectLst/>
                <a:latin typeface="Calibri" panose="020F0502020204030204" pitchFamily="34" charset="0"/>
                <a:ea typeface="Times New Roman" panose="02020603050405020304" pitchFamily="18" charset="0"/>
              </a:rPr>
              <a:t> </a:t>
            </a:r>
            <a:r>
              <a:rPr lang="en-US" sz="2800" spc="-10" dirty="0" err="1">
                <a:effectLst/>
                <a:latin typeface="Calibri" panose="020F0502020204030204" pitchFamily="34" charset="0"/>
                <a:ea typeface="Times New Roman" panose="02020603050405020304" pitchFamily="18" charset="0"/>
              </a:rPr>
              <a:t>produtores</a:t>
            </a:r>
            <a:r>
              <a:rPr lang="en-US" sz="2800" spc="-10" dirty="0">
                <a:effectLst/>
                <a:latin typeface="Calibri" panose="020F0502020204030204" pitchFamily="34" charset="0"/>
                <a:ea typeface="Times New Roman" panose="02020603050405020304" pitchFamily="18" charset="0"/>
              </a:rPr>
              <a:t>. Qual </a:t>
            </a:r>
            <a:r>
              <a:rPr lang="en-US" sz="2800" spc="-10" dirty="0" err="1">
                <a:effectLst/>
                <a:latin typeface="Calibri" panose="020F0502020204030204" pitchFamily="34" charset="0"/>
                <a:ea typeface="Times New Roman" panose="02020603050405020304" pitchFamily="18" charset="0"/>
              </a:rPr>
              <a:t>será</a:t>
            </a:r>
            <a:r>
              <a:rPr lang="en-US" sz="2800" spc="-10" dirty="0">
                <a:effectLst/>
                <a:latin typeface="Calibri" panose="020F0502020204030204" pitchFamily="34" charset="0"/>
                <a:ea typeface="Times New Roman" panose="02020603050405020304" pitchFamily="18" charset="0"/>
              </a:rPr>
              <a:t> a nova </a:t>
            </a:r>
            <a:r>
              <a:rPr lang="en-US" sz="2800" spc="-10" dirty="0" err="1">
                <a:effectLst/>
                <a:latin typeface="Calibri" panose="020F0502020204030204" pitchFamily="34" charset="0"/>
                <a:ea typeface="Times New Roman" panose="02020603050405020304" pitchFamily="18" charset="0"/>
              </a:rPr>
              <a:t>quantidade</a:t>
            </a:r>
            <a:r>
              <a:rPr lang="en-US" sz="2800" spc="-10" dirty="0">
                <a:effectLst/>
                <a:latin typeface="Calibri" panose="020F0502020204030204" pitchFamily="34" charset="0"/>
                <a:ea typeface="Times New Roman" panose="02020603050405020304" pitchFamily="18" charset="0"/>
              </a:rPr>
              <a:t> de </a:t>
            </a:r>
            <a:r>
              <a:rPr lang="en-US" sz="2800" spc="-10" dirty="0" err="1">
                <a:effectLst/>
                <a:latin typeface="Calibri" panose="020F0502020204030204" pitchFamily="34" charset="0"/>
                <a:ea typeface="Times New Roman" panose="02020603050405020304" pitchFamily="18" charset="0"/>
              </a:rPr>
              <a:t>equilíbrio</a:t>
            </a:r>
            <a:r>
              <a:rPr lang="en-US" sz="2800" spc="-10" dirty="0">
                <a:effectLst/>
                <a:latin typeface="Calibri" panose="020F0502020204030204" pitchFamily="34" charset="0"/>
                <a:ea typeface="Times New Roman" panose="02020603050405020304" pitchFamily="18" charset="0"/>
              </a:rPr>
              <a:t>? Qual o </a:t>
            </a:r>
            <a:r>
              <a:rPr lang="en-US" sz="2800" spc="-10" dirty="0" err="1">
                <a:effectLst/>
                <a:latin typeface="Calibri" panose="020F0502020204030204" pitchFamily="34" charset="0"/>
                <a:ea typeface="Times New Roman" panose="02020603050405020304" pitchFamily="18" charset="0"/>
              </a:rPr>
              <a:t>preço</a:t>
            </a:r>
            <a:r>
              <a:rPr lang="en-US" sz="2800" spc="-10" dirty="0">
                <a:effectLst/>
                <a:latin typeface="Calibri" panose="020F0502020204030204" pitchFamily="34" charset="0"/>
                <a:ea typeface="Times New Roman" panose="02020603050405020304" pitchFamily="18" charset="0"/>
              </a:rPr>
              <a:t> que o comprador </a:t>
            </a:r>
            <a:r>
              <a:rPr lang="en-US" sz="2800" spc="-10" dirty="0" err="1">
                <a:effectLst/>
                <a:latin typeface="Calibri" panose="020F0502020204030204" pitchFamily="34" charset="0"/>
                <a:ea typeface="Times New Roman" panose="02020603050405020304" pitchFamily="18" charset="0"/>
              </a:rPr>
              <a:t>passará</a:t>
            </a:r>
            <a:r>
              <a:rPr lang="en-US" sz="2800" spc="-10" dirty="0">
                <a:effectLst/>
                <a:latin typeface="Calibri" panose="020F0502020204030204" pitchFamily="34" charset="0"/>
                <a:ea typeface="Times New Roman" panose="02020603050405020304" pitchFamily="18" charset="0"/>
              </a:rPr>
              <a:t> a </a:t>
            </a:r>
            <a:r>
              <a:rPr lang="en-US" sz="2800" spc="-10" dirty="0" err="1">
                <a:effectLst/>
                <a:latin typeface="Calibri" panose="020F0502020204030204" pitchFamily="34" charset="0"/>
                <a:ea typeface="Times New Roman" panose="02020603050405020304" pitchFamily="18" charset="0"/>
              </a:rPr>
              <a:t>pagar</a:t>
            </a:r>
            <a:r>
              <a:rPr lang="en-US" sz="2800" spc="-10" dirty="0">
                <a:effectLst/>
                <a:latin typeface="Calibri" panose="020F0502020204030204" pitchFamily="34" charset="0"/>
                <a:ea typeface="Times New Roman" panose="02020603050405020304" pitchFamily="18" charset="0"/>
              </a:rPr>
              <a:t>? Qual o valor que o </a:t>
            </a:r>
            <a:r>
              <a:rPr lang="en-US" sz="2800" spc="-10" dirty="0" err="1">
                <a:effectLst/>
                <a:latin typeface="Calibri" panose="020F0502020204030204" pitchFamily="34" charset="0"/>
                <a:ea typeface="Times New Roman" panose="02020603050405020304" pitchFamily="18" charset="0"/>
              </a:rPr>
              <a:t>vendedor</a:t>
            </a:r>
            <a:r>
              <a:rPr lang="en-US" sz="2800" spc="-10" dirty="0">
                <a:effectLst/>
                <a:latin typeface="Calibri" panose="020F0502020204030204" pitchFamily="34" charset="0"/>
                <a:ea typeface="Times New Roman" panose="02020603050405020304" pitchFamily="18" charset="0"/>
              </a:rPr>
              <a:t> </a:t>
            </a:r>
            <a:r>
              <a:rPr lang="en-US" sz="2800" spc="-10" dirty="0" err="1">
                <a:effectLst/>
                <a:latin typeface="Calibri" panose="020F0502020204030204" pitchFamily="34" charset="0"/>
                <a:ea typeface="Times New Roman" panose="02020603050405020304" pitchFamily="18" charset="0"/>
              </a:rPr>
              <a:t>passará</a:t>
            </a:r>
            <a:r>
              <a:rPr lang="en-US" sz="2800" spc="-10" dirty="0">
                <a:effectLst/>
                <a:latin typeface="Calibri" panose="020F0502020204030204" pitchFamily="34" charset="0"/>
                <a:ea typeface="Times New Roman" panose="02020603050405020304" pitchFamily="18" charset="0"/>
              </a:rPr>
              <a:t> a </a:t>
            </a:r>
            <a:r>
              <a:rPr lang="en-US" sz="2800" spc="-10" dirty="0" err="1">
                <a:effectLst/>
                <a:latin typeface="Calibri" panose="020F0502020204030204" pitchFamily="34" charset="0"/>
                <a:ea typeface="Times New Roman" panose="02020603050405020304" pitchFamily="18" charset="0"/>
              </a:rPr>
              <a:t>receber</a:t>
            </a:r>
            <a:r>
              <a:rPr lang="en-US" sz="2800" spc="-10" dirty="0">
                <a:effectLst/>
                <a:latin typeface="Calibri" panose="020F0502020204030204" pitchFamily="34" charset="0"/>
                <a:ea typeface="Times New Roman" panose="02020603050405020304" pitchFamily="18" charset="0"/>
              </a:rPr>
              <a:t> (</a:t>
            </a:r>
            <a:r>
              <a:rPr lang="en-US" sz="2800" spc="-10" dirty="0" err="1">
                <a:effectLst/>
                <a:latin typeface="Calibri" panose="020F0502020204030204" pitchFamily="34" charset="0"/>
                <a:ea typeface="Times New Roman" panose="02020603050405020304" pitchFamily="18" charset="0"/>
              </a:rPr>
              <a:t>incluindo</a:t>
            </a:r>
            <a:r>
              <a:rPr lang="en-US" sz="2800" spc="-10" dirty="0">
                <a:effectLst/>
                <a:latin typeface="Calibri" panose="020F0502020204030204" pitchFamily="34" charset="0"/>
                <a:ea typeface="Times New Roman" panose="02020603050405020304" pitchFamily="18" charset="0"/>
              </a:rPr>
              <a:t> o </a:t>
            </a:r>
            <a:r>
              <a:rPr lang="en-US" sz="2800" spc="-10" dirty="0" err="1">
                <a:effectLst/>
                <a:latin typeface="Calibri" panose="020F0502020204030204" pitchFamily="34" charset="0"/>
                <a:ea typeface="Times New Roman" panose="02020603050405020304" pitchFamily="18" charset="0"/>
              </a:rPr>
              <a:t>subsídio</a:t>
            </a:r>
            <a:r>
              <a:rPr lang="en-US" sz="2800" spc="-10" dirty="0">
                <a:effectLst/>
                <a:latin typeface="Calibri" panose="020F0502020204030204" pitchFamily="34" charset="0"/>
                <a:ea typeface="Times New Roman" panose="02020603050405020304" pitchFamily="18" charset="0"/>
              </a:rPr>
              <a:t>) </a:t>
            </a:r>
            <a:r>
              <a:rPr lang="en-US" sz="2800" spc="-10" dirty="0" err="1">
                <a:effectLst/>
                <a:latin typeface="Calibri" panose="020F0502020204030204" pitchFamily="34" charset="0"/>
                <a:ea typeface="Times New Roman" panose="02020603050405020304" pitchFamily="18" charset="0"/>
              </a:rPr>
              <a:t>por</a:t>
            </a:r>
            <a:r>
              <a:rPr lang="en-US" sz="2800" spc="-10" dirty="0">
                <a:effectLst/>
                <a:latin typeface="Calibri" panose="020F0502020204030204" pitchFamily="34" charset="0"/>
                <a:ea typeface="Times New Roman" panose="02020603050405020304" pitchFamily="18" charset="0"/>
              </a:rPr>
              <a:t> </a:t>
            </a:r>
            <a:r>
              <a:rPr lang="en-US" sz="2800" spc="-10" dirty="0" err="1">
                <a:effectLst/>
                <a:latin typeface="Calibri" panose="020F0502020204030204" pitchFamily="34" charset="0"/>
                <a:ea typeface="Times New Roman" panose="02020603050405020304" pitchFamily="18" charset="0"/>
              </a:rPr>
              <a:t>cada</a:t>
            </a:r>
            <a:r>
              <a:rPr lang="en-US" sz="2800" spc="-10" dirty="0">
                <a:effectLst/>
                <a:latin typeface="Calibri" panose="020F0502020204030204" pitchFamily="34" charset="0"/>
                <a:ea typeface="Times New Roman" panose="02020603050405020304" pitchFamily="18" charset="0"/>
              </a:rPr>
              <a:t> </a:t>
            </a:r>
            <a:r>
              <a:rPr lang="en-US" sz="2800" spc="-10" dirty="0" err="1">
                <a:effectLst/>
                <a:latin typeface="Calibri" panose="020F0502020204030204" pitchFamily="34" charset="0"/>
                <a:ea typeface="Times New Roman" panose="02020603050405020304" pitchFamily="18" charset="0"/>
              </a:rPr>
              <a:t>unidade</a:t>
            </a:r>
            <a:r>
              <a:rPr lang="en-US" sz="2800" spc="-10" dirty="0">
                <a:effectLst/>
                <a:latin typeface="Calibri" panose="020F0502020204030204" pitchFamily="34" charset="0"/>
                <a:ea typeface="Times New Roman" panose="02020603050405020304" pitchFamily="18" charset="0"/>
              </a:rPr>
              <a:t>?  Qual </a:t>
            </a:r>
            <a:r>
              <a:rPr lang="en-US" sz="2800" spc="-10" dirty="0" err="1">
                <a:effectLst/>
                <a:latin typeface="Calibri" panose="020F0502020204030204" pitchFamily="34" charset="0"/>
                <a:ea typeface="Times New Roman" panose="02020603050405020304" pitchFamily="18" charset="0"/>
              </a:rPr>
              <a:t>será</a:t>
            </a:r>
            <a:r>
              <a:rPr lang="en-US" sz="2800" spc="-10" dirty="0">
                <a:effectLst/>
                <a:latin typeface="Calibri" panose="020F0502020204030204" pitchFamily="34" charset="0"/>
                <a:ea typeface="Times New Roman" panose="02020603050405020304" pitchFamily="18" charset="0"/>
              </a:rPr>
              <a:t> o </a:t>
            </a:r>
            <a:r>
              <a:rPr lang="en-US" sz="2800" spc="-10" dirty="0" err="1">
                <a:effectLst/>
                <a:latin typeface="Calibri" panose="020F0502020204030204" pitchFamily="34" charset="0"/>
                <a:ea typeface="Times New Roman" panose="02020603050405020304" pitchFamily="18" charset="0"/>
              </a:rPr>
              <a:t>custo</a:t>
            </a:r>
            <a:r>
              <a:rPr lang="en-US" sz="2800" spc="-10" dirty="0">
                <a:effectLst/>
                <a:latin typeface="Calibri" panose="020F0502020204030204" pitchFamily="34" charset="0"/>
                <a:ea typeface="Times New Roman" panose="02020603050405020304" pitchFamily="18" charset="0"/>
              </a:rPr>
              <a:t> total para o </a:t>
            </a:r>
            <a:r>
              <a:rPr lang="en-US" sz="2800" spc="-10" dirty="0" err="1">
                <a:effectLst/>
                <a:latin typeface="Calibri" panose="020F0502020204030204" pitchFamily="34" charset="0"/>
                <a:ea typeface="Times New Roman" panose="02020603050405020304" pitchFamily="18" charset="0"/>
              </a:rPr>
              <a:t>governo</a:t>
            </a:r>
            <a:r>
              <a:rPr lang="en-US" sz="2800" spc="-10" dirty="0">
                <a:effectLst/>
                <a:latin typeface="Calibri" panose="020F0502020204030204" pitchFamily="34" charset="0"/>
                <a:ea typeface="Times New Roman" panose="02020603050405020304" pitchFamily="18" charset="0"/>
              </a:rPr>
              <a:t>?</a:t>
            </a:r>
            <a:endParaRPr lang="pt-BR" sz="2800" dirty="0">
              <a:effectLst/>
              <a:latin typeface="Times New Roman" panose="02020603050405020304" pitchFamily="18" charset="0"/>
              <a:ea typeface="Times New Roman" panose="02020603050405020304" pitchFamily="18" charset="0"/>
            </a:endParaRPr>
          </a:p>
          <a:p>
            <a:endParaRPr lang="pt-BR" sz="2800" dirty="0"/>
          </a:p>
        </p:txBody>
      </p:sp>
    </p:spTree>
    <p:extLst>
      <p:ext uri="{BB962C8B-B14F-4D97-AF65-F5344CB8AC3E}">
        <p14:creationId xmlns:p14="http://schemas.microsoft.com/office/powerpoint/2010/main" val="3105476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Retângulo 45">
            <a:extLst>
              <a:ext uri="{FF2B5EF4-FFF2-40B4-BE49-F238E27FC236}">
                <a16:creationId xmlns:a16="http://schemas.microsoft.com/office/drawing/2014/main" id="{FD7A0A9F-30B5-A55F-C41F-5BE06CF4920D}"/>
              </a:ext>
            </a:extLst>
          </p:cNvPr>
          <p:cNvSpPr/>
          <p:nvPr/>
        </p:nvSpPr>
        <p:spPr>
          <a:xfrm>
            <a:off x="7086601" y="1595616"/>
            <a:ext cx="3317632" cy="556743"/>
          </a:xfrm>
          <a:prstGeom prst="rect">
            <a:avLst/>
          </a:prstGeom>
          <a:solidFill>
            <a:srgbClr val="F8F8F8"/>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tângulo 6">
            <a:extLst>
              <a:ext uri="{FF2B5EF4-FFF2-40B4-BE49-F238E27FC236}">
                <a16:creationId xmlns:a16="http://schemas.microsoft.com/office/drawing/2014/main" id="{DA807A6C-AF3D-353E-66F4-6E5913E3DEDB}"/>
              </a:ext>
            </a:extLst>
          </p:cNvPr>
          <p:cNvSpPr/>
          <p:nvPr/>
        </p:nvSpPr>
        <p:spPr>
          <a:xfrm>
            <a:off x="6053801" y="2209801"/>
            <a:ext cx="1566199" cy="505928"/>
          </a:xfrm>
          <a:prstGeom prst="rect">
            <a:avLst/>
          </a:prstGeom>
          <a:solidFill>
            <a:srgbClr val="F8F8F8"/>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tângulo 8">
            <a:extLst>
              <a:ext uri="{FF2B5EF4-FFF2-40B4-BE49-F238E27FC236}">
                <a16:creationId xmlns:a16="http://schemas.microsoft.com/office/drawing/2014/main" id="{BDE50976-1789-11B8-43C9-54D2B4CF298E}"/>
              </a:ext>
            </a:extLst>
          </p:cNvPr>
          <p:cNvSpPr/>
          <p:nvPr/>
        </p:nvSpPr>
        <p:spPr>
          <a:xfrm>
            <a:off x="76200" y="961605"/>
            <a:ext cx="5410199" cy="612238"/>
          </a:xfrm>
          <a:prstGeom prst="rect">
            <a:avLst/>
          </a:prstGeom>
          <a:solidFill>
            <a:srgbClr val="F8F8F8"/>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0" name="Objeto 9">
            <a:extLst>
              <a:ext uri="{FF2B5EF4-FFF2-40B4-BE49-F238E27FC236}">
                <a16:creationId xmlns:a16="http://schemas.microsoft.com/office/drawing/2014/main" id="{0E1DC724-3A72-C38C-FAED-01455EF6C120}"/>
              </a:ext>
            </a:extLst>
          </p:cNvPr>
          <p:cNvGraphicFramePr>
            <a:graphicFrameLocks noChangeAspect="1"/>
          </p:cNvGraphicFramePr>
          <p:nvPr>
            <p:extLst>
              <p:ext uri="{D42A27DB-BD31-4B8C-83A1-F6EECF244321}">
                <p14:modId xmlns:p14="http://schemas.microsoft.com/office/powerpoint/2010/main" val="543731669"/>
              </p:ext>
            </p:extLst>
          </p:nvPr>
        </p:nvGraphicFramePr>
        <p:xfrm>
          <a:off x="93346" y="1075841"/>
          <a:ext cx="10267950" cy="1639887"/>
        </p:xfrm>
        <a:graphic>
          <a:graphicData uri="http://schemas.openxmlformats.org/presentationml/2006/ole">
            <mc:AlternateContent xmlns:mc="http://schemas.openxmlformats.org/markup-compatibility/2006">
              <mc:Choice xmlns:v="urn:schemas-microsoft-com:vml" Requires="v">
                <p:oleObj name="Equation" r:id="rId2" imgW="3898800" imgH="685800" progId="Equation.DSMT4">
                  <p:embed/>
                </p:oleObj>
              </mc:Choice>
              <mc:Fallback>
                <p:oleObj name="Equation" r:id="rId2" imgW="3898800" imgH="685800" progId="Equation.DSMT4">
                  <p:embed/>
                  <p:pic>
                    <p:nvPicPr>
                      <p:cNvPr id="6" name="Objeto 5">
                        <a:extLst>
                          <a:ext uri="{FF2B5EF4-FFF2-40B4-BE49-F238E27FC236}">
                            <a16:creationId xmlns:a16="http://schemas.microsoft.com/office/drawing/2014/main" id="{CE18700C-4967-4249-A09B-4D5441C624DD}"/>
                          </a:ext>
                        </a:extLst>
                      </p:cNvPr>
                      <p:cNvPicPr>
                        <a:picLocks noChangeAspect="1" noChangeArrowheads="1"/>
                      </p:cNvPicPr>
                      <p:nvPr/>
                    </p:nvPicPr>
                    <p:blipFill>
                      <a:blip r:embed="rId3"/>
                      <a:srcRect/>
                      <a:stretch>
                        <a:fillRect/>
                      </a:stretch>
                    </p:blipFill>
                    <p:spPr bwMode="auto">
                      <a:xfrm>
                        <a:off x="93346" y="1075841"/>
                        <a:ext cx="10267950" cy="1639887"/>
                      </a:xfrm>
                      <a:prstGeom prst="rect">
                        <a:avLst/>
                      </a:prstGeom>
                      <a:noFill/>
                      <a:ln>
                        <a:noFill/>
                      </a:ln>
                    </p:spPr>
                  </p:pic>
                </p:oleObj>
              </mc:Fallback>
            </mc:AlternateContent>
          </a:graphicData>
        </a:graphic>
      </p:graphicFrame>
      <p:cxnSp>
        <p:nvCxnSpPr>
          <p:cNvPr id="11" name="Conector de seta reta 4">
            <a:extLst>
              <a:ext uri="{FF2B5EF4-FFF2-40B4-BE49-F238E27FC236}">
                <a16:creationId xmlns:a16="http://schemas.microsoft.com/office/drawing/2014/main" id="{A23AA7B2-137C-44CF-1DEB-03BD6DBF42B1}"/>
              </a:ext>
            </a:extLst>
          </p:cNvPr>
          <p:cNvCxnSpPr>
            <a:cxnSpLocks noChangeShapeType="1"/>
          </p:cNvCxnSpPr>
          <p:nvPr/>
        </p:nvCxnSpPr>
        <p:spPr bwMode="auto">
          <a:xfrm flipV="1">
            <a:off x="2547922" y="2877701"/>
            <a:ext cx="0" cy="3368257"/>
          </a:xfrm>
          <a:prstGeom prst="straightConnector1">
            <a:avLst/>
          </a:prstGeom>
          <a:noFill/>
          <a:ln w="76200"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12" name="Conector de seta reta 5">
            <a:extLst>
              <a:ext uri="{FF2B5EF4-FFF2-40B4-BE49-F238E27FC236}">
                <a16:creationId xmlns:a16="http://schemas.microsoft.com/office/drawing/2014/main" id="{DADB85E5-3A9D-CAE7-ADB2-9677A69150E5}"/>
              </a:ext>
            </a:extLst>
          </p:cNvPr>
          <p:cNvCxnSpPr>
            <a:cxnSpLocks noChangeShapeType="1"/>
          </p:cNvCxnSpPr>
          <p:nvPr/>
        </p:nvCxnSpPr>
        <p:spPr bwMode="auto">
          <a:xfrm>
            <a:off x="2547922" y="6218514"/>
            <a:ext cx="4765032" cy="0"/>
          </a:xfrm>
          <a:prstGeom prst="straightConnector1">
            <a:avLst/>
          </a:prstGeom>
          <a:noFill/>
          <a:ln w="76200"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13" name="CaixaDeTexto 6">
            <a:extLst>
              <a:ext uri="{FF2B5EF4-FFF2-40B4-BE49-F238E27FC236}">
                <a16:creationId xmlns:a16="http://schemas.microsoft.com/office/drawing/2014/main" id="{3A2F4EFE-4E94-374F-B2C9-002960795FF1}"/>
              </a:ext>
            </a:extLst>
          </p:cNvPr>
          <p:cNvSpPr txBox="1">
            <a:spLocks noChangeArrowheads="1"/>
          </p:cNvSpPr>
          <p:nvPr/>
        </p:nvSpPr>
        <p:spPr bwMode="auto">
          <a:xfrm>
            <a:off x="1936593" y="2819400"/>
            <a:ext cx="623216"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r>
              <a:rPr lang="pt-BR" altLang="en-US" b="1" dirty="0"/>
              <a:t>P</a:t>
            </a:r>
            <a:endParaRPr lang="en-US" altLang="en-US" b="1" dirty="0"/>
          </a:p>
        </p:txBody>
      </p:sp>
      <p:sp>
        <p:nvSpPr>
          <p:cNvPr id="14" name="CaixaDeTexto 7">
            <a:extLst>
              <a:ext uri="{FF2B5EF4-FFF2-40B4-BE49-F238E27FC236}">
                <a16:creationId xmlns:a16="http://schemas.microsoft.com/office/drawing/2014/main" id="{033C3749-5792-A883-7B1A-477E80487F8C}"/>
              </a:ext>
            </a:extLst>
          </p:cNvPr>
          <p:cNvSpPr txBox="1">
            <a:spLocks noChangeArrowheads="1"/>
          </p:cNvSpPr>
          <p:nvPr/>
        </p:nvSpPr>
        <p:spPr bwMode="auto">
          <a:xfrm>
            <a:off x="7184357" y="6135914"/>
            <a:ext cx="623214"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r>
              <a:rPr lang="pt-BR" altLang="en-US" b="1" dirty="0"/>
              <a:t>Q</a:t>
            </a:r>
            <a:endParaRPr lang="en-US" altLang="en-US" b="1" dirty="0"/>
          </a:p>
        </p:txBody>
      </p:sp>
      <p:cxnSp>
        <p:nvCxnSpPr>
          <p:cNvPr id="15" name="Conector reto 8">
            <a:extLst>
              <a:ext uri="{FF2B5EF4-FFF2-40B4-BE49-F238E27FC236}">
                <a16:creationId xmlns:a16="http://schemas.microsoft.com/office/drawing/2014/main" id="{B407BF17-A4D8-BD5C-280F-4DCCEDBEAB2C}"/>
              </a:ext>
            </a:extLst>
          </p:cNvPr>
          <p:cNvCxnSpPr>
            <a:cxnSpLocks noChangeShapeType="1"/>
          </p:cNvCxnSpPr>
          <p:nvPr/>
        </p:nvCxnSpPr>
        <p:spPr bwMode="auto">
          <a:xfrm>
            <a:off x="3079330" y="3130671"/>
            <a:ext cx="3538024" cy="2413863"/>
          </a:xfrm>
          <a:prstGeom prst="line">
            <a:avLst/>
          </a:prstGeom>
          <a:noFill/>
          <a:ln w="38100" algn="ctr">
            <a:solidFill>
              <a:schemeClr val="tx1"/>
            </a:solidFill>
            <a:round/>
            <a:headEnd/>
            <a:tailEnd/>
          </a:ln>
          <a:extLst>
            <a:ext uri="{909E8E84-426E-40DD-AFC4-6F175D3DCCD1}">
              <a14:hiddenFill xmlns:a14="http://schemas.microsoft.com/office/drawing/2010/main">
                <a:noFill/>
              </a14:hiddenFill>
            </a:ext>
          </a:extLst>
        </p:spPr>
      </p:cxnSp>
      <p:cxnSp>
        <p:nvCxnSpPr>
          <p:cNvPr id="16" name="Conector reto 9">
            <a:extLst>
              <a:ext uri="{FF2B5EF4-FFF2-40B4-BE49-F238E27FC236}">
                <a16:creationId xmlns:a16="http://schemas.microsoft.com/office/drawing/2014/main" id="{EFBD0566-8CD1-C5ED-677D-6DEE728203D1}"/>
              </a:ext>
            </a:extLst>
          </p:cNvPr>
          <p:cNvCxnSpPr>
            <a:cxnSpLocks noChangeShapeType="1"/>
          </p:cNvCxnSpPr>
          <p:nvPr/>
        </p:nvCxnSpPr>
        <p:spPr bwMode="auto">
          <a:xfrm flipV="1">
            <a:off x="3140765" y="3301216"/>
            <a:ext cx="3155271" cy="2038374"/>
          </a:xfrm>
          <a:prstGeom prst="line">
            <a:avLst/>
          </a:prstGeom>
          <a:noFill/>
          <a:ln w="38100" algn="ctr">
            <a:solidFill>
              <a:schemeClr val="tx1"/>
            </a:solidFill>
            <a:round/>
            <a:headEnd/>
            <a:tailEnd/>
          </a:ln>
          <a:extLst>
            <a:ext uri="{909E8E84-426E-40DD-AFC4-6F175D3DCCD1}">
              <a14:hiddenFill xmlns:a14="http://schemas.microsoft.com/office/drawing/2010/main">
                <a:noFill/>
              </a14:hiddenFill>
            </a:ext>
          </a:extLst>
        </p:spPr>
      </p:cxnSp>
      <p:cxnSp>
        <p:nvCxnSpPr>
          <p:cNvPr id="17" name="Conector reto 10">
            <a:extLst>
              <a:ext uri="{FF2B5EF4-FFF2-40B4-BE49-F238E27FC236}">
                <a16:creationId xmlns:a16="http://schemas.microsoft.com/office/drawing/2014/main" id="{670A1559-B917-8518-92ED-2B0336826A80}"/>
              </a:ext>
            </a:extLst>
          </p:cNvPr>
          <p:cNvCxnSpPr>
            <a:cxnSpLocks noChangeShapeType="1"/>
          </p:cNvCxnSpPr>
          <p:nvPr/>
        </p:nvCxnSpPr>
        <p:spPr bwMode="auto">
          <a:xfrm>
            <a:off x="2547922" y="4286768"/>
            <a:ext cx="2169775" cy="0"/>
          </a:xfrm>
          <a:prstGeom prst="line">
            <a:avLst/>
          </a:prstGeom>
          <a:noFill/>
          <a:ln w="12700" algn="ctr">
            <a:solidFill>
              <a:schemeClr val="tx1"/>
            </a:solidFill>
            <a:prstDash val="dash"/>
            <a:round/>
            <a:headEnd/>
            <a:tailEnd/>
          </a:ln>
          <a:extLst>
            <a:ext uri="{909E8E84-426E-40DD-AFC4-6F175D3DCCD1}">
              <a14:hiddenFill xmlns:a14="http://schemas.microsoft.com/office/drawing/2010/main">
                <a:noFill/>
              </a14:hiddenFill>
            </a:ext>
          </a:extLst>
        </p:spPr>
      </p:cxnSp>
      <p:cxnSp>
        <p:nvCxnSpPr>
          <p:cNvPr id="18" name="Conector reto 11">
            <a:extLst>
              <a:ext uri="{FF2B5EF4-FFF2-40B4-BE49-F238E27FC236}">
                <a16:creationId xmlns:a16="http://schemas.microsoft.com/office/drawing/2014/main" id="{440BF447-9A86-74B5-70FE-3023CCDA92C1}"/>
              </a:ext>
            </a:extLst>
          </p:cNvPr>
          <p:cNvCxnSpPr>
            <a:cxnSpLocks noChangeShapeType="1"/>
          </p:cNvCxnSpPr>
          <p:nvPr/>
        </p:nvCxnSpPr>
        <p:spPr bwMode="auto">
          <a:xfrm>
            <a:off x="4733587" y="4301526"/>
            <a:ext cx="0" cy="1916988"/>
          </a:xfrm>
          <a:prstGeom prst="line">
            <a:avLst/>
          </a:prstGeom>
          <a:noFill/>
          <a:ln w="12700" algn="ctr">
            <a:solidFill>
              <a:schemeClr val="tx1"/>
            </a:solidFill>
            <a:prstDash val="dash"/>
            <a:round/>
            <a:headEnd/>
            <a:tailEnd/>
          </a:ln>
          <a:extLst>
            <a:ext uri="{909E8E84-426E-40DD-AFC4-6F175D3DCCD1}">
              <a14:hiddenFill xmlns:a14="http://schemas.microsoft.com/office/drawing/2010/main">
                <a:noFill/>
              </a14:hiddenFill>
            </a:ext>
          </a:extLst>
        </p:spPr>
      </p:cxnSp>
      <p:sp>
        <p:nvSpPr>
          <p:cNvPr id="19" name="CaixaDeTexto 12">
            <a:extLst>
              <a:ext uri="{FF2B5EF4-FFF2-40B4-BE49-F238E27FC236}">
                <a16:creationId xmlns:a16="http://schemas.microsoft.com/office/drawing/2014/main" id="{A317B021-B6C8-A805-80C2-80FB1DB265F8}"/>
              </a:ext>
            </a:extLst>
          </p:cNvPr>
          <p:cNvSpPr txBox="1">
            <a:spLocks noChangeArrowheads="1"/>
          </p:cNvSpPr>
          <p:nvPr/>
        </p:nvSpPr>
        <p:spPr bwMode="auto">
          <a:xfrm>
            <a:off x="1606210" y="4064012"/>
            <a:ext cx="182279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r>
              <a:rPr lang="pt-BR" altLang="en-US" sz="2200" b="1" dirty="0"/>
              <a:t>P = 3</a:t>
            </a:r>
            <a:endParaRPr lang="en-US" altLang="en-US" sz="2200" b="1" dirty="0"/>
          </a:p>
        </p:txBody>
      </p:sp>
      <p:sp>
        <p:nvSpPr>
          <p:cNvPr id="20" name="CaixaDeTexto 14">
            <a:extLst>
              <a:ext uri="{FF2B5EF4-FFF2-40B4-BE49-F238E27FC236}">
                <a16:creationId xmlns:a16="http://schemas.microsoft.com/office/drawing/2014/main" id="{D3942F87-4B9E-5CA2-4088-324887AF58CD}"/>
              </a:ext>
            </a:extLst>
          </p:cNvPr>
          <p:cNvSpPr txBox="1">
            <a:spLocks noChangeArrowheads="1"/>
          </p:cNvSpPr>
          <p:nvPr/>
        </p:nvSpPr>
        <p:spPr bwMode="auto">
          <a:xfrm>
            <a:off x="6248203" y="3012173"/>
            <a:ext cx="942762" cy="523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r>
              <a:rPr lang="pt-BR" altLang="en-US" sz="2800" b="1" dirty="0"/>
              <a:t>S</a:t>
            </a:r>
            <a:r>
              <a:rPr lang="pt-BR" altLang="en-US" sz="2000" b="1" dirty="0"/>
              <a:t>0</a:t>
            </a:r>
            <a:endParaRPr lang="en-US" altLang="en-US" sz="2000" b="1" dirty="0"/>
          </a:p>
        </p:txBody>
      </p:sp>
      <p:sp>
        <p:nvSpPr>
          <p:cNvPr id="21" name="CaixaDeTexto 15">
            <a:extLst>
              <a:ext uri="{FF2B5EF4-FFF2-40B4-BE49-F238E27FC236}">
                <a16:creationId xmlns:a16="http://schemas.microsoft.com/office/drawing/2014/main" id="{8130C5BC-CFEA-8058-18AB-77E24A54C52D}"/>
              </a:ext>
            </a:extLst>
          </p:cNvPr>
          <p:cNvSpPr txBox="1">
            <a:spLocks noChangeArrowheads="1"/>
          </p:cNvSpPr>
          <p:nvPr/>
        </p:nvSpPr>
        <p:spPr bwMode="auto">
          <a:xfrm>
            <a:off x="6557326" y="5231504"/>
            <a:ext cx="817419" cy="523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r>
              <a:rPr lang="pt-BR" altLang="en-US" sz="2800" b="1" dirty="0"/>
              <a:t>D</a:t>
            </a:r>
            <a:r>
              <a:rPr lang="pt-BR" altLang="en-US" sz="2000" b="1" dirty="0"/>
              <a:t>0</a:t>
            </a:r>
            <a:endParaRPr lang="en-US" altLang="en-US" sz="2000" b="1" dirty="0"/>
          </a:p>
        </p:txBody>
      </p:sp>
      <p:grpSp>
        <p:nvGrpSpPr>
          <p:cNvPr id="22" name="Grupo 18">
            <a:extLst>
              <a:ext uri="{FF2B5EF4-FFF2-40B4-BE49-F238E27FC236}">
                <a16:creationId xmlns:a16="http://schemas.microsoft.com/office/drawing/2014/main" id="{58E81C13-05C0-0B5E-BE86-64774FF74700}"/>
              </a:ext>
            </a:extLst>
          </p:cNvPr>
          <p:cNvGrpSpPr>
            <a:grpSpLocks/>
          </p:cNvGrpSpPr>
          <p:nvPr/>
        </p:nvGrpSpPr>
        <p:grpSpPr bwMode="auto">
          <a:xfrm>
            <a:off x="216215" y="3557032"/>
            <a:ext cx="6851339" cy="3097431"/>
            <a:chOff x="115598" y="3250447"/>
            <a:chExt cx="6159335" cy="2999001"/>
          </a:xfrm>
        </p:grpSpPr>
        <p:cxnSp>
          <p:nvCxnSpPr>
            <p:cNvPr id="23" name="Conector reto 22">
              <a:extLst>
                <a:ext uri="{FF2B5EF4-FFF2-40B4-BE49-F238E27FC236}">
                  <a16:creationId xmlns:a16="http://schemas.microsoft.com/office/drawing/2014/main" id="{A6BA0B49-D008-A35D-3360-EBC58E96253A}"/>
                </a:ext>
              </a:extLst>
            </p:cNvPr>
            <p:cNvCxnSpPr/>
            <p:nvPr/>
          </p:nvCxnSpPr>
          <p:spPr bwMode="auto">
            <a:xfrm>
              <a:off x="2430826" y="3250447"/>
              <a:ext cx="3042588" cy="2278410"/>
            </a:xfrm>
            <a:prstGeom prst="line">
              <a:avLst/>
            </a:prstGeom>
            <a:solidFill>
              <a:schemeClr val="accent1"/>
            </a:solidFill>
            <a:ln w="38100" cap="flat" cmpd="sng" algn="ctr">
              <a:solidFill>
                <a:schemeClr val="accent6">
                  <a:lumMod val="75000"/>
                </a:schemeClr>
              </a:solidFill>
              <a:prstDash val="solid"/>
              <a:round/>
              <a:headEnd type="none" w="med" len="med"/>
              <a:tailEnd type="none" w="med" len="med"/>
            </a:ln>
            <a:effectLst/>
          </p:spPr>
        </p:cxnSp>
        <p:sp>
          <p:nvSpPr>
            <p:cNvPr id="24" name="CaixaDeTexto 23">
              <a:extLst>
                <a:ext uri="{FF2B5EF4-FFF2-40B4-BE49-F238E27FC236}">
                  <a16:creationId xmlns:a16="http://schemas.microsoft.com/office/drawing/2014/main" id="{77FEB054-D774-5CBE-767B-B5EB6F5D33B9}"/>
                </a:ext>
              </a:extLst>
            </p:cNvPr>
            <p:cNvSpPr txBox="1"/>
            <p:nvPr/>
          </p:nvSpPr>
          <p:spPr>
            <a:xfrm>
              <a:off x="5408342" y="5248506"/>
              <a:ext cx="866591" cy="506593"/>
            </a:xfrm>
            <a:prstGeom prst="rect">
              <a:avLst/>
            </a:prstGeom>
            <a:noFill/>
          </p:spPr>
          <p:txBody>
            <a:bodyPr wrap="square">
              <a:spAutoFit/>
            </a:bodyPr>
            <a:lstStyle/>
            <a:p>
              <a:pPr>
                <a:defRPr/>
              </a:pPr>
              <a:r>
                <a:rPr lang="pt-BR" sz="2800" b="1" dirty="0">
                  <a:solidFill>
                    <a:schemeClr val="accent6">
                      <a:lumMod val="75000"/>
                    </a:schemeClr>
                  </a:solidFill>
                </a:rPr>
                <a:t>D’</a:t>
              </a:r>
              <a:endParaRPr lang="en-US" sz="2800" b="1" dirty="0">
                <a:solidFill>
                  <a:schemeClr val="accent6">
                    <a:lumMod val="75000"/>
                  </a:schemeClr>
                </a:solidFill>
              </a:endParaRPr>
            </a:p>
          </p:txBody>
        </p:sp>
        <p:cxnSp>
          <p:nvCxnSpPr>
            <p:cNvPr id="25" name="Conector reto 24">
              <a:extLst>
                <a:ext uri="{FF2B5EF4-FFF2-40B4-BE49-F238E27FC236}">
                  <a16:creationId xmlns:a16="http://schemas.microsoft.com/office/drawing/2014/main" id="{5167A178-8037-6A30-B0A3-052689A05850}"/>
                </a:ext>
              </a:extLst>
            </p:cNvPr>
            <p:cNvCxnSpPr/>
            <p:nvPr/>
          </p:nvCxnSpPr>
          <p:spPr bwMode="auto">
            <a:xfrm>
              <a:off x="3767216" y="3671199"/>
              <a:ext cx="0" cy="2170443"/>
            </a:xfrm>
            <a:prstGeom prst="line">
              <a:avLst/>
            </a:prstGeom>
            <a:solidFill>
              <a:schemeClr val="accent1"/>
            </a:solidFill>
            <a:ln w="12700" cap="flat" cmpd="sng" algn="ctr">
              <a:solidFill>
                <a:schemeClr val="accent6">
                  <a:lumMod val="75000"/>
                </a:schemeClr>
              </a:solidFill>
              <a:prstDash val="dash"/>
              <a:round/>
              <a:headEnd type="none" w="med" len="med"/>
              <a:tailEnd type="none" w="med" len="med"/>
            </a:ln>
            <a:effectLst/>
          </p:spPr>
        </p:cxnSp>
        <p:cxnSp>
          <p:nvCxnSpPr>
            <p:cNvPr id="26" name="Conector reto 25">
              <a:extLst>
                <a:ext uri="{FF2B5EF4-FFF2-40B4-BE49-F238E27FC236}">
                  <a16:creationId xmlns:a16="http://schemas.microsoft.com/office/drawing/2014/main" id="{7FFD338D-A454-1002-0B75-035697131678}"/>
                </a:ext>
              </a:extLst>
            </p:cNvPr>
            <p:cNvCxnSpPr/>
            <p:nvPr/>
          </p:nvCxnSpPr>
          <p:spPr bwMode="auto">
            <a:xfrm>
              <a:off x="2210210" y="3661176"/>
              <a:ext cx="1557006" cy="0"/>
            </a:xfrm>
            <a:prstGeom prst="line">
              <a:avLst/>
            </a:prstGeom>
            <a:solidFill>
              <a:schemeClr val="accent1"/>
            </a:solidFill>
            <a:ln w="12700" cap="flat" cmpd="sng" algn="ctr">
              <a:solidFill>
                <a:schemeClr val="accent6">
                  <a:lumMod val="75000"/>
                </a:schemeClr>
              </a:solidFill>
              <a:prstDash val="dash"/>
              <a:round/>
              <a:headEnd type="none" w="med" len="med"/>
              <a:tailEnd type="none" w="med" len="med"/>
            </a:ln>
            <a:effectLst/>
          </p:spPr>
        </p:cxnSp>
        <p:cxnSp>
          <p:nvCxnSpPr>
            <p:cNvPr id="27" name="Conector reto 26">
              <a:extLst>
                <a:ext uri="{FF2B5EF4-FFF2-40B4-BE49-F238E27FC236}">
                  <a16:creationId xmlns:a16="http://schemas.microsoft.com/office/drawing/2014/main" id="{45B57384-DE42-1905-C511-0B0902ABA916}"/>
                </a:ext>
              </a:extLst>
            </p:cNvPr>
            <p:cNvCxnSpPr/>
            <p:nvPr/>
          </p:nvCxnSpPr>
          <p:spPr bwMode="auto">
            <a:xfrm>
              <a:off x="2226082" y="4251404"/>
              <a:ext cx="1557006" cy="0"/>
            </a:xfrm>
            <a:prstGeom prst="line">
              <a:avLst/>
            </a:prstGeom>
            <a:solidFill>
              <a:schemeClr val="accent1"/>
            </a:solidFill>
            <a:ln w="12700" cap="flat" cmpd="sng" algn="ctr">
              <a:solidFill>
                <a:schemeClr val="accent6">
                  <a:lumMod val="75000"/>
                </a:schemeClr>
              </a:solidFill>
              <a:prstDash val="dash"/>
              <a:round/>
              <a:headEnd type="none" w="med" len="med"/>
              <a:tailEnd type="none" w="med" len="med"/>
            </a:ln>
            <a:effectLst/>
          </p:spPr>
        </p:cxnSp>
        <p:sp>
          <p:nvSpPr>
            <p:cNvPr id="28" name="CaixaDeTexto 27">
              <a:extLst>
                <a:ext uri="{FF2B5EF4-FFF2-40B4-BE49-F238E27FC236}">
                  <a16:creationId xmlns:a16="http://schemas.microsoft.com/office/drawing/2014/main" id="{D0612B51-DB88-92D0-AE81-949B2A64CFB6}"/>
                </a:ext>
              </a:extLst>
            </p:cNvPr>
            <p:cNvSpPr txBox="1"/>
            <p:nvPr/>
          </p:nvSpPr>
          <p:spPr>
            <a:xfrm>
              <a:off x="1106434" y="3349745"/>
              <a:ext cx="1553830" cy="446994"/>
            </a:xfrm>
            <a:prstGeom prst="rect">
              <a:avLst/>
            </a:prstGeom>
            <a:noFill/>
          </p:spPr>
          <p:txBody>
            <a:bodyPr wrap="square">
              <a:spAutoFit/>
            </a:bodyPr>
            <a:lstStyle/>
            <a:p>
              <a:pPr>
                <a:defRPr/>
              </a:pPr>
              <a:r>
                <a:rPr lang="pt-BR" b="1" dirty="0">
                  <a:solidFill>
                    <a:schemeClr val="accent6">
                      <a:lumMod val="75000"/>
                    </a:schemeClr>
                  </a:solidFill>
                  <a:latin typeface="Calibri" panose="020F0502020204030204" pitchFamily="34" charset="0"/>
                </a:rPr>
                <a:t>P</a:t>
              </a:r>
              <a:r>
                <a:rPr lang="pt-BR" sz="1600" b="1" dirty="0">
                  <a:solidFill>
                    <a:schemeClr val="accent6">
                      <a:lumMod val="75000"/>
                    </a:schemeClr>
                  </a:solidFill>
                  <a:latin typeface="Calibri" panose="020F0502020204030204" pitchFamily="34" charset="0"/>
                </a:rPr>
                <a:t>C</a:t>
              </a:r>
              <a:r>
                <a:rPr lang="pt-BR" b="1" dirty="0">
                  <a:solidFill>
                    <a:schemeClr val="accent6">
                      <a:lumMod val="75000"/>
                    </a:schemeClr>
                  </a:solidFill>
                  <a:latin typeface="Calibri" panose="020F0502020204030204" pitchFamily="34" charset="0"/>
                </a:rPr>
                <a:t> = 3,5</a:t>
              </a:r>
              <a:endParaRPr lang="en-US" b="1" dirty="0">
                <a:solidFill>
                  <a:schemeClr val="accent6">
                    <a:lumMod val="75000"/>
                  </a:schemeClr>
                </a:solidFill>
                <a:latin typeface="Calibri" panose="020F0502020204030204" pitchFamily="34" charset="0"/>
              </a:endParaRPr>
            </a:p>
          </p:txBody>
        </p:sp>
        <p:sp>
          <p:nvSpPr>
            <p:cNvPr id="29" name="CaixaDeTexto 28">
              <a:extLst>
                <a:ext uri="{FF2B5EF4-FFF2-40B4-BE49-F238E27FC236}">
                  <a16:creationId xmlns:a16="http://schemas.microsoft.com/office/drawing/2014/main" id="{88EA89F0-AF6A-7628-2E9E-3E6BBA89EFF7}"/>
                </a:ext>
              </a:extLst>
            </p:cNvPr>
            <p:cNvSpPr txBox="1"/>
            <p:nvPr/>
          </p:nvSpPr>
          <p:spPr>
            <a:xfrm>
              <a:off x="1145059" y="4094354"/>
              <a:ext cx="1790320" cy="446994"/>
            </a:xfrm>
            <a:prstGeom prst="rect">
              <a:avLst/>
            </a:prstGeom>
            <a:noFill/>
          </p:spPr>
          <p:txBody>
            <a:bodyPr wrap="square">
              <a:spAutoFit/>
            </a:bodyPr>
            <a:lstStyle/>
            <a:p>
              <a:pPr>
                <a:defRPr/>
              </a:pPr>
              <a:r>
                <a:rPr lang="pt-BR" b="1" dirty="0">
                  <a:solidFill>
                    <a:schemeClr val="accent6">
                      <a:lumMod val="75000"/>
                    </a:schemeClr>
                  </a:solidFill>
                  <a:latin typeface="Calibri" panose="020F0502020204030204" pitchFamily="34" charset="0"/>
                </a:rPr>
                <a:t>P</a:t>
              </a:r>
              <a:r>
                <a:rPr lang="pt-BR" sz="1600" b="1" dirty="0">
                  <a:solidFill>
                    <a:schemeClr val="accent6">
                      <a:lumMod val="75000"/>
                    </a:schemeClr>
                  </a:solidFill>
                  <a:latin typeface="Calibri" panose="020F0502020204030204" pitchFamily="34" charset="0"/>
                </a:rPr>
                <a:t>P</a:t>
              </a:r>
              <a:r>
                <a:rPr lang="pt-BR" b="1" dirty="0">
                  <a:solidFill>
                    <a:schemeClr val="accent6">
                      <a:lumMod val="75000"/>
                    </a:schemeClr>
                  </a:solidFill>
                  <a:latin typeface="Calibri" panose="020F0502020204030204" pitchFamily="34" charset="0"/>
                </a:rPr>
                <a:t> = 2,5</a:t>
              </a:r>
              <a:endParaRPr lang="en-US" b="1" dirty="0">
                <a:solidFill>
                  <a:schemeClr val="accent6">
                    <a:lumMod val="75000"/>
                  </a:schemeClr>
                </a:solidFill>
                <a:latin typeface="Calibri" panose="020F0502020204030204" pitchFamily="34" charset="0"/>
              </a:endParaRPr>
            </a:p>
          </p:txBody>
        </p:sp>
        <p:sp>
          <p:nvSpPr>
            <p:cNvPr id="30" name="Chave esquerda 26">
              <a:extLst>
                <a:ext uri="{FF2B5EF4-FFF2-40B4-BE49-F238E27FC236}">
                  <a16:creationId xmlns:a16="http://schemas.microsoft.com/office/drawing/2014/main" id="{77210206-CC89-D8EE-C425-8C8DEFA0635E}"/>
                </a:ext>
              </a:extLst>
            </p:cNvPr>
            <p:cNvSpPr/>
            <p:nvPr/>
          </p:nvSpPr>
          <p:spPr bwMode="auto">
            <a:xfrm>
              <a:off x="958023" y="3397607"/>
              <a:ext cx="98456" cy="1098455"/>
            </a:xfrm>
            <a:prstGeom prst="leftBrace">
              <a:avLst/>
            </a:prstGeom>
            <a:solidFill>
              <a:schemeClr val="bg1"/>
            </a:solidFill>
            <a:ln w="28575" cap="flat" cmpd="sng" algn="ctr">
              <a:solidFill>
                <a:schemeClr val="accent6">
                  <a:lumMod val="75000"/>
                </a:schemeClr>
              </a:solidFill>
              <a:prstDash val="solid"/>
              <a:round/>
              <a:headEnd type="none" w="med" len="med"/>
              <a:tailEnd type="none" w="med" len="med"/>
            </a:ln>
            <a:effectLst/>
          </p:spPr>
          <p:txBody>
            <a:bodyPr wrap="square">
              <a:spAutoFit/>
            </a:bodyPr>
            <a:lstStyle/>
            <a:p>
              <a:pPr eaLnBrk="1" hangingPunct="1">
                <a:defRPr/>
              </a:pPr>
              <a:endParaRPr lang="en-US">
                <a:latin typeface="Arial" charset="0"/>
                <a:cs typeface="Arial" charset="0"/>
              </a:endParaRPr>
            </a:p>
          </p:txBody>
        </p:sp>
        <p:sp>
          <p:nvSpPr>
            <p:cNvPr id="31" name="CaixaDeTexto 30">
              <a:extLst>
                <a:ext uri="{FF2B5EF4-FFF2-40B4-BE49-F238E27FC236}">
                  <a16:creationId xmlns:a16="http://schemas.microsoft.com/office/drawing/2014/main" id="{9B7D4A1C-4566-4E82-B8FB-8655BF58A076}"/>
                </a:ext>
              </a:extLst>
            </p:cNvPr>
            <p:cNvSpPr txBox="1"/>
            <p:nvPr/>
          </p:nvSpPr>
          <p:spPr>
            <a:xfrm>
              <a:off x="115598" y="3727696"/>
              <a:ext cx="1244199" cy="446994"/>
            </a:xfrm>
            <a:prstGeom prst="rect">
              <a:avLst/>
            </a:prstGeom>
            <a:noFill/>
          </p:spPr>
          <p:txBody>
            <a:bodyPr wrap="square">
              <a:spAutoFit/>
            </a:bodyPr>
            <a:lstStyle/>
            <a:p>
              <a:pPr>
                <a:defRPr/>
              </a:pPr>
              <a:r>
                <a:rPr lang="pt-BR" b="1" dirty="0">
                  <a:solidFill>
                    <a:schemeClr val="accent6">
                      <a:lumMod val="75000"/>
                    </a:schemeClr>
                  </a:solidFill>
                </a:rPr>
                <a:t>t = $1</a:t>
              </a:r>
              <a:endParaRPr lang="en-US" b="1" dirty="0">
                <a:solidFill>
                  <a:schemeClr val="accent6">
                    <a:lumMod val="75000"/>
                  </a:schemeClr>
                </a:solidFill>
              </a:endParaRPr>
            </a:p>
          </p:txBody>
        </p:sp>
        <p:sp>
          <p:nvSpPr>
            <p:cNvPr id="32" name="CaixaDeTexto 31">
              <a:extLst>
                <a:ext uri="{FF2B5EF4-FFF2-40B4-BE49-F238E27FC236}">
                  <a16:creationId xmlns:a16="http://schemas.microsoft.com/office/drawing/2014/main" id="{D0B78B06-D048-51DB-D893-EC5761977DB0}"/>
                </a:ext>
              </a:extLst>
            </p:cNvPr>
            <p:cNvSpPr txBox="1"/>
            <p:nvPr/>
          </p:nvSpPr>
          <p:spPr>
            <a:xfrm>
              <a:off x="2984639" y="5832253"/>
              <a:ext cx="1577901" cy="417195"/>
            </a:xfrm>
            <a:prstGeom prst="rect">
              <a:avLst/>
            </a:prstGeom>
            <a:noFill/>
          </p:spPr>
          <p:txBody>
            <a:bodyPr wrap="square">
              <a:spAutoFit/>
            </a:bodyPr>
            <a:lstStyle/>
            <a:p>
              <a:pPr>
                <a:defRPr/>
              </a:pPr>
              <a:r>
                <a:rPr lang="pt-BR" sz="2200" b="1" dirty="0">
                  <a:solidFill>
                    <a:schemeClr val="accent6">
                      <a:lumMod val="75000"/>
                    </a:schemeClr>
                  </a:solidFill>
                </a:rPr>
                <a:t>Q’ = 6,5</a:t>
              </a:r>
              <a:endParaRPr lang="en-US" sz="2200" b="1" dirty="0">
                <a:solidFill>
                  <a:schemeClr val="accent6">
                    <a:lumMod val="75000"/>
                  </a:schemeClr>
                </a:solidFill>
              </a:endParaRPr>
            </a:p>
          </p:txBody>
        </p:sp>
      </p:grpSp>
      <p:sp>
        <p:nvSpPr>
          <p:cNvPr id="33" name="CaixaDeTexto 13">
            <a:extLst>
              <a:ext uri="{FF2B5EF4-FFF2-40B4-BE49-F238E27FC236}">
                <a16:creationId xmlns:a16="http://schemas.microsoft.com/office/drawing/2014/main" id="{BA69711D-AB18-AC99-F77A-2F9F53F0A52D}"/>
              </a:ext>
            </a:extLst>
          </p:cNvPr>
          <p:cNvSpPr txBox="1">
            <a:spLocks noChangeArrowheads="1"/>
          </p:cNvSpPr>
          <p:nvPr/>
        </p:nvSpPr>
        <p:spPr bwMode="auto">
          <a:xfrm>
            <a:off x="4590004" y="6223575"/>
            <a:ext cx="896396"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r>
              <a:rPr lang="pt-BR" altLang="en-US" sz="2200" b="1" dirty="0"/>
              <a:t>Q = 7</a:t>
            </a:r>
            <a:endParaRPr lang="en-US" altLang="en-US" sz="2200" b="1" dirty="0"/>
          </a:p>
        </p:txBody>
      </p:sp>
      <p:graphicFrame>
        <p:nvGraphicFramePr>
          <p:cNvPr id="49" name="Objeto 48">
            <a:extLst>
              <a:ext uri="{FF2B5EF4-FFF2-40B4-BE49-F238E27FC236}">
                <a16:creationId xmlns:a16="http://schemas.microsoft.com/office/drawing/2014/main" id="{CDAAF2F5-A8F3-261D-92FD-B19F1FD1F4A7}"/>
              </a:ext>
            </a:extLst>
          </p:cNvPr>
          <p:cNvGraphicFramePr>
            <a:graphicFrameLocks noChangeAspect="1"/>
          </p:cNvGraphicFramePr>
          <p:nvPr>
            <p:extLst>
              <p:ext uri="{D42A27DB-BD31-4B8C-83A1-F6EECF244321}">
                <p14:modId xmlns:p14="http://schemas.microsoft.com/office/powerpoint/2010/main" val="3354828911"/>
              </p:ext>
            </p:extLst>
          </p:nvPr>
        </p:nvGraphicFramePr>
        <p:xfrm>
          <a:off x="92688" y="366712"/>
          <a:ext cx="8896350" cy="547688"/>
        </p:xfrm>
        <a:graphic>
          <a:graphicData uri="http://schemas.openxmlformats.org/presentationml/2006/ole">
            <mc:AlternateContent xmlns:mc="http://schemas.openxmlformats.org/markup-compatibility/2006">
              <mc:Choice xmlns:v="urn:schemas-microsoft-com:vml" Requires="v">
                <p:oleObj name="Equation" r:id="rId4" imgW="3377880" imgH="228600" progId="Equation.DSMT4">
                  <p:embed/>
                </p:oleObj>
              </mc:Choice>
              <mc:Fallback>
                <p:oleObj name="Equation" r:id="rId4" imgW="3377880" imgH="228600" progId="Equation.DSMT4">
                  <p:embed/>
                  <p:pic>
                    <p:nvPicPr>
                      <p:cNvPr id="10" name="Objeto 9">
                        <a:extLst>
                          <a:ext uri="{FF2B5EF4-FFF2-40B4-BE49-F238E27FC236}">
                            <a16:creationId xmlns:a16="http://schemas.microsoft.com/office/drawing/2014/main" id="{0E1DC724-3A72-C38C-FAED-01455EF6C120}"/>
                          </a:ext>
                        </a:extLst>
                      </p:cNvPr>
                      <p:cNvPicPr>
                        <a:picLocks noChangeAspect="1" noChangeArrowheads="1"/>
                      </p:cNvPicPr>
                      <p:nvPr/>
                    </p:nvPicPr>
                    <p:blipFill>
                      <a:blip r:embed="rId5"/>
                      <a:srcRect/>
                      <a:stretch>
                        <a:fillRect/>
                      </a:stretch>
                    </p:blipFill>
                    <p:spPr bwMode="auto">
                      <a:xfrm>
                        <a:off x="92688" y="366712"/>
                        <a:ext cx="8896350" cy="547688"/>
                      </a:xfrm>
                      <a:prstGeom prst="rect">
                        <a:avLst/>
                      </a:prstGeom>
                      <a:solidFill>
                        <a:schemeClr val="bg1">
                          <a:lumMod val="95000"/>
                        </a:schemeClr>
                      </a:solidFill>
                      <a:ln>
                        <a:solidFill>
                          <a:schemeClr val="tx1"/>
                        </a:solidFill>
                      </a:ln>
                    </p:spPr>
                  </p:pic>
                </p:oleObj>
              </mc:Fallback>
            </mc:AlternateContent>
          </a:graphicData>
        </a:graphic>
      </p:graphicFrame>
      <p:sp>
        <p:nvSpPr>
          <p:cNvPr id="50" name="CaixaDeTexto 49">
            <a:extLst>
              <a:ext uri="{FF2B5EF4-FFF2-40B4-BE49-F238E27FC236}">
                <a16:creationId xmlns:a16="http://schemas.microsoft.com/office/drawing/2014/main" id="{585AB448-AC08-2FDE-D337-2FC4135327C1}"/>
              </a:ext>
            </a:extLst>
          </p:cNvPr>
          <p:cNvSpPr txBox="1"/>
          <p:nvPr/>
        </p:nvSpPr>
        <p:spPr>
          <a:xfrm>
            <a:off x="76200" y="-152400"/>
            <a:ext cx="988038" cy="523220"/>
          </a:xfrm>
          <a:prstGeom prst="rect">
            <a:avLst/>
          </a:prstGeom>
          <a:noFill/>
        </p:spPr>
        <p:txBody>
          <a:bodyPr wrap="square" rtlCol="0">
            <a:spAutoFit/>
          </a:bodyPr>
          <a:lstStyle/>
          <a:p>
            <a:r>
              <a:rPr lang="pt-BR" sz="2800" b="1" dirty="0"/>
              <a:t>a)</a:t>
            </a:r>
          </a:p>
        </p:txBody>
      </p:sp>
    </p:spTree>
    <p:extLst>
      <p:ext uri="{BB962C8B-B14F-4D97-AF65-F5344CB8AC3E}">
        <p14:creationId xmlns:p14="http://schemas.microsoft.com/office/powerpoint/2010/main" val="3045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6"/>
                                        </p:tgtEl>
                                        <p:attrNameLst>
                                          <p:attrName>style.visibility</p:attrName>
                                        </p:attrNameLst>
                                      </p:cBhvr>
                                      <p:to>
                                        <p:strVal val="visible"/>
                                      </p:to>
                                    </p:set>
                                    <p:anim calcmode="lin" valueType="num">
                                      <p:cBhvr additive="base">
                                        <p:cTn id="7" dur="500" fill="hold"/>
                                        <p:tgtEl>
                                          <p:spTgt spid="46"/>
                                        </p:tgtEl>
                                        <p:attrNameLst>
                                          <p:attrName>ppt_x</p:attrName>
                                        </p:attrNameLst>
                                      </p:cBhvr>
                                      <p:tavLst>
                                        <p:tav tm="0">
                                          <p:val>
                                            <p:strVal val="#ppt_x"/>
                                          </p:val>
                                        </p:tav>
                                        <p:tav tm="100000">
                                          <p:val>
                                            <p:strVal val="#ppt_x"/>
                                          </p:val>
                                        </p:tav>
                                      </p:tavLst>
                                    </p:anim>
                                    <p:anim calcmode="lin" valueType="num">
                                      <p:cBhvr additive="base">
                                        <p:cTn id="8" dur="500" fill="hold"/>
                                        <p:tgtEl>
                                          <p:spTgt spid="4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additive="base">
                                        <p:cTn id="15" dur="500" fill="hold"/>
                                        <p:tgtEl>
                                          <p:spTgt spid="9"/>
                                        </p:tgtEl>
                                        <p:attrNameLst>
                                          <p:attrName>ppt_x</p:attrName>
                                        </p:attrNameLst>
                                      </p:cBhvr>
                                      <p:tavLst>
                                        <p:tav tm="0">
                                          <p:val>
                                            <p:strVal val="#ppt_x"/>
                                          </p:val>
                                        </p:tav>
                                        <p:tav tm="100000">
                                          <p:val>
                                            <p:strVal val="#ppt_x"/>
                                          </p:val>
                                        </p:tav>
                                      </p:tavLst>
                                    </p:anim>
                                    <p:anim calcmode="lin" valueType="num">
                                      <p:cBhvr additive="base">
                                        <p:cTn id="16" dur="500" fill="hold"/>
                                        <p:tgtEl>
                                          <p:spTgt spid="9"/>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2"/>
                                        </p:tgtEl>
                                        <p:attrNameLst>
                                          <p:attrName>style.visibility</p:attrName>
                                        </p:attrNameLst>
                                      </p:cBhvr>
                                      <p:to>
                                        <p:strVal val="visible"/>
                                      </p:to>
                                    </p:set>
                                    <p:anim calcmode="lin" valueType="num">
                                      <p:cBhvr additive="base">
                                        <p:cTn id="25" dur="500" fill="hold"/>
                                        <p:tgtEl>
                                          <p:spTgt spid="22"/>
                                        </p:tgtEl>
                                        <p:attrNameLst>
                                          <p:attrName>ppt_x</p:attrName>
                                        </p:attrNameLst>
                                      </p:cBhvr>
                                      <p:tavLst>
                                        <p:tav tm="0">
                                          <p:val>
                                            <p:strVal val="#ppt_x"/>
                                          </p:val>
                                        </p:tav>
                                        <p:tav tm="100000">
                                          <p:val>
                                            <p:strVal val="#ppt_x"/>
                                          </p:val>
                                        </p:tav>
                                      </p:tavLst>
                                    </p:anim>
                                    <p:anim calcmode="lin" valueType="num">
                                      <p:cBhvr additive="base">
                                        <p:cTn id="26"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7" grpId="0" animBg="1"/>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tângulo 6">
            <a:extLst>
              <a:ext uri="{FF2B5EF4-FFF2-40B4-BE49-F238E27FC236}">
                <a16:creationId xmlns:a16="http://schemas.microsoft.com/office/drawing/2014/main" id="{6F40DC2B-B2E9-88C9-6DE4-AE4E31336A1E}"/>
              </a:ext>
            </a:extLst>
          </p:cNvPr>
          <p:cNvSpPr/>
          <p:nvPr/>
        </p:nvSpPr>
        <p:spPr>
          <a:xfrm>
            <a:off x="4191000" y="3837472"/>
            <a:ext cx="1566199" cy="505928"/>
          </a:xfrm>
          <a:prstGeom prst="rect">
            <a:avLst/>
          </a:prstGeom>
          <a:solidFill>
            <a:srgbClr val="F8F8F8"/>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tângulo 5">
            <a:extLst>
              <a:ext uri="{FF2B5EF4-FFF2-40B4-BE49-F238E27FC236}">
                <a16:creationId xmlns:a16="http://schemas.microsoft.com/office/drawing/2014/main" id="{A7509544-0767-63CB-1632-7707C3A6C8BE}"/>
              </a:ext>
            </a:extLst>
          </p:cNvPr>
          <p:cNvSpPr/>
          <p:nvPr/>
        </p:nvSpPr>
        <p:spPr>
          <a:xfrm>
            <a:off x="8382000" y="3174037"/>
            <a:ext cx="3452191" cy="556743"/>
          </a:xfrm>
          <a:prstGeom prst="rect">
            <a:avLst/>
          </a:prstGeom>
          <a:solidFill>
            <a:srgbClr val="F8F8F8"/>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Espaço Reservado para Conteúdo 1">
            <a:extLst>
              <a:ext uri="{FF2B5EF4-FFF2-40B4-BE49-F238E27FC236}">
                <a16:creationId xmlns:a16="http://schemas.microsoft.com/office/drawing/2014/main" id="{7D310AAE-FF29-205B-4A76-3785EDF26EBC}"/>
              </a:ext>
            </a:extLst>
          </p:cNvPr>
          <p:cNvSpPr>
            <a:spLocks noGrp="1"/>
          </p:cNvSpPr>
          <p:nvPr>
            <p:ph idx="1"/>
          </p:nvPr>
        </p:nvSpPr>
        <p:spPr>
          <a:xfrm>
            <a:off x="0" y="381000"/>
            <a:ext cx="12344400" cy="3792537"/>
          </a:xfrm>
        </p:spPr>
        <p:txBody>
          <a:bodyPr/>
          <a:lstStyle/>
          <a:p>
            <a:pPr marL="571500" marR="457200" indent="-457200" algn="just">
              <a:spcBef>
                <a:spcPts val="0"/>
              </a:spcBef>
              <a:spcAft>
                <a:spcPts val="0"/>
              </a:spcAft>
              <a:buClr>
                <a:srgbClr val="000000"/>
              </a:buClr>
              <a:buSzPct val="100000"/>
              <a:buFont typeface="Wingdings" panose="05000000000000000000" pitchFamily="2" charset="2"/>
              <a:buChar char="§"/>
              <a:tabLst>
                <a:tab pos="-457200" algn="l"/>
              </a:tabLst>
            </a:pPr>
            <a:r>
              <a:rPr lang="pt-BR" sz="2800" spc="-10" dirty="0">
                <a:effectLst/>
                <a:latin typeface="Calibri" panose="020F0502020204030204" pitchFamily="34" charset="0"/>
                <a:ea typeface="Times New Roman" panose="02020603050405020304" pitchFamily="18" charset="0"/>
                <a:cs typeface="Calibri" panose="020F0502020204030204" pitchFamily="34" charset="0"/>
              </a:rPr>
              <a:t>A curva de oferta original era </a:t>
            </a:r>
            <a:r>
              <a:rPr lang="pt-BR" sz="2800" i="1" spc="-10" dirty="0">
                <a:effectLst/>
                <a:latin typeface="Calibri" panose="020F0502020204030204" pitchFamily="34" charset="0"/>
                <a:ea typeface="Times New Roman" panose="02020603050405020304" pitchFamily="18" charset="0"/>
                <a:cs typeface="Calibri" panose="020F0502020204030204" pitchFamily="34" charset="0"/>
              </a:rPr>
              <a:t>P</a:t>
            </a:r>
            <a:r>
              <a:rPr lang="pt-BR" sz="2800" spc="-10" dirty="0">
                <a:effectLst/>
                <a:latin typeface="Calibri" panose="020F0502020204030204" pitchFamily="34" charset="0"/>
                <a:ea typeface="Times New Roman" panose="02020603050405020304" pitchFamily="18" charset="0"/>
                <a:cs typeface="Calibri" panose="020F0502020204030204" pitchFamily="34" charset="0"/>
              </a:rPr>
              <a:t> = </a:t>
            </a:r>
            <a:r>
              <a:rPr lang="pt-BR" sz="2800" i="1" spc="-10" dirty="0">
                <a:effectLst/>
                <a:latin typeface="Calibri" panose="020F0502020204030204" pitchFamily="34" charset="0"/>
                <a:ea typeface="Times New Roman" panose="02020603050405020304" pitchFamily="18" charset="0"/>
                <a:cs typeface="Calibri" panose="020F0502020204030204" pitchFamily="34" charset="0"/>
              </a:rPr>
              <a:t>Q</a:t>
            </a:r>
            <a:r>
              <a:rPr lang="pt-BR" sz="2800" spc="-10" dirty="0">
                <a:effectLst/>
                <a:latin typeface="Calibri" panose="020F0502020204030204" pitchFamily="34" charset="0"/>
                <a:ea typeface="Times New Roman" panose="02020603050405020304" pitchFamily="18" charset="0"/>
                <a:cs typeface="Calibri" panose="020F0502020204030204" pitchFamily="34" charset="0"/>
              </a:rPr>
              <a:t> - 4.  Com um subsídio de $1,00 para os produtores, a curva de oferta se desloca para a direita.  </a:t>
            </a:r>
          </a:p>
          <a:p>
            <a:pPr marL="849313" marR="457200" lvl="1" indent="-457200" algn="just">
              <a:spcBef>
                <a:spcPts val="0"/>
              </a:spcBef>
              <a:spcAft>
                <a:spcPts val="0"/>
              </a:spcAft>
              <a:buClr>
                <a:srgbClr val="000000"/>
              </a:buClr>
              <a:buSzPct val="100000"/>
              <a:tabLst>
                <a:tab pos="-457200" algn="l"/>
              </a:tabLst>
            </a:pPr>
            <a:r>
              <a:rPr lang="pt-BR" sz="2700" spc="-10" dirty="0">
                <a:effectLst/>
                <a:latin typeface="Calibri" panose="020F0502020204030204" pitchFamily="34" charset="0"/>
                <a:ea typeface="Times New Roman" panose="02020603050405020304" pitchFamily="18" charset="0"/>
                <a:cs typeface="Calibri" panose="020F0502020204030204" pitchFamily="34" charset="0"/>
              </a:rPr>
              <a:t>Lembre-se de que a curva de oferta de uma empresa é sua curva de custo marginal.  </a:t>
            </a:r>
          </a:p>
          <a:p>
            <a:pPr marL="849313" marR="457200" lvl="1" indent="-457200" algn="just">
              <a:spcBef>
                <a:spcPts val="0"/>
              </a:spcBef>
              <a:spcAft>
                <a:spcPts val="0"/>
              </a:spcAft>
              <a:buClr>
                <a:srgbClr val="000000"/>
              </a:buClr>
              <a:buSzPct val="100000"/>
              <a:tabLst>
                <a:tab pos="-457200" algn="l"/>
              </a:tabLst>
            </a:pPr>
            <a:r>
              <a:rPr lang="pt-BR" sz="2700" spc="-10" dirty="0">
                <a:effectLst/>
                <a:latin typeface="Calibri" panose="020F0502020204030204" pitchFamily="34" charset="0"/>
                <a:ea typeface="Times New Roman" panose="02020603050405020304" pitchFamily="18" charset="0"/>
                <a:cs typeface="Calibri" panose="020F0502020204030204" pitchFamily="34" charset="0"/>
              </a:rPr>
              <a:t>Com um subsídio, a curva de custo marginal se desloca para baixo na magnitude do subsídio.  A nova função de oferta é:</a:t>
            </a:r>
            <a:r>
              <a:rPr lang="pt-BR" sz="2700" dirty="0">
                <a:latin typeface="Calibri" panose="020F0502020204030204" pitchFamily="34" charset="0"/>
                <a:ea typeface="Times New Roman" panose="02020603050405020304" pitchFamily="18" charset="0"/>
                <a:cs typeface="Calibri" panose="020F0502020204030204" pitchFamily="34" charset="0"/>
              </a:rPr>
              <a:t> </a:t>
            </a:r>
            <a:r>
              <a:rPr lang="pt-BR" sz="2800" i="1" spc="-10" dirty="0">
                <a:effectLst/>
                <a:latin typeface="Calibri" panose="020F0502020204030204" pitchFamily="34" charset="0"/>
                <a:ea typeface="Times New Roman" panose="02020603050405020304" pitchFamily="18" charset="0"/>
                <a:cs typeface="Calibri" panose="020F0502020204030204" pitchFamily="34" charset="0"/>
              </a:rPr>
              <a:t>P + 1</a:t>
            </a:r>
            <a:r>
              <a:rPr lang="pt-BR" sz="2800" spc="-10" dirty="0">
                <a:effectLst/>
                <a:latin typeface="Calibri" panose="020F0502020204030204" pitchFamily="34" charset="0"/>
                <a:ea typeface="Times New Roman" panose="02020603050405020304" pitchFamily="18" charset="0"/>
                <a:cs typeface="Calibri" panose="020F0502020204030204" pitchFamily="34" charset="0"/>
              </a:rPr>
              <a:t> = </a:t>
            </a:r>
            <a:r>
              <a:rPr lang="pt-BR" sz="2800" i="1" spc="-10" dirty="0">
                <a:effectLst/>
                <a:latin typeface="Calibri" panose="020F0502020204030204" pitchFamily="34" charset="0"/>
                <a:ea typeface="Times New Roman" panose="02020603050405020304" pitchFamily="18" charset="0"/>
                <a:cs typeface="Calibri" panose="020F0502020204030204" pitchFamily="34" charset="0"/>
              </a:rPr>
              <a:t>Q</a:t>
            </a:r>
            <a:r>
              <a:rPr lang="pt-BR" sz="2800" spc="-10" dirty="0">
                <a:effectLst/>
                <a:latin typeface="Calibri" panose="020F0502020204030204" pitchFamily="34" charset="0"/>
                <a:ea typeface="Times New Roman" panose="02020603050405020304" pitchFamily="18" charset="0"/>
                <a:cs typeface="Calibri" panose="020F0502020204030204" pitchFamily="34" charset="0"/>
              </a:rPr>
              <a:t> – 4 </a:t>
            </a:r>
            <a:r>
              <a:rPr lang="pt-BR" sz="2800" spc="-10" dirty="0">
                <a:effectLst/>
                <a:latin typeface="Calibri" panose="020F0502020204030204" pitchFamily="34" charset="0"/>
                <a:ea typeface="Times New Roman" panose="02020603050405020304" pitchFamily="18" charset="0"/>
                <a:cs typeface="Calibri" panose="020F0502020204030204" pitchFamily="34" charset="0"/>
                <a:sym typeface="Symbol" panose="05050102010706020507" pitchFamily="18" charset="2"/>
              </a:rPr>
              <a:t> P = Q – 5.</a:t>
            </a:r>
            <a:endParaRPr lang="pt-BR" sz="2800" dirty="0">
              <a:effectLst/>
              <a:latin typeface="Calibri" panose="020F0502020204030204" pitchFamily="34" charset="0"/>
              <a:ea typeface="Times New Roman" panose="02020603050405020304" pitchFamily="18" charset="0"/>
              <a:cs typeface="Calibri" panose="020F0502020204030204" pitchFamily="34" charset="0"/>
            </a:endParaRPr>
          </a:p>
          <a:p>
            <a:endParaRPr lang="pt-BR" sz="2800" dirty="0">
              <a:latin typeface="Calibri" panose="020F0502020204030204" pitchFamily="34" charset="0"/>
              <a:cs typeface="Calibri" panose="020F0502020204030204" pitchFamily="34" charset="0"/>
            </a:endParaRPr>
          </a:p>
        </p:txBody>
      </p:sp>
      <p:sp>
        <p:nvSpPr>
          <p:cNvPr id="4" name="CaixaDeTexto 3">
            <a:extLst>
              <a:ext uri="{FF2B5EF4-FFF2-40B4-BE49-F238E27FC236}">
                <a16:creationId xmlns:a16="http://schemas.microsoft.com/office/drawing/2014/main" id="{63463F91-9AAE-941E-819B-DEB6F8B66077}"/>
              </a:ext>
            </a:extLst>
          </p:cNvPr>
          <p:cNvSpPr txBox="1"/>
          <p:nvPr/>
        </p:nvSpPr>
        <p:spPr>
          <a:xfrm>
            <a:off x="76200" y="-152400"/>
            <a:ext cx="988038" cy="523220"/>
          </a:xfrm>
          <a:prstGeom prst="rect">
            <a:avLst/>
          </a:prstGeom>
          <a:noFill/>
        </p:spPr>
        <p:txBody>
          <a:bodyPr wrap="square" rtlCol="0">
            <a:spAutoFit/>
          </a:bodyPr>
          <a:lstStyle/>
          <a:p>
            <a:r>
              <a:rPr lang="pt-BR" sz="2800" b="1" dirty="0"/>
              <a:t>b)</a:t>
            </a:r>
          </a:p>
        </p:txBody>
      </p:sp>
      <p:graphicFrame>
        <p:nvGraphicFramePr>
          <p:cNvPr id="5" name="Objeto 4">
            <a:extLst>
              <a:ext uri="{FF2B5EF4-FFF2-40B4-BE49-F238E27FC236}">
                <a16:creationId xmlns:a16="http://schemas.microsoft.com/office/drawing/2014/main" id="{DF965228-5FE1-F3BA-21EB-A8F5611C6CF5}"/>
              </a:ext>
            </a:extLst>
          </p:cNvPr>
          <p:cNvGraphicFramePr>
            <a:graphicFrameLocks noChangeAspect="1"/>
          </p:cNvGraphicFramePr>
          <p:nvPr>
            <p:extLst>
              <p:ext uri="{D42A27DB-BD31-4B8C-83A1-F6EECF244321}">
                <p14:modId xmlns:p14="http://schemas.microsoft.com/office/powerpoint/2010/main" val="3317088805"/>
              </p:ext>
            </p:extLst>
          </p:nvPr>
        </p:nvGraphicFramePr>
        <p:xfrm>
          <a:off x="954880" y="3108220"/>
          <a:ext cx="10856119" cy="1311380"/>
        </p:xfrm>
        <a:graphic>
          <a:graphicData uri="http://schemas.openxmlformats.org/presentationml/2006/ole">
            <mc:AlternateContent xmlns:mc="http://schemas.openxmlformats.org/markup-compatibility/2006">
              <mc:Choice xmlns:v="urn:schemas-microsoft-com:vml" Requires="v">
                <p:oleObj name="Equation" r:id="rId2" imgW="3962160" imgH="482400" progId="Equation.DSMT4">
                  <p:embed/>
                </p:oleObj>
              </mc:Choice>
              <mc:Fallback>
                <p:oleObj name="Equation" r:id="rId2" imgW="3962160" imgH="482400" progId="Equation.DSMT4">
                  <p:embed/>
                  <p:pic>
                    <p:nvPicPr>
                      <p:cNvPr id="10" name="Objeto 9">
                        <a:extLst>
                          <a:ext uri="{FF2B5EF4-FFF2-40B4-BE49-F238E27FC236}">
                            <a16:creationId xmlns:a16="http://schemas.microsoft.com/office/drawing/2014/main" id="{0E1DC724-3A72-C38C-FAED-01455EF6C120}"/>
                          </a:ext>
                        </a:extLst>
                      </p:cNvPr>
                      <p:cNvPicPr>
                        <a:picLocks noChangeAspect="1" noChangeArrowheads="1"/>
                      </p:cNvPicPr>
                      <p:nvPr/>
                    </p:nvPicPr>
                    <p:blipFill>
                      <a:blip r:embed="rId3"/>
                      <a:srcRect/>
                      <a:stretch>
                        <a:fillRect/>
                      </a:stretch>
                    </p:blipFill>
                    <p:spPr bwMode="auto">
                      <a:xfrm>
                        <a:off x="954880" y="3108220"/>
                        <a:ext cx="10856119" cy="131138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676109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additive="base">
                                        <p:cTn id="23" dur="500" fill="hold"/>
                                        <p:tgtEl>
                                          <p:spTgt spid="6"/>
                                        </p:tgtEl>
                                        <p:attrNameLst>
                                          <p:attrName>ppt_x</p:attrName>
                                        </p:attrNameLst>
                                      </p:cBhvr>
                                      <p:tavLst>
                                        <p:tav tm="0">
                                          <p:val>
                                            <p:strVal val="#ppt_x"/>
                                          </p:val>
                                        </p:tav>
                                        <p:tav tm="100000">
                                          <p:val>
                                            <p:strVal val="#ppt_x"/>
                                          </p:val>
                                        </p:tav>
                                      </p:tavLst>
                                    </p:anim>
                                    <p:anim calcmode="lin" valueType="num">
                                      <p:cBhvr additive="base">
                                        <p:cTn id="24" dur="500" fill="hold"/>
                                        <p:tgtEl>
                                          <p:spTgt spid="6"/>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additive="base">
                                        <p:cTn id="27" dur="500" fill="hold"/>
                                        <p:tgtEl>
                                          <p:spTgt spid="5"/>
                                        </p:tgtEl>
                                        <p:attrNameLst>
                                          <p:attrName>ppt_x</p:attrName>
                                        </p:attrNameLst>
                                      </p:cBhvr>
                                      <p:tavLst>
                                        <p:tav tm="0">
                                          <p:val>
                                            <p:strVal val="#ppt_x"/>
                                          </p:val>
                                        </p:tav>
                                        <p:tav tm="100000">
                                          <p:val>
                                            <p:strVal val="#ppt_x"/>
                                          </p:val>
                                        </p:tav>
                                      </p:tavLst>
                                    </p:anim>
                                    <p:anim calcmode="lin" valueType="num">
                                      <p:cBhvr additive="base">
                                        <p:cTn id="2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tângulo 33">
            <a:extLst>
              <a:ext uri="{FF2B5EF4-FFF2-40B4-BE49-F238E27FC236}">
                <a16:creationId xmlns:a16="http://schemas.microsoft.com/office/drawing/2014/main" id="{763D2ABF-A845-345D-552A-0CE7FB91AF97}"/>
              </a:ext>
            </a:extLst>
          </p:cNvPr>
          <p:cNvSpPr/>
          <p:nvPr/>
        </p:nvSpPr>
        <p:spPr>
          <a:xfrm>
            <a:off x="1676768" y="838200"/>
            <a:ext cx="8915032" cy="533400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 name="Line 5">
            <a:extLst>
              <a:ext uri="{FF2B5EF4-FFF2-40B4-BE49-F238E27FC236}">
                <a16:creationId xmlns:a16="http://schemas.microsoft.com/office/drawing/2014/main" id="{514F6120-98E6-63C9-E2FF-E400CDFC58AC}"/>
              </a:ext>
            </a:extLst>
          </p:cNvPr>
          <p:cNvSpPr>
            <a:spLocks noChangeShapeType="1"/>
          </p:cNvSpPr>
          <p:nvPr/>
        </p:nvSpPr>
        <p:spPr bwMode="auto">
          <a:xfrm flipV="1">
            <a:off x="5272821" y="2087564"/>
            <a:ext cx="2754313" cy="233362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 name="Line 6">
            <a:extLst>
              <a:ext uri="{FF2B5EF4-FFF2-40B4-BE49-F238E27FC236}">
                <a16:creationId xmlns:a16="http://schemas.microsoft.com/office/drawing/2014/main" id="{0529ACCF-B8FA-DE83-659D-766245191E1E}"/>
              </a:ext>
            </a:extLst>
          </p:cNvPr>
          <p:cNvSpPr>
            <a:spLocks noChangeShapeType="1"/>
          </p:cNvSpPr>
          <p:nvPr/>
        </p:nvSpPr>
        <p:spPr bwMode="auto">
          <a:xfrm>
            <a:off x="5339496" y="1989139"/>
            <a:ext cx="2862263" cy="2281237"/>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 name="Rectangle 7">
            <a:extLst>
              <a:ext uri="{FF2B5EF4-FFF2-40B4-BE49-F238E27FC236}">
                <a16:creationId xmlns:a16="http://schemas.microsoft.com/office/drawing/2014/main" id="{856EE7FF-8748-0D91-B032-9A3F2D7F5C4A}"/>
              </a:ext>
            </a:extLst>
          </p:cNvPr>
          <p:cNvSpPr>
            <a:spLocks noChangeArrowheads="1"/>
          </p:cNvSpPr>
          <p:nvPr/>
        </p:nvSpPr>
        <p:spPr bwMode="auto">
          <a:xfrm>
            <a:off x="8117401" y="4056674"/>
            <a:ext cx="423194" cy="4898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r>
              <a:rPr lang="pt-BR" altLang="en-US" sz="2600" b="1" i="1" dirty="0">
                <a:latin typeface="Times New Roman" panose="02020603050405020304" pitchFamily="18" charset="0"/>
              </a:rPr>
              <a:t>D</a:t>
            </a:r>
          </a:p>
        </p:txBody>
      </p:sp>
      <p:sp>
        <p:nvSpPr>
          <p:cNvPr id="7" name="Rectangle 8">
            <a:extLst>
              <a:ext uri="{FF2B5EF4-FFF2-40B4-BE49-F238E27FC236}">
                <a16:creationId xmlns:a16="http://schemas.microsoft.com/office/drawing/2014/main" id="{9C0CFBAC-F56C-C154-B47D-24129728A13E}"/>
              </a:ext>
            </a:extLst>
          </p:cNvPr>
          <p:cNvSpPr>
            <a:spLocks noChangeArrowheads="1"/>
          </p:cNvSpPr>
          <p:nvPr/>
        </p:nvSpPr>
        <p:spPr bwMode="auto">
          <a:xfrm>
            <a:off x="7966809" y="1621885"/>
            <a:ext cx="410370" cy="582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r>
              <a:rPr lang="pt-BR" altLang="en-US" b="1" i="1" dirty="0">
                <a:latin typeface="Times New Roman" panose="02020603050405020304" pitchFamily="18" charset="0"/>
              </a:rPr>
              <a:t>S</a:t>
            </a:r>
          </a:p>
        </p:txBody>
      </p:sp>
      <p:sp>
        <p:nvSpPr>
          <p:cNvPr id="8" name="Line 9">
            <a:extLst>
              <a:ext uri="{FF2B5EF4-FFF2-40B4-BE49-F238E27FC236}">
                <a16:creationId xmlns:a16="http://schemas.microsoft.com/office/drawing/2014/main" id="{FFC82C9D-3874-19B1-90E5-B200055AAD00}"/>
              </a:ext>
            </a:extLst>
          </p:cNvPr>
          <p:cNvSpPr>
            <a:spLocks noChangeShapeType="1"/>
          </p:cNvSpPr>
          <p:nvPr/>
        </p:nvSpPr>
        <p:spPr bwMode="auto">
          <a:xfrm flipH="1">
            <a:off x="4796205" y="1636714"/>
            <a:ext cx="4763" cy="3540125"/>
          </a:xfrm>
          <a:prstGeom prst="line">
            <a:avLst/>
          </a:prstGeom>
          <a:noFill/>
          <a:ln w="57150">
            <a:solidFill>
              <a:schemeClr val="tx1"/>
            </a:solidFill>
            <a:round/>
            <a:headEnd type="triangle" w="med" len="med"/>
            <a:tailEnd/>
          </a:ln>
          <a:extLst>
            <a:ext uri="{909E8E84-426E-40DD-AFC4-6F175D3DCCD1}">
              <a14:hiddenFill xmlns:a14="http://schemas.microsoft.com/office/drawing/2010/main">
                <a:noFill/>
              </a14:hiddenFill>
            </a:ext>
          </a:extLst>
        </p:spPr>
        <p:txBody>
          <a:bodyPr wrap="none" anchor="ctr"/>
          <a:lstStyle/>
          <a:p>
            <a:endParaRPr lang="en-US"/>
          </a:p>
        </p:txBody>
      </p:sp>
      <p:sp>
        <p:nvSpPr>
          <p:cNvPr id="9" name="Rectangle 10">
            <a:extLst>
              <a:ext uri="{FF2B5EF4-FFF2-40B4-BE49-F238E27FC236}">
                <a16:creationId xmlns:a16="http://schemas.microsoft.com/office/drawing/2014/main" id="{5DA4E420-32BA-DAA4-301F-1120CCED482E}"/>
              </a:ext>
            </a:extLst>
          </p:cNvPr>
          <p:cNvSpPr>
            <a:spLocks noChangeArrowheads="1"/>
          </p:cNvSpPr>
          <p:nvPr/>
        </p:nvSpPr>
        <p:spPr bwMode="auto">
          <a:xfrm>
            <a:off x="8755696" y="5127625"/>
            <a:ext cx="464872" cy="582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r>
              <a:rPr lang="pt-BR" altLang="en-US" b="1" dirty="0">
                <a:latin typeface="Calibri" panose="020F0502020204030204" pitchFamily="34" charset="0"/>
                <a:cs typeface="Calibri" panose="020F0502020204030204" pitchFamily="34" charset="0"/>
              </a:rPr>
              <a:t>Q</a:t>
            </a:r>
          </a:p>
        </p:txBody>
      </p:sp>
      <p:sp>
        <p:nvSpPr>
          <p:cNvPr id="10" name="Rectangle 11">
            <a:extLst>
              <a:ext uri="{FF2B5EF4-FFF2-40B4-BE49-F238E27FC236}">
                <a16:creationId xmlns:a16="http://schemas.microsoft.com/office/drawing/2014/main" id="{6E81E5DD-4C94-2627-7F07-DE4AEDDD4E38}"/>
              </a:ext>
            </a:extLst>
          </p:cNvPr>
          <p:cNvSpPr>
            <a:spLocks noChangeArrowheads="1"/>
          </p:cNvSpPr>
          <p:nvPr/>
        </p:nvSpPr>
        <p:spPr bwMode="auto">
          <a:xfrm>
            <a:off x="4508133" y="1235857"/>
            <a:ext cx="400752" cy="582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r>
              <a:rPr lang="pt-BR" altLang="en-US" b="1" dirty="0">
                <a:latin typeface="Calibri" panose="020F0502020204030204" pitchFamily="34" charset="0"/>
                <a:cs typeface="Calibri" panose="020F0502020204030204" pitchFamily="34" charset="0"/>
              </a:rPr>
              <a:t>P</a:t>
            </a:r>
          </a:p>
        </p:txBody>
      </p:sp>
      <p:sp>
        <p:nvSpPr>
          <p:cNvPr id="11" name="Rectangle 12">
            <a:extLst>
              <a:ext uri="{FF2B5EF4-FFF2-40B4-BE49-F238E27FC236}">
                <a16:creationId xmlns:a16="http://schemas.microsoft.com/office/drawing/2014/main" id="{906B4E33-3697-C090-480B-5DBEE2B3F02E}"/>
              </a:ext>
            </a:extLst>
          </p:cNvPr>
          <p:cNvSpPr>
            <a:spLocks noChangeArrowheads="1"/>
          </p:cNvSpPr>
          <p:nvPr/>
        </p:nvSpPr>
        <p:spPr bwMode="auto">
          <a:xfrm>
            <a:off x="3810368" y="2743200"/>
            <a:ext cx="1084080" cy="541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r>
              <a:rPr lang="pt-BR" altLang="en-US" sz="4400" b="1" i="1" baseline="-25000" dirty="0">
                <a:latin typeface="Times New Roman" panose="02020603050405020304" pitchFamily="18" charset="0"/>
              </a:rPr>
              <a:t>P = 3 </a:t>
            </a:r>
          </a:p>
        </p:txBody>
      </p:sp>
      <p:sp>
        <p:nvSpPr>
          <p:cNvPr id="12" name="Line 13">
            <a:extLst>
              <a:ext uri="{FF2B5EF4-FFF2-40B4-BE49-F238E27FC236}">
                <a16:creationId xmlns:a16="http://schemas.microsoft.com/office/drawing/2014/main" id="{98DF2D15-B036-0706-33C0-5E6A1D3F371D}"/>
              </a:ext>
            </a:extLst>
          </p:cNvPr>
          <p:cNvSpPr>
            <a:spLocks noChangeShapeType="1"/>
          </p:cNvSpPr>
          <p:nvPr/>
        </p:nvSpPr>
        <p:spPr bwMode="auto">
          <a:xfrm>
            <a:off x="4794983" y="3173413"/>
            <a:ext cx="1936750" cy="0"/>
          </a:xfrm>
          <a:prstGeom prst="line">
            <a:avLst/>
          </a:prstGeom>
          <a:noFill/>
          <a:ln w="28575">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 name="Line 14">
            <a:extLst>
              <a:ext uri="{FF2B5EF4-FFF2-40B4-BE49-F238E27FC236}">
                <a16:creationId xmlns:a16="http://schemas.microsoft.com/office/drawing/2014/main" id="{70355E3A-4E34-F095-3865-823233283386}"/>
              </a:ext>
            </a:extLst>
          </p:cNvPr>
          <p:cNvSpPr>
            <a:spLocks noChangeShapeType="1"/>
          </p:cNvSpPr>
          <p:nvPr/>
        </p:nvSpPr>
        <p:spPr bwMode="auto">
          <a:xfrm>
            <a:off x="6801583" y="3078163"/>
            <a:ext cx="0" cy="2101850"/>
          </a:xfrm>
          <a:prstGeom prst="line">
            <a:avLst/>
          </a:prstGeom>
          <a:noFill/>
          <a:ln w="28575">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 name="Oval 15">
            <a:extLst>
              <a:ext uri="{FF2B5EF4-FFF2-40B4-BE49-F238E27FC236}">
                <a16:creationId xmlns:a16="http://schemas.microsoft.com/office/drawing/2014/main" id="{7448C2C9-4F2D-21AF-2F16-8DE1B7BCB4F0}"/>
              </a:ext>
            </a:extLst>
          </p:cNvPr>
          <p:cNvSpPr>
            <a:spLocks noChangeArrowheads="1"/>
          </p:cNvSpPr>
          <p:nvPr/>
        </p:nvSpPr>
        <p:spPr bwMode="auto">
          <a:xfrm>
            <a:off x="6742846" y="3063875"/>
            <a:ext cx="119063" cy="146050"/>
          </a:xfrm>
          <a:prstGeom prst="ellipse">
            <a:avLst/>
          </a:prstGeom>
          <a:solidFill>
            <a:schemeClr val="tx1"/>
          </a:solidFill>
          <a:ln w="12700">
            <a:solidFill>
              <a:srgbClr val="000000"/>
            </a:solidFill>
            <a:round/>
            <a:headEnd/>
            <a:tailEnd/>
          </a:ln>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pt-BR" altLang="en-US" sz="1800"/>
          </a:p>
        </p:txBody>
      </p:sp>
      <p:sp>
        <p:nvSpPr>
          <p:cNvPr id="15" name="Rectangle 16">
            <a:extLst>
              <a:ext uri="{FF2B5EF4-FFF2-40B4-BE49-F238E27FC236}">
                <a16:creationId xmlns:a16="http://schemas.microsoft.com/office/drawing/2014/main" id="{172E6F2B-CE45-1810-A265-42095C8148DD}"/>
              </a:ext>
            </a:extLst>
          </p:cNvPr>
          <p:cNvSpPr>
            <a:spLocks noChangeArrowheads="1"/>
          </p:cNvSpPr>
          <p:nvPr/>
        </p:nvSpPr>
        <p:spPr bwMode="auto">
          <a:xfrm>
            <a:off x="6559464" y="4953000"/>
            <a:ext cx="383119" cy="5719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r>
              <a:rPr lang="pt-BR" altLang="en-US" sz="4700" b="1" i="1" baseline="-25000" dirty="0">
                <a:latin typeface="Times New Roman" panose="02020603050405020304" pitchFamily="18" charset="0"/>
              </a:rPr>
              <a:t>7</a:t>
            </a:r>
          </a:p>
        </p:txBody>
      </p:sp>
      <p:sp>
        <p:nvSpPr>
          <p:cNvPr id="16" name="Line 17">
            <a:extLst>
              <a:ext uri="{FF2B5EF4-FFF2-40B4-BE49-F238E27FC236}">
                <a16:creationId xmlns:a16="http://schemas.microsoft.com/office/drawing/2014/main" id="{1BC31F9D-126C-DDD3-06B7-2A6606416C95}"/>
              </a:ext>
            </a:extLst>
          </p:cNvPr>
          <p:cNvSpPr>
            <a:spLocks noChangeShapeType="1"/>
          </p:cNvSpPr>
          <p:nvPr/>
        </p:nvSpPr>
        <p:spPr bwMode="auto">
          <a:xfrm>
            <a:off x="4806830" y="5169765"/>
            <a:ext cx="4185138" cy="11835"/>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7" name="Rectangle 18">
            <a:extLst>
              <a:ext uri="{FF2B5EF4-FFF2-40B4-BE49-F238E27FC236}">
                <a16:creationId xmlns:a16="http://schemas.microsoft.com/office/drawing/2014/main" id="{E03439D5-79A4-EF6D-54DA-B9DEC6736DA9}"/>
              </a:ext>
            </a:extLst>
          </p:cNvPr>
          <p:cNvSpPr>
            <a:spLocks noChangeArrowheads="1"/>
          </p:cNvSpPr>
          <p:nvPr/>
        </p:nvSpPr>
        <p:spPr bwMode="auto">
          <a:xfrm>
            <a:off x="8460250" y="2141217"/>
            <a:ext cx="546626" cy="582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r>
              <a:rPr lang="pt-BR" altLang="en-US" b="1" i="1" dirty="0">
                <a:solidFill>
                  <a:srgbClr val="0000CC"/>
                </a:solidFill>
                <a:latin typeface="Times New Roman" panose="02020603050405020304" pitchFamily="18" charset="0"/>
              </a:rPr>
              <a:t>S’</a:t>
            </a:r>
          </a:p>
        </p:txBody>
      </p:sp>
      <p:sp>
        <p:nvSpPr>
          <p:cNvPr id="18" name="Line 19">
            <a:extLst>
              <a:ext uri="{FF2B5EF4-FFF2-40B4-BE49-F238E27FC236}">
                <a16:creationId xmlns:a16="http://schemas.microsoft.com/office/drawing/2014/main" id="{1E96B09E-D94D-5467-5956-C3EE40924B55}"/>
              </a:ext>
            </a:extLst>
          </p:cNvPr>
          <p:cNvSpPr>
            <a:spLocks noChangeShapeType="1"/>
          </p:cNvSpPr>
          <p:nvPr/>
        </p:nvSpPr>
        <p:spPr bwMode="auto">
          <a:xfrm flipV="1">
            <a:off x="5830033" y="2628901"/>
            <a:ext cx="2755900" cy="2333625"/>
          </a:xfrm>
          <a:prstGeom prst="line">
            <a:avLst/>
          </a:prstGeom>
          <a:noFill/>
          <a:ln w="38100">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9" name="Line 20">
            <a:extLst>
              <a:ext uri="{FF2B5EF4-FFF2-40B4-BE49-F238E27FC236}">
                <a16:creationId xmlns:a16="http://schemas.microsoft.com/office/drawing/2014/main" id="{2CA13BBF-B65E-055E-08B0-633CF67B41D1}"/>
              </a:ext>
            </a:extLst>
          </p:cNvPr>
          <p:cNvSpPr>
            <a:spLocks noChangeShapeType="1"/>
          </p:cNvSpPr>
          <p:nvPr/>
        </p:nvSpPr>
        <p:spPr bwMode="auto">
          <a:xfrm>
            <a:off x="4794983" y="3687763"/>
            <a:ext cx="2590800" cy="0"/>
          </a:xfrm>
          <a:prstGeom prst="line">
            <a:avLst/>
          </a:prstGeom>
          <a:noFill/>
          <a:ln w="28575">
            <a:solidFill>
              <a:srgbClr val="0000CC"/>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 name="Line 21">
            <a:extLst>
              <a:ext uri="{FF2B5EF4-FFF2-40B4-BE49-F238E27FC236}">
                <a16:creationId xmlns:a16="http://schemas.microsoft.com/office/drawing/2014/main" id="{C7581107-8741-C1D2-C707-122DD780B70C}"/>
              </a:ext>
            </a:extLst>
          </p:cNvPr>
          <p:cNvSpPr>
            <a:spLocks noChangeShapeType="1"/>
          </p:cNvSpPr>
          <p:nvPr/>
        </p:nvSpPr>
        <p:spPr bwMode="auto">
          <a:xfrm>
            <a:off x="7395308" y="2636839"/>
            <a:ext cx="0" cy="2543175"/>
          </a:xfrm>
          <a:prstGeom prst="line">
            <a:avLst/>
          </a:prstGeom>
          <a:noFill/>
          <a:ln w="25400">
            <a:solidFill>
              <a:srgbClr val="0000CC"/>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1" name="Rectangle 22">
            <a:extLst>
              <a:ext uri="{FF2B5EF4-FFF2-40B4-BE49-F238E27FC236}">
                <a16:creationId xmlns:a16="http://schemas.microsoft.com/office/drawing/2014/main" id="{1754C39E-D23F-3E02-3171-89C86F5A21DA}"/>
              </a:ext>
            </a:extLst>
          </p:cNvPr>
          <p:cNvSpPr>
            <a:spLocks noChangeArrowheads="1"/>
          </p:cNvSpPr>
          <p:nvPr/>
        </p:nvSpPr>
        <p:spPr bwMode="auto">
          <a:xfrm>
            <a:off x="7086968" y="5119468"/>
            <a:ext cx="663644" cy="551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r>
              <a:rPr lang="pt-BR" altLang="en-US" sz="3000" b="1" i="1" dirty="0">
                <a:solidFill>
                  <a:srgbClr val="0000CC"/>
                </a:solidFill>
                <a:latin typeface="Times New Roman" panose="02020603050405020304" pitchFamily="18" charset="0"/>
              </a:rPr>
              <a:t>7,5</a:t>
            </a:r>
            <a:endParaRPr lang="pt-BR" altLang="en-US" sz="3000" b="1" i="1" baseline="-25000" dirty="0">
              <a:solidFill>
                <a:srgbClr val="0000CC"/>
              </a:solidFill>
              <a:latin typeface="Times New Roman" panose="02020603050405020304" pitchFamily="18" charset="0"/>
            </a:endParaRPr>
          </a:p>
        </p:txBody>
      </p:sp>
      <p:sp>
        <p:nvSpPr>
          <p:cNvPr id="22" name="Oval 23">
            <a:extLst>
              <a:ext uri="{FF2B5EF4-FFF2-40B4-BE49-F238E27FC236}">
                <a16:creationId xmlns:a16="http://schemas.microsoft.com/office/drawing/2014/main" id="{CDE6B9CD-7D54-C940-6AD0-8C7BB3ABE632}"/>
              </a:ext>
            </a:extLst>
          </p:cNvPr>
          <p:cNvSpPr>
            <a:spLocks noChangeArrowheads="1"/>
          </p:cNvSpPr>
          <p:nvPr/>
        </p:nvSpPr>
        <p:spPr bwMode="auto">
          <a:xfrm>
            <a:off x="7336571" y="3576639"/>
            <a:ext cx="117475" cy="147637"/>
          </a:xfrm>
          <a:prstGeom prst="ellipse">
            <a:avLst/>
          </a:prstGeom>
          <a:solidFill>
            <a:srgbClr val="0000CC"/>
          </a:solidFill>
          <a:ln w="12700">
            <a:solidFill>
              <a:srgbClr val="0000CC"/>
            </a:solidFill>
            <a:round/>
            <a:headEnd/>
            <a:tailEnd/>
          </a:ln>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pt-BR" altLang="en-US" sz="1800"/>
          </a:p>
        </p:txBody>
      </p:sp>
      <p:sp>
        <p:nvSpPr>
          <p:cNvPr id="23" name="Oval 24">
            <a:extLst>
              <a:ext uri="{FF2B5EF4-FFF2-40B4-BE49-F238E27FC236}">
                <a16:creationId xmlns:a16="http://schemas.microsoft.com/office/drawing/2014/main" id="{9041A3C0-909E-9035-F3B0-23F4983D4D3A}"/>
              </a:ext>
            </a:extLst>
          </p:cNvPr>
          <p:cNvSpPr>
            <a:spLocks noChangeArrowheads="1"/>
          </p:cNvSpPr>
          <p:nvPr/>
        </p:nvSpPr>
        <p:spPr bwMode="auto">
          <a:xfrm>
            <a:off x="7336571" y="2549525"/>
            <a:ext cx="117475" cy="147638"/>
          </a:xfrm>
          <a:prstGeom prst="ellipse">
            <a:avLst/>
          </a:prstGeom>
          <a:solidFill>
            <a:srgbClr val="0000CC"/>
          </a:solidFill>
          <a:ln w="12700">
            <a:solidFill>
              <a:srgbClr val="0000CC"/>
            </a:solidFill>
            <a:round/>
            <a:headEnd/>
            <a:tailEnd/>
          </a:ln>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pt-BR" altLang="en-US" sz="1800"/>
          </a:p>
        </p:txBody>
      </p:sp>
      <p:sp>
        <p:nvSpPr>
          <p:cNvPr id="24" name="Line 25">
            <a:extLst>
              <a:ext uri="{FF2B5EF4-FFF2-40B4-BE49-F238E27FC236}">
                <a16:creationId xmlns:a16="http://schemas.microsoft.com/office/drawing/2014/main" id="{37792A2D-D383-8562-5DC4-6717964BB7A2}"/>
              </a:ext>
            </a:extLst>
          </p:cNvPr>
          <p:cNvSpPr>
            <a:spLocks noChangeShapeType="1"/>
          </p:cNvSpPr>
          <p:nvPr/>
        </p:nvSpPr>
        <p:spPr bwMode="auto">
          <a:xfrm>
            <a:off x="7777896" y="2476500"/>
            <a:ext cx="347663" cy="381000"/>
          </a:xfrm>
          <a:prstGeom prst="line">
            <a:avLst/>
          </a:prstGeom>
          <a:noFill/>
          <a:ln w="38100">
            <a:solidFill>
              <a:srgbClr val="0033CC"/>
            </a:solidFill>
            <a:round/>
            <a:headEnd/>
            <a:tailEnd type="arrow" w="med" len="med"/>
          </a:ln>
          <a:extLst>
            <a:ext uri="{909E8E84-426E-40DD-AFC4-6F175D3DCCD1}">
              <a14:hiddenFill xmlns:a14="http://schemas.microsoft.com/office/drawing/2010/main">
                <a:noFill/>
              </a14:hiddenFill>
            </a:ext>
          </a:extLst>
        </p:spPr>
        <p:txBody>
          <a:bodyPr wrap="none"/>
          <a:lstStyle/>
          <a:p>
            <a:endParaRPr lang="en-US"/>
          </a:p>
        </p:txBody>
      </p:sp>
      <p:grpSp>
        <p:nvGrpSpPr>
          <p:cNvPr id="27" name="Group 31">
            <a:extLst>
              <a:ext uri="{FF2B5EF4-FFF2-40B4-BE49-F238E27FC236}">
                <a16:creationId xmlns:a16="http://schemas.microsoft.com/office/drawing/2014/main" id="{2DE2F291-8CEC-5489-EDB3-3BCCD3042EF1}"/>
              </a:ext>
            </a:extLst>
          </p:cNvPr>
          <p:cNvGrpSpPr>
            <a:grpSpLocks/>
          </p:cNvGrpSpPr>
          <p:nvPr/>
        </p:nvGrpSpPr>
        <p:grpSpPr bwMode="auto">
          <a:xfrm>
            <a:off x="1981934" y="2347914"/>
            <a:ext cx="5345120" cy="1592261"/>
            <a:chOff x="-1137" y="1743"/>
            <a:chExt cx="3367" cy="1003"/>
          </a:xfrm>
        </p:grpSpPr>
        <p:sp>
          <p:nvSpPr>
            <p:cNvPr id="28" name="Line 32">
              <a:extLst>
                <a:ext uri="{FF2B5EF4-FFF2-40B4-BE49-F238E27FC236}">
                  <a16:creationId xmlns:a16="http://schemas.microsoft.com/office/drawing/2014/main" id="{654DDF58-4057-86AE-B1AB-7AA0070EB7E0}"/>
                </a:ext>
              </a:extLst>
            </p:cNvPr>
            <p:cNvSpPr>
              <a:spLocks noChangeShapeType="1"/>
            </p:cNvSpPr>
            <p:nvPr/>
          </p:nvSpPr>
          <p:spPr bwMode="auto">
            <a:xfrm>
              <a:off x="635" y="1940"/>
              <a:ext cx="1595" cy="0"/>
            </a:xfrm>
            <a:prstGeom prst="line">
              <a:avLst/>
            </a:prstGeom>
            <a:noFill/>
            <a:ln w="28575">
              <a:solidFill>
                <a:srgbClr val="0000CC"/>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 name="Rectangle 33">
              <a:extLst>
                <a:ext uri="{FF2B5EF4-FFF2-40B4-BE49-F238E27FC236}">
                  <a16:creationId xmlns:a16="http://schemas.microsoft.com/office/drawing/2014/main" id="{F69641F2-868E-0BD2-D994-116EB7645E67}"/>
                </a:ext>
              </a:extLst>
            </p:cNvPr>
            <p:cNvSpPr>
              <a:spLocks noChangeArrowheads="1"/>
            </p:cNvSpPr>
            <p:nvPr/>
          </p:nvSpPr>
          <p:spPr bwMode="auto">
            <a:xfrm>
              <a:off x="-281" y="1743"/>
              <a:ext cx="920" cy="3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r>
                <a:rPr lang="pt-BR" altLang="en-US" sz="3000" b="1" i="1" dirty="0">
                  <a:solidFill>
                    <a:srgbClr val="0000CC"/>
                  </a:solidFill>
                  <a:latin typeface="Times New Roman" panose="02020603050405020304" pitchFamily="18" charset="0"/>
                </a:rPr>
                <a:t>Pr = 3,5</a:t>
              </a:r>
              <a:endParaRPr lang="pt-BR" altLang="en-US" sz="3000" b="1" i="1" baseline="-25000" dirty="0">
                <a:solidFill>
                  <a:srgbClr val="0000CC"/>
                </a:solidFill>
                <a:latin typeface="Times New Roman" panose="02020603050405020304" pitchFamily="18" charset="0"/>
              </a:endParaRPr>
            </a:p>
          </p:txBody>
        </p:sp>
        <p:sp>
          <p:nvSpPr>
            <p:cNvPr id="30" name="Rectangle 34">
              <a:extLst>
                <a:ext uri="{FF2B5EF4-FFF2-40B4-BE49-F238E27FC236}">
                  <a16:creationId xmlns:a16="http://schemas.microsoft.com/office/drawing/2014/main" id="{FB1F5338-EF01-8DD3-5401-06F80E7E5679}"/>
                </a:ext>
              </a:extLst>
            </p:cNvPr>
            <p:cNvSpPr>
              <a:spLocks noChangeArrowheads="1"/>
            </p:cNvSpPr>
            <p:nvPr/>
          </p:nvSpPr>
          <p:spPr bwMode="auto">
            <a:xfrm>
              <a:off x="-321" y="2399"/>
              <a:ext cx="934" cy="3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r>
                <a:rPr lang="pt-BR" altLang="en-US" sz="3000" b="1" i="1" dirty="0" err="1">
                  <a:solidFill>
                    <a:srgbClr val="0000CC"/>
                  </a:solidFill>
                  <a:latin typeface="Times New Roman" panose="02020603050405020304" pitchFamily="18" charset="0"/>
                </a:rPr>
                <a:t>Pc</a:t>
              </a:r>
              <a:r>
                <a:rPr lang="pt-BR" altLang="en-US" sz="3000" b="1" i="1" dirty="0">
                  <a:solidFill>
                    <a:srgbClr val="0000CC"/>
                  </a:solidFill>
                  <a:latin typeface="Times New Roman" panose="02020603050405020304" pitchFamily="18" charset="0"/>
                </a:rPr>
                <a:t> = 2,5</a:t>
              </a:r>
              <a:endParaRPr lang="pt-BR" altLang="en-US" sz="3000" b="1" i="1" baseline="-25000" dirty="0">
                <a:solidFill>
                  <a:srgbClr val="0000CC"/>
                </a:solidFill>
                <a:latin typeface="Times New Roman" panose="02020603050405020304" pitchFamily="18" charset="0"/>
              </a:endParaRPr>
            </a:p>
          </p:txBody>
        </p:sp>
        <p:sp>
          <p:nvSpPr>
            <p:cNvPr id="31" name="Rectangle 35">
              <a:extLst>
                <a:ext uri="{FF2B5EF4-FFF2-40B4-BE49-F238E27FC236}">
                  <a16:creationId xmlns:a16="http://schemas.microsoft.com/office/drawing/2014/main" id="{9C09510D-3A4D-3461-EAAF-5CE3A8E79335}"/>
                </a:ext>
              </a:extLst>
            </p:cNvPr>
            <p:cNvSpPr>
              <a:spLocks noChangeArrowheads="1"/>
            </p:cNvSpPr>
            <p:nvPr/>
          </p:nvSpPr>
          <p:spPr bwMode="auto">
            <a:xfrm>
              <a:off x="-1137" y="2001"/>
              <a:ext cx="664" cy="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r>
                <a:rPr lang="pt-BR" altLang="en-US" b="1" i="1" dirty="0">
                  <a:solidFill>
                    <a:srgbClr val="0000CC"/>
                  </a:solidFill>
                  <a:latin typeface="Times New Roman" panose="02020603050405020304" pitchFamily="18" charset="0"/>
                </a:rPr>
                <a:t>S = 1</a:t>
              </a:r>
            </a:p>
          </p:txBody>
        </p:sp>
        <p:sp>
          <p:nvSpPr>
            <p:cNvPr id="32" name="AutoShape 36">
              <a:extLst>
                <a:ext uri="{FF2B5EF4-FFF2-40B4-BE49-F238E27FC236}">
                  <a16:creationId xmlns:a16="http://schemas.microsoft.com/office/drawing/2014/main" id="{39B60488-075F-4836-5E19-1F9696524897}"/>
                </a:ext>
              </a:extLst>
            </p:cNvPr>
            <p:cNvSpPr>
              <a:spLocks/>
            </p:cNvSpPr>
            <p:nvPr/>
          </p:nvSpPr>
          <p:spPr bwMode="auto">
            <a:xfrm>
              <a:off x="-465" y="1872"/>
              <a:ext cx="114" cy="697"/>
            </a:xfrm>
            <a:prstGeom prst="leftBrace">
              <a:avLst>
                <a:gd name="adj1" fmla="val 121007"/>
                <a:gd name="adj2" fmla="val 50000"/>
              </a:avLst>
            </a:prstGeom>
            <a:noFill/>
            <a:ln w="38100">
              <a:solidFill>
                <a:srgbClr val="0033CC"/>
              </a:solidFill>
              <a:round/>
              <a:headEnd/>
              <a:tailEnd/>
            </a:ln>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pt-BR" altLang="en-US" sz="1800"/>
            </a:p>
          </p:txBody>
        </p:sp>
      </p:grpSp>
    </p:spTree>
    <p:extLst>
      <p:ext uri="{BB962C8B-B14F-4D97-AF65-F5344CB8AC3E}">
        <p14:creationId xmlns:p14="http://schemas.microsoft.com/office/powerpoint/2010/main" val="1053083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additive="base">
                                        <p:cTn id="7" dur="500" fill="hold"/>
                                        <p:tgtEl>
                                          <p:spTgt spid="20"/>
                                        </p:tgtEl>
                                        <p:attrNameLst>
                                          <p:attrName>ppt_x</p:attrName>
                                        </p:attrNameLst>
                                      </p:cBhvr>
                                      <p:tavLst>
                                        <p:tav tm="0">
                                          <p:val>
                                            <p:strVal val="#ppt_x"/>
                                          </p:val>
                                        </p:tav>
                                        <p:tav tm="100000">
                                          <p:val>
                                            <p:strVal val="#ppt_x"/>
                                          </p:val>
                                        </p:tav>
                                      </p:tavLst>
                                    </p:anim>
                                    <p:anim calcmode="lin" valueType="num">
                                      <p:cBhvr additive="base">
                                        <p:cTn id="8" dur="500" fill="hold"/>
                                        <p:tgtEl>
                                          <p:spTgt spid="20"/>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1"/>
                                        </p:tgtEl>
                                        <p:attrNameLst>
                                          <p:attrName>style.visibility</p:attrName>
                                        </p:attrNameLst>
                                      </p:cBhvr>
                                      <p:to>
                                        <p:strVal val="visible"/>
                                      </p:to>
                                    </p:set>
                                    <p:anim calcmode="lin" valueType="num">
                                      <p:cBhvr additive="base">
                                        <p:cTn id="11" dur="500" fill="hold"/>
                                        <p:tgtEl>
                                          <p:spTgt spid="21"/>
                                        </p:tgtEl>
                                        <p:attrNameLst>
                                          <p:attrName>ppt_x</p:attrName>
                                        </p:attrNameLst>
                                      </p:cBhvr>
                                      <p:tavLst>
                                        <p:tav tm="0">
                                          <p:val>
                                            <p:strVal val="#ppt_x"/>
                                          </p:val>
                                        </p:tav>
                                        <p:tav tm="100000">
                                          <p:val>
                                            <p:strVal val="#ppt_x"/>
                                          </p:val>
                                        </p:tav>
                                      </p:tavLst>
                                    </p:anim>
                                    <p:anim calcmode="lin" valueType="num">
                                      <p:cBhvr additive="base">
                                        <p:cTn id="12" dur="500" fill="hold"/>
                                        <p:tgtEl>
                                          <p:spTgt spid="21"/>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2"/>
                                        </p:tgtEl>
                                        <p:attrNameLst>
                                          <p:attrName>style.visibility</p:attrName>
                                        </p:attrNameLst>
                                      </p:cBhvr>
                                      <p:to>
                                        <p:strVal val="visible"/>
                                      </p:to>
                                    </p:set>
                                    <p:anim calcmode="lin" valueType="num">
                                      <p:cBhvr additive="base">
                                        <p:cTn id="15" dur="500" fill="hold"/>
                                        <p:tgtEl>
                                          <p:spTgt spid="22"/>
                                        </p:tgtEl>
                                        <p:attrNameLst>
                                          <p:attrName>ppt_x</p:attrName>
                                        </p:attrNameLst>
                                      </p:cBhvr>
                                      <p:tavLst>
                                        <p:tav tm="0">
                                          <p:val>
                                            <p:strVal val="#ppt_x"/>
                                          </p:val>
                                        </p:tav>
                                        <p:tav tm="100000">
                                          <p:val>
                                            <p:strVal val="#ppt_x"/>
                                          </p:val>
                                        </p:tav>
                                      </p:tavLst>
                                    </p:anim>
                                    <p:anim calcmode="lin" valueType="num">
                                      <p:cBhvr additive="base">
                                        <p:cTn id="16" dur="500" fill="hold"/>
                                        <p:tgtEl>
                                          <p:spTgt spid="22"/>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3"/>
                                        </p:tgtEl>
                                        <p:attrNameLst>
                                          <p:attrName>style.visibility</p:attrName>
                                        </p:attrNameLst>
                                      </p:cBhvr>
                                      <p:to>
                                        <p:strVal val="visible"/>
                                      </p:to>
                                    </p:set>
                                    <p:anim calcmode="lin" valueType="num">
                                      <p:cBhvr additive="base">
                                        <p:cTn id="19" dur="500" fill="hold"/>
                                        <p:tgtEl>
                                          <p:spTgt spid="23"/>
                                        </p:tgtEl>
                                        <p:attrNameLst>
                                          <p:attrName>ppt_x</p:attrName>
                                        </p:attrNameLst>
                                      </p:cBhvr>
                                      <p:tavLst>
                                        <p:tav tm="0">
                                          <p:val>
                                            <p:strVal val="#ppt_x"/>
                                          </p:val>
                                        </p:tav>
                                        <p:tav tm="100000">
                                          <p:val>
                                            <p:strVal val="#ppt_x"/>
                                          </p:val>
                                        </p:tav>
                                      </p:tavLst>
                                    </p:anim>
                                    <p:anim calcmode="lin" valueType="num">
                                      <p:cBhvr additive="base">
                                        <p:cTn id="20" dur="500" fill="hold"/>
                                        <p:tgtEl>
                                          <p:spTgt spid="23"/>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8"/>
                                        </p:tgtEl>
                                        <p:attrNameLst>
                                          <p:attrName>style.visibility</p:attrName>
                                        </p:attrNameLst>
                                      </p:cBhvr>
                                      <p:to>
                                        <p:strVal val="visible"/>
                                      </p:to>
                                    </p:set>
                                    <p:anim calcmode="lin" valueType="num">
                                      <p:cBhvr additive="base">
                                        <p:cTn id="23" dur="500" fill="hold"/>
                                        <p:tgtEl>
                                          <p:spTgt spid="18"/>
                                        </p:tgtEl>
                                        <p:attrNameLst>
                                          <p:attrName>ppt_x</p:attrName>
                                        </p:attrNameLst>
                                      </p:cBhvr>
                                      <p:tavLst>
                                        <p:tav tm="0">
                                          <p:val>
                                            <p:strVal val="#ppt_x"/>
                                          </p:val>
                                        </p:tav>
                                        <p:tav tm="100000">
                                          <p:val>
                                            <p:strVal val="#ppt_x"/>
                                          </p:val>
                                        </p:tav>
                                      </p:tavLst>
                                    </p:anim>
                                    <p:anim calcmode="lin" valueType="num">
                                      <p:cBhvr additive="base">
                                        <p:cTn id="24" dur="500" fill="hold"/>
                                        <p:tgtEl>
                                          <p:spTgt spid="18"/>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7"/>
                                        </p:tgtEl>
                                        <p:attrNameLst>
                                          <p:attrName>style.visibility</p:attrName>
                                        </p:attrNameLst>
                                      </p:cBhvr>
                                      <p:to>
                                        <p:strVal val="visible"/>
                                      </p:to>
                                    </p:set>
                                    <p:anim calcmode="lin" valueType="num">
                                      <p:cBhvr additive="base">
                                        <p:cTn id="27" dur="500" fill="hold"/>
                                        <p:tgtEl>
                                          <p:spTgt spid="17"/>
                                        </p:tgtEl>
                                        <p:attrNameLst>
                                          <p:attrName>ppt_x</p:attrName>
                                        </p:attrNameLst>
                                      </p:cBhvr>
                                      <p:tavLst>
                                        <p:tav tm="0">
                                          <p:val>
                                            <p:strVal val="#ppt_x"/>
                                          </p:val>
                                        </p:tav>
                                        <p:tav tm="100000">
                                          <p:val>
                                            <p:strVal val="#ppt_x"/>
                                          </p:val>
                                        </p:tav>
                                      </p:tavLst>
                                    </p:anim>
                                    <p:anim calcmode="lin" valueType="num">
                                      <p:cBhvr additive="base">
                                        <p:cTn id="28" dur="500" fill="hold"/>
                                        <p:tgtEl>
                                          <p:spTgt spid="17"/>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24"/>
                                        </p:tgtEl>
                                        <p:attrNameLst>
                                          <p:attrName>style.visibility</p:attrName>
                                        </p:attrNameLst>
                                      </p:cBhvr>
                                      <p:to>
                                        <p:strVal val="visible"/>
                                      </p:to>
                                    </p:set>
                                    <p:anim calcmode="lin" valueType="num">
                                      <p:cBhvr additive="base">
                                        <p:cTn id="31" dur="500" fill="hold"/>
                                        <p:tgtEl>
                                          <p:spTgt spid="24"/>
                                        </p:tgtEl>
                                        <p:attrNameLst>
                                          <p:attrName>ppt_x</p:attrName>
                                        </p:attrNameLst>
                                      </p:cBhvr>
                                      <p:tavLst>
                                        <p:tav tm="0">
                                          <p:val>
                                            <p:strVal val="#ppt_x"/>
                                          </p:val>
                                        </p:tav>
                                        <p:tav tm="100000">
                                          <p:val>
                                            <p:strVal val="#ppt_x"/>
                                          </p:val>
                                        </p:tav>
                                      </p:tavLst>
                                    </p:anim>
                                    <p:anim calcmode="lin" valueType="num">
                                      <p:cBhvr additive="base">
                                        <p:cTn id="32" dur="500" fill="hold"/>
                                        <p:tgtEl>
                                          <p:spTgt spid="24"/>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9"/>
                                        </p:tgtEl>
                                        <p:attrNameLst>
                                          <p:attrName>style.visibility</p:attrName>
                                        </p:attrNameLst>
                                      </p:cBhvr>
                                      <p:to>
                                        <p:strVal val="visible"/>
                                      </p:to>
                                    </p:set>
                                    <p:anim calcmode="lin" valueType="num">
                                      <p:cBhvr additive="base">
                                        <p:cTn id="35" dur="500" fill="hold"/>
                                        <p:tgtEl>
                                          <p:spTgt spid="19"/>
                                        </p:tgtEl>
                                        <p:attrNameLst>
                                          <p:attrName>ppt_x</p:attrName>
                                        </p:attrNameLst>
                                      </p:cBhvr>
                                      <p:tavLst>
                                        <p:tav tm="0">
                                          <p:val>
                                            <p:strVal val="#ppt_x"/>
                                          </p:val>
                                        </p:tav>
                                        <p:tav tm="100000">
                                          <p:val>
                                            <p:strVal val="#ppt_x"/>
                                          </p:val>
                                        </p:tav>
                                      </p:tavLst>
                                    </p:anim>
                                    <p:anim calcmode="lin" valueType="num">
                                      <p:cBhvr additive="base">
                                        <p:cTn id="36" dur="500" fill="hold"/>
                                        <p:tgtEl>
                                          <p:spTgt spid="19"/>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27"/>
                                        </p:tgtEl>
                                        <p:attrNameLst>
                                          <p:attrName>style.visibility</p:attrName>
                                        </p:attrNameLst>
                                      </p:cBhvr>
                                      <p:to>
                                        <p:strVal val="visible"/>
                                      </p:to>
                                    </p:set>
                                    <p:anim calcmode="lin" valueType="num">
                                      <p:cBhvr additive="base">
                                        <p:cTn id="39" dur="500" fill="hold"/>
                                        <p:tgtEl>
                                          <p:spTgt spid="27"/>
                                        </p:tgtEl>
                                        <p:attrNameLst>
                                          <p:attrName>ppt_x</p:attrName>
                                        </p:attrNameLst>
                                      </p:cBhvr>
                                      <p:tavLst>
                                        <p:tav tm="0">
                                          <p:val>
                                            <p:strVal val="#ppt_x"/>
                                          </p:val>
                                        </p:tav>
                                        <p:tav tm="100000">
                                          <p:val>
                                            <p:strVal val="#ppt_x"/>
                                          </p:val>
                                        </p:tav>
                                      </p:tavLst>
                                    </p:anim>
                                    <p:anim calcmode="lin" valueType="num">
                                      <p:cBhvr additive="base">
                                        <p:cTn id="40"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animBg="1"/>
      <p:bldP spid="19" grpId="0" animBg="1"/>
      <p:bldP spid="20" grpId="0" animBg="1"/>
      <p:bldP spid="21" grpId="0"/>
      <p:bldP spid="22" grpId="0" animBg="1"/>
      <p:bldP spid="23" grpId="0" animBg="1"/>
      <p:bldP spid="2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FD5B605C-9858-880C-4688-C183ABBBF844}"/>
              </a:ext>
            </a:extLst>
          </p:cNvPr>
          <p:cNvSpPr>
            <a:spLocks noGrp="1"/>
          </p:cNvSpPr>
          <p:nvPr>
            <p:ph idx="1"/>
          </p:nvPr>
        </p:nvSpPr>
        <p:spPr>
          <a:xfrm>
            <a:off x="152400" y="381000"/>
            <a:ext cx="11887200" cy="3792537"/>
          </a:xfrm>
        </p:spPr>
        <p:txBody>
          <a:bodyPr/>
          <a:lstStyle/>
          <a:p>
            <a:pPr marL="0" lvl="0" indent="0" algn="just">
              <a:buNone/>
            </a:pPr>
            <a:r>
              <a:rPr lang="pt-BR" dirty="0">
                <a:latin typeface="Calibri" panose="020F0502020204030204" pitchFamily="34" charset="0"/>
                <a:cs typeface="Calibri" panose="020F0502020204030204" pitchFamily="34" charset="0"/>
              </a:rPr>
              <a:t>3) Quais são os fatores que determinam o grau de poder de monopólio que uma empresa pode ter? Explique resumidamente cada fator. Como o poder de mercado pode ser usado para explicar o tamanho do peso morto.</a:t>
            </a:r>
          </a:p>
        </p:txBody>
      </p:sp>
      <p:sp>
        <p:nvSpPr>
          <p:cNvPr id="5" name="CaixaDeTexto 4">
            <a:extLst>
              <a:ext uri="{FF2B5EF4-FFF2-40B4-BE49-F238E27FC236}">
                <a16:creationId xmlns:a16="http://schemas.microsoft.com/office/drawing/2014/main" id="{18589887-97D1-A9AE-01EE-A29AE38DC9CF}"/>
              </a:ext>
            </a:extLst>
          </p:cNvPr>
          <p:cNvSpPr txBox="1"/>
          <p:nvPr/>
        </p:nvSpPr>
        <p:spPr>
          <a:xfrm>
            <a:off x="-304800" y="1752600"/>
            <a:ext cx="12725400" cy="5663089"/>
          </a:xfrm>
          <a:prstGeom prst="rect">
            <a:avLst/>
          </a:prstGeom>
          <a:noFill/>
        </p:spPr>
        <p:txBody>
          <a:bodyPr wrap="square">
            <a:spAutoFit/>
          </a:bodyPr>
          <a:lstStyle/>
          <a:p>
            <a:pPr marL="800100" marR="457200" indent="-342900" algn="just">
              <a:spcAft>
                <a:spcPts val="600"/>
              </a:spcAft>
              <a:buFont typeface="Wingdings" panose="05000000000000000000" pitchFamily="2" charset="2"/>
              <a:buChar char="§"/>
              <a:tabLst>
                <a:tab pos="-457200" algn="l"/>
              </a:tabLst>
            </a:pPr>
            <a:r>
              <a:rPr lang="pt-BR" sz="2400" b="1" spc="-10" dirty="0">
                <a:effectLst/>
                <a:latin typeface="Calibri" panose="020F0502020204030204" pitchFamily="34" charset="0"/>
                <a:ea typeface="Times New Roman" panose="02020603050405020304" pitchFamily="18" charset="0"/>
                <a:cs typeface="Calibri" panose="020F0502020204030204" pitchFamily="34" charset="0"/>
              </a:rPr>
              <a:t>Quanto menor a elasticidade-preço maior o preço praticado pelo monopolista.</a:t>
            </a:r>
          </a:p>
          <a:p>
            <a:pPr marL="800100" marR="457200" indent="-342900" algn="just">
              <a:spcAft>
                <a:spcPts val="600"/>
              </a:spcAft>
              <a:buFont typeface="Wingdings" panose="05000000000000000000" pitchFamily="2" charset="2"/>
              <a:buChar char="§"/>
              <a:tabLst>
                <a:tab pos="-457200" algn="l"/>
              </a:tabLst>
            </a:pPr>
            <a:r>
              <a:rPr lang="pt-BR" sz="2400" spc="-10" dirty="0">
                <a:effectLst/>
                <a:latin typeface="Calibri" panose="020F0502020204030204" pitchFamily="34" charset="0"/>
                <a:ea typeface="Times New Roman" panose="02020603050405020304" pitchFamily="18" charset="0"/>
                <a:cs typeface="Calibri" panose="020F0502020204030204" pitchFamily="34" charset="0"/>
              </a:rPr>
              <a:t>A elasticidade da demanda de uma empresa depende de três fatores: (1) </a:t>
            </a:r>
            <a:r>
              <a:rPr lang="pt-BR" spc="-10" dirty="0">
                <a:latin typeface="Calibri" panose="020F0502020204030204" pitchFamily="34" charset="0"/>
                <a:ea typeface="Times New Roman" panose="02020603050405020304" pitchFamily="18" charset="0"/>
                <a:cs typeface="Calibri" panose="020F0502020204030204" pitchFamily="34" charset="0"/>
              </a:rPr>
              <a:t>número de substitutos para o bem (quanto maior, maior a elasticidade-preço);</a:t>
            </a:r>
            <a:r>
              <a:rPr lang="pt-BR" sz="2400" spc="-10" dirty="0">
                <a:effectLst/>
                <a:latin typeface="Calibri" panose="020F0502020204030204" pitchFamily="34" charset="0"/>
                <a:ea typeface="Times New Roman" panose="02020603050405020304" pitchFamily="18" charset="0"/>
                <a:cs typeface="Calibri" panose="020F0502020204030204" pitchFamily="34" charset="0"/>
              </a:rPr>
              <a:t> (2) </a:t>
            </a:r>
            <a:r>
              <a:rPr lang="pt-BR" spc="-10" dirty="0">
                <a:latin typeface="Calibri" panose="020F0502020204030204" pitchFamily="34" charset="0"/>
                <a:ea typeface="Times New Roman" panose="02020603050405020304" pitchFamily="18" charset="0"/>
                <a:cs typeface="Calibri" panose="020F0502020204030204" pitchFamily="34" charset="0"/>
              </a:rPr>
              <a:t>essencialidade do bem (maior a essencialidade, menor a elasticidade-preço)</a:t>
            </a:r>
            <a:r>
              <a:rPr lang="pt-BR" sz="2400" spc="-10" dirty="0">
                <a:effectLst/>
                <a:latin typeface="Calibri" panose="020F0502020204030204" pitchFamily="34" charset="0"/>
                <a:ea typeface="Times New Roman" panose="02020603050405020304" pitchFamily="18" charset="0"/>
                <a:cs typeface="Calibri" panose="020F0502020204030204" pitchFamily="34" charset="0"/>
              </a:rPr>
              <a:t> e (3) </a:t>
            </a:r>
            <a:r>
              <a:rPr lang="pt-BR" spc="-10" dirty="0">
                <a:latin typeface="Calibri" panose="020F0502020204030204" pitchFamily="34" charset="0"/>
                <a:ea typeface="Times New Roman" panose="02020603050405020304" pitchFamily="18" charset="0"/>
                <a:cs typeface="Calibri" panose="020F0502020204030204" pitchFamily="34" charset="0"/>
              </a:rPr>
              <a:t>participação relativa do bem no orçamento (maior a participação no orçamento, maior a elasticidade-preço).</a:t>
            </a:r>
            <a:r>
              <a:rPr lang="pt-BR" sz="2400" spc="-10" dirty="0">
                <a:effectLst/>
                <a:latin typeface="Calibri" panose="020F0502020204030204" pitchFamily="34" charset="0"/>
                <a:ea typeface="Times New Roman" panose="02020603050405020304" pitchFamily="18" charset="0"/>
                <a:cs typeface="Calibri" panose="020F0502020204030204" pitchFamily="34" charset="0"/>
              </a:rPr>
              <a:t>  </a:t>
            </a:r>
          </a:p>
          <a:p>
            <a:pPr marL="800100" marR="457200" indent="-342900" algn="just">
              <a:spcAft>
                <a:spcPts val="600"/>
              </a:spcAft>
              <a:buFont typeface="Wingdings" panose="05000000000000000000" pitchFamily="2" charset="2"/>
              <a:buChar char="§"/>
              <a:tabLst>
                <a:tab pos="-457200" algn="l"/>
              </a:tabLst>
            </a:pPr>
            <a:r>
              <a:rPr lang="pt-BR" b="1" spc="-10" dirty="0">
                <a:latin typeface="Calibri" panose="020F0502020204030204" pitchFamily="34" charset="0"/>
                <a:ea typeface="Times New Roman" panose="02020603050405020304" pitchFamily="18" charset="0"/>
                <a:cs typeface="Calibri" panose="020F0502020204030204" pitchFamily="34" charset="0"/>
              </a:rPr>
              <a:t>Também:</a:t>
            </a:r>
          </a:p>
          <a:p>
            <a:pPr marL="1257300" marR="457200" lvl="1" indent="-342900" algn="just">
              <a:spcAft>
                <a:spcPts val="600"/>
              </a:spcAft>
              <a:buFont typeface="Wingdings" panose="05000000000000000000" pitchFamily="2" charset="2"/>
              <a:buChar char="§"/>
              <a:tabLst>
                <a:tab pos="-457200" algn="l"/>
              </a:tabLst>
            </a:pPr>
            <a:r>
              <a:rPr lang="pt-BR" b="1" spc="-10" dirty="0">
                <a:latin typeface="Calibri" panose="020F0502020204030204" pitchFamily="34" charset="0"/>
                <a:ea typeface="Times New Roman" panose="02020603050405020304" pitchFamily="18" charset="0"/>
                <a:cs typeface="Calibri" panose="020F0502020204030204" pitchFamily="34" charset="0"/>
              </a:rPr>
              <a:t>A interação entre as empresas: </a:t>
            </a:r>
            <a:r>
              <a:rPr lang="pt-BR" b="1" spc="-10" dirty="0">
                <a:effectLst/>
                <a:latin typeface="Calibri" panose="020F0502020204030204" pitchFamily="34" charset="0"/>
                <a:ea typeface="Times New Roman" panose="02020603050405020304" pitchFamily="18" charset="0"/>
                <a:cs typeface="Calibri" panose="020F0502020204030204" pitchFamily="34" charset="0"/>
              </a:rPr>
              <a:t> </a:t>
            </a:r>
            <a:r>
              <a:rPr lang="pt-BR" spc="-10" dirty="0">
                <a:effectLst/>
                <a:latin typeface="Calibri" panose="020F0502020204030204" pitchFamily="34" charset="0"/>
                <a:ea typeface="Times New Roman" panose="02020603050405020304" pitchFamily="18" charset="0"/>
                <a:cs typeface="Calibri" panose="020F0502020204030204" pitchFamily="34" charset="0"/>
              </a:rPr>
              <a:t>a capacidade de uma empresa cobrar preços superiores ao custo marginal depende da reação das demais empresas às mudanças no preço dessa empresa.  Caso as demais empresas sigam as mudanças de preço da empresa, os clientes têm poucos incentivos para deslocar sua demanda para novos fornecedores.</a:t>
            </a:r>
          </a:p>
          <a:p>
            <a:pPr marL="1257300" marR="457200" lvl="1" indent="-342900" algn="just">
              <a:spcAft>
                <a:spcPts val="600"/>
              </a:spcAft>
              <a:buFont typeface="Wingdings" panose="05000000000000000000" pitchFamily="2" charset="2"/>
              <a:buChar char="§"/>
              <a:tabLst>
                <a:tab pos="-457200" algn="l"/>
              </a:tabLst>
            </a:pPr>
            <a:r>
              <a:rPr lang="pt-BR" b="1" spc="-10" dirty="0">
                <a:effectLst/>
                <a:latin typeface="Calibri" panose="020F0502020204030204" pitchFamily="34" charset="0"/>
                <a:ea typeface="Times New Roman" panose="02020603050405020304" pitchFamily="18" charset="0"/>
                <a:cs typeface="Calibri" panose="020F0502020204030204" pitchFamily="34" charset="0"/>
              </a:rPr>
              <a:t>Barreiras à entrada:</a:t>
            </a:r>
            <a:r>
              <a:rPr lang="pt-BR" spc="-10" dirty="0">
                <a:effectLst/>
                <a:latin typeface="Calibri" panose="020F0502020204030204" pitchFamily="34" charset="0"/>
                <a:ea typeface="Times New Roman" panose="02020603050405020304" pitchFamily="18" charset="0"/>
                <a:cs typeface="Calibri" panose="020F0502020204030204" pitchFamily="34" charset="0"/>
              </a:rPr>
              <a:t> o número de empresas no mercado é determinado pelas possibilidades de entrada na indústria. </a:t>
            </a:r>
          </a:p>
          <a:p>
            <a:pPr marL="800100" marR="457200" indent="-342900" algn="just">
              <a:spcAft>
                <a:spcPts val="600"/>
              </a:spcAft>
              <a:buFont typeface="Wingdings" panose="05000000000000000000" pitchFamily="2" charset="2"/>
              <a:buChar char="§"/>
              <a:tabLst>
                <a:tab pos="-457200" algn="l"/>
              </a:tabLst>
            </a:pPr>
            <a:endParaRPr lang="pt-BR" spc="-10" dirty="0">
              <a:effectLst/>
              <a:latin typeface="Calibri" panose="020F0502020204030204" pitchFamily="34" charset="0"/>
              <a:ea typeface="Times New Roman" panose="02020603050405020304" pitchFamily="18" charset="0"/>
              <a:cs typeface="Calibri" panose="020F0502020204030204" pitchFamily="34" charset="0"/>
            </a:endParaRPr>
          </a:p>
          <a:p>
            <a:pPr marL="800100" marR="457200" indent="-342900" algn="just">
              <a:spcAft>
                <a:spcPts val="600"/>
              </a:spcAft>
              <a:buFont typeface="Wingdings" panose="05000000000000000000" pitchFamily="2" charset="2"/>
              <a:buChar char="§"/>
              <a:tabLst>
                <a:tab pos="-457200" algn="l"/>
              </a:tabLst>
            </a:pPr>
            <a:endParaRPr lang="pt-BR" sz="2000" dirty="0">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116114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 calcmode="lin" valueType="num">
                                      <p:cBhvr additive="base">
                                        <p:cTn id="11"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 calcmode="lin" valueType="num">
                                      <p:cBhvr additive="base">
                                        <p:cTn id="1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additive="base">
                                        <p:cTn id="21"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5">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 calcmode="lin" valueType="num">
                                      <p:cBhvr additive="base">
                                        <p:cTn id="25"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1CEBF589-756E-EFD4-F323-927C5FC3F5DD}"/>
              </a:ext>
            </a:extLst>
          </p:cNvPr>
          <p:cNvSpPr>
            <a:spLocks noGrp="1"/>
          </p:cNvSpPr>
          <p:nvPr>
            <p:ph idx="1"/>
          </p:nvPr>
        </p:nvSpPr>
        <p:spPr>
          <a:xfrm>
            <a:off x="152400" y="381001"/>
            <a:ext cx="11887200" cy="2514600"/>
          </a:xfrm>
        </p:spPr>
        <p:txBody>
          <a:bodyPr/>
          <a:lstStyle/>
          <a:p>
            <a:pPr marL="0" lvl="0" indent="0" algn="just">
              <a:lnSpc>
                <a:spcPct val="107000"/>
              </a:lnSpc>
              <a:spcAft>
                <a:spcPts val="800"/>
              </a:spcAft>
              <a:buNone/>
              <a:tabLst>
                <a:tab pos="-457200" algn="l"/>
              </a:tabLst>
            </a:pPr>
            <a:r>
              <a:rPr lang="pt-BR" sz="2800" spc="-10" dirty="0">
                <a:effectLst/>
                <a:latin typeface="Calibri" panose="020F0502020204030204" pitchFamily="34" charset="0"/>
                <a:ea typeface="Calibri" panose="020F0502020204030204" pitchFamily="34" charset="0"/>
                <a:cs typeface="Calibri" panose="020F0502020204030204" pitchFamily="34" charset="0"/>
              </a:rPr>
              <a:t>4) Assinale V ou F justificando a sua resposta.</a:t>
            </a:r>
            <a:endParaRPr lang="pt-BR" sz="2800" dirty="0">
              <a:effectLst/>
              <a:latin typeface="Calibri" panose="020F0502020204030204" pitchFamily="34" charset="0"/>
              <a:ea typeface="Calibri" panose="020F0502020204030204" pitchFamily="34" charset="0"/>
              <a:cs typeface="Calibri" panose="020F0502020204030204" pitchFamily="34" charset="0"/>
            </a:endParaRPr>
          </a:p>
          <a:p>
            <a:pPr marL="342900" lvl="0" indent="-342900" algn="just">
              <a:buClr>
                <a:srgbClr val="000000"/>
              </a:buClr>
              <a:buSzPct val="100000"/>
              <a:buFont typeface="+mj-lt"/>
              <a:buAutoNum type="alphaLcParenR"/>
              <a:tabLst>
                <a:tab pos="-457200" algn="l"/>
              </a:tabLst>
            </a:pPr>
            <a:r>
              <a:rPr lang="en-US" sz="2800" spc="-10" dirty="0">
                <a:effectLst/>
                <a:latin typeface="Calibri" panose="020F0502020204030204" pitchFamily="34" charset="0"/>
                <a:ea typeface="Times New Roman" panose="02020603050405020304" pitchFamily="18" charset="0"/>
                <a:cs typeface="Calibri" panose="020F0502020204030204" pitchFamily="34" charset="0"/>
              </a:rPr>
              <a:t>Se um </a:t>
            </a:r>
            <a:r>
              <a:rPr lang="en-US" sz="2800" spc="-10" dirty="0" err="1">
                <a:effectLst/>
                <a:latin typeface="Calibri" panose="020F0502020204030204" pitchFamily="34" charset="0"/>
                <a:ea typeface="Times New Roman" panose="02020603050405020304" pitchFamily="18" charset="0"/>
                <a:cs typeface="Calibri" panose="020F0502020204030204" pitchFamily="34" charset="0"/>
              </a:rPr>
              <a:t>bem</a:t>
            </a:r>
            <a:r>
              <a:rPr lang="en-US" sz="2800" spc="-10" dirty="0">
                <a:effectLst/>
                <a:latin typeface="Calibri" panose="020F0502020204030204" pitchFamily="34" charset="0"/>
                <a:ea typeface="Times New Roman" panose="02020603050405020304" pitchFamily="18" charset="0"/>
                <a:cs typeface="Calibri" panose="020F0502020204030204" pitchFamily="34" charset="0"/>
              </a:rPr>
              <a:t> </a:t>
            </a:r>
            <a:r>
              <a:rPr lang="en-US" sz="2800" spc="-10" dirty="0" err="1">
                <a:effectLst/>
                <a:latin typeface="Calibri" panose="020F0502020204030204" pitchFamily="34" charset="0"/>
                <a:ea typeface="Times New Roman" panose="02020603050405020304" pitchFamily="18" charset="0"/>
                <a:cs typeface="Calibri" panose="020F0502020204030204" pitchFamily="34" charset="0"/>
              </a:rPr>
              <a:t>público</a:t>
            </a:r>
            <a:r>
              <a:rPr lang="en-US" sz="2800" spc="-10" dirty="0">
                <a:effectLst/>
                <a:latin typeface="Calibri" panose="020F0502020204030204" pitchFamily="34" charset="0"/>
                <a:ea typeface="Times New Roman" panose="02020603050405020304" pitchFamily="18" charset="0"/>
                <a:cs typeface="Calibri" panose="020F0502020204030204" pitchFamily="34" charset="0"/>
              </a:rPr>
              <a:t> </a:t>
            </a:r>
            <a:r>
              <a:rPr lang="en-US" sz="2800" spc="-10" dirty="0" err="1">
                <a:effectLst/>
                <a:latin typeface="Calibri" panose="020F0502020204030204" pitchFamily="34" charset="0"/>
                <a:ea typeface="Times New Roman" panose="02020603050405020304" pitchFamily="18" charset="0"/>
                <a:cs typeface="Calibri" panose="020F0502020204030204" pitchFamily="34" charset="0"/>
              </a:rPr>
              <a:t>puder</a:t>
            </a:r>
            <a:r>
              <a:rPr lang="en-US" sz="2800" spc="-10" dirty="0">
                <a:effectLst/>
                <a:latin typeface="Calibri" panose="020F0502020204030204" pitchFamily="34" charset="0"/>
                <a:ea typeface="Times New Roman" panose="02020603050405020304" pitchFamily="18" charset="0"/>
                <a:cs typeface="Calibri" panose="020F0502020204030204" pitchFamily="34" charset="0"/>
              </a:rPr>
              <a:t> ser </a:t>
            </a:r>
            <a:r>
              <a:rPr lang="en-US" sz="2800" spc="-10" dirty="0" err="1">
                <a:effectLst/>
                <a:latin typeface="Calibri" panose="020F0502020204030204" pitchFamily="34" charset="0"/>
                <a:ea typeface="Times New Roman" panose="02020603050405020304" pitchFamily="18" charset="0"/>
                <a:cs typeface="Calibri" panose="020F0502020204030204" pitchFamily="34" charset="0"/>
              </a:rPr>
              <a:t>provido</a:t>
            </a:r>
            <a:r>
              <a:rPr lang="en-US" sz="2800" spc="-10" dirty="0">
                <a:effectLst/>
                <a:latin typeface="Calibri" panose="020F0502020204030204" pitchFamily="34" charset="0"/>
                <a:ea typeface="Times New Roman" panose="02020603050405020304" pitchFamily="18" charset="0"/>
                <a:cs typeface="Calibri" panose="020F0502020204030204" pitchFamily="34" charset="0"/>
              </a:rPr>
              <a:t> </a:t>
            </a:r>
            <a:r>
              <a:rPr lang="en-US" sz="2800" spc="-10" dirty="0" err="1">
                <a:effectLst/>
                <a:latin typeface="Calibri" panose="020F0502020204030204" pitchFamily="34" charset="0"/>
                <a:ea typeface="Times New Roman" panose="02020603050405020304" pitchFamily="18" charset="0"/>
                <a:cs typeface="Calibri" panose="020F0502020204030204" pitchFamily="34" charset="0"/>
              </a:rPr>
              <a:t>em</a:t>
            </a:r>
            <a:r>
              <a:rPr lang="en-US" sz="2800" spc="-10" dirty="0">
                <a:effectLst/>
                <a:latin typeface="Calibri" panose="020F0502020204030204" pitchFamily="34" charset="0"/>
                <a:ea typeface="Times New Roman" panose="02020603050405020304" pitchFamily="18" charset="0"/>
                <a:cs typeface="Calibri" panose="020F0502020204030204" pitchFamily="34" charset="0"/>
              </a:rPr>
              <a:t> </a:t>
            </a:r>
            <a:r>
              <a:rPr lang="en-US" sz="2800" spc="-10" dirty="0" err="1">
                <a:effectLst/>
                <a:latin typeface="Calibri" panose="020F0502020204030204" pitchFamily="34" charset="0"/>
                <a:ea typeface="Times New Roman" panose="02020603050405020304" pitchFamily="18" charset="0"/>
                <a:cs typeface="Calibri" panose="020F0502020204030204" pitchFamily="34" charset="0"/>
              </a:rPr>
              <a:t>quantidade</a:t>
            </a:r>
            <a:r>
              <a:rPr lang="en-US" sz="2800" spc="-10" dirty="0">
                <a:effectLst/>
                <a:latin typeface="Calibri" panose="020F0502020204030204" pitchFamily="34" charset="0"/>
                <a:ea typeface="Times New Roman" panose="02020603050405020304" pitchFamily="18" charset="0"/>
                <a:cs typeface="Calibri" panose="020F0502020204030204" pitchFamily="34" charset="0"/>
              </a:rPr>
              <a:t> </a:t>
            </a:r>
            <a:r>
              <a:rPr lang="en-US" sz="2800" spc="-10" dirty="0" err="1">
                <a:effectLst/>
                <a:latin typeface="Calibri" panose="020F0502020204030204" pitchFamily="34" charset="0"/>
                <a:ea typeface="Times New Roman" panose="02020603050405020304" pitchFamily="18" charset="0"/>
                <a:cs typeface="Calibri" panose="020F0502020204030204" pitchFamily="34" charset="0"/>
              </a:rPr>
              <a:t>continuamente</a:t>
            </a:r>
            <a:r>
              <a:rPr lang="en-US" sz="2800" spc="-10" dirty="0">
                <a:effectLst/>
                <a:latin typeface="Calibri" panose="020F0502020204030204" pitchFamily="34" charset="0"/>
                <a:ea typeface="Times New Roman" panose="02020603050405020304" pitchFamily="18" charset="0"/>
                <a:cs typeface="Calibri" panose="020F0502020204030204" pitchFamily="34" charset="0"/>
              </a:rPr>
              <a:t> </a:t>
            </a:r>
            <a:r>
              <a:rPr lang="en-US" sz="2800" spc="-10" dirty="0" err="1">
                <a:effectLst/>
                <a:latin typeface="Calibri" panose="020F0502020204030204" pitchFamily="34" charset="0"/>
                <a:ea typeface="Times New Roman" panose="02020603050405020304" pitchFamily="18" charset="0"/>
                <a:cs typeface="Calibri" panose="020F0502020204030204" pitchFamily="34" charset="0"/>
              </a:rPr>
              <a:t>variável</a:t>
            </a:r>
            <a:r>
              <a:rPr lang="en-US" sz="2800" spc="-10" dirty="0">
                <a:effectLst/>
                <a:latin typeface="Calibri" panose="020F0502020204030204" pitchFamily="34" charset="0"/>
                <a:ea typeface="Times New Roman" panose="02020603050405020304" pitchFamily="18" charset="0"/>
                <a:cs typeface="Calibri" panose="020F0502020204030204" pitchFamily="34" charset="0"/>
              </a:rPr>
              <a:t>, </a:t>
            </a:r>
            <a:r>
              <a:rPr lang="en-US" sz="2800" spc="-10" dirty="0" err="1">
                <a:effectLst/>
                <a:latin typeface="Calibri" panose="020F0502020204030204" pitchFamily="34" charset="0"/>
                <a:ea typeface="Times New Roman" panose="02020603050405020304" pitchFamily="18" charset="0"/>
                <a:cs typeface="Calibri" panose="020F0502020204030204" pitchFamily="34" charset="0"/>
              </a:rPr>
              <a:t>então</a:t>
            </a:r>
            <a:r>
              <a:rPr lang="en-US" sz="2800" spc="-10" dirty="0">
                <a:effectLst/>
                <a:latin typeface="Calibri" panose="020F0502020204030204" pitchFamily="34" charset="0"/>
                <a:ea typeface="Times New Roman" panose="02020603050405020304" pitchFamily="18" charset="0"/>
                <a:cs typeface="Calibri" panose="020F0502020204030204" pitchFamily="34" charset="0"/>
              </a:rPr>
              <a:t>, para que </a:t>
            </a:r>
            <a:r>
              <a:rPr lang="en-US" sz="2800" spc="-10" dirty="0" err="1">
                <a:effectLst/>
                <a:latin typeface="Calibri" panose="020F0502020204030204" pitchFamily="34" charset="0"/>
                <a:ea typeface="Times New Roman" panose="02020603050405020304" pitchFamily="18" charset="0"/>
                <a:cs typeface="Calibri" panose="020F0502020204030204" pitchFamily="34" charset="0"/>
              </a:rPr>
              <a:t>sua</a:t>
            </a:r>
            <a:r>
              <a:rPr lang="en-US" sz="2800" spc="-10" dirty="0">
                <a:effectLst/>
                <a:latin typeface="Calibri" panose="020F0502020204030204" pitchFamily="34" charset="0"/>
                <a:ea typeface="Times New Roman" panose="02020603050405020304" pitchFamily="18" charset="0"/>
                <a:cs typeface="Calibri" panose="020F0502020204030204" pitchFamily="34" charset="0"/>
              </a:rPr>
              <a:t> </a:t>
            </a:r>
            <a:r>
              <a:rPr lang="en-US" sz="2800" spc="-10" dirty="0" err="1">
                <a:effectLst/>
                <a:latin typeface="Calibri" panose="020F0502020204030204" pitchFamily="34" charset="0"/>
                <a:ea typeface="Times New Roman" panose="02020603050405020304" pitchFamily="18" charset="0"/>
                <a:cs typeface="Calibri" panose="020F0502020204030204" pitchFamily="34" charset="0"/>
              </a:rPr>
              <a:t>provisão</a:t>
            </a:r>
            <a:r>
              <a:rPr lang="en-US" sz="2800" spc="-10" dirty="0">
                <a:effectLst/>
                <a:latin typeface="Calibri" panose="020F0502020204030204" pitchFamily="34" charset="0"/>
                <a:ea typeface="Times New Roman" panose="02020603050405020304" pitchFamily="18" charset="0"/>
                <a:cs typeface="Calibri" panose="020F0502020204030204" pitchFamily="34" charset="0"/>
              </a:rPr>
              <a:t> </a:t>
            </a:r>
            <a:r>
              <a:rPr lang="en-US" sz="2800" spc="-10" dirty="0" err="1">
                <a:effectLst/>
                <a:latin typeface="Calibri" panose="020F0502020204030204" pitchFamily="34" charset="0"/>
                <a:ea typeface="Times New Roman" panose="02020603050405020304" pitchFamily="18" charset="0"/>
                <a:cs typeface="Calibri" panose="020F0502020204030204" pitchFamily="34" charset="0"/>
              </a:rPr>
              <a:t>seja</a:t>
            </a:r>
            <a:r>
              <a:rPr lang="en-US" sz="2800" spc="-10" dirty="0">
                <a:effectLst/>
                <a:latin typeface="Calibri" panose="020F0502020204030204" pitchFamily="34" charset="0"/>
                <a:ea typeface="Times New Roman" panose="02020603050405020304" pitchFamily="18" charset="0"/>
                <a:cs typeface="Calibri" panose="020F0502020204030204" pitchFamily="34" charset="0"/>
              </a:rPr>
              <a:t> </a:t>
            </a:r>
            <a:r>
              <a:rPr lang="en-US" sz="2800" spc="-10" dirty="0" err="1">
                <a:effectLst/>
                <a:latin typeface="Calibri" panose="020F0502020204030204" pitchFamily="34" charset="0"/>
                <a:ea typeface="Times New Roman" panose="02020603050405020304" pitchFamily="18" charset="0"/>
                <a:cs typeface="Calibri" panose="020F0502020204030204" pitchFamily="34" charset="0"/>
              </a:rPr>
              <a:t>eficiente</a:t>
            </a:r>
            <a:r>
              <a:rPr lang="en-US" sz="2800" spc="-10" dirty="0">
                <a:effectLst/>
                <a:latin typeface="Calibri" panose="020F0502020204030204" pitchFamily="34" charset="0"/>
                <a:ea typeface="Times New Roman" panose="02020603050405020304" pitchFamily="18" charset="0"/>
                <a:cs typeface="Calibri" panose="020F0502020204030204" pitchFamily="34" charset="0"/>
              </a:rPr>
              <a:t>, é </a:t>
            </a:r>
            <a:r>
              <a:rPr lang="en-US" sz="2800" spc="-10" dirty="0" err="1">
                <a:effectLst/>
                <a:latin typeface="Calibri" panose="020F0502020204030204" pitchFamily="34" charset="0"/>
                <a:ea typeface="Times New Roman" panose="02020603050405020304" pitchFamily="18" charset="0"/>
                <a:cs typeface="Calibri" panose="020F0502020204030204" pitchFamily="34" charset="0"/>
              </a:rPr>
              <a:t>necessário</a:t>
            </a:r>
            <a:r>
              <a:rPr lang="en-US" sz="2800" spc="-10" dirty="0">
                <a:effectLst/>
                <a:latin typeface="Calibri" panose="020F0502020204030204" pitchFamily="34" charset="0"/>
                <a:ea typeface="Times New Roman" panose="02020603050405020304" pitchFamily="18" charset="0"/>
                <a:cs typeface="Calibri" panose="020F0502020204030204" pitchFamily="34" charset="0"/>
              </a:rPr>
              <a:t> que a </a:t>
            </a:r>
            <a:r>
              <a:rPr lang="en-US" sz="2800" spc="-10" dirty="0" err="1">
                <a:effectLst/>
                <a:latin typeface="Calibri" panose="020F0502020204030204" pitchFamily="34" charset="0"/>
                <a:ea typeface="Times New Roman" panose="02020603050405020304" pitchFamily="18" charset="0"/>
                <a:cs typeface="Calibri" panose="020F0502020204030204" pitchFamily="34" charset="0"/>
              </a:rPr>
              <a:t>média</a:t>
            </a:r>
            <a:r>
              <a:rPr lang="en-US" sz="2800" spc="-10" dirty="0">
                <a:effectLst/>
                <a:latin typeface="Calibri" panose="020F0502020204030204" pitchFamily="34" charset="0"/>
                <a:ea typeface="Times New Roman" panose="02020603050405020304" pitchFamily="18" charset="0"/>
                <a:cs typeface="Calibri" panose="020F0502020204030204" pitchFamily="34" charset="0"/>
              </a:rPr>
              <a:t> dos </a:t>
            </a:r>
            <a:r>
              <a:rPr lang="en-US" sz="2800" spc="-10" dirty="0" err="1">
                <a:effectLst/>
                <a:latin typeface="Calibri" panose="020F0502020204030204" pitchFamily="34" charset="0"/>
                <a:ea typeface="Times New Roman" panose="02020603050405020304" pitchFamily="18" charset="0"/>
                <a:cs typeface="Calibri" panose="020F0502020204030204" pitchFamily="34" charset="0"/>
              </a:rPr>
              <a:t>benefícios</a:t>
            </a:r>
            <a:r>
              <a:rPr lang="en-US" sz="2800" spc="-10" dirty="0">
                <a:effectLst/>
                <a:latin typeface="Calibri" panose="020F0502020204030204" pitchFamily="34" charset="0"/>
                <a:ea typeface="Times New Roman" panose="02020603050405020304" pitchFamily="18" charset="0"/>
                <a:cs typeface="Calibri" panose="020F0502020204030204" pitchFamily="34" charset="0"/>
              </a:rPr>
              <a:t> </a:t>
            </a:r>
            <a:r>
              <a:rPr lang="en-US" sz="2800" spc="-10" dirty="0" err="1">
                <a:effectLst/>
                <a:latin typeface="Calibri" panose="020F0502020204030204" pitchFamily="34" charset="0"/>
                <a:ea typeface="Times New Roman" panose="02020603050405020304" pitchFamily="18" charset="0"/>
                <a:cs typeface="Calibri" panose="020F0502020204030204" pitchFamily="34" charset="0"/>
              </a:rPr>
              <a:t>marginais</a:t>
            </a:r>
            <a:r>
              <a:rPr lang="en-US" sz="2800" spc="-10" dirty="0">
                <a:effectLst/>
                <a:latin typeface="Calibri" panose="020F0502020204030204" pitchFamily="34" charset="0"/>
                <a:ea typeface="Times New Roman" panose="02020603050405020304" pitchFamily="18" charset="0"/>
                <a:cs typeface="Calibri" panose="020F0502020204030204" pitchFamily="34" charset="0"/>
              </a:rPr>
              <a:t> de </a:t>
            </a:r>
            <a:r>
              <a:rPr lang="en-US" sz="2800" spc="-10" dirty="0" err="1">
                <a:effectLst/>
                <a:latin typeface="Calibri" panose="020F0502020204030204" pitchFamily="34" charset="0"/>
                <a:ea typeface="Times New Roman" panose="02020603050405020304" pitchFamily="18" charset="0"/>
                <a:cs typeface="Calibri" panose="020F0502020204030204" pitchFamily="34" charset="0"/>
              </a:rPr>
              <a:t>todos</a:t>
            </a:r>
            <a:r>
              <a:rPr lang="en-US" sz="2800" spc="-10" dirty="0">
                <a:effectLst/>
                <a:latin typeface="Calibri" panose="020F0502020204030204" pitchFamily="34" charset="0"/>
                <a:ea typeface="Times New Roman" panose="02020603050405020304" pitchFamily="18" charset="0"/>
                <a:cs typeface="Calibri" panose="020F0502020204030204" pitchFamily="34" charset="0"/>
              </a:rPr>
              <a:t> </a:t>
            </a:r>
            <a:r>
              <a:rPr lang="en-US" sz="2800" spc="-10" dirty="0" err="1">
                <a:effectLst/>
                <a:latin typeface="Calibri" panose="020F0502020204030204" pitchFamily="34" charset="0"/>
                <a:ea typeface="Times New Roman" panose="02020603050405020304" pitchFamily="18" charset="0"/>
                <a:cs typeface="Calibri" panose="020F0502020204030204" pitchFamily="34" charset="0"/>
              </a:rPr>
              <a:t>os</a:t>
            </a:r>
            <a:r>
              <a:rPr lang="en-US" sz="2800" spc="-10" dirty="0">
                <a:effectLst/>
                <a:latin typeface="Calibri" panose="020F0502020204030204" pitchFamily="34" charset="0"/>
                <a:ea typeface="Times New Roman" panose="02020603050405020304" pitchFamily="18" charset="0"/>
                <a:cs typeface="Calibri" panose="020F0502020204030204" pitchFamily="34" charset="0"/>
              </a:rPr>
              <a:t> </a:t>
            </a:r>
            <a:r>
              <a:rPr lang="en-US" sz="2800" spc="-10" dirty="0" err="1">
                <a:effectLst/>
                <a:latin typeface="Calibri" panose="020F0502020204030204" pitchFamily="34" charset="0"/>
                <a:ea typeface="Times New Roman" panose="02020603050405020304" pitchFamily="18" charset="0"/>
                <a:cs typeface="Calibri" panose="020F0502020204030204" pitchFamily="34" charset="0"/>
              </a:rPr>
              <a:t>usuários</a:t>
            </a:r>
            <a:r>
              <a:rPr lang="en-US" sz="2800" spc="-10" dirty="0">
                <a:effectLst/>
                <a:latin typeface="Calibri" panose="020F0502020204030204" pitchFamily="34" charset="0"/>
                <a:ea typeface="Times New Roman" panose="02020603050405020304" pitchFamily="18" charset="0"/>
                <a:cs typeface="Calibri" panose="020F0502020204030204" pitchFamily="34" charset="0"/>
              </a:rPr>
              <a:t> se </a:t>
            </a:r>
            <a:r>
              <a:rPr lang="en-US" sz="2800" spc="-10" dirty="0" err="1">
                <a:effectLst/>
                <a:latin typeface="Calibri" panose="020F0502020204030204" pitchFamily="34" charset="0"/>
                <a:ea typeface="Times New Roman" panose="02020603050405020304" pitchFamily="18" charset="0"/>
                <a:cs typeface="Calibri" panose="020F0502020204030204" pitchFamily="34" charset="0"/>
              </a:rPr>
              <a:t>iguale</a:t>
            </a:r>
            <a:r>
              <a:rPr lang="en-US" sz="2800" spc="-10" dirty="0">
                <a:effectLst/>
                <a:latin typeface="Calibri" panose="020F0502020204030204" pitchFamily="34" charset="0"/>
                <a:ea typeface="Times New Roman" panose="02020603050405020304" pitchFamily="18" charset="0"/>
                <a:cs typeface="Calibri" panose="020F0502020204030204" pitchFamily="34" charset="0"/>
              </a:rPr>
              <a:t> ao </a:t>
            </a:r>
            <a:r>
              <a:rPr lang="en-US" sz="2800" spc="-10" dirty="0" err="1">
                <a:effectLst/>
                <a:latin typeface="Calibri" panose="020F0502020204030204" pitchFamily="34" charset="0"/>
                <a:ea typeface="Times New Roman" panose="02020603050405020304" pitchFamily="18" charset="0"/>
                <a:cs typeface="Calibri" panose="020F0502020204030204" pitchFamily="34" charset="0"/>
              </a:rPr>
              <a:t>custo</a:t>
            </a:r>
            <a:r>
              <a:rPr lang="en-US" sz="2800" spc="-10" dirty="0">
                <a:effectLst/>
                <a:latin typeface="Calibri" panose="020F0502020204030204" pitchFamily="34" charset="0"/>
                <a:ea typeface="Times New Roman" panose="02020603050405020304" pitchFamily="18" charset="0"/>
                <a:cs typeface="Calibri" panose="020F0502020204030204" pitchFamily="34" charset="0"/>
              </a:rPr>
              <a:t> marginal de </a:t>
            </a:r>
            <a:r>
              <a:rPr lang="en-US" sz="2800" spc="-10" dirty="0" err="1">
                <a:effectLst/>
                <a:latin typeface="Calibri" panose="020F0502020204030204" pitchFamily="34" charset="0"/>
                <a:ea typeface="Times New Roman" panose="02020603050405020304" pitchFamily="18" charset="0"/>
                <a:cs typeface="Calibri" panose="020F0502020204030204" pitchFamily="34" charset="0"/>
              </a:rPr>
              <a:t>produção</a:t>
            </a:r>
            <a:r>
              <a:rPr lang="en-US" sz="2800" spc="-10" dirty="0">
                <a:effectLst/>
                <a:latin typeface="Calibri" panose="020F0502020204030204" pitchFamily="34" charset="0"/>
                <a:ea typeface="Times New Roman" panose="02020603050405020304" pitchFamily="18" charset="0"/>
                <a:cs typeface="Calibri" panose="020F0502020204030204" pitchFamily="34" charset="0"/>
              </a:rPr>
              <a:t> do </a:t>
            </a:r>
            <a:r>
              <a:rPr lang="en-US" sz="2800" spc="-10" dirty="0" err="1">
                <a:effectLst/>
                <a:latin typeface="Calibri" panose="020F0502020204030204" pitchFamily="34" charset="0"/>
                <a:ea typeface="Times New Roman" panose="02020603050405020304" pitchFamily="18" charset="0"/>
                <a:cs typeface="Calibri" panose="020F0502020204030204" pitchFamily="34" charset="0"/>
              </a:rPr>
              <a:t>bem</a:t>
            </a:r>
            <a:r>
              <a:rPr lang="en-US" sz="2800" spc="-10" dirty="0">
                <a:effectLst/>
                <a:latin typeface="Calibri" panose="020F0502020204030204" pitchFamily="34" charset="0"/>
                <a:ea typeface="Times New Roman" panose="02020603050405020304" pitchFamily="18" charset="0"/>
                <a:cs typeface="Calibri" panose="020F0502020204030204" pitchFamily="34" charset="0"/>
              </a:rPr>
              <a:t>.</a:t>
            </a:r>
            <a:endParaRPr lang="pt-BR" sz="2800"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Rectangle 2">
            <a:extLst>
              <a:ext uri="{FF2B5EF4-FFF2-40B4-BE49-F238E27FC236}">
                <a16:creationId xmlns:a16="http://schemas.microsoft.com/office/drawing/2014/main" id="{FEAA2567-3F84-05A8-6657-48C088595EEB}"/>
              </a:ext>
            </a:extLst>
          </p:cNvPr>
          <p:cNvSpPr>
            <a:spLocks noChangeArrowheads="1"/>
          </p:cNvSpPr>
          <p:nvPr/>
        </p:nvSpPr>
        <p:spPr bwMode="auto">
          <a:xfrm>
            <a:off x="2286000" y="83820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5" name="Rectangle 3">
            <a:extLst>
              <a:ext uri="{FF2B5EF4-FFF2-40B4-BE49-F238E27FC236}">
                <a16:creationId xmlns:a16="http://schemas.microsoft.com/office/drawing/2014/main" id="{2719DF79-54EF-6A17-4F06-FC0B13F5A15E}"/>
              </a:ext>
            </a:extLst>
          </p:cNvPr>
          <p:cNvSpPr>
            <a:spLocks noChangeArrowheads="1"/>
          </p:cNvSpPr>
          <p:nvPr/>
        </p:nvSpPr>
        <p:spPr bwMode="auto">
          <a:xfrm>
            <a:off x="4800600" y="83820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6" name="Rectangle 5">
            <a:extLst>
              <a:ext uri="{FF2B5EF4-FFF2-40B4-BE49-F238E27FC236}">
                <a16:creationId xmlns:a16="http://schemas.microsoft.com/office/drawing/2014/main" id="{F4F20DAD-5901-D85A-4181-7BB128183E6E}"/>
              </a:ext>
            </a:extLst>
          </p:cNvPr>
          <p:cNvSpPr txBox="1">
            <a:spLocks noChangeArrowheads="1"/>
          </p:cNvSpPr>
          <p:nvPr/>
        </p:nvSpPr>
        <p:spPr bwMode="auto">
          <a:xfrm>
            <a:off x="263352" y="2819400"/>
            <a:ext cx="11694186"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342900" indent="-342900" algn="l" rtl="0" eaLnBrk="0" fontAlgn="base" hangingPunct="0">
              <a:spcBef>
                <a:spcPts val="400"/>
              </a:spcBef>
              <a:spcAft>
                <a:spcPct val="0"/>
              </a:spcAft>
              <a:buClr>
                <a:schemeClr val="accent1"/>
              </a:buClr>
              <a:buSzPct val="68000"/>
              <a:buFont typeface="Wingdings 3" panose="05040102010807070707" pitchFamily="18" charset="2"/>
              <a:buChar char="•"/>
              <a:defRPr sz="2600" kern="1200">
                <a:solidFill>
                  <a:schemeClr val="tx1"/>
                </a:solidFill>
                <a:latin typeface="Verdana" pitchFamily="34" charset="0"/>
                <a:ea typeface="Verdana" pitchFamily="34" charset="0"/>
                <a:cs typeface="Verdana" pitchFamily="34" charset="0"/>
              </a:defRPr>
            </a:lvl1pPr>
            <a:lvl2pPr marL="620713" indent="-228600" algn="l" rtl="0" eaLnBrk="0" fontAlgn="base" hangingPunct="0">
              <a:spcBef>
                <a:spcPts val="325"/>
              </a:spcBef>
              <a:spcAft>
                <a:spcPct val="0"/>
              </a:spcAft>
              <a:buClr>
                <a:srgbClr val="C00000"/>
              </a:buClr>
              <a:buFont typeface="Wingdings" pitchFamily="2" charset="2"/>
              <a:buChar char="§"/>
              <a:defRPr sz="2500" kern="1200">
                <a:solidFill>
                  <a:schemeClr val="tx1"/>
                </a:solidFill>
                <a:latin typeface="Verdana" pitchFamily="34" charset="0"/>
                <a:ea typeface="Verdana" pitchFamily="34" charset="0"/>
                <a:cs typeface="Verdana" pitchFamily="34" charset="0"/>
              </a:defRPr>
            </a:lvl2pPr>
            <a:lvl3pPr marL="858838" indent="-228600" algn="l" rtl="0" eaLnBrk="0" fontAlgn="base" hangingPunct="0">
              <a:spcBef>
                <a:spcPts val="350"/>
              </a:spcBef>
              <a:spcAft>
                <a:spcPct val="0"/>
              </a:spcAft>
              <a:buClr>
                <a:srgbClr val="C00000"/>
              </a:buClr>
              <a:buSzPct val="100000"/>
              <a:buFont typeface="Wingdings" pitchFamily="2" charset="2"/>
              <a:buChar char="§"/>
              <a:defRPr sz="2500" kern="1200">
                <a:solidFill>
                  <a:schemeClr val="tx1"/>
                </a:solidFill>
                <a:latin typeface="Verdana" pitchFamily="34" charset="0"/>
                <a:ea typeface="Verdana" pitchFamily="34" charset="0"/>
                <a:cs typeface="Verdana" pitchFamily="34" charset="0"/>
              </a:defRPr>
            </a:lvl3pPr>
            <a:lvl4pPr marL="1143000" indent="-228600" algn="l" rtl="0" eaLnBrk="0" fontAlgn="base" hangingPunct="0">
              <a:spcBef>
                <a:spcPts val="350"/>
              </a:spcBef>
              <a:spcAft>
                <a:spcPct val="0"/>
              </a:spcAft>
              <a:buClr>
                <a:srgbClr val="C00000"/>
              </a:buClr>
              <a:buFont typeface="Wingdings" pitchFamily="2" charset="2"/>
              <a:buChar char="§"/>
              <a:defRPr sz="2500" kern="1200">
                <a:solidFill>
                  <a:schemeClr val="tx1"/>
                </a:solidFill>
                <a:latin typeface="Verdana" pitchFamily="34" charset="0"/>
                <a:ea typeface="Verdana" pitchFamily="34" charset="0"/>
                <a:cs typeface="Verdana" pitchFamily="34" charset="0"/>
              </a:defRPr>
            </a:lvl4pPr>
            <a:lvl5pPr marL="1371600" indent="-228600" algn="l" rtl="0" eaLnBrk="0" fontAlgn="base" hangingPunct="0">
              <a:spcBef>
                <a:spcPts val="350"/>
              </a:spcBef>
              <a:spcAft>
                <a:spcPct val="0"/>
              </a:spcAft>
              <a:buClr>
                <a:srgbClr val="C00000"/>
              </a:buClr>
              <a:buFont typeface="Wingdings" pitchFamily="2" charset="2"/>
              <a:buChar char="§"/>
              <a:defRPr sz="2500" kern="1200">
                <a:solidFill>
                  <a:schemeClr val="tx1"/>
                </a:solidFill>
                <a:latin typeface="Verdana" pitchFamily="34" charset="0"/>
                <a:ea typeface="Verdana" pitchFamily="34" charset="0"/>
                <a:cs typeface="Verdana" pitchFamily="34" charset="0"/>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lgn="just">
              <a:buClr>
                <a:srgbClr val="000000"/>
              </a:buClr>
              <a:buFont typeface="Wingdings" panose="05000000000000000000" pitchFamily="2" charset="2"/>
              <a:buChar char="§"/>
            </a:pPr>
            <a:r>
              <a:rPr lang="pt-BR" altLang="pt-BR" sz="2800" b="1" dirty="0">
                <a:latin typeface="Calibri" panose="020F0502020204030204" pitchFamily="34" charset="0"/>
                <a:cs typeface="Calibri" panose="020F0502020204030204" pitchFamily="34" charset="0"/>
              </a:rPr>
              <a:t>Condição de Eficiência Para a Provisão do Bem Público</a:t>
            </a:r>
          </a:p>
          <a:p>
            <a:pPr algn="just">
              <a:buClr>
                <a:srgbClr val="000000"/>
              </a:buClr>
              <a:buFont typeface="Wingdings" panose="05000000000000000000" pitchFamily="2" charset="2"/>
              <a:buChar char="§"/>
            </a:pPr>
            <a:endParaRPr lang="pt-BR" altLang="pt-BR" sz="3900" dirty="0">
              <a:latin typeface="Calibri" panose="020F0502020204030204" pitchFamily="34" charset="0"/>
              <a:cs typeface="Calibri" panose="020F0502020204030204" pitchFamily="34" charset="0"/>
            </a:endParaRPr>
          </a:p>
          <a:p>
            <a:pPr algn="just">
              <a:buClr>
                <a:srgbClr val="000000"/>
              </a:buClr>
              <a:buFont typeface="Wingdings" panose="05000000000000000000" pitchFamily="2" charset="2"/>
              <a:buChar char="§"/>
            </a:pPr>
            <a:r>
              <a:rPr lang="pt-BR" altLang="pt-BR" sz="2800" i="1" dirty="0" err="1">
                <a:latin typeface="Calibri" panose="020F0502020204030204" pitchFamily="34" charset="0"/>
                <a:cs typeface="Calibri" panose="020F0502020204030204" pitchFamily="34" charset="0"/>
              </a:rPr>
              <a:t>TMS</a:t>
            </a:r>
            <a:r>
              <a:rPr lang="pt-BR" altLang="pt-BR" sz="2800" i="1" baseline="-25000" dirty="0" err="1">
                <a:latin typeface="Calibri" panose="020F0502020204030204" pitchFamily="34" charset="0"/>
                <a:cs typeface="Calibri" panose="020F0502020204030204" pitchFamily="34" charset="0"/>
              </a:rPr>
              <a:t>i</a:t>
            </a:r>
            <a:r>
              <a:rPr lang="pt-BR" altLang="pt-BR" sz="2800" i="1" baseline="-25000" dirty="0">
                <a:latin typeface="Calibri" panose="020F0502020204030204" pitchFamily="34" charset="0"/>
                <a:cs typeface="Calibri" panose="020F0502020204030204" pitchFamily="34" charset="0"/>
              </a:rPr>
              <a:t> </a:t>
            </a:r>
            <a:r>
              <a:rPr lang="pt-BR" altLang="pt-BR" sz="2800" dirty="0">
                <a:latin typeface="Calibri" panose="020F0502020204030204" pitchFamily="34" charset="0"/>
                <a:cs typeface="Calibri" panose="020F0502020204030204" pitchFamily="34" charset="0"/>
              </a:rPr>
              <a:t>: propensão marginal a pagar por unidade adicional do bem público.</a:t>
            </a:r>
          </a:p>
          <a:p>
            <a:pPr algn="just">
              <a:buClr>
                <a:srgbClr val="000000"/>
              </a:buClr>
              <a:buFont typeface="Wingdings" panose="05000000000000000000" pitchFamily="2" charset="2"/>
              <a:buChar char="§"/>
            </a:pPr>
            <a:r>
              <a:rPr lang="pt-BR" altLang="pt-BR" sz="2800" b="1" dirty="0">
                <a:latin typeface="Calibri" panose="020F0502020204030204" pitchFamily="34" charset="0"/>
                <a:cs typeface="Calibri" panose="020F0502020204030204" pitchFamily="34" charset="0"/>
              </a:rPr>
              <a:t>A soma </a:t>
            </a:r>
            <a:r>
              <a:rPr lang="pt-BR" altLang="pt-BR" sz="2800" dirty="0">
                <a:latin typeface="Calibri" panose="020F0502020204030204" pitchFamily="34" charset="0"/>
                <a:cs typeface="Calibri" panose="020F0502020204030204" pitchFamily="34" charset="0"/>
              </a:rPr>
              <a:t>das propensões marginais a pagar pelo bem público iguala seu custo marginal.</a:t>
            </a:r>
          </a:p>
          <a:p>
            <a:pPr lvl="1" algn="just">
              <a:buClr>
                <a:srgbClr val="000000"/>
              </a:buClr>
            </a:pPr>
            <a:r>
              <a:rPr lang="pt-BR" altLang="pt-BR" sz="2800" dirty="0">
                <a:latin typeface="Calibri" panose="020F0502020204030204" pitchFamily="34" charset="0"/>
                <a:cs typeface="Calibri" panose="020F0502020204030204" pitchFamily="34" charset="0"/>
              </a:rPr>
              <a:t>Caso o bem público seja ofertado ele pode ser consumido por todos.</a:t>
            </a:r>
          </a:p>
          <a:p>
            <a:pPr lvl="1" algn="just">
              <a:buClr>
                <a:srgbClr val="000000"/>
              </a:buClr>
            </a:pPr>
            <a:r>
              <a:rPr lang="pt-BR" altLang="pt-BR" sz="2800" dirty="0">
                <a:latin typeface="Calibri" panose="020F0502020204030204" pitchFamily="34" charset="0"/>
                <a:cs typeface="Calibri" panose="020F0502020204030204" pitchFamily="34" charset="0"/>
              </a:rPr>
              <a:t>Se soma das propensões marginais a pagar pelo bem público excede seu custo marginal, é eficiente prover mais do bem público.</a:t>
            </a:r>
          </a:p>
        </p:txBody>
      </p:sp>
      <p:graphicFrame>
        <p:nvGraphicFramePr>
          <p:cNvPr id="7" name="Object 6">
            <a:extLst>
              <a:ext uri="{FF2B5EF4-FFF2-40B4-BE49-F238E27FC236}">
                <a16:creationId xmlns:a16="http://schemas.microsoft.com/office/drawing/2014/main" id="{4F5091D9-7E04-1ADC-22C3-E713B244486C}"/>
              </a:ext>
            </a:extLst>
          </p:cNvPr>
          <p:cNvGraphicFramePr>
            <a:graphicFrameLocks noChangeAspect="1"/>
          </p:cNvGraphicFramePr>
          <p:nvPr>
            <p:extLst>
              <p:ext uri="{D42A27DB-BD31-4B8C-83A1-F6EECF244321}">
                <p14:modId xmlns:p14="http://schemas.microsoft.com/office/powerpoint/2010/main" val="12291170"/>
              </p:ext>
            </p:extLst>
          </p:nvPr>
        </p:nvGraphicFramePr>
        <p:xfrm>
          <a:off x="762000" y="3325509"/>
          <a:ext cx="4747609" cy="597134"/>
        </p:xfrm>
        <a:graphic>
          <a:graphicData uri="http://schemas.openxmlformats.org/presentationml/2006/ole">
            <mc:AlternateContent xmlns:mc="http://schemas.openxmlformats.org/markup-compatibility/2006">
              <mc:Choice xmlns:v="urn:schemas-microsoft-com:vml" Requires="v">
                <p:oleObj name="Equation" r:id="rId2" imgW="1930320" imgH="228600" progId="Equation.DSMT4">
                  <p:embed/>
                </p:oleObj>
              </mc:Choice>
              <mc:Fallback>
                <p:oleObj name="Equation" r:id="rId2" imgW="1930320" imgH="228600" progId="Equation.DSMT4">
                  <p:embed/>
                  <p:pic>
                    <p:nvPicPr>
                      <p:cNvPr id="8" name="Object 6">
                        <a:extLst>
                          <a:ext uri="{FF2B5EF4-FFF2-40B4-BE49-F238E27FC236}">
                            <a16:creationId xmlns:a16="http://schemas.microsoft.com/office/drawing/2014/main" id="{9F6EBEB4-E537-4195-84FA-17EEF207B555}"/>
                          </a:ext>
                        </a:extLst>
                      </p:cNvPr>
                      <p:cNvPicPr>
                        <a:picLocks noChangeAspect="1" noChangeArrowheads="1"/>
                      </p:cNvPicPr>
                      <p:nvPr/>
                    </p:nvPicPr>
                    <p:blipFill>
                      <a:blip r:embed="rId3"/>
                      <a:srcRect/>
                      <a:stretch>
                        <a:fillRect/>
                      </a:stretch>
                    </p:blipFill>
                    <p:spPr bwMode="auto">
                      <a:xfrm>
                        <a:off x="762000" y="3325509"/>
                        <a:ext cx="4747609" cy="597134"/>
                      </a:xfrm>
                      <a:prstGeom prst="rect">
                        <a:avLst/>
                      </a:prstGeom>
                      <a:solidFill>
                        <a:schemeClr val="bg1">
                          <a:lumMod val="95000"/>
                        </a:schemeClr>
                      </a:solidFill>
                      <a:ln>
                        <a:solidFill>
                          <a:schemeClr val="tx1"/>
                        </a:solidFill>
                      </a:ln>
                      <a:effectLst/>
                    </p:spPr>
                  </p:pic>
                </p:oleObj>
              </mc:Fallback>
            </mc:AlternateContent>
          </a:graphicData>
        </a:graphic>
      </p:graphicFrame>
      <p:sp>
        <p:nvSpPr>
          <p:cNvPr id="8" name="CaixaDeTexto 7">
            <a:extLst>
              <a:ext uri="{FF2B5EF4-FFF2-40B4-BE49-F238E27FC236}">
                <a16:creationId xmlns:a16="http://schemas.microsoft.com/office/drawing/2014/main" id="{B997D55E-593E-64FA-1C56-B3D2D61B4FD1}"/>
              </a:ext>
            </a:extLst>
          </p:cNvPr>
          <p:cNvSpPr txBox="1"/>
          <p:nvPr/>
        </p:nvSpPr>
        <p:spPr>
          <a:xfrm>
            <a:off x="3276600" y="2286000"/>
            <a:ext cx="990600" cy="523220"/>
          </a:xfrm>
          <a:prstGeom prst="rect">
            <a:avLst/>
          </a:prstGeom>
          <a:noFill/>
        </p:spPr>
        <p:txBody>
          <a:bodyPr wrap="square" rtlCol="0">
            <a:spAutoFit/>
          </a:bodyPr>
          <a:lstStyle/>
          <a:p>
            <a:r>
              <a:rPr lang="pt-BR" sz="2800" b="1" dirty="0">
                <a:solidFill>
                  <a:srgbClr val="FF0000"/>
                </a:solidFill>
              </a:rPr>
              <a:t>F</a:t>
            </a:r>
          </a:p>
        </p:txBody>
      </p:sp>
    </p:spTree>
    <p:extLst>
      <p:ext uri="{BB962C8B-B14F-4D97-AF65-F5344CB8AC3E}">
        <p14:creationId xmlns:p14="http://schemas.microsoft.com/office/powerpoint/2010/main" val="1129572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xEl>
                                              <p:pRg st="2" end="2"/>
                                            </p:txEl>
                                          </p:spTgt>
                                        </p:tgtEl>
                                        <p:attrNameLst>
                                          <p:attrName>style.visibility</p:attrName>
                                        </p:attrNameLst>
                                      </p:cBhvr>
                                      <p:to>
                                        <p:strVal val="visible"/>
                                      </p:to>
                                    </p:set>
                                    <p:anim calcmode="lin" valueType="num">
                                      <p:cBhvr additive="base">
                                        <p:cTn id="25"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
                                            <p:txEl>
                                              <p:pRg st="3" end="3"/>
                                            </p:txEl>
                                          </p:spTgt>
                                        </p:tgtEl>
                                        <p:attrNameLst>
                                          <p:attrName>style.visibility</p:attrName>
                                        </p:attrNameLst>
                                      </p:cBhvr>
                                      <p:to>
                                        <p:strVal val="visible"/>
                                      </p:to>
                                    </p:set>
                                    <p:anim calcmode="lin" valueType="num">
                                      <p:cBhvr additive="base">
                                        <p:cTn id="31"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3" end="3"/>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6">
                                            <p:txEl>
                                              <p:pRg st="4" end="4"/>
                                            </p:txEl>
                                          </p:spTgt>
                                        </p:tgtEl>
                                        <p:attrNameLst>
                                          <p:attrName>style.visibility</p:attrName>
                                        </p:attrNameLst>
                                      </p:cBhvr>
                                      <p:to>
                                        <p:strVal val="visible"/>
                                      </p:to>
                                    </p:set>
                                    <p:anim calcmode="lin" valueType="num">
                                      <p:cBhvr additive="base">
                                        <p:cTn id="35"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6">
                                            <p:txEl>
                                              <p:pRg st="4" end="4"/>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6">
                                            <p:txEl>
                                              <p:pRg st="5" end="5"/>
                                            </p:txEl>
                                          </p:spTgt>
                                        </p:tgtEl>
                                        <p:attrNameLst>
                                          <p:attrName>style.visibility</p:attrName>
                                        </p:attrNameLst>
                                      </p:cBhvr>
                                      <p:to>
                                        <p:strVal val="visible"/>
                                      </p:to>
                                    </p:set>
                                    <p:anim calcmode="lin" valueType="num">
                                      <p:cBhvr additive="base">
                                        <p:cTn id="39"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1">
            <a:extLst>
              <a:ext uri="{FF2B5EF4-FFF2-40B4-BE49-F238E27FC236}">
                <a16:creationId xmlns:a16="http://schemas.microsoft.com/office/drawing/2014/main" id="{903833A9-7832-C8B3-479A-461CAD882BC6}"/>
              </a:ext>
            </a:extLst>
          </p:cNvPr>
          <p:cNvSpPr>
            <a:spLocks noGrp="1"/>
          </p:cNvSpPr>
          <p:nvPr>
            <p:ph idx="1"/>
          </p:nvPr>
        </p:nvSpPr>
        <p:spPr>
          <a:xfrm>
            <a:off x="152400" y="304800"/>
            <a:ext cx="11887200" cy="3792537"/>
          </a:xfrm>
        </p:spPr>
        <p:txBody>
          <a:bodyPr/>
          <a:lstStyle/>
          <a:p>
            <a:pPr marL="0" lvl="0" indent="0" algn="just">
              <a:lnSpc>
                <a:spcPct val="107000"/>
              </a:lnSpc>
              <a:spcAft>
                <a:spcPts val="800"/>
              </a:spcAft>
              <a:buNone/>
              <a:tabLst>
                <a:tab pos="-457200" algn="l"/>
              </a:tabLst>
            </a:pPr>
            <a:r>
              <a:rPr lang="pt-BR" sz="2800" spc="-10" dirty="0">
                <a:effectLst/>
                <a:latin typeface="Calibri" panose="020F0502020204030204" pitchFamily="34" charset="0"/>
                <a:ea typeface="Calibri" panose="020F0502020204030204" pitchFamily="34" charset="0"/>
                <a:cs typeface="Calibri" panose="020F0502020204030204" pitchFamily="34" charset="0"/>
              </a:rPr>
              <a:t>4) Assinale V ou F justificando a sua resposta.</a:t>
            </a:r>
            <a:endParaRPr lang="pt-BR" sz="2800" dirty="0">
              <a:effectLst/>
              <a:latin typeface="Calibri" panose="020F0502020204030204" pitchFamily="34" charset="0"/>
              <a:ea typeface="Calibri" panose="020F0502020204030204" pitchFamily="34" charset="0"/>
              <a:cs typeface="Calibri" panose="020F0502020204030204" pitchFamily="34" charset="0"/>
            </a:endParaRPr>
          </a:p>
          <a:p>
            <a:pPr marL="514350" lvl="0" indent="-514350" algn="just">
              <a:buClr>
                <a:srgbClr val="000000"/>
              </a:buClr>
              <a:buSzPct val="100000"/>
              <a:buFont typeface="+mj-lt"/>
              <a:buAutoNum type="alphaLcParenR" startAt="2"/>
              <a:tabLst>
                <a:tab pos="-457200" algn="l"/>
              </a:tabLst>
            </a:pPr>
            <a:r>
              <a:rPr lang="en-US" sz="2800" spc="-10" dirty="0">
                <a:effectLst/>
                <a:latin typeface="Calibri" panose="020F0502020204030204" pitchFamily="34" charset="0"/>
                <a:ea typeface="Times New Roman" panose="02020603050405020304" pitchFamily="18" charset="0"/>
                <a:cs typeface="Calibri" panose="020F0502020204030204" pitchFamily="34" charset="0"/>
              </a:rPr>
              <a:t>No </a:t>
            </a:r>
            <a:r>
              <a:rPr lang="en-US" sz="2800" spc="-10" dirty="0" err="1">
                <a:effectLst/>
                <a:latin typeface="Calibri" panose="020F0502020204030204" pitchFamily="34" charset="0"/>
                <a:ea typeface="Times New Roman" panose="02020603050405020304" pitchFamily="18" charset="0"/>
                <a:cs typeface="Calibri" panose="020F0502020204030204" pitchFamily="34" charset="0"/>
              </a:rPr>
              <a:t>caso</a:t>
            </a:r>
            <a:r>
              <a:rPr lang="en-US" sz="2800" spc="-10" dirty="0">
                <a:effectLst/>
                <a:latin typeface="Calibri" panose="020F0502020204030204" pitchFamily="34" charset="0"/>
                <a:ea typeface="Times New Roman" panose="02020603050405020304" pitchFamily="18" charset="0"/>
                <a:cs typeface="Calibri" panose="020F0502020204030204" pitchFamily="34" charset="0"/>
              </a:rPr>
              <a:t> da </a:t>
            </a:r>
            <a:r>
              <a:rPr lang="en-US" sz="2800" spc="-10" dirty="0" err="1">
                <a:effectLst/>
                <a:latin typeface="Calibri" panose="020F0502020204030204" pitchFamily="34" charset="0"/>
                <a:ea typeface="Times New Roman" panose="02020603050405020304" pitchFamily="18" charset="0"/>
                <a:cs typeface="Calibri" panose="020F0502020204030204" pitchFamily="34" charset="0"/>
              </a:rPr>
              <a:t>existência</a:t>
            </a:r>
            <a:r>
              <a:rPr lang="en-US" sz="2800" spc="-10" dirty="0">
                <a:effectLst/>
                <a:latin typeface="Calibri" panose="020F0502020204030204" pitchFamily="34" charset="0"/>
                <a:ea typeface="Times New Roman" panose="02020603050405020304" pitchFamily="18" charset="0"/>
                <a:cs typeface="Calibri" panose="020F0502020204030204" pitchFamily="34" charset="0"/>
              </a:rPr>
              <a:t> de </a:t>
            </a:r>
            <a:r>
              <a:rPr lang="en-US" sz="2800" spc="-10" dirty="0" err="1">
                <a:effectLst/>
                <a:latin typeface="Calibri" panose="020F0502020204030204" pitchFamily="34" charset="0"/>
                <a:ea typeface="Times New Roman" panose="02020603050405020304" pitchFamily="18" charset="0"/>
                <a:cs typeface="Calibri" panose="020F0502020204030204" pitchFamily="34" charset="0"/>
              </a:rPr>
              <a:t>uma</a:t>
            </a:r>
            <a:r>
              <a:rPr lang="en-US" sz="2800" spc="-10" dirty="0">
                <a:effectLst/>
                <a:latin typeface="Calibri" panose="020F0502020204030204" pitchFamily="34" charset="0"/>
                <a:ea typeface="Times New Roman" panose="02020603050405020304" pitchFamily="18" charset="0"/>
                <a:cs typeface="Calibri" panose="020F0502020204030204" pitchFamily="34" charset="0"/>
              </a:rPr>
              <a:t> </a:t>
            </a:r>
            <a:r>
              <a:rPr lang="en-US" sz="2800" spc="-10" dirty="0" err="1">
                <a:effectLst/>
                <a:latin typeface="Calibri" panose="020F0502020204030204" pitchFamily="34" charset="0"/>
                <a:ea typeface="Times New Roman" panose="02020603050405020304" pitchFamily="18" charset="0"/>
                <a:cs typeface="Calibri" panose="020F0502020204030204" pitchFamily="34" charset="0"/>
              </a:rPr>
              <a:t>externalidade</a:t>
            </a:r>
            <a:r>
              <a:rPr lang="en-US" sz="2800" spc="-10" dirty="0">
                <a:effectLst/>
                <a:latin typeface="Calibri" panose="020F0502020204030204" pitchFamily="34" charset="0"/>
                <a:ea typeface="Times New Roman" panose="02020603050405020304" pitchFamily="18" charset="0"/>
                <a:cs typeface="Calibri" panose="020F0502020204030204" pitchFamily="34" charset="0"/>
              </a:rPr>
              <a:t> </a:t>
            </a:r>
            <a:r>
              <a:rPr lang="en-US" sz="2800" spc="-10" dirty="0" err="1">
                <a:effectLst/>
                <a:latin typeface="Calibri" panose="020F0502020204030204" pitchFamily="34" charset="0"/>
                <a:ea typeface="Times New Roman" panose="02020603050405020304" pitchFamily="18" charset="0"/>
                <a:cs typeface="Calibri" panose="020F0502020204030204" pitchFamily="34" charset="0"/>
              </a:rPr>
              <a:t>negativa</a:t>
            </a:r>
            <a:r>
              <a:rPr lang="en-US" sz="2800" spc="-10" dirty="0">
                <a:effectLst/>
                <a:latin typeface="Calibri" panose="020F0502020204030204" pitchFamily="34" charset="0"/>
                <a:ea typeface="Times New Roman" panose="02020603050405020304" pitchFamily="18" charset="0"/>
                <a:cs typeface="Calibri" panose="020F0502020204030204" pitchFamily="34" charset="0"/>
              </a:rPr>
              <a:t> o </a:t>
            </a:r>
            <a:r>
              <a:rPr lang="en-US" sz="2800" spc="-10" dirty="0" err="1">
                <a:effectLst/>
                <a:latin typeface="Calibri" panose="020F0502020204030204" pitchFamily="34" charset="0"/>
                <a:ea typeface="Times New Roman" panose="02020603050405020304" pitchFamily="18" charset="0"/>
                <a:cs typeface="Calibri" panose="020F0502020204030204" pitchFamily="34" charset="0"/>
              </a:rPr>
              <a:t>governo</a:t>
            </a:r>
            <a:r>
              <a:rPr lang="en-US" sz="2800" spc="-10" dirty="0">
                <a:effectLst/>
                <a:latin typeface="Calibri" panose="020F0502020204030204" pitchFamily="34" charset="0"/>
                <a:ea typeface="Times New Roman" panose="02020603050405020304" pitchFamily="18" charset="0"/>
                <a:cs typeface="Calibri" panose="020F0502020204030204" pitchFamily="34" charset="0"/>
              </a:rPr>
              <a:t> </a:t>
            </a:r>
            <a:r>
              <a:rPr lang="en-US" sz="2800" spc="-10" dirty="0" err="1">
                <a:effectLst/>
                <a:latin typeface="Calibri" panose="020F0502020204030204" pitchFamily="34" charset="0"/>
                <a:ea typeface="Times New Roman" panose="02020603050405020304" pitchFamily="18" charset="0"/>
                <a:cs typeface="Calibri" panose="020F0502020204030204" pitchFamily="34" charset="0"/>
              </a:rPr>
              <a:t>deve</a:t>
            </a:r>
            <a:r>
              <a:rPr lang="en-US" sz="2800" spc="-10" dirty="0">
                <a:effectLst/>
                <a:latin typeface="Calibri" panose="020F0502020204030204" pitchFamily="34" charset="0"/>
                <a:ea typeface="Times New Roman" panose="02020603050405020304" pitchFamily="18" charset="0"/>
                <a:cs typeface="Calibri" panose="020F0502020204030204" pitchFamily="34" charset="0"/>
              </a:rPr>
              <a:t>, sempre, </a:t>
            </a:r>
            <a:r>
              <a:rPr lang="en-US" sz="2800" spc="-10" dirty="0" err="1">
                <a:effectLst/>
                <a:latin typeface="Calibri" panose="020F0502020204030204" pitchFamily="34" charset="0"/>
                <a:ea typeface="Times New Roman" panose="02020603050405020304" pitchFamily="18" charset="0"/>
                <a:cs typeface="Calibri" panose="020F0502020204030204" pitchFamily="34" charset="0"/>
              </a:rPr>
              <a:t>tratar</a:t>
            </a:r>
            <a:r>
              <a:rPr lang="en-US" sz="2800" spc="-10" dirty="0">
                <a:effectLst/>
                <a:latin typeface="Calibri" panose="020F0502020204030204" pitchFamily="34" charset="0"/>
                <a:ea typeface="Times New Roman" panose="02020603050405020304" pitchFamily="18" charset="0"/>
                <a:cs typeface="Calibri" panose="020F0502020204030204" pitchFamily="34" charset="0"/>
              </a:rPr>
              <a:t> de </a:t>
            </a:r>
            <a:r>
              <a:rPr lang="en-US" sz="2800" spc="-10" dirty="0" err="1">
                <a:effectLst/>
                <a:latin typeface="Calibri" panose="020F0502020204030204" pitchFamily="34" charset="0"/>
                <a:ea typeface="Times New Roman" panose="02020603050405020304" pitchFamily="18" charset="0"/>
                <a:cs typeface="Calibri" panose="020F0502020204030204" pitchFamily="34" charset="0"/>
              </a:rPr>
              <a:t>eliminá</a:t>
            </a:r>
            <a:r>
              <a:rPr lang="en-US" sz="2800" spc="-10" dirty="0">
                <a:effectLst/>
                <a:latin typeface="Calibri" panose="020F0502020204030204" pitchFamily="34" charset="0"/>
                <a:ea typeface="Times New Roman" panose="02020603050405020304" pitchFamily="18" charset="0"/>
                <a:cs typeface="Calibri" panose="020F0502020204030204" pitchFamily="34" charset="0"/>
              </a:rPr>
              <a:t>-la </a:t>
            </a:r>
            <a:r>
              <a:rPr lang="en-US" sz="2800" spc="-10" dirty="0" err="1">
                <a:effectLst/>
                <a:latin typeface="Calibri" panose="020F0502020204030204" pitchFamily="34" charset="0"/>
                <a:ea typeface="Times New Roman" panose="02020603050405020304" pitchFamily="18" charset="0"/>
                <a:cs typeface="Calibri" panose="020F0502020204030204" pitchFamily="34" charset="0"/>
              </a:rPr>
              <a:t>totalmente</a:t>
            </a:r>
            <a:r>
              <a:rPr lang="en-US" sz="2800" spc="-10" dirty="0">
                <a:effectLst/>
                <a:latin typeface="Calibri" panose="020F0502020204030204" pitchFamily="34" charset="0"/>
                <a:ea typeface="Times New Roman" panose="02020603050405020304" pitchFamily="18" charset="0"/>
                <a:cs typeface="Calibri" panose="020F0502020204030204" pitchFamily="34" charset="0"/>
              </a:rPr>
              <a:t>.</a:t>
            </a:r>
            <a:endParaRPr lang="pt-BR" sz="2800"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5" name="Espaço Reservado para Conteúdo 2">
            <a:extLst>
              <a:ext uri="{FF2B5EF4-FFF2-40B4-BE49-F238E27FC236}">
                <a16:creationId xmlns:a16="http://schemas.microsoft.com/office/drawing/2014/main" id="{B453FF77-30B7-F8E1-6A67-5A64C81660EE}"/>
              </a:ext>
            </a:extLst>
          </p:cNvPr>
          <p:cNvSpPr txBox="1">
            <a:spLocks/>
          </p:cNvSpPr>
          <p:nvPr/>
        </p:nvSpPr>
        <p:spPr bwMode="auto">
          <a:xfrm>
            <a:off x="136019" y="2057400"/>
            <a:ext cx="12208381"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ts val="400"/>
              </a:spcBef>
              <a:spcAft>
                <a:spcPct val="0"/>
              </a:spcAft>
              <a:buClr>
                <a:schemeClr val="accent1"/>
              </a:buClr>
              <a:buSzPct val="68000"/>
              <a:buFont typeface="Wingdings 3" panose="05040102010807070707" pitchFamily="18" charset="2"/>
              <a:buChar char="•"/>
              <a:defRPr sz="2600" kern="1200">
                <a:solidFill>
                  <a:schemeClr val="tx1"/>
                </a:solidFill>
                <a:latin typeface="Verdana" pitchFamily="34" charset="0"/>
                <a:ea typeface="Verdana" pitchFamily="34" charset="0"/>
                <a:cs typeface="Verdana" pitchFamily="34" charset="0"/>
              </a:defRPr>
            </a:lvl1pPr>
            <a:lvl2pPr marL="620713" indent="-228600" algn="l" rtl="0" eaLnBrk="0" fontAlgn="base" hangingPunct="0">
              <a:spcBef>
                <a:spcPts val="325"/>
              </a:spcBef>
              <a:spcAft>
                <a:spcPct val="0"/>
              </a:spcAft>
              <a:buClr>
                <a:srgbClr val="C00000"/>
              </a:buClr>
              <a:buFont typeface="Wingdings" pitchFamily="2" charset="2"/>
              <a:buChar char="§"/>
              <a:defRPr sz="2500" kern="1200">
                <a:solidFill>
                  <a:schemeClr val="tx1"/>
                </a:solidFill>
                <a:latin typeface="Verdana" pitchFamily="34" charset="0"/>
                <a:ea typeface="Verdana" pitchFamily="34" charset="0"/>
                <a:cs typeface="Verdana" pitchFamily="34" charset="0"/>
              </a:defRPr>
            </a:lvl2pPr>
            <a:lvl3pPr marL="858838" indent="-228600" algn="l" rtl="0" eaLnBrk="0" fontAlgn="base" hangingPunct="0">
              <a:spcBef>
                <a:spcPts val="350"/>
              </a:spcBef>
              <a:spcAft>
                <a:spcPct val="0"/>
              </a:spcAft>
              <a:buClr>
                <a:srgbClr val="C00000"/>
              </a:buClr>
              <a:buSzPct val="100000"/>
              <a:buFont typeface="Wingdings" pitchFamily="2" charset="2"/>
              <a:buChar char="§"/>
              <a:defRPr sz="2500" kern="1200">
                <a:solidFill>
                  <a:schemeClr val="tx1"/>
                </a:solidFill>
                <a:latin typeface="Verdana" pitchFamily="34" charset="0"/>
                <a:ea typeface="Verdana" pitchFamily="34" charset="0"/>
                <a:cs typeface="Verdana" pitchFamily="34" charset="0"/>
              </a:defRPr>
            </a:lvl3pPr>
            <a:lvl4pPr marL="1143000" indent="-228600" algn="l" rtl="0" eaLnBrk="0" fontAlgn="base" hangingPunct="0">
              <a:spcBef>
                <a:spcPts val="350"/>
              </a:spcBef>
              <a:spcAft>
                <a:spcPct val="0"/>
              </a:spcAft>
              <a:buClr>
                <a:srgbClr val="C00000"/>
              </a:buClr>
              <a:buFont typeface="Wingdings" pitchFamily="2" charset="2"/>
              <a:buChar char="§"/>
              <a:defRPr sz="2500" kern="1200">
                <a:solidFill>
                  <a:schemeClr val="tx1"/>
                </a:solidFill>
                <a:latin typeface="Verdana" pitchFamily="34" charset="0"/>
                <a:ea typeface="Verdana" pitchFamily="34" charset="0"/>
                <a:cs typeface="Verdana" pitchFamily="34" charset="0"/>
              </a:defRPr>
            </a:lvl4pPr>
            <a:lvl5pPr marL="1371600" indent="-228600" algn="l" rtl="0" eaLnBrk="0" fontAlgn="base" hangingPunct="0">
              <a:spcBef>
                <a:spcPts val="350"/>
              </a:spcBef>
              <a:spcAft>
                <a:spcPct val="0"/>
              </a:spcAft>
              <a:buClr>
                <a:srgbClr val="C00000"/>
              </a:buClr>
              <a:buFont typeface="Wingdings" pitchFamily="2" charset="2"/>
              <a:buChar char="§"/>
              <a:defRPr sz="2500" kern="1200">
                <a:solidFill>
                  <a:schemeClr val="tx1"/>
                </a:solidFill>
                <a:latin typeface="Verdana" pitchFamily="34" charset="0"/>
                <a:ea typeface="Verdana" pitchFamily="34" charset="0"/>
                <a:cs typeface="Verdana" pitchFamily="34" charset="0"/>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571500" marR="457200" indent="-457200" algn="just">
              <a:spcBef>
                <a:spcPts val="0"/>
              </a:spcBef>
              <a:spcAft>
                <a:spcPts val="600"/>
              </a:spcAft>
              <a:buClr>
                <a:schemeClr val="tx1"/>
              </a:buClr>
              <a:buSzPct val="103000"/>
              <a:buFont typeface="Wingdings" panose="05000000000000000000" pitchFamily="2" charset="2"/>
              <a:buChar char="§"/>
              <a:tabLst>
                <a:tab pos="-457200" algn="l"/>
              </a:tabLst>
            </a:pPr>
            <a:r>
              <a:rPr lang="pt-BR" sz="2800" spc="-10" dirty="0">
                <a:latin typeface="Calibri" panose="020F0502020204030204" pitchFamily="34" charset="0"/>
                <a:ea typeface="Times New Roman" panose="02020603050405020304" pitchFamily="18" charset="0"/>
                <a:cs typeface="Calibri" panose="020F0502020204030204" pitchFamily="34" charset="0"/>
              </a:rPr>
              <a:t>É socialmente eficiente igualar os benefícios marginais aos custos marginais. </a:t>
            </a:r>
          </a:p>
          <a:p>
            <a:pPr marL="571500" marR="457200" indent="-457200" algn="just">
              <a:spcBef>
                <a:spcPts val="0"/>
              </a:spcBef>
              <a:spcAft>
                <a:spcPts val="600"/>
              </a:spcAft>
              <a:buClr>
                <a:schemeClr val="tx1"/>
              </a:buClr>
              <a:buSzPct val="103000"/>
              <a:buFont typeface="Wingdings" panose="05000000000000000000" pitchFamily="2" charset="2"/>
              <a:buChar char="§"/>
              <a:tabLst>
                <a:tab pos="-457200" algn="l"/>
              </a:tabLst>
            </a:pPr>
            <a:r>
              <a:rPr lang="pt-BR" sz="2800" spc="-10" dirty="0">
                <a:latin typeface="Calibri" panose="020F0502020204030204" pitchFamily="34" charset="0"/>
                <a:cs typeface="Calibri" panose="020F0502020204030204" pitchFamily="34" charset="0"/>
              </a:rPr>
              <a:t>Se o </a:t>
            </a:r>
            <a:r>
              <a:rPr lang="pt-BR" sz="2800" spc="-10" dirty="0" err="1">
                <a:latin typeface="Calibri" panose="020F0502020204030204" pitchFamily="34" charset="0"/>
                <a:cs typeface="Calibri" panose="020F0502020204030204" pitchFamily="34" charset="0"/>
              </a:rPr>
              <a:t>CMg</a:t>
            </a:r>
            <a:r>
              <a:rPr lang="pt-BR" sz="2800" spc="-10" dirty="0">
                <a:latin typeface="Calibri" panose="020F0502020204030204" pitchFamily="34" charset="0"/>
                <a:cs typeface="Calibri" panose="020F0502020204030204" pitchFamily="34" charset="0"/>
              </a:rPr>
              <a:t> de reduzir a externalidade superar o </a:t>
            </a:r>
            <a:r>
              <a:rPr lang="pt-BR" sz="2800" spc="-10" dirty="0" err="1">
                <a:latin typeface="Calibri" panose="020F0502020204030204" pitchFamily="34" charset="0"/>
                <a:cs typeface="Calibri" panose="020F0502020204030204" pitchFamily="34" charset="0"/>
              </a:rPr>
              <a:t>BMg</a:t>
            </a:r>
            <a:r>
              <a:rPr lang="pt-BR" sz="2800" spc="-10" dirty="0">
                <a:latin typeface="Calibri" panose="020F0502020204030204" pitchFamily="34" charset="0"/>
                <a:cs typeface="Calibri" panose="020F0502020204030204" pitchFamily="34" charset="0"/>
              </a:rPr>
              <a:t>, ela não deve ser eliminada. Notando que o </a:t>
            </a:r>
            <a:r>
              <a:rPr lang="pt-BR" sz="2800" spc="-10" dirty="0" err="1">
                <a:latin typeface="Calibri" panose="020F0502020204030204" pitchFamily="34" charset="0"/>
                <a:cs typeface="Calibri" panose="020F0502020204030204" pitchFamily="34" charset="0"/>
              </a:rPr>
              <a:t>CMg</a:t>
            </a:r>
            <a:r>
              <a:rPr lang="pt-BR" sz="2800" spc="-10" dirty="0">
                <a:latin typeface="Calibri" panose="020F0502020204030204" pitchFamily="34" charset="0"/>
                <a:cs typeface="Calibri" panose="020F0502020204030204" pitchFamily="34" charset="0"/>
              </a:rPr>
              <a:t> é crescente com a redução da externalidade e </a:t>
            </a:r>
            <a:r>
              <a:rPr lang="pt-BR" sz="2800" spc="-10" dirty="0" err="1">
                <a:latin typeface="Calibri" panose="020F0502020204030204" pitchFamily="34" charset="0"/>
                <a:cs typeface="Calibri" panose="020F0502020204030204" pitchFamily="34" charset="0"/>
              </a:rPr>
              <a:t>BMg</a:t>
            </a:r>
            <a:r>
              <a:rPr lang="pt-BR" sz="2800" spc="-10" dirty="0">
                <a:latin typeface="Calibri" panose="020F0502020204030204" pitchFamily="34" charset="0"/>
                <a:cs typeface="Calibri" panose="020F0502020204030204" pitchFamily="34" charset="0"/>
              </a:rPr>
              <a:t> é decrescente.</a:t>
            </a:r>
            <a:endParaRPr lang="pt-BR" sz="2800" dirty="0">
              <a:latin typeface="Calibri" panose="020F0502020204030204" pitchFamily="34" charset="0"/>
              <a:cs typeface="Calibri" panose="020F0502020204030204" pitchFamily="34" charset="0"/>
            </a:endParaRPr>
          </a:p>
        </p:txBody>
      </p:sp>
      <p:sp>
        <p:nvSpPr>
          <p:cNvPr id="6" name="CaixaDeTexto 5">
            <a:extLst>
              <a:ext uri="{FF2B5EF4-FFF2-40B4-BE49-F238E27FC236}">
                <a16:creationId xmlns:a16="http://schemas.microsoft.com/office/drawing/2014/main" id="{78C02561-759D-5A6B-63D5-6A8A66BAFE19}"/>
              </a:ext>
            </a:extLst>
          </p:cNvPr>
          <p:cNvSpPr txBox="1"/>
          <p:nvPr/>
        </p:nvSpPr>
        <p:spPr>
          <a:xfrm>
            <a:off x="5257800" y="1295400"/>
            <a:ext cx="990600" cy="523220"/>
          </a:xfrm>
          <a:prstGeom prst="rect">
            <a:avLst/>
          </a:prstGeom>
          <a:noFill/>
        </p:spPr>
        <p:txBody>
          <a:bodyPr wrap="square" rtlCol="0">
            <a:spAutoFit/>
          </a:bodyPr>
          <a:lstStyle/>
          <a:p>
            <a:r>
              <a:rPr lang="pt-BR" sz="2800" b="1" dirty="0">
                <a:solidFill>
                  <a:srgbClr val="FF0000"/>
                </a:solidFill>
              </a:rPr>
              <a:t>F</a:t>
            </a:r>
          </a:p>
        </p:txBody>
      </p:sp>
    </p:spTree>
    <p:extLst>
      <p:ext uri="{BB962C8B-B14F-4D97-AF65-F5344CB8AC3E}">
        <p14:creationId xmlns:p14="http://schemas.microsoft.com/office/powerpoint/2010/main" val="2951155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drao_Canal -SLIDE EM POWER POINT - FINAL">
  <a:themeElements>
    <a:clrScheme name="Concurso">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so">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so">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4028</TotalTime>
  <Words>1245</Words>
  <Application>Microsoft Office PowerPoint</Application>
  <PresentationFormat>Widescreen</PresentationFormat>
  <Paragraphs>108</Paragraphs>
  <Slides>13</Slides>
  <Notes>1</Notes>
  <HiddenSlides>0</HiddenSlides>
  <MMClips>0</MMClips>
  <ScaleCrop>false</ScaleCrop>
  <HeadingPairs>
    <vt:vector size="8" baseType="variant">
      <vt:variant>
        <vt:lpstr>Fontes usadas</vt:lpstr>
      </vt:variant>
      <vt:variant>
        <vt:i4>9</vt:i4>
      </vt:variant>
      <vt:variant>
        <vt:lpstr>Tema</vt:lpstr>
      </vt:variant>
      <vt:variant>
        <vt:i4>1</vt:i4>
      </vt:variant>
      <vt:variant>
        <vt:lpstr>Servidores OLE inseridos</vt:lpstr>
      </vt:variant>
      <vt:variant>
        <vt:i4>1</vt:i4>
      </vt:variant>
      <vt:variant>
        <vt:lpstr>Títulos de slides</vt:lpstr>
      </vt:variant>
      <vt:variant>
        <vt:i4>13</vt:i4>
      </vt:variant>
    </vt:vector>
  </HeadingPairs>
  <TitlesOfParts>
    <vt:vector size="24" baseType="lpstr">
      <vt:lpstr>Arial</vt:lpstr>
      <vt:lpstr>Arial Narrow</vt:lpstr>
      <vt:lpstr>Calibri</vt:lpstr>
      <vt:lpstr>Lucida Sans Unicode</vt:lpstr>
      <vt:lpstr>Times New Roman</vt:lpstr>
      <vt:lpstr>Verdana</vt:lpstr>
      <vt:lpstr>Wingdings</vt:lpstr>
      <vt:lpstr>Wingdings 2</vt:lpstr>
      <vt:lpstr>Wingdings 3</vt:lpstr>
      <vt:lpstr>padrao_Canal -SLIDE EM POWER POINT - FINAL</vt:lpstr>
      <vt:lpstr>Equation</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Company>University of Minnesota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Luciane Costa Carpena</dc:creator>
  <cp:lastModifiedBy>Antonio Carlos Assumpção</cp:lastModifiedBy>
  <cp:revision>339</cp:revision>
  <cp:lastPrinted>2023-01-02T09:39:04Z</cp:lastPrinted>
  <dcterms:created xsi:type="dcterms:W3CDTF">2003-02-01T16:33:54Z</dcterms:created>
  <dcterms:modified xsi:type="dcterms:W3CDTF">2023-01-03T00:13:23Z</dcterms:modified>
</cp:coreProperties>
</file>