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9"/>
  </p:notesMasterIdLst>
  <p:sldIdLst>
    <p:sldId id="257" r:id="rId2"/>
    <p:sldId id="536" r:id="rId3"/>
    <p:sldId id="550" r:id="rId4"/>
    <p:sldId id="551" r:id="rId5"/>
    <p:sldId id="569" r:id="rId6"/>
    <p:sldId id="645" r:id="rId7"/>
    <p:sldId id="646" r:id="rId8"/>
    <p:sldId id="538" r:id="rId9"/>
    <p:sldId id="539" r:id="rId10"/>
    <p:sldId id="540" r:id="rId11"/>
    <p:sldId id="541" r:id="rId12"/>
    <p:sldId id="542" r:id="rId13"/>
    <p:sldId id="543" r:id="rId14"/>
    <p:sldId id="552" r:id="rId15"/>
    <p:sldId id="544" r:id="rId16"/>
    <p:sldId id="545" r:id="rId17"/>
    <p:sldId id="546" r:id="rId18"/>
    <p:sldId id="570" r:id="rId19"/>
    <p:sldId id="547" r:id="rId20"/>
    <p:sldId id="554" r:id="rId21"/>
    <p:sldId id="555" r:id="rId22"/>
    <p:sldId id="556" r:id="rId23"/>
    <p:sldId id="557" r:id="rId24"/>
    <p:sldId id="558" r:id="rId25"/>
    <p:sldId id="571" r:id="rId26"/>
    <p:sldId id="572" r:id="rId27"/>
    <p:sldId id="573" r:id="rId28"/>
    <p:sldId id="575" r:id="rId29"/>
    <p:sldId id="576" r:id="rId30"/>
    <p:sldId id="582" r:id="rId31"/>
    <p:sldId id="583" r:id="rId32"/>
    <p:sldId id="584" r:id="rId33"/>
    <p:sldId id="577" r:id="rId34"/>
    <p:sldId id="578" r:id="rId35"/>
    <p:sldId id="579" r:id="rId36"/>
    <p:sldId id="580" r:id="rId37"/>
    <p:sldId id="581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592" r:id="rId46"/>
    <p:sldId id="593" r:id="rId47"/>
    <p:sldId id="594" r:id="rId48"/>
    <p:sldId id="595" r:id="rId49"/>
    <p:sldId id="596" r:id="rId50"/>
    <p:sldId id="597" r:id="rId51"/>
    <p:sldId id="598" r:id="rId52"/>
    <p:sldId id="599" r:id="rId53"/>
    <p:sldId id="600" r:id="rId54"/>
    <p:sldId id="601" r:id="rId55"/>
    <p:sldId id="602" r:id="rId56"/>
    <p:sldId id="610" r:id="rId57"/>
    <p:sldId id="611" r:id="rId58"/>
    <p:sldId id="612" r:id="rId59"/>
    <p:sldId id="613" r:id="rId60"/>
    <p:sldId id="603" r:id="rId61"/>
    <p:sldId id="614" r:id="rId62"/>
    <p:sldId id="615" r:id="rId63"/>
    <p:sldId id="604" r:id="rId64"/>
    <p:sldId id="605" r:id="rId65"/>
    <p:sldId id="606" r:id="rId66"/>
    <p:sldId id="607" r:id="rId67"/>
    <p:sldId id="608" r:id="rId68"/>
    <p:sldId id="609" r:id="rId69"/>
    <p:sldId id="616" r:id="rId70"/>
    <p:sldId id="617" r:id="rId71"/>
    <p:sldId id="626" r:id="rId72"/>
    <p:sldId id="618" r:id="rId73"/>
    <p:sldId id="619" r:id="rId74"/>
    <p:sldId id="620" r:id="rId75"/>
    <p:sldId id="621" r:id="rId76"/>
    <p:sldId id="622" r:id="rId77"/>
    <p:sldId id="623" r:id="rId78"/>
    <p:sldId id="624" r:id="rId79"/>
    <p:sldId id="625" r:id="rId80"/>
    <p:sldId id="627" r:id="rId81"/>
    <p:sldId id="628" r:id="rId82"/>
    <p:sldId id="629" r:id="rId83"/>
    <p:sldId id="631" r:id="rId84"/>
    <p:sldId id="632" r:id="rId85"/>
    <p:sldId id="630" r:id="rId86"/>
    <p:sldId id="633" r:id="rId87"/>
    <p:sldId id="634" r:id="rId88"/>
    <p:sldId id="635" r:id="rId89"/>
    <p:sldId id="432" r:id="rId90"/>
    <p:sldId id="502" r:id="rId91"/>
    <p:sldId id="503" r:id="rId92"/>
    <p:sldId id="507" r:id="rId93"/>
    <p:sldId id="508" r:id="rId94"/>
    <p:sldId id="504" r:id="rId95"/>
    <p:sldId id="559" r:id="rId96"/>
    <p:sldId id="560" r:id="rId97"/>
    <p:sldId id="561" r:id="rId98"/>
    <p:sldId id="562" r:id="rId99"/>
    <p:sldId id="563" r:id="rId100"/>
    <p:sldId id="564" r:id="rId101"/>
    <p:sldId id="565" r:id="rId102"/>
    <p:sldId id="566" r:id="rId103"/>
    <p:sldId id="567" r:id="rId104"/>
    <p:sldId id="568" r:id="rId105"/>
    <p:sldId id="435" r:id="rId106"/>
    <p:sldId id="448" r:id="rId107"/>
    <p:sldId id="449" r:id="rId108"/>
    <p:sldId id="450" r:id="rId109"/>
    <p:sldId id="436" r:id="rId110"/>
    <p:sldId id="451" r:id="rId111"/>
    <p:sldId id="452" r:id="rId112"/>
    <p:sldId id="639" r:id="rId113"/>
    <p:sldId id="640" r:id="rId114"/>
    <p:sldId id="641" r:id="rId115"/>
    <p:sldId id="642" r:id="rId116"/>
    <p:sldId id="643" r:id="rId117"/>
    <p:sldId id="644" r:id="rId1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733"/>
    <a:srgbClr val="3333CC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95" d="100"/>
          <a:sy n="95" d="100"/>
        </p:scale>
        <p:origin x="6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2BB6-13C8-449D-AB90-9274CCE9E0AA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95B8E-CB2F-46A4-A7CA-51BCA516C0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77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5B8E-CB2F-46A4-A7CA-51BCA516C07F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D0A5EA-2DDB-41DE-AFE7-C60B9CE6F3DD}"/>
              </a:ext>
            </a:extLst>
          </p:cNvPr>
          <p:cNvSpPr/>
          <p:nvPr userDrawn="1"/>
        </p:nvSpPr>
        <p:spPr>
          <a:xfrm>
            <a:off x="3203848" y="1275606"/>
            <a:ext cx="2952328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B5ED67-AD32-49FF-9F4E-236F5BF072C9}"/>
              </a:ext>
            </a:extLst>
          </p:cNvPr>
          <p:cNvSpPr/>
          <p:nvPr userDrawn="1"/>
        </p:nvSpPr>
        <p:spPr>
          <a:xfrm>
            <a:off x="0" y="19878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17AA28-0FEB-4E28-9D49-662787BF2809}"/>
              </a:ext>
            </a:extLst>
          </p:cNvPr>
          <p:cNvSpPr/>
          <p:nvPr userDrawn="1"/>
        </p:nvSpPr>
        <p:spPr>
          <a:xfrm>
            <a:off x="0" y="5098774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7" Type="http://schemas.openxmlformats.org/officeDocument/2006/relationships/image" Target="../media/image223.wmf"/><Relationship Id="rId2" Type="http://schemas.openxmlformats.org/officeDocument/2006/relationships/oleObject" Target="../embeddings/oleObject2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4.bin"/><Relationship Id="rId5" Type="http://schemas.openxmlformats.org/officeDocument/2006/relationships/image" Target="../media/image222.wmf"/><Relationship Id="rId4" Type="http://schemas.openxmlformats.org/officeDocument/2006/relationships/oleObject" Target="../embeddings/oleObject233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7" Type="http://schemas.openxmlformats.org/officeDocument/2006/relationships/image" Target="../media/image225.wmf"/><Relationship Id="rId2" Type="http://schemas.openxmlformats.org/officeDocument/2006/relationships/oleObject" Target="../embeddings/oleObject2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7.bin"/><Relationship Id="rId5" Type="http://schemas.openxmlformats.org/officeDocument/2006/relationships/image" Target="../media/image216.wmf"/><Relationship Id="rId4" Type="http://schemas.openxmlformats.org/officeDocument/2006/relationships/oleObject" Target="../embeddings/oleObject236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oleObject" Target="../embeddings/oleObject238.bin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oleObject" Target="../embeddings/oleObject2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wmf"/><Relationship Id="rId4" Type="http://schemas.openxmlformats.org/officeDocument/2006/relationships/oleObject" Target="../embeddings/oleObject240.bin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oleObject" Target="../embeddings/oleObject241.bin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oleObject" Target="../embeddings/oleObject242.bin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oleObject" Target="../embeddings/oleObject24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16.wmf"/><Relationship Id="rId21" Type="http://schemas.openxmlformats.org/officeDocument/2006/relationships/image" Target="../media/image24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25.wmf"/><Relationship Id="rId33" Type="http://schemas.openxmlformats.org/officeDocument/2006/relationships/image" Target="../media/image27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oleObject" Target="../embeddings/oleObject24.bin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3.wmf"/><Relationship Id="rId31" Type="http://schemas.openxmlformats.org/officeDocument/2006/relationships/image" Target="../media/image2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11.wmf"/><Relationship Id="rId30" Type="http://schemas.openxmlformats.org/officeDocument/2006/relationships/oleObject" Target="../embeddings/oleObject28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oleObject" Target="../embeddings/oleObject244.bin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oleObject" Target="../embeddings/oleObject245.bin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oleObject" Target="../embeddings/oleObject2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4.wmf"/><Relationship Id="rId4" Type="http://schemas.openxmlformats.org/officeDocument/2006/relationships/oleObject" Target="../embeddings/oleObject247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wmf"/><Relationship Id="rId7" Type="http://schemas.openxmlformats.org/officeDocument/2006/relationships/image" Target="../media/image237.wmf"/><Relationship Id="rId2" Type="http://schemas.openxmlformats.org/officeDocument/2006/relationships/oleObject" Target="../embeddings/oleObject2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49.bin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16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3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16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38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47.wmf"/><Relationship Id="rId3" Type="http://schemas.openxmlformats.org/officeDocument/2006/relationships/image" Target="../media/image16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7.bin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46.wmf"/><Relationship Id="rId5" Type="http://schemas.openxmlformats.org/officeDocument/2006/relationships/image" Target="../media/image17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63.wmf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7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7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1.wmf"/><Relationship Id="rId3" Type="http://schemas.openxmlformats.org/officeDocument/2006/relationships/image" Target="../media/image79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63.wmf"/><Relationship Id="rId2" Type="http://schemas.openxmlformats.org/officeDocument/2006/relationships/oleObject" Target="../embeddings/oleObject88.bin"/><Relationship Id="rId16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9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0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image" Target="../media/image99.wmf"/><Relationship Id="rId7" Type="http://schemas.openxmlformats.org/officeDocument/2006/relationships/image" Target="../media/image101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0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0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2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2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oleObject" Target="../embeddings/oleObject1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28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oleObject" Target="../embeddings/oleObject129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image" Target="../media/image120.wmf"/><Relationship Id="rId7" Type="http://schemas.openxmlformats.org/officeDocument/2006/relationships/image" Target="../media/image122.wmf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oleObject" Target="../embeddings/oleObject1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35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oleObject" Target="../embeddings/oleObject13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3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30.wmf"/><Relationship Id="rId2" Type="http://schemas.openxmlformats.org/officeDocument/2006/relationships/oleObject" Target="../embeddings/oleObject1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3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7" Type="http://schemas.openxmlformats.org/officeDocument/2006/relationships/image" Target="../media/image133.wmf"/><Relationship Id="rId2" Type="http://schemas.openxmlformats.org/officeDocument/2006/relationships/oleObject" Target="../embeddings/oleObject1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4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6.wmf"/><Relationship Id="rId2" Type="http://schemas.openxmlformats.org/officeDocument/2006/relationships/oleObject" Target="../embeddings/oleObject1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4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oleObject" Target="../embeddings/oleObject147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image" Target="../media/image138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1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41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image" Target="../media/image142.wmf"/><Relationship Id="rId7" Type="http://schemas.openxmlformats.org/officeDocument/2006/relationships/image" Target="../media/image144.wmf"/><Relationship Id="rId2" Type="http://schemas.openxmlformats.org/officeDocument/2006/relationships/oleObject" Target="../embeddings/oleObject1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4.bin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4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oleObject" Target="../embeddings/oleObject156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147.wmf"/><Relationship Id="rId7" Type="http://schemas.openxmlformats.org/officeDocument/2006/relationships/image" Target="../media/image149.wmf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5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image" Target="../media/image151.wmf"/><Relationship Id="rId7" Type="http://schemas.openxmlformats.org/officeDocument/2006/relationships/image" Target="../media/image153.wmf"/><Relationship Id="rId2" Type="http://schemas.openxmlformats.org/officeDocument/2006/relationships/oleObject" Target="../embeddings/oleObject1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5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oleObject" Target="../embeddings/oleObject165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oleObject" Target="../embeddings/oleObject166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oleObject" Target="../embeddings/oleObject16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68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64.wmf"/><Relationship Id="rId3" Type="http://schemas.openxmlformats.org/officeDocument/2006/relationships/image" Target="../media/image159.wmf"/><Relationship Id="rId7" Type="http://schemas.openxmlformats.org/officeDocument/2006/relationships/image" Target="../media/image161.wmf"/><Relationship Id="rId12" Type="http://schemas.openxmlformats.org/officeDocument/2006/relationships/oleObject" Target="../embeddings/oleObject174.bin"/><Relationship Id="rId2" Type="http://schemas.openxmlformats.org/officeDocument/2006/relationships/oleObject" Target="../embeddings/oleObject1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63.wmf"/><Relationship Id="rId5" Type="http://schemas.openxmlformats.org/officeDocument/2006/relationships/image" Target="../media/image160.w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62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image" Target="../media/image165.wmf"/><Relationship Id="rId7" Type="http://schemas.openxmlformats.org/officeDocument/2006/relationships/image" Target="../media/image167.wmf"/><Relationship Id="rId2" Type="http://schemas.openxmlformats.org/officeDocument/2006/relationships/oleObject" Target="../embeddings/oleObject1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68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oleObject" Target="../embeddings/oleObject17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180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oleObject" Target="../embeddings/oleObject18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182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7" Type="http://schemas.openxmlformats.org/officeDocument/2006/relationships/image" Target="../media/image175.w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5.bin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18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oleObject" Target="../embeddings/oleObject18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7" Type="http://schemas.openxmlformats.org/officeDocument/2006/relationships/image" Target="../media/image179.wmf"/><Relationship Id="rId2" Type="http://schemas.openxmlformats.org/officeDocument/2006/relationships/oleObject" Target="../embeddings/oleObject1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18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7" Type="http://schemas.openxmlformats.org/officeDocument/2006/relationships/image" Target="../media/image182.wmf"/><Relationship Id="rId2" Type="http://schemas.openxmlformats.org/officeDocument/2006/relationships/oleObject" Target="../embeddings/oleObject19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91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88.wmf"/><Relationship Id="rId18" Type="http://schemas.openxmlformats.org/officeDocument/2006/relationships/oleObject" Target="../embeddings/oleObject201.bin"/><Relationship Id="rId26" Type="http://schemas.openxmlformats.org/officeDocument/2006/relationships/oleObject" Target="../embeddings/oleObject205.bin"/><Relationship Id="rId3" Type="http://schemas.openxmlformats.org/officeDocument/2006/relationships/image" Target="../media/image183.wmf"/><Relationship Id="rId21" Type="http://schemas.openxmlformats.org/officeDocument/2006/relationships/image" Target="../media/image192.wmf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190.wmf"/><Relationship Id="rId25" Type="http://schemas.openxmlformats.org/officeDocument/2006/relationships/image" Target="../media/image194.wmf"/><Relationship Id="rId2" Type="http://schemas.openxmlformats.org/officeDocument/2006/relationships/oleObject" Target="../embeddings/oleObject193.bin"/><Relationship Id="rId16" Type="http://schemas.openxmlformats.org/officeDocument/2006/relationships/oleObject" Target="../embeddings/oleObject200.bin"/><Relationship Id="rId20" Type="http://schemas.openxmlformats.org/officeDocument/2006/relationships/oleObject" Target="../embeddings/oleObject202.bin"/><Relationship Id="rId29" Type="http://schemas.openxmlformats.org/officeDocument/2006/relationships/image" Target="../media/image19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87.wmf"/><Relationship Id="rId24" Type="http://schemas.openxmlformats.org/officeDocument/2006/relationships/oleObject" Target="../embeddings/oleObject204.bin"/><Relationship Id="rId5" Type="http://schemas.openxmlformats.org/officeDocument/2006/relationships/image" Target="../media/image184.wmf"/><Relationship Id="rId15" Type="http://schemas.openxmlformats.org/officeDocument/2006/relationships/image" Target="../media/image189.wmf"/><Relationship Id="rId23" Type="http://schemas.openxmlformats.org/officeDocument/2006/relationships/image" Target="../media/image193.wmf"/><Relationship Id="rId28" Type="http://schemas.openxmlformats.org/officeDocument/2006/relationships/oleObject" Target="../embeddings/oleObject206.bin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91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199.bin"/><Relationship Id="rId22" Type="http://schemas.openxmlformats.org/officeDocument/2006/relationships/oleObject" Target="../embeddings/oleObject203.bin"/><Relationship Id="rId27" Type="http://schemas.openxmlformats.org/officeDocument/2006/relationships/image" Target="../media/image195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oleObject" Target="../embeddings/oleObject207.bin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0.wmf"/><Relationship Id="rId12" Type="http://schemas.openxmlformats.org/officeDocument/2006/relationships/oleObject" Target="../embeddings/oleObject213.bin"/><Relationship Id="rId2" Type="http://schemas.openxmlformats.org/officeDocument/2006/relationships/oleObject" Target="../embeddings/oleObject2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0.bin"/><Relationship Id="rId11" Type="http://schemas.openxmlformats.org/officeDocument/2006/relationships/image" Target="../media/image202.wmf"/><Relationship Id="rId5" Type="http://schemas.openxmlformats.org/officeDocument/2006/relationships/image" Target="../media/image199.wmf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201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image" Target="../media/image209.wmf"/><Relationship Id="rId3" Type="http://schemas.openxmlformats.org/officeDocument/2006/relationships/image" Target="../media/image204.wmf"/><Relationship Id="rId7" Type="http://schemas.openxmlformats.org/officeDocument/2006/relationships/image" Target="../media/image206.wmf"/><Relationship Id="rId12" Type="http://schemas.openxmlformats.org/officeDocument/2006/relationships/oleObject" Target="../embeddings/oleObject219.bin"/><Relationship Id="rId2" Type="http://schemas.openxmlformats.org/officeDocument/2006/relationships/oleObject" Target="../embeddings/oleObject2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208.wmf"/><Relationship Id="rId5" Type="http://schemas.openxmlformats.org/officeDocument/2006/relationships/image" Target="../media/image205.wmf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207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13" Type="http://schemas.openxmlformats.org/officeDocument/2006/relationships/image" Target="../media/image214.wmf"/><Relationship Id="rId3" Type="http://schemas.openxmlformats.org/officeDocument/2006/relationships/image" Target="../media/image210.wmf"/><Relationship Id="rId7" Type="http://schemas.openxmlformats.org/officeDocument/2006/relationships/image" Target="../media/image206.wmf"/><Relationship Id="rId12" Type="http://schemas.openxmlformats.org/officeDocument/2006/relationships/oleObject" Target="../embeddings/oleObject225.bin"/><Relationship Id="rId2" Type="http://schemas.openxmlformats.org/officeDocument/2006/relationships/oleObject" Target="../embeddings/oleObject2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213.wmf"/><Relationship Id="rId5" Type="http://schemas.openxmlformats.org/officeDocument/2006/relationships/image" Target="../media/image211.wmf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212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13" Type="http://schemas.openxmlformats.org/officeDocument/2006/relationships/image" Target="../media/image220.wmf"/><Relationship Id="rId3" Type="http://schemas.openxmlformats.org/officeDocument/2006/relationships/image" Target="../media/image215.wmf"/><Relationship Id="rId7" Type="http://schemas.openxmlformats.org/officeDocument/2006/relationships/image" Target="../media/image217.wmf"/><Relationship Id="rId12" Type="http://schemas.openxmlformats.org/officeDocument/2006/relationships/oleObject" Target="../embeddings/oleObject231.bin"/><Relationship Id="rId2" Type="http://schemas.openxmlformats.org/officeDocument/2006/relationships/oleObject" Target="../embeddings/oleObject2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219.wmf"/><Relationship Id="rId5" Type="http://schemas.openxmlformats.org/officeDocument/2006/relationships/image" Target="../media/image216.wmf"/><Relationship Id="rId10" Type="http://schemas.openxmlformats.org/officeDocument/2006/relationships/oleObject" Target="../embeddings/oleObject230.bin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2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D49B4E0-05AC-4194-97F5-ABB5CF1D6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758"/>
            <a:ext cx="9144000" cy="395900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3638E0B-071C-4E14-822F-57BD3D614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15746"/>
            <a:ext cx="3096343" cy="99608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4D7CF50-9A96-4737-8345-93A53121E04C}"/>
              </a:ext>
            </a:extLst>
          </p:cNvPr>
          <p:cNvSpPr/>
          <p:nvPr/>
        </p:nvSpPr>
        <p:spPr bwMode="auto">
          <a:xfrm>
            <a:off x="0" y="-10267"/>
            <a:ext cx="9144000" cy="1200329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aixaDeTexto 24">
            <a:extLst>
              <a:ext uri="{FF2B5EF4-FFF2-40B4-BE49-F238E27FC236}">
                <a16:creationId xmlns:a16="http://schemas.microsoft.com/office/drawing/2014/main" id="{96B49510-9B7F-4830-92BF-0E88F174D22E}"/>
              </a:ext>
            </a:extLst>
          </p:cNvPr>
          <p:cNvSpPr txBox="1"/>
          <p:nvPr/>
        </p:nvSpPr>
        <p:spPr>
          <a:xfrm>
            <a:off x="3851920" y="123478"/>
            <a:ext cx="511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Microeconomia - ANPEC</a:t>
            </a: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Intensivo – 2021 – Parte 1</a:t>
            </a: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F794A7A7-C590-4071-B979-4C361212F9B5}"/>
              </a:ext>
            </a:extLst>
          </p:cNvPr>
          <p:cNvSpPr txBox="1"/>
          <p:nvPr/>
        </p:nvSpPr>
        <p:spPr>
          <a:xfrm>
            <a:off x="5076057" y="4227934"/>
            <a:ext cx="396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i="1" dirty="0">
                <a:solidFill>
                  <a:srgbClr val="002060"/>
                </a:solidFill>
                <a:latin typeface="+mn-lt"/>
              </a:rPr>
              <a:t>Prof.: Antonio Carlos Assumpção</a:t>
            </a:r>
          </a:p>
          <a:p>
            <a:pPr algn="ctr"/>
            <a:r>
              <a:rPr lang="pt-BR" b="1" i="1" dirty="0">
                <a:solidFill>
                  <a:srgbClr val="002060"/>
                </a:solidFill>
              </a:rPr>
              <a:t>Doutor em Economia – UFF</a:t>
            </a:r>
          </a:p>
          <a:p>
            <a:pPr algn="ctr"/>
            <a:r>
              <a:rPr lang="pt-BR" b="1" i="1" dirty="0">
                <a:solidFill>
                  <a:srgbClr val="002060"/>
                </a:solidFill>
              </a:rPr>
              <a:t>Site: a</a:t>
            </a:r>
            <a:r>
              <a:rPr lang="pt-BR" sz="1800" b="1" i="1" dirty="0">
                <a:solidFill>
                  <a:srgbClr val="002060"/>
                </a:solidFill>
                <a:latin typeface="+mn-lt"/>
              </a:rPr>
              <a:t>cjassumpcao.com</a:t>
            </a:r>
          </a:p>
        </p:txBody>
      </p:sp>
    </p:spTree>
    <p:extLst>
      <p:ext uri="{BB962C8B-B14F-4D97-AF65-F5344CB8AC3E}">
        <p14:creationId xmlns:p14="http://schemas.microsoft.com/office/powerpoint/2010/main" val="127226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251392-601C-4514-BCCC-B3B3998F2233}"/>
              </a:ext>
            </a:extLst>
          </p:cNvPr>
          <p:cNvSpPr/>
          <p:nvPr/>
        </p:nvSpPr>
        <p:spPr>
          <a:xfrm>
            <a:off x="2339752" y="4587974"/>
            <a:ext cx="1986464" cy="49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B0588F-8553-45AD-A31A-3D6E52C52B7C}"/>
              </a:ext>
            </a:extLst>
          </p:cNvPr>
          <p:cNvSpPr/>
          <p:nvPr/>
        </p:nvSpPr>
        <p:spPr>
          <a:xfrm>
            <a:off x="6588224" y="4594034"/>
            <a:ext cx="1986464" cy="49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29F430F-972E-4D76-BB57-469CC69963BA}"/>
              </a:ext>
            </a:extLst>
          </p:cNvPr>
          <p:cNvSpPr/>
          <p:nvPr/>
        </p:nvSpPr>
        <p:spPr>
          <a:xfrm>
            <a:off x="4788024" y="2427734"/>
            <a:ext cx="1296144" cy="4476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3DAF93-AF17-46ED-8A37-BDCB348C7E16}"/>
              </a:ext>
            </a:extLst>
          </p:cNvPr>
          <p:cNvSpPr txBox="1"/>
          <p:nvPr/>
        </p:nvSpPr>
        <p:spPr>
          <a:xfrm>
            <a:off x="179512" y="51470"/>
            <a:ext cx="87129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Exemplificando em termos de escolha ótima: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será que um consumidor representado por qualquer uma das duas funções utilidade realizaria a mesma escolha ? Claro que sim. (Entretanto, note que, como as funções utilidade são diferentes, o valor resultante da utilidade será diferente).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Suponha que a renda monetária do consumidor seja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= $15, e os preços dos dois bens,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sejam unitários.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Nesse caso a restrição orçamentária é dada por: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Maximizando a utilidade, nos dois casos, temos:</a:t>
            </a:r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425F1ED0-DD27-4133-BD8A-3C4FC967B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739604"/>
              </p:ext>
            </p:extLst>
          </p:nvPr>
        </p:nvGraphicFramePr>
        <p:xfrm>
          <a:off x="4860032" y="3507854"/>
          <a:ext cx="2880320" cy="56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330120" progId="Equation.DSMT4">
                  <p:embed/>
                </p:oleObj>
              </mc:Choice>
              <mc:Fallback>
                <p:oleObj name="Equation" r:id="rId2" imgW="1549080" imgH="330120" progId="Equation.DSMT4">
                  <p:embed/>
                  <p:pic>
                    <p:nvPicPr>
                      <p:cNvPr id="3" name="Object 21">
                        <a:extLst>
                          <a:ext uri="{FF2B5EF4-FFF2-40B4-BE49-F238E27FC236}">
                            <a16:creationId xmlns:a16="http://schemas.microsoft.com/office/drawing/2014/main" id="{D4C433D3-D994-47A9-9468-D99811BD72E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507854"/>
                        <a:ext cx="2880320" cy="56580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>
            <a:extLst>
              <a:ext uri="{FF2B5EF4-FFF2-40B4-BE49-F238E27FC236}">
                <a16:creationId xmlns:a16="http://schemas.microsoft.com/office/drawing/2014/main" id="{171DAFEA-0144-47B2-B2E2-D7DE546A9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566482"/>
              </p:ext>
            </p:extLst>
          </p:nvPr>
        </p:nvGraphicFramePr>
        <p:xfrm>
          <a:off x="611560" y="3548552"/>
          <a:ext cx="2649838" cy="45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4" name="Object 21">
                        <a:extLst>
                          <a:ext uri="{FF2B5EF4-FFF2-40B4-BE49-F238E27FC236}">
                            <a16:creationId xmlns:a16="http://schemas.microsoft.com/office/drawing/2014/main" id="{EABED21F-4A79-4D71-A21A-E5E9B1C83D8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48552"/>
                        <a:ext cx="2649838" cy="45309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99C47A5F-3A77-45A5-83F4-9D6620180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132886"/>
              </p:ext>
            </p:extLst>
          </p:nvPr>
        </p:nvGraphicFramePr>
        <p:xfrm>
          <a:off x="539552" y="2211710"/>
          <a:ext cx="5544616" cy="89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49280" imgH="482400" progId="Equation.DSMT4">
                  <p:embed/>
                </p:oleObj>
              </mc:Choice>
              <mc:Fallback>
                <p:oleObj name="Equation" r:id="rId6" imgW="3149280" imgH="482400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E7D6F8B7-A8D2-4A2C-90B1-3781293EABE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11710"/>
                        <a:ext cx="5544616" cy="8912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D8C97085-4309-42FB-997A-507C5BA2B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793713"/>
              </p:ext>
            </p:extLst>
          </p:nvPr>
        </p:nvGraphicFramePr>
        <p:xfrm>
          <a:off x="611560" y="4159130"/>
          <a:ext cx="3714656" cy="86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3680" imgH="482400" progId="Equation.DSMT4">
                  <p:embed/>
                </p:oleObj>
              </mc:Choice>
              <mc:Fallback>
                <p:oleObj name="Equation" r:id="rId8" imgW="1993680" imgH="48240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7131AFFB-FC19-495D-AF7D-12FB04A12EF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59130"/>
                        <a:ext cx="3714656" cy="8608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>
            <a:extLst>
              <a:ext uri="{FF2B5EF4-FFF2-40B4-BE49-F238E27FC236}">
                <a16:creationId xmlns:a16="http://schemas.microsoft.com/office/drawing/2014/main" id="{351E8C13-D622-426B-B4F8-47F920D45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586282"/>
              </p:ext>
            </p:extLst>
          </p:nvPr>
        </p:nvGraphicFramePr>
        <p:xfrm>
          <a:off x="4860032" y="4159130"/>
          <a:ext cx="3714656" cy="86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3680" imgH="482400" progId="Equation.DSMT4">
                  <p:embed/>
                </p:oleObj>
              </mc:Choice>
              <mc:Fallback>
                <p:oleObj name="Equation" r:id="rId10" imgW="1993680" imgH="482400" progId="Equation.DSMT4">
                  <p:embed/>
                  <p:pic>
                    <p:nvPicPr>
                      <p:cNvPr id="7" name="Object 21">
                        <a:extLst>
                          <a:ext uri="{FF2B5EF4-FFF2-40B4-BE49-F238E27FC236}">
                            <a16:creationId xmlns:a16="http://schemas.microsoft.com/office/drawing/2014/main" id="{E6F523CB-8A33-4FE7-AD4B-067D9297013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159130"/>
                        <a:ext cx="3714656" cy="8608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8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B91E0F5-91E9-458C-AAF1-F23874CB160B}"/>
              </a:ext>
            </a:extLst>
          </p:cNvPr>
          <p:cNvSpPr/>
          <p:nvPr/>
        </p:nvSpPr>
        <p:spPr>
          <a:xfrm>
            <a:off x="4932040" y="2656458"/>
            <a:ext cx="2241898" cy="851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45D026-D752-4415-B8C2-CCC63E228BC3}"/>
              </a:ext>
            </a:extLst>
          </p:cNvPr>
          <p:cNvSpPr/>
          <p:nvPr/>
        </p:nvSpPr>
        <p:spPr>
          <a:xfrm>
            <a:off x="2555776" y="2656458"/>
            <a:ext cx="2241898" cy="851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BE34DD-EACC-4462-BDF0-0B7BA2CA169E}"/>
              </a:ext>
            </a:extLst>
          </p:cNvPr>
          <p:cNvSpPr/>
          <p:nvPr/>
        </p:nvSpPr>
        <p:spPr>
          <a:xfrm>
            <a:off x="187827" y="2656458"/>
            <a:ext cx="2241898" cy="851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66212D1C-9014-4290-9CA0-A86C2C881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361"/>
              </p:ext>
            </p:extLst>
          </p:nvPr>
        </p:nvGraphicFramePr>
        <p:xfrm>
          <a:off x="95693" y="51470"/>
          <a:ext cx="894080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200" imgH="279360" progId="Equation.DSMT4">
                  <p:embed/>
                </p:oleObj>
              </mc:Choice>
              <mc:Fallback>
                <p:oleObj name="Equation" r:id="rId2" imgW="4381200" imgH="27936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C3FC60C5-5064-47D6-B29B-557FF13F7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93" y="51470"/>
                        <a:ext cx="8940803" cy="6000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72651CD-623F-497E-B925-22ACED56C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69781"/>
              </p:ext>
            </p:extLst>
          </p:nvPr>
        </p:nvGraphicFramePr>
        <p:xfrm>
          <a:off x="111217" y="843558"/>
          <a:ext cx="892528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63960" imgH="787320" progId="Equation.DSMT4">
                  <p:embed/>
                </p:oleObj>
              </mc:Choice>
              <mc:Fallback>
                <p:oleObj name="Equation" r:id="rId4" imgW="4863960" imgH="78732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1C1F26BD-084D-414E-B7E1-28F3792502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17" y="843558"/>
                        <a:ext cx="892528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A9075D8-4D3A-40F9-B4DC-6A3F6116A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6025"/>
              </p:ext>
            </p:extLst>
          </p:nvPr>
        </p:nvGraphicFramePr>
        <p:xfrm>
          <a:off x="250185" y="2656458"/>
          <a:ext cx="6914103" cy="85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9000" imgH="393480" progId="Equation.DSMT4">
                  <p:embed/>
                </p:oleObj>
              </mc:Choice>
              <mc:Fallback>
                <p:oleObj name="Equation" r:id="rId6" imgW="3429000" imgH="39348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036612E1-2F2A-4BB2-B8AD-11F72A2F3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85" y="2656458"/>
                        <a:ext cx="6914103" cy="851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2F882D-9C42-4039-ACB4-DCA5DC5935D5}"/>
              </a:ext>
            </a:extLst>
          </p:cNvPr>
          <p:cNvSpPr txBox="1"/>
          <p:nvPr/>
        </p:nvSpPr>
        <p:spPr>
          <a:xfrm>
            <a:off x="107504" y="-59452"/>
            <a:ext cx="88569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0)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função de reação da firma 3 é 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=(20-q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+q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)/4.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a firma 2 conjectura que as firmas 1 e 3 produzirão, respectivamente, 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=1 e 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=3, então a firma 2 reagirá produzindo 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=2.</a:t>
            </a:r>
          </a:p>
          <a:p>
            <a:pPr lvl="0" algn="just" fontAlgn="base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preço de Equilíbrio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Cournot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é P*= 8.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180E00-8294-403C-B6C4-021B5E840FE7}"/>
              </a:ext>
            </a:extLst>
          </p:cNvPr>
          <p:cNvSpPr txBox="1"/>
          <p:nvPr/>
        </p:nvSpPr>
        <p:spPr>
          <a:xfrm>
            <a:off x="7164288" y="6541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37197A-8F83-4D7B-AA99-2D6D15CEFB29}"/>
              </a:ext>
            </a:extLst>
          </p:cNvPr>
          <p:cNvSpPr txBox="1"/>
          <p:nvPr/>
        </p:nvSpPr>
        <p:spPr>
          <a:xfrm>
            <a:off x="2555776" y="221171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7B9232-870C-419C-B9C0-D70E5C29A6D3}"/>
              </a:ext>
            </a:extLst>
          </p:cNvPr>
          <p:cNvSpPr txBox="1"/>
          <p:nvPr/>
        </p:nvSpPr>
        <p:spPr>
          <a:xfrm>
            <a:off x="6228184" y="3797047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C4A84C78-961E-4806-A445-33F18AE5B5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31290"/>
              </p:ext>
            </p:extLst>
          </p:nvPr>
        </p:nvGraphicFramePr>
        <p:xfrm>
          <a:off x="2627784" y="569467"/>
          <a:ext cx="22828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393480" progId="Equation.DSMT4">
                  <p:embed/>
                </p:oleObj>
              </mc:Choice>
              <mc:Fallback>
                <p:oleObj name="Equation" r:id="rId2" imgW="104112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8E5D735-DE92-47BE-839D-FCD19D57F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69467"/>
                        <a:ext cx="2282825" cy="846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52D49C-458F-4A64-A078-7826201C4E89}"/>
              </a:ext>
            </a:extLst>
          </p:cNvPr>
          <p:cNvSpPr txBox="1"/>
          <p:nvPr/>
        </p:nvSpPr>
        <p:spPr>
          <a:xfrm>
            <a:off x="488975" y="786652"/>
            <a:ext cx="5595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vimos,                               .</a:t>
            </a: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3514F87F-5B6F-4B11-BD27-AC32F846F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139785"/>
              </p:ext>
            </p:extLst>
          </p:nvPr>
        </p:nvGraphicFramePr>
        <p:xfrm>
          <a:off x="2627784" y="2733725"/>
          <a:ext cx="225923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93480" progId="Equation.DSMT4">
                  <p:embed/>
                </p:oleObj>
              </mc:Choice>
              <mc:Fallback>
                <p:oleObj name="Equation" r:id="rId4" imgW="1015920" imgH="39348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326AE6F9-7F17-4BAD-BD3E-84551E05CC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33725"/>
                        <a:ext cx="225923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ADDE9773-CA53-43C3-995A-2E836458A220}"/>
              </a:ext>
            </a:extLst>
          </p:cNvPr>
          <p:cNvSpPr txBox="1"/>
          <p:nvPr/>
        </p:nvSpPr>
        <p:spPr>
          <a:xfrm>
            <a:off x="488975" y="2949749"/>
            <a:ext cx="8475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vimos,                              . Com </a:t>
            </a: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1 e </a:t>
            </a: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75A88244-3F1A-4A0B-B541-8C48B3D67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441709"/>
              </p:ext>
            </p:extLst>
          </p:nvPr>
        </p:nvGraphicFramePr>
        <p:xfrm>
          <a:off x="1684908" y="4299942"/>
          <a:ext cx="7278340" cy="51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03440" imgH="241200" progId="Equation.DSMT4">
                  <p:embed/>
                </p:oleObj>
              </mc:Choice>
              <mc:Fallback>
                <p:oleObj name="Equation" r:id="rId6" imgW="3403440" imgH="24120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651548F7-DBD7-4BE9-B195-5AD71D0A13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908" y="4299942"/>
                        <a:ext cx="7278340" cy="51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6E8BB1-D089-4EDF-A272-F8AC1273B635}"/>
              </a:ext>
            </a:extLst>
          </p:cNvPr>
          <p:cNvSpPr txBox="1"/>
          <p:nvPr/>
        </p:nvSpPr>
        <p:spPr>
          <a:xfrm>
            <a:off x="467544" y="4381424"/>
            <a:ext cx="8475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2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2F5E2B-D13F-4A14-8E46-3CB36B4C0A9D}"/>
              </a:ext>
            </a:extLst>
          </p:cNvPr>
          <p:cNvSpPr txBox="1"/>
          <p:nvPr/>
        </p:nvSpPr>
        <p:spPr>
          <a:xfrm>
            <a:off x="107504" y="-2053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Seja s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*/Q* o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firma i= 1,2,3 em Equilíbrio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Cournot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em que  Q*= 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*+q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*+q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* é a quantidade total de equilíbrio, e seja HHI= s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+s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+s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 índice de concentração industrial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Hirschmann-Herfindahl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desse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triopólio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Então   HHI= 0,375.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7A9F68-EDF6-4CA1-AB11-EB7B4D00A84D}"/>
              </a:ext>
            </a:extLst>
          </p:cNvPr>
          <p:cNvSpPr txBox="1"/>
          <p:nvPr/>
        </p:nvSpPr>
        <p:spPr>
          <a:xfrm>
            <a:off x="1835696" y="149279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24DA0A6-E4F2-4DE3-9949-539E24922F46}"/>
              </a:ext>
            </a:extLst>
          </p:cNvPr>
          <p:cNvSpPr txBox="1">
            <a:spLocks/>
          </p:cNvSpPr>
          <p:nvPr/>
        </p:nvSpPr>
        <p:spPr>
          <a:xfrm>
            <a:off x="35496" y="1851670"/>
            <a:ext cx="8928992" cy="333152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Índice de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Herfindahl-Hirschman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(IHH)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Soma dos quadrados das parcelas de mercado das empresas em dada indústria.* multiplicada por 10.000, para eliminar a necessidade de decimais.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Ao elevar ao quadrado as parcelas de mercado antes de somá-las, o IHH pondera com maior peso as empresas com maior parcela de mercado. Dito de outro modo, elevar cada parcela de mercado ao quadrado significa atribuir um peso maior 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relativamente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ClrTx/>
              <a:buSzPct val="100000"/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Algumas vezes o resultado aparece multiplicado por 10.000, para eliminar a necessidade de decimais.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47B94D7-553C-453D-BE1C-8B8EDFBCB5C1}"/>
              </a:ext>
            </a:extLst>
          </p:cNvPr>
          <p:cNvSpPr txBox="1">
            <a:spLocks/>
          </p:cNvSpPr>
          <p:nvPr/>
        </p:nvSpPr>
        <p:spPr>
          <a:xfrm>
            <a:off x="174171" y="339502"/>
            <a:ext cx="8737600" cy="480399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400" dirty="0"/>
          </a:p>
          <a:p>
            <a:pPr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é a participação da empresa relativamente à produção da indústria.</a:t>
            </a:r>
          </a:p>
          <a:p>
            <a:pPr algn="just">
              <a:buClrTx/>
              <a:buSzPct val="101000"/>
              <a:buFont typeface="Wingdings" panose="05000000000000000000" pitchFamily="2" charset="2"/>
              <a:buChar char="§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índice pode variar entre 0 e 1.</a:t>
            </a:r>
          </a:p>
          <a:p>
            <a:pPr lvl="1"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 valor máximo corresponde a um mercado monopolista (uma única empresa) e o índice tende a zero quando maior o número de empresas.</a:t>
            </a:r>
          </a:p>
          <a:p>
            <a:pPr lvl="1"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Mercados com valores inferiores a 0,1 são competitivos. </a:t>
            </a:r>
          </a:p>
          <a:p>
            <a:pPr lvl="1"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Mercados com índice entre 0,1 e 0,18 são moderadamente concentrados.</a:t>
            </a:r>
          </a:p>
          <a:p>
            <a:pPr lvl="1"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Mercados com IHH superior a 0,18 são muito concentrados. 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612F8435-D335-4037-8D1F-3F10EDC43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377691"/>
              </p:ext>
            </p:extLst>
          </p:nvPr>
        </p:nvGraphicFramePr>
        <p:xfrm>
          <a:off x="662583" y="123478"/>
          <a:ext cx="2181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253800" progId="Equation.DSMT4">
                  <p:embed/>
                </p:oleObj>
              </mc:Choice>
              <mc:Fallback>
                <p:oleObj name="Equation" r:id="rId2" imgW="838080" imgH="253800" progId="Equation.DSMT4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DBD5A8CC-039E-42E1-8067-AE6C7D08E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83" y="123478"/>
                        <a:ext cx="2181225" cy="6207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9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AA9A49-C3D5-45A9-A1F4-93A4BF6F9839}"/>
              </a:ext>
            </a:extLst>
          </p:cNvPr>
          <p:cNvSpPr/>
          <p:nvPr/>
        </p:nvSpPr>
        <p:spPr>
          <a:xfrm>
            <a:off x="4644008" y="2020264"/>
            <a:ext cx="1920532" cy="479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3E972-484F-443C-941F-A1FC5F2DFA25}"/>
              </a:ext>
            </a:extLst>
          </p:cNvPr>
          <p:cNvSpPr txBox="1">
            <a:spLocks/>
          </p:cNvSpPr>
          <p:nvPr/>
        </p:nvSpPr>
        <p:spPr>
          <a:xfrm>
            <a:off x="35496" y="72008"/>
            <a:ext cx="8928992" cy="9155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nosso caso as participações são dadas por: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DE2C844-1B47-4687-8080-9FAD7421F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18006"/>
              </p:ext>
            </p:extLst>
          </p:nvPr>
        </p:nvGraphicFramePr>
        <p:xfrm>
          <a:off x="467544" y="555526"/>
          <a:ext cx="6264497" cy="81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393480" progId="Equation.DSMT4">
                  <p:embed/>
                </p:oleObj>
              </mc:Choice>
              <mc:Fallback>
                <p:oleObj name="Equation" r:id="rId2" imgW="2908080" imgH="393480" progId="Equation.DSMT4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D0FE010C-45F6-43C7-A979-543EEA297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55526"/>
                        <a:ext cx="6264497" cy="816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1BCE0C-6B91-40B1-9E25-7958C2ECF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62238"/>
              </p:ext>
            </p:extLst>
          </p:nvPr>
        </p:nvGraphicFramePr>
        <p:xfrm>
          <a:off x="467544" y="2020264"/>
          <a:ext cx="6096996" cy="47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228600" progId="Equation.DSMT4">
                  <p:embed/>
                </p:oleObj>
              </mc:Choice>
              <mc:Fallback>
                <p:oleObj name="Equation" r:id="rId4" imgW="2730240" imgH="22860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A26C2B0D-3E07-4A08-968C-818F1621F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20264"/>
                        <a:ext cx="6096996" cy="479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520DDCD-FAF2-4DF1-8353-B66BE3B0C930}"/>
              </a:ext>
            </a:extLst>
          </p:cNvPr>
          <p:cNvSpPr txBox="1">
            <a:spLocks/>
          </p:cNvSpPr>
          <p:nvPr/>
        </p:nvSpPr>
        <p:spPr>
          <a:xfrm>
            <a:off x="35496" y="1512168"/>
            <a:ext cx="8928992" cy="9155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Logo, o IHH é dado por: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4EE81B-6FBF-43D7-8A64-05EA9B5BAD95}"/>
              </a:ext>
            </a:extLst>
          </p:cNvPr>
          <p:cNvSpPr txBox="1"/>
          <p:nvPr/>
        </p:nvSpPr>
        <p:spPr>
          <a:xfrm>
            <a:off x="35496" y="-20538"/>
            <a:ext cx="9036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12) Questão 13 - 2020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Considere duas empresas, a empresa 1 e a empresa 2, atuando de acordo com o Modelo de Bertrand com restrição de capacidade e produto homogêneo. A função de demanda é dada por Q(p) = 200 – 2p, em que Q(p) é a quantidade demandada e p é o preço. A função custo total das empresas é dada por C(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= 2q</a:t>
            </a:r>
            <a:r>
              <a:rPr lang="pt-BR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 = 1,2, em que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 a quantidade produzida pela empresa i. Seja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preço praticado pela empresa i, com i = 1,2. Suponha que a restrição de capacidade produtiva para qualquer uma das duas empresas é de 120 unidades. Assinale quais dos itens a seguir são verdadeiros e quais são falsos: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EF6485-B725-4412-82A6-0CC6B359AA18}"/>
              </a:ext>
            </a:extLst>
          </p:cNvPr>
          <p:cNvSpPr txBox="1"/>
          <p:nvPr/>
        </p:nvSpPr>
        <p:spPr>
          <a:xfrm>
            <a:off x="107504" y="3291830"/>
            <a:ext cx="89460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questão trata do Modelo de Bertrand →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concorrência via preços com produtos homogêneos.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Entretanto, o exercício em questão considera um duopólio em que existe restrição de capacidade por parte das firmas, ou seja, não existe (nesse caso, dado que </a:t>
            </a:r>
            <a:r>
              <a:rPr lang="pt-BR" sz="19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120) a possibilidade de somente uma firma atender todo o mercado, mesmo que ele cobre um preço menor.</a:t>
            </a:r>
          </a:p>
        </p:txBody>
      </p:sp>
    </p:spTree>
    <p:extLst>
      <p:ext uri="{BB962C8B-B14F-4D97-AF65-F5344CB8AC3E}">
        <p14:creationId xmlns:p14="http://schemas.microsoft.com/office/powerpoint/2010/main" val="15306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E4AB1C-584B-4704-AC5B-C1BA53758D53}"/>
              </a:ext>
            </a:extLst>
          </p:cNvPr>
          <p:cNvSpPr txBox="1"/>
          <p:nvPr/>
        </p:nvSpPr>
        <p:spPr>
          <a:xfrm>
            <a:off x="35496" y="-20538"/>
            <a:ext cx="90364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Temos um duopólio, com produtos homogêneos, onde as firmas, ambas com custo marginal constante (chamaremos esse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c) concorrem via preço.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endParaRPr lang="pt-BR" sz="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tradicional de Bertrand (sem restrição de capacidade):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empresas declaram </a:t>
            </a:r>
            <a:r>
              <a:rPr lang="pt-P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simultaneamente</a:t>
            </a: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 preços que cobrarão e estão prontas para </a:t>
            </a:r>
            <a:r>
              <a:rPr lang="pt-P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fornecer tudo o que é exigido </a:t>
            </a: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delas a esse preço.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consumidores compram da firma com menor preço. Logo</a:t>
            </a:r>
            <a:r>
              <a:rPr lang="pt-P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empresa com o menor preço atenderá toda a demanda de mercado.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ambas as empresas declararem o mesmo preço, então elas compartilharão a demanda, com q</a:t>
            </a:r>
            <a:r>
              <a:rPr lang="pt-PT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½ Q  e  q</a:t>
            </a:r>
            <a:r>
              <a:rPr lang="pt-PT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½ Q .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Observe que o equilíbrio de Nash, nesse caso (sem restrição de oferta) ocorre quando P = Cmg, dado que as duas empresas tenderão a declarar P = C.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Note que, nesse caso, com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Q(p) = 200 – 2p, isso ocorre pois ambas as empresas podem produzir 200 unidades.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endParaRPr lang="pt-BR" sz="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se a capacidade máxima de cada empresa for 120 unidades ?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F0E73EB-6FB1-4DC1-B772-B45BDB33FCD6}"/>
              </a:ext>
            </a:extLst>
          </p:cNvPr>
          <p:cNvSpPr txBox="1"/>
          <p:nvPr/>
        </p:nvSpPr>
        <p:spPr>
          <a:xfrm>
            <a:off x="35496" y="-20538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Observe que</a:t>
            </a:r>
            <a:r>
              <a:rPr lang="pt-PT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lucro da firma 1, para todos os preços não negativos abaixo </a:t>
            </a:r>
            <a:r>
              <a:rPr lang="pt-PT" sz="2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a/b </a:t>
            </a:r>
            <a:r>
              <a:rPr lang="pt-PT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 preço em que a demanda do mercado  é zero), o lucro será (note que a função de lucro é decontínua !):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PT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mesmo raciocínio pode ser realizado para a firma 2.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A4F49F-4519-465A-B8C1-E1FF05BD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6876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D5B45A1-038A-4132-9C40-37E1DC258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08366"/>
              </p:ext>
            </p:extLst>
          </p:nvPr>
        </p:nvGraphicFramePr>
        <p:xfrm>
          <a:off x="971599" y="1392157"/>
          <a:ext cx="6956579" cy="175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914400" progId="Equation.DSMT4">
                  <p:embed/>
                </p:oleObj>
              </mc:Choice>
              <mc:Fallback>
                <p:oleObj name="Equation" r:id="rId2" imgW="32004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1392157"/>
                        <a:ext cx="6956579" cy="175565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2FD0B977-00FF-4753-AA88-D36FF92278EE}"/>
              </a:ext>
            </a:extLst>
          </p:cNvPr>
          <p:cNvSpPr txBox="1"/>
          <p:nvPr/>
        </p:nvSpPr>
        <p:spPr>
          <a:xfrm>
            <a:off x="107504" y="3219822"/>
            <a:ext cx="8928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Observe que (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é o lucro unitário da firma 1 e (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</a:t>
            </a:r>
            <a:r>
              <a:rPr lang="pt-BR" sz="1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bP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é a quantidade vendida. Logo, (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</a:t>
            </a:r>
            <a:r>
              <a:rPr lang="pt-BR" sz="1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bP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é lucro da firma 1, caso ela detenha todo o mercado. Isso ocorre caso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&lt;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com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&gt; </a:t>
            </a:r>
            <a:r>
              <a:rPr lang="pt-BR" sz="1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mercado será dividido igualmente entre as duas firmas.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Se o preço for inferior ao </a:t>
            </a:r>
            <a:r>
              <a:rPr lang="pt-BR" sz="1900" dirty="0" err="1"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, o lucro será igual a zero.</a:t>
            </a:r>
          </a:p>
        </p:txBody>
      </p:sp>
    </p:spTree>
    <p:extLst>
      <p:ext uri="{BB962C8B-B14F-4D97-AF65-F5344CB8AC3E}">
        <p14:creationId xmlns:p14="http://schemas.microsoft.com/office/powerpoint/2010/main" val="4017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D6CE13C-4267-43D9-87A0-7DA331B57B14}"/>
              </a:ext>
            </a:extLst>
          </p:cNvPr>
          <p:cNvSpPr txBox="1"/>
          <p:nvPr/>
        </p:nvSpPr>
        <p:spPr>
          <a:xfrm>
            <a:off x="35496" y="-20538"/>
            <a:ext cx="9036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Suponha agora que </a:t>
            </a:r>
            <a:r>
              <a:rPr lang="pt-BR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pt-BR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 Nesse caso, a firma 1 atenderia todo o mercado, que no nosso caso significa: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Q(P) = 200 – 2P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= c = 2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Q = 196 e  = 0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Mas a firma 1 (assim como a firma 2) só consegue produzir, segundo o enunciado, 120 unidades.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endParaRPr lang="pt-BR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Então, temos que introduzir essa restrição na nossa função de lucro.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Como fazer isso ?</a:t>
            </a:r>
          </a:p>
          <a:p>
            <a:pPr marL="817200" lvl="1" indent="-360000" algn="just">
              <a:buSzPct val="140000"/>
              <a:buFont typeface="Arial" panose="020B0604020202020204" pitchFamily="34" charset="0"/>
              <a:buChar char="•"/>
            </a:pPr>
            <a:endParaRPr lang="pt-BR" sz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Observe que, caso </a:t>
            </a:r>
            <a:r>
              <a:rPr lang="pt-BR" sz="2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pt-BR" sz="2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&lt; P</a:t>
            </a:r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pt-BR" sz="2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firma 1 produzirá o menor valor entre   (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 – 2P) e 120 (a capacidade máxima).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456DA9D-FE17-4B04-ACFA-AD6A48317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9899"/>
              </p:ext>
            </p:extLst>
          </p:nvPr>
        </p:nvGraphicFramePr>
        <p:xfrm>
          <a:off x="539552" y="3167410"/>
          <a:ext cx="7466013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965160" progId="Equation.DSMT4">
                  <p:embed/>
                </p:oleObj>
              </mc:Choice>
              <mc:Fallback>
                <p:oleObj name="Equation" r:id="rId2" imgW="3555720" imgH="9651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D5B45A1-038A-4132-9C40-37E1DC2581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67410"/>
                        <a:ext cx="7466013" cy="185261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3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E8746C-62CB-4435-966A-C244A76F8680}"/>
              </a:ext>
            </a:extLst>
          </p:cNvPr>
          <p:cNvSpPr txBox="1"/>
          <p:nvPr/>
        </p:nvSpPr>
        <p:spPr>
          <a:xfrm>
            <a:off x="-36512" y="195486"/>
            <a:ext cx="936104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&lt; p</a:t>
            </a:r>
            <a:r>
              <a:rPr lang="pt-BR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então o lucro da empresa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será igual a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pt-BR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</a:p>
          <a:p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2, então o modelo está em equilíbrio.</a:t>
            </a:r>
            <a:b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2BCFCF-3D18-4E22-B22A-EB3E271C7568}"/>
              </a:ext>
            </a:extLst>
          </p:cNvPr>
          <p:cNvSpPr txBox="1"/>
          <p:nvPr/>
        </p:nvSpPr>
        <p:spPr>
          <a:xfrm>
            <a:off x="395536" y="483518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B96D9E-2666-4C0A-96CA-8D21FC00B743}"/>
              </a:ext>
            </a:extLst>
          </p:cNvPr>
          <p:cNvSpPr txBox="1"/>
          <p:nvPr/>
        </p:nvSpPr>
        <p:spPr>
          <a:xfrm>
            <a:off x="6012160" y="177966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0139513-3830-4351-8CF8-343AC0106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29073"/>
              </p:ext>
            </p:extLst>
          </p:nvPr>
        </p:nvGraphicFramePr>
        <p:xfrm>
          <a:off x="467544" y="914405"/>
          <a:ext cx="75993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19440" imgH="355320" progId="Equation.DSMT4">
                  <p:embed/>
                </p:oleObj>
              </mc:Choice>
              <mc:Fallback>
                <p:oleObj name="Equation" r:id="rId2" imgW="3619440" imgH="35532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456DA9D-FE17-4B04-ACFA-AD6A48317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14405"/>
                        <a:ext cx="7599363" cy="6826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87C0AD-7DAA-442D-BED2-46F803FB3E88}"/>
              </a:ext>
            </a:extLst>
          </p:cNvPr>
          <p:cNvSpPr txBox="1"/>
          <p:nvPr/>
        </p:nvSpPr>
        <p:spPr>
          <a:xfrm>
            <a:off x="35496" y="2355726"/>
            <a:ext cx="9036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Discordância</a:t>
            </a:r>
          </a:p>
        </p:txBody>
      </p:sp>
    </p:spTree>
    <p:extLst>
      <p:ext uri="{BB962C8B-B14F-4D97-AF65-F5344CB8AC3E}">
        <p14:creationId xmlns:p14="http://schemas.microsoft.com/office/powerpoint/2010/main" val="34790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4B76AF-1104-4938-A175-72E4C5455DBB}"/>
              </a:ext>
            </a:extLst>
          </p:cNvPr>
          <p:cNvSpPr/>
          <p:nvPr/>
        </p:nvSpPr>
        <p:spPr>
          <a:xfrm>
            <a:off x="251520" y="65605"/>
            <a:ext cx="8578886" cy="40142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547BC23-803A-436F-B832-B8362001E106}"/>
              </a:ext>
            </a:extLst>
          </p:cNvPr>
          <p:cNvCxnSpPr>
            <a:cxnSpLocks/>
          </p:cNvCxnSpPr>
          <p:nvPr/>
        </p:nvCxnSpPr>
        <p:spPr>
          <a:xfrm flipV="1">
            <a:off x="1152324" y="987796"/>
            <a:ext cx="0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7CB390B-CFAF-4D22-9C7E-9783B0B47F31}"/>
              </a:ext>
            </a:extLst>
          </p:cNvPr>
          <p:cNvCxnSpPr/>
          <p:nvPr/>
        </p:nvCxnSpPr>
        <p:spPr>
          <a:xfrm>
            <a:off x="1152324" y="3508076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76D7F597-AC60-41F3-A308-D8D4F23C8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305453"/>
              </p:ext>
            </p:extLst>
          </p:nvPr>
        </p:nvGraphicFramePr>
        <p:xfrm>
          <a:off x="3973380" y="3475202"/>
          <a:ext cx="335954" cy="55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28600" progId="Equation.DSMT4">
                  <p:embed/>
                </p:oleObj>
              </mc:Choice>
              <mc:Fallback>
                <p:oleObj name="Equation" r:id="rId2" imgW="152280" imgH="22860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9A62454F-C185-4403-9922-2EB3C8E353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380" y="3475202"/>
                        <a:ext cx="335954" cy="5508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FAA06610-2DD5-4D38-8AFB-395F0DE99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585733"/>
              </p:ext>
            </p:extLst>
          </p:nvPr>
        </p:nvGraphicFramePr>
        <p:xfrm>
          <a:off x="755576" y="771772"/>
          <a:ext cx="364878" cy="55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7" name="Object 21">
                        <a:extLst>
                          <a:ext uri="{FF2B5EF4-FFF2-40B4-BE49-F238E27FC236}">
                            <a16:creationId xmlns:a16="http://schemas.microsoft.com/office/drawing/2014/main" id="{1341F04C-C1D1-413B-8D56-F5DAD0EF72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771772"/>
                        <a:ext cx="364878" cy="5508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9833908-F7DB-4531-8778-2D7F8706E856}"/>
              </a:ext>
            </a:extLst>
          </p:cNvPr>
          <p:cNvCxnSpPr>
            <a:cxnSpLocks/>
          </p:cNvCxnSpPr>
          <p:nvPr/>
        </p:nvCxnSpPr>
        <p:spPr>
          <a:xfrm>
            <a:off x="1152323" y="1479241"/>
            <a:ext cx="2520281" cy="20288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B9820692-7AB5-40E9-B658-FD0DD250C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201699"/>
              </p:ext>
            </p:extLst>
          </p:nvPr>
        </p:nvGraphicFramePr>
        <p:xfrm>
          <a:off x="3507992" y="3543444"/>
          <a:ext cx="329224" cy="32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177480" progId="Equation.DSMT4">
                  <p:embed/>
                </p:oleObj>
              </mc:Choice>
              <mc:Fallback>
                <p:oleObj name="Equation" r:id="rId6" imgW="177480" imgH="177480" progId="Equation.DSMT4">
                  <p:embed/>
                  <p:pic>
                    <p:nvPicPr>
                      <p:cNvPr id="11" name="Object 21">
                        <a:extLst>
                          <a:ext uri="{FF2B5EF4-FFF2-40B4-BE49-F238E27FC236}">
                            <a16:creationId xmlns:a16="http://schemas.microsoft.com/office/drawing/2014/main" id="{1A9C8CD9-66C6-4249-BC0C-3215EC22B1F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992" y="3543444"/>
                        <a:ext cx="329224" cy="3246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52C3FFDF-C6A0-49B1-A8EA-A51F1749B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005038"/>
              </p:ext>
            </p:extLst>
          </p:nvPr>
        </p:nvGraphicFramePr>
        <p:xfrm>
          <a:off x="787446" y="1311196"/>
          <a:ext cx="329224" cy="32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177480" progId="Equation.DSMT4">
                  <p:embed/>
                </p:oleObj>
              </mc:Choice>
              <mc:Fallback>
                <p:oleObj name="Equation" r:id="rId8" imgW="177480" imgH="177480" progId="Equation.DSMT4">
                  <p:embed/>
                  <p:pic>
                    <p:nvPicPr>
                      <p:cNvPr id="12" name="Object 21">
                        <a:extLst>
                          <a:ext uri="{FF2B5EF4-FFF2-40B4-BE49-F238E27FC236}">
                            <a16:creationId xmlns:a16="http://schemas.microsoft.com/office/drawing/2014/main" id="{7F605919-8FF8-46F2-BD3C-534AE6630B7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6" y="1311196"/>
                        <a:ext cx="329224" cy="3246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>
            <a:extLst>
              <a:ext uri="{FF2B5EF4-FFF2-40B4-BE49-F238E27FC236}">
                <a16:creationId xmlns:a16="http://schemas.microsoft.com/office/drawing/2014/main" id="{03EF492F-731B-404F-B93A-DC6B9EAB0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676322"/>
              </p:ext>
            </p:extLst>
          </p:nvPr>
        </p:nvGraphicFramePr>
        <p:xfrm>
          <a:off x="313594" y="1862038"/>
          <a:ext cx="820902" cy="4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41200" progId="Equation.DSMT4">
                  <p:embed/>
                </p:oleObj>
              </mc:Choice>
              <mc:Fallback>
                <p:oleObj name="Equation" r:id="rId10" imgW="469800" imgH="241200" progId="Equation.DSMT4">
                  <p:embed/>
                  <p:pic>
                    <p:nvPicPr>
                      <p:cNvPr id="13" name="Object 21">
                        <a:extLst>
                          <a:ext uri="{FF2B5EF4-FFF2-40B4-BE49-F238E27FC236}">
                            <a16:creationId xmlns:a16="http://schemas.microsoft.com/office/drawing/2014/main" id="{3F5DEAF3-1CF1-4CAE-A08E-5935BCAAB1D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94" y="1862038"/>
                        <a:ext cx="820902" cy="4521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B045F8DB-BA39-4F83-A234-EA817DE67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99143"/>
              </p:ext>
            </p:extLst>
          </p:nvPr>
        </p:nvGraphicFramePr>
        <p:xfrm>
          <a:off x="1534598" y="3479688"/>
          <a:ext cx="711448" cy="4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241200" progId="Equation.DSMT4">
                  <p:embed/>
                </p:oleObj>
              </mc:Choice>
              <mc:Fallback>
                <p:oleObj name="Equation" r:id="rId12" imgW="406080" imgH="241200" progId="Equation.DSMT4">
                  <p:embed/>
                  <p:pic>
                    <p:nvPicPr>
                      <p:cNvPr id="14" name="Object 21">
                        <a:extLst>
                          <a:ext uri="{FF2B5EF4-FFF2-40B4-BE49-F238E27FC236}">
                            <a16:creationId xmlns:a16="http://schemas.microsoft.com/office/drawing/2014/main" id="{B65377BA-6596-43A8-BBD3-8DF9191271B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598" y="3479688"/>
                        <a:ext cx="711448" cy="4521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C26F9B2-7893-4730-8304-0E89B50213C0}"/>
              </a:ext>
            </a:extLst>
          </p:cNvPr>
          <p:cNvCxnSpPr/>
          <p:nvPr/>
        </p:nvCxnSpPr>
        <p:spPr>
          <a:xfrm>
            <a:off x="1152323" y="2088130"/>
            <a:ext cx="73799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486F2D6-B090-457A-9BCE-FE25B8AB3FAC}"/>
              </a:ext>
            </a:extLst>
          </p:cNvPr>
          <p:cNvCxnSpPr>
            <a:endCxn id="11" idx="0"/>
          </p:cNvCxnSpPr>
          <p:nvPr/>
        </p:nvCxnSpPr>
        <p:spPr>
          <a:xfrm>
            <a:off x="1890322" y="2088130"/>
            <a:ext cx="0" cy="13915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A7077C5B-08F2-4977-8F5E-F289D74FDFEA}"/>
              </a:ext>
            </a:extLst>
          </p:cNvPr>
          <p:cNvSpPr/>
          <p:nvPr/>
        </p:nvSpPr>
        <p:spPr>
          <a:xfrm>
            <a:off x="1861387" y="2015517"/>
            <a:ext cx="83025" cy="1244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0E416AA-1893-4F11-B5E0-21852113BD4E}"/>
              </a:ext>
            </a:extLst>
          </p:cNvPr>
          <p:cNvCxnSpPr>
            <a:cxnSpLocks/>
          </p:cNvCxnSpPr>
          <p:nvPr/>
        </p:nvCxnSpPr>
        <p:spPr>
          <a:xfrm>
            <a:off x="1872404" y="206791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1">
            <a:extLst>
              <a:ext uri="{FF2B5EF4-FFF2-40B4-BE49-F238E27FC236}">
                <a16:creationId xmlns:a16="http://schemas.microsoft.com/office/drawing/2014/main" id="{4D03F360-2419-4BE6-8836-49E4BCE4E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425124"/>
              </p:ext>
            </p:extLst>
          </p:nvPr>
        </p:nvGraphicFramePr>
        <p:xfrm>
          <a:off x="3229539" y="2067916"/>
          <a:ext cx="515073" cy="49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253800" progId="Equation.DSMT4">
                  <p:embed/>
                </p:oleObj>
              </mc:Choice>
              <mc:Fallback>
                <p:oleObj name="Equation" r:id="rId14" imgW="304560" imgH="253800" progId="Equation.DSMT4">
                  <p:embed/>
                  <p:pic>
                    <p:nvPicPr>
                      <p:cNvPr id="27" name="Object 21">
                        <a:extLst>
                          <a:ext uri="{FF2B5EF4-FFF2-40B4-BE49-F238E27FC236}">
                            <a16:creationId xmlns:a16="http://schemas.microsoft.com/office/drawing/2014/main" id="{A66E4180-C518-4BF8-8BD0-3C8D905E12F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539" y="2067916"/>
                        <a:ext cx="515073" cy="4914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0A0ECD1-221F-4EBA-BD5C-97D3581C0F90}"/>
              </a:ext>
            </a:extLst>
          </p:cNvPr>
          <p:cNvCxnSpPr>
            <a:endCxn id="14" idx="1"/>
          </p:cNvCxnSpPr>
          <p:nvPr/>
        </p:nvCxnSpPr>
        <p:spPr>
          <a:xfrm>
            <a:off x="1872404" y="1059804"/>
            <a:ext cx="1142" cy="973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E71BFBC-694E-4BF6-9ADB-951C85E29E8D}"/>
              </a:ext>
            </a:extLst>
          </p:cNvPr>
          <p:cNvCxnSpPr>
            <a:cxnSpLocks/>
          </p:cNvCxnSpPr>
          <p:nvPr/>
        </p:nvCxnSpPr>
        <p:spPr>
          <a:xfrm flipV="1">
            <a:off x="5447438" y="987796"/>
            <a:ext cx="0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A9AA582-BD38-4139-BFC7-86C045757456}"/>
              </a:ext>
            </a:extLst>
          </p:cNvPr>
          <p:cNvCxnSpPr/>
          <p:nvPr/>
        </p:nvCxnSpPr>
        <p:spPr>
          <a:xfrm>
            <a:off x="5447438" y="3508076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4B7BEF47-BF61-44C9-A17D-3BA955D10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42606"/>
              </p:ext>
            </p:extLst>
          </p:nvPr>
        </p:nvGraphicFramePr>
        <p:xfrm>
          <a:off x="8268494" y="3475202"/>
          <a:ext cx="335954" cy="55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35" name="Object 21">
                        <a:extLst>
                          <a:ext uri="{FF2B5EF4-FFF2-40B4-BE49-F238E27FC236}">
                            <a16:creationId xmlns:a16="http://schemas.microsoft.com/office/drawing/2014/main" id="{0ADCEC8E-604F-49D6-A40C-76BD02205F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494" y="3475202"/>
                        <a:ext cx="335954" cy="5508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>
            <a:extLst>
              <a:ext uri="{FF2B5EF4-FFF2-40B4-BE49-F238E27FC236}">
                <a16:creationId xmlns:a16="http://schemas.microsoft.com/office/drawing/2014/main" id="{4C3A343A-5F59-4C16-AE57-0D019917B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381807"/>
              </p:ext>
            </p:extLst>
          </p:nvPr>
        </p:nvGraphicFramePr>
        <p:xfrm>
          <a:off x="5004048" y="771772"/>
          <a:ext cx="364878" cy="55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36" name="Object 21">
                        <a:extLst>
                          <a:ext uri="{FF2B5EF4-FFF2-40B4-BE49-F238E27FC236}">
                            <a16:creationId xmlns:a16="http://schemas.microsoft.com/office/drawing/2014/main" id="{EF5BF5E0-8527-4794-9731-C365CD16B5F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771772"/>
                        <a:ext cx="364878" cy="5508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0BA7C12-93A2-41D4-8C6D-25EF5C55A922}"/>
              </a:ext>
            </a:extLst>
          </p:cNvPr>
          <p:cNvCxnSpPr>
            <a:cxnSpLocks/>
          </p:cNvCxnSpPr>
          <p:nvPr/>
        </p:nvCxnSpPr>
        <p:spPr>
          <a:xfrm>
            <a:off x="5447437" y="1479241"/>
            <a:ext cx="2520281" cy="20288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1">
            <a:extLst>
              <a:ext uri="{FF2B5EF4-FFF2-40B4-BE49-F238E27FC236}">
                <a16:creationId xmlns:a16="http://schemas.microsoft.com/office/drawing/2014/main" id="{5060AEF8-304E-4785-8981-7DDCCFE89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703973"/>
              </p:ext>
            </p:extLst>
          </p:nvPr>
        </p:nvGraphicFramePr>
        <p:xfrm>
          <a:off x="7803106" y="3543444"/>
          <a:ext cx="329224" cy="32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177480" progId="Equation.DSMT4">
                  <p:embed/>
                </p:oleObj>
              </mc:Choice>
              <mc:Fallback>
                <p:oleObj name="Equation" r:id="rId18" imgW="177480" imgH="177480" progId="Equation.DSMT4">
                  <p:embed/>
                  <p:pic>
                    <p:nvPicPr>
                      <p:cNvPr id="38" name="Object 21">
                        <a:extLst>
                          <a:ext uri="{FF2B5EF4-FFF2-40B4-BE49-F238E27FC236}">
                            <a16:creationId xmlns:a16="http://schemas.microsoft.com/office/drawing/2014/main" id="{17E24DB8-AEB2-4920-8AE3-CAFD08FE2C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106" y="3543444"/>
                        <a:ext cx="329224" cy="3246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1">
            <a:extLst>
              <a:ext uri="{FF2B5EF4-FFF2-40B4-BE49-F238E27FC236}">
                <a16:creationId xmlns:a16="http://schemas.microsoft.com/office/drawing/2014/main" id="{66821DC2-24B7-4A78-8EB5-0A335E117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66465"/>
              </p:ext>
            </p:extLst>
          </p:nvPr>
        </p:nvGraphicFramePr>
        <p:xfrm>
          <a:off x="5082560" y="1311196"/>
          <a:ext cx="329224" cy="32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80" imgH="177480" progId="Equation.DSMT4">
                  <p:embed/>
                </p:oleObj>
              </mc:Choice>
              <mc:Fallback>
                <p:oleObj name="Equation" r:id="rId20" imgW="177480" imgH="177480" progId="Equation.DSMT4">
                  <p:embed/>
                  <p:pic>
                    <p:nvPicPr>
                      <p:cNvPr id="39" name="Object 21">
                        <a:extLst>
                          <a:ext uri="{FF2B5EF4-FFF2-40B4-BE49-F238E27FC236}">
                            <a16:creationId xmlns:a16="http://schemas.microsoft.com/office/drawing/2014/main" id="{762DCDBC-035A-41B4-9386-B1A644A2CD0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560" y="1311196"/>
                        <a:ext cx="329224" cy="3246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>
            <a:extLst>
              <a:ext uri="{FF2B5EF4-FFF2-40B4-BE49-F238E27FC236}">
                <a16:creationId xmlns:a16="http://schemas.microsoft.com/office/drawing/2014/main" id="{FA450790-C65E-4297-8D5D-93E84E6FC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96762"/>
              </p:ext>
            </p:extLst>
          </p:nvPr>
        </p:nvGraphicFramePr>
        <p:xfrm>
          <a:off x="4608708" y="1862038"/>
          <a:ext cx="820902" cy="4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800" imgH="241200" progId="Equation.DSMT4">
                  <p:embed/>
                </p:oleObj>
              </mc:Choice>
              <mc:Fallback>
                <p:oleObj name="Equation" r:id="rId22" imgW="469800" imgH="241200" progId="Equation.DSMT4">
                  <p:embed/>
                  <p:pic>
                    <p:nvPicPr>
                      <p:cNvPr id="40" name="Object 21">
                        <a:extLst>
                          <a:ext uri="{FF2B5EF4-FFF2-40B4-BE49-F238E27FC236}">
                            <a16:creationId xmlns:a16="http://schemas.microsoft.com/office/drawing/2014/main" id="{83D87012-FCBF-495B-9DC4-25C58F5FB09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08" y="1862038"/>
                        <a:ext cx="820902" cy="4521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>
            <a:extLst>
              <a:ext uri="{FF2B5EF4-FFF2-40B4-BE49-F238E27FC236}">
                <a16:creationId xmlns:a16="http://schemas.microsoft.com/office/drawing/2014/main" id="{1B7A1F3D-27C8-4E8C-BD2D-0F147ED50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813478"/>
              </p:ext>
            </p:extLst>
          </p:nvPr>
        </p:nvGraphicFramePr>
        <p:xfrm>
          <a:off x="5829712" y="3479688"/>
          <a:ext cx="711448" cy="4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080" imgH="241200" progId="Equation.DSMT4">
                  <p:embed/>
                </p:oleObj>
              </mc:Choice>
              <mc:Fallback>
                <p:oleObj name="Equation" r:id="rId23" imgW="406080" imgH="241200" progId="Equation.DSMT4">
                  <p:embed/>
                  <p:pic>
                    <p:nvPicPr>
                      <p:cNvPr id="41" name="Object 21">
                        <a:extLst>
                          <a:ext uri="{FF2B5EF4-FFF2-40B4-BE49-F238E27FC236}">
                            <a16:creationId xmlns:a16="http://schemas.microsoft.com/office/drawing/2014/main" id="{486A8430-E3CE-4231-8791-2C924F84C2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712" y="3479688"/>
                        <a:ext cx="711448" cy="4521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ADE20B4-C72E-468B-B4AD-A38E427FE326}"/>
              </a:ext>
            </a:extLst>
          </p:cNvPr>
          <p:cNvCxnSpPr/>
          <p:nvPr/>
        </p:nvCxnSpPr>
        <p:spPr>
          <a:xfrm>
            <a:off x="5447437" y="2088130"/>
            <a:ext cx="73799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4234D9EF-4A73-44BC-883F-C325DD4EF9B7}"/>
              </a:ext>
            </a:extLst>
          </p:cNvPr>
          <p:cNvCxnSpPr>
            <a:endCxn id="26" idx="0"/>
          </p:cNvCxnSpPr>
          <p:nvPr/>
        </p:nvCxnSpPr>
        <p:spPr>
          <a:xfrm>
            <a:off x="6185436" y="2088130"/>
            <a:ext cx="0" cy="13915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8C0761F7-BDFD-4C4F-9E49-6F11EC3A5318}"/>
              </a:ext>
            </a:extLst>
          </p:cNvPr>
          <p:cNvSpPr/>
          <p:nvPr/>
        </p:nvSpPr>
        <p:spPr>
          <a:xfrm>
            <a:off x="6156501" y="2015517"/>
            <a:ext cx="83025" cy="1244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B7760E4C-7566-4975-A29F-65B9DF7C1B1B}"/>
              </a:ext>
            </a:extLst>
          </p:cNvPr>
          <p:cNvCxnSpPr>
            <a:cxnSpLocks/>
          </p:cNvCxnSpPr>
          <p:nvPr/>
        </p:nvCxnSpPr>
        <p:spPr>
          <a:xfrm>
            <a:off x="6167518" y="206791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21">
            <a:extLst>
              <a:ext uri="{FF2B5EF4-FFF2-40B4-BE49-F238E27FC236}">
                <a16:creationId xmlns:a16="http://schemas.microsoft.com/office/drawing/2014/main" id="{391BB20B-6821-49A3-8D73-7BB96501C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534186"/>
              </p:ext>
            </p:extLst>
          </p:nvPr>
        </p:nvGraphicFramePr>
        <p:xfrm>
          <a:off x="7556373" y="2068536"/>
          <a:ext cx="449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253800" progId="Equation.DSMT4">
                  <p:embed/>
                </p:oleObj>
              </mc:Choice>
              <mc:Fallback>
                <p:oleObj name="Equation" r:id="rId24" imgW="266400" imgH="253800" progId="Equation.DSMT4">
                  <p:embed/>
                  <p:pic>
                    <p:nvPicPr>
                      <p:cNvPr id="46" name="Object 21">
                        <a:extLst>
                          <a:ext uri="{FF2B5EF4-FFF2-40B4-BE49-F238E27FC236}">
                            <a16:creationId xmlns:a16="http://schemas.microsoft.com/office/drawing/2014/main" id="{6B37A3F1-FB70-4E64-B1A6-3CA88CEF4A6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373" y="2068536"/>
                        <a:ext cx="449263" cy="490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DE413077-53CB-4A1F-B007-3970BA330C32}"/>
              </a:ext>
            </a:extLst>
          </p:cNvPr>
          <p:cNvCxnSpPr>
            <a:endCxn id="29" idx="1"/>
          </p:cNvCxnSpPr>
          <p:nvPr/>
        </p:nvCxnSpPr>
        <p:spPr>
          <a:xfrm>
            <a:off x="6167518" y="1059804"/>
            <a:ext cx="1142" cy="973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21">
            <a:extLst>
              <a:ext uri="{FF2B5EF4-FFF2-40B4-BE49-F238E27FC236}">
                <a16:creationId xmlns:a16="http://schemas.microsoft.com/office/drawing/2014/main" id="{22F0C535-B790-48EE-B12C-1858A8C8D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517632"/>
              </p:ext>
            </p:extLst>
          </p:nvPr>
        </p:nvGraphicFramePr>
        <p:xfrm>
          <a:off x="5364088" y="137613"/>
          <a:ext cx="3312368" cy="66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49080" imgH="330120" progId="Equation.DSMT4">
                  <p:embed/>
                </p:oleObj>
              </mc:Choice>
              <mc:Fallback>
                <p:oleObj name="Equation" r:id="rId26" imgW="1549080" imgH="330120" progId="Equation.DSMT4">
                  <p:embed/>
                  <p:pic>
                    <p:nvPicPr>
                      <p:cNvPr id="48" name="Object 21">
                        <a:extLst>
                          <a:ext uri="{FF2B5EF4-FFF2-40B4-BE49-F238E27FC236}">
                            <a16:creationId xmlns:a16="http://schemas.microsoft.com/office/drawing/2014/main" id="{E59D8514-65AD-4C76-B73D-1B76F109AFB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37613"/>
                        <a:ext cx="3312368" cy="66882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1">
            <a:extLst>
              <a:ext uri="{FF2B5EF4-FFF2-40B4-BE49-F238E27FC236}">
                <a16:creationId xmlns:a16="http://schemas.microsoft.com/office/drawing/2014/main" id="{71D679AA-234B-436E-AD17-EC63FE815F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10889"/>
              </p:ext>
            </p:extLst>
          </p:nvPr>
        </p:nvGraphicFramePr>
        <p:xfrm>
          <a:off x="1132902" y="209621"/>
          <a:ext cx="3047314" cy="53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422360" imgH="253800" progId="Equation.DSMT4">
                  <p:embed/>
                </p:oleObj>
              </mc:Choice>
              <mc:Fallback>
                <p:oleObj name="Equation" r:id="rId28" imgW="1422360" imgH="253800" progId="Equation.DSMT4">
                  <p:embed/>
                  <p:pic>
                    <p:nvPicPr>
                      <p:cNvPr id="49" name="Object 21">
                        <a:extLst>
                          <a:ext uri="{FF2B5EF4-FFF2-40B4-BE49-F238E27FC236}">
                            <a16:creationId xmlns:a16="http://schemas.microsoft.com/office/drawing/2014/main" id="{1F459C70-D0E2-46C8-AD78-06CC5049EB6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902" y="209621"/>
                        <a:ext cx="3047314" cy="53559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1">
            <a:extLst>
              <a:ext uri="{FF2B5EF4-FFF2-40B4-BE49-F238E27FC236}">
                <a16:creationId xmlns:a16="http://schemas.microsoft.com/office/drawing/2014/main" id="{493F9A06-0233-4EAB-807C-2289C68FB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92427"/>
              </p:ext>
            </p:extLst>
          </p:nvPr>
        </p:nvGraphicFramePr>
        <p:xfrm>
          <a:off x="4703764" y="4155926"/>
          <a:ext cx="4126642" cy="56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14600" imgH="330120" progId="Equation.DSMT4">
                  <p:embed/>
                </p:oleObj>
              </mc:Choice>
              <mc:Fallback>
                <p:oleObj name="Equation" r:id="rId30" imgW="2514600" imgH="330120" progId="Equation.DSMT4">
                  <p:embed/>
                  <p:pic>
                    <p:nvPicPr>
                      <p:cNvPr id="51" name="Object 21">
                        <a:extLst>
                          <a:ext uri="{FF2B5EF4-FFF2-40B4-BE49-F238E27FC236}">
                            <a16:creationId xmlns:a16="http://schemas.microsoft.com/office/drawing/2014/main" id="{4F4C9166-3F3C-4CFD-9B9B-F8E95C1EBAE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4" y="4155926"/>
                        <a:ext cx="4126642" cy="56192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1">
            <a:extLst>
              <a:ext uri="{FF2B5EF4-FFF2-40B4-BE49-F238E27FC236}">
                <a16:creationId xmlns:a16="http://schemas.microsoft.com/office/drawing/2014/main" id="{787D6D52-0120-4ED5-80A6-17D3400F8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089064"/>
              </p:ext>
            </p:extLst>
          </p:nvPr>
        </p:nvGraphicFramePr>
        <p:xfrm>
          <a:off x="265874" y="4196780"/>
          <a:ext cx="4090102" cy="44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489040" imgH="253800" progId="Equation.DSMT4">
                  <p:embed/>
                </p:oleObj>
              </mc:Choice>
              <mc:Fallback>
                <p:oleObj name="Equation" r:id="rId32" imgW="2489040" imgH="253800" progId="Equation.DSMT4">
                  <p:embed/>
                  <p:pic>
                    <p:nvPicPr>
                      <p:cNvPr id="52" name="Object 21">
                        <a:extLst>
                          <a:ext uri="{FF2B5EF4-FFF2-40B4-BE49-F238E27FC236}">
                            <a16:creationId xmlns:a16="http://schemas.microsoft.com/office/drawing/2014/main" id="{EDAEA2C7-D0BF-466E-85EE-B6682037562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74" y="4196780"/>
                        <a:ext cx="4090102" cy="44981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735778A5-F2DD-4E9A-910C-461CA6808E34}"/>
              </a:ext>
            </a:extLst>
          </p:cNvPr>
          <p:cNvSpPr txBox="1"/>
          <p:nvPr/>
        </p:nvSpPr>
        <p:spPr>
          <a:xfrm>
            <a:off x="179512" y="4722698"/>
            <a:ext cx="857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utilidade assume valores diferentes, mas a ordenação será a mesma.</a:t>
            </a:r>
          </a:p>
        </p:txBody>
      </p:sp>
    </p:spTree>
    <p:extLst>
      <p:ext uri="{BB962C8B-B14F-4D97-AF65-F5344CB8AC3E}">
        <p14:creationId xmlns:p14="http://schemas.microsoft.com/office/powerpoint/2010/main" val="36670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2A6B02-3954-4D4B-AADF-B8BDC342CB6E}"/>
              </a:ext>
            </a:extLst>
          </p:cNvPr>
          <p:cNvSpPr txBox="1"/>
          <p:nvPr/>
        </p:nvSpPr>
        <p:spPr>
          <a:xfrm>
            <a:off x="-15088" y="123478"/>
            <a:ext cx="93610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lucro da empresa 1 será nulo se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40.</a:t>
            </a:r>
          </a:p>
          <a:p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lucro da empresa 1 será igual a (p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2)(200 – 2p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se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40.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4513E2-EC9C-4CE1-8AD8-CC22C4255362}"/>
              </a:ext>
            </a:extLst>
          </p:cNvPr>
          <p:cNvSpPr txBox="1"/>
          <p:nvPr/>
        </p:nvSpPr>
        <p:spPr>
          <a:xfrm>
            <a:off x="8676456" y="286094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C7DDDE-146A-4DB7-99FC-350F8A30C24C}"/>
              </a:ext>
            </a:extLst>
          </p:cNvPr>
          <p:cNvSpPr txBox="1"/>
          <p:nvPr/>
        </p:nvSpPr>
        <p:spPr>
          <a:xfrm>
            <a:off x="6372200" y="12463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F8AA0C-4DB7-4869-815F-0F7F675DF6D0}"/>
              </a:ext>
            </a:extLst>
          </p:cNvPr>
          <p:cNvSpPr txBox="1"/>
          <p:nvPr/>
        </p:nvSpPr>
        <p:spPr>
          <a:xfrm>
            <a:off x="107504" y="483518"/>
            <a:ext cx="8928992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SzPct val="101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P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firma 1 perderá mercado para a firma 2. Entretanto, lembre-se que a capacidade máxima da cada uma das firmas é 120 unidades.</a:t>
            </a:r>
          </a:p>
          <a:p>
            <a:pPr marL="342900" indent="-342900" algn="just">
              <a:buSzPct val="101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40, a firma 2 produzirá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Q(p) = 200 – 2(40) = 120. Logo, a quantidade produzida pela firma 1 será igual a zero, assim como o seu lucro.</a:t>
            </a:r>
          </a:p>
          <a:p>
            <a:pPr marL="342900" indent="-342900" algn="just">
              <a:buSzPct val="101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que, caso P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fosse menor que 40 a produção da firma 1 seria positiva, assim como o seu lucro.</a:t>
            </a:r>
          </a:p>
          <a:p>
            <a:pPr marL="342900" indent="-342900" algn="just">
              <a:buSzPct val="101000"/>
              <a:buFont typeface="Arial" panose="020B0604020202020204" pitchFamily="34" charset="0"/>
              <a:buChar char="•"/>
            </a:pPr>
            <a:endParaRPr lang="pt-BR" sz="21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B3AD3E-ABC7-4955-A3F7-CD2AE693CE2F}"/>
              </a:ext>
            </a:extLst>
          </p:cNvPr>
          <p:cNvSpPr txBox="1"/>
          <p:nvPr/>
        </p:nvSpPr>
        <p:spPr>
          <a:xfrm>
            <a:off x="107504" y="3291830"/>
            <a:ext cx="89289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SzPct val="101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Suponha que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(menor do que 40). Com isso, a demanda será Q = 200 - 2(20), ou seja, 160. Mas como a capacidade da firma 2 é igual a 120, a firma 1 venderá 40 unidades. Logo, o seu lucro será dado por:</a:t>
            </a:r>
          </a:p>
          <a:p>
            <a:pPr marL="800100" lvl="1" indent="-342900" algn="just">
              <a:buSzPct val="101000"/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2)(200 – 2p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= (p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2)[(200 – 2(20) – 120)] = (p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2) (40)</a:t>
            </a:r>
            <a:endParaRPr lang="pt-BR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50A2976-27B2-4AB5-B8F9-DAC763CF01DE}"/>
              </a:ext>
            </a:extLst>
          </p:cNvPr>
          <p:cNvSpPr txBox="1"/>
          <p:nvPr/>
        </p:nvSpPr>
        <p:spPr>
          <a:xfrm>
            <a:off x="-15088" y="123478"/>
            <a:ext cx="9361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lucro da empresa 1 será (1/2)(p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2)(200 – 2p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se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p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196B5E-36E1-46CF-B247-A5A27FB2A6B7}"/>
              </a:ext>
            </a:extLst>
          </p:cNvPr>
          <p:cNvSpPr txBox="1"/>
          <p:nvPr/>
        </p:nvSpPr>
        <p:spPr>
          <a:xfrm>
            <a:off x="7308304" y="12463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F9997A-937C-44B7-9622-9FFCCA3D2F59}"/>
              </a:ext>
            </a:extLst>
          </p:cNvPr>
          <p:cNvSpPr txBox="1"/>
          <p:nvPr/>
        </p:nvSpPr>
        <p:spPr>
          <a:xfrm>
            <a:off x="107504" y="555526"/>
            <a:ext cx="8928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SzPct val="101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Exatamente como vimos.</a:t>
            </a:r>
            <a:endParaRPr lang="pt-BR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4659A96-3A20-4E97-A2C7-A1899E54F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54678"/>
              </p:ext>
            </p:extLst>
          </p:nvPr>
        </p:nvGraphicFramePr>
        <p:xfrm>
          <a:off x="539552" y="986413"/>
          <a:ext cx="7466013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965160" progId="Equation.DSMT4">
                  <p:embed/>
                </p:oleObj>
              </mc:Choice>
              <mc:Fallback>
                <p:oleObj name="Equation" r:id="rId2" imgW="3555720" imgH="9651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456DA9D-FE17-4B04-ACFA-AD6A48317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86413"/>
                        <a:ext cx="7466013" cy="185261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2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C078ED-5BAE-48AC-A08E-9BFA0D0909A9}"/>
              </a:ext>
            </a:extLst>
          </p:cNvPr>
          <p:cNvSpPr txBox="1"/>
          <p:nvPr/>
        </p:nvSpPr>
        <p:spPr>
          <a:xfrm>
            <a:off x="35496" y="54947"/>
            <a:ext cx="910850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-BoldMT"/>
              </a:rPr>
              <a:t>13) QUESTÃO 10 – 2009 </a:t>
            </a:r>
            <a:r>
              <a:rPr lang="pt-BR" sz="2200" dirty="0">
                <a:solidFill>
                  <a:srgbClr val="000000"/>
                </a:solidFill>
                <a:latin typeface="Arial-BoldMT"/>
                <a:cs typeface="Calibri" panose="020F0502020204030204" pitchFamily="34" charset="0"/>
              </a:rPr>
              <a:t>→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monopolista produz um certo bem de acordo com uma tecnologia para a qual o custo marginal de produção é constante e igual a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Existem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consumidores idênticos e de tal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sorte que a demanda inversa agregada por esse bem é dada por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= 10 – Q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em que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o preço e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quantidade total demandada. Julgue as seguintes afirmativas:</a:t>
            </a:r>
          </a:p>
          <a:p>
            <a:pPr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o monopolista aplica a regra de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mark-u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como regra de preço, então o preço de monopólio é </a:t>
            </a:r>
            <a:r>
              <a:rPr lang="pt-BR" sz="19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7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 quantidade produzida é </a:t>
            </a:r>
            <a:r>
              <a:rPr lang="pt-BR" sz="19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Qm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perda de bem-estar (ou </a:t>
            </a:r>
            <a:r>
              <a:rPr lang="pt-BR" sz="19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deadweight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decorrente do uso da regra de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mark-u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pelo monopolista é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DWL = 9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Suponha que em vez da regra de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mark-up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monopolista adota uma tarifa bipartite (</a:t>
            </a:r>
            <a:r>
              <a:rPr lang="pt-BR" sz="19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two-part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tariff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segundo a qual ele cobra, de cada consumidor, uma tarifa de entrada igual a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= 18/N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depois cobra o custo marginal por cada unidade ofertada. Então o monopolista produzirá a quantidade socialmente eficiente.</a:t>
            </a:r>
          </a:p>
          <a:p>
            <a:pPr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Adotando uma tarifa bipartite, o monopolista jamais poderá obter um lucro maior do que aquele obtido mediante a regra de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mark-up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pt-B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o monopolista pratica discriminação perfeita de preços, então seu lucro privado coincidirá com o excedente social.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532957-3F57-4E2B-9523-227158FE0C5C}"/>
              </a:ext>
            </a:extLst>
          </p:cNvPr>
          <p:cNvSpPr txBox="1"/>
          <p:nvPr/>
        </p:nvSpPr>
        <p:spPr>
          <a:xfrm>
            <a:off x="7236296" y="185514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AA965-56C1-411B-A4A7-F2F2524670DF}"/>
              </a:ext>
            </a:extLst>
          </p:cNvPr>
          <p:cNvSpPr txBox="1"/>
          <p:nvPr/>
        </p:nvSpPr>
        <p:spPr>
          <a:xfrm>
            <a:off x="4211960" y="24219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939440-1DBB-400D-A65E-BBB670B590C5}"/>
              </a:ext>
            </a:extLst>
          </p:cNvPr>
          <p:cNvSpPr txBox="1"/>
          <p:nvPr/>
        </p:nvSpPr>
        <p:spPr>
          <a:xfrm>
            <a:off x="8244408" y="35833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FDE11B-12D4-43E3-BF83-A433546C92BB}"/>
              </a:ext>
            </a:extLst>
          </p:cNvPr>
          <p:cNvSpPr txBox="1"/>
          <p:nvPr/>
        </p:nvSpPr>
        <p:spPr>
          <a:xfrm>
            <a:off x="6300192" y="41594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E410A9-C7AD-4E27-81CB-213338DB5FA5}"/>
              </a:ext>
            </a:extLst>
          </p:cNvPr>
          <p:cNvSpPr txBox="1"/>
          <p:nvPr/>
        </p:nvSpPr>
        <p:spPr>
          <a:xfrm>
            <a:off x="4644008" y="47261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4910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F2FFDF2-E592-4145-9A0F-8E51946596EE}"/>
              </a:ext>
            </a:extLst>
          </p:cNvPr>
          <p:cNvSpPr txBox="1">
            <a:spLocks/>
          </p:cNvSpPr>
          <p:nvPr/>
        </p:nvSpPr>
        <p:spPr>
          <a:xfrm>
            <a:off x="35496" y="83247"/>
            <a:ext cx="9036496" cy="248850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questão trata, entre outras coisas, da tarifa em duas partes.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Possibilidade de uma firma com poder de mercado aumentar o seu lucro utilizando a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tarifa em duas partes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uma 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taxa de entrada </a:t>
            </a:r>
            <a:r>
              <a:rPr lang="en-US" alt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taxa de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utilização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endParaRPr lang="en-US" alt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Quando as demandas forem homogêneas </a:t>
            </a:r>
            <a:r>
              <a:rPr lang="pt-BR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en-US" sz="21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mesma curva de demanda ou preferências idênticas, ou ainda,  um único consumidor</a:t>
            </a:r>
            <a:r>
              <a:rPr lang="pt-BR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→ elevada taxa de entrada e baixa taxa de utilização (P = </a:t>
            </a:r>
            <a:r>
              <a:rPr lang="pt-BR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endParaRPr lang="pt-BR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 melhor maneira de perceber isso</a:t>
            </a:r>
            <a:r>
              <a:rPr lang="pt-B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é notar que, caso a firma cobre P = </a:t>
            </a:r>
            <a:r>
              <a:rPr lang="pt-BR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(para todos – demandas homogêneas) e uma taxa de entrada (para todos – demandas homogêneas) que capture todo o excedente do consumidor, ela estará em uma situação equivalente a situação de discriminação perfeita.</a:t>
            </a:r>
          </a:p>
        </p:txBody>
      </p:sp>
    </p:spTree>
    <p:extLst>
      <p:ext uri="{BB962C8B-B14F-4D97-AF65-F5344CB8AC3E}">
        <p14:creationId xmlns:p14="http://schemas.microsoft.com/office/powerpoint/2010/main" val="5350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D537671-C8CE-4D0A-8747-9E7A0DEF0FE7}"/>
              </a:ext>
            </a:extLst>
          </p:cNvPr>
          <p:cNvGrpSpPr/>
          <p:nvPr/>
        </p:nvGrpSpPr>
        <p:grpSpPr>
          <a:xfrm>
            <a:off x="537975" y="908014"/>
            <a:ext cx="8426513" cy="1800027"/>
            <a:chOff x="641435" y="4029843"/>
            <a:chExt cx="8426513" cy="1800027"/>
          </a:xfrm>
        </p:grpSpPr>
        <p:sp>
          <p:nvSpPr>
            <p:cNvPr id="3" name="Triângulo retângulo 29">
              <a:extLst>
                <a:ext uri="{FF2B5EF4-FFF2-40B4-BE49-F238E27FC236}">
                  <a16:creationId xmlns:a16="http://schemas.microsoft.com/office/drawing/2014/main" id="{E45FDF37-366B-41DF-905E-B114DCA127EC}"/>
                </a:ext>
              </a:extLst>
            </p:cNvPr>
            <p:cNvSpPr/>
            <p:nvPr/>
          </p:nvSpPr>
          <p:spPr>
            <a:xfrm>
              <a:off x="641435" y="4367285"/>
              <a:ext cx="1885676" cy="1462585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57D48833-135A-489B-B571-6BBA1D64DF34}"/>
                </a:ext>
              </a:extLst>
            </p:cNvPr>
            <p:cNvSpPr txBox="1"/>
            <p:nvPr/>
          </p:nvSpPr>
          <p:spPr>
            <a:xfrm>
              <a:off x="1865572" y="4029843"/>
              <a:ext cx="7202376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3399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Observe que, nesse caso, para capturar todo o excedente do consumidor a firma deveria cobrar P = 2 e uma taxa de entrada do tamanho da área azul = ((8 x 8) / 2) = 32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Conector de seta reta 40">
              <a:extLst>
                <a:ext uri="{FF2B5EF4-FFF2-40B4-BE49-F238E27FC236}">
                  <a16:creationId xmlns:a16="http://schemas.microsoft.com/office/drawing/2014/main" id="{E7F13A8A-80B7-4E4D-86C5-7F6312DFA49C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1119107" y="4537675"/>
              <a:ext cx="746465" cy="940761"/>
            </a:xfrm>
            <a:prstGeom prst="straightConnector1">
              <a:avLst/>
            </a:prstGeom>
            <a:ln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ector de seta reta 8">
            <a:extLst>
              <a:ext uri="{FF2B5EF4-FFF2-40B4-BE49-F238E27FC236}">
                <a16:creationId xmlns:a16="http://schemas.microsoft.com/office/drawing/2014/main" id="{ADBBE0F7-298F-43AD-8811-A028A676EF2B}"/>
              </a:ext>
            </a:extLst>
          </p:cNvPr>
          <p:cNvCxnSpPr/>
          <p:nvPr/>
        </p:nvCxnSpPr>
        <p:spPr>
          <a:xfrm flipV="1">
            <a:off x="540561" y="931557"/>
            <a:ext cx="0" cy="222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9">
            <a:extLst>
              <a:ext uri="{FF2B5EF4-FFF2-40B4-BE49-F238E27FC236}">
                <a16:creationId xmlns:a16="http://schemas.microsoft.com/office/drawing/2014/main" id="{55D69314-9662-4C88-B7F3-516485786128}"/>
              </a:ext>
            </a:extLst>
          </p:cNvPr>
          <p:cNvCxnSpPr/>
          <p:nvPr/>
        </p:nvCxnSpPr>
        <p:spPr>
          <a:xfrm>
            <a:off x="530316" y="3156142"/>
            <a:ext cx="2961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B3D77F-D82E-4AAE-9C24-3C3527266AED}"/>
              </a:ext>
            </a:extLst>
          </p:cNvPr>
          <p:cNvSpPr txBox="1"/>
          <p:nvPr/>
        </p:nvSpPr>
        <p:spPr>
          <a:xfrm>
            <a:off x="185722" y="699541"/>
            <a:ext cx="286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FC9FED-745D-4623-B247-67283AF50F79}"/>
              </a:ext>
            </a:extLst>
          </p:cNvPr>
          <p:cNvSpPr txBox="1"/>
          <p:nvPr/>
        </p:nvSpPr>
        <p:spPr>
          <a:xfrm>
            <a:off x="3286046" y="3117475"/>
            <a:ext cx="286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1EE36F8-9D3A-4904-A650-579B9FD6819E}"/>
              </a:ext>
            </a:extLst>
          </p:cNvPr>
          <p:cNvCxnSpPr/>
          <p:nvPr/>
        </p:nvCxnSpPr>
        <p:spPr>
          <a:xfrm>
            <a:off x="540561" y="1243094"/>
            <a:ext cx="2497541" cy="1913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048D8C-1EA5-431F-8351-815BA22DCF6B}"/>
              </a:ext>
            </a:extLst>
          </p:cNvPr>
          <p:cNvSpPr txBox="1"/>
          <p:nvPr/>
        </p:nvSpPr>
        <p:spPr>
          <a:xfrm>
            <a:off x="2833386" y="3173712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0B6BB1-DBB1-46DD-A331-78E3861FC732}"/>
              </a:ext>
            </a:extLst>
          </p:cNvPr>
          <p:cNvSpPr txBox="1"/>
          <p:nvPr/>
        </p:nvSpPr>
        <p:spPr>
          <a:xfrm>
            <a:off x="132311" y="1081595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3491B60-BF9E-4E85-A71B-649E1C6197F8}"/>
              </a:ext>
            </a:extLst>
          </p:cNvPr>
          <p:cNvSpPr txBox="1"/>
          <p:nvPr/>
        </p:nvSpPr>
        <p:spPr>
          <a:xfrm>
            <a:off x="2953508" y="2850489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</a:t>
            </a:r>
            <a:endParaRPr lang="en-US" b="1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64E87AD-1896-45FC-95D0-1CB6C9D6B8DD}"/>
              </a:ext>
            </a:extLst>
          </p:cNvPr>
          <p:cNvCxnSpPr/>
          <p:nvPr/>
        </p:nvCxnSpPr>
        <p:spPr>
          <a:xfrm>
            <a:off x="554209" y="2728937"/>
            <a:ext cx="2759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45AEFE-9ADD-4157-AE78-854EBA9B09F3}"/>
              </a:ext>
            </a:extLst>
          </p:cNvPr>
          <p:cNvSpPr txBox="1"/>
          <p:nvPr/>
        </p:nvSpPr>
        <p:spPr>
          <a:xfrm>
            <a:off x="258502" y="2530537"/>
            <a:ext cx="377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046AEA1-7153-48D2-878E-89F884135FE2}"/>
              </a:ext>
            </a:extLst>
          </p:cNvPr>
          <p:cNvSpPr txBox="1"/>
          <p:nvPr/>
        </p:nvSpPr>
        <p:spPr>
          <a:xfrm>
            <a:off x="3275856" y="2562457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CMg</a:t>
            </a:r>
            <a:endParaRPr lang="en-US" b="1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D08B8AD-DA15-4D98-8B20-680412ABD5FC}"/>
              </a:ext>
            </a:extLst>
          </p:cNvPr>
          <p:cNvCxnSpPr/>
          <p:nvPr/>
        </p:nvCxnSpPr>
        <p:spPr>
          <a:xfrm>
            <a:off x="2492189" y="2733065"/>
            <a:ext cx="0" cy="40943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F5E5ABF-BB15-4BEA-82DB-690611FA992C}"/>
              </a:ext>
            </a:extLst>
          </p:cNvPr>
          <p:cNvSpPr txBox="1"/>
          <p:nvPr/>
        </p:nvSpPr>
        <p:spPr>
          <a:xfrm>
            <a:off x="2344338" y="3173712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BAAD0766-B151-4654-A08B-1A84236B6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56247"/>
              </p:ext>
            </p:extLst>
          </p:nvPr>
        </p:nvGraphicFramePr>
        <p:xfrm>
          <a:off x="323528" y="195485"/>
          <a:ext cx="4396797" cy="46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228600" progId="Equation.DSMT4">
                  <p:embed/>
                </p:oleObj>
              </mc:Choice>
              <mc:Fallback>
                <p:oleObj name="Equation" r:id="rId2" imgW="2286000" imgH="2286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351C5E50-D497-49C0-A5E0-C0A3E1665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195485"/>
                        <a:ext cx="4396797" cy="46434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78DBCD3D-EE97-4505-A118-7FCF552B0B86}"/>
              </a:ext>
            </a:extLst>
          </p:cNvPr>
          <p:cNvSpPr txBox="1">
            <a:spLocks/>
          </p:cNvSpPr>
          <p:nvPr/>
        </p:nvSpPr>
        <p:spPr>
          <a:xfrm>
            <a:off x="103321" y="3507854"/>
            <a:ext cx="8933175" cy="172819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 que a firma não conseguiria praticar T = 32 caso a demanda de um outro grupo fosse, por exemplo,  Q = 8 – P.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Logo, para a tarifa em duas partes funcionar bem as demandas devem ser homogêneas.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97D56E1-739F-4560-8F52-02550F2E5EFE}"/>
              </a:ext>
            </a:extLst>
          </p:cNvPr>
          <p:cNvSpPr txBox="1"/>
          <p:nvPr/>
        </p:nvSpPr>
        <p:spPr>
          <a:xfrm>
            <a:off x="107504" y="94442"/>
            <a:ext cx="89289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relação a questão, primeiramente, devemos lembrar que podemos obter o preço ótimo cobrado pela firma monopolista em função do </a:t>
            </a:r>
            <a:r>
              <a:rPr lang="pt-BR" sz="2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da elasticidade-preço da demanda, fazendo        </a:t>
            </a:r>
            <a:r>
              <a:rPr lang="pt-BR" sz="2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RMg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Chamamos esse resultado de </a:t>
            </a: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 de </a:t>
            </a:r>
            <a:r>
              <a:rPr lang="pt-BR" sz="2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mark-up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D633C62-C4A5-48ED-A802-2377F15C2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2730"/>
              </p:ext>
            </p:extLst>
          </p:nvPr>
        </p:nvGraphicFramePr>
        <p:xfrm>
          <a:off x="552649" y="1479436"/>
          <a:ext cx="4019351" cy="138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660240" progId="Equation.DSMT4">
                  <p:embed/>
                </p:oleObj>
              </mc:Choice>
              <mc:Fallback>
                <p:oleObj name="Equation" r:id="rId2" imgW="1917360" imgH="6602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A548CE5-6A85-4C9D-8935-1997B714C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2649" y="1479436"/>
                        <a:ext cx="4019351" cy="138499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D735E8B-85CE-499D-8B92-9C9307C2C1CB}"/>
              </a:ext>
            </a:extLst>
          </p:cNvPr>
          <p:cNvSpPr txBox="1"/>
          <p:nvPr/>
        </p:nvSpPr>
        <p:spPr>
          <a:xfrm>
            <a:off x="107504" y="2931790"/>
            <a:ext cx="892899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Logo, podemos calcular </a:t>
            </a:r>
            <a:r>
              <a:rPr lang="pt-BR" sz="2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de duas formas. Nesse caso, como a elasticidade-preço da demanda não é constante, vamos utilizar o primeiro método.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9E466F-7E72-4365-9634-9BFB3B261ACD}"/>
              </a:ext>
            </a:extLst>
          </p:cNvPr>
          <p:cNvSpPr/>
          <p:nvPr/>
        </p:nvSpPr>
        <p:spPr>
          <a:xfrm>
            <a:off x="4427983" y="4547188"/>
            <a:ext cx="2232249" cy="472833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6C593B5-42DA-44CA-B11A-541C693559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34056"/>
              </p:ext>
            </p:extLst>
          </p:nvPr>
        </p:nvGraphicFramePr>
        <p:xfrm>
          <a:off x="552649" y="4028708"/>
          <a:ext cx="6296938" cy="99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482400" progId="Equation.DSMT4">
                  <p:embed/>
                </p:oleObj>
              </mc:Choice>
              <mc:Fallback>
                <p:oleObj name="Equation" r:id="rId4" imgW="3073320" imgH="4824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5CFF580-1217-47A9-885F-A7118CA71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649" y="4028708"/>
                        <a:ext cx="6296938" cy="991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65BEE90-F2E0-4CF2-9616-1A96C79BE7D4}"/>
              </a:ext>
            </a:extLst>
          </p:cNvPr>
          <p:cNvSpPr/>
          <p:nvPr/>
        </p:nvSpPr>
        <p:spPr>
          <a:xfrm>
            <a:off x="3491880" y="4512348"/>
            <a:ext cx="1008113" cy="472833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EAD3E4E-81DA-4A03-9A9B-F5045D392496}"/>
              </a:ext>
            </a:extLst>
          </p:cNvPr>
          <p:cNvSpPr/>
          <p:nvPr/>
        </p:nvSpPr>
        <p:spPr>
          <a:xfrm>
            <a:off x="3779911" y="2818997"/>
            <a:ext cx="2287401" cy="472833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C1288BC-DFCA-4C81-820D-A0FBA4C26C9E}"/>
              </a:ext>
            </a:extLst>
          </p:cNvPr>
          <p:cNvSpPr/>
          <p:nvPr/>
        </p:nvSpPr>
        <p:spPr>
          <a:xfrm>
            <a:off x="7452319" y="658757"/>
            <a:ext cx="1008113" cy="472833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6B09D8-5780-4A5A-A45A-5BCBAF91C4A5}"/>
              </a:ext>
            </a:extLst>
          </p:cNvPr>
          <p:cNvSpPr txBox="1"/>
          <p:nvPr/>
        </p:nvSpPr>
        <p:spPr>
          <a:xfrm>
            <a:off x="107504" y="22434"/>
            <a:ext cx="89289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que, com P* = 7 e Q* = 3, temos:</a:t>
            </a: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E8ED877-4633-42BB-BAEF-3EBE3D13A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56970"/>
              </p:ext>
            </p:extLst>
          </p:nvPr>
        </p:nvGraphicFramePr>
        <p:xfrm>
          <a:off x="539552" y="524768"/>
          <a:ext cx="785336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838080" progId="Equation.DSMT4">
                  <p:embed/>
                </p:oleObj>
              </mc:Choice>
              <mc:Fallback>
                <p:oleObj name="Equation" r:id="rId2" imgW="3746160" imgH="8380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ACB8D8F-7047-4330-A73A-AE9478DBB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524768"/>
                        <a:ext cx="7853363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0FFB1E2-896C-4D95-9503-C7B0E727C893}"/>
              </a:ext>
            </a:extLst>
          </p:cNvPr>
          <p:cNvSpPr txBox="1"/>
          <p:nvPr/>
        </p:nvSpPr>
        <p:spPr>
          <a:xfrm>
            <a:off x="107504" y="2355726"/>
            <a:ext cx="89289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Havendo concorrência perfeita: P = </a:t>
            </a:r>
            <a:r>
              <a:rPr lang="pt-BR" sz="2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EC1E038-42DD-4BB7-9BB6-07BB6D102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62760"/>
              </p:ext>
            </p:extLst>
          </p:nvPr>
        </p:nvGraphicFramePr>
        <p:xfrm>
          <a:off x="467544" y="2812405"/>
          <a:ext cx="55641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228600" progId="Equation.DSMT4">
                  <p:embed/>
                </p:oleObj>
              </mc:Choice>
              <mc:Fallback>
                <p:oleObj name="Equation" r:id="rId4" imgW="265428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3B2CBF3-D13C-4B86-89F7-6E43F301F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812405"/>
                        <a:ext cx="55641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CD6A89D-31B1-4DBB-B0B8-BA85A28D1CCE}"/>
              </a:ext>
            </a:extLst>
          </p:cNvPr>
          <p:cNvSpPr txBox="1"/>
          <p:nvPr/>
        </p:nvSpPr>
        <p:spPr>
          <a:xfrm>
            <a:off x="107504" y="3419296"/>
            <a:ext cx="892899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caso da aplicação da tarifa em duas partes a firma cobrará            P = </a:t>
            </a:r>
            <a:r>
              <a:rPr lang="pt-BR" sz="2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cobrará uma tarifa de entrada que capture todo excedente do consumidor. Portanto: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BFD0E52-2899-4998-92B4-A7D1AF313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56672"/>
              </p:ext>
            </p:extLst>
          </p:nvPr>
        </p:nvGraphicFramePr>
        <p:xfrm>
          <a:off x="539552" y="4506242"/>
          <a:ext cx="38877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279360" progId="Equation.DSMT4">
                  <p:embed/>
                </p:oleObj>
              </mc:Choice>
              <mc:Fallback>
                <p:oleObj name="Equation" r:id="rId6" imgW="1854000" imgH="2793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B8E2E8F-1276-48B9-8998-42209042A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4506242"/>
                        <a:ext cx="388778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1">
            <a:extLst>
              <a:ext uri="{FF2B5EF4-FFF2-40B4-BE49-F238E27FC236}">
                <a16:creationId xmlns:a16="http://schemas.microsoft.com/office/drawing/2014/main" id="{8388E3FF-4DCB-4942-8ABE-4FD9F047CEDC}"/>
              </a:ext>
            </a:extLst>
          </p:cNvPr>
          <p:cNvSpPr/>
          <p:nvPr/>
        </p:nvSpPr>
        <p:spPr>
          <a:xfrm>
            <a:off x="1763688" y="1462951"/>
            <a:ext cx="806720" cy="605903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retângulo 45">
            <a:extLst>
              <a:ext uri="{FF2B5EF4-FFF2-40B4-BE49-F238E27FC236}">
                <a16:creationId xmlns:a16="http://schemas.microsoft.com/office/drawing/2014/main" id="{13623B4A-FB0E-4E1A-970C-6B9181876D18}"/>
              </a:ext>
            </a:extLst>
          </p:cNvPr>
          <p:cNvSpPr/>
          <p:nvPr/>
        </p:nvSpPr>
        <p:spPr>
          <a:xfrm>
            <a:off x="860612" y="768412"/>
            <a:ext cx="903708" cy="680532"/>
          </a:xfrm>
          <a:prstGeom prst="rtTriangl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974DA9-6883-4EDA-B266-D07D1C66C0A0}"/>
              </a:ext>
            </a:extLst>
          </p:cNvPr>
          <p:cNvSpPr txBox="1"/>
          <p:nvPr/>
        </p:nvSpPr>
        <p:spPr>
          <a:xfrm>
            <a:off x="1547664" y="341767"/>
            <a:ext cx="1576312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Excedente do Consumidor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9">
            <a:extLst>
              <a:ext uri="{FF2B5EF4-FFF2-40B4-BE49-F238E27FC236}">
                <a16:creationId xmlns:a16="http://schemas.microsoft.com/office/drawing/2014/main" id="{F51EFE4F-B0DF-4139-A450-405120A48A29}"/>
              </a:ext>
            </a:extLst>
          </p:cNvPr>
          <p:cNvCxnSpPr/>
          <p:nvPr/>
        </p:nvCxnSpPr>
        <p:spPr>
          <a:xfrm flipH="1">
            <a:off x="1216142" y="939321"/>
            <a:ext cx="386691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FC434271-CC36-40E8-92B9-9E7D5F8A1D37}"/>
              </a:ext>
            </a:extLst>
          </p:cNvPr>
          <p:cNvSpPr/>
          <p:nvPr/>
        </p:nvSpPr>
        <p:spPr>
          <a:xfrm>
            <a:off x="827584" y="1426850"/>
            <a:ext cx="954890" cy="633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ECE315-F6CA-4696-A436-9397D574A7AB}"/>
              </a:ext>
            </a:extLst>
          </p:cNvPr>
          <p:cNvSpPr txBox="1"/>
          <p:nvPr/>
        </p:nvSpPr>
        <p:spPr>
          <a:xfrm>
            <a:off x="2221799" y="980023"/>
            <a:ext cx="15581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Lucro com P*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de seta reta 51">
            <a:extLst>
              <a:ext uri="{FF2B5EF4-FFF2-40B4-BE49-F238E27FC236}">
                <a16:creationId xmlns:a16="http://schemas.microsoft.com/office/drawing/2014/main" id="{0244D335-2A96-4BF7-9698-EF965CA2B5E8}"/>
              </a:ext>
            </a:extLst>
          </p:cNvPr>
          <p:cNvCxnSpPr>
            <a:cxnSpLocks/>
          </p:cNvCxnSpPr>
          <p:nvPr/>
        </p:nvCxnSpPr>
        <p:spPr>
          <a:xfrm flipH="1">
            <a:off x="1313954" y="1249243"/>
            <a:ext cx="925776" cy="633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6">
            <a:extLst>
              <a:ext uri="{FF2B5EF4-FFF2-40B4-BE49-F238E27FC236}">
                <a16:creationId xmlns:a16="http://schemas.microsoft.com/office/drawing/2014/main" id="{88720522-A51B-426A-B800-1901356ED58A}"/>
              </a:ext>
            </a:extLst>
          </p:cNvPr>
          <p:cNvCxnSpPr/>
          <p:nvPr/>
        </p:nvCxnSpPr>
        <p:spPr>
          <a:xfrm flipV="1">
            <a:off x="849930" y="419951"/>
            <a:ext cx="0" cy="222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8">
            <a:extLst>
              <a:ext uri="{FF2B5EF4-FFF2-40B4-BE49-F238E27FC236}">
                <a16:creationId xmlns:a16="http://schemas.microsoft.com/office/drawing/2014/main" id="{395BB645-9B26-47C3-A980-7F74FF2DB4FA}"/>
              </a:ext>
            </a:extLst>
          </p:cNvPr>
          <p:cNvCxnSpPr/>
          <p:nvPr/>
        </p:nvCxnSpPr>
        <p:spPr>
          <a:xfrm>
            <a:off x="827584" y="2644536"/>
            <a:ext cx="2961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8E056C-54E3-4155-B01C-F173C29C985E}"/>
              </a:ext>
            </a:extLst>
          </p:cNvPr>
          <p:cNvSpPr txBox="1"/>
          <p:nvPr/>
        </p:nvSpPr>
        <p:spPr>
          <a:xfrm>
            <a:off x="495091" y="187935"/>
            <a:ext cx="28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534771-DF06-4659-B1C2-F39E612B87BF}"/>
              </a:ext>
            </a:extLst>
          </p:cNvPr>
          <p:cNvSpPr txBox="1"/>
          <p:nvPr/>
        </p:nvSpPr>
        <p:spPr>
          <a:xfrm>
            <a:off x="3595415" y="2605869"/>
            <a:ext cx="286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4CA45A6-D1A6-4E70-91A2-3C0010FCDD5B}"/>
              </a:ext>
            </a:extLst>
          </p:cNvPr>
          <p:cNvCxnSpPr/>
          <p:nvPr/>
        </p:nvCxnSpPr>
        <p:spPr>
          <a:xfrm>
            <a:off x="849930" y="731488"/>
            <a:ext cx="2497541" cy="1913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7371E7-B4BD-4E99-B021-6D15C9F2FBD3}"/>
              </a:ext>
            </a:extLst>
          </p:cNvPr>
          <p:cNvSpPr txBox="1"/>
          <p:nvPr/>
        </p:nvSpPr>
        <p:spPr>
          <a:xfrm>
            <a:off x="3131840" y="264062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A415F78-EC11-4C2A-A61C-254A525F3CE6}"/>
              </a:ext>
            </a:extLst>
          </p:cNvPr>
          <p:cNvSpPr txBox="1"/>
          <p:nvPr/>
        </p:nvSpPr>
        <p:spPr>
          <a:xfrm>
            <a:off x="483711" y="569989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89FEB89-F2EA-4BDF-801C-810029BE74B4}"/>
              </a:ext>
            </a:extLst>
          </p:cNvPr>
          <p:cNvCxnSpPr/>
          <p:nvPr/>
        </p:nvCxnSpPr>
        <p:spPr>
          <a:xfrm>
            <a:off x="879495" y="754655"/>
            <a:ext cx="1348859" cy="2215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58A793-76AA-4BDD-B10E-9CA5B8A5BA6F}"/>
              </a:ext>
            </a:extLst>
          </p:cNvPr>
          <p:cNvSpPr txBox="1"/>
          <p:nvPr/>
        </p:nvSpPr>
        <p:spPr>
          <a:xfrm>
            <a:off x="1979712" y="2914947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RMg</a:t>
            </a:r>
            <a:endParaRPr lang="en-US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99F516-811F-43A3-B206-16271E1967A6}"/>
              </a:ext>
            </a:extLst>
          </p:cNvPr>
          <p:cNvSpPr txBox="1"/>
          <p:nvPr/>
        </p:nvSpPr>
        <p:spPr>
          <a:xfrm>
            <a:off x="3199615" y="2264675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DBE2A17-749D-4C06-B40A-37D8EFBCE9B3}"/>
              </a:ext>
            </a:extLst>
          </p:cNvPr>
          <p:cNvCxnSpPr/>
          <p:nvPr/>
        </p:nvCxnSpPr>
        <p:spPr>
          <a:xfrm>
            <a:off x="863578" y="2060143"/>
            <a:ext cx="2759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9FEB00-3E42-4198-9615-25CD58DBC2B5}"/>
              </a:ext>
            </a:extLst>
          </p:cNvPr>
          <p:cNvSpPr txBox="1"/>
          <p:nvPr/>
        </p:nvSpPr>
        <p:spPr>
          <a:xfrm>
            <a:off x="131157" y="1865605"/>
            <a:ext cx="81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2DF7251-AF46-474E-837A-E0021965A8A2}"/>
              </a:ext>
            </a:extLst>
          </p:cNvPr>
          <p:cNvSpPr txBox="1"/>
          <p:nvPr/>
        </p:nvSpPr>
        <p:spPr>
          <a:xfrm>
            <a:off x="3601580" y="2014034"/>
            <a:ext cx="68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A2DEEC1-1682-4051-832E-770F61026E9C}"/>
              </a:ext>
            </a:extLst>
          </p:cNvPr>
          <p:cNvSpPr txBox="1"/>
          <p:nvPr/>
        </p:nvSpPr>
        <p:spPr>
          <a:xfrm>
            <a:off x="1619672" y="2603507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2E3DFB12-D666-4F37-A237-B55341436976}"/>
              </a:ext>
            </a:extLst>
          </p:cNvPr>
          <p:cNvCxnSpPr/>
          <p:nvPr/>
        </p:nvCxnSpPr>
        <p:spPr>
          <a:xfrm flipH="1">
            <a:off x="1764320" y="1429884"/>
            <a:ext cx="10" cy="120100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EF71460-384A-4369-99C0-668E8316BC32}"/>
              </a:ext>
            </a:extLst>
          </p:cNvPr>
          <p:cNvCxnSpPr/>
          <p:nvPr/>
        </p:nvCxnSpPr>
        <p:spPr>
          <a:xfrm>
            <a:off x="849930" y="1429884"/>
            <a:ext cx="914390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E5F9B0F-6A73-421A-827E-7D79C6442C8C}"/>
              </a:ext>
            </a:extLst>
          </p:cNvPr>
          <p:cNvSpPr txBox="1"/>
          <p:nvPr/>
        </p:nvSpPr>
        <p:spPr>
          <a:xfrm>
            <a:off x="131157" y="1289541"/>
            <a:ext cx="91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P* = 7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249589B-4D87-4623-861A-002A017BA9CC}"/>
              </a:ext>
            </a:extLst>
          </p:cNvPr>
          <p:cNvSpPr txBox="1"/>
          <p:nvPr/>
        </p:nvSpPr>
        <p:spPr>
          <a:xfrm>
            <a:off x="5508104" y="3500303"/>
            <a:ext cx="3205590" cy="1015663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Tarifa em Duas Partes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 = 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T = (6 x 6) / 2 = 18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8945F16-BF41-4135-A6AF-230B3D089DBB}"/>
              </a:ext>
            </a:extLst>
          </p:cNvPr>
          <p:cNvSpPr txBox="1"/>
          <p:nvPr/>
        </p:nvSpPr>
        <p:spPr>
          <a:xfrm>
            <a:off x="2411760" y="2636207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C9A578E-E287-4B44-AD67-4A3E8FD2A247}"/>
              </a:ext>
            </a:extLst>
          </p:cNvPr>
          <p:cNvCxnSpPr>
            <a:cxnSpLocks/>
          </p:cNvCxnSpPr>
          <p:nvPr/>
        </p:nvCxnSpPr>
        <p:spPr>
          <a:xfrm>
            <a:off x="2555766" y="2060143"/>
            <a:ext cx="0" cy="57606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61DC5FC-8E79-4ACA-A63C-B92ADA98EE81}"/>
              </a:ext>
            </a:extLst>
          </p:cNvPr>
          <p:cNvSpPr txBox="1"/>
          <p:nvPr/>
        </p:nvSpPr>
        <p:spPr>
          <a:xfrm>
            <a:off x="2725855" y="1403360"/>
            <a:ext cx="155811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Peso Morto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(3 x 3)/2 = 4,5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de seta reta 51">
            <a:extLst>
              <a:ext uri="{FF2B5EF4-FFF2-40B4-BE49-F238E27FC236}">
                <a16:creationId xmlns:a16="http://schemas.microsoft.com/office/drawing/2014/main" id="{16D227F9-FD37-4643-9749-9AA828E2CA19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1937923" y="1695748"/>
            <a:ext cx="787932" cy="186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ângulo Retângulo 30">
            <a:extLst>
              <a:ext uri="{FF2B5EF4-FFF2-40B4-BE49-F238E27FC236}">
                <a16:creationId xmlns:a16="http://schemas.microsoft.com/office/drawing/2014/main" id="{61F0977C-3126-41AC-9DAC-2BC0251CD4A0}"/>
              </a:ext>
            </a:extLst>
          </p:cNvPr>
          <p:cNvSpPr/>
          <p:nvPr/>
        </p:nvSpPr>
        <p:spPr>
          <a:xfrm>
            <a:off x="5472090" y="706620"/>
            <a:ext cx="1706830" cy="1362235"/>
          </a:xfrm>
          <a:prstGeom prst="rtTriangle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de seta reta 6">
            <a:extLst>
              <a:ext uri="{FF2B5EF4-FFF2-40B4-BE49-F238E27FC236}">
                <a16:creationId xmlns:a16="http://schemas.microsoft.com/office/drawing/2014/main" id="{1E6321A4-CCDD-4292-AE0F-D7447778076E}"/>
              </a:ext>
            </a:extLst>
          </p:cNvPr>
          <p:cNvCxnSpPr/>
          <p:nvPr/>
        </p:nvCxnSpPr>
        <p:spPr>
          <a:xfrm flipV="1">
            <a:off x="5458442" y="419951"/>
            <a:ext cx="0" cy="222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8">
            <a:extLst>
              <a:ext uri="{FF2B5EF4-FFF2-40B4-BE49-F238E27FC236}">
                <a16:creationId xmlns:a16="http://schemas.microsoft.com/office/drawing/2014/main" id="{4F07E836-E41B-43E3-B4CB-45805DD5EE60}"/>
              </a:ext>
            </a:extLst>
          </p:cNvPr>
          <p:cNvCxnSpPr/>
          <p:nvPr/>
        </p:nvCxnSpPr>
        <p:spPr>
          <a:xfrm>
            <a:off x="5436096" y="2644536"/>
            <a:ext cx="2961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5C4D0A9-83B0-409E-94C3-E3FAB83C2E95}"/>
              </a:ext>
            </a:extLst>
          </p:cNvPr>
          <p:cNvSpPr txBox="1"/>
          <p:nvPr/>
        </p:nvSpPr>
        <p:spPr>
          <a:xfrm>
            <a:off x="5103603" y="187935"/>
            <a:ext cx="28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0702299-F6B9-4EB2-83E7-3FB4DEC2BCC8}"/>
              </a:ext>
            </a:extLst>
          </p:cNvPr>
          <p:cNvSpPr txBox="1"/>
          <p:nvPr/>
        </p:nvSpPr>
        <p:spPr>
          <a:xfrm>
            <a:off x="8203927" y="2605869"/>
            <a:ext cx="286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72A7FE32-90D4-4B97-B7F4-ABA153B3C208}"/>
              </a:ext>
            </a:extLst>
          </p:cNvPr>
          <p:cNvCxnSpPr/>
          <p:nvPr/>
        </p:nvCxnSpPr>
        <p:spPr>
          <a:xfrm>
            <a:off x="5458442" y="731488"/>
            <a:ext cx="2497541" cy="1913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EEDA82E-DA14-4A8E-B548-672D5D76E8D2}"/>
              </a:ext>
            </a:extLst>
          </p:cNvPr>
          <p:cNvSpPr txBox="1"/>
          <p:nvPr/>
        </p:nvSpPr>
        <p:spPr>
          <a:xfrm>
            <a:off x="7740352" y="2640620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76799F8-31FE-407F-A79A-4F2E833F4B49}"/>
              </a:ext>
            </a:extLst>
          </p:cNvPr>
          <p:cNvSpPr txBox="1"/>
          <p:nvPr/>
        </p:nvSpPr>
        <p:spPr>
          <a:xfrm>
            <a:off x="5092223" y="569989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1DBB28C-3D32-4CF2-AF13-90800151DE40}"/>
              </a:ext>
            </a:extLst>
          </p:cNvPr>
          <p:cNvCxnSpPr/>
          <p:nvPr/>
        </p:nvCxnSpPr>
        <p:spPr>
          <a:xfrm>
            <a:off x="5488007" y="754655"/>
            <a:ext cx="1348859" cy="2215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069B523-F82D-42A0-9DAF-9E92C0B504A5}"/>
              </a:ext>
            </a:extLst>
          </p:cNvPr>
          <p:cNvSpPr txBox="1"/>
          <p:nvPr/>
        </p:nvSpPr>
        <p:spPr>
          <a:xfrm>
            <a:off x="6588224" y="2914947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RMg</a:t>
            </a:r>
            <a:endParaRPr lang="en-US" b="1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302DCA1-CB5F-4AB7-B239-3BB2C71C26ED}"/>
              </a:ext>
            </a:extLst>
          </p:cNvPr>
          <p:cNvSpPr txBox="1"/>
          <p:nvPr/>
        </p:nvSpPr>
        <p:spPr>
          <a:xfrm>
            <a:off x="7808127" y="2264675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C7A1A89-B1FE-4258-B013-B63751F24996}"/>
              </a:ext>
            </a:extLst>
          </p:cNvPr>
          <p:cNvCxnSpPr/>
          <p:nvPr/>
        </p:nvCxnSpPr>
        <p:spPr>
          <a:xfrm>
            <a:off x="5472090" y="2060143"/>
            <a:ext cx="2759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9E323A2-CE5F-420A-A590-71C8CBA2460B}"/>
              </a:ext>
            </a:extLst>
          </p:cNvPr>
          <p:cNvSpPr txBox="1"/>
          <p:nvPr/>
        </p:nvSpPr>
        <p:spPr>
          <a:xfrm>
            <a:off x="4739669" y="1865605"/>
            <a:ext cx="81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F94BF8B-AD84-48CF-8892-07C15ECDAF10}"/>
              </a:ext>
            </a:extLst>
          </p:cNvPr>
          <p:cNvSpPr txBox="1"/>
          <p:nvPr/>
        </p:nvSpPr>
        <p:spPr>
          <a:xfrm>
            <a:off x="8210092" y="2014034"/>
            <a:ext cx="68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E671F791-8312-4D6C-BC99-D38BDD090FDF}"/>
              </a:ext>
            </a:extLst>
          </p:cNvPr>
          <p:cNvSpPr txBox="1"/>
          <p:nvPr/>
        </p:nvSpPr>
        <p:spPr>
          <a:xfrm>
            <a:off x="6228184" y="2603507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79C9B906-AEB0-4E3F-B66F-F8A7E5DE7F00}"/>
              </a:ext>
            </a:extLst>
          </p:cNvPr>
          <p:cNvCxnSpPr/>
          <p:nvPr/>
        </p:nvCxnSpPr>
        <p:spPr>
          <a:xfrm flipH="1">
            <a:off x="6372832" y="1429884"/>
            <a:ext cx="10" cy="120100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52A0C3D6-DB68-4441-8AB2-C3D36603F384}"/>
              </a:ext>
            </a:extLst>
          </p:cNvPr>
          <p:cNvCxnSpPr/>
          <p:nvPr/>
        </p:nvCxnSpPr>
        <p:spPr>
          <a:xfrm>
            <a:off x="5458442" y="1429884"/>
            <a:ext cx="914390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6F4EE0E5-E768-4ECD-BAA6-371E4573D09B}"/>
              </a:ext>
            </a:extLst>
          </p:cNvPr>
          <p:cNvSpPr txBox="1"/>
          <p:nvPr/>
        </p:nvSpPr>
        <p:spPr>
          <a:xfrm>
            <a:off x="4739669" y="1289541"/>
            <a:ext cx="91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P* = 7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730C444-9A50-46A7-B75C-60FB7D671ACD}"/>
              </a:ext>
            </a:extLst>
          </p:cNvPr>
          <p:cNvSpPr txBox="1"/>
          <p:nvPr/>
        </p:nvSpPr>
        <p:spPr>
          <a:xfrm>
            <a:off x="7020272" y="2636207"/>
            <a:ext cx="47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C9BE3B8-64E3-4640-AC0E-4187C62A4B7D}"/>
              </a:ext>
            </a:extLst>
          </p:cNvPr>
          <p:cNvCxnSpPr>
            <a:cxnSpLocks/>
          </p:cNvCxnSpPr>
          <p:nvPr/>
        </p:nvCxnSpPr>
        <p:spPr>
          <a:xfrm>
            <a:off x="7164278" y="2060143"/>
            <a:ext cx="0" cy="576064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1">
            <a:extLst>
              <a:ext uri="{FF2B5EF4-FFF2-40B4-BE49-F238E27FC236}">
                <a16:creationId xmlns:a16="http://schemas.microsoft.com/office/drawing/2014/main" id="{6BDB17DB-555C-417B-A921-AC63A38565E2}"/>
              </a:ext>
            </a:extLst>
          </p:cNvPr>
          <p:cNvCxnSpPr>
            <a:cxnSpLocks/>
          </p:cNvCxnSpPr>
          <p:nvPr/>
        </p:nvCxnSpPr>
        <p:spPr>
          <a:xfrm>
            <a:off x="5940152" y="1628095"/>
            <a:ext cx="0" cy="1872208"/>
          </a:xfrm>
          <a:prstGeom prst="straightConnector1">
            <a:avLst/>
          </a:prstGeom>
          <a:ln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26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983EC5-E491-4D7C-9F73-171F9D8E8601}"/>
              </a:ext>
            </a:extLst>
          </p:cNvPr>
          <p:cNvSpPr txBox="1"/>
          <p:nvPr/>
        </p:nvSpPr>
        <p:spPr>
          <a:xfrm>
            <a:off x="179512" y="5147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Curvas  de  indiferença  dadas  por                     , em  que 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é  uma constante estritamente positiva para cada curva de indiferença, indicam que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são complementares perfeitos;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6B47F9-2C8A-46EF-8128-6FF3CA269E4E}"/>
              </a:ext>
            </a:extLst>
          </p:cNvPr>
          <p:cNvSpPr txBox="1"/>
          <p:nvPr/>
        </p:nvSpPr>
        <p:spPr>
          <a:xfrm>
            <a:off x="4499992" y="65947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4" name="Object 21">
            <a:extLst>
              <a:ext uri="{FF2B5EF4-FFF2-40B4-BE49-F238E27FC236}">
                <a16:creationId xmlns:a16="http://schemas.microsoft.com/office/drawing/2014/main" id="{E7FC967B-BBEB-4C44-82D2-DF7333F69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783220"/>
              </p:ext>
            </p:extLst>
          </p:nvPr>
        </p:nvGraphicFramePr>
        <p:xfrm>
          <a:off x="4860033" y="51470"/>
          <a:ext cx="144016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53800" progId="Equation.DSMT4">
                  <p:embed/>
                </p:oleObj>
              </mc:Choice>
              <mc:Fallback>
                <p:oleObj name="Equation" r:id="rId2" imgW="876240" imgH="253800" progId="Equation.DSMT4">
                  <p:embed/>
                  <p:pic>
                    <p:nvPicPr>
                      <p:cNvPr id="4" name="Object 21">
                        <a:extLst>
                          <a:ext uri="{FF2B5EF4-FFF2-40B4-BE49-F238E27FC236}">
                            <a16:creationId xmlns:a16="http://schemas.microsoft.com/office/drawing/2014/main" id="{12975F97-B2CF-4F81-889B-D739178E7D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3" y="51470"/>
                        <a:ext cx="1440160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4470F1F-ED1F-4068-8EB3-FA154B2627FB}"/>
              </a:ext>
            </a:extLst>
          </p:cNvPr>
          <p:cNvSpPr txBox="1"/>
          <p:nvPr/>
        </p:nvSpPr>
        <p:spPr>
          <a:xfrm>
            <a:off x="179512" y="1135464"/>
            <a:ext cx="87849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Trata-se de uma função utilidade quase linear (nesse caso, quase-linear em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Nesse caso, cada uma das curvas de indiferença é uma versão “deslocada” de uma outra curva de indiferença; cada uma corresponde ao deslocamento vertical de uma única curva de indiferença, onde esse deslocamento depende do valor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Tais funções de utilidade possuem várias propriedades importantes (que devem ser vistas no curso teórico) e, geralmente, são representadas por : </a:t>
            </a:r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59E92E95-B190-4455-B1AC-036083956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408525"/>
              </p:ext>
            </p:extLst>
          </p:nvPr>
        </p:nvGraphicFramePr>
        <p:xfrm>
          <a:off x="5528637" y="1059582"/>
          <a:ext cx="2546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53800" progId="Equation.DSMT4">
                  <p:embed/>
                </p:oleObj>
              </mc:Choice>
              <mc:Fallback>
                <p:oleObj name="Equation" r:id="rId4" imgW="1549080" imgH="25380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29AE5B3D-326D-4EFC-84BE-239ACC5BEDF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637" y="1059582"/>
                        <a:ext cx="2546350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>
            <a:extLst>
              <a:ext uri="{FF2B5EF4-FFF2-40B4-BE49-F238E27FC236}">
                <a16:creationId xmlns:a16="http://schemas.microsoft.com/office/drawing/2014/main" id="{E83076ED-0480-453B-A61E-D0E4A32EE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15373"/>
              </p:ext>
            </p:extLst>
          </p:nvPr>
        </p:nvGraphicFramePr>
        <p:xfrm>
          <a:off x="611560" y="4515966"/>
          <a:ext cx="5184576" cy="50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81000" imgH="266400" progId="Equation.DSMT4">
                  <p:embed/>
                </p:oleObj>
              </mc:Choice>
              <mc:Fallback>
                <p:oleObj name="Equation" r:id="rId6" imgW="2781000" imgH="266400" progId="Equation.DSMT4">
                  <p:embed/>
                  <p:pic>
                    <p:nvPicPr>
                      <p:cNvPr id="7" name="Object 21">
                        <a:extLst>
                          <a:ext uri="{FF2B5EF4-FFF2-40B4-BE49-F238E27FC236}">
                            <a16:creationId xmlns:a16="http://schemas.microsoft.com/office/drawing/2014/main" id="{092A6B0A-6119-4472-8322-1F2BB6772B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515966"/>
                        <a:ext cx="5184576" cy="50018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4E23988-270F-4477-A5EB-06974D4FA92D}"/>
              </a:ext>
            </a:extLst>
          </p:cNvPr>
          <p:cNvSpPr txBox="1"/>
          <p:nvPr/>
        </p:nvSpPr>
        <p:spPr>
          <a:xfrm>
            <a:off x="179512" y="1059582"/>
            <a:ext cx="8784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Observe que a função utilidade é dada  por                                       , onde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denota o nível de utilidade para cada curva de indiferença.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0FEBF34-F70A-4468-90EC-A00F81881B4F}"/>
              </a:ext>
            </a:extLst>
          </p:cNvPr>
          <p:cNvSpPr/>
          <p:nvPr/>
        </p:nvSpPr>
        <p:spPr>
          <a:xfrm>
            <a:off x="1259632" y="411510"/>
            <a:ext cx="6264696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85778B5-ACB3-4334-91FB-0CBC16CFE88B}"/>
              </a:ext>
            </a:extLst>
          </p:cNvPr>
          <p:cNvCxnSpPr>
            <a:cxnSpLocks/>
          </p:cNvCxnSpPr>
          <p:nvPr/>
        </p:nvCxnSpPr>
        <p:spPr>
          <a:xfrm flipV="1">
            <a:off x="2473150" y="1271151"/>
            <a:ext cx="0" cy="2736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E067211-8852-475B-8468-85AD289D75BB}"/>
              </a:ext>
            </a:extLst>
          </p:cNvPr>
          <p:cNvCxnSpPr>
            <a:cxnSpLocks/>
          </p:cNvCxnSpPr>
          <p:nvPr/>
        </p:nvCxnSpPr>
        <p:spPr>
          <a:xfrm>
            <a:off x="2473150" y="4007455"/>
            <a:ext cx="36724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7AC6AEAA-A038-42B4-9FE6-2EC71B75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770728"/>
              </p:ext>
            </p:extLst>
          </p:nvPr>
        </p:nvGraphicFramePr>
        <p:xfrm>
          <a:off x="6145558" y="3888660"/>
          <a:ext cx="335954" cy="55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28600" progId="Equation.DSMT4">
                  <p:embed/>
                </p:oleObj>
              </mc:Choice>
              <mc:Fallback>
                <p:oleObj name="Equation" r:id="rId2" imgW="152280" imgH="228600" progId="Equation.DSMT4">
                  <p:embed/>
                  <p:pic>
                    <p:nvPicPr>
                      <p:cNvPr id="4" name="Object 21">
                        <a:extLst>
                          <a:ext uri="{FF2B5EF4-FFF2-40B4-BE49-F238E27FC236}">
                            <a16:creationId xmlns:a16="http://schemas.microsoft.com/office/drawing/2014/main" id="{158E78DA-BDFF-460A-A0D2-7977598035E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558" y="3888660"/>
                        <a:ext cx="335954" cy="5508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2BEEF1D2-F934-4758-96B0-57DC4980E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71110"/>
              </p:ext>
            </p:extLst>
          </p:nvPr>
        </p:nvGraphicFramePr>
        <p:xfrm>
          <a:off x="2041102" y="911111"/>
          <a:ext cx="364878" cy="55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009D068D-E7BA-47AF-A3C4-BD61AC31B0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102" y="911111"/>
                        <a:ext cx="364878" cy="5508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o 6">
            <a:extLst>
              <a:ext uri="{FF2B5EF4-FFF2-40B4-BE49-F238E27FC236}">
                <a16:creationId xmlns:a16="http://schemas.microsoft.com/office/drawing/2014/main" id="{4256E7B1-482F-4A10-A82B-C89BF3391F2C}"/>
              </a:ext>
            </a:extLst>
          </p:cNvPr>
          <p:cNvSpPr/>
          <p:nvPr/>
        </p:nvSpPr>
        <p:spPr>
          <a:xfrm rot="9338466">
            <a:off x="1599422" y="-3249257"/>
            <a:ext cx="7482890" cy="6805903"/>
          </a:xfrm>
          <a:prstGeom prst="arc">
            <a:avLst>
              <a:gd name="adj1" fmla="val 17650150"/>
              <a:gd name="adj2" fmla="val 2070594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27446457-FD12-4E46-8BAE-FD4836887772}"/>
              </a:ext>
            </a:extLst>
          </p:cNvPr>
          <p:cNvSpPr/>
          <p:nvPr/>
        </p:nvSpPr>
        <p:spPr>
          <a:xfrm rot="9338466">
            <a:off x="1617334" y="-3685171"/>
            <a:ext cx="7482890" cy="6892763"/>
          </a:xfrm>
          <a:prstGeom prst="arc">
            <a:avLst>
              <a:gd name="adj1" fmla="val 17650322"/>
              <a:gd name="adj2" fmla="val 2072599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5ADF9CF6-286F-41C4-BDCE-75FE9210E40B}"/>
              </a:ext>
            </a:extLst>
          </p:cNvPr>
          <p:cNvSpPr/>
          <p:nvPr/>
        </p:nvSpPr>
        <p:spPr>
          <a:xfrm rot="9338466">
            <a:off x="1617334" y="-4045211"/>
            <a:ext cx="7482890" cy="6892763"/>
          </a:xfrm>
          <a:prstGeom prst="arc">
            <a:avLst>
              <a:gd name="adj1" fmla="val 17660657"/>
              <a:gd name="adj2" fmla="val 2072599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ct 21">
            <a:extLst>
              <a:ext uri="{FF2B5EF4-FFF2-40B4-BE49-F238E27FC236}">
                <a16:creationId xmlns:a16="http://schemas.microsoft.com/office/drawing/2014/main" id="{36913EB0-D41B-4429-8AF2-6A34537BB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44983"/>
              </p:ext>
            </p:extLst>
          </p:nvPr>
        </p:nvGraphicFramePr>
        <p:xfrm>
          <a:off x="5425478" y="3461100"/>
          <a:ext cx="313106" cy="40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4E44664-A5E4-49EF-9054-67C8B2CDFC3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478" y="3461100"/>
                        <a:ext cx="313106" cy="4023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4701D7E8-7407-43D2-8F8B-8AE709AEC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21650"/>
              </p:ext>
            </p:extLst>
          </p:nvPr>
        </p:nvGraphicFramePr>
        <p:xfrm>
          <a:off x="5425478" y="3071351"/>
          <a:ext cx="294261" cy="40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23" name="Object 21">
                        <a:extLst>
                          <a:ext uri="{FF2B5EF4-FFF2-40B4-BE49-F238E27FC236}">
                            <a16:creationId xmlns:a16="http://schemas.microsoft.com/office/drawing/2014/main" id="{255B6097-382E-466F-B7C0-ACB7589284B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478" y="3071351"/>
                        <a:ext cx="294261" cy="4023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4F8D32BF-D9B8-4694-BF23-862F4DC17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207391"/>
              </p:ext>
            </p:extLst>
          </p:nvPr>
        </p:nvGraphicFramePr>
        <p:xfrm>
          <a:off x="5425478" y="2700446"/>
          <a:ext cx="313106" cy="40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24" name="Object 21">
                        <a:extLst>
                          <a:ext uri="{FF2B5EF4-FFF2-40B4-BE49-F238E27FC236}">
                            <a16:creationId xmlns:a16="http://schemas.microsoft.com/office/drawing/2014/main" id="{B161708B-5641-4987-B725-96CA84832D1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478" y="2700446"/>
                        <a:ext cx="313106" cy="4023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78CDCF-1E6A-48ED-8176-121D6CBF42F4}"/>
              </a:ext>
            </a:extLst>
          </p:cNvPr>
          <p:cNvSpPr txBox="1"/>
          <p:nvPr/>
        </p:nvSpPr>
        <p:spPr>
          <a:xfrm>
            <a:off x="2483768" y="515456"/>
            <a:ext cx="38537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Preferências Quase-Lineares</a:t>
            </a:r>
          </a:p>
        </p:txBody>
      </p:sp>
    </p:spTree>
    <p:extLst>
      <p:ext uri="{BB962C8B-B14F-4D97-AF65-F5344CB8AC3E}">
        <p14:creationId xmlns:p14="http://schemas.microsoft.com/office/powerpoint/2010/main" val="38225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194FD6-8B0F-4DB0-988C-06DE2F77512C}"/>
              </a:ext>
            </a:extLst>
          </p:cNvPr>
          <p:cNvSpPr txBox="1"/>
          <p:nvPr/>
        </p:nvSpPr>
        <p:spPr>
          <a:xfrm>
            <a:off x="107504" y="-308570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Observação: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Quais as curvas de demanda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pelos bens 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e 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quando as preferências são dadas por </a:t>
            </a:r>
          </a:p>
        </p:txBody>
      </p:sp>
      <p:graphicFrame>
        <p:nvGraphicFramePr>
          <p:cNvPr id="4" name="Object 21">
            <a:extLst>
              <a:ext uri="{FF2B5EF4-FFF2-40B4-BE49-F238E27FC236}">
                <a16:creationId xmlns:a16="http://schemas.microsoft.com/office/drawing/2014/main" id="{1C6C7097-DB04-469F-BB2B-CD8D11F8D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43142"/>
              </p:ext>
            </p:extLst>
          </p:nvPr>
        </p:nvGraphicFramePr>
        <p:xfrm>
          <a:off x="4126409" y="627534"/>
          <a:ext cx="253382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253800" progId="Equation.DSMT4">
                  <p:embed/>
                </p:oleObj>
              </mc:Choice>
              <mc:Fallback>
                <p:oleObj name="Equation" r:id="rId2" imgW="1333440" imgH="253800" progId="Equation.DSMT4">
                  <p:embed/>
                  <p:pic>
                    <p:nvPicPr>
                      <p:cNvPr id="2" name="Object 21">
                        <a:extLst>
                          <a:ext uri="{FF2B5EF4-FFF2-40B4-BE49-F238E27FC236}">
                            <a16:creationId xmlns:a16="http://schemas.microsoft.com/office/drawing/2014/main" id="{C9B6053D-25F8-4FD3-8C3D-D2F1DC57A3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409" y="627534"/>
                        <a:ext cx="2533823" cy="477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2E59CE3-F453-47E7-AD09-38CDA904D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06242"/>
              </p:ext>
            </p:extLst>
          </p:nvPr>
        </p:nvGraphicFramePr>
        <p:xfrm>
          <a:off x="179511" y="1199704"/>
          <a:ext cx="7611099" cy="158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12920" imgH="838080" progId="Equation.DSMT4">
                  <p:embed/>
                </p:oleObj>
              </mc:Choice>
              <mc:Fallback>
                <p:oleObj name="Equation" r:id="rId4" imgW="4012920" imgH="838080" progId="Equation.DSMT4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199704"/>
                        <a:ext cx="7611099" cy="1588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5BFD1A95-9ADF-4C5B-BBEE-3B59595508D2}"/>
              </a:ext>
            </a:extLst>
          </p:cNvPr>
          <p:cNvSpPr/>
          <p:nvPr/>
        </p:nvSpPr>
        <p:spPr bwMode="auto">
          <a:xfrm>
            <a:off x="6372201" y="4055462"/>
            <a:ext cx="1224136" cy="892552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5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D7E3156-9DA0-4AF1-AA5C-83C1EEF070DB}"/>
              </a:ext>
            </a:extLst>
          </p:cNvPr>
          <p:cNvSpPr/>
          <p:nvPr/>
        </p:nvSpPr>
        <p:spPr bwMode="auto">
          <a:xfrm>
            <a:off x="7812360" y="3075806"/>
            <a:ext cx="1271350" cy="892552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5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B0A52DC4-10B9-4D23-846A-3C3F459C3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63613"/>
              </p:ext>
            </p:extLst>
          </p:nvPr>
        </p:nvGraphicFramePr>
        <p:xfrm>
          <a:off x="144015" y="3079699"/>
          <a:ext cx="8933013" cy="186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41800" imgH="965160" progId="Equation.DSMT4">
                  <p:embed/>
                </p:oleObj>
              </mc:Choice>
              <mc:Fallback>
                <p:oleObj name="Equation" r:id="rId6" imgW="5041800" imgH="965160" progId="Equation.DSMT4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15" y="3079699"/>
                        <a:ext cx="8933013" cy="1868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0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861D0B-C258-4C37-A5A6-E54614F64C51}"/>
              </a:ext>
            </a:extLst>
          </p:cNvPr>
          <p:cNvSpPr txBox="1"/>
          <p:nvPr/>
        </p:nvSpPr>
        <p:spPr>
          <a:xfrm>
            <a:off x="179512" y="5147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As funções do tipo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-Douglas não geram preferências bem-comportadas;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18A4B3-75EB-4B3D-A321-FF594248CA95}"/>
              </a:ext>
            </a:extLst>
          </p:cNvPr>
          <p:cNvSpPr txBox="1"/>
          <p:nvPr/>
        </p:nvSpPr>
        <p:spPr>
          <a:xfrm>
            <a:off x="1835696" y="37162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C559EA-EA79-4E66-9500-CAFD9B814B82}"/>
              </a:ext>
            </a:extLst>
          </p:cNvPr>
          <p:cNvSpPr txBox="1"/>
          <p:nvPr/>
        </p:nvSpPr>
        <p:spPr>
          <a:xfrm>
            <a:off x="251520" y="794376"/>
            <a:ext cx="85416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Dizemos que as preferências são bem-comportadas quando temos: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pt-BR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pt-B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Preferências Monótonas (Não Saciedade) 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Mais de qualquer um dos bens é melhor do que menos. Logo, nesse caso, exclui-se a possibilidade da existência de um ponto de saciedade.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pt-BR" sz="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pt-B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Preferências Diferenciáveis (Contínuas) 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Os bens são divisíveis, o que exclui a possibilidade de preferências lexicográficas.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pt-BR" sz="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pt-B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Preferências Convexas (Convexidade Estrita) 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Isso indica que a </a:t>
            </a:r>
            <a:r>
              <a:rPr lang="pt-BR" kern="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 é decrescente e que o agente econômico é avesso à especialização, ou seja, uma cesta balanceada aumenta a utilidade (qualquer cesta que seja uma combinação linear de outras duas, em cima de uma curva de indiferença, permite um nível de utilidade maior).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CCF015F-B4A2-4E17-93E4-520F1C39A07F}"/>
              </a:ext>
            </a:extLst>
          </p:cNvPr>
          <p:cNvSpPr/>
          <p:nvPr/>
        </p:nvSpPr>
        <p:spPr>
          <a:xfrm>
            <a:off x="1043611" y="843558"/>
            <a:ext cx="7056778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D04E3D-A986-4646-903F-09CB937BB2A8}"/>
              </a:ext>
            </a:extLst>
          </p:cNvPr>
          <p:cNvSpPr txBox="1"/>
          <p:nvPr/>
        </p:nvSpPr>
        <p:spPr>
          <a:xfrm>
            <a:off x="251520" y="5147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Logo, a afirmação é falsa, pois preferências do tipo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-Douglas possuem essas três propriedades.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C4362088-B525-4C54-B4F8-6CC28C947EE5}"/>
              </a:ext>
            </a:extLst>
          </p:cNvPr>
          <p:cNvCxnSpPr>
            <a:cxnSpLocks/>
          </p:cNvCxnSpPr>
          <p:nvPr/>
        </p:nvCxnSpPr>
        <p:spPr>
          <a:xfrm flipV="1">
            <a:off x="2473150" y="1703199"/>
            <a:ext cx="0" cy="2736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4A4B1B69-DADD-4908-91F2-DB27A868AE64}"/>
              </a:ext>
            </a:extLst>
          </p:cNvPr>
          <p:cNvCxnSpPr>
            <a:cxnSpLocks/>
          </p:cNvCxnSpPr>
          <p:nvPr/>
        </p:nvCxnSpPr>
        <p:spPr>
          <a:xfrm>
            <a:off x="2473150" y="4439503"/>
            <a:ext cx="36724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0A373139-4BAD-4B28-88D0-750412EB4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03169"/>
              </p:ext>
            </p:extLst>
          </p:nvPr>
        </p:nvGraphicFramePr>
        <p:xfrm>
          <a:off x="6145558" y="4320708"/>
          <a:ext cx="335954" cy="55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28600" progId="Equation.DSMT4">
                  <p:embed/>
                </p:oleObj>
              </mc:Choice>
              <mc:Fallback>
                <p:oleObj name="Equation" r:id="rId2" imgW="152280" imgH="22860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D39DAB47-FF04-430B-AD12-B7EAC5AC36F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558" y="4320708"/>
                        <a:ext cx="335954" cy="5508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>
            <a:extLst>
              <a:ext uri="{FF2B5EF4-FFF2-40B4-BE49-F238E27FC236}">
                <a16:creationId xmlns:a16="http://schemas.microsoft.com/office/drawing/2014/main" id="{E301A5B1-CCBD-40D5-AF27-BA4DB736C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887576"/>
              </p:ext>
            </p:extLst>
          </p:nvPr>
        </p:nvGraphicFramePr>
        <p:xfrm>
          <a:off x="2041102" y="1343159"/>
          <a:ext cx="364878" cy="55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7" name="Object 21">
                        <a:extLst>
                          <a:ext uri="{FF2B5EF4-FFF2-40B4-BE49-F238E27FC236}">
                            <a16:creationId xmlns:a16="http://schemas.microsoft.com/office/drawing/2014/main" id="{64744112-879C-4898-9A38-37C5D42EC4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102" y="1343159"/>
                        <a:ext cx="364878" cy="5508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A593DFB8-8B05-4A2D-8C5B-6BA4B4835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177771"/>
              </p:ext>
            </p:extLst>
          </p:nvPr>
        </p:nvGraphicFramePr>
        <p:xfrm>
          <a:off x="5483030" y="3939902"/>
          <a:ext cx="313106" cy="40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8" name="Object 21">
                        <a:extLst>
                          <a:ext uri="{FF2B5EF4-FFF2-40B4-BE49-F238E27FC236}">
                            <a16:creationId xmlns:a16="http://schemas.microsoft.com/office/drawing/2014/main" id="{AE608A5E-282F-4B18-8B82-2F5855BE35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030" y="3939902"/>
                        <a:ext cx="313106" cy="4023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055E284-17F3-460D-ADEF-DA87E84051ED}"/>
              </a:ext>
            </a:extLst>
          </p:cNvPr>
          <p:cNvSpPr txBox="1"/>
          <p:nvPr/>
        </p:nvSpPr>
        <p:spPr>
          <a:xfrm>
            <a:off x="2483768" y="1019512"/>
            <a:ext cx="38537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Preferências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-Douglas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C7284919-B693-4BDB-AAF1-979B538A8B9E}"/>
              </a:ext>
            </a:extLst>
          </p:cNvPr>
          <p:cNvSpPr/>
          <p:nvPr/>
        </p:nvSpPr>
        <p:spPr>
          <a:xfrm rot="10800000">
            <a:off x="2771800" y="267494"/>
            <a:ext cx="5328589" cy="3810993"/>
          </a:xfrm>
          <a:prstGeom prst="arc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A63F8A1-77F1-4C02-BB11-780D57CE4913}"/>
              </a:ext>
            </a:extLst>
          </p:cNvPr>
          <p:cNvSpPr/>
          <p:nvPr/>
        </p:nvSpPr>
        <p:spPr>
          <a:xfrm>
            <a:off x="2843808" y="26437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632861B-9A53-4865-B838-EC5751B0897A}"/>
              </a:ext>
            </a:extLst>
          </p:cNvPr>
          <p:cNvSpPr/>
          <p:nvPr/>
        </p:nvSpPr>
        <p:spPr>
          <a:xfrm>
            <a:off x="4499992" y="393990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15890AA-B9A3-49BC-A325-ED8B9E3F2E76}"/>
              </a:ext>
            </a:extLst>
          </p:cNvPr>
          <p:cNvCxnSpPr>
            <a:stCxn id="11" idx="0"/>
            <a:endCxn id="12" idx="0"/>
          </p:cNvCxnSpPr>
          <p:nvPr/>
        </p:nvCxnSpPr>
        <p:spPr>
          <a:xfrm>
            <a:off x="2866668" y="2643758"/>
            <a:ext cx="1656184" cy="12961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53FA4EDE-836A-4723-A706-85DD9FF082C0}"/>
              </a:ext>
            </a:extLst>
          </p:cNvPr>
          <p:cNvSpPr/>
          <p:nvPr/>
        </p:nvSpPr>
        <p:spPr>
          <a:xfrm>
            <a:off x="3635896" y="321982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E5D5D8B4-5710-406C-A87F-B2F851C21762}"/>
              </a:ext>
            </a:extLst>
          </p:cNvPr>
          <p:cNvSpPr/>
          <p:nvPr/>
        </p:nvSpPr>
        <p:spPr>
          <a:xfrm rot="10800000">
            <a:off x="2984395" y="59853"/>
            <a:ext cx="5268393" cy="3810993"/>
          </a:xfrm>
          <a:prstGeom prst="arc">
            <a:avLst>
              <a:gd name="adj1" fmla="val 16588516"/>
              <a:gd name="adj2" fmla="val 21405943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ct 21">
            <a:extLst>
              <a:ext uri="{FF2B5EF4-FFF2-40B4-BE49-F238E27FC236}">
                <a16:creationId xmlns:a16="http://schemas.microsoft.com/office/drawing/2014/main" id="{0ACB6104-50E4-4AD6-A864-D56705E96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208291"/>
              </p:ext>
            </p:extLst>
          </p:nvPr>
        </p:nvGraphicFramePr>
        <p:xfrm>
          <a:off x="5436096" y="3651250"/>
          <a:ext cx="2936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19" name="Object 21">
                        <a:extLst>
                          <a:ext uri="{FF2B5EF4-FFF2-40B4-BE49-F238E27FC236}">
                            <a16:creationId xmlns:a16="http://schemas.microsoft.com/office/drawing/2014/main" id="{FEF9AD01-45EC-407F-A721-256099521BA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651250"/>
                        <a:ext cx="293688" cy="403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72F87C-9320-4184-94DB-5C77F1F422E3}"/>
              </a:ext>
            </a:extLst>
          </p:cNvPr>
          <p:cNvSpPr txBox="1"/>
          <p:nvPr/>
        </p:nvSpPr>
        <p:spPr>
          <a:xfrm>
            <a:off x="2555776" y="249974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46E5936-87D2-4997-A267-F65CFDC73763}"/>
              </a:ext>
            </a:extLst>
          </p:cNvPr>
          <p:cNvSpPr txBox="1"/>
          <p:nvPr/>
        </p:nvSpPr>
        <p:spPr>
          <a:xfrm>
            <a:off x="4355976" y="39613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81A8A1-F64C-4EF2-A7EF-37881380388D}"/>
              </a:ext>
            </a:extLst>
          </p:cNvPr>
          <p:cNvSpPr txBox="1"/>
          <p:nvPr/>
        </p:nvSpPr>
        <p:spPr>
          <a:xfrm>
            <a:off x="3779923" y="3025284"/>
            <a:ext cx="201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Z = [</a:t>
            </a:r>
            <a:r>
              <a:rPr lang="pt-BR" i="1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(A + (1-</a:t>
            </a:r>
            <a:r>
              <a:rPr lang="pt-BR" i="1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)B]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52F3A73-2045-4C06-ABBE-F424A6177566}"/>
              </a:ext>
            </a:extLst>
          </p:cNvPr>
          <p:cNvCxnSpPr/>
          <p:nvPr/>
        </p:nvCxnSpPr>
        <p:spPr>
          <a:xfrm flipV="1">
            <a:off x="2473150" y="2067694"/>
            <a:ext cx="2386882" cy="2371809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A56202B-EDC6-45F5-BE0A-7700F059F538}"/>
              </a:ext>
            </a:extLst>
          </p:cNvPr>
          <p:cNvSpPr txBox="1"/>
          <p:nvPr/>
        </p:nvSpPr>
        <p:spPr>
          <a:xfrm>
            <a:off x="4788024" y="17796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Utilidade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B2DFEF3-5619-40E6-A900-EA0E8C6A8A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786786"/>
              </p:ext>
            </p:extLst>
          </p:nvPr>
        </p:nvGraphicFramePr>
        <p:xfrm>
          <a:off x="5655561" y="3003798"/>
          <a:ext cx="18780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960" imgH="203040" progId="Equation.DSMT4">
                  <p:embed/>
                </p:oleObj>
              </mc:Choice>
              <mc:Fallback>
                <p:oleObj name="Equation" r:id="rId10" imgW="1218960" imgH="203040" progId="Equation.DSMT4">
                  <p:embed/>
                  <p:pic>
                    <p:nvPicPr>
                      <p:cNvPr id="24" name="Object 21">
                        <a:extLst>
                          <a:ext uri="{FF2B5EF4-FFF2-40B4-BE49-F238E27FC236}">
                            <a16:creationId xmlns:a16="http://schemas.microsoft.com/office/drawing/2014/main" id="{27053D6A-EBCE-44DC-AC35-FCFE84AD0E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561" y="3003798"/>
                        <a:ext cx="1878013" cy="358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1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DD24AC1-DB2A-40B0-99B7-2604B2638CFF}"/>
              </a:ext>
            </a:extLst>
          </p:cNvPr>
          <p:cNvSpPr/>
          <p:nvPr/>
        </p:nvSpPr>
        <p:spPr>
          <a:xfrm>
            <a:off x="7884368" y="3958487"/>
            <a:ext cx="1008112" cy="8455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E2E4E8-905C-4F1D-931E-30EA8E3EC8BE}"/>
              </a:ext>
            </a:extLst>
          </p:cNvPr>
          <p:cNvSpPr/>
          <p:nvPr/>
        </p:nvSpPr>
        <p:spPr>
          <a:xfrm>
            <a:off x="7452320" y="2662343"/>
            <a:ext cx="1008112" cy="8455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82819D-A64B-48CC-B179-D75EC3BD4364}"/>
              </a:ext>
            </a:extLst>
          </p:cNvPr>
          <p:cNvSpPr/>
          <p:nvPr/>
        </p:nvSpPr>
        <p:spPr>
          <a:xfrm>
            <a:off x="251520" y="4083918"/>
            <a:ext cx="302433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D22530B-B42E-42B5-A25A-E641F3DCC3E8}"/>
              </a:ext>
            </a:extLst>
          </p:cNvPr>
          <p:cNvSpPr/>
          <p:nvPr/>
        </p:nvSpPr>
        <p:spPr>
          <a:xfrm>
            <a:off x="251520" y="2787774"/>
            <a:ext cx="194421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5A3768-06CA-40DB-A20F-38BE649E9187}"/>
              </a:ext>
            </a:extLst>
          </p:cNvPr>
          <p:cNvSpPr txBox="1"/>
          <p:nvPr/>
        </p:nvSpPr>
        <p:spPr>
          <a:xfrm>
            <a:off x="179512" y="2997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função                                      apresenta  curvas  de  indiferença  com o mesmo formato da função                           ;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1DBA5E-5D5D-432C-9606-8384AE10450E}"/>
              </a:ext>
            </a:extLst>
          </p:cNvPr>
          <p:cNvSpPr txBox="1"/>
          <p:nvPr/>
        </p:nvSpPr>
        <p:spPr>
          <a:xfrm>
            <a:off x="5292080" y="37144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1ACC8DD6-94E8-4CC3-A578-6E03EF7F7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553758"/>
              </p:ext>
            </p:extLst>
          </p:nvPr>
        </p:nvGraphicFramePr>
        <p:xfrm>
          <a:off x="1679327" y="29979"/>
          <a:ext cx="2460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253800" progId="Equation.DSMT4">
                  <p:embed/>
                </p:oleObj>
              </mc:Choice>
              <mc:Fallback>
                <p:oleObj name="Equation" r:id="rId2" imgW="1562040" imgH="253800" progId="Equation.DSMT4">
                  <p:embed/>
                  <p:pic>
                    <p:nvPicPr>
                      <p:cNvPr id="4" name="Object 21">
                        <a:extLst>
                          <a:ext uri="{FF2B5EF4-FFF2-40B4-BE49-F238E27FC236}">
                            <a16:creationId xmlns:a16="http://schemas.microsoft.com/office/drawing/2014/main" id="{0D8BD150-0887-4805-8DFF-709B2878835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327" y="29979"/>
                        <a:ext cx="2460625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95BBFB84-98F5-45E3-A04D-4651AF42B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273323"/>
              </p:ext>
            </p:extLst>
          </p:nvPr>
        </p:nvGraphicFramePr>
        <p:xfrm>
          <a:off x="3323704" y="339502"/>
          <a:ext cx="175235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253800" progId="Equation.DSMT4">
                  <p:embed/>
                </p:oleObj>
              </mc:Choice>
              <mc:Fallback>
                <p:oleObj name="Equation" r:id="rId4" imgW="952200" imgH="253800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31B78B05-C7CD-416E-B4DC-10EC23CB7B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704" y="339502"/>
                        <a:ext cx="1752352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4C345AA-8465-4AE3-BE35-796BE4E1DFDA}"/>
              </a:ext>
            </a:extLst>
          </p:cNvPr>
          <p:cNvSpPr txBox="1"/>
          <p:nvPr/>
        </p:nvSpPr>
        <p:spPr>
          <a:xfrm>
            <a:off x="251520" y="717610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primeira função utilidade é uma transformação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da segunda (basta aplicar log na segunda função utilidade). Portanto, ambas possuem as mesmas características. Fundamentalmente, por se tratar de uma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-Douglas, temos preferências bem-comportadas.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Observe, por exemplo, que 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a mesma para as duas funções.</a:t>
            </a:r>
          </a:p>
        </p:txBody>
      </p:sp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BEEC7821-684B-4536-8960-F4ED82B52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746249"/>
              </p:ext>
            </p:extLst>
          </p:nvPr>
        </p:nvGraphicFramePr>
        <p:xfrm>
          <a:off x="370408" y="2355726"/>
          <a:ext cx="78740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79680" imgH="838080" progId="Equation.DSMT4">
                  <p:embed/>
                </p:oleObj>
              </mc:Choice>
              <mc:Fallback>
                <p:oleObj name="Equation" r:id="rId6" imgW="4279680" imgH="838080" progId="Equation.DSMT4">
                  <p:embed/>
                  <p:pic>
                    <p:nvPicPr>
                      <p:cNvPr id="7" name="Object 21">
                        <a:extLst>
                          <a:ext uri="{FF2B5EF4-FFF2-40B4-BE49-F238E27FC236}">
                            <a16:creationId xmlns:a16="http://schemas.microsoft.com/office/drawing/2014/main" id="{A9E3D59F-8D97-4036-A63A-6CC079FAFFA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08" y="2355726"/>
                        <a:ext cx="7874000" cy="1414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DCFA9A71-DE02-4D8F-99C6-A85A34A89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455435"/>
              </p:ext>
            </p:extLst>
          </p:nvPr>
        </p:nvGraphicFramePr>
        <p:xfrm>
          <a:off x="323528" y="3657030"/>
          <a:ext cx="8364538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46440" imgH="838080" progId="Equation.DSMT4">
                  <p:embed/>
                </p:oleObj>
              </mc:Choice>
              <mc:Fallback>
                <p:oleObj name="Equation" r:id="rId8" imgW="4546440" imgH="838080" progId="Equation.DSMT4">
                  <p:embed/>
                  <p:pic>
                    <p:nvPicPr>
                      <p:cNvPr id="8" name="Object 21">
                        <a:extLst>
                          <a:ext uri="{FF2B5EF4-FFF2-40B4-BE49-F238E27FC236}">
                            <a16:creationId xmlns:a16="http://schemas.microsoft.com/office/drawing/2014/main" id="{9173D0AA-64A1-4EE5-A351-57D419FF394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57030"/>
                        <a:ext cx="8364538" cy="1414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5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8FC8C72-640A-4BC0-910E-3C81530BEE0D}"/>
              </a:ext>
            </a:extLst>
          </p:cNvPr>
          <p:cNvSpPr/>
          <p:nvPr/>
        </p:nvSpPr>
        <p:spPr>
          <a:xfrm>
            <a:off x="5364088" y="836007"/>
            <a:ext cx="3168352" cy="9436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FAF552-F845-437E-A7D9-0B85F94BF8C3}"/>
              </a:ext>
            </a:extLst>
          </p:cNvPr>
          <p:cNvSpPr txBox="1"/>
          <p:nvPr/>
        </p:nvSpPr>
        <p:spPr>
          <a:xfrm>
            <a:off x="35496" y="128121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Mas quais as demandas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no caso de preferências do tipo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-Douglas ?</a:t>
            </a:r>
          </a:p>
        </p:txBody>
      </p:sp>
      <p:graphicFrame>
        <p:nvGraphicFramePr>
          <p:cNvPr id="3" name="Object 21">
            <a:extLst>
              <a:ext uri="{FF2B5EF4-FFF2-40B4-BE49-F238E27FC236}">
                <a16:creationId xmlns:a16="http://schemas.microsoft.com/office/drawing/2014/main" id="{660AD561-00B3-4C74-8FDC-9727FE223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739781"/>
              </p:ext>
            </p:extLst>
          </p:nvPr>
        </p:nvGraphicFramePr>
        <p:xfrm>
          <a:off x="467544" y="836007"/>
          <a:ext cx="7992888" cy="10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482400" progId="Equation.DSMT4">
                  <p:embed/>
                </p:oleObj>
              </mc:Choice>
              <mc:Fallback>
                <p:oleObj name="Equation" r:id="rId2" imgW="3632040" imgH="482400" progId="Equation.DSMT4">
                  <p:embed/>
                  <p:pic>
                    <p:nvPicPr>
                      <p:cNvPr id="12" name="Object 21">
                        <a:extLst>
                          <a:ext uri="{FF2B5EF4-FFF2-40B4-BE49-F238E27FC236}">
                            <a16:creationId xmlns:a16="http://schemas.microsoft.com/office/drawing/2014/main" id="{DCFA9A71-DE02-4D8F-99C6-A85A34A89F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6007"/>
                        <a:ext cx="7992888" cy="1015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EE548C2-9CDD-481A-8394-217E09949F9B}"/>
              </a:ext>
            </a:extLst>
          </p:cNvPr>
          <p:cNvCxnSpPr/>
          <p:nvPr/>
        </p:nvCxnSpPr>
        <p:spPr>
          <a:xfrm>
            <a:off x="8172400" y="1779662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0233C55-73BF-4F2F-AA33-B0DA779191DF}"/>
              </a:ext>
            </a:extLst>
          </p:cNvPr>
          <p:cNvCxnSpPr>
            <a:cxnSpLocks/>
          </p:cNvCxnSpPr>
          <p:nvPr/>
        </p:nvCxnSpPr>
        <p:spPr>
          <a:xfrm flipH="1">
            <a:off x="5364088" y="2427734"/>
            <a:ext cx="280831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61F174B1-C62D-4EAE-8CF9-8F89087A4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435110"/>
              </p:ext>
            </p:extLst>
          </p:nvPr>
        </p:nvGraphicFramePr>
        <p:xfrm>
          <a:off x="465874" y="1923678"/>
          <a:ext cx="4898214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495000" progId="Equation.DSMT4">
                  <p:embed/>
                </p:oleObj>
              </mc:Choice>
              <mc:Fallback>
                <p:oleObj name="Equation" r:id="rId4" imgW="2374560" imgH="495000" progId="Equation.DSMT4">
                  <p:embed/>
                  <p:pic>
                    <p:nvPicPr>
                      <p:cNvPr id="3" name="Object 21">
                        <a:extLst>
                          <a:ext uri="{FF2B5EF4-FFF2-40B4-BE49-F238E27FC236}">
                            <a16:creationId xmlns:a16="http://schemas.microsoft.com/office/drawing/2014/main" id="{660AD561-00B3-4C74-8FDC-9727FE2238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74" y="1923678"/>
                        <a:ext cx="4898214" cy="10429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FE4BFAE-9071-46DE-8564-2A35C4CF22DC}"/>
              </a:ext>
            </a:extLst>
          </p:cNvPr>
          <p:cNvSpPr txBox="1"/>
          <p:nvPr/>
        </p:nvSpPr>
        <p:spPr>
          <a:xfrm>
            <a:off x="465874" y="3147814"/>
            <a:ext cx="8498611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proporção da renda gasta com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constante.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 caso das elasticidades, temos: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elasticidade-preço da demanda = -1;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elasticidade-renda da demanda = 1;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elasticidade-cruzada da demanda = 0.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C07E401-A9EF-478E-A8FF-E86E5775DA6C}"/>
              </a:ext>
            </a:extLst>
          </p:cNvPr>
          <p:cNvCxnSpPr/>
          <p:nvPr/>
        </p:nvCxnSpPr>
        <p:spPr>
          <a:xfrm>
            <a:off x="611560" y="2966665"/>
            <a:ext cx="0" cy="181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ECDB8F-8B0C-4B53-B15D-697E95BB81CA}"/>
              </a:ext>
            </a:extLst>
          </p:cNvPr>
          <p:cNvSpPr txBox="1"/>
          <p:nvPr/>
        </p:nvSpPr>
        <p:spPr>
          <a:xfrm>
            <a:off x="179512" y="101987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 as preferências forem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monotônicas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uma diagonal que parta da origem intercepta cada curva de indiferença apenas uma vez.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5BE7A6-CF51-43B1-AC61-3300CD42FAAE}"/>
              </a:ext>
            </a:extLst>
          </p:cNvPr>
          <p:cNvSpPr txBox="1"/>
          <p:nvPr/>
        </p:nvSpPr>
        <p:spPr>
          <a:xfrm>
            <a:off x="7236296" y="41151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B861C0-72A0-4D9B-8733-D0612B6FB7B2}"/>
              </a:ext>
            </a:extLst>
          </p:cNvPr>
          <p:cNvSpPr txBox="1"/>
          <p:nvPr/>
        </p:nvSpPr>
        <p:spPr>
          <a:xfrm>
            <a:off x="251520" y="83292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Como vimos no item (2), a </a:t>
            </a:r>
            <a:r>
              <a:rPr lang="pt-BR" kern="0" dirty="0" err="1">
                <a:latin typeface="Arial" panose="020B0604020202020204" pitchFamily="34" charset="0"/>
                <a:cs typeface="Arial" panose="020B0604020202020204" pitchFamily="34" charset="0"/>
              </a:rPr>
              <a:t>monotonicidade</a:t>
            </a:r>
            <a:r>
              <a:rPr lang="pt-BR" kern="0" dirty="0">
                <a:latin typeface="Arial" panose="020B0604020202020204" pitchFamily="34" charset="0"/>
                <a:cs typeface="Arial" panose="020B0604020202020204" pitchFamily="34" charset="0"/>
              </a:rPr>
              <a:t> implica que mais de qualquer um dos bens é melhor do que menos. Nesse caso, temos: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B73EFB2-80D4-42A4-9D85-F5159C1AFFFE}"/>
              </a:ext>
            </a:extLst>
          </p:cNvPr>
          <p:cNvSpPr/>
          <p:nvPr/>
        </p:nvSpPr>
        <p:spPr>
          <a:xfrm>
            <a:off x="1691680" y="1491629"/>
            <a:ext cx="5328590" cy="352839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17D62DB-EF64-466B-ABDF-4BD3CF1FE2C3}"/>
              </a:ext>
            </a:extLst>
          </p:cNvPr>
          <p:cNvCxnSpPr>
            <a:cxnSpLocks/>
          </p:cNvCxnSpPr>
          <p:nvPr/>
        </p:nvCxnSpPr>
        <p:spPr>
          <a:xfrm flipV="1">
            <a:off x="2483768" y="1841038"/>
            <a:ext cx="0" cy="2736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5CB2435-E199-432D-909B-985A4C5574BE}"/>
              </a:ext>
            </a:extLst>
          </p:cNvPr>
          <p:cNvCxnSpPr>
            <a:cxnSpLocks/>
          </p:cNvCxnSpPr>
          <p:nvPr/>
        </p:nvCxnSpPr>
        <p:spPr>
          <a:xfrm>
            <a:off x="2483768" y="4577342"/>
            <a:ext cx="36724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8377B956-78E8-4DF1-A3CB-D4A428AC9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55490"/>
              </p:ext>
            </p:extLst>
          </p:nvPr>
        </p:nvGraphicFramePr>
        <p:xfrm>
          <a:off x="6145558" y="4458547"/>
          <a:ext cx="335954" cy="55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28600" progId="Equation.DSMT4">
                  <p:embed/>
                </p:oleObj>
              </mc:Choice>
              <mc:Fallback>
                <p:oleObj name="Equation" r:id="rId2" imgW="152280" imgH="228600" progId="Equation.DSMT4">
                  <p:embed/>
                  <p:pic>
                    <p:nvPicPr>
                      <p:cNvPr id="9" name="Object 21">
                        <a:extLst>
                          <a:ext uri="{FF2B5EF4-FFF2-40B4-BE49-F238E27FC236}">
                            <a16:creationId xmlns:a16="http://schemas.microsoft.com/office/drawing/2014/main" id="{2C47298A-C412-45E6-81A2-9638FE2C45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558" y="4458547"/>
                        <a:ext cx="335954" cy="5508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1C9BABBA-2752-413B-A2F2-2A9F45841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235236"/>
              </p:ext>
            </p:extLst>
          </p:nvPr>
        </p:nvGraphicFramePr>
        <p:xfrm>
          <a:off x="2041102" y="1480998"/>
          <a:ext cx="364878" cy="55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10" name="Object 21">
                        <a:extLst>
                          <a:ext uri="{FF2B5EF4-FFF2-40B4-BE49-F238E27FC236}">
                            <a16:creationId xmlns:a16="http://schemas.microsoft.com/office/drawing/2014/main" id="{E13C3327-756F-40BC-AA7A-DE03105C7C2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102" y="1480998"/>
                        <a:ext cx="364878" cy="5508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>
            <a:extLst>
              <a:ext uri="{FF2B5EF4-FFF2-40B4-BE49-F238E27FC236}">
                <a16:creationId xmlns:a16="http://schemas.microsoft.com/office/drawing/2014/main" id="{512BD710-7D6C-4319-88A7-0B470E70F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845452"/>
              </p:ext>
            </p:extLst>
          </p:nvPr>
        </p:nvGraphicFramePr>
        <p:xfrm>
          <a:off x="5271254" y="4148082"/>
          <a:ext cx="308858" cy="35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11" name="Object 21">
                        <a:extLst>
                          <a:ext uri="{FF2B5EF4-FFF2-40B4-BE49-F238E27FC236}">
                            <a16:creationId xmlns:a16="http://schemas.microsoft.com/office/drawing/2014/main" id="{5EDBF9B0-6308-401A-A4AB-8F12C2C7915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254" y="4148082"/>
                        <a:ext cx="308858" cy="3572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7E4501-55A6-47C7-BD8C-AF766DC7F9EF}"/>
              </a:ext>
            </a:extLst>
          </p:cNvPr>
          <p:cNvSpPr txBox="1"/>
          <p:nvPr/>
        </p:nvSpPr>
        <p:spPr>
          <a:xfrm>
            <a:off x="3419872" y="308123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77376954-6993-4FDE-A59A-B3EEF71DDE53}"/>
              </a:ext>
            </a:extLst>
          </p:cNvPr>
          <p:cNvSpPr/>
          <p:nvPr/>
        </p:nvSpPr>
        <p:spPr>
          <a:xfrm rot="10800000">
            <a:off x="2843808" y="267494"/>
            <a:ext cx="5328589" cy="3810993"/>
          </a:xfrm>
          <a:prstGeom prst="arc">
            <a:avLst>
              <a:gd name="adj1" fmla="val 16601002"/>
              <a:gd name="adj2" fmla="val 2114481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1AA730E-B311-4E82-B651-812CF6FABC20}"/>
              </a:ext>
            </a:extLst>
          </p:cNvPr>
          <p:cNvCxnSpPr>
            <a:cxnSpLocks/>
          </p:cNvCxnSpPr>
          <p:nvPr/>
        </p:nvCxnSpPr>
        <p:spPr>
          <a:xfrm flipV="1">
            <a:off x="3142459" y="2968314"/>
            <a:ext cx="1012451" cy="887974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2D35D3B8-4C30-4F22-935E-FD40FADE1170}"/>
              </a:ext>
            </a:extLst>
          </p:cNvPr>
          <p:cNvSpPr/>
          <p:nvPr/>
        </p:nvSpPr>
        <p:spPr>
          <a:xfrm>
            <a:off x="3563888" y="3440343"/>
            <a:ext cx="54371" cy="514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253FDC7-E2D2-48FA-9E28-099CEA3D0252}"/>
              </a:ext>
            </a:extLst>
          </p:cNvPr>
          <p:cNvSpPr txBox="1"/>
          <p:nvPr/>
        </p:nvSpPr>
        <p:spPr>
          <a:xfrm>
            <a:off x="4150571" y="2555688"/>
            <a:ext cx="106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Cestas Melhores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EA60001-611C-4784-878E-EBCED0E31635}"/>
              </a:ext>
            </a:extLst>
          </p:cNvPr>
          <p:cNvSpPr txBox="1"/>
          <p:nvPr/>
        </p:nvSpPr>
        <p:spPr>
          <a:xfrm>
            <a:off x="2411760" y="3779824"/>
            <a:ext cx="106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Cestas Piores</a:t>
            </a:r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80B04A4C-8711-42F1-861E-47AC15ACA010}"/>
              </a:ext>
            </a:extLst>
          </p:cNvPr>
          <p:cNvSpPr/>
          <p:nvPr/>
        </p:nvSpPr>
        <p:spPr>
          <a:xfrm rot="10800000">
            <a:off x="3059835" y="-20537"/>
            <a:ext cx="5328589" cy="3810993"/>
          </a:xfrm>
          <a:prstGeom prst="arc">
            <a:avLst>
              <a:gd name="adj1" fmla="val 16893930"/>
              <a:gd name="adj2" fmla="val 21068295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17DC3E72-8438-4872-A56F-3987004DE000}"/>
              </a:ext>
            </a:extLst>
          </p:cNvPr>
          <p:cNvSpPr/>
          <p:nvPr/>
        </p:nvSpPr>
        <p:spPr>
          <a:xfrm rot="10800000">
            <a:off x="2602556" y="478087"/>
            <a:ext cx="5353817" cy="3810993"/>
          </a:xfrm>
          <a:prstGeom prst="arc">
            <a:avLst>
              <a:gd name="adj1" fmla="val 16278664"/>
              <a:gd name="adj2" fmla="val 2121744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9" name="Object 21">
            <a:extLst>
              <a:ext uri="{FF2B5EF4-FFF2-40B4-BE49-F238E27FC236}">
                <a16:creationId xmlns:a16="http://schemas.microsoft.com/office/drawing/2014/main" id="{A96A2429-38B0-44EF-BE5F-1338D0756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997854"/>
              </p:ext>
            </p:extLst>
          </p:nvPr>
        </p:nvGraphicFramePr>
        <p:xfrm>
          <a:off x="5292080" y="3854685"/>
          <a:ext cx="2889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20" name="Object 21">
                        <a:extLst>
                          <a:ext uri="{FF2B5EF4-FFF2-40B4-BE49-F238E27FC236}">
                            <a16:creationId xmlns:a16="http://schemas.microsoft.com/office/drawing/2014/main" id="{31A465E3-DAC5-4C4E-9EE9-9757535BC1A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854685"/>
                        <a:ext cx="288925" cy="357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8869DBCD-33D5-4FD6-8A0B-DEAA77DDC2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256630"/>
              </p:ext>
            </p:extLst>
          </p:nvPr>
        </p:nvGraphicFramePr>
        <p:xfrm>
          <a:off x="5353621" y="3566802"/>
          <a:ext cx="3079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ACFD05A-185F-4EA2-B714-3421F33A328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621" y="3566802"/>
                        <a:ext cx="307975" cy="357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ipse 20">
            <a:extLst>
              <a:ext uri="{FF2B5EF4-FFF2-40B4-BE49-F238E27FC236}">
                <a16:creationId xmlns:a16="http://schemas.microsoft.com/office/drawing/2014/main" id="{D2C4C09D-75A9-40EB-8A93-BF796D0145EE}"/>
              </a:ext>
            </a:extLst>
          </p:cNvPr>
          <p:cNvSpPr/>
          <p:nvPr/>
        </p:nvSpPr>
        <p:spPr>
          <a:xfrm>
            <a:off x="3851920" y="3203760"/>
            <a:ext cx="54371" cy="514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3D64533-D975-482F-8140-9694BEECD7D6}"/>
              </a:ext>
            </a:extLst>
          </p:cNvPr>
          <p:cNvSpPr txBox="1"/>
          <p:nvPr/>
        </p:nvSpPr>
        <p:spPr>
          <a:xfrm>
            <a:off x="3707904" y="28437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45FA5E1-9824-4BF0-914F-8713741CA782}"/>
              </a:ext>
            </a:extLst>
          </p:cNvPr>
          <p:cNvSpPr/>
          <p:nvPr/>
        </p:nvSpPr>
        <p:spPr>
          <a:xfrm>
            <a:off x="3293493" y="3656367"/>
            <a:ext cx="54371" cy="514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28C2DE-6E0A-4C62-9F21-AA9B8FE3A4EA}"/>
              </a:ext>
            </a:extLst>
          </p:cNvPr>
          <p:cNvSpPr txBox="1"/>
          <p:nvPr/>
        </p:nvSpPr>
        <p:spPr>
          <a:xfrm>
            <a:off x="3131840" y="330268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25" name="Object 21">
            <a:extLst>
              <a:ext uri="{FF2B5EF4-FFF2-40B4-BE49-F238E27FC236}">
                <a16:creationId xmlns:a16="http://schemas.microsoft.com/office/drawing/2014/main" id="{86C610F3-8656-4659-9168-CF494189C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120745"/>
              </p:ext>
            </p:extLst>
          </p:nvPr>
        </p:nvGraphicFramePr>
        <p:xfrm>
          <a:off x="4306186" y="1625014"/>
          <a:ext cx="752435" cy="30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164880" progId="Equation.DSMT4">
                  <p:embed/>
                </p:oleObj>
              </mc:Choice>
              <mc:Fallback>
                <p:oleObj name="Equation" r:id="rId12" imgW="419040" imgH="164880" progId="Equation.DSMT4">
                  <p:embed/>
                  <p:pic>
                    <p:nvPicPr>
                      <p:cNvPr id="30" name="Object 21">
                        <a:extLst>
                          <a:ext uri="{FF2B5EF4-FFF2-40B4-BE49-F238E27FC236}">
                            <a16:creationId xmlns:a16="http://schemas.microsoft.com/office/drawing/2014/main" id="{9A8073D1-3877-4FA1-83B1-918981E7D8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186" y="1625014"/>
                        <a:ext cx="752435" cy="30189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>
            <a:extLst>
              <a:ext uri="{FF2B5EF4-FFF2-40B4-BE49-F238E27FC236}">
                <a16:creationId xmlns:a16="http://schemas.microsoft.com/office/drawing/2014/main" id="{31399461-1E55-467C-9E6B-DCCDC8EF1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347499"/>
              </p:ext>
            </p:extLst>
          </p:nvPr>
        </p:nvGraphicFramePr>
        <p:xfrm>
          <a:off x="4316819" y="2024497"/>
          <a:ext cx="759237" cy="32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177480" progId="Equation.DSMT4">
                  <p:embed/>
                </p:oleObj>
              </mc:Choice>
              <mc:Fallback>
                <p:oleObj name="Equation" r:id="rId14" imgW="419040" imgH="177480" progId="Equation.DSMT4">
                  <p:embed/>
                  <p:pic>
                    <p:nvPicPr>
                      <p:cNvPr id="31" name="Object 21">
                        <a:extLst>
                          <a:ext uri="{FF2B5EF4-FFF2-40B4-BE49-F238E27FC236}">
                            <a16:creationId xmlns:a16="http://schemas.microsoft.com/office/drawing/2014/main" id="{82AADC8B-7539-487E-BB69-EDC5CEAA65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819" y="2024497"/>
                        <a:ext cx="759237" cy="3205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1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 animBg="1"/>
      <p:bldP spid="18" grpId="0" animBg="1"/>
      <p:bldP spid="21" grpId="0" animBg="1"/>
      <p:bldP spid="22" grpId="0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548C37-6F33-48F7-B3ED-A70A8A2A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" y="1635646"/>
            <a:ext cx="9082014" cy="319319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E3D7C40-A1C7-421C-922E-5692328B6E78}"/>
              </a:ext>
            </a:extLst>
          </p:cNvPr>
          <p:cNvSpPr txBox="1"/>
          <p:nvPr/>
        </p:nvSpPr>
        <p:spPr>
          <a:xfrm>
            <a:off x="-36512" y="51470"/>
            <a:ext cx="91440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Na parte 1: Teoria do Consumidor, Teoria da Firma e Mercados.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Resolveremos as questões “importantes” (as mais “difíceis”) das últimas provas, organizadas por tópicos.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É importante observar a incidência das questões nas últimas provas.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pt-BR" sz="22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9343A08-10F4-4180-A85A-B4881EEB1BBB}"/>
              </a:ext>
            </a:extLst>
          </p:cNvPr>
          <p:cNvSpPr/>
          <p:nvPr/>
        </p:nvSpPr>
        <p:spPr>
          <a:xfrm>
            <a:off x="8460432" y="3795886"/>
            <a:ext cx="472553" cy="2615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FDC4E6B-E844-4294-8B5F-9FAAA29811EC}"/>
              </a:ext>
            </a:extLst>
          </p:cNvPr>
          <p:cNvSpPr/>
          <p:nvPr/>
        </p:nvSpPr>
        <p:spPr>
          <a:xfrm>
            <a:off x="8460432" y="4152556"/>
            <a:ext cx="472553" cy="2615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298CA13-5103-49BE-B847-8B4DD2649A57}"/>
              </a:ext>
            </a:extLst>
          </p:cNvPr>
          <p:cNvSpPr/>
          <p:nvPr/>
        </p:nvSpPr>
        <p:spPr>
          <a:xfrm>
            <a:off x="8460432" y="4515966"/>
            <a:ext cx="472553" cy="2615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E4CF43A-82FE-45AB-8D6B-42BDBFA62E7D}"/>
              </a:ext>
            </a:extLst>
          </p:cNvPr>
          <p:cNvSpPr/>
          <p:nvPr/>
        </p:nvSpPr>
        <p:spPr>
          <a:xfrm>
            <a:off x="8460432" y="2402568"/>
            <a:ext cx="472553" cy="275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B97B12F-B64E-496E-A006-94AAA5BC10D2}"/>
              </a:ext>
            </a:extLst>
          </p:cNvPr>
          <p:cNvSpPr/>
          <p:nvPr/>
        </p:nvSpPr>
        <p:spPr>
          <a:xfrm>
            <a:off x="8460432" y="2762607"/>
            <a:ext cx="472553" cy="2754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7E98ECB-7F81-4C27-A4A2-11665603BB31}"/>
              </a:ext>
            </a:extLst>
          </p:cNvPr>
          <p:cNvSpPr/>
          <p:nvPr/>
        </p:nvSpPr>
        <p:spPr>
          <a:xfrm>
            <a:off x="8460432" y="3090112"/>
            <a:ext cx="472553" cy="2961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65EA82E-2DC8-4975-BD4A-3B673DC50B41}"/>
              </a:ext>
            </a:extLst>
          </p:cNvPr>
          <p:cNvSpPr/>
          <p:nvPr/>
        </p:nvSpPr>
        <p:spPr>
          <a:xfrm>
            <a:off x="8460432" y="3458303"/>
            <a:ext cx="472553" cy="2615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2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FA3698E-52C0-44F9-9023-92AF38D3135E}"/>
              </a:ext>
            </a:extLst>
          </p:cNvPr>
          <p:cNvSpPr txBox="1"/>
          <p:nvPr/>
        </p:nvSpPr>
        <p:spPr>
          <a:xfrm>
            <a:off x="107504" y="43919"/>
            <a:ext cx="885698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2) QUESTÃO 01 - 2019</a:t>
            </a:r>
          </a:p>
          <a:p>
            <a:pPr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Com relação às preferências do consumidor, indique quais das afirmações a seguir são verdadeiras e quais são falsas:</a:t>
            </a:r>
          </a:p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Sendo U(x, y) a função de utilidade em dois bens x e y,         U(x, y) =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lnx.lny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representa uma função de utilidade quase linear.</a:t>
            </a:r>
          </a:p>
          <a:p>
            <a:pPr algn="just"/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9C869A-C659-4989-9B5D-9301F7516AC6}"/>
              </a:ext>
            </a:extLst>
          </p:cNvPr>
          <p:cNvSpPr txBox="1"/>
          <p:nvPr/>
        </p:nvSpPr>
        <p:spPr>
          <a:xfrm>
            <a:off x="8604448" y="1563638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9D1F75-3238-473F-A54E-1E465FA62C3C}"/>
              </a:ext>
            </a:extLst>
          </p:cNvPr>
          <p:cNvSpPr txBox="1"/>
          <p:nvPr/>
        </p:nvSpPr>
        <p:spPr>
          <a:xfrm>
            <a:off x="179512" y="2060143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Uma função utilidade quase linear é linear em um dos seus argumentos: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U (x, y) = x + f (y)  ou  U (x, y) = f (x) + y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505ED9-A783-450E-B7B7-C958CD0DCC28}"/>
              </a:ext>
            </a:extLst>
          </p:cNvPr>
          <p:cNvSpPr txBox="1"/>
          <p:nvPr/>
        </p:nvSpPr>
        <p:spPr>
          <a:xfrm>
            <a:off x="179512" y="2946886"/>
            <a:ext cx="8784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Funções quase lineares bastante comuns são: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Vejam as características das funções utilidades quase lineares no material teórico.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7576799-D766-4405-B7B0-54A99F4140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88259"/>
              </p:ext>
            </p:extLst>
          </p:nvPr>
        </p:nvGraphicFramePr>
        <p:xfrm>
          <a:off x="611560" y="3341115"/>
          <a:ext cx="3708002" cy="45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41200" progId="Equation.DSMT4">
                  <p:embed/>
                </p:oleObj>
              </mc:Choice>
              <mc:Fallback>
                <p:oleObj name="Equation" r:id="rId2" imgW="1828800" imgH="241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C7C0355-20C3-4787-B13B-5BE38DE8E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41115"/>
                        <a:ext cx="3708002" cy="45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2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125AD6-1372-4C72-8916-58DF2A81FC73}"/>
              </a:ext>
            </a:extLst>
          </p:cNvPr>
          <p:cNvSpPr txBox="1"/>
          <p:nvPr/>
        </p:nvSpPr>
        <p:spPr>
          <a:xfrm>
            <a:off x="107504" y="5147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Podemos sempre extrair a transformação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da função de utilidade do tipo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-Douglas.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47183D-CC76-441B-80F8-5515E98F6D55}"/>
              </a:ext>
            </a:extLst>
          </p:cNvPr>
          <p:cNvSpPr txBox="1"/>
          <p:nvPr/>
        </p:nvSpPr>
        <p:spPr>
          <a:xfrm>
            <a:off x="4644008" y="556687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8606673-0EE3-4005-B752-608E8E6ACA70}"/>
              </a:ext>
            </a:extLst>
          </p:cNvPr>
          <p:cNvSpPr/>
          <p:nvPr/>
        </p:nvSpPr>
        <p:spPr>
          <a:xfrm>
            <a:off x="118334" y="1059582"/>
            <a:ext cx="88461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f (U)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for tal que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f ‘ (U)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&gt; 0 então dizemos que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f (U)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uma transformação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48000" lvl="1" indent="-28575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Tal é verdadeiro para qualquer função utilidade, em particular para uma função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-Douglas. </a:t>
            </a: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32D9BBF-7859-476A-9AA5-06AA3DCD1B35}"/>
              </a:ext>
            </a:extLst>
          </p:cNvPr>
          <p:cNvSpPr/>
          <p:nvPr/>
        </p:nvSpPr>
        <p:spPr>
          <a:xfrm>
            <a:off x="107504" y="2699504"/>
            <a:ext cx="88461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Por  exemplo,                     é  uma  transformação  monotônica  da função utilidade              . </a:t>
            </a: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Considerando qualquer uma das funções acima, o consumidor ordenará as cestas de consumo da mesma forma.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27A39E7-E085-4727-A176-0C8634AB7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751855"/>
              </p:ext>
            </p:extLst>
          </p:nvPr>
        </p:nvGraphicFramePr>
        <p:xfrm>
          <a:off x="2483768" y="3062903"/>
          <a:ext cx="1025437" cy="413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203040" progId="Equation.DSMT4">
                  <p:embed/>
                </p:oleObj>
              </mc:Choice>
              <mc:Fallback>
                <p:oleObj name="Equation" r:id="rId2" imgW="469800" imgH="2030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BC366742-5F7E-4EB3-91AD-8C7458578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062903"/>
                        <a:ext cx="1025437" cy="413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A1BCAD2-1BCF-4481-ADDB-03FADE152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48064"/>
              </p:ext>
            </p:extLst>
          </p:nvPr>
        </p:nvGraphicFramePr>
        <p:xfrm>
          <a:off x="2339752" y="2684408"/>
          <a:ext cx="1512168" cy="46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28600" progId="Equation.DSMT4">
                  <p:embed/>
                </p:oleObj>
              </mc:Choice>
              <mc:Fallback>
                <p:oleObj name="Equation" r:id="rId4" imgW="72360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24D7402-1A4D-4C14-A8D1-0FEDC3A4C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684408"/>
                        <a:ext cx="1512168" cy="46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2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3B816A-F033-4F74-A1EC-58D99A7F432F}"/>
              </a:ext>
            </a:extLst>
          </p:cNvPr>
          <p:cNvSpPr txBox="1"/>
          <p:nvPr/>
        </p:nvSpPr>
        <p:spPr>
          <a:xfrm>
            <a:off x="107504" y="51470"/>
            <a:ext cx="88569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Uma função de utilidade do tipo U(x, y) = (x + y)</a:t>
            </a:r>
            <a:r>
              <a:rPr lang="pt-BR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implica que x e y são bens substitutos perfeitos.</a:t>
            </a:r>
          </a:p>
          <a:p>
            <a:pPr lvl="0" algn="just" fontAlgn="base"/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223291-B316-4797-9C77-CB1C9D775A6A}"/>
              </a:ext>
            </a:extLst>
          </p:cNvPr>
          <p:cNvSpPr txBox="1"/>
          <p:nvPr/>
        </p:nvSpPr>
        <p:spPr>
          <a:xfrm>
            <a:off x="4572000" y="511394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430E369-0ED2-478C-B365-8960E1541DC3}"/>
              </a:ext>
            </a:extLst>
          </p:cNvPr>
          <p:cNvSpPr/>
          <p:nvPr/>
        </p:nvSpPr>
        <p:spPr>
          <a:xfrm>
            <a:off x="118334" y="987574"/>
            <a:ext cx="88461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Observe que 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y,x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= -1. Logo, como 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y,x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é constante, trata-se de uma função utilidade com dois bens substitutos perfeitos.</a:t>
            </a: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2E56164-52EF-46DE-9C5F-7A4A8A622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258294"/>
              </p:ext>
            </p:extLst>
          </p:nvPr>
        </p:nvGraphicFramePr>
        <p:xfrm>
          <a:off x="550118" y="2189163"/>
          <a:ext cx="73342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06480" imgH="533160" progId="Equation.DSMT4">
                  <p:embed/>
                </p:oleObj>
              </mc:Choice>
              <mc:Fallback>
                <p:oleObj name="Equation" r:id="rId2" imgW="3606480" imgH="53316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8F69E75E-27D1-4322-8779-B9EEF71428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18" y="2189163"/>
                        <a:ext cx="7334250" cy="10414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2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05DC71-D7BB-4BB2-AA85-4A6840BF4C51}"/>
              </a:ext>
            </a:extLst>
          </p:cNvPr>
          <p:cNvSpPr txBox="1"/>
          <p:nvPr/>
        </p:nvSpPr>
        <p:spPr>
          <a:xfrm>
            <a:off x="107504" y="123478"/>
            <a:ext cx="8856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Uma função de utilidade do tipo U(x, y) = x + y implica que x e y são bens complementares perfeitos.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65BEF9-1206-45AC-AC67-E4B4C6526EDD}"/>
              </a:ext>
            </a:extLst>
          </p:cNvPr>
          <p:cNvSpPr txBox="1"/>
          <p:nvPr/>
        </p:nvSpPr>
        <p:spPr>
          <a:xfrm>
            <a:off x="4860032" y="447517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94C61C-A440-449E-AEC1-A01C89B4DAFF}"/>
              </a:ext>
            </a:extLst>
          </p:cNvPr>
          <p:cNvSpPr/>
          <p:nvPr/>
        </p:nvSpPr>
        <p:spPr>
          <a:xfrm>
            <a:off x="118334" y="945183"/>
            <a:ext cx="88461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Observe que 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y,x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= -1. Logo, como 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y,x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é constante, trata-se de uma função utilidade com dois bens substitutos perfeitos, como no item (2).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95CEC9C-9334-44F9-895A-F58C8038D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46288"/>
              </p:ext>
            </p:extLst>
          </p:nvPr>
        </p:nvGraphicFramePr>
        <p:xfrm>
          <a:off x="539552" y="2209031"/>
          <a:ext cx="32019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44240" progId="Equation.DSMT4">
                  <p:embed/>
                </p:oleObj>
              </mc:Choice>
              <mc:Fallback>
                <p:oleObj name="Equation" r:id="rId2" imgW="1574640" imgH="444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7F16209-3390-416A-A087-541A86895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09031"/>
                        <a:ext cx="3201987" cy="8667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87B0A40B-4C02-464F-BFB8-A3FEAD6A2521}"/>
              </a:ext>
            </a:extLst>
          </p:cNvPr>
          <p:cNvSpPr/>
          <p:nvPr/>
        </p:nvSpPr>
        <p:spPr>
          <a:xfrm>
            <a:off x="118334" y="3191946"/>
            <a:ext cx="88461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consumidor aceita trocar (sempre) uma unidade de y por uma unidade de x, permanecendo assim com o mesmo nível de utilidade.</a:t>
            </a:r>
          </a:p>
        </p:txBody>
      </p:sp>
    </p:spTree>
    <p:extLst>
      <p:ext uri="{BB962C8B-B14F-4D97-AF65-F5344CB8AC3E}">
        <p14:creationId xmlns:p14="http://schemas.microsoft.com/office/powerpoint/2010/main" val="5486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0DA469-DB9B-4F0D-95F4-5ACCAF274FC0}"/>
              </a:ext>
            </a:extLst>
          </p:cNvPr>
          <p:cNvSpPr txBox="1"/>
          <p:nvPr/>
        </p:nvSpPr>
        <p:spPr>
          <a:xfrm>
            <a:off x="107504" y="51470"/>
            <a:ext cx="8856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  <a:t>f(U) = U</a:t>
            </a:r>
            <a:r>
              <a:rPr lang="pt-BR" sz="23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é uma transformação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apenas para             U positivo.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A736A1-AAC5-4C24-B007-6F94AB43B185}"/>
              </a:ext>
            </a:extLst>
          </p:cNvPr>
          <p:cNvSpPr txBox="1"/>
          <p:nvPr/>
        </p:nvSpPr>
        <p:spPr>
          <a:xfrm>
            <a:off x="1547664" y="41151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8C80AB-AB94-43D3-A5DD-7F4DCD9B599E}"/>
              </a:ext>
            </a:extLst>
          </p:cNvPr>
          <p:cNvSpPr txBox="1"/>
          <p:nvPr/>
        </p:nvSpPr>
        <p:spPr>
          <a:xfrm>
            <a:off x="107504" y="843558"/>
            <a:ext cx="8993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f (U)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uma transformação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apenas para U positivo.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8575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Note que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f ‘ (U)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&lt; 0 quando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&lt; 0.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98A2A7C-FE99-468F-9941-6EDF4BE083BA}"/>
              </a:ext>
            </a:extLst>
          </p:cNvPr>
          <p:cNvGrpSpPr/>
          <p:nvPr/>
        </p:nvGrpSpPr>
        <p:grpSpPr>
          <a:xfrm>
            <a:off x="899592" y="1655772"/>
            <a:ext cx="5832648" cy="3456767"/>
            <a:chOff x="899592" y="1655772"/>
            <a:chExt cx="5832648" cy="345676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DB01081-CF03-4756-8E89-4F27CC0B1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655772"/>
              <a:ext cx="5832648" cy="3456767"/>
            </a:xfrm>
            <a:prstGeom prst="rect">
              <a:avLst/>
            </a:prstGeom>
          </p:spPr>
        </p:pic>
        <p:graphicFrame>
          <p:nvGraphicFramePr>
            <p:cNvPr id="7" name="Objeto 6">
              <a:extLst>
                <a:ext uri="{FF2B5EF4-FFF2-40B4-BE49-F238E27FC236}">
                  <a16:creationId xmlns:a16="http://schemas.microsoft.com/office/drawing/2014/main" id="{CD26F54D-384C-424F-9A51-B249C4F24D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30462"/>
                </p:ext>
              </p:extLst>
            </p:nvPr>
          </p:nvGraphicFramePr>
          <p:xfrm>
            <a:off x="3275856" y="1707654"/>
            <a:ext cx="1224136" cy="402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23600" imgH="253800" progId="Equation.DSMT4">
                    <p:embed/>
                  </p:oleObj>
                </mc:Choice>
                <mc:Fallback>
                  <p:oleObj name="Equation" r:id="rId3" imgW="723600" imgH="253800" progId="Equation.DSMT4">
                    <p:embed/>
                    <p:pic>
                      <p:nvPicPr>
                        <p:cNvPr id="6" name="Objeto 5">
                          <a:extLst>
                            <a:ext uri="{FF2B5EF4-FFF2-40B4-BE49-F238E27FC236}">
                              <a16:creationId xmlns:a16="http://schemas.microsoft.com/office/drawing/2014/main" id="{47EFABD1-DDA8-4745-BC6A-F0F2A96E36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1707654"/>
                          <a:ext cx="1224136" cy="40221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23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ECD12-16DD-431D-A04A-85846ABFECE6}"/>
              </a:ext>
            </a:extLst>
          </p:cNvPr>
          <p:cNvSpPr txBox="1">
            <a:spLocks/>
          </p:cNvSpPr>
          <p:nvPr/>
        </p:nvSpPr>
        <p:spPr>
          <a:xfrm>
            <a:off x="50241" y="51470"/>
            <a:ext cx="8943033" cy="177419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Mudanças na Posição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Equiíbrio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Quando ocorre a variação em um preço a quantidade demandada se altera por dois motivos: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Efeito-Substituição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(sempre negativo → P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   Q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 : efeito preço relativo.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Efeito-Renda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: Pode ser positivo ou negativo, pois a variação no preço pode aumentar ou diminuir a renda real do consumidor.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Efeito-Renda positivo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(bem normal) reforça o ES, sempre negativo, ocasionando uma maior variação na quantidade demandada.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Efeito-Renda for negativo e |ER| &gt; |ES|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teremos um bem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Giffen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 a curva de demanda fica positivamente inclinada. </a:t>
            </a:r>
          </a:p>
        </p:txBody>
      </p:sp>
    </p:spTree>
    <p:extLst>
      <p:ext uri="{BB962C8B-B14F-4D97-AF65-F5344CB8AC3E}">
        <p14:creationId xmlns:p14="http://schemas.microsoft.com/office/powerpoint/2010/main" val="12243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502811-E4FC-4983-986F-7A8206F8CB8B}"/>
              </a:ext>
            </a:extLst>
          </p:cNvPr>
          <p:cNvSpPr txBox="1">
            <a:spLocks/>
          </p:cNvSpPr>
          <p:nvPr/>
        </p:nvSpPr>
        <p:spPr>
          <a:xfrm>
            <a:off x="50241" y="51470"/>
            <a:ext cx="8943033" cy="177419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Dado um aumento no preço, isso reduz a renda real do consumidor.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endParaRPr lang="pt-BR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 a compensação de renda que devemos dar ao consumidor aos novos preços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(variação compensatória)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Manter a utilidade constante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→ Compensação de Hicks.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Manter a renda real constante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→ Compensação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Slutsky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Vejam também: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Curva de Preço-Consumo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Curva de Renda-Consumo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Curva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Engel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F6D421C9-3F20-465F-807A-363248B0751C}"/>
              </a:ext>
            </a:extLst>
          </p:cNvPr>
          <p:cNvSpPr txBox="1">
            <a:spLocks/>
          </p:cNvSpPr>
          <p:nvPr/>
        </p:nvSpPr>
        <p:spPr>
          <a:xfrm>
            <a:off x="72008" y="5466"/>
            <a:ext cx="8964488" cy="177419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curva de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demanda compensada (ou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hicksiana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nos mostra a variação da quantidade demandada após a compensação de renda monetária, de forma que o nível de utilidade permaneça constante.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Dito de outro modo, a curva de demanda compensada captura somente o efeito-substituição.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 caso de um bem normal, temos: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D16696-B2E3-4FC1-8812-F56AA1A8A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95197"/>
              </p:ext>
            </p:extLst>
          </p:nvPr>
        </p:nvGraphicFramePr>
        <p:xfrm>
          <a:off x="5076056" y="1743968"/>
          <a:ext cx="22891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279360" progId="Equation.DSMT4">
                  <p:embed/>
                </p:oleObj>
              </mc:Choice>
              <mc:Fallback>
                <p:oleObj name="Equation" r:id="rId2" imgW="1104840" imgH="27936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832570E-4735-411E-9624-C22C583C5E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6056" y="1743968"/>
                        <a:ext cx="2289175" cy="539750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3">
            <a:extLst>
              <a:ext uri="{FF2B5EF4-FFF2-40B4-BE49-F238E27FC236}">
                <a16:creationId xmlns:a16="http://schemas.microsoft.com/office/drawing/2014/main" id="{D66BA02B-FC8C-48DB-9D26-005A36820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3703" y="2355726"/>
            <a:ext cx="1074" cy="232513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2197DA6-2895-4A2E-9999-43F5CD846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777" y="4675021"/>
            <a:ext cx="302036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4F03AD5-7FCF-4CB7-A877-9297D2A3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2" y="4670598"/>
            <a:ext cx="363493" cy="2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pt-BR" sz="2200" b="1" baseline="0" dirty="0" err="1">
                <a:solidFill>
                  <a:schemeClr val="tx1"/>
                </a:solidFill>
                <a:latin typeface="+mn-lt"/>
              </a:rPr>
              <a:t>Q</a:t>
            </a:r>
            <a:r>
              <a:rPr lang="en-US" altLang="pt-BR" sz="1600" b="1" baseline="0" dirty="0" err="1">
                <a:solidFill>
                  <a:schemeClr val="tx1"/>
                </a:solidFill>
                <a:latin typeface="+mn-lt"/>
              </a:rPr>
              <a:t>x</a:t>
            </a:r>
            <a:endParaRPr lang="en-US" altLang="pt-BR" sz="1600" b="1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412F34E-3169-4B93-8796-367C9DFD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21" y="2355727"/>
            <a:ext cx="351122" cy="2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pt-BR" sz="2200" b="1" dirty="0" err="1">
                <a:latin typeface="+mn-lt"/>
              </a:rPr>
              <a:t>P</a:t>
            </a:r>
            <a:r>
              <a:rPr lang="en-US" altLang="pt-BR" sz="1800" b="1" dirty="0" err="1">
                <a:latin typeface="+mn-lt"/>
              </a:rPr>
              <a:t>x</a:t>
            </a:r>
            <a:endParaRPr lang="en-US" altLang="pt-BR" sz="1800" b="1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CDD7FFD-4067-4D89-88FB-F5AD3F22AA81}"/>
              </a:ext>
            </a:extLst>
          </p:cNvPr>
          <p:cNvSpPr>
            <a:spLocks/>
          </p:cNvSpPr>
          <p:nvPr/>
        </p:nvSpPr>
        <p:spPr bwMode="auto">
          <a:xfrm>
            <a:off x="1875138" y="2586692"/>
            <a:ext cx="1818326" cy="1768798"/>
          </a:xfrm>
          <a:custGeom>
            <a:avLst/>
            <a:gdLst>
              <a:gd name="T0" fmla="*/ 0 w 1200"/>
              <a:gd name="T1" fmla="*/ 0 h 1344"/>
              <a:gd name="T2" fmla="*/ 528 w 1200"/>
              <a:gd name="T3" fmla="*/ 864 h 1344"/>
              <a:gd name="T4" fmla="*/ 1200 w 1200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344">
                <a:moveTo>
                  <a:pt x="0" y="0"/>
                </a:moveTo>
                <a:cubicBezTo>
                  <a:pt x="164" y="320"/>
                  <a:pt x="328" y="640"/>
                  <a:pt x="528" y="864"/>
                </a:cubicBezTo>
                <a:cubicBezTo>
                  <a:pt x="728" y="1088"/>
                  <a:pt x="964" y="1216"/>
                  <a:pt x="1200" y="1344"/>
                </a:cubicBez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014A4E-093B-4535-B47F-BB2E6EFB01C8}"/>
              </a:ext>
            </a:extLst>
          </p:cNvPr>
          <p:cNvSpPr>
            <a:spLocks/>
          </p:cNvSpPr>
          <p:nvPr/>
        </p:nvSpPr>
        <p:spPr bwMode="auto">
          <a:xfrm>
            <a:off x="1584719" y="2971384"/>
            <a:ext cx="2322147" cy="956006"/>
          </a:xfrm>
          <a:custGeom>
            <a:avLst/>
            <a:gdLst>
              <a:gd name="T0" fmla="*/ 0 w 1680"/>
              <a:gd name="T1" fmla="*/ 0 h 768"/>
              <a:gd name="T2" fmla="*/ 624 w 1680"/>
              <a:gd name="T3" fmla="*/ 432 h 768"/>
              <a:gd name="T4" fmla="*/ 1680 w 1680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768">
                <a:moveTo>
                  <a:pt x="0" y="0"/>
                </a:moveTo>
                <a:cubicBezTo>
                  <a:pt x="172" y="152"/>
                  <a:pt x="344" y="304"/>
                  <a:pt x="624" y="432"/>
                </a:cubicBezTo>
                <a:cubicBezTo>
                  <a:pt x="904" y="560"/>
                  <a:pt x="1292" y="664"/>
                  <a:pt x="1680" y="76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62B2B1E4-05CC-4748-8FC2-DBB46FBC3F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1963" y="3520944"/>
            <a:ext cx="139401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4A67E8B3-184F-438B-A238-5483D03CB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963" y="3795724"/>
            <a:ext cx="232335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185F2627-2CFC-46C8-A6CC-E9580CEB3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97" y="3795724"/>
            <a:ext cx="0" cy="879296"/>
          </a:xfrm>
          <a:prstGeom prst="lin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78941D3C-0026-475C-A3FA-DDF096117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319" y="3795724"/>
            <a:ext cx="0" cy="87929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7A439A27-346C-4D3E-BCA5-12A27E89B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29992"/>
              </p:ext>
            </p:extLst>
          </p:nvPr>
        </p:nvGraphicFramePr>
        <p:xfrm>
          <a:off x="3712427" y="4169487"/>
          <a:ext cx="1234962" cy="41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79360" progId="Equation.DSMT4">
                  <p:embed/>
                </p:oleObj>
              </mc:Choice>
              <mc:Fallback>
                <p:oleObj name="Equation" r:id="rId4" imgW="825480" imgH="27936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479CFA7F-DF40-46DF-AB3E-C410F6A1F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2427" y="4169487"/>
                        <a:ext cx="1234962" cy="41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10BDFAC3-DAAC-429C-88B1-900C9BA90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13749"/>
              </p:ext>
            </p:extLst>
          </p:nvPr>
        </p:nvGraphicFramePr>
        <p:xfrm>
          <a:off x="3955281" y="3705232"/>
          <a:ext cx="1120775" cy="45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79360" progId="Equation.DSMT4">
                  <p:embed/>
                </p:oleObj>
              </mc:Choice>
              <mc:Fallback>
                <p:oleObj name="Equation" r:id="rId6" imgW="749160" imgH="2793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D6AAA76F-F5FE-4F92-9AE2-B4696B449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281" y="3705232"/>
                        <a:ext cx="1120775" cy="450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5209A6DE-DDE8-44FE-8C38-43E2966F5744}"/>
              </a:ext>
            </a:extLst>
          </p:cNvPr>
          <p:cNvSpPr/>
          <p:nvPr/>
        </p:nvSpPr>
        <p:spPr bwMode="auto">
          <a:xfrm>
            <a:off x="2449269" y="3475592"/>
            <a:ext cx="87483" cy="85654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428ED76-4367-47FB-83EF-4366F1ADBDC5}"/>
              </a:ext>
            </a:extLst>
          </p:cNvPr>
          <p:cNvSpPr/>
          <p:nvPr/>
        </p:nvSpPr>
        <p:spPr bwMode="auto">
          <a:xfrm>
            <a:off x="2711715" y="3755912"/>
            <a:ext cx="87483" cy="85654"/>
          </a:xfrm>
          <a:prstGeom prst="ellipse">
            <a:avLst/>
          </a:prstGeom>
          <a:solidFill>
            <a:srgbClr val="003399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2C09E9A-5A8C-4631-9FA7-9A9B3273AF4D}"/>
              </a:ext>
            </a:extLst>
          </p:cNvPr>
          <p:cNvCxnSpPr/>
          <p:nvPr/>
        </p:nvCxnSpPr>
        <p:spPr bwMode="auto">
          <a:xfrm>
            <a:off x="2497863" y="3518419"/>
            <a:ext cx="0" cy="1156601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034E95B8-681F-4AE6-955F-6733D8DE4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163773"/>
              </p:ext>
            </p:extLst>
          </p:nvPr>
        </p:nvGraphicFramePr>
        <p:xfrm>
          <a:off x="674737" y="3291831"/>
          <a:ext cx="418575" cy="36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41200" progId="Equation.DSMT4">
                  <p:embed/>
                </p:oleObj>
              </mc:Choice>
              <mc:Fallback>
                <p:oleObj name="Equation" r:id="rId8" imgW="203040" imgH="2412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E6354AF3-A0A8-459E-96B4-950AF8422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737" y="3291831"/>
                        <a:ext cx="418575" cy="369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6C5AA58F-DB5B-41A6-80B6-CE561692D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99161"/>
              </p:ext>
            </p:extLst>
          </p:nvPr>
        </p:nvGraphicFramePr>
        <p:xfrm>
          <a:off x="674737" y="3638136"/>
          <a:ext cx="366359" cy="37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E8A3D91-84E2-4DCF-972F-B345A9596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737" y="3638136"/>
                        <a:ext cx="366359" cy="370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32D9C57-C173-42D7-A4DF-9BB17741026E}"/>
              </a:ext>
            </a:extLst>
          </p:cNvPr>
          <p:cNvCxnSpPr/>
          <p:nvPr/>
        </p:nvCxnSpPr>
        <p:spPr bwMode="auto">
          <a:xfrm>
            <a:off x="602729" y="3514527"/>
            <a:ext cx="0" cy="320132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D1043B96-0E35-4940-A927-02CFF7E195E6}"/>
              </a:ext>
            </a:extLst>
          </p:cNvPr>
          <p:cNvSpPr/>
          <p:nvPr/>
        </p:nvSpPr>
        <p:spPr bwMode="auto">
          <a:xfrm>
            <a:off x="3333816" y="3755912"/>
            <a:ext cx="87483" cy="85654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0FBDFC65-B394-4A86-A170-7DDEC267B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00243"/>
              </p:ext>
            </p:extLst>
          </p:nvPr>
        </p:nvGraphicFramePr>
        <p:xfrm>
          <a:off x="2373618" y="4646197"/>
          <a:ext cx="292927" cy="41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49" name="Objeto 48">
                        <a:extLst>
                          <a:ext uri="{FF2B5EF4-FFF2-40B4-BE49-F238E27FC236}">
                            <a16:creationId xmlns:a16="http://schemas.microsoft.com/office/drawing/2014/main" id="{1965028D-0BB3-4AA5-B322-E43FFD985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73618" y="4646197"/>
                        <a:ext cx="292927" cy="41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3DA621A2-4E7A-4118-BDAB-451A9764C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14424"/>
              </p:ext>
            </p:extLst>
          </p:nvPr>
        </p:nvGraphicFramePr>
        <p:xfrm>
          <a:off x="3279541" y="4646439"/>
          <a:ext cx="269537" cy="41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C5AB1242-EE91-445E-855D-8E215B146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79541" y="4646439"/>
                        <a:ext cx="269537" cy="41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369F3E4D-3E78-4C9A-AEDA-5C68684EA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57999"/>
              </p:ext>
            </p:extLst>
          </p:nvPr>
        </p:nvGraphicFramePr>
        <p:xfrm>
          <a:off x="2654700" y="4632244"/>
          <a:ext cx="315203" cy="36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03040" progId="Equation.DSMT4">
                  <p:embed/>
                </p:oleObj>
              </mc:Choice>
              <mc:Fallback>
                <p:oleObj name="Equation" r:id="rId16" imgW="177480" imgH="20304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47557A21-77A8-4E48-AA0F-DF298FBA9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54700" y="4632244"/>
                        <a:ext cx="315203" cy="36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7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F4B82A51-5543-4E68-AE1F-D54AC8170864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8949478" cy="170645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Podemos avaliar o ganho ou perda de bem estar do consumidor, após uma variação no preço, utilizando a </a:t>
            </a:r>
            <a:r>
              <a:rPr lang="pt-BR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EC ?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Também podemos utilizar certas medidas monetárias da utilidade: variação compensatória e variação equivalente.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26333-533F-47E1-851B-0988A700D93D}"/>
              </a:ext>
            </a:extLst>
          </p:cNvPr>
          <p:cNvSpPr txBox="1">
            <a:spLocks/>
          </p:cNvSpPr>
          <p:nvPr/>
        </p:nvSpPr>
        <p:spPr>
          <a:xfrm>
            <a:off x="172102" y="1563638"/>
            <a:ext cx="8864394" cy="15776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Variação Compensatória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Mede a variação na satisfação do consumidor aos novos preços, levados a 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Note que trata-se do ES.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Devemos responder a seguinte pergunta: quanto de renda monetária devo dar ao consumidor para que ele volte a U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aos novos preços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87BBCCB-96E6-478A-A9D6-3514C7677CB4}"/>
              </a:ext>
            </a:extLst>
          </p:cNvPr>
          <p:cNvSpPr txBox="1">
            <a:spLocks/>
          </p:cNvSpPr>
          <p:nvPr/>
        </p:nvSpPr>
        <p:spPr>
          <a:xfrm>
            <a:off x="172102" y="3345509"/>
            <a:ext cx="8812872" cy="181852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Variação Equivalente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Mede a variação na satisfação do consumidor aos preços antigos levados a U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Trata-se de um “efeito substituição diferente”.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Devemos responder a seguinte pergunta: quanto de renda monetária devo retirar consumidor para que ele fique em U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aos preços antigos 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D651B06-DAAB-4C3C-A38D-E3E7B3F64B3D}"/>
              </a:ext>
            </a:extLst>
          </p:cNvPr>
          <p:cNvSpPr txBox="1">
            <a:spLocks/>
          </p:cNvSpPr>
          <p:nvPr/>
        </p:nvSpPr>
        <p:spPr>
          <a:xfrm>
            <a:off x="107504" y="51470"/>
            <a:ext cx="8928992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ClrTx/>
              <a:buNone/>
            </a:pPr>
            <a:endParaRPr lang="pt-BR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Tx/>
              <a:buSzPct val="100000"/>
              <a:buFont typeface="+mj-lt"/>
              <a:buAutoNum type="arabicParenR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Considerando um bem normal:</a:t>
            </a:r>
          </a:p>
          <a:p>
            <a:pPr marL="720000" lvl="4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Quando a variação do preço é positiva: VC &gt; VE .</a:t>
            </a:r>
          </a:p>
          <a:p>
            <a:pPr marL="720000" lvl="4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Quando a variação do preço é negativa: VE &gt; VC .</a:t>
            </a:r>
          </a:p>
          <a:p>
            <a:pPr marL="720000" lvl="4" algn="just">
              <a:buClrTx/>
              <a:buFont typeface="Wingdings" panose="05000000000000000000" pitchFamily="2" charset="2"/>
              <a:buChar char="§"/>
            </a:pPr>
            <a:endParaRPr lang="pt-BR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Tx/>
              <a:buSzPct val="100000"/>
              <a:buFont typeface="+mj-lt"/>
              <a:buAutoNum type="arabicParenR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Caso o bem seja inferior:</a:t>
            </a:r>
          </a:p>
          <a:p>
            <a:pPr lvl="4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Quando a variação do preço é positiva: VC &lt; VE .</a:t>
            </a:r>
          </a:p>
          <a:p>
            <a:pPr lvl="4" algn="just">
              <a:buClrTx/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Quando a variação do preço é negativa: VE &lt; VC .</a:t>
            </a:r>
          </a:p>
          <a:p>
            <a:pPr lvl="4" algn="just">
              <a:buClrTx/>
              <a:buFont typeface="Wingdings" panose="05000000000000000000" pitchFamily="2" charset="2"/>
              <a:buChar char="§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Tx/>
              <a:buSzPct val="100000"/>
              <a:buFont typeface="+mj-lt"/>
              <a:buAutoNum type="arabicParenR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excedente do consumidor é sempre um valor intermediário entre VC e VE.</a:t>
            </a:r>
          </a:p>
          <a:p>
            <a:pPr marL="514350" indent="-514350" algn="just">
              <a:buClrTx/>
              <a:buFont typeface="+mj-lt"/>
              <a:buAutoNum type="arabicParenR"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ClrTx/>
              <a:buSzPct val="100000"/>
              <a:buFont typeface="+mj-lt"/>
              <a:buAutoNum type="arabicParenR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Quando o efeito renda é igual a zero, o que ocorre no caso de uma função utilidade quase linear, teremos  VC = VE = EC. </a:t>
            </a:r>
          </a:p>
          <a:p>
            <a:pPr lvl="2" algn="just">
              <a:buClrTx/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EB42F8-F71C-4843-B0E1-512E386CF892}"/>
              </a:ext>
            </a:extLst>
          </p:cNvPr>
          <p:cNvSpPr txBox="1"/>
          <p:nvPr/>
        </p:nvSpPr>
        <p:spPr>
          <a:xfrm>
            <a:off x="68669" y="124633"/>
            <a:ext cx="89678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Claro: a)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em cada um dos tópicos o nível de dificuldade é diferente,          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essa classificação é, sempre, complicada; e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a incidência muda ao longo do tempo.</a:t>
            </a:r>
          </a:p>
          <a:p>
            <a:pPr marL="285750" indent="-285750" algn="just">
              <a:spcBef>
                <a:spcPts val="600"/>
              </a:spcBef>
              <a:buFont typeface="+mj-lt"/>
              <a:buAutoNum type="alphaLcParenR"/>
            </a:pPr>
            <a:endParaRPr lang="pt-BR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Faremos a seguinte separação (Partes 1 e 2 – Provas até 2020)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Começarei com os exercícios de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Teoria do Consumidor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Teoria da Firma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Mercados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63,33% das últimas três provas.</a:t>
            </a:r>
          </a:p>
          <a:p>
            <a:pPr marL="457200" indent="-457200" algn="just">
              <a:buFont typeface="+mj-lt"/>
              <a:buAutoNum type="arabicParenR"/>
            </a:pPr>
            <a:endParaRPr lang="pt-BR" sz="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Na sequência farei os exercícios sobre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Incerteza, Teoria dos Jogos, Equilíbrio Geral e Falhas de Mercado.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Na parte 3 resolverei a prova de 2021 (checagem de aprendizado).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97013DA-A815-47FD-958E-187F17E61B1B}"/>
              </a:ext>
            </a:extLst>
          </p:cNvPr>
          <p:cNvSpPr/>
          <p:nvPr/>
        </p:nvSpPr>
        <p:spPr>
          <a:xfrm>
            <a:off x="138223" y="102766"/>
            <a:ext cx="88262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3) QUESTÃO 03 - 2018 </a:t>
            </a:r>
          </a:p>
          <a:p>
            <a:pPr algn="just"/>
            <a:endParaRPr lang="pt-BR" sz="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C9F53F-5697-40CE-974D-F3955F9D0A4E}"/>
              </a:ext>
            </a:extLst>
          </p:cNvPr>
          <p:cNvSpPr txBox="1"/>
          <p:nvPr/>
        </p:nvSpPr>
        <p:spPr>
          <a:xfrm>
            <a:off x="251520" y="39079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 maximização  da  função  utilidade                           ,  sujeita  à  restrição orçamentária                          , sendo  𝑅  a  renda exógena e 𝑝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𝑖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𝑖 = 1,2 , os preços dos bens,  gera as seguintes funções de  demanda 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marshallianas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Avalie as assertivas: </a:t>
            </a:r>
          </a:p>
        </p:txBody>
      </p:sp>
      <p:graphicFrame>
        <p:nvGraphicFramePr>
          <p:cNvPr id="7" name="Object 21">
            <a:extLst>
              <a:ext uri="{FF2B5EF4-FFF2-40B4-BE49-F238E27FC236}">
                <a16:creationId xmlns:a16="http://schemas.microsoft.com/office/drawing/2014/main" id="{7348719A-6856-4C72-9C8C-069BEA48C9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910992"/>
              </p:ext>
            </p:extLst>
          </p:nvPr>
        </p:nvGraphicFramePr>
        <p:xfrm>
          <a:off x="4643413" y="606822"/>
          <a:ext cx="17287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66400" progId="Equation.DSMT4">
                  <p:embed/>
                </p:oleObj>
              </mc:Choice>
              <mc:Fallback>
                <p:oleObj name="Equation" r:id="rId2" imgW="939600" imgH="266400" progId="Equation.DSMT4">
                  <p:embed/>
                  <p:pic>
                    <p:nvPicPr>
                      <p:cNvPr id="7" name="Object 21">
                        <a:extLst>
                          <a:ext uri="{FF2B5EF4-FFF2-40B4-BE49-F238E27FC236}">
                            <a16:creationId xmlns:a16="http://schemas.microsoft.com/office/drawing/2014/main" id="{21388A1C-AD90-4254-B705-8DE4756604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13" y="606822"/>
                        <a:ext cx="1728787" cy="449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73CD4901-B289-42FA-937A-7CC4EA4C8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270070"/>
              </p:ext>
            </p:extLst>
          </p:nvPr>
        </p:nvGraphicFramePr>
        <p:xfrm>
          <a:off x="1952575" y="1208534"/>
          <a:ext cx="1611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9" name="Object 21">
                        <a:extLst>
                          <a:ext uri="{FF2B5EF4-FFF2-40B4-BE49-F238E27FC236}">
                            <a16:creationId xmlns:a16="http://schemas.microsoft.com/office/drawing/2014/main" id="{1FE2EF84-0257-4BE0-B70B-1C1D293FB1A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75" y="1208534"/>
                        <a:ext cx="1611313" cy="406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D6A74A8E-6C06-4B90-8DC5-556B435B1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618685"/>
              </p:ext>
            </p:extLst>
          </p:nvPr>
        </p:nvGraphicFramePr>
        <p:xfrm>
          <a:off x="323528" y="2263006"/>
          <a:ext cx="495300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080" imgH="482400" progId="Equation.DSMT4">
                  <p:embed/>
                </p:oleObj>
              </mc:Choice>
              <mc:Fallback>
                <p:oleObj name="Equation" r:id="rId6" imgW="2692080" imgH="482400" progId="Equation.DSMT4">
                  <p:embed/>
                  <p:pic>
                    <p:nvPicPr>
                      <p:cNvPr id="11" name="Object 21">
                        <a:extLst>
                          <a:ext uri="{FF2B5EF4-FFF2-40B4-BE49-F238E27FC236}">
                            <a16:creationId xmlns:a16="http://schemas.microsoft.com/office/drawing/2014/main" id="{C0982A85-50E4-4B12-90E2-2443DD9504D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63006"/>
                        <a:ext cx="4953001" cy="812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17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EA2F45-D36A-48D4-92F4-4DE5181F809E}"/>
              </a:ext>
            </a:extLst>
          </p:cNvPr>
          <p:cNvSpPr/>
          <p:nvPr/>
        </p:nvSpPr>
        <p:spPr>
          <a:xfrm>
            <a:off x="179512" y="12347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a demanda pelo bem 𝑥 não depende do preço 𝑦 , aumentos deste último não afetarão a demanda por 𝑥, mesmo com a renda gasta integralmente com os dois bens;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8EB896-58A3-4AC3-8A9C-0701223B69A8}"/>
              </a:ext>
            </a:extLst>
          </p:cNvPr>
          <p:cNvSpPr txBox="1"/>
          <p:nvPr/>
        </p:nvSpPr>
        <p:spPr>
          <a:xfrm>
            <a:off x="3923928" y="77155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DDF08A-53AC-42C1-A47E-439E292083F7}"/>
              </a:ext>
            </a:extLst>
          </p:cNvPr>
          <p:cNvSpPr txBox="1"/>
          <p:nvPr/>
        </p:nvSpPr>
        <p:spPr>
          <a:xfrm>
            <a:off x="179512" y="1131590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item afirma que, dada a função de demanda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marshaliana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pelo bem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extraída de uma função utilidade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-Douglas, a elasticidade-cruzada é igual a zero, ou seja, o preço do bem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não afeta o consumo do bem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Veremos que isso é verdade.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F7A57D31-3F6A-484A-9EFE-05A1296D8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468024"/>
              </p:ext>
            </p:extLst>
          </p:nvPr>
        </p:nvGraphicFramePr>
        <p:xfrm>
          <a:off x="2879808" y="2643910"/>
          <a:ext cx="20034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444240" progId="Equation.DSMT4">
                  <p:embed/>
                </p:oleObj>
              </mc:Choice>
              <mc:Fallback>
                <p:oleObj name="Equation" r:id="rId2" imgW="1002960" imgH="444240" progId="Equation.DSMT4">
                  <p:embed/>
                  <p:pic>
                    <p:nvPicPr>
                      <p:cNvPr id="3" name="Object 1">
                        <a:extLst>
                          <a:ext uri="{FF2B5EF4-FFF2-40B4-BE49-F238E27FC236}">
                            <a16:creationId xmlns:a16="http://schemas.microsoft.com/office/drawing/2014/main" id="{D5679D2E-4C1D-4DFF-91D8-F008469DD0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808" y="2643910"/>
                        <a:ext cx="2003425" cy="8540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4CC1282-1366-44B6-BE19-4918326C3C5D}"/>
              </a:ext>
            </a:extLst>
          </p:cNvPr>
          <p:cNvSpPr txBox="1"/>
          <p:nvPr/>
        </p:nvSpPr>
        <p:spPr>
          <a:xfrm>
            <a:off x="541651" y="2784932"/>
            <a:ext cx="20881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Demanda por x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de seta reta 9">
            <a:extLst>
              <a:ext uri="{FF2B5EF4-FFF2-40B4-BE49-F238E27FC236}">
                <a16:creationId xmlns:a16="http://schemas.microsoft.com/office/drawing/2014/main" id="{5CCB67DE-10B0-4B29-9D5E-98FAE18F181C}"/>
              </a:ext>
            </a:extLst>
          </p:cNvPr>
          <p:cNvCxnSpPr/>
          <p:nvPr/>
        </p:nvCxnSpPr>
        <p:spPr bwMode="auto">
          <a:xfrm>
            <a:off x="2629773" y="3030593"/>
            <a:ext cx="221923" cy="0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BAE2460-7803-48FE-B520-84EB93306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475561"/>
              </p:ext>
            </p:extLst>
          </p:nvPr>
        </p:nvGraphicFramePr>
        <p:xfrm>
          <a:off x="539552" y="3590454"/>
          <a:ext cx="689133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4640" imgH="469800" progId="Equation.DSMT4">
                  <p:embed/>
                </p:oleObj>
              </mc:Choice>
              <mc:Fallback>
                <p:oleObj name="Equation" r:id="rId4" imgW="3644640" imgH="469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7E93CE4-E50C-439E-BD78-B06EEB19B5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3590454"/>
                        <a:ext cx="6891338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2CB13C7-52AD-4DBE-B2CF-6D607CC87E89}"/>
              </a:ext>
            </a:extLst>
          </p:cNvPr>
          <p:cNvSpPr/>
          <p:nvPr/>
        </p:nvSpPr>
        <p:spPr>
          <a:xfrm>
            <a:off x="4304454" y="1945326"/>
            <a:ext cx="2735940" cy="9971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610AA89-E657-4AD6-8528-6D105402F125}"/>
              </a:ext>
            </a:extLst>
          </p:cNvPr>
          <p:cNvSpPr/>
          <p:nvPr/>
        </p:nvSpPr>
        <p:spPr>
          <a:xfrm>
            <a:off x="127990" y="51470"/>
            <a:ext cx="8908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Quando os preços dos dois bens forem $2 e a renda igual a $4, a função utilidade indireta assume o valor                             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0D11F1-02FA-4C0F-A878-F33A3CB86C72}"/>
              </a:ext>
            </a:extLst>
          </p:cNvPr>
          <p:cNvSpPr txBox="1"/>
          <p:nvPr/>
        </p:nvSpPr>
        <p:spPr>
          <a:xfrm>
            <a:off x="6032646" y="37144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8C27ED67-AB19-49E7-A5D0-800AFAD68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99473"/>
              </p:ext>
            </p:extLst>
          </p:nvPr>
        </p:nvGraphicFramePr>
        <p:xfrm>
          <a:off x="3948135" y="372071"/>
          <a:ext cx="1868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279360" progId="Equation.DSMT4">
                  <p:embed/>
                </p:oleObj>
              </mc:Choice>
              <mc:Fallback>
                <p:oleObj name="Equation" r:id="rId2" imgW="1015920" imgH="279360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ABA07D6F-A275-4CB4-A58F-ED920697E5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35" y="372071"/>
                        <a:ext cx="1868487" cy="4714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976A390-728E-4718-9D18-629B7BBAAE54}"/>
              </a:ext>
            </a:extLst>
          </p:cNvPr>
          <p:cNvSpPr txBox="1">
            <a:spLocks/>
          </p:cNvSpPr>
          <p:nvPr/>
        </p:nvSpPr>
        <p:spPr>
          <a:xfrm>
            <a:off x="107504" y="786699"/>
            <a:ext cx="8928992" cy="3030835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Podemos obter a função de utilidade indireta (nos permite o cálculo da utilidade de forma indireta), substituindo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* e 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* (as demandas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na função utilidade.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3"/>
              <a:buNone/>
            </a:pP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Onde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denota a utilidade maximizada (Qual a maior utilidade, considerando a escolha ótima ? 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3D4A6D6-EDC1-48EF-96EC-AF1D086FA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96982"/>
              </p:ext>
            </p:extLst>
          </p:nvPr>
        </p:nvGraphicFramePr>
        <p:xfrm>
          <a:off x="567653" y="3507854"/>
          <a:ext cx="5032945" cy="151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812520" progId="Equation.DSMT4">
                  <p:embed/>
                </p:oleObj>
              </mc:Choice>
              <mc:Fallback>
                <p:oleObj name="Equation" r:id="rId4" imgW="2781000" imgH="81252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3937E02-D67D-4539-9033-BE9D2EB59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53" y="3507854"/>
                        <a:ext cx="5032945" cy="1513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87347D1-D1AE-4889-8F5F-C03423E79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96132"/>
              </p:ext>
            </p:extLst>
          </p:nvPr>
        </p:nvGraphicFramePr>
        <p:xfrm>
          <a:off x="559666" y="1812224"/>
          <a:ext cx="64833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0" imgH="596880" progId="Equation.DSMT4">
                  <p:embed/>
                </p:oleObj>
              </mc:Choice>
              <mc:Fallback>
                <p:oleObj name="Equation" r:id="rId6" imgW="3682800" imgH="5968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FB12268-420B-465D-9873-A890347D18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66" y="1812224"/>
                        <a:ext cx="6483350" cy="113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5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2A17B3-6A66-4958-9AE9-9F01B5F91867}"/>
              </a:ext>
            </a:extLst>
          </p:cNvPr>
          <p:cNvSpPr/>
          <p:nvPr/>
        </p:nvSpPr>
        <p:spPr>
          <a:xfrm>
            <a:off x="6436974" y="3189767"/>
            <a:ext cx="2383498" cy="4999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B400C3-2D7A-4BA6-9064-231A240B5BAD}"/>
              </a:ext>
            </a:extLst>
          </p:cNvPr>
          <p:cNvSpPr/>
          <p:nvPr/>
        </p:nvSpPr>
        <p:spPr>
          <a:xfrm>
            <a:off x="5788902" y="1347614"/>
            <a:ext cx="1844772" cy="5040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20C8C9-07CF-40CC-8B1D-39F13E964C06}"/>
              </a:ext>
            </a:extLst>
          </p:cNvPr>
          <p:cNvSpPr/>
          <p:nvPr/>
        </p:nvSpPr>
        <p:spPr>
          <a:xfrm>
            <a:off x="5788902" y="2283718"/>
            <a:ext cx="1844772" cy="5040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E684353-1F43-4086-9C9B-4B04560F06AC}"/>
              </a:ext>
            </a:extLst>
          </p:cNvPr>
          <p:cNvSpPr txBox="1">
            <a:spLocks/>
          </p:cNvSpPr>
          <p:nvPr/>
        </p:nvSpPr>
        <p:spPr>
          <a:xfrm>
            <a:off x="7776" y="51471"/>
            <a:ext cx="8956712" cy="115212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Também podemos calcular a utilidade resultante da escolha ótima diretamente. Para isso, calculamos as quantidades ótimas de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depois substituímos na função utilidade.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E14C2696-7688-4656-9742-7C8C8AB95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15510"/>
              </p:ext>
            </p:extLst>
          </p:nvPr>
        </p:nvGraphicFramePr>
        <p:xfrm>
          <a:off x="439967" y="1203599"/>
          <a:ext cx="715991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600" imgH="431640" progId="Equation.DSMT4">
                  <p:embed/>
                </p:oleObj>
              </mc:Choice>
              <mc:Fallback>
                <p:oleObj name="Equation" r:id="rId2" imgW="3441600" imgH="431640" progId="Equation.DSMT4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CFBC1422-F451-41D1-8691-80A1C8B9B4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67" y="1203599"/>
                        <a:ext cx="7159918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51D43043-9A2B-44F5-9A57-B6D7FEC10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99779"/>
              </p:ext>
            </p:extLst>
          </p:nvPr>
        </p:nvGraphicFramePr>
        <p:xfrm>
          <a:off x="488513" y="2143125"/>
          <a:ext cx="7105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66800" imgH="444240" progId="Equation.DSMT4">
                  <p:embed/>
                </p:oleObj>
              </mc:Choice>
              <mc:Fallback>
                <p:oleObj name="Equation" r:id="rId4" imgW="3466800" imgH="444240" progId="Equation.DSMT4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714E5974-654C-4209-A1F4-80917288D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13" y="2143125"/>
                        <a:ext cx="7105650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CF2C087B-BDBD-4BC9-BA3E-D612EF4BD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154283"/>
              </p:ext>
            </p:extLst>
          </p:nvPr>
        </p:nvGraphicFramePr>
        <p:xfrm>
          <a:off x="450288" y="3219822"/>
          <a:ext cx="8362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46440" imgH="279360" progId="Equation.DSMT4">
                  <p:embed/>
                </p:oleObj>
              </mc:Choice>
              <mc:Fallback>
                <p:oleObj name="Equation" r:id="rId6" imgW="4546440" imgH="279360" progId="Equation.DSMT4">
                  <p:embed/>
                  <p:pic>
                    <p:nvPicPr>
                      <p:cNvPr id="8" name="Object 21">
                        <a:extLst>
                          <a:ext uri="{FF2B5EF4-FFF2-40B4-BE49-F238E27FC236}">
                            <a16:creationId xmlns:a16="http://schemas.microsoft.com/office/drawing/2014/main" id="{CC364544-4174-44EF-AC0A-5FB607501F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88" y="3219822"/>
                        <a:ext cx="8362950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9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05ACC01-562A-48D0-8E69-9E3816829A37}"/>
              </a:ext>
            </a:extLst>
          </p:cNvPr>
          <p:cNvSpPr/>
          <p:nvPr/>
        </p:nvSpPr>
        <p:spPr>
          <a:xfrm>
            <a:off x="179512" y="-9254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  exercício   de   minimização   do   gasto,                                 ,  sujeito            a                 ,  resulta  em  uma função demanda compensada ou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hicksiana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bem 𝑥 dada por            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EBEC844-1686-405D-987A-4E33016634ED}"/>
              </a:ext>
            </a:extLst>
          </p:cNvPr>
          <p:cNvSpPr txBox="1"/>
          <p:nvPr/>
        </p:nvSpPr>
        <p:spPr>
          <a:xfrm>
            <a:off x="5436096" y="95273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C1160A74-6B8B-4ADE-B717-DC340D6E1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621034"/>
              </p:ext>
            </p:extLst>
          </p:nvPr>
        </p:nvGraphicFramePr>
        <p:xfrm>
          <a:off x="539552" y="448678"/>
          <a:ext cx="115212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53800" progId="Equation.DSMT4">
                  <p:embed/>
                </p:oleObj>
              </mc:Choice>
              <mc:Fallback>
                <p:oleObj name="Equation" r:id="rId2" imgW="583920" imgH="253800" progId="Equation.DSMT4">
                  <p:embed/>
                  <p:pic>
                    <p:nvPicPr>
                      <p:cNvPr id="4" name="Object 21">
                        <a:extLst>
                          <a:ext uri="{FF2B5EF4-FFF2-40B4-BE49-F238E27FC236}">
                            <a16:creationId xmlns:a16="http://schemas.microsoft.com/office/drawing/2014/main" id="{3B3A302C-067A-4A32-A004-29CD4F3F038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8678"/>
                        <a:ext cx="1152128" cy="4320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>
            <a:extLst>
              <a:ext uri="{FF2B5EF4-FFF2-40B4-BE49-F238E27FC236}">
                <a16:creationId xmlns:a16="http://schemas.microsoft.com/office/drawing/2014/main" id="{C1EE7D91-D79E-459B-97FF-83D2F6EB8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99192"/>
              </p:ext>
            </p:extLst>
          </p:nvPr>
        </p:nvGraphicFramePr>
        <p:xfrm>
          <a:off x="5618435" y="21640"/>
          <a:ext cx="220712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253800" progId="Equation.DSMT4">
                  <p:embed/>
                </p:oleObj>
              </mc:Choice>
              <mc:Fallback>
                <p:oleObj name="Equation" r:id="rId4" imgW="1193760" imgH="253800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66FDA203-20EE-4A84-A140-8DEBF8E70D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435" y="21640"/>
                        <a:ext cx="2207128" cy="427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0AD7740E-0511-4014-8564-A6ABBB85C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172474"/>
              </p:ext>
            </p:extLst>
          </p:nvPr>
        </p:nvGraphicFramePr>
        <p:xfrm>
          <a:off x="2699792" y="736710"/>
          <a:ext cx="27463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520560" progId="Equation.DSMT4">
                  <p:embed/>
                </p:oleObj>
              </mc:Choice>
              <mc:Fallback>
                <p:oleObj name="Equation" r:id="rId6" imgW="1485720" imgH="52056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B3B4A2BB-6B92-47D9-9E3D-34AFD59D322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736710"/>
                        <a:ext cx="2746375" cy="874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6283F3-7A4D-40DF-B4EE-C1E627D123F2}"/>
              </a:ext>
            </a:extLst>
          </p:cNvPr>
          <p:cNvSpPr txBox="1"/>
          <p:nvPr/>
        </p:nvSpPr>
        <p:spPr>
          <a:xfrm>
            <a:off x="251520" y="1511950"/>
            <a:ext cx="87129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agente econômico se defronta com um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problema dual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maximizar a utilidade, dado um determinado gasto ou minimizar o gasto, dado um certo nível de utilidade. Portanto, podemos obter a curva de demanda compensada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hicksiana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através da minimização da função de gasto, dado o nível de utilidade ou através da maximização da utilidade, dado um certo gasto*.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já trabalhamos com o segundo método, vamos encontrar a curva de demanda compensada desta forma. Caso deseje ver como a curva de demanda compensada pode ser obtida a por meio da minimização do gasto, veja a questão 1 da prova de 2009.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* Para maiores detalhes, veja o lema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Shephard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4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4F900FD-F3AC-4B53-87C5-57CEF1E68685}"/>
              </a:ext>
            </a:extLst>
          </p:cNvPr>
          <p:cNvSpPr txBox="1">
            <a:spLocks/>
          </p:cNvSpPr>
          <p:nvPr/>
        </p:nvSpPr>
        <p:spPr>
          <a:xfrm>
            <a:off x="121186" y="267494"/>
            <a:ext cx="8771294" cy="439248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99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função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demanda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marshaliana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 ser utilizada para o cálculo da variação da quantidade demandada, induzida por uma variação no preço do bem, mantendo constantes a renda monetária e o preço do(s) outro(s) bem(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). Portanto:</a:t>
            </a:r>
          </a:p>
          <a:p>
            <a:pPr algn="just">
              <a:buClrTx/>
              <a:buSzPct val="99000"/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99000"/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99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Entretanto, sabemos que:</a:t>
            </a:r>
          </a:p>
          <a:p>
            <a:pPr lvl="1" algn="just">
              <a:buClrTx/>
              <a:buSzPct val="99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conforme o preço do bem x diminui a utilidade do consumidor aumenta;</a:t>
            </a:r>
          </a:p>
          <a:p>
            <a:pPr lvl="1" algn="just">
              <a:buClrTx/>
              <a:buSzPct val="99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calcularmos o efeito-substituição (utilizando a compensação de Hicks) precisamos manter constante o nível de utilidade.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0F64351-0D97-478B-A685-743894824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186607"/>
              </p:ext>
            </p:extLst>
          </p:nvPr>
        </p:nvGraphicFramePr>
        <p:xfrm>
          <a:off x="611560" y="1635647"/>
          <a:ext cx="1944216" cy="5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79360" progId="Equation.DSMT4">
                  <p:embed/>
                </p:oleObj>
              </mc:Choice>
              <mc:Fallback>
                <p:oleObj name="Equation" r:id="rId2" imgW="1028520" imgH="27936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C9B6CE5-0720-4042-9A99-24201D27C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635647"/>
                        <a:ext cx="1944216" cy="5943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8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B3280B1-9BE9-44C1-A1D3-F4AFA25AB3C6}"/>
              </a:ext>
            </a:extLst>
          </p:cNvPr>
          <p:cNvSpPr txBox="1">
            <a:spLocks/>
          </p:cNvSpPr>
          <p:nvPr/>
        </p:nvSpPr>
        <p:spPr>
          <a:xfrm>
            <a:off x="107504" y="51470"/>
            <a:ext cx="8856984" cy="177419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curva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demanda compensada (ou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hicksiana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mostra a variação da quantidade demandada após a compensação de renda monetária, de forma que o nível de utilidade permaneça constante.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Dito de outro modo, a curva de demanda compensada captura somente o efeito-substituição.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9E61640-709F-4D8F-8EE5-FDF21FC98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967565"/>
              </p:ext>
            </p:extLst>
          </p:nvPr>
        </p:nvGraphicFramePr>
        <p:xfrm>
          <a:off x="554038" y="1744481"/>
          <a:ext cx="3657922" cy="53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279360" progId="Equation.DSMT4">
                  <p:embed/>
                </p:oleObj>
              </mc:Choice>
              <mc:Fallback>
                <p:oleObj name="Equation" r:id="rId2" imgW="1765080" imgH="27936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24A6E07-FBF8-4F1B-B66B-4FF76B13A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038" y="1744481"/>
                        <a:ext cx="3657922" cy="539237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3">
            <a:extLst>
              <a:ext uri="{FF2B5EF4-FFF2-40B4-BE49-F238E27FC236}">
                <a16:creationId xmlns:a16="http://schemas.microsoft.com/office/drawing/2014/main" id="{3B646A73-ED81-4B8B-861F-E6CD7281A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70" y="2438875"/>
            <a:ext cx="0" cy="23081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02F325A-D305-4D72-9290-A531C423B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70" y="4747028"/>
            <a:ext cx="302036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956578E-6CA0-415B-8552-7472A568D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459" y="4742605"/>
            <a:ext cx="363493" cy="2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pt-BR" sz="2200" b="1" baseline="0" dirty="0" err="1">
                <a:solidFill>
                  <a:schemeClr val="tx1"/>
                </a:solidFill>
                <a:latin typeface="+mn-lt"/>
              </a:rPr>
              <a:t>Q</a:t>
            </a:r>
            <a:r>
              <a:rPr lang="en-US" altLang="pt-BR" sz="1600" b="1" baseline="0" dirty="0" err="1">
                <a:solidFill>
                  <a:schemeClr val="tx1"/>
                </a:solidFill>
                <a:latin typeface="+mn-lt"/>
              </a:rPr>
              <a:t>x</a:t>
            </a:r>
            <a:endParaRPr lang="en-US" altLang="pt-BR" sz="1600" b="1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252F4CF-ABFF-42F8-85D2-4A14DA667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473592"/>
            <a:ext cx="351122" cy="2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5858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pt-BR" sz="2200" b="1" dirty="0" err="1">
                <a:latin typeface="+mn-lt"/>
              </a:rPr>
              <a:t>P</a:t>
            </a:r>
            <a:r>
              <a:rPr lang="en-US" altLang="pt-BR" sz="1800" b="1" dirty="0" err="1">
                <a:latin typeface="+mn-lt"/>
              </a:rPr>
              <a:t>x</a:t>
            </a:r>
            <a:endParaRPr lang="en-US" altLang="pt-BR" sz="1800" b="1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D4CB13A-07EE-4DBF-B393-23E49E0327BA}"/>
              </a:ext>
            </a:extLst>
          </p:cNvPr>
          <p:cNvSpPr>
            <a:spLocks/>
          </p:cNvSpPr>
          <p:nvPr/>
        </p:nvSpPr>
        <p:spPr bwMode="auto">
          <a:xfrm>
            <a:off x="1667945" y="2658699"/>
            <a:ext cx="1818326" cy="1768798"/>
          </a:xfrm>
          <a:custGeom>
            <a:avLst/>
            <a:gdLst>
              <a:gd name="T0" fmla="*/ 0 w 1200"/>
              <a:gd name="T1" fmla="*/ 0 h 1344"/>
              <a:gd name="T2" fmla="*/ 528 w 1200"/>
              <a:gd name="T3" fmla="*/ 864 h 1344"/>
              <a:gd name="T4" fmla="*/ 1200 w 1200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344">
                <a:moveTo>
                  <a:pt x="0" y="0"/>
                </a:moveTo>
                <a:cubicBezTo>
                  <a:pt x="164" y="320"/>
                  <a:pt x="328" y="640"/>
                  <a:pt x="528" y="864"/>
                </a:cubicBezTo>
                <a:cubicBezTo>
                  <a:pt x="728" y="1088"/>
                  <a:pt x="964" y="1216"/>
                  <a:pt x="1200" y="1344"/>
                </a:cubicBez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A841888-2AA9-4214-B447-6B11E9356334}"/>
              </a:ext>
            </a:extLst>
          </p:cNvPr>
          <p:cNvSpPr>
            <a:spLocks/>
          </p:cNvSpPr>
          <p:nvPr/>
        </p:nvSpPr>
        <p:spPr bwMode="auto">
          <a:xfrm>
            <a:off x="1377526" y="3043391"/>
            <a:ext cx="2322147" cy="956006"/>
          </a:xfrm>
          <a:custGeom>
            <a:avLst/>
            <a:gdLst>
              <a:gd name="T0" fmla="*/ 0 w 1680"/>
              <a:gd name="T1" fmla="*/ 0 h 768"/>
              <a:gd name="T2" fmla="*/ 624 w 1680"/>
              <a:gd name="T3" fmla="*/ 432 h 768"/>
              <a:gd name="T4" fmla="*/ 1680 w 1680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768">
                <a:moveTo>
                  <a:pt x="0" y="0"/>
                </a:moveTo>
                <a:cubicBezTo>
                  <a:pt x="172" y="152"/>
                  <a:pt x="344" y="304"/>
                  <a:pt x="624" y="432"/>
                </a:cubicBezTo>
                <a:cubicBezTo>
                  <a:pt x="904" y="560"/>
                  <a:pt x="1292" y="664"/>
                  <a:pt x="1680" y="76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09EAF570-112E-4F70-A9FB-BE5DC493D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770" y="3592951"/>
            <a:ext cx="139401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1127C85D-50AF-45BA-99BB-1464469F6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70" y="3867731"/>
            <a:ext cx="232335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AC8C53D2-FBCD-40A7-B5D0-C629EA2C8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9204" y="3867731"/>
            <a:ext cx="0" cy="879296"/>
          </a:xfrm>
          <a:prstGeom prst="lin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33219594-AEB1-4B5D-9148-9817EFB70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8126" y="3867731"/>
            <a:ext cx="0" cy="87929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5BDA72C-285F-4EFB-8290-C1C541859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8018"/>
              </p:ext>
            </p:extLst>
          </p:nvPr>
        </p:nvGraphicFramePr>
        <p:xfrm>
          <a:off x="3505234" y="4241494"/>
          <a:ext cx="1234962" cy="41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79360" progId="Equation.DSMT4">
                  <p:embed/>
                </p:oleObj>
              </mc:Choice>
              <mc:Fallback>
                <p:oleObj name="Equation" r:id="rId4" imgW="825480" imgH="27936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B8F2C9CB-0B9D-4380-B43F-4AD4DBA99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34" y="4241494"/>
                        <a:ext cx="1234962" cy="41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AFE7F2EE-015B-4434-9DB2-2DBE14254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13830"/>
              </p:ext>
            </p:extLst>
          </p:nvPr>
        </p:nvGraphicFramePr>
        <p:xfrm>
          <a:off x="3748088" y="3777239"/>
          <a:ext cx="1120775" cy="45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79360" progId="Equation.DSMT4">
                  <p:embed/>
                </p:oleObj>
              </mc:Choice>
              <mc:Fallback>
                <p:oleObj name="Equation" r:id="rId6" imgW="749160" imgH="27936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76530E00-C223-4E3D-9962-44ED37F94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8088" y="3777239"/>
                        <a:ext cx="1120775" cy="450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0DDA6F81-07AD-402F-B784-0C41FBBEFED0}"/>
              </a:ext>
            </a:extLst>
          </p:cNvPr>
          <p:cNvSpPr/>
          <p:nvPr/>
        </p:nvSpPr>
        <p:spPr bwMode="auto">
          <a:xfrm>
            <a:off x="2242076" y="3547599"/>
            <a:ext cx="87483" cy="85654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5B09442-63AA-4BDD-8F54-26066573CCFB}"/>
              </a:ext>
            </a:extLst>
          </p:cNvPr>
          <p:cNvSpPr/>
          <p:nvPr/>
        </p:nvSpPr>
        <p:spPr bwMode="auto">
          <a:xfrm>
            <a:off x="2504522" y="3827919"/>
            <a:ext cx="87483" cy="85654"/>
          </a:xfrm>
          <a:prstGeom prst="ellipse">
            <a:avLst/>
          </a:prstGeom>
          <a:solidFill>
            <a:srgbClr val="003399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7DEFED3-8C1E-4BED-8D2C-9A8E48CB7870}"/>
              </a:ext>
            </a:extLst>
          </p:cNvPr>
          <p:cNvCxnSpPr/>
          <p:nvPr/>
        </p:nvCxnSpPr>
        <p:spPr bwMode="auto">
          <a:xfrm>
            <a:off x="2290670" y="3590426"/>
            <a:ext cx="0" cy="1156601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A0E805A4-F8F0-47D7-B7BF-03A55F146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20594"/>
              </p:ext>
            </p:extLst>
          </p:nvPr>
        </p:nvGraphicFramePr>
        <p:xfrm>
          <a:off x="467544" y="3363838"/>
          <a:ext cx="418575" cy="36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41200" progId="Equation.DSMT4">
                  <p:embed/>
                </p:oleObj>
              </mc:Choice>
              <mc:Fallback>
                <p:oleObj name="Equation" r:id="rId8" imgW="203040" imgH="2412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2DCA1CFB-16FE-471C-B019-2F958BEF7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544" y="3363838"/>
                        <a:ext cx="418575" cy="369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0BB8E909-137A-419E-B5AC-21EF4F60D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582012"/>
              </p:ext>
            </p:extLst>
          </p:nvPr>
        </p:nvGraphicFramePr>
        <p:xfrm>
          <a:off x="467544" y="3710143"/>
          <a:ext cx="366359" cy="37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3CC37A4E-E711-4C17-8EB5-51F5940EE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3710143"/>
                        <a:ext cx="366359" cy="370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48ADD7E-8673-4B65-959B-AE59C112236E}"/>
              </a:ext>
            </a:extLst>
          </p:cNvPr>
          <p:cNvCxnSpPr/>
          <p:nvPr/>
        </p:nvCxnSpPr>
        <p:spPr bwMode="auto">
          <a:xfrm>
            <a:off x="395536" y="3586534"/>
            <a:ext cx="0" cy="320132"/>
          </a:xfrm>
          <a:prstGeom prst="straightConnector1">
            <a:avLst/>
          </a:prstGeom>
          <a:solidFill>
            <a:srgbClr val="FF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B8DC9FB0-986E-4616-A225-E1D987F3539B}"/>
              </a:ext>
            </a:extLst>
          </p:cNvPr>
          <p:cNvSpPr/>
          <p:nvPr/>
        </p:nvSpPr>
        <p:spPr bwMode="auto">
          <a:xfrm>
            <a:off x="3126623" y="3827919"/>
            <a:ext cx="87483" cy="85654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7377922E-5659-45D3-AA09-65A554C1F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09169"/>
              </p:ext>
            </p:extLst>
          </p:nvPr>
        </p:nvGraphicFramePr>
        <p:xfrm>
          <a:off x="2166425" y="4718204"/>
          <a:ext cx="292927" cy="41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09DC77A2-A0C3-4403-B145-2B68DA926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6425" y="4718204"/>
                        <a:ext cx="292927" cy="41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FE4671BD-A6B0-4788-899D-D56E2E1BB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47847"/>
              </p:ext>
            </p:extLst>
          </p:nvPr>
        </p:nvGraphicFramePr>
        <p:xfrm>
          <a:off x="3072348" y="4718446"/>
          <a:ext cx="269537" cy="41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1B2DD5E4-8833-4466-BFD5-AF7D60945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72348" y="4718446"/>
                        <a:ext cx="269537" cy="41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F2F2B9F9-844D-43F6-A3E0-26DB86A3C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03608"/>
              </p:ext>
            </p:extLst>
          </p:nvPr>
        </p:nvGraphicFramePr>
        <p:xfrm>
          <a:off x="2447507" y="4704251"/>
          <a:ext cx="315203" cy="36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03040" progId="Equation.DSMT4">
                  <p:embed/>
                </p:oleObj>
              </mc:Choice>
              <mc:Fallback>
                <p:oleObj name="Equation" r:id="rId16" imgW="177480" imgH="2030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DD773850-8CBE-4B09-A25D-DBD9A5337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47507" y="4704251"/>
                        <a:ext cx="315203" cy="36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2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F729B2B-D2A4-4636-8FD7-234979FC80E9}"/>
              </a:ext>
            </a:extLst>
          </p:cNvPr>
          <p:cNvSpPr txBox="1">
            <a:spLocks/>
          </p:cNvSpPr>
          <p:nvPr/>
        </p:nvSpPr>
        <p:spPr>
          <a:xfrm>
            <a:off x="107504" y="103320"/>
            <a:ext cx="8928992" cy="74023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Dada  a  função  utilidade  do  exercício  em  questão,                             , calculamos as demandas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a função de utilidade indireta.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2A17C25-D7F3-40E1-85B6-DE2843302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62061"/>
              </p:ext>
            </p:extLst>
          </p:nvPr>
        </p:nvGraphicFramePr>
        <p:xfrm>
          <a:off x="6732240" y="51470"/>
          <a:ext cx="2016224" cy="50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253800" progId="Equation.DSMT4">
                  <p:embed/>
                </p:oleObj>
              </mc:Choice>
              <mc:Fallback>
                <p:oleObj name="Equation" r:id="rId2" imgW="1041120" imgH="253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6BF6805-9C63-4D7E-A0EF-AD133A5C1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32240" y="51470"/>
                        <a:ext cx="2016224" cy="501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79D6FFB-09B1-476A-A467-02F562306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73481"/>
              </p:ext>
            </p:extLst>
          </p:nvPr>
        </p:nvGraphicFramePr>
        <p:xfrm>
          <a:off x="589620" y="1159941"/>
          <a:ext cx="1152128" cy="162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901440" progId="Equation.DSMT4">
                  <p:embed/>
                </p:oleObj>
              </mc:Choice>
              <mc:Fallback>
                <p:oleObj name="Equation" r:id="rId4" imgW="583920" imgH="9014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1CB9C97-CC3C-4736-90BD-3E45F5EAE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620" y="1159941"/>
                        <a:ext cx="1152128" cy="16278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9B4EFDA-7EFF-40F0-AE5E-7E0318DF3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12024"/>
              </p:ext>
            </p:extLst>
          </p:nvPr>
        </p:nvGraphicFramePr>
        <p:xfrm>
          <a:off x="2029780" y="1530694"/>
          <a:ext cx="3046276" cy="88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44240" progId="Equation.DSMT4">
                  <p:embed/>
                </p:oleObj>
              </mc:Choice>
              <mc:Fallback>
                <p:oleObj name="Equation" r:id="rId6" imgW="1460160" imgH="444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9CD7816-71AD-4BAB-A511-2ED43B1F1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9780" y="1530694"/>
                        <a:ext cx="3046276" cy="88656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3B5F2BE-D807-4B74-B288-6D633002B20A}"/>
              </a:ext>
            </a:extLst>
          </p:cNvPr>
          <p:cNvCxnSpPr/>
          <p:nvPr/>
        </p:nvCxnSpPr>
        <p:spPr>
          <a:xfrm>
            <a:off x="1741748" y="196274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8E022F0-0C98-477E-85BF-CCECA7D4ED5D}"/>
              </a:ext>
            </a:extLst>
          </p:cNvPr>
          <p:cNvSpPr txBox="1">
            <a:spLocks/>
          </p:cNvSpPr>
          <p:nvPr/>
        </p:nvSpPr>
        <p:spPr>
          <a:xfrm>
            <a:off x="179512" y="2859782"/>
            <a:ext cx="8856984" cy="1957769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obtermos as funções de demanda compensadas, simplesmente resolvemos a equação da função de utilidade indireta, para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obtermos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depois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substituímos esta expressão, incluindo </a:t>
            </a:r>
            <a:r>
              <a:rPr lang="pt-B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(utilidade maximizada) nas equações  de demanda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Isto permite trocar a renda e a utilidade, de forma que possamos manter constante esta última, como requer o conceito de demanda compensada.</a:t>
            </a:r>
          </a:p>
        </p:txBody>
      </p:sp>
    </p:spTree>
    <p:extLst>
      <p:ext uri="{BB962C8B-B14F-4D97-AF65-F5344CB8AC3E}">
        <p14:creationId xmlns:p14="http://schemas.microsoft.com/office/powerpoint/2010/main" val="24074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D728C9E-491E-4804-A3C4-28B36378D657}"/>
              </a:ext>
            </a:extLst>
          </p:cNvPr>
          <p:cNvSpPr/>
          <p:nvPr/>
        </p:nvSpPr>
        <p:spPr bwMode="auto">
          <a:xfrm>
            <a:off x="6804248" y="2654436"/>
            <a:ext cx="1584176" cy="925426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B139CB6-F122-4C5F-8375-7FD1E99F51DD}"/>
              </a:ext>
            </a:extLst>
          </p:cNvPr>
          <p:cNvSpPr/>
          <p:nvPr/>
        </p:nvSpPr>
        <p:spPr bwMode="auto">
          <a:xfrm>
            <a:off x="6732240" y="1635646"/>
            <a:ext cx="1584176" cy="925426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54A6486-A92A-46EB-94F6-C31508D23C55}"/>
              </a:ext>
            </a:extLst>
          </p:cNvPr>
          <p:cNvSpPr/>
          <p:nvPr/>
        </p:nvSpPr>
        <p:spPr bwMode="auto">
          <a:xfrm>
            <a:off x="3692807" y="195486"/>
            <a:ext cx="1959313" cy="523220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E135AD1-6E17-40B6-9145-F13AB1C76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97912"/>
              </p:ext>
            </p:extLst>
          </p:nvPr>
        </p:nvGraphicFramePr>
        <p:xfrm>
          <a:off x="174625" y="50800"/>
          <a:ext cx="5505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444240" progId="Equation.DSMT4">
                  <p:embed/>
                </p:oleObj>
              </mc:Choice>
              <mc:Fallback>
                <p:oleObj name="Equation" r:id="rId2" imgW="2565360" imgH="444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081F15F-D743-46ED-8601-D109DA906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625" y="50800"/>
                        <a:ext cx="5505450" cy="93503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93D4D28-9E73-49F8-A709-E7A920B03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139759"/>
              </p:ext>
            </p:extLst>
          </p:nvPr>
        </p:nvGraphicFramePr>
        <p:xfrm>
          <a:off x="273941" y="1635646"/>
          <a:ext cx="8042475" cy="2008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977760" progId="Equation.DSMT4">
                  <p:embed/>
                </p:oleObj>
              </mc:Choice>
              <mc:Fallback>
                <p:oleObj name="Equation" r:id="rId4" imgW="3695400" imgH="9777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582DF2A-779C-4A47-A84A-265F7FD19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941" y="1635646"/>
                        <a:ext cx="8042475" cy="2008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DB92397-9B1A-433E-9629-5911C2432E82}"/>
              </a:ext>
            </a:extLst>
          </p:cNvPr>
          <p:cNvSpPr txBox="1"/>
          <p:nvPr/>
        </p:nvSpPr>
        <p:spPr>
          <a:xfrm>
            <a:off x="179512" y="105958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99000"/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Substituindo nas funções de demanda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C06849-B00F-4CDB-9268-B44AD2C3A472}"/>
              </a:ext>
            </a:extLst>
          </p:cNvPr>
          <p:cNvSpPr txBox="1"/>
          <p:nvPr/>
        </p:nvSpPr>
        <p:spPr>
          <a:xfrm>
            <a:off x="179513" y="3723878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Estas são as funções de demanda compensadas. Note que agora a demanda depende da utilidade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não da renda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Se mantivermos constante a utilidade, notamos que o aumento no preço do bem reduz a quantidade demandada, refletindo agora somente o efeito substituição.</a:t>
            </a:r>
          </a:p>
        </p:txBody>
      </p:sp>
    </p:spTree>
    <p:extLst>
      <p:ext uri="{BB962C8B-B14F-4D97-AF65-F5344CB8AC3E}">
        <p14:creationId xmlns:p14="http://schemas.microsoft.com/office/powerpoint/2010/main" val="33898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83F4E1A-8C13-4997-BDA0-9253E7391C5F}"/>
              </a:ext>
            </a:extLst>
          </p:cNvPr>
          <p:cNvSpPr/>
          <p:nvPr/>
        </p:nvSpPr>
        <p:spPr>
          <a:xfrm>
            <a:off x="2483768" y="2283718"/>
            <a:ext cx="2952328" cy="110643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ct 21">
            <a:extLst>
              <a:ext uri="{FF2B5EF4-FFF2-40B4-BE49-F238E27FC236}">
                <a16:creationId xmlns:a16="http://schemas.microsoft.com/office/drawing/2014/main" id="{82A8E051-7D90-4151-AB07-AAB508ED4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097715"/>
              </p:ext>
            </p:extLst>
          </p:nvPr>
        </p:nvGraphicFramePr>
        <p:xfrm>
          <a:off x="4273897" y="544909"/>
          <a:ext cx="27463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520560" progId="Equation.DSMT4">
                  <p:embed/>
                </p:oleObj>
              </mc:Choice>
              <mc:Fallback>
                <p:oleObj name="Equation" r:id="rId2" imgW="1485720" imgH="520560" progId="Equation.DSMT4">
                  <p:embed/>
                  <p:pic>
                    <p:nvPicPr>
                      <p:cNvPr id="3" name="Object 21">
                        <a:extLst>
                          <a:ext uri="{FF2B5EF4-FFF2-40B4-BE49-F238E27FC236}">
                            <a16:creationId xmlns:a16="http://schemas.microsoft.com/office/drawing/2014/main" id="{932C27ED-B576-49BB-85C5-5ADF7919CAF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897" y="544909"/>
                        <a:ext cx="2746375" cy="874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49B7A91-A165-45A8-94D7-85FDA7836F3F}"/>
              </a:ext>
            </a:extLst>
          </p:cNvPr>
          <p:cNvSpPr txBox="1"/>
          <p:nvPr/>
        </p:nvSpPr>
        <p:spPr>
          <a:xfrm>
            <a:off x="251520" y="-92546"/>
            <a:ext cx="8640960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Note então que a afirmação é falsa, pois a demanda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hicksiana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como acabamos de ver não é igual 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DB2F81-A95C-4A88-AAA0-98A3964DB487}"/>
              </a:ext>
            </a:extLst>
          </p:cNvPr>
          <p:cNvSpPr txBox="1"/>
          <p:nvPr/>
        </p:nvSpPr>
        <p:spPr>
          <a:xfrm>
            <a:off x="251520" y="1487801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demanda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hicksiana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nesse caso é dada por (lembre-se que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representa a utilidade maximizada).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431B43C-D765-4BFE-A9BF-355C41DA4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88428"/>
              </p:ext>
            </p:extLst>
          </p:nvPr>
        </p:nvGraphicFramePr>
        <p:xfrm>
          <a:off x="755576" y="2328231"/>
          <a:ext cx="4680520" cy="100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520560" progId="Equation.DSMT4">
                  <p:embed/>
                </p:oleObj>
              </mc:Choice>
              <mc:Fallback>
                <p:oleObj name="Equation" r:id="rId4" imgW="2286000" imgH="5205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781EF30-13F6-4F9F-A540-B4F46983D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328231"/>
                        <a:ext cx="4680520" cy="1006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4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50BB17-78FB-44CD-9852-1BD40237B08B}"/>
              </a:ext>
            </a:extLst>
          </p:cNvPr>
          <p:cNvSpPr txBox="1"/>
          <p:nvPr/>
        </p:nvSpPr>
        <p:spPr>
          <a:xfrm>
            <a:off x="68669" y="150475"/>
            <a:ext cx="896782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Vamos começar pela questão 01 de 2018, pois trata-se de uma questão exemplar.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Ela aborda a escolha ótima do consumidor, considerando preferências do tipo </a:t>
            </a:r>
            <a:r>
              <a:rPr lang="pt-BR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-Douglas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bens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Complementares Perfeitos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e Preferências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Quase Lineares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É importante considerar também o caso em que os bens são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substitutos perfeitos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Também, na prova de 2014, ver como tratar o caso em que existem quantidades mínimas que devem ser consumidas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(F.U. Stone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Geary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Vejam também a questão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02 da prova de 2018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em que as preferências são convexas, mas temos uma solução de canto, com    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5CE2E84-AA8B-4D0E-8103-2B8496A0D5B0}"/>
              </a:ext>
            </a:extLst>
          </p:cNvPr>
          <p:cNvSpPr/>
          <p:nvPr/>
        </p:nvSpPr>
        <p:spPr>
          <a:xfrm>
            <a:off x="179512" y="51470"/>
            <a:ext cx="878497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função gasto resultante do item anterior será                             , expressão que indica que preços maiores e utilidade maiores requerem gasto maior; </a:t>
            </a:r>
          </a:p>
        </p:txBody>
      </p:sp>
      <p:graphicFrame>
        <p:nvGraphicFramePr>
          <p:cNvPr id="3" name="Object 21">
            <a:extLst>
              <a:ext uri="{FF2B5EF4-FFF2-40B4-BE49-F238E27FC236}">
                <a16:creationId xmlns:a16="http://schemas.microsoft.com/office/drawing/2014/main" id="{395E7F9D-3E18-496E-B73F-73A0C1211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781783"/>
              </p:ext>
            </p:extLst>
          </p:nvPr>
        </p:nvGraphicFramePr>
        <p:xfrm>
          <a:off x="6100763" y="123255"/>
          <a:ext cx="27701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279360" progId="Equation.DSMT4">
                  <p:embed/>
                </p:oleObj>
              </mc:Choice>
              <mc:Fallback>
                <p:oleObj name="Equation" r:id="rId2" imgW="1574640" imgH="279360" progId="Equation.DSMT4">
                  <p:embed/>
                  <p:pic>
                    <p:nvPicPr>
                      <p:cNvPr id="3" name="Object 21">
                        <a:extLst>
                          <a:ext uri="{FF2B5EF4-FFF2-40B4-BE49-F238E27FC236}">
                            <a16:creationId xmlns:a16="http://schemas.microsoft.com/office/drawing/2014/main" id="{5E4A1465-0561-41D4-8FBF-5DB081D7065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123255"/>
                        <a:ext cx="2770187" cy="468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4EB56DF-9579-4A69-A2DE-E6162257F940}"/>
              </a:ext>
            </a:extLst>
          </p:cNvPr>
          <p:cNvSpPr txBox="1"/>
          <p:nvPr/>
        </p:nvSpPr>
        <p:spPr>
          <a:xfrm>
            <a:off x="1691680" y="10915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CC2E83-0D00-4CE9-AAFA-A5A97E14E11C}"/>
              </a:ext>
            </a:extLst>
          </p:cNvPr>
          <p:cNvSpPr txBox="1"/>
          <p:nvPr/>
        </p:nvSpPr>
        <p:spPr>
          <a:xfrm>
            <a:off x="251520" y="1563638"/>
            <a:ext cx="8619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obtermos a função de gasto, utilizaremos a função de utilidade indireta. Denotando os gastos por (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, e tratando a utilidade (utilidade maximizada, que chamamos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como uma constante, obtemos: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74DEB4E-ADD8-4995-8A50-9B22ACEBD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31028"/>
              </p:ext>
            </p:extLst>
          </p:nvPr>
        </p:nvGraphicFramePr>
        <p:xfrm>
          <a:off x="752475" y="2651125"/>
          <a:ext cx="66008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24080" imgH="444240" progId="Equation.DSMT4">
                  <p:embed/>
                </p:oleObj>
              </mc:Choice>
              <mc:Fallback>
                <p:oleObj name="Equation" r:id="rId4" imgW="312408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86B6F45-9EBF-45AF-9C6D-6EF36FA98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2651125"/>
                        <a:ext cx="6600825" cy="9001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E6C8C14-EEB3-4626-87A4-E5C6DA3E9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96136"/>
              </p:ext>
            </p:extLst>
          </p:nvPr>
        </p:nvGraphicFramePr>
        <p:xfrm>
          <a:off x="4217988" y="3579813"/>
          <a:ext cx="30591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79360" progId="Equation.DSMT4">
                  <p:embed/>
                </p:oleObj>
              </mc:Choice>
              <mc:Fallback>
                <p:oleObj name="Equation" r:id="rId6" imgW="1447560" imgH="2793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EDEA2AE-9ED6-4FDA-A748-42A4B1929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7988" y="3579813"/>
                        <a:ext cx="3059112" cy="5667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9B79926-E01A-483A-AAA6-11546530D979}"/>
              </a:ext>
            </a:extLst>
          </p:cNvPr>
          <p:cNvCxnSpPr/>
          <p:nvPr/>
        </p:nvCxnSpPr>
        <p:spPr>
          <a:xfrm>
            <a:off x="4283968" y="3219822"/>
            <a:ext cx="0" cy="332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9A527E-F16F-4191-A11B-8DD6067F6133}"/>
              </a:ext>
            </a:extLst>
          </p:cNvPr>
          <p:cNvSpPr txBox="1"/>
          <p:nvPr/>
        </p:nvSpPr>
        <p:spPr>
          <a:xfrm>
            <a:off x="251520" y="4148375"/>
            <a:ext cx="861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função acima calcula o menor gasto associado à utilidade maximizada, dados os preços dos bens. </a:t>
            </a:r>
          </a:p>
        </p:txBody>
      </p:sp>
    </p:spTree>
    <p:extLst>
      <p:ext uri="{BB962C8B-B14F-4D97-AF65-F5344CB8AC3E}">
        <p14:creationId xmlns:p14="http://schemas.microsoft.com/office/powerpoint/2010/main" val="20316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75B08A3-D2F1-4796-865B-5E5DFC4E1AA8}"/>
              </a:ext>
            </a:extLst>
          </p:cNvPr>
          <p:cNvSpPr txBox="1"/>
          <p:nvPr/>
        </p:nvSpPr>
        <p:spPr>
          <a:xfrm>
            <a:off x="179512" y="12347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Observe que, dada a utilidade igual a 1(que calculamos anteriormente), com preços iguais a $2 (como informa o enunciado), temos: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37B8884-8FE4-4577-AD70-587A5E6B1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480808"/>
              </p:ext>
            </p:extLst>
          </p:nvPr>
        </p:nvGraphicFramePr>
        <p:xfrm>
          <a:off x="647700" y="915988"/>
          <a:ext cx="73771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279360" progId="Equation.DSMT4">
                  <p:embed/>
                </p:oleObj>
              </mc:Choice>
              <mc:Fallback>
                <p:oleObj name="Equation" r:id="rId2" imgW="3492360" imgH="27936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24C9C79-BB87-40EE-A106-4BE7E3292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7700" y="915988"/>
                        <a:ext cx="73771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1C9E39-4D20-4FC0-BFCA-6E716BD68A9D}"/>
              </a:ext>
            </a:extLst>
          </p:cNvPr>
          <p:cNvSpPr/>
          <p:nvPr/>
        </p:nvSpPr>
        <p:spPr>
          <a:xfrm>
            <a:off x="179512" y="-9254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relação à Equação de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Slutsky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efeito substituição (</a:t>
            </a:r>
            <a:r>
              <a:rPr lang="pt-BR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será equivalente a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AA2F5C-A1B4-44A5-9441-E0B66C29E16A}"/>
              </a:ext>
            </a:extLst>
          </p:cNvPr>
          <p:cNvSpPr txBox="1"/>
          <p:nvPr/>
        </p:nvSpPr>
        <p:spPr>
          <a:xfrm>
            <a:off x="3995936" y="77155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graphicFrame>
        <p:nvGraphicFramePr>
          <p:cNvPr id="4" name="Object 21">
            <a:extLst>
              <a:ext uri="{FF2B5EF4-FFF2-40B4-BE49-F238E27FC236}">
                <a16:creationId xmlns:a16="http://schemas.microsoft.com/office/drawing/2014/main" id="{5D66688B-D32D-4E2B-BB58-B90FA63E3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79206"/>
              </p:ext>
            </p:extLst>
          </p:nvPr>
        </p:nvGraphicFramePr>
        <p:xfrm>
          <a:off x="1835696" y="627534"/>
          <a:ext cx="21669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31640" progId="Equation.DSMT4">
                  <p:embed/>
                </p:oleObj>
              </mc:Choice>
              <mc:Fallback>
                <p:oleObj name="Equation" r:id="rId2" imgW="1231560" imgH="431640" progId="Equation.DSMT4">
                  <p:embed/>
                  <p:pic>
                    <p:nvPicPr>
                      <p:cNvPr id="10" name="Object 21">
                        <a:extLst>
                          <a:ext uri="{FF2B5EF4-FFF2-40B4-BE49-F238E27FC236}">
                            <a16:creationId xmlns:a16="http://schemas.microsoft.com/office/drawing/2014/main" id="{22F9BE6F-068D-42E7-B101-AA5B8316FB9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627534"/>
                        <a:ext cx="2166937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E6ECBDF-61EF-4C05-B1D2-65A426C91BAC}"/>
              </a:ext>
            </a:extLst>
          </p:cNvPr>
          <p:cNvSpPr txBox="1"/>
          <p:nvPr/>
        </p:nvSpPr>
        <p:spPr>
          <a:xfrm>
            <a:off x="179512" y="1347614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Vimos no item (2) que a demanda compensada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hicksiana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para a nossa função utilidade é dada por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5369933-74FC-44BD-9A14-883C20EB2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44952"/>
              </p:ext>
            </p:extLst>
          </p:nvPr>
        </p:nvGraphicFramePr>
        <p:xfrm>
          <a:off x="3779912" y="1901101"/>
          <a:ext cx="5040560" cy="103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558720" progId="Equation.DSMT4">
                  <p:embed/>
                </p:oleObj>
              </mc:Choice>
              <mc:Fallback>
                <p:oleObj name="Equation" r:id="rId4" imgW="2476440" imgH="55872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F7DB1BC5-DBB0-4796-B26D-E08908BC0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912" y="1901101"/>
                        <a:ext cx="5040560" cy="1030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EADB1CD-6DDB-45B8-9CFB-CC5B3774F603}"/>
              </a:ext>
            </a:extLst>
          </p:cNvPr>
          <p:cNvSpPr txBox="1"/>
          <p:nvPr/>
        </p:nvSpPr>
        <p:spPr>
          <a:xfrm>
            <a:off x="179512" y="30758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efeito substituição (considerando a compensação de Hicks) captura a variação da quantidade demandada resultante de uma variação no preço, mantida constante a utilidade. Portanto: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604D36C-ACA4-431A-8EA7-54ECA9F4B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13898"/>
              </p:ext>
            </p:extLst>
          </p:nvPr>
        </p:nvGraphicFramePr>
        <p:xfrm>
          <a:off x="611560" y="4076234"/>
          <a:ext cx="4176464" cy="101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495000" progId="Equation.DSMT4">
                  <p:embed/>
                </p:oleObj>
              </mc:Choice>
              <mc:Fallback>
                <p:oleObj name="Equation" r:id="rId6" imgW="1892160" imgH="4950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348BAC90-65F2-43F1-86D2-2A8CDC474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60" y="4076234"/>
                        <a:ext cx="4176464" cy="1015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5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0714E4A-6EAC-40E0-9851-F813DD3FD332}"/>
              </a:ext>
            </a:extLst>
          </p:cNvPr>
          <p:cNvSpPr/>
          <p:nvPr/>
        </p:nvSpPr>
        <p:spPr bwMode="auto">
          <a:xfrm>
            <a:off x="323529" y="3781497"/>
            <a:ext cx="6408712" cy="1094509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99AA9BF-B412-46D8-A04B-CAA09071E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995205"/>
              </p:ext>
            </p:extLst>
          </p:nvPr>
        </p:nvGraphicFramePr>
        <p:xfrm>
          <a:off x="265113" y="997990"/>
          <a:ext cx="55737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469800" progId="Equation.DSMT4">
                  <p:embed/>
                </p:oleObj>
              </mc:Choice>
              <mc:Fallback>
                <p:oleObj name="Equation" r:id="rId2" imgW="2476440" imgH="469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27A8BA9-E1B2-4373-925A-7BA45B360A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113" y="997990"/>
                        <a:ext cx="557371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DD7BBF1-401A-4263-9638-C2D213D31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262582"/>
              </p:ext>
            </p:extLst>
          </p:nvPr>
        </p:nvGraphicFramePr>
        <p:xfrm>
          <a:off x="284931" y="2036215"/>
          <a:ext cx="839152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080" imgH="723600" progId="Equation.DSMT4">
                  <p:embed/>
                </p:oleObj>
              </mc:Choice>
              <mc:Fallback>
                <p:oleObj name="Equation" r:id="rId4" imgW="3835080" imgH="723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DC3A2C9-5F45-4350-B980-170B39B03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931" y="2036215"/>
                        <a:ext cx="8391525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8F328EF-B916-4541-8957-043D8688053E}"/>
              </a:ext>
            </a:extLst>
          </p:cNvPr>
          <p:cNvSpPr txBox="1"/>
          <p:nvPr/>
        </p:nvSpPr>
        <p:spPr>
          <a:xfrm>
            <a:off x="233607" y="473736"/>
            <a:ext cx="714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                        , temos: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8C209EE-2848-4B1E-BDA6-33D7DA449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682430"/>
              </p:ext>
            </p:extLst>
          </p:nvPr>
        </p:nvGraphicFramePr>
        <p:xfrm>
          <a:off x="1465031" y="153766"/>
          <a:ext cx="1522793" cy="9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469800" progId="Equation.DSMT4">
                  <p:embed/>
                </p:oleObj>
              </mc:Choice>
              <mc:Fallback>
                <p:oleObj name="Equation" r:id="rId6" imgW="672840" imgH="469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6F841FB-9221-4630-B1EB-5B17178F9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5031" y="153766"/>
                        <a:ext cx="1522793" cy="963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29881F7-269A-4D02-B89A-C2BB2A54C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47858"/>
              </p:ext>
            </p:extLst>
          </p:nvPr>
        </p:nvGraphicFramePr>
        <p:xfrm>
          <a:off x="5850037" y="938820"/>
          <a:ext cx="3114451" cy="98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507960" progId="Equation.DSMT4">
                  <p:embed/>
                </p:oleObj>
              </mc:Choice>
              <mc:Fallback>
                <p:oleObj name="Equation" r:id="rId8" imgW="1498320" imgH="5079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238D6E2-54A4-4215-8118-DE7508012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0037" y="938820"/>
                        <a:ext cx="3114451" cy="981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AAE634F-93B2-4F0B-844E-9C597525E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92061"/>
              </p:ext>
            </p:extLst>
          </p:nvPr>
        </p:nvGraphicFramePr>
        <p:xfrm>
          <a:off x="344586" y="3824409"/>
          <a:ext cx="62436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960" imgH="457200" progId="Equation.DSMT4">
                  <p:embed/>
                </p:oleObj>
              </mc:Choice>
              <mc:Fallback>
                <p:oleObj name="Equation" r:id="rId10" imgW="2793960" imgH="4572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1838761-B4A8-42D5-82EE-B70460EC1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4586" y="3824409"/>
                        <a:ext cx="62436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7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A318BF-D677-4AC5-A107-8F792EC5AA41}"/>
              </a:ext>
            </a:extLst>
          </p:cNvPr>
          <p:cNvSpPr/>
          <p:nvPr/>
        </p:nvSpPr>
        <p:spPr>
          <a:xfrm>
            <a:off x="107504" y="44500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</a:rPr>
              <a:t>4) QUESTÃO 04 - 2017 </a:t>
            </a:r>
          </a:p>
          <a:p>
            <a:pPr algn="just"/>
            <a:endParaRPr lang="pt-BR" sz="2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543181-B391-48AC-A21F-FB46C4235E3C}"/>
              </a:ext>
            </a:extLst>
          </p:cNvPr>
          <p:cNvSpPr/>
          <p:nvPr/>
        </p:nvSpPr>
        <p:spPr>
          <a:xfrm>
            <a:off x="107504" y="476548"/>
            <a:ext cx="88569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Um consumidor,  cuja  função  utilidade  é dada  por                        possui renda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𝑅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= $2,5.  O preço do bem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unitário 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𝑃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representa o preço de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 O  preço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𝑃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inicialmente  é vinte e cinco centavos e passa em  um  segundo  momento   para   cinquenta   centavos.   Avalie   as proposições: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33809408-139E-46AD-8B86-5D2F31117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408351"/>
              </p:ext>
            </p:extLst>
          </p:nvPr>
        </p:nvGraphicFramePr>
        <p:xfrm>
          <a:off x="6804248" y="476548"/>
          <a:ext cx="208823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266400" progId="Equation.DSMT4">
                  <p:embed/>
                </p:oleObj>
              </mc:Choice>
              <mc:Fallback>
                <p:oleObj name="Equation" r:id="rId2" imgW="1079280" imgH="26640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BAA724B1-44F0-4662-8AA5-99A087A6E0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76548"/>
                        <a:ext cx="208823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2083956-DE34-46EC-8C15-1D9D00EB6548}"/>
              </a:ext>
            </a:extLst>
          </p:cNvPr>
          <p:cNvSpPr txBox="1"/>
          <p:nvPr/>
        </p:nvSpPr>
        <p:spPr>
          <a:xfrm>
            <a:off x="107504" y="3567083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(0)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 situação inicial o consumidor alcança utilidade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 = 3;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2075A3-E9BE-448E-829A-F705E4F6112A}"/>
              </a:ext>
            </a:extLst>
          </p:cNvPr>
          <p:cNvSpPr txBox="1"/>
          <p:nvPr/>
        </p:nvSpPr>
        <p:spPr>
          <a:xfrm>
            <a:off x="7668344" y="3565922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2B240B-3148-48B6-9301-09BF4249A316}"/>
              </a:ext>
            </a:extLst>
          </p:cNvPr>
          <p:cNvSpPr txBox="1"/>
          <p:nvPr/>
        </p:nvSpPr>
        <p:spPr>
          <a:xfrm>
            <a:off x="107504" y="4004940"/>
            <a:ext cx="8856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Inicialmente, devemos calcular a cesta ótima do consumidor (maximizadora de utilidade) e posteriormente, a sua função de utilidade indireta (qual o nível de utilidade resultante).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30461B-9BC9-46C6-8C79-C2F2C7A64CA7}"/>
              </a:ext>
            </a:extLst>
          </p:cNvPr>
          <p:cNvSpPr txBox="1"/>
          <p:nvPr/>
        </p:nvSpPr>
        <p:spPr>
          <a:xfrm>
            <a:off x="107504" y="232088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 é uma questão útil para a compreensão dos conceitos de VC, VE e EC. Vejam outras questões sobre o tema, principalmente a questão </a:t>
            </a:r>
            <a:r>
              <a:rPr lang="pt-BR" sz="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02 - 2008</a:t>
            </a:r>
          </a:p>
        </p:txBody>
      </p:sp>
    </p:spTree>
    <p:extLst>
      <p:ext uri="{BB962C8B-B14F-4D97-AF65-F5344CB8AC3E}">
        <p14:creationId xmlns:p14="http://schemas.microsoft.com/office/powerpoint/2010/main" val="39804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F3AFE84-8BAC-4ACC-B204-A483202DECEF}"/>
              </a:ext>
            </a:extLst>
          </p:cNvPr>
          <p:cNvSpPr/>
          <p:nvPr/>
        </p:nvSpPr>
        <p:spPr>
          <a:xfrm>
            <a:off x="5684465" y="4011910"/>
            <a:ext cx="2919983" cy="9772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42A5E93-D1DB-4763-9DF7-A612FF44DAD0}"/>
              </a:ext>
            </a:extLst>
          </p:cNvPr>
          <p:cNvSpPr/>
          <p:nvPr/>
        </p:nvSpPr>
        <p:spPr>
          <a:xfrm>
            <a:off x="4820369" y="2643758"/>
            <a:ext cx="2919983" cy="9772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B305C039-A1FA-49E3-8694-CAAEE13D7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05726"/>
              </p:ext>
            </p:extLst>
          </p:nvPr>
        </p:nvGraphicFramePr>
        <p:xfrm>
          <a:off x="251520" y="129654"/>
          <a:ext cx="8424936" cy="107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16040" imgH="507960" progId="Equation.DSMT4">
                  <p:embed/>
                </p:oleObj>
              </mc:Choice>
              <mc:Fallback>
                <p:oleObj name="Equation" r:id="rId2" imgW="3416040" imgH="50796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1A839A70-F065-44E4-9B01-7A56B5478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9654"/>
                        <a:ext cx="8424936" cy="107394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3291A235-5D5F-4399-931E-C914E34F9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96920"/>
              </p:ext>
            </p:extLst>
          </p:nvPr>
        </p:nvGraphicFramePr>
        <p:xfrm>
          <a:off x="2786062" y="2128118"/>
          <a:ext cx="1785938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863280" progId="Equation.DSMT4">
                  <p:embed/>
                </p:oleObj>
              </mc:Choice>
              <mc:Fallback>
                <p:oleObj name="Equation" r:id="rId4" imgW="723600" imgH="86328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67D71899-1B6C-42AA-A82E-46DBC40A0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2" y="2128118"/>
                        <a:ext cx="1785938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have Esquerda 5">
            <a:extLst>
              <a:ext uri="{FF2B5EF4-FFF2-40B4-BE49-F238E27FC236}">
                <a16:creationId xmlns:a16="http://schemas.microsoft.com/office/drawing/2014/main" id="{9CE274B6-A738-403C-A208-B1DBE11A870E}"/>
              </a:ext>
            </a:extLst>
          </p:cNvPr>
          <p:cNvSpPr/>
          <p:nvPr/>
        </p:nvSpPr>
        <p:spPr>
          <a:xfrm>
            <a:off x="2570038" y="2200126"/>
            <a:ext cx="216024" cy="18117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861175AB-B624-4ABC-A430-896A89018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53870"/>
              </p:ext>
            </p:extLst>
          </p:nvPr>
        </p:nvGraphicFramePr>
        <p:xfrm>
          <a:off x="611560" y="2818680"/>
          <a:ext cx="19415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FB520705-F173-48D9-B16A-6716520E0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818680"/>
                        <a:ext cx="194151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have Esquerda 7">
            <a:extLst>
              <a:ext uri="{FF2B5EF4-FFF2-40B4-BE49-F238E27FC236}">
                <a16:creationId xmlns:a16="http://schemas.microsoft.com/office/drawing/2014/main" id="{8993A91A-8A32-47B2-A3D6-07441D75C081}"/>
              </a:ext>
            </a:extLst>
          </p:cNvPr>
          <p:cNvSpPr/>
          <p:nvPr/>
        </p:nvSpPr>
        <p:spPr>
          <a:xfrm flipH="1">
            <a:off x="4522638" y="2200126"/>
            <a:ext cx="265386" cy="18117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0BBFE518-8AE0-4BA1-A11D-A0C015B88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947017"/>
              </p:ext>
            </p:extLst>
          </p:nvPr>
        </p:nvGraphicFramePr>
        <p:xfrm>
          <a:off x="4820369" y="2632174"/>
          <a:ext cx="28479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419040" progId="Equation.DSMT4">
                  <p:embed/>
                </p:oleObj>
              </mc:Choice>
              <mc:Fallback>
                <p:oleObj name="Equation" r:id="rId8" imgW="1155600" imgH="41904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67019077-71E6-44E9-8730-9A2E2D637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369" y="2632174"/>
                        <a:ext cx="28479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BDE46F9-4F2F-4278-944E-4F504167D96A}"/>
              </a:ext>
            </a:extLst>
          </p:cNvPr>
          <p:cNvSpPr txBox="1"/>
          <p:nvPr/>
        </p:nvSpPr>
        <p:spPr>
          <a:xfrm>
            <a:off x="179512" y="1236697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Trata-se de uma função utilidade quase linear.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equilíbrio exige: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y,x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F946EB-7184-4211-AAEC-B8A9C6011163}"/>
              </a:ext>
            </a:extLst>
          </p:cNvPr>
          <p:cNvSpPr txBox="1"/>
          <p:nvPr/>
        </p:nvSpPr>
        <p:spPr>
          <a:xfrm>
            <a:off x="179512" y="4301103"/>
            <a:ext cx="907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Inclinação da Restrição Orçamentária →</a:t>
            </a:r>
          </a:p>
        </p:txBody>
      </p:sp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CF481A8A-C28F-4D90-A341-F7B94CB2B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74917"/>
              </p:ext>
            </p:extLst>
          </p:nvPr>
        </p:nvGraphicFramePr>
        <p:xfrm>
          <a:off x="5724128" y="4092922"/>
          <a:ext cx="28590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444240" progId="Equation.DSMT4">
                  <p:embed/>
                </p:oleObj>
              </mc:Choice>
              <mc:Fallback>
                <p:oleObj name="Equation" r:id="rId10" imgW="1371600" imgH="44424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0A9FCAFF-7C06-42C5-ABB8-B9D30C2CB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092922"/>
                        <a:ext cx="28590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8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108D637-73C2-4C16-B63B-99B36ABCEFA3}"/>
              </a:ext>
            </a:extLst>
          </p:cNvPr>
          <p:cNvSpPr/>
          <p:nvPr/>
        </p:nvSpPr>
        <p:spPr>
          <a:xfrm>
            <a:off x="4586361" y="2212727"/>
            <a:ext cx="309634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7529BB62-0BE0-4E4F-AD8E-17C6BEB34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39743"/>
              </p:ext>
            </p:extLst>
          </p:nvPr>
        </p:nvGraphicFramePr>
        <p:xfrm>
          <a:off x="611560" y="22002"/>
          <a:ext cx="6912768" cy="99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84400" imgH="469800" progId="Equation.DSMT4">
                  <p:embed/>
                </p:oleObj>
              </mc:Choice>
              <mc:Fallback>
                <p:oleObj name="Equation" r:id="rId2" imgW="2984400" imgH="46980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1D9C3DAD-6B9F-4AB0-AA8D-CBD09C8FCF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02"/>
                        <a:ext cx="6912768" cy="998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2F60F2BF-D0C1-4052-9BB9-96C8F1B5D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45451"/>
              </p:ext>
            </p:extLst>
          </p:nvPr>
        </p:nvGraphicFramePr>
        <p:xfrm>
          <a:off x="611561" y="1030114"/>
          <a:ext cx="5184576" cy="105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495000" progId="Equation.DSMT4">
                  <p:embed/>
                </p:oleObj>
              </mc:Choice>
              <mc:Fallback>
                <p:oleObj name="Equation" r:id="rId4" imgW="2234880" imgH="49500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B66B3FA9-81B5-4D46-A1BD-EE003968DB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1030114"/>
                        <a:ext cx="5184576" cy="105395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99F0274-0D9F-4235-8781-F3FC2D3A9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91827"/>
              </p:ext>
            </p:extLst>
          </p:nvPr>
        </p:nvGraphicFramePr>
        <p:xfrm>
          <a:off x="611560" y="2109465"/>
          <a:ext cx="7016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840" imgH="406080" progId="Equation.DSMT4">
                  <p:embed/>
                </p:oleObj>
              </mc:Choice>
              <mc:Fallback>
                <p:oleObj name="Equation" r:id="rId6" imgW="3174840" imgH="40608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1B3B264A-44CD-42CE-872F-8FD3BB9AB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109465"/>
                        <a:ext cx="70167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DA7BCA6-AA03-477F-B9CF-7B17066C33AD}"/>
              </a:ext>
            </a:extLst>
          </p:cNvPr>
          <p:cNvSpPr txBox="1"/>
          <p:nvPr/>
        </p:nvSpPr>
        <p:spPr>
          <a:xfrm>
            <a:off x="150725" y="2903914"/>
            <a:ext cx="8885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gasto com x é igual a 4 x $0,25 = $1,00. Logo, como a renda monetária é igual a $2,50, o gasto com y será igual a $1,50. Como o preço de y é $1,00, a demanda por y será igual a 1,5 unidade.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88FD5C0F-3974-4ED0-974E-6B58A5B2A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67499"/>
              </p:ext>
            </p:extLst>
          </p:nvPr>
        </p:nvGraphicFramePr>
        <p:xfrm>
          <a:off x="611560" y="4073525"/>
          <a:ext cx="568863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98520" imgH="431640" progId="Equation.DSMT4">
                  <p:embed/>
                </p:oleObj>
              </mc:Choice>
              <mc:Fallback>
                <p:oleObj name="Equation" r:id="rId8" imgW="3098520" imgH="43164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2711EF97-FCD6-4FFF-85C6-8DA88D3C2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73525"/>
                        <a:ext cx="5688632" cy="9128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8D134970-B820-48B1-B482-2F2F4C355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03246"/>
              </p:ext>
            </p:extLst>
          </p:nvPr>
        </p:nvGraphicFramePr>
        <p:xfrm>
          <a:off x="6372200" y="4227934"/>
          <a:ext cx="2699793" cy="5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53800" progId="Equation.DSMT4">
                  <p:embed/>
                </p:oleObj>
              </mc:Choice>
              <mc:Fallback>
                <p:oleObj name="Equation" r:id="rId10" imgW="1498320" imgH="25380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54E3BFEF-8CB9-4518-9AA9-B4366C670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227934"/>
                        <a:ext cx="2699793" cy="5242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0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B9251E-641C-461D-A7C1-10918AFF79D5}"/>
              </a:ext>
            </a:extLst>
          </p:cNvPr>
          <p:cNvSpPr txBox="1"/>
          <p:nvPr/>
        </p:nvSpPr>
        <p:spPr>
          <a:xfrm>
            <a:off x="171028" y="103659"/>
            <a:ext cx="8577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Logo, a utilidade resultante será igual a: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DC563BCB-8794-447C-BC29-77C922FB9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6823"/>
              </p:ext>
            </p:extLst>
          </p:nvPr>
        </p:nvGraphicFramePr>
        <p:xfrm>
          <a:off x="611560" y="601830"/>
          <a:ext cx="21129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266400" progId="Equation.DSMT4">
                  <p:embed/>
                </p:oleObj>
              </mc:Choice>
              <mc:Fallback>
                <p:oleObj name="Equation" r:id="rId2" imgW="1091880" imgH="26640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B27085A8-BC7A-4174-A97A-60C8B372D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01830"/>
                        <a:ext cx="2112963" cy="5238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5CBF4E77-BF63-4D00-8388-F662578D9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38471"/>
              </p:ext>
            </p:extLst>
          </p:nvPr>
        </p:nvGraphicFramePr>
        <p:xfrm>
          <a:off x="2987824" y="607715"/>
          <a:ext cx="3095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D4936F02-7B5C-452D-B50E-D4C977801D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607715"/>
                        <a:ext cx="3095625" cy="5238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418DD3E-93EE-4EC5-A2CA-ED5D21EA38A0}"/>
              </a:ext>
            </a:extLst>
          </p:cNvPr>
          <p:cNvSpPr txBox="1"/>
          <p:nvPr/>
        </p:nvSpPr>
        <p:spPr>
          <a:xfrm>
            <a:off x="179512" y="1256064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 segundo momento a cesta consumida será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𝑈(𝑥, 𝑦) = (1,3);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982433-3B43-46F9-B6FF-215624C5F84A}"/>
              </a:ext>
            </a:extLst>
          </p:cNvPr>
          <p:cNvSpPr txBox="1"/>
          <p:nvPr/>
        </p:nvSpPr>
        <p:spPr>
          <a:xfrm>
            <a:off x="179512" y="1673031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Qual a cesta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maximizadora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de utilidade, dado um aumento no preço do bem </a:t>
            </a:r>
            <a:r>
              <a:rPr lang="pt-BR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para $0,50 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87E44FB-3B8D-44CE-8C24-085B557D7DA3}"/>
              </a:ext>
            </a:extLst>
          </p:cNvPr>
          <p:cNvSpPr txBox="1"/>
          <p:nvPr/>
        </p:nvSpPr>
        <p:spPr>
          <a:xfrm>
            <a:off x="8244408" y="1256064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CB4C08-B13E-4B1B-8A42-A88E5ED55D84}"/>
              </a:ext>
            </a:extLst>
          </p:cNvPr>
          <p:cNvSpPr txBox="1"/>
          <p:nvPr/>
        </p:nvSpPr>
        <p:spPr>
          <a:xfrm>
            <a:off x="179512" y="2321103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Como temos a função de demanda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marshaliana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pelo bem </a:t>
            </a:r>
            <a:r>
              <a:rPr lang="pt-BR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podemos calcular diretamente a nova quantidade de </a:t>
            </a:r>
            <a:r>
              <a:rPr lang="pt-BR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dado o novo preço.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8D6411D6-632B-4254-975B-7D9CD6D80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646761"/>
              </p:ext>
            </p:extLst>
          </p:nvPr>
        </p:nvGraphicFramePr>
        <p:xfrm>
          <a:off x="684262" y="3080305"/>
          <a:ext cx="4895850" cy="102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507960" progId="Equation.DSMT4">
                  <p:embed/>
                </p:oleObj>
              </mc:Choice>
              <mc:Fallback>
                <p:oleObj name="Equation" r:id="rId6" imgW="2120760" imgH="50796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53BC54BB-1C78-4E01-893C-E09F7E96A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62" y="3080305"/>
                        <a:ext cx="4895850" cy="102666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88BD0E64-7AF3-48BC-8E01-D234E0B65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37833"/>
              </p:ext>
            </p:extLst>
          </p:nvPr>
        </p:nvGraphicFramePr>
        <p:xfrm>
          <a:off x="684262" y="4156422"/>
          <a:ext cx="4895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760" imgH="431640" progId="Equation.DSMT4">
                  <p:embed/>
                </p:oleObj>
              </mc:Choice>
              <mc:Fallback>
                <p:oleObj name="Equation" r:id="rId8" imgW="2336760" imgH="43164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47ECE98C-4205-4648-8134-3E8130888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62" y="4156422"/>
                        <a:ext cx="4895850" cy="863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D8B30E-A717-46F6-906C-EDB60C339467}"/>
              </a:ext>
            </a:extLst>
          </p:cNvPr>
          <p:cNvSpPr txBox="1"/>
          <p:nvPr/>
        </p:nvSpPr>
        <p:spPr>
          <a:xfrm>
            <a:off x="5796136" y="3834432"/>
            <a:ext cx="3159968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Logo, 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𝑈(𝑥, 𝑦) = (1,3) é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id="{F03C5EDD-F423-4E95-B2E3-EE597D46E461}"/>
              </a:ext>
            </a:extLst>
          </p:cNvPr>
          <p:cNvSpPr/>
          <p:nvPr/>
        </p:nvSpPr>
        <p:spPr>
          <a:xfrm>
            <a:off x="5580112" y="3080305"/>
            <a:ext cx="224408" cy="19397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3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2F59D9-C196-44AD-80D1-E9A952A0415D}"/>
              </a:ext>
            </a:extLst>
          </p:cNvPr>
          <p:cNvSpPr txBox="1"/>
          <p:nvPr/>
        </p:nvSpPr>
        <p:spPr>
          <a:xfrm>
            <a:off x="179512" y="74117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variação compensadora (VC) é igual a vinte e cinco centavos, que devem ser dados ao consumidor após a mudança no preço;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3BBC81-A503-4690-860E-717D5566B9E0}"/>
              </a:ext>
            </a:extLst>
          </p:cNvPr>
          <p:cNvSpPr txBox="1"/>
          <p:nvPr/>
        </p:nvSpPr>
        <p:spPr>
          <a:xfrm>
            <a:off x="8316416" y="41267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77DCC4F9-61B7-4594-8429-2F9A8E939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37590"/>
              </p:ext>
            </p:extLst>
          </p:nvPr>
        </p:nvGraphicFramePr>
        <p:xfrm>
          <a:off x="676846" y="1663700"/>
          <a:ext cx="403917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69800" progId="Equation.DSMT4">
                  <p:embed/>
                </p:oleObj>
              </mc:Choice>
              <mc:Fallback>
                <p:oleObj name="Equation" r:id="rId2" imgW="16002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CB83404-FD0A-45A2-BB2F-FCCFAA39B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46" y="1663700"/>
                        <a:ext cx="4039170" cy="10699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F624809-5C46-4959-A535-EE4244D97C96}"/>
              </a:ext>
            </a:extLst>
          </p:cNvPr>
          <p:cNvSpPr txBox="1"/>
          <p:nvPr/>
        </p:nvSpPr>
        <p:spPr>
          <a:xfrm>
            <a:off x="251520" y="843558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Calculamos a demanda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marshaliana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pelo bem x considerando o preço de y fixado em $1,00, nos permite escrever: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A6A14D-7B62-4A61-8F4A-03F160C7867A}"/>
              </a:ext>
            </a:extLst>
          </p:cNvPr>
          <p:cNvSpPr txBox="1"/>
          <p:nvPr/>
        </p:nvSpPr>
        <p:spPr>
          <a:xfrm>
            <a:off x="251520" y="2882429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Qual a utilidade resultante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função de utilidade indireta é dada por: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62AFD6FB-4042-48C6-9852-D4387CC96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48435"/>
              </p:ext>
            </p:extLst>
          </p:nvPr>
        </p:nvGraphicFramePr>
        <p:xfrm>
          <a:off x="683568" y="3775868"/>
          <a:ext cx="74374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482400" progId="Equation.DSMT4">
                  <p:embed/>
                </p:oleObj>
              </mc:Choice>
              <mc:Fallback>
                <p:oleObj name="Equation" r:id="rId4" imgW="2946240" imgH="48240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37479D55-E00A-4578-B651-9E29ED3BB2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75868"/>
                        <a:ext cx="7437438" cy="11001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1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16056FDD-E272-4BB7-88B5-4E43BBD08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62250"/>
              </p:ext>
            </p:extLst>
          </p:nvPr>
        </p:nvGraphicFramePr>
        <p:xfrm>
          <a:off x="611187" y="533400"/>
          <a:ext cx="8425309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65560" imgH="444240" progId="Equation.DSMT4">
                  <p:embed/>
                </p:oleObj>
              </mc:Choice>
              <mc:Fallback>
                <p:oleObj name="Equation" r:id="rId2" imgW="4165560" imgH="44424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709411B-E5DF-48E4-ADA9-8F467F6E3E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533400"/>
                        <a:ext cx="8425309" cy="8953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4F20F6F-331A-4CA3-BE5D-7F75440A7509}"/>
              </a:ext>
            </a:extLst>
          </p:cNvPr>
          <p:cNvSpPr txBox="1"/>
          <p:nvPr/>
        </p:nvSpPr>
        <p:spPr>
          <a:xfrm>
            <a:off x="179512" y="51470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Qual a utilidade quando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R = 2,5 , x* = 0,25 e y* = 1 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51C293F6-E472-4FC7-8839-6082BC1865BB}"/>
              </a:ext>
            </a:extLst>
          </p:cNvPr>
          <p:cNvSpPr txBox="1">
            <a:spLocks/>
          </p:cNvSpPr>
          <p:nvPr/>
        </p:nvSpPr>
        <p:spPr>
          <a:xfrm>
            <a:off x="179512" y="1563638"/>
            <a:ext cx="8784976" cy="15776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Variação Compensatória (VC)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Mede a variação na satisfação do consumidor aos novos preços, levados a 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Note que trata-se do ES.</a:t>
            </a:r>
          </a:p>
          <a:p>
            <a:pPr lvl="2" algn="just">
              <a:buClrTx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Devemos responder a seguinte pergunta: quanto de renda monetária devo dar ao consumidor para que ele volte a U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aos novos preços 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BD2464C1-277F-4A25-AF52-3337261E9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85767"/>
              </p:ext>
            </p:extLst>
          </p:nvPr>
        </p:nvGraphicFramePr>
        <p:xfrm>
          <a:off x="716408" y="3573463"/>
          <a:ext cx="824808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17560" imgH="279360" progId="Equation.DSMT4">
                  <p:embed/>
                </p:oleObj>
              </mc:Choice>
              <mc:Fallback>
                <p:oleObj name="Equation" r:id="rId4" imgW="3517560" imgH="27936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4E14138A-9413-426C-A1DF-935FA44F1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08" y="3573463"/>
                        <a:ext cx="8248080" cy="585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0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78689D9-5058-4889-9CA4-85268C66014C}"/>
              </a:ext>
            </a:extLst>
          </p:cNvPr>
          <p:cNvSpPr txBox="1">
            <a:spLocks noChangeArrowheads="1"/>
          </p:cNvSpPr>
          <p:nvPr/>
        </p:nvSpPr>
        <p:spPr>
          <a:xfrm>
            <a:off x="70340" y="123478"/>
            <a:ext cx="8966156" cy="4883150"/>
          </a:xfrm>
          <a:prstGeom prst="rect">
            <a:avLst/>
          </a:prstGeom>
          <a:noFill/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Escolher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cesta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bens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que maximize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utilidade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restrição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orçamentária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preferências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descritas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utilidade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utilidade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marginal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tende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 ser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decrescente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Utilidade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é um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ordinal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consumidores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ordenam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as cestas.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ordenem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preferências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mesma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forma.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Nesse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transformação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outra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Restrição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Orçamentária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dos bens e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monetária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chamaremos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qual cesta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escolher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en-US" sz="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altera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modificações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A36B10B8-C043-49D4-B2E8-35E0B3AFF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64570"/>
              </p:ext>
            </p:extLst>
          </p:nvPr>
        </p:nvGraphicFramePr>
        <p:xfrm>
          <a:off x="107504" y="123478"/>
          <a:ext cx="426402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482400" progId="Equation.DSMT4">
                  <p:embed/>
                </p:oleObj>
              </mc:Choice>
              <mc:Fallback>
                <p:oleObj name="Equation" r:id="rId2" imgW="1688760" imgH="4824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BA7CC72E-6C9D-46DD-91BD-D7B564190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3478"/>
                        <a:ext cx="4264025" cy="100811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A683EA0F-0FCD-425A-9532-4F4DED7B0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4714"/>
              </p:ext>
            </p:extLst>
          </p:nvPr>
        </p:nvGraphicFramePr>
        <p:xfrm>
          <a:off x="107505" y="1275606"/>
          <a:ext cx="892899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73240" imgH="507960" progId="Equation.DSMT4">
                  <p:embed/>
                </p:oleObj>
              </mc:Choice>
              <mc:Fallback>
                <p:oleObj name="Equation" r:id="rId4" imgW="3873240" imgH="50796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DDA22FDE-7EEB-4215-B844-C27B2B7A1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275606"/>
                        <a:ext cx="8928992" cy="100811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02E6A3F-5D1E-42AF-882D-9FA9B7D5001D}"/>
              </a:ext>
            </a:extLst>
          </p:cNvPr>
          <p:cNvSpPr txBox="1">
            <a:spLocks/>
          </p:cNvSpPr>
          <p:nvPr/>
        </p:nvSpPr>
        <p:spPr>
          <a:xfrm>
            <a:off x="107504" y="2362237"/>
            <a:ext cx="8784976" cy="15776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Logo, quando 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praço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de x aumenta para 0,50 (0,25 de aumento), para que a utilidade seja mantida constante (3,5), a renda deve ser aumentada para $3,00, ou seja, um aumento de $0,5. 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Logo, a variação compensatória é igual a $0,50 (dobro da variação do preço).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F9BE02-2E62-4B89-86BC-9E59E9132AAE}"/>
              </a:ext>
            </a:extLst>
          </p:cNvPr>
          <p:cNvSpPr txBox="1"/>
          <p:nvPr/>
        </p:nvSpPr>
        <p:spPr>
          <a:xfrm>
            <a:off x="179512" y="5147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variação equivalente (VE) requer que se tire dinheiro do consumidor antes da variação no preço para que, neste caso, a utilidade se reduza em meia unidade;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4C924E-12B7-4DFE-8BF0-6BC61A37FCA5}"/>
              </a:ext>
            </a:extLst>
          </p:cNvPr>
          <p:cNvSpPr/>
          <p:nvPr/>
        </p:nvSpPr>
        <p:spPr>
          <a:xfrm>
            <a:off x="179512" y="2804031"/>
            <a:ext cx="87849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a função de utilidade é quase linear, para tal tipo de função, as variações compensatória e equivalente são iguais.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Logo,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= VC = −0,5.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Novamente, isso significa que o aumento no preço do bem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gera, para nosso consumidor, uma perda de bem estar equivalente a uma redução de $0,50 em sua renda.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6A7A84-4BF1-40D4-A294-BAA55B86131C}"/>
              </a:ext>
            </a:extLst>
          </p:cNvPr>
          <p:cNvSpPr txBox="1"/>
          <p:nvPr/>
        </p:nvSpPr>
        <p:spPr>
          <a:xfrm>
            <a:off x="4967536" y="772711"/>
            <a:ext cx="468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6DC7318-C7FA-43B4-BC81-91ADA6A87717}"/>
              </a:ext>
            </a:extLst>
          </p:cNvPr>
          <p:cNvSpPr txBox="1">
            <a:spLocks/>
          </p:cNvSpPr>
          <p:nvPr/>
        </p:nvSpPr>
        <p:spPr>
          <a:xfrm>
            <a:off x="256022" y="1147847"/>
            <a:ext cx="8564450" cy="204130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Variação Equivalente →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Mede a variação na satisfação do consumidor aos preços antigos levados a 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Trata-se de um “efeito substituição diferente”.</a:t>
            </a:r>
          </a:p>
          <a:p>
            <a:pPr lvl="2" algn="just">
              <a:buClrTx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Quanto de renda monetária devo retirar consumidor para que ele fique em 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aos preços antigos 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A25BCF-F929-4EA9-9C21-91E4DDCC838E}"/>
              </a:ext>
            </a:extLst>
          </p:cNvPr>
          <p:cNvSpPr txBox="1"/>
          <p:nvPr/>
        </p:nvSpPr>
        <p:spPr>
          <a:xfrm>
            <a:off x="179512" y="5147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Neste caso, as variações compensadora e equivalente são iguais ao excedente do consumidor.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5DD092-50A4-4EDC-BE21-8B2BDB977651}"/>
              </a:ext>
            </a:extLst>
          </p:cNvPr>
          <p:cNvSpPr txBox="1"/>
          <p:nvPr/>
        </p:nvSpPr>
        <p:spPr>
          <a:xfrm>
            <a:off x="3923928" y="411510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5AFE10-7EA4-4C4E-8C63-793904B8E847}"/>
              </a:ext>
            </a:extLst>
          </p:cNvPr>
          <p:cNvSpPr txBox="1"/>
          <p:nvPr/>
        </p:nvSpPr>
        <p:spPr>
          <a:xfrm>
            <a:off x="179512" y="842397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Conforme vimos, no caso de uma função utilidade quase linear, temos: VC = VE = EC.</a:t>
            </a:r>
          </a:p>
        </p:txBody>
      </p:sp>
    </p:spTree>
    <p:extLst>
      <p:ext uri="{BB962C8B-B14F-4D97-AF65-F5344CB8AC3E}">
        <p14:creationId xmlns:p14="http://schemas.microsoft.com/office/powerpoint/2010/main" val="27804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3373C2-A6D0-4152-92F3-351A158B034B}"/>
              </a:ext>
            </a:extLst>
          </p:cNvPr>
          <p:cNvSpPr txBox="1"/>
          <p:nvPr/>
        </p:nvSpPr>
        <p:spPr>
          <a:xfrm>
            <a:off x="35496" y="57981"/>
            <a:ext cx="903649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5) Questão 15 - 2020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endParaRPr lang="pt-BR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consumidor tem utilidade                  e renda r = 85. O vetor          de preços no período t = 0 é (𝒑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𝒐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𝒒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𝒐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= (𝟐𝟓, 𝟒) e no período t=1 é       (𝒑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𝟏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𝒒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𝟏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= (𝟏𝟖, 𝟖). Determine a variação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compensatória.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1015B346-CC79-40BE-8D05-658AE632C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253401"/>
              </p:ext>
            </p:extLst>
          </p:nvPr>
        </p:nvGraphicFramePr>
        <p:xfrm>
          <a:off x="4099665" y="423602"/>
          <a:ext cx="18404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66400" progId="Equation.DSMT4">
                  <p:embed/>
                </p:oleObj>
              </mc:Choice>
              <mc:Fallback>
                <p:oleObj name="Equation" r:id="rId2" imgW="939600" imgH="26640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36897889-5B3F-40D4-AA50-9D9ABB689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665" y="423602"/>
                        <a:ext cx="18404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E380E06-997C-44CA-8695-B96834D2E2DB}"/>
              </a:ext>
            </a:extLst>
          </p:cNvPr>
          <p:cNvSpPr txBox="1"/>
          <p:nvPr/>
        </p:nvSpPr>
        <p:spPr>
          <a:xfrm>
            <a:off x="7020272" y="1066093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= 17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2B8717E-7B8E-4268-914A-64391C9CB3D1}"/>
              </a:ext>
            </a:extLst>
          </p:cNvPr>
          <p:cNvSpPr txBox="1">
            <a:spLocks/>
          </p:cNvSpPr>
          <p:nvPr/>
        </p:nvSpPr>
        <p:spPr>
          <a:xfrm>
            <a:off x="107503" y="1786173"/>
            <a:ext cx="8885771" cy="15776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Dadas as preferências do consumidor ele escolhe uma cesta (quantidades de x e y) que maximiza a sua utilidade.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Dada a variação nos preços, o consumidor mudará a sua escolha. Veremos que, nesse caso, aos novos preços, a cesta maximizadora de utilidade reduzirá a utilidade do consumidor.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Variação Compensatória </a:t>
            </a:r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Devemos responder a seguinte pergunta: quanto de renda monetária devo dar ao consumidor para que ele volte a ter o mesmo nível de utilidade (utilidade inicial), considerando os novos preços.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C874C99-EF21-4E4C-8FE8-E292183F4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057482"/>
              </p:ext>
            </p:extLst>
          </p:nvPr>
        </p:nvGraphicFramePr>
        <p:xfrm>
          <a:off x="287194" y="783910"/>
          <a:ext cx="4900613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888840" progId="Equation.DSMT4">
                  <p:embed/>
                </p:oleObj>
              </mc:Choice>
              <mc:Fallback>
                <p:oleObj name="Equation" r:id="rId2" imgW="2666880" imgH="8888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55E317D-5A8C-4BB2-A87B-F4387DD6A5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194" y="783910"/>
                        <a:ext cx="4900613" cy="16700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11D84C-A5FD-4949-B368-033E029C11C6}"/>
              </a:ext>
            </a:extLst>
          </p:cNvPr>
          <p:cNvSpPr txBox="1">
            <a:spLocks/>
          </p:cNvSpPr>
          <p:nvPr/>
        </p:nvSpPr>
        <p:spPr>
          <a:xfrm>
            <a:off x="107503" y="123478"/>
            <a:ext cx="8885771" cy="15776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No caso de preferências do tipo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-Douglas as demandas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são dadas por: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E639691-F66E-4943-BEA2-8DFF52FF0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13506"/>
              </p:ext>
            </p:extLst>
          </p:nvPr>
        </p:nvGraphicFramePr>
        <p:xfrm>
          <a:off x="5436096" y="1375420"/>
          <a:ext cx="35702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253800" progId="Equation.DSMT4">
                  <p:embed/>
                </p:oleObj>
              </mc:Choice>
              <mc:Fallback>
                <p:oleObj name="Equation" r:id="rId4" imgW="1942920" imgH="2538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D6DA3C2-BD8C-41DA-A470-39257BC0D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6096" y="1375420"/>
                        <a:ext cx="3570287" cy="4762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have Direita 4">
            <a:extLst>
              <a:ext uri="{FF2B5EF4-FFF2-40B4-BE49-F238E27FC236}">
                <a16:creationId xmlns:a16="http://schemas.microsoft.com/office/drawing/2014/main" id="{CA82DEBD-B38C-456B-9840-911755E4A5CC}"/>
              </a:ext>
            </a:extLst>
          </p:cNvPr>
          <p:cNvSpPr/>
          <p:nvPr/>
        </p:nvSpPr>
        <p:spPr>
          <a:xfrm>
            <a:off x="5220073" y="699542"/>
            <a:ext cx="202914" cy="18722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1512C0F-A178-4979-9763-48A3018DC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79589"/>
              </p:ext>
            </p:extLst>
          </p:nvPr>
        </p:nvGraphicFramePr>
        <p:xfrm>
          <a:off x="287193" y="2799780"/>
          <a:ext cx="4889655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90560" imgH="888840" progId="Equation.DSMT4">
                  <p:embed/>
                </p:oleObj>
              </mc:Choice>
              <mc:Fallback>
                <p:oleObj name="Equation" r:id="rId6" imgW="2590560" imgH="8888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9965203-92D6-48DB-9B9B-4155A0B5E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193" y="2799780"/>
                        <a:ext cx="4889655" cy="16700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2DB0B2B-9FF6-4771-9E45-A73F6CACC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914927"/>
              </p:ext>
            </p:extLst>
          </p:nvPr>
        </p:nvGraphicFramePr>
        <p:xfrm>
          <a:off x="5454650" y="3391917"/>
          <a:ext cx="35925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5520" imgH="253800" progId="Equation.DSMT4">
                  <p:embed/>
                </p:oleObj>
              </mc:Choice>
              <mc:Fallback>
                <p:oleObj name="Equation" r:id="rId8" imgW="1955520" imgH="253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54B2225-FBE1-4C38-B5D6-E67B7F45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54650" y="3391917"/>
                        <a:ext cx="3592513" cy="4762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have Direita 7">
            <a:extLst>
              <a:ext uri="{FF2B5EF4-FFF2-40B4-BE49-F238E27FC236}">
                <a16:creationId xmlns:a16="http://schemas.microsoft.com/office/drawing/2014/main" id="{206EDDA9-1049-46C3-973C-DC76E44C75F7}"/>
              </a:ext>
            </a:extLst>
          </p:cNvPr>
          <p:cNvSpPr/>
          <p:nvPr/>
        </p:nvSpPr>
        <p:spPr>
          <a:xfrm>
            <a:off x="5220072" y="2715766"/>
            <a:ext cx="202914" cy="18722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3BEDABC-AC54-4C92-ABE9-5238280E6205}"/>
              </a:ext>
            </a:extLst>
          </p:cNvPr>
          <p:cNvCxnSpPr/>
          <p:nvPr/>
        </p:nvCxnSpPr>
        <p:spPr>
          <a:xfrm>
            <a:off x="5267738" y="4803998"/>
            <a:ext cx="37255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DCE3344-BBFF-47FD-89CA-225C0D080154}"/>
              </a:ext>
            </a:extLst>
          </p:cNvPr>
          <p:cNvSpPr txBox="1">
            <a:spLocks/>
          </p:cNvSpPr>
          <p:nvPr/>
        </p:nvSpPr>
        <p:spPr>
          <a:xfrm>
            <a:off x="-36512" y="123478"/>
            <a:ext cx="9037982" cy="190891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2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Variação compensatória</a:t>
            </a:r>
          </a:p>
          <a:p>
            <a:pPr lvl="1" algn="just">
              <a:buClrTx/>
              <a:buSzPct val="102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Quanto de renda monetária devemos dar ao consumidor para que ele volte a ter o mesmo nível de utilidade aos novos preços ?</a:t>
            </a:r>
          </a:p>
          <a:p>
            <a:pPr lvl="1" algn="just">
              <a:buClrTx/>
              <a:buSzPct val="102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Vamos calcular qual seria a nova renda, de forma que U = 4,25.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6D6E503-6652-41D2-B3EE-0FFA5BF11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79344"/>
              </p:ext>
            </p:extLst>
          </p:nvPr>
        </p:nvGraphicFramePr>
        <p:xfrm>
          <a:off x="-1588" y="1579116"/>
          <a:ext cx="9039225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3760" imgH="863280" progId="Equation.DSMT4">
                  <p:embed/>
                </p:oleObj>
              </mc:Choice>
              <mc:Fallback>
                <p:oleObj name="Equation" r:id="rId2" imgW="5333760" imgH="86328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B062AA5-0CDB-4FF1-9042-7ED5D99AD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88" y="1579116"/>
                        <a:ext cx="9039225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o 8">
            <a:extLst>
              <a:ext uri="{FF2B5EF4-FFF2-40B4-BE49-F238E27FC236}">
                <a16:creationId xmlns:a16="http://schemas.microsoft.com/office/drawing/2014/main" id="{80404C23-C11D-4917-9CEC-A36D3B20B491}"/>
              </a:ext>
            </a:extLst>
          </p:cNvPr>
          <p:cNvGrpSpPr/>
          <p:nvPr/>
        </p:nvGrpSpPr>
        <p:grpSpPr>
          <a:xfrm>
            <a:off x="70991" y="2493026"/>
            <a:ext cx="504142" cy="510772"/>
            <a:chOff x="2532134" y="5797734"/>
            <a:chExt cx="528032" cy="511002"/>
          </a:xfrm>
        </p:grpSpPr>
        <p:sp>
          <p:nvSpPr>
            <p:cNvPr id="5" name="Chave esquerda 6">
              <a:extLst>
                <a:ext uri="{FF2B5EF4-FFF2-40B4-BE49-F238E27FC236}">
                  <a16:creationId xmlns:a16="http://schemas.microsoft.com/office/drawing/2014/main" id="{DB30CA3C-468A-490F-8C77-873282770929}"/>
                </a:ext>
              </a:extLst>
            </p:cNvPr>
            <p:cNvSpPr/>
            <p:nvPr/>
          </p:nvSpPr>
          <p:spPr>
            <a:xfrm rot="16200000">
              <a:off x="2648044" y="5681824"/>
              <a:ext cx="180306" cy="41212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C283D78-6702-4252-8C00-B6B15F53F8FB}"/>
                </a:ext>
              </a:extLst>
            </p:cNvPr>
            <p:cNvSpPr txBox="1"/>
            <p:nvPr/>
          </p:nvSpPr>
          <p:spPr>
            <a:xfrm>
              <a:off x="2545011" y="5939404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</a:t>
              </a:r>
              <a:r>
                <a:rPr lang="pt-BR" sz="1200" dirty="0"/>
                <a:t>0</a:t>
              </a:r>
              <a:endParaRPr lang="en-US" sz="1200" dirty="0"/>
            </a:p>
          </p:txBody>
        </p:sp>
      </p:grp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C4ACDBE-5B31-47B2-9531-F1D093238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72827"/>
              </p:ext>
            </p:extLst>
          </p:nvPr>
        </p:nvGraphicFramePr>
        <p:xfrm>
          <a:off x="761553" y="3213447"/>
          <a:ext cx="4616490" cy="47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41200" progId="Equation.DSMT4">
                  <p:embed/>
                </p:oleObj>
              </mc:Choice>
              <mc:Fallback>
                <p:oleObj name="Equation" r:id="rId4" imgW="2311200" imgH="241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D4941B2-0D99-4F50-9855-A9A8C8E32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553" y="3213447"/>
                        <a:ext cx="4616490" cy="4769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7769A40-8337-49A0-AFB3-DDF129F25726}"/>
              </a:ext>
            </a:extLst>
          </p:cNvPr>
          <p:cNvSpPr txBox="1">
            <a:spLocks/>
          </p:cNvSpPr>
          <p:nvPr/>
        </p:nvSpPr>
        <p:spPr>
          <a:xfrm>
            <a:off x="610073" y="3795886"/>
            <a:ext cx="8391397" cy="115212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48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Portanto, caso os preços de x e y sejam alterados para 18  e 8, respectivamente, para que o consumidor consiga comprar uma cesta que mantenha sua utilidade, sua renda deverá aumentar em $17.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D2447B-4FDA-4011-964C-F0AC6CB434A2}"/>
              </a:ext>
            </a:extLst>
          </p:cNvPr>
          <p:cNvSpPr txBox="1"/>
          <p:nvPr/>
        </p:nvSpPr>
        <p:spPr>
          <a:xfrm>
            <a:off x="107504" y="34042"/>
            <a:ext cx="89289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6) Questão 1 - 2020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 consumidor possui utilidade quase linear       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U(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x,y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= 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ln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(x)+y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em que 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ln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(x)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denota o logaritmo natural de X. O preço do bem X é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&gt; 0 e o do bem Y é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&gt; 0. Denote por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&gt; 0 a renda do consumidor. Julgue como verdadeiros ou falsos os itens a seguir:</a:t>
            </a: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 Unicode MS"/>
              </a:rPr>
              <a:t>(0)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demanda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marshalliana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pelo bem x apresenta efeito-renda nulo, qualquer que seja a renda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 Unicode MS"/>
              </a:rPr>
              <a:t>(1)</a:t>
            </a:r>
            <a:r>
              <a:rPr lang="pt-BR" sz="21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x(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denota a Curva de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Engel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pelo bem x, então x(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)=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r/p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≤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x(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)=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q/p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</a:rPr>
              <a:t>(2)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&lt;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então, com relação à demanda pelo bem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seu comportamento quanto ao próprio preço, o efeito-substituição é igual ao efeito-preço.</a:t>
            </a: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</a:rPr>
              <a:t>(3)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utilidade do consumidor é homotética.</a:t>
            </a: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</a:rPr>
              <a:t>(4)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Seja e(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p,q,u</a:t>
            </a:r>
            <a:r>
              <a:rPr lang="pt-BR" sz="13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a função-dispêndio aos preços (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p,q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e nível de utilidade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pt-BR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p/q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</a:t>
            </a:r>
            <a:r>
              <a:rPr lang="pt-BR" sz="21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pt-BR" sz="13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em que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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denota a exponencial de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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então e(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p,q,u</a:t>
            </a:r>
            <a:r>
              <a:rPr lang="pt-BR" sz="13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= q(1+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pt-BR" sz="13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+ln(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p/q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)).</a:t>
            </a:r>
            <a:r>
              <a:rPr lang="pt-BR" sz="2100" dirty="0"/>
              <a:t>  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BB727F-6E27-4B93-B5E8-349B6D6A1DA8}"/>
              </a:ext>
            </a:extLst>
          </p:cNvPr>
          <p:cNvSpPr txBox="1"/>
          <p:nvPr/>
        </p:nvSpPr>
        <p:spPr>
          <a:xfrm>
            <a:off x="3491880" y="169022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60FDCB-2DEE-4715-9E27-59579917E049}"/>
              </a:ext>
            </a:extLst>
          </p:cNvPr>
          <p:cNvSpPr txBox="1"/>
          <p:nvPr/>
        </p:nvSpPr>
        <p:spPr>
          <a:xfrm>
            <a:off x="5292080" y="363560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83C60E-F656-41A3-A529-8058E93BF8F7}"/>
              </a:ext>
            </a:extLst>
          </p:cNvPr>
          <p:cNvSpPr txBox="1"/>
          <p:nvPr/>
        </p:nvSpPr>
        <p:spPr>
          <a:xfrm>
            <a:off x="2195736" y="233945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699D21-D90D-4715-9132-D3B8535F4269}"/>
              </a:ext>
            </a:extLst>
          </p:cNvPr>
          <p:cNvSpPr txBox="1"/>
          <p:nvPr/>
        </p:nvSpPr>
        <p:spPr>
          <a:xfrm>
            <a:off x="1619672" y="327556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BC7524-6C22-4C48-93CD-37C990388B2B}"/>
              </a:ext>
            </a:extLst>
          </p:cNvPr>
          <p:cNvSpPr txBox="1"/>
          <p:nvPr/>
        </p:nvSpPr>
        <p:spPr>
          <a:xfrm>
            <a:off x="3347864" y="4571707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879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C5000E4-4398-4B62-B767-F58BFBA5C8B3}"/>
              </a:ext>
            </a:extLst>
          </p:cNvPr>
          <p:cNvSpPr/>
          <p:nvPr/>
        </p:nvSpPr>
        <p:spPr>
          <a:xfrm>
            <a:off x="3741904" y="2330691"/>
            <a:ext cx="5366600" cy="236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EFC9AD95-A898-4E8E-9294-44E222859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776" y="3788354"/>
            <a:ext cx="156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3316CB-6EC4-415B-8D09-D97DCBBF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1456939"/>
            <a:ext cx="371897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u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v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600" dirty="0"/>
              <a:t>y</a:t>
            </a:r>
            <a:endParaRPr lang="en-US" altLang="pt-BR" sz="2600" baseline="-25000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65BC46A-9982-4866-B066-F059BBE7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002" y="4598945"/>
            <a:ext cx="371897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u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v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600" dirty="0"/>
              <a:t>x</a:t>
            </a:r>
            <a:endParaRPr lang="en-US" altLang="pt-BR" sz="2600" baseline="-25000" dirty="0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91C019A1-7209-406F-80F1-D43703E71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48" y="2428943"/>
            <a:ext cx="0" cy="220815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015B210-B19C-428C-8392-E370058E6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78" y="3575084"/>
            <a:ext cx="721055" cy="47575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3476FB1C-B3FF-4BD8-94A3-3268B0E41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696" y="2896350"/>
            <a:ext cx="721055" cy="47575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00E1DEA7-EF21-414F-AFA5-D91478347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78" y="2190922"/>
            <a:ext cx="721055" cy="475754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520D679-1680-4A28-8224-97C7830B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98" y="555526"/>
            <a:ext cx="8600990" cy="831639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u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v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400" dirty="0" err="1">
                <a:cs typeface="Arial" panose="020B0604020202020204" pitchFamily="34" charset="0"/>
              </a:rPr>
              <a:t>Função</a:t>
            </a:r>
            <a:r>
              <a:rPr lang="en-US" altLang="pt-BR" sz="2400" dirty="0"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cs typeface="Arial" panose="020B0604020202020204" pitchFamily="34" charset="0"/>
              </a:rPr>
              <a:t>Utilidade</a:t>
            </a:r>
            <a:r>
              <a:rPr lang="en-US" altLang="pt-BR" sz="2400" dirty="0">
                <a:cs typeface="Arial" panose="020B0604020202020204" pitchFamily="34" charset="0"/>
              </a:rPr>
              <a:t> → </a:t>
            </a:r>
            <a:r>
              <a:rPr lang="en-US" altLang="pt-BR" sz="2400" i="1" dirty="0">
                <a:cs typeface="Arial" panose="020B0604020202020204" pitchFamily="34" charset="0"/>
              </a:rPr>
              <a:t>U = U(x) + y  : </a:t>
            </a:r>
            <a:r>
              <a:rPr lang="en-US" altLang="pt-BR" sz="2400" i="1" dirty="0" err="1">
                <a:cs typeface="Arial" panose="020B0604020202020204" pitchFamily="34" charset="0"/>
              </a:rPr>
              <a:t>Quase</a:t>
            </a:r>
            <a:r>
              <a:rPr lang="en-US" altLang="pt-BR" sz="2400" i="1" dirty="0">
                <a:cs typeface="Arial" panose="020B0604020202020204" pitchFamily="34" charset="0"/>
              </a:rPr>
              <a:t> Linear </a:t>
            </a:r>
            <a:r>
              <a:rPr lang="en-US" altLang="pt-BR" sz="2400" i="1" dirty="0" err="1">
                <a:cs typeface="Arial" panose="020B0604020202020204" pitchFamily="34" charset="0"/>
              </a:rPr>
              <a:t>em</a:t>
            </a:r>
            <a:r>
              <a:rPr lang="en-US" altLang="pt-BR" sz="2400" i="1" dirty="0">
                <a:cs typeface="Arial" panose="020B0604020202020204" pitchFamily="34" charset="0"/>
              </a:rPr>
              <a:t> y</a:t>
            </a:r>
          </a:p>
          <a:p>
            <a:pPr marL="1200150" lvl="1" indent="-457200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pt-BR" sz="2400" dirty="0">
                <a:cs typeface="Arial" panose="020B0604020202020204" pitchFamily="34" charset="0"/>
              </a:rPr>
              <a:t>U(x) é </a:t>
            </a:r>
            <a:r>
              <a:rPr lang="en-US" altLang="pt-BR" sz="2400" dirty="0" err="1">
                <a:cs typeface="Arial" panose="020B0604020202020204" pitchFamily="34" charset="0"/>
              </a:rPr>
              <a:t>uma</a:t>
            </a:r>
            <a:r>
              <a:rPr lang="en-US" altLang="pt-BR" sz="2400" dirty="0"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cs typeface="Arial" panose="020B0604020202020204" pitchFamily="34" charset="0"/>
              </a:rPr>
              <a:t>função</a:t>
            </a:r>
            <a:r>
              <a:rPr lang="en-US" altLang="pt-BR" sz="2400" dirty="0"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cs typeface="Arial" panose="020B0604020202020204" pitchFamily="34" charset="0"/>
              </a:rPr>
              <a:t>crescente</a:t>
            </a:r>
            <a:r>
              <a:rPr lang="en-US" altLang="pt-BR" sz="2400" dirty="0"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cs typeface="Arial" panose="020B0604020202020204" pitchFamily="34" charset="0"/>
              </a:rPr>
              <a:t>em</a:t>
            </a:r>
            <a:r>
              <a:rPr lang="en-US" altLang="pt-BR" sz="2400" dirty="0">
                <a:cs typeface="Arial" panose="020B0604020202020204" pitchFamily="34" charset="0"/>
              </a:rPr>
              <a:t> x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1B53C1E-147F-4606-9782-D97A1D27A7AE}"/>
              </a:ext>
            </a:extLst>
          </p:cNvPr>
          <p:cNvSpPr>
            <a:spLocks/>
          </p:cNvSpPr>
          <p:nvPr/>
        </p:nvSpPr>
        <p:spPr bwMode="auto">
          <a:xfrm>
            <a:off x="361048" y="4592751"/>
            <a:ext cx="3308848" cy="8252"/>
          </a:xfrm>
          <a:custGeom>
            <a:avLst/>
            <a:gdLst>
              <a:gd name="T0" fmla="*/ 3 w 2765"/>
              <a:gd name="T1" fmla="*/ 0 h 7"/>
              <a:gd name="T2" fmla="*/ 0 w 2765"/>
              <a:gd name="T3" fmla="*/ 7 h 7"/>
              <a:gd name="T4" fmla="*/ 2763 w 2765"/>
              <a:gd name="T5" fmla="*/ 7 h 7"/>
              <a:gd name="T6" fmla="*/ 2765 w 2765"/>
              <a:gd name="T7" fmla="*/ 0 h 7"/>
              <a:gd name="T8" fmla="*/ 3 w 276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5" h="7">
                <a:moveTo>
                  <a:pt x="3" y="0"/>
                </a:moveTo>
                <a:lnTo>
                  <a:pt x="0" y="7"/>
                </a:lnTo>
                <a:lnTo>
                  <a:pt x="2763" y="7"/>
                </a:lnTo>
                <a:lnTo>
                  <a:pt x="2765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F36E3AB-871C-4E2A-9B49-D7EBB2F9C601}"/>
              </a:ext>
            </a:extLst>
          </p:cNvPr>
          <p:cNvSpPr>
            <a:spLocks/>
          </p:cNvSpPr>
          <p:nvPr/>
        </p:nvSpPr>
        <p:spPr bwMode="auto">
          <a:xfrm>
            <a:off x="362246" y="3213394"/>
            <a:ext cx="2645882" cy="1384073"/>
          </a:xfrm>
          <a:custGeom>
            <a:avLst/>
            <a:gdLst>
              <a:gd name="T0" fmla="*/ 34 w 2211"/>
              <a:gd name="T1" fmla="*/ 144 h 1174"/>
              <a:gd name="T2" fmla="*/ 78 w 2211"/>
              <a:gd name="T3" fmla="*/ 219 h 1174"/>
              <a:gd name="T4" fmla="*/ 122 w 2211"/>
              <a:gd name="T5" fmla="*/ 275 h 1174"/>
              <a:gd name="T6" fmla="*/ 166 w 2211"/>
              <a:gd name="T7" fmla="*/ 321 h 1174"/>
              <a:gd name="T8" fmla="*/ 210 w 2211"/>
              <a:gd name="T9" fmla="*/ 362 h 1174"/>
              <a:gd name="T10" fmla="*/ 254 w 2211"/>
              <a:gd name="T11" fmla="*/ 398 h 1174"/>
              <a:gd name="T12" fmla="*/ 299 w 2211"/>
              <a:gd name="T13" fmla="*/ 431 h 1174"/>
              <a:gd name="T14" fmla="*/ 343 w 2211"/>
              <a:gd name="T15" fmla="*/ 462 h 1174"/>
              <a:gd name="T16" fmla="*/ 387 w 2211"/>
              <a:gd name="T17" fmla="*/ 491 h 1174"/>
              <a:gd name="T18" fmla="*/ 431 w 2211"/>
              <a:gd name="T19" fmla="*/ 518 h 1174"/>
              <a:gd name="T20" fmla="*/ 475 w 2211"/>
              <a:gd name="T21" fmla="*/ 544 h 1174"/>
              <a:gd name="T22" fmla="*/ 519 w 2211"/>
              <a:gd name="T23" fmla="*/ 568 h 1174"/>
              <a:gd name="T24" fmla="*/ 564 w 2211"/>
              <a:gd name="T25" fmla="*/ 593 h 1174"/>
              <a:gd name="T26" fmla="*/ 608 w 2211"/>
              <a:gd name="T27" fmla="*/ 615 h 1174"/>
              <a:gd name="T28" fmla="*/ 652 w 2211"/>
              <a:gd name="T29" fmla="*/ 638 h 1174"/>
              <a:gd name="T30" fmla="*/ 697 w 2211"/>
              <a:gd name="T31" fmla="*/ 659 h 1174"/>
              <a:gd name="T32" fmla="*/ 741 w 2211"/>
              <a:gd name="T33" fmla="*/ 679 h 1174"/>
              <a:gd name="T34" fmla="*/ 786 w 2211"/>
              <a:gd name="T35" fmla="*/ 699 h 1174"/>
              <a:gd name="T36" fmla="*/ 830 w 2211"/>
              <a:gd name="T37" fmla="*/ 719 h 1174"/>
              <a:gd name="T38" fmla="*/ 874 w 2211"/>
              <a:gd name="T39" fmla="*/ 737 h 1174"/>
              <a:gd name="T40" fmla="*/ 918 w 2211"/>
              <a:gd name="T41" fmla="*/ 756 h 1174"/>
              <a:gd name="T42" fmla="*/ 962 w 2211"/>
              <a:gd name="T43" fmla="*/ 774 h 1174"/>
              <a:gd name="T44" fmla="*/ 1006 w 2211"/>
              <a:gd name="T45" fmla="*/ 791 h 1174"/>
              <a:gd name="T46" fmla="*/ 1051 w 2211"/>
              <a:gd name="T47" fmla="*/ 809 h 1174"/>
              <a:gd name="T48" fmla="*/ 1095 w 2211"/>
              <a:gd name="T49" fmla="*/ 825 h 1174"/>
              <a:gd name="T50" fmla="*/ 1139 w 2211"/>
              <a:gd name="T51" fmla="*/ 842 h 1174"/>
              <a:gd name="T52" fmla="*/ 1183 w 2211"/>
              <a:gd name="T53" fmla="*/ 858 h 1174"/>
              <a:gd name="T54" fmla="*/ 1227 w 2211"/>
              <a:gd name="T55" fmla="*/ 875 h 1174"/>
              <a:gd name="T56" fmla="*/ 1271 w 2211"/>
              <a:gd name="T57" fmla="*/ 890 h 1174"/>
              <a:gd name="T58" fmla="*/ 1316 w 2211"/>
              <a:gd name="T59" fmla="*/ 905 h 1174"/>
              <a:gd name="T60" fmla="*/ 1360 w 2211"/>
              <a:gd name="T61" fmla="*/ 920 h 1174"/>
              <a:gd name="T62" fmla="*/ 1404 w 2211"/>
              <a:gd name="T63" fmla="*/ 936 h 1174"/>
              <a:gd name="T64" fmla="*/ 1448 w 2211"/>
              <a:gd name="T65" fmla="*/ 950 h 1174"/>
              <a:gd name="T66" fmla="*/ 1492 w 2211"/>
              <a:gd name="T67" fmla="*/ 964 h 1174"/>
              <a:gd name="T68" fmla="*/ 1537 w 2211"/>
              <a:gd name="T69" fmla="*/ 979 h 1174"/>
              <a:gd name="T70" fmla="*/ 1581 w 2211"/>
              <a:gd name="T71" fmla="*/ 992 h 1174"/>
              <a:gd name="T72" fmla="*/ 1625 w 2211"/>
              <a:gd name="T73" fmla="*/ 1006 h 1174"/>
              <a:gd name="T74" fmla="*/ 1669 w 2211"/>
              <a:gd name="T75" fmla="*/ 1020 h 1174"/>
              <a:gd name="T76" fmla="*/ 1713 w 2211"/>
              <a:gd name="T77" fmla="*/ 1033 h 1174"/>
              <a:gd name="T78" fmla="*/ 1757 w 2211"/>
              <a:gd name="T79" fmla="*/ 1047 h 1174"/>
              <a:gd name="T80" fmla="*/ 1802 w 2211"/>
              <a:gd name="T81" fmla="*/ 1060 h 1174"/>
              <a:gd name="T82" fmla="*/ 1846 w 2211"/>
              <a:gd name="T83" fmla="*/ 1073 h 1174"/>
              <a:gd name="T84" fmla="*/ 1890 w 2211"/>
              <a:gd name="T85" fmla="*/ 1086 h 1174"/>
              <a:gd name="T86" fmla="*/ 1934 w 2211"/>
              <a:gd name="T87" fmla="*/ 1097 h 1174"/>
              <a:gd name="T88" fmla="*/ 1978 w 2211"/>
              <a:gd name="T89" fmla="*/ 1110 h 1174"/>
              <a:gd name="T90" fmla="*/ 2022 w 2211"/>
              <a:gd name="T91" fmla="*/ 1123 h 1174"/>
              <a:gd name="T92" fmla="*/ 2067 w 2211"/>
              <a:gd name="T93" fmla="*/ 1135 h 1174"/>
              <a:gd name="T94" fmla="*/ 2112 w 2211"/>
              <a:gd name="T95" fmla="*/ 1147 h 1174"/>
              <a:gd name="T96" fmla="*/ 2156 w 2211"/>
              <a:gd name="T97" fmla="*/ 1158 h 1174"/>
              <a:gd name="T98" fmla="*/ 2200 w 2211"/>
              <a:gd name="T99" fmla="*/ 117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11" h="1174">
                <a:moveTo>
                  <a:pt x="0" y="0"/>
                </a:moveTo>
                <a:lnTo>
                  <a:pt x="11" y="83"/>
                </a:lnTo>
                <a:lnTo>
                  <a:pt x="23" y="117"/>
                </a:lnTo>
                <a:lnTo>
                  <a:pt x="34" y="144"/>
                </a:lnTo>
                <a:lnTo>
                  <a:pt x="45" y="166"/>
                </a:lnTo>
                <a:lnTo>
                  <a:pt x="56" y="185"/>
                </a:lnTo>
                <a:lnTo>
                  <a:pt x="67" y="204"/>
                </a:lnTo>
                <a:lnTo>
                  <a:pt x="78" y="219"/>
                </a:lnTo>
                <a:lnTo>
                  <a:pt x="89" y="234"/>
                </a:lnTo>
                <a:lnTo>
                  <a:pt x="100" y="249"/>
                </a:lnTo>
                <a:lnTo>
                  <a:pt x="111" y="262"/>
                </a:lnTo>
                <a:lnTo>
                  <a:pt x="122" y="275"/>
                </a:lnTo>
                <a:lnTo>
                  <a:pt x="133" y="287"/>
                </a:lnTo>
                <a:lnTo>
                  <a:pt x="144" y="299"/>
                </a:lnTo>
                <a:lnTo>
                  <a:pt x="155" y="310"/>
                </a:lnTo>
                <a:lnTo>
                  <a:pt x="166" y="321"/>
                </a:lnTo>
                <a:lnTo>
                  <a:pt x="177" y="332"/>
                </a:lnTo>
                <a:lnTo>
                  <a:pt x="188" y="342"/>
                </a:lnTo>
                <a:lnTo>
                  <a:pt x="199" y="351"/>
                </a:lnTo>
                <a:lnTo>
                  <a:pt x="210" y="362"/>
                </a:lnTo>
                <a:lnTo>
                  <a:pt x="221" y="371"/>
                </a:lnTo>
                <a:lnTo>
                  <a:pt x="232" y="380"/>
                </a:lnTo>
                <a:lnTo>
                  <a:pt x="243" y="389"/>
                </a:lnTo>
                <a:lnTo>
                  <a:pt x="254" y="398"/>
                </a:lnTo>
                <a:lnTo>
                  <a:pt x="265" y="407"/>
                </a:lnTo>
                <a:lnTo>
                  <a:pt x="277" y="415"/>
                </a:lnTo>
                <a:lnTo>
                  <a:pt x="288" y="423"/>
                </a:lnTo>
                <a:lnTo>
                  <a:pt x="299" y="431"/>
                </a:lnTo>
                <a:lnTo>
                  <a:pt x="310" y="439"/>
                </a:lnTo>
                <a:lnTo>
                  <a:pt x="321" y="446"/>
                </a:lnTo>
                <a:lnTo>
                  <a:pt x="332" y="455"/>
                </a:lnTo>
                <a:lnTo>
                  <a:pt x="343" y="462"/>
                </a:lnTo>
                <a:lnTo>
                  <a:pt x="354" y="470"/>
                </a:lnTo>
                <a:lnTo>
                  <a:pt x="365" y="477"/>
                </a:lnTo>
                <a:lnTo>
                  <a:pt x="376" y="484"/>
                </a:lnTo>
                <a:lnTo>
                  <a:pt x="387" y="491"/>
                </a:lnTo>
                <a:lnTo>
                  <a:pt x="398" y="498"/>
                </a:lnTo>
                <a:lnTo>
                  <a:pt x="409" y="505"/>
                </a:lnTo>
                <a:lnTo>
                  <a:pt x="420" y="511"/>
                </a:lnTo>
                <a:lnTo>
                  <a:pt x="431" y="518"/>
                </a:lnTo>
                <a:lnTo>
                  <a:pt x="442" y="525"/>
                </a:lnTo>
                <a:lnTo>
                  <a:pt x="453" y="531"/>
                </a:lnTo>
                <a:lnTo>
                  <a:pt x="464" y="538"/>
                </a:lnTo>
                <a:lnTo>
                  <a:pt x="475" y="544"/>
                </a:lnTo>
                <a:lnTo>
                  <a:pt x="486" y="551"/>
                </a:lnTo>
                <a:lnTo>
                  <a:pt x="497" y="557"/>
                </a:lnTo>
                <a:lnTo>
                  <a:pt x="508" y="563"/>
                </a:lnTo>
                <a:lnTo>
                  <a:pt x="519" y="568"/>
                </a:lnTo>
                <a:lnTo>
                  <a:pt x="531" y="574"/>
                </a:lnTo>
                <a:lnTo>
                  <a:pt x="542" y="581"/>
                </a:lnTo>
                <a:lnTo>
                  <a:pt x="553" y="587"/>
                </a:lnTo>
                <a:lnTo>
                  <a:pt x="564" y="593"/>
                </a:lnTo>
                <a:lnTo>
                  <a:pt x="575" y="599"/>
                </a:lnTo>
                <a:lnTo>
                  <a:pt x="586" y="604"/>
                </a:lnTo>
                <a:lnTo>
                  <a:pt x="597" y="610"/>
                </a:lnTo>
                <a:lnTo>
                  <a:pt x="608" y="615"/>
                </a:lnTo>
                <a:lnTo>
                  <a:pt x="619" y="621"/>
                </a:lnTo>
                <a:lnTo>
                  <a:pt x="630" y="626"/>
                </a:lnTo>
                <a:lnTo>
                  <a:pt x="641" y="632"/>
                </a:lnTo>
                <a:lnTo>
                  <a:pt x="652" y="638"/>
                </a:lnTo>
                <a:lnTo>
                  <a:pt x="663" y="642"/>
                </a:lnTo>
                <a:lnTo>
                  <a:pt x="674" y="648"/>
                </a:lnTo>
                <a:lnTo>
                  <a:pt x="685" y="653"/>
                </a:lnTo>
                <a:lnTo>
                  <a:pt x="697" y="659"/>
                </a:lnTo>
                <a:lnTo>
                  <a:pt x="708" y="663"/>
                </a:lnTo>
                <a:lnTo>
                  <a:pt x="719" y="669"/>
                </a:lnTo>
                <a:lnTo>
                  <a:pt x="730" y="674"/>
                </a:lnTo>
                <a:lnTo>
                  <a:pt x="741" y="679"/>
                </a:lnTo>
                <a:lnTo>
                  <a:pt x="752" y="685"/>
                </a:lnTo>
                <a:lnTo>
                  <a:pt x="764" y="689"/>
                </a:lnTo>
                <a:lnTo>
                  <a:pt x="775" y="694"/>
                </a:lnTo>
                <a:lnTo>
                  <a:pt x="786" y="699"/>
                </a:lnTo>
                <a:lnTo>
                  <a:pt x="797" y="705"/>
                </a:lnTo>
                <a:lnTo>
                  <a:pt x="808" y="709"/>
                </a:lnTo>
                <a:lnTo>
                  <a:pt x="819" y="714"/>
                </a:lnTo>
                <a:lnTo>
                  <a:pt x="830" y="719"/>
                </a:lnTo>
                <a:lnTo>
                  <a:pt x="841" y="723"/>
                </a:lnTo>
                <a:lnTo>
                  <a:pt x="852" y="728"/>
                </a:lnTo>
                <a:lnTo>
                  <a:pt x="863" y="733"/>
                </a:lnTo>
                <a:lnTo>
                  <a:pt x="874" y="737"/>
                </a:lnTo>
                <a:lnTo>
                  <a:pt x="885" y="742"/>
                </a:lnTo>
                <a:lnTo>
                  <a:pt x="896" y="747"/>
                </a:lnTo>
                <a:lnTo>
                  <a:pt x="907" y="751"/>
                </a:lnTo>
                <a:lnTo>
                  <a:pt x="918" y="756"/>
                </a:lnTo>
                <a:lnTo>
                  <a:pt x="929" y="761"/>
                </a:lnTo>
                <a:lnTo>
                  <a:pt x="940" y="766"/>
                </a:lnTo>
                <a:lnTo>
                  <a:pt x="951" y="769"/>
                </a:lnTo>
                <a:lnTo>
                  <a:pt x="962" y="774"/>
                </a:lnTo>
                <a:lnTo>
                  <a:pt x="973" y="778"/>
                </a:lnTo>
                <a:lnTo>
                  <a:pt x="984" y="783"/>
                </a:lnTo>
                <a:lnTo>
                  <a:pt x="995" y="788"/>
                </a:lnTo>
                <a:lnTo>
                  <a:pt x="1006" y="791"/>
                </a:lnTo>
                <a:lnTo>
                  <a:pt x="1017" y="796"/>
                </a:lnTo>
                <a:lnTo>
                  <a:pt x="1029" y="801"/>
                </a:lnTo>
                <a:lnTo>
                  <a:pt x="1040" y="804"/>
                </a:lnTo>
                <a:lnTo>
                  <a:pt x="1051" y="809"/>
                </a:lnTo>
                <a:lnTo>
                  <a:pt x="1062" y="814"/>
                </a:lnTo>
                <a:lnTo>
                  <a:pt x="1073" y="817"/>
                </a:lnTo>
                <a:lnTo>
                  <a:pt x="1084" y="822"/>
                </a:lnTo>
                <a:lnTo>
                  <a:pt x="1095" y="825"/>
                </a:lnTo>
                <a:lnTo>
                  <a:pt x="1106" y="830"/>
                </a:lnTo>
                <a:lnTo>
                  <a:pt x="1117" y="834"/>
                </a:lnTo>
                <a:lnTo>
                  <a:pt x="1128" y="838"/>
                </a:lnTo>
                <a:lnTo>
                  <a:pt x="1139" y="842"/>
                </a:lnTo>
                <a:lnTo>
                  <a:pt x="1150" y="846"/>
                </a:lnTo>
                <a:lnTo>
                  <a:pt x="1161" y="850"/>
                </a:lnTo>
                <a:lnTo>
                  <a:pt x="1172" y="855"/>
                </a:lnTo>
                <a:lnTo>
                  <a:pt x="1183" y="858"/>
                </a:lnTo>
                <a:lnTo>
                  <a:pt x="1194" y="863"/>
                </a:lnTo>
                <a:lnTo>
                  <a:pt x="1205" y="866"/>
                </a:lnTo>
                <a:lnTo>
                  <a:pt x="1216" y="870"/>
                </a:lnTo>
                <a:lnTo>
                  <a:pt x="1227" y="875"/>
                </a:lnTo>
                <a:lnTo>
                  <a:pt x="1238" y="878"/>
                </a:lnTo>
                <a:lnTo>
                  <a:pt x="1249" y="882"/>
                </a:lnTo>
                <a:lnTo>
                  <a:pt x="1260" y="886"/>
                </a:lnTo>
                <a:lnTo>
                  <a:pt x="1271" y="890"/>
                </a:lnTo>
                <a:lnTo>
                  <a:pt x="1283" y="893"/>
                </a:lnTo>
                <a:lnTo>
                  <a:pt x="1294" y="898"/>
                </a:lnTo>
                <a:lnTo>
                  <a:pt x="1305" y="902"/>
                </a:lnTo>
                <a:lnTo>
                  <a:pt x="1316" y="905"/>
                </a:lnTo>
                <a:lnTo>
                  <a:pt x="1327" y="909"/>
                </a:lnTo>
                <a:lnTo>
                  <a:pt x="1338" y="913"/>
                </a:lnTo>
                <a:lnTo>
                  <a:pt x="1349" y="917"/>
                </a:lnTo>
                <a:lnTo>
                  <a:pt x="1360" y="920"/>
                </a:lnTo>
                <a:lnTo>
                  <a:pt x="1371" y="924"/>
                </a:lnTo>
                <a:lnTo>
                  <a:pt x="1382" y="927"/>
                </a:lnTo>
                <a:lnTo>
                  <a:pt x="1393" y="932"/>
                </a:lnTo>
                <a:lnTo>
                  <a:pt x="1404" y="936"/>
                </a:lnTo>
                <a:lnTo>
                  <a:pt x="1415" y="939"/>
                </a:lnTo>
                <a:lnTo>
                  <a:pt x="1426" y="943"/>
                </a:lnTo>
                <a:lnTo>
                  <a:pt x="1437" y="946"/>
                </a:lnTo>
                <a:lnTo>
                  <a:pt x="1448" y="950"/>
                </a:lnTo>
                <a:lnTo>
                  <a:pt x="1459" y="953"/>
                </a:lnTo>
                <a:lnTo>
                  <a:pt x="1470" y="957"/>
                </a:lnTo>
                <a:lnTo>
                  <a:pt x="1481" y="960"/>
                </a:lnTo>
                <a:lnTo>
                  <a:pt x="1492" y="964"/>
                </a:lnTo>
                <a:lnTo>
                  <a:pt x="1503" y="967"/>
                </a:lnTo>
                <a:lnTo>
                  <a:pt x="1514" y="972"/>
                </a:lnTo>
                <a:lnTo>
                  <a:pt x="1525" y="975"/>
                </a:lnTo>
                <a:lnTo>
                  <a:pt x="1537" y="979"/>
                </a:lnTo>
                <a:lnTo>
                  <a:pt x="1548" y="982"/>
                </a:lnTo>
                <a:lnTo>
                  <a:pt x="1559" y="986"/>
                </a:lnTo>
                <a:lnTo>
                  <a:pt x="1570" y="988"/>
                </a:lnTo>
                <a:lnTo>
                  <a:pt x="1581" y="992"/>
                </a:lnTo>
                <a:lnTo>
                  <a:pt x="1592" y="995"/>
                </a:lnTo>
                <a:lnTo>
                  <a:pt x="1603" y="999"/>
                </a:lnTo>
                <a:lnTo>
                  <a:pt x="1614" y="1002"/>
                </a:lnTo>
                <a:lnTo>
                  <a:pt x="1625" y="1006"/>
                </a:lnTo>
                <a:lnTo>
                  <a:pt x="1636" y="1009"/>
                </a:lnTo>
                <a:lnTo>
                  <a:pt x="1647" y="1013"/>
                </a:lnTo>
                <a:lnTo>
                  <a:pt x="1658" y="1017"/>
                </a:lnTo>
                <a:lnTo>
                  <a:pt x="1669" y="1020"/>
                </a:lnTo>
                <a:lnTo>
                  <a:pt x="1680" y="1024"/>
                </a:lnTo>
                <a:lnTo>
                  <a:pt x="1691" y="1027"/>
                </a:lnTo>
                <a:lnTo>
                  <a:pt x="1702" y="1029"/>
                </a:lnTo>
                <a:lnTo>
                  <a:pt x="1713" y="1033"/>
                </a:lnTo>
                <a:lnTo>
                  <a:pt x="1724" y="1036"/>
                </a:lnTo>
                <a:lnTo>
                  <a:pt x="1735" y="1040"/>
                </a:lnTo>
                <a:lnTo>
                  <a:pt x="1746" y="1043"/>
                </a:lnTo>
                <a:lnTo>
                  <a:pt x="1757" y="1047"/>
                </a:lnTo>
                <a:lnTo>
                  <a:pt x="1768" y="1049"/>
                </a:lnTo>
                <a:lnTo>
                  <a:pt x="1779" y="1053"/>
                </a:lnTo>
                <a:lnTo>
                  <a:pt x="1790" y="1056"/>
                </a:lnTo>
                <a:lnTo>
                  <a:pt x="1802" y="1060"/>
                </a:lnTo>
                <a:lnTo>
                  <a:pt x="1813" y="1062"/>
                </a:lnTo>
                <a:lnTo>
                  <a:pt x="1824" y="1066"/>
                </a:lnTo>
                <a:lnTo>
                  <a:pt x="1835" y="1069"/>
                </a:lnTo>
                <a:lnTo>
                  <a:pt x="1846" y="1073"/>
                </a:lnTo>
                <a:lnTo>
                  <a:pt x="1857" y="1075"/>
                </a:lnTo>
                <a:lnTo>
                  <a:pt x="1868" y="1079"/>
                </a:lnTo>
                <a:lnTo>
                  <a:pt x="1879" y="1082"/>
                </a:lnTo>
                <a:lnTo>
                  <a:pt x="1890" y="1086"/>
                </a:lnTo>
                <a:lnTo>
                  <a:pt x="1901" y="1088"/>
                </a:lnTo>
                <a:lnTo>
                  <a:pt x="1912" y="1092"/>
                </a:lnTo>
                <a:lnTo>
                  <a:pt x="1923" y="1095"/>
                </a:lnTo>
                <a:lnTo>
                  <a:pt x="1934" y="1097"/>
                </a:lnTo>
                <a:lnTo>
                  <a:pt x="1945" y="1101"/>
                </a:lnTo>
                <a:lnTo>
                  <a:pt x="1956" y="1104"/>
                </a:lnTo>
                <a:lnTo>
                  <a:pt x="1967" y="1107"/>
                </a:lnTo>
                <a:lnTo>
                  <a:pt x="1978" y="1110"/>
                </a:lnTo>
                <a:lnTo>
                  <a:pt x="1989" y="1114"/>
                </a:lnTo>
                <a:lnTo>
                  <a:pt x="2000" y="1116"/>
                </a:lnTo>
                <a:lnTo>
                  <a:pt x="2011" y="1120"/>
                </a:lnTo>
                <a:lnTo>
                  <a:pt x="2022" y="1123"/>
                </a:lnTo>
                <a:lnTo>
                  <a:pt x="2033" y="1126"/>
                </a:lnTo>
                <a:lnTo>
                  <a:pt x="2044" y="1129"/>
                </a:lnTo>
                <a:lnTo>
                  <a:pt x="2056" y="1131"/>
                </a:lnTo>
                <a:lnTo>
                  <a:pt x="2067" y="1135"/>
                </a:lnTo>
                <a:lnTo>
                  <a:pt x="2079" y="1138"/>
                </a:lnTo>
                <a:lnTo>
                  <a:pt x="2090" y="1141"/>
                </a:lnTo>
                <a:lnTo>
                  <a:pt x="2101" y="1144"/>
                </a:lnTo>
                <a:lnTo>
                  <a:pt x="2112" y="1147"/>
                </a:lnTo>
                <a:lnTo>
                  <a:pt x="2123" y="1150"/>
                </a:lnTo>
                <a:lnTo>
                  <a:pt x="2134" y="1153"/>
                </a:lnTo>
                <a:lnTo>
                  <a:pt x="2145" y="1156"/>
                </a:lnTo>
                <a:lnTo>
                  <a:pt x="2156" y="1158"/>
                </a:lnTo>
                <a:lnTo>
                  <a:pt x="2167" y="1162"/>
                </a:lnTo>
                <a:lnTo>
                  <a:pt x="2178" y="1164"/>
                </a:lnTo>
                <a:lnTo>
                  <a:pt x="2189" y="1168"/>
                </a:lnTo>
                <a:lnTo>
                  <a:pt x="2200" y="1170"/>
                </a:lnTo>
                <a:lnTo>
                  <a:pt x="2211" y="1174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2DD6A96-B60C-4FBA-9699-282FF0C013B4}"/>
              </a:ext>
            </a:extLst>
          </p:cNvPr>
          <p:cNvSpPr>
            <a:spLocks/>
          </p:cNvSpPr>
          <p:nvPr/>
        </p:nvSpPr>
        <p:spPr bwMode="auto">
          <a:xfrm>
            <a:off x="362246" y="2521358"/>
            <a:ext cx="2870205" cy="1435588"/>
          </a:xfrm>
          <a:custGeom>
            <a:avLst/>
            <a:gdLst>
              <a:gd name="T0" fmla="*/ 34 w 2763"/>
              <a:gd name="T1" fmla="*/ 143 h 1313"/>
              <a:gd name="T2" fmla="*/ 78 w 2763"/>
              <a:gd name="T3" fmla="*/ 219 h 1313"/>
              <a:gd name="T4" fmla="*/ 122 w 2763"/>
              <a:gd name="T5" fmla="*/ 276 h 1313"/>
              <a:gd name="T6" fmla="*/ 166 w 2763"/>
              <a:gd name="T7" fmla="*/ 322 h 1313"/>
              <a:gd name="T8" fmla="*/ 210 w 2763"/>
              <a:gd name="T9" fmla="*/ 361 h 1313"/>
              <a:gd name="T10" fmla="*/ 254 w 2763"/>
              <a:gd name="T11" fmla="*/ 398 h 1313"/>
              <a:gd name="T12" fmla="*/ 299 w 2763"/>
              <a:gd name="T13" fmla="*/ 432 h 1313"/>
              <a:gd name="T14" fmla="*/ 343 w 2763"/>
              <a:gd name="T15" fmla="*/ 462 h 1313"/>
              <a:gd name="T16" fmla="*/ 387 w 2763"/>
              <a:gd name="T17" fmla="*/ 490 h 1313"/>
              <a:gd name="T18" fmla="*/ 431 w 2763"/>
              <a:gd name="T19" fmla="*/ 519 h 1313"/>
              <a:gd name="T20" fmla="*/ 475 w 2763"/>
              <a:gd name="T21" fmla="*/ 544 h 1313"/>
              <a:gd name="T22" fmla="*/ 519 w 2763"/>
              <a:gd name="T23" fmla="*/ 569 h 1313"/>
              <a:gd name="T24" fmla="*/ 564 w 2763"/>
              <a:gd name="T25" fmla="*/ 592 h 1313"/>
              <a:gd name="T26" fmla="*/ 608 w 2763"/>
              <a:gd name="T27" fmla="*/ 616 h 1313"/>
              <a:gd name="T28" fmla="*/ 652 w 2763"/>
              <a:gd name="T29" fmla="*/ 637 h 1313"/>
              <a:gd name="T30" fmla="*/ 697 w 2763"/>
              <a:gd name="T31" fmla="*/ 658 h 1313"/>
              <a:gd name="T32" fmla="*/ 741 w 2763"/>
              <a:gd name="T33" fmla="*/ 679 h 1313"/>
              <a:gd name="T34" fmla="*/ 786 w 2763"/>
              <a:gd name="T35" fmla="*/ 699 h 1313"/>
              <a:gd name="T36" fmla="*/ 830 w 2763"/>
              <a:gd name="T37" fmla="*/ 719 h 1313"/>
              <a:gd name="T38" fmla="*/ 874 w 2763"/>
              <a:gd name="T39" fmla="*/ 738 h 1313"/>
              <a:gd name="T40" fmla="*/ 918 w 2763"/>
              <a:gd name="T41" fmla="*/ 757 h 1313"/>
              <a:gd name="T42" fmla="*/ 962 w 2763"/>
              <a:gd name="T43" fmla="*/ 774 h 1313"/>
              <a:gd name="T44" fmla="*/ 1006 w 2763"/>
              <a:gd name="T45" fmla="*/ 792 h 1313"/>
              <a:gd name="T46" fmla="*/ 1051 w 2763"/>
              <a:gd name="T47" fmla="*/ 809 h 1313"/>
              <a:gd name="T48" fmla="*/ 1095 w 2763"/>
              <a:gd name="T49" fmla="*/ 826 h 1313"/>
              <a:gd name="T50" fmla="*/ 1139 w 2763"/>
              <a:gd name="T51" fmla="*/ 842 h 1313"/>
              <a:gd name="T52" fmla="*/ 1183 w 2763"/>
              <a:gd name="T53" fmla="*/ 859 h 1313"/>
              <a:gd name="T54" fmla="*/ 1227 w 2763"/>
              <a:gd name="T55" fmla="*/ 874 h 1313"/>
              <a:gd name="T56" fmla="*/ 1271 w 2763"/>
              <a:gd name="T57" fmla="*/ 890 h 1313"/>
              <a:gd name="T58" fmla="*/ 1316 w 2763"/>
              <a:gd name="T59" fmla="*/ 906 h 1313"/>
              <a:gd name="T60" fmla="*/ 1360 w 2763"/>
              <a:gd name="T61" fmla="*/ 921 h 1313"/>
              <a:gd name="T62" fmla="*/ 1404 w 2763"/>
              <a:gd name="T63" fmla="*/ 935 h 1313"/>
              <a:gd name="T64" fmla="*/ 1448 w 2763"/>
              <a:gd name="T65" fmla="*/ 950 h 1313"/>
              <a:gd name="T66" fmla="*/ 1492 w 2763"/>
              <a:gd name="T67" fmla="*/ 964 h 1313"/>
              <a:gd name="T68" fmla="*/ 1537 w 2763"/>
              <a:gd name="T69" fmla="*/ 978 h 1313"/>
              <a:gd name="T70" fmla="*/ 1581 w 2763"/>
              <a:gd name="T71" fmla="*/ 992 h 1313"/>
              <a:gd name="T72" fmla="*/ 1625 w 2763"/>
              <a:gd name="T73" fmla="*/ 1006 h 1313"/>
              <a:gd name="T74" fmla="*/ 1669 w 2763"/>
              <a:gd name="T75" fmla="*/ 1019 h 1313"/>
              <a:gd name="T76" fmla="*/ 1713 w 2763"/>
              <a:gd name="T77" fmla="*/ 1033 h 1313"/>
              <a:gd name="T78" fmla="*/ 1757 w 2763"/>
              <a:gd name="T79" fmla="*/ 1046 h 1313"/>
              <a:gd name="T80" fmla="*/ 1802 w 2763"/>
              <a:gd name="T81" fmla="*/ 1059 h 1313"/>
              <a:gd name="T82" fmla="*/ 1846 w 2763"/>
              <a:gd name="T83" fmla="*/ 1072 h 1313"/>
              <a:gd name="T84" fmla="*/ 1890 w 2763"/>
              <a:gd name="T85" fmla="*/ 1085 h 1313"/>
              <a:gd name="T86" fmla="*/ 1934 w 2763"/>
              <a:gd name="T87" fmla="*/ 1098 h 1313"/>
              <a:gd name="T88" fmla="*/ 1978 w 2763"/>
              <a:gd name="T89" fmla="*/ 1111 h 1313"/>
              <a:gd name="T90" fmla="*/ 2022 w 2763"/>
              <a:gd name="T91" fmla="*/ 1123 h 1313"/>
              <a:gd name="T92" fmla="*/ 2067 w 2763"/>
              <a:gd name="T93" fmla="*/ 1136 h 1313"/>
              <a:gd name="T94" fmla="*/ 2112 w 2763"/>
              <a:gd name="T95" fmla="*/ 1147 h 1313"/>
              <a:gd name="T96" fmla="*/ 2156 w 2763"/>
              <a:gd name="T97" fmla="*/ 1159 h 1313"/>
              <a:gd name="T98" fmla="*/ 2200 w 2763"/>
              <a:gd name="T99" fmla="*/ 1171 h 1313"/>
              <a:gd name="T100" fmla="*/ 2244 w 2763"/>
              <a:gd name="T101" fmla="*/ 1182 h 1313"/>
              <a:gd name="T102" fmla="*/ 2289 w 2763"/>
              <a:gd name="T103" fmla="*/ 1194 h 1313"/>
              <a:gd name="T104" fmla="*/ 2333 w 2763"/>
              <a:gd name="T105" fmla="*/ 1206 h 1313"/>
              <a:gd name="T106" fmla="*/ 2377 w 2763"/>
              <a:gd name="T107" fmla="*/ 1216 h 1313"/>
              <a:gd name="T108" fmla="*/ 2421 w 2763"/>
              <a:gd name="T109" fmla="*/ 1228 h 1313"/>
              <a:gd name="T110" fmla="*/ 2465 w 2763"/>
              <a:gd name="T111" fmla="*/ 1240 h 1313"/>
              <a:gd name="T112" fmla="*/ 2509 w 2763"/>
              <a:gd name="T113" fmla="*/ 1250 h 1313"/>
              <a:gd name="T114" fmla="*/ 2554 w 2763"/>
              <a:gd name="T115" fmla="*/ 1261 h 1313"/>
              <a:gd name="T116" fmla="*/ 2598 w 2763"/>
              <a:gd name="T117" fmla="*/ 1273 h 1313"/>
              <a:gd name="T118" fmla="*/ 2642 w 2763"/>
              <a:gd name="T119" fmla="*/ 1283 h 1313"/>
              <a:gd name="T120" fmla="*/ 2686 w 2763"/>
              <a:gd name="T121" fmla="*/ 1294 h 1313"/>
              <a:gd name="T122" fmla="*/ 2730 w 2763"/>
              <a:gd name="T123" fmla="*/ 1304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3" h="1313">
                <a:moveTo>
                  <a:pt x="0" y="0"/>
                </a:moveTo>
                <a:lnTo>
                  <a:pt x="11" y="83"/>
                </a:lnTo>
                <a:lnTo>
                  <a:pt x="23" y="117"/>
                </a:lnTo>
                <a:lnTo>
                  <a:pt x="34" y="143"/>
                </a:lnTo>
                <a:lnTo>
                  <a:pt x="45" y="166"/>
                </a:lnTo>
                <a:lnTo>
                  <a:pt x="56" y="185"/>
                </a:lnTo>
                <a:lnTo>
                  <a:pt x="67" y="203"/>
                </a:lnTo>
                <a:lnTo>
                  <a:pt x="78" y="219"/>
                </a:lnTo>
                <a:lnTo>
                  <a:pt x="89" y="235"/>
                </a:lnTo>
                <a:lnTo>
                  <a:pt x="100" y="249"/>
                </a:lnTo>
                <a:lnTo>
                  <a:pt x="111" y="263"/>
                </a:lnTo>
                <a:lnTo>
                  <a:pt x="122" y="276"/>
                </a:lnTo>
                <a:lnTo>
                  <a:pt x="133" y="288"/>
                </a:lnTo>
                <a:lnTo>
                  <a:pt x="144" y="299"/>
                </a:lnTo>
                <a:lnTo>
                  <a:pt x="155" y="311"/>
                </a:lnTo>
                <a:lnTo>
                  <a:pt x="166" y="322"/>
                </a:lnTo>
                <a:lnTo>
                  <a:pt x="177" y="332"/>
                </a:lnTo>
                <a:lnTo>
                  <a:pt x="188" y="343"/>
                </a:lnTo>
                <a:lnTo>
                  <a:pt x="199" y="352"/>
                </a:lnTo>
                <a:lnTo>
                  <a:pt x="210" y="361"/>
                </a:lnTo>
                <a:lnTo>
                  <a:pt x="221" y="371"/>
                </a:lnTo>
                <a:lnTo>
                  <a:pt x="232" y="380"/>
                </a:lnTo>
                <a:lnTo>
                  <a:pt x="243" y="390"/>
                </a:lnTo>
                <a:lnTo>
                  <a:pt x="254" y="398"/>
                </a:lnTo>
                <a:lnTo>
                  <a:pt x="265" y="406"/>
                </a:lnTo>
                <a:lnTo>
                  <a:pt x="277" y="415"/>
                </a:lnTo>
                <a:lnTo>
                  <a:pt x="288" y="424"/>
                </a:lnTo>
                <a:lnTo>
                  <a:pt x="299" y="432"/>
                </a:lnTo>
                <a:lnTo>
                  <a:pt x="310" y="439"/>
                </a:lnTo>
                <a:lnTo>
                  <a:pt x="321" y="447"/>
                </a:lnTo>
                <a:lnTo>
                  <a:pt x="332" y="454"/>
                </a:lnTo>
                <a:lnTo>
                  <a:pt x="343" y="462"/>
                </a:lnTo>
                <a:lnTo>
                  <a:pt x="354" y="469"/>
                </a:lnTo>
                <a:lnTo>
                  <a:pt x="365" y="476"/>
                </a:lnTo>
                <a:lnTo>
                  <a:pt x="376" y="483"/>
                </a:lnTo>
                <a:lnTo>
                  <a:pt x="387" y="490"/>
                </a:lnTo>
                <a:lnTo>
                  <a:pt x="398" y="497"/>
                </a:lnTo>
                <a:lnTo>
                  <a:pt x="409" y="504"/>
                </a:lnTo>
                <a:lnTo>
                  <a:pt x="420" y="512"/>
                </a:lnTo>
                <a:lnTo>
                  <a:pt x="431" y="519"/>
                </a:lnTo>
                <a:lnTo>
                  <a:pt x="442" y="524"/>
                </a:lnTo>
                <a:lnTo>
                  <a:pt x="453" y="531"/>
                </a:lnTo>
                <a:lnTo>
                  <a:pt x="464" y="537"/>
                </a:lnTo>
                <a:lnTo>
                  <a:pt x="475" y="544"/>
                </a:lnTo>
                <a:lnTo>
                  <a:pt x="486" y="550"/>
                </a:lnTo>
                <a:lnTo>
                  <a:pt x="497" y="557"/>
                </a:lnTo>
                <a:lnTo>
                  <a:pt x="508" y="563"/>
                </a:lnTo>
                <a:lnTo>
                  <a:pt x="519" y="569"/>
                </a:lnTo>
                <a:lnTo>
                  <a:pt x="531" y="575"/>
                </a:lnTo>
                <a:lnTo>
                  <a:pt x="542" y="581"/>
                </a:lnTo>
                <a:lnTo>
                  <a:pt x="553" y="587"/>
                </a:lnTo>
                <a:lnTo>
                  <a:pt x="564" y="592"/>
                </a:lnTo>
                <a:lnTo>
                  <a:pt x="575" y="598"/>
                </a:lnTo>
                <a:lnTo>
                  <a:pt x="586" y="604"/>
                </a:lnTo>
                <a:lnTo>
                  <a:pt x="597" y="610"/>
                </a:lnTo>
                <a:lnTo>
                  <a:pt x="608" y="616"/>
                </a:lnTo>
                <a:lnTo>
                  <a:pt x="619" y="621"/>
                </a:lnTo>
                <a:lnTo>
                  <a:pt x="630" y="626"/>
                </a:lnTo>
                <a:lnTo>
                  <a:pt x="641" y="632"/>
                </a:lnTo>
                <a:lnTo>
                  <a:pt x="652" y="637"/>
                </a:lnTo>
                <a:lnTo>
                  <a:pt x="663" y="643"/>
                </a:lnTo>
                <a:lnTo>
                  <a:pt x="674" y="649"/>
                </a:lnTo>
                <a:lnTo>
                  <a:pt x="685" y="653"/>
                </a:lnTo>
                <a:lnTo>
                  <a:pt x="697" y="658"/>
                </a:lnTo>
                <a:lnTo>
                  <a:pt x="708" y="664"/>
                </a:lnTo>
                <a:lnTo>
                  <a:pt x="719" y="669"/>
                </a:lnTo>
                <a:lnTo>
                  <a:pt x="730" y="675"/>
                </a:lnTo>
                <a:lnTo>
                  <a:pt x="741" y="679"/>
                </a:lnTo>
                <a:lnTo>
                  <a:pt x="752" y="684"/>
                </a:lnTo>
                <a:lnTo>
                  <a:pt x="764" y="690"/>
                </a:lnTo>
                <a:lnTo>
                  <a:pt x="775" y="694"/>
                </a:lnTo>
                <a:lnTo>
                  <a:pt x="786" y="699"/>
                </a:lnTo>
                <a:lnTo>
                  <a:pt x="797" y="704"/>
                </a:lnTo>
                <a:lnTo>
                  <a:pt x="808" y="709"/>
                </a:lnTo>
                <a:lnTo>
                  <a:pt x="819" y="714"/>
                </a:lnTo>
                <a:lnTo>
                  <a:pt x="830" y="719"/>
                </a:lnTo>
                <a:lnTo>
                  <a:pt x="841" y="724"/>
                </a:lnTo>
                <a:lnTo>
                  <a:pt x="852" y="729"/>
                </a:lnTo>
                <a:lnTo>
                  <a:pt x="863" y="733"/>
                </a:lnTo>
                <a:lnTo>
                  <a:pt x="874" y="738"/>
                </a:lnTo>
                <a:lnTo>
                  <a:pt x="885" y="743"/>
                </a:lnTo>
                <a:lnTo>
                  <a:pt x="896" y="747"/>
                </a:lnTo>
                <a:lnTo>
                  <a:pt x="907" y="752"/>
                </a:lnTo>
                <a:lnTo>
                  <a:pt x="918" y="757"/>
                </a:lnTo>
                <a:lnTo>
                  <a:pt x="929" y="760"/>
                </a:lnTo>
                <a:lnTo>
                  <a:pt x="940" y="765"/>
                </a:lnTo>
                <a:lnTo>
                  <a:pt x="951" y="770"/>
                </a:lnTo>
                <a:lnTo>
                  <a:pt x="962" y="774"/>
                </a:lnTo>
                <a:lnTo>
                  <a:pt x="973" y="779"/>
                </a:lnTo>
                <a:lnTo>
                  <a:pt x="984" y="782"/>
                </a:lnTo>
                <a:lnTo>
                  <a:pt x="995" y="787"/>
                </a:lnTo>
                <a:lnTo>
                  <a:pt x="1006" y="792"/>
                </a:lnTo>
                <a:lnTo>
                  <a:pt x="1017" y="797"/>
                </a:lnTo>
                <a:lnTo>
                  <a:pt x="1029" y="800"/>
                </a:lnTo>
                <a:lnTo>
                  <a:pt x="1040" y="805"/>
                </a:lnTo>
                <a:lnTo>
                  <a:pt x="1051" y="809"/>
                </a:lnTo>
                <a:lnTo>
                  <a:pt x="1062" y="813"/>
                </a:lnTo>
                <a:lnTo>
                  <a:pt x="1073" y="818"/>
                </a:lnTo>
                <a:lnTo>
                  <a:pt x="1084" y="821"/>
                </a:lnTo>
                <a:lnTo>
                  <a:pt x="1095" y="826"/>
                </a:lnTo>
                <a:lnTo>
                  <a:pt x="1106" y="829"/>
                </a:lnTo>
                <a:lnTo>
                  <a:pt x="1117" y="834"/>
                </a:lnTo>
                <a:lnTo>
                  <a:pt x="1128" y="839"/>
                </a:lnTo>
                <a:lnTo>
                  <a:pt x="1139" y="842"/>
                </a:lnTo>
                <a:lnTo>
                  <a:pt x="1150" y="846"/>
                </a:lnTo>
                <a:lnTo>
                  <a:pt x="1161" y="850"/>
                </a:lnTo>
                <a:lnTo>
                  <a:pt x="1172" y="854"/>
                </a:lnTo>
                <a:lnTo>
                  <a:pt x="1183" y="859"/>
                </a:lnTo>
                <a:lnTo>
                  <a:pt x="1194" y="862"/>
                </a:lnTo>
                <a:lnTo>
                  <a:pt x="1205" y="867"/>
                </a:lnTo>
                <a:lnTo>
                  <a:pt x="1216" y="870"/>
                </a:lnTo>
                <a:lnTo>
                  <a:pt x="1227" y="874"/>
                </a:lnTo>
                <a:lnTo>
                  <a:pt x="1238" y="879"/>
                </a:lnTo>
                <a:lnTo>
                  <a:pt x="1249" y="882"/>
                </a:lnTo>
                <a:lnTo>
                  <a:pt x="1260" y="886"/>
                </a:lnTo>
                <a:lnTo>
                  <a:pt x="1271" y="890"/>
                </a:lnTo>
                <a:lnTo>
                  <a:pt x="1283" y="894"/>
                </a:lnTo>
                <a:lnTo>
                  <a:pt x="1294" y="897"/>
                </a:lnTo>
                <a:lnTo>
                  <a:pt x="1305" y="902"/>
                </a:lnTo>
                <a:lnTo>
                  <a:pt x="1316" y="906"/>
                </a:lnTo>
                <a:lnTo>
                  <a:pt x="1327" y="909"/>
                </a:lnTo>
                <a:lnTo>
                  <a:pt x="1338" y="913"/>
                </a:lnTo>
                <a:lnTo>
                  <a:pt x="1349" y="916"/>
                </a:lnTo>
                <a:lnTo>
                  <a:pt x="1360" y="921"/>
                </a:lnTo>
                <a:lnTo>
                  <a:pt x="1371" y="924"/>
                </a:lnTo>
                <a:lnTo>
                  <a:pt x="1382" y="928"/>
                </a:lnTo>
                <a:lnTo>
                  <a:pt x="1393" y="931"/>
                </a:lnTo>
                <a:lnTo>
                  <a:pt x="1404" y="935"/>
                </a:lnTo>
                <a:lnTo>
                  <a:pt x="1415" y="938"/>
                </a:lnTo>
                <a:lnTo>
                  <a:pt x="1426" y="943"/>
                </a:lnTo>
                <a:lnTo>
                  <a:pt x="1437" y="947"/>
                </a:lnTo>
                <a:lnTo>
                  <a:pt x="1448" y="950"/>
                </a:lnTo>
                <a:lnTo>
                  <a:pt x="1459" y="954"/>
                </a:lnTo>
                <a:lnTo>
                  <a:pt x="1470" y="957"/>
                </a:lnTo>
                <a:lnTo>
                  <a:pt x="1481" y="961"/>
                </a:lnTo>
                <a:lnTo>
                  <a:pt x="1492" y="964"/>
                </a:lnTo>
                <a:lnTo>
                  <a:pt x="1503" y="968"/>
                </a:lnTo>
                <a:lnTo>
                  <a:pt x="1514" y="971"/>
                </a:lnTo>
                <a:lnTo>
                  <a:pt x="1525" y="975"/>
                </a:lnTo>
                <a:lnTo>
                  <a:pt x="1537" y="978"/>
                </a:lnTo>
                <a:lnTo>
                  <a:pt x="1548" y="982"/>
                </a:lnTo>
                <a:lnTo>
                  <a:pt x="1559" y="985"/>
                </a:lnTo>
                <a:lnTo>
                  <a:pt x="1570" y="989"/>
                </a:lnTo>
                <a:lnTo>
                  <a:pt x="1581" y="992"/>
                </a:lnTo>
                <a:lnTo>
                  <a:pt x="1592" y="996"/>
                </a:lnTo>
                <a:lnTo>
                  <a:pt x="1603" y="999"/>
                </a:lnTo>
                <a:lnTo>
                  <a:pt x="1614" y="1003"/>
                </a:lnTo>
                <a:lnTo>
                  <a:pt x="1625" y="1006"/>
                </a:lnTo>
                <a:lnTo>
                  <a:pt x="1636" y="1010"/>
                </a:lnTo>
                <a:lnTo>
                  <a:pt x="1647" y="1014"/>
                </a:lnTo>
                <a:lnTo>
                  <a:pt x="1658" y="1017"/>
                </a:lnTo>
                <a:lnTo>
                  <a:pt x="1669" y="1019"/>
                </a:lnTo>
                <a:lnTo>
                  <a:pt x="1680" y="1023"/>
                </a:lnTo>
                <a:lnTo>
                  <a:pt x="1691" y="1026"/>
                </a:lnTo>
                <a:lnTo>
                  <a:pt x="1702" y="1030"/>
                </a:lnTo>
                <a:lnTo>
                  <a:pt x="1713" y="1033"/>
                </a:lnTo>
                <a:lnTo>
                  <a:pt x="1724" y="1037"/>
                </a:lnTo>
                <a:lnTo>
                  <a:pt x="1735" y="1041"/>
                </a:lnTo>
                <a:lnTo>
                  <a:pt x="1746" y="1043"/>
                </a:lnTo>
                <a:lnTo>
                  <a:pt x="1757" y="1046"/>
                </a:lnTo>
                <a:lnTo>
                  <a:pt x="1768" y="1050"/>
                </a:lnTo>
                <a:lnTo>
                  <a:pt x="1779" y="1053"/>
                </a:lnTo>
                <a:lnTo>
                  <a:pt x="1790" y="1057"/>
                </a:lnTo>
                <a:lnTo>
                  <a:pt x="1802" y="1059"/>
                </a:lnTo>
                <a:lnTo>
                  <a:pt x="1813" y="1063"/>
                </a:lnTo>
                <a:lnTo>
                  <a:pt x="1824" y="1066"/>
                </a:lnTo>
                <a:lnTo>
                  <a:pt x="1835" y="1070"/>
                </a:lnTo>
                <a:lnTo>
                  <a:pt x="1846" y="1072"/>
                </a:lnTo>
                <a:lnTo>
                  <a:pt x="1857" y="1076"/>
                </a:lnTo>
                <a:lnTo>
                  <a:pt x="1868" y="1079"/>
                </a:lnTo>
                <a:lnTo>
                  <a:pt x="1879" y="1082"/>
                </a:lnTo>
                <a:lnTo>
                  <a:pt x="1890" y="1085"/>
                </a:lnTo>
                <a:lnTo>
                  <a:pt x="1901" y="1089"/>
                </a:lnTo>
                <a:lnTo>
                  <a:pt x="1912" y="1092"/>
                </a:lnTo>
                <a:lnTo>
                  <a:pt x="1923" y="1094"/>
                </a:lnTo>
                <a:lnTo>
                  <a:pt x="1934" y="1098"/>
                </a:lnTo>
                <a:lnTo>
                  <a:pt x="1945" y="1101"/>
                </a:lnTo>
                <a:lnTo>
                  <a:pt x="1956" y="1104"/>
                </a:lnTo>
                <a:lnTo>
                  <a:pt x="1967" y="1107"/>
                </a:lnTo>
                <a:lnTo>
                  <a:pt x="1978" y="1111"/>
                </a:lnTo>
                <a:lnTo>
                  <a:pt x="1989" y="1113"/>
                </a:lnTo>
                <a:lnTo>
                  <a:pt x="2000" y="1117"/>
                </a:lnTo>
                <a:lnTo>
                  <a:pt x="2011" y="1120"/>
                </a:lnTo>
                <a:lnTo>
                  <a:pt x="2022" y="1123"/>
                </a:lnTo>
                <a:lnTo>
                  <a:pt x="2033" y="1126"/>
                </a:lnTo>
                <a:lnTo>
                  <a:pt x="2044" y="1128"/>
                </a:lnTo>
                <a:lnTo>
                  <a:pt x="2056" y="1132"/>
                </a:lnTo>
                <a:lnTo>
                  <a:pt x="2067" y="1136"/>
                </a:lnTo>
                <a:lnTo>
                  <a:pt x="2079" y="1138"/>
                </a:lnTo>
                <a:lnTo>
                  <a:pt x="2090" y="1141"/>
                </a:lnTo>
                <a:lnTo>
                  <a:pt x="2101" y="1144"/>
                </a:lnTo>
                <a:lnTo>
                  <a:pt x="2112" y="1147"/>
                </a:lnTo>
                <a:lnTo>
                  <a:pt x="2123" y="1150"/>
                </a:lnTo>
                <a:lnTo>
                  <a:pt x="2134" y="1153"/>
                </a:lnTo>
                <a:lnTo>
                  <a:pt x="2145" y="1155"/>
                </a:lnTo>
                <a:lnTo>
                  <a:pt x="2156" y="1159"/>
                </a:lnTo>
                <a:lnTo>
                  <a:pt x="2167" y="1162"/>
                </a:lnTo>
                <a:lnTo>
                  <a:pt x="2178" y="1165"/>
                </a:lnTo>
                <a:lnTo>
                  <a:pt x="2189" y="1168"/>
                </a:lnTo>
                <a:lnTo>
                  <a:pt x="2200" y="1171"/>
                </a:lnTo>
                <a:lnTo>
                  <a:pt x="2211" y="1174"/>
                </a:lnTo>
                <a:lnTo>
                  <a:pt x="2222" y="1177"/>
                </a:lnTo>
                <a:lnTo>
                  <a:pt x="2233" y="1180"/>
                </a:lnTo>
                <a:lnTo>
                  <a:pt x="2244" y="1182"/>
                </a:lnTo>
                <a:lnTo>
                  <a:pt x="2255" y="1186"/>
                </a:lnTo>
                <a:lnTo>
                  <a:pt x="2266" y="1188"/>
                </a:lnTo>
                <a:lnTo>
                  <a:pt x="2277" y="1192"/>
                </a:lnTo>
                <a:lnTo>
                  <a:pt x="2289" y="1194"/>
                </a:lnTo>
                <a:lnTo>
                  <a:pt x="2300" y="1197"/>
                </a:lnTo>
                <a:lnTo>
                  <a:pt x="2311" y="1200"/>
                </a:lnTo>
                <a:lnTo>
                  <a:pt x="2322" y="1202"/>
                </a:lnTo>
                <a:lnTo>
                  <a:pt x="2333" y="1206"/>
                </a:lnTo>
                <a:lnTo>
                  <a:pt x="2344" y="1208"/>
                </a:lnTo>
                <a:lnTo>
                  <a:pt x="2355" y="1212"/>
                </a:lnTo>
                <a:lnTo>
                  <a:pt x="2366" y="1214"/>
                </a:lnTo>
                <a:lnTo>
                  <a:pt x="2377" y="1216"/>
                </a:lnTo>
                <a:lnTo>
                  <a:pt x="2388" y="1220"/>
                </a:lnTo>
                <a:lnTo>
                  <a:pt x="2399" y="1222"/>
                </a:lnTo>
                <a:lnTo>
                  <a:pt x="2410" y="1226"/>
                </a:lnTo>
                <a:lnTo>
                  <a:pt x="2421" y="1228"/>
                </a:lnTo>
                <a:lnTo>
                  <a:pt x="2432" y="1231"/>
                </a:lnTo>
                <a:lnTo>
                  <a:pt x="2443" y="1234"/>
                </a:lnTo>
                <a:lnTo>
                  <a:pt x="2454" y="1236"/>
                </a:lnTo>
                <a:lnTo>
                  <a:pt x="2465" y="1240"/>
                </a:lnTo>
                <a:lnTo>
                  <a:pt x="2476" y="1242"/>
                </a:lnTo>
                <a:lnTo>
                  <a:pt x="2487" y="1245"/>
                </a:lnTo>
                <a:lnTo>
                  <a:pt x="2498" y="1248"/>
                </a:lnTo>
                <a:lnTo>
                  <a:pt x="2509" y="1250"/>
                </a:lnTo>
                <a:lnTo>
                  <a:pt x="2520" y="1253"/>
                </a:lnTo>
                <a:lnTo>
                  <a:pt x="2531" y="1256"/>
                </a:lnTo>
                <a:lnTo>
                  <a:pt x="2543" y="1259"/>
                </a:lnTo>
                <a:lnTo>
                  <a:pt x="2554" y="1261"/>
                </a:lnTo>
                <a:lnTo>
                  <a:pt x="2565" y="1265"/>
                </a:lnTo>
                <a:lnTo>
                  <a:pt x="2576" y="1267"/>
                </a:lnTo>
                <a:lnTo>
                  <a:pt x="2587" y="1269"/>
                </a:lnTo>
                <a:lnTo>
                  <a:pt x="2598" y="1273"/>
                </a:lnTo>
                <a:lnTo>
                  <a:pt x="2609" y="1275"/>
                </a:lnTo>
                <a:lnTo>
                  <a:pt x="2620" y="1277"/>
                </a:lnTo>
                <a:lnTo>
                  <a:pt x="2631" y="1281"/>
                </a:lnTo>
                <a:lnTo>
                  <a:pt x="2642" y="1283"/>
                </a:lnTo>
                <a:lnTo>
                  <a:pt x="2653" y="1286"/>
                </a:lnTo>
                <a:lnTo>
                  <a:pt x="2664" y="1288"/>
                </a:lnTo>
                <a:lnTo>
                  <a:pt x="2675" y="1292"/>
                </a:lnTo>
                <a:lnTo>
                  <a:pt x="2686" y="1294"/>
                </a:lnTo>
                <a:lnTo>
                  <a:pt x="2697" y="1296"/>
                </a:lnTo>
                <a:lnTo>
                  <a:pt x="2708" y="1299"/>
                </a:lnTo>
                <a:lnTo>
                  <a:pt x="2719" y="1302"/>
                </a:lnTo>
                <a:lnTo>
                  <a:pt x="2730" y="1304"/>
                </a:lnTo>
                <a:lnTo>
                  <a:pt x="2741" y="1307"/>
                </a:lnTo>
                <a:lnTo>
                  <a:pt x="2752" y="1309"/>
                </a:lnTo>
                <a:lnTo>
                  <a:pt x="2763" y="1313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7CF4E5C-2856-48BE-A592-870F0D4A92F8}"/>
              </a:ext>
            </a:extLst>
          </p:cNvPr>
          <p:cNvSpPr>
            <a:spLocks/>
          </p:cNvSpPr>
          <p:nvPr/>
        </p:nvSpPr>
        <p:spPr bwMode="auto">
          <a:xfrm>
            <a:off x="362246" y="1829321"/>
            <a:ext cx="2953757" cy="1462870"/>
          </a:xfrm>
          <a:custGeom>
            <a:avLst/>
            <a:gdLst>
              <a:gd name="T0" fmla="*/ 34 w 2763"/>
              <a:gd name="T1" fmla="*/ 144 h 1312"/>
              <a:gd name="T2" fmla="*/ 78 w 2763"/>
              <a:gd name="T3" fmla="*/ 220 h 1312"/>
              <a:gd name="T4" fmla="*/ 122 w 2763"/>
              <a:gd name="T5" fmla="*/ 275 h 1312"/>
              <a:gd name="T6" fmla="*/ 166 w 2763"/>
              <a:gd name="T7" fmla="*/ 321 h 1312"/>
              <a:gd name="T8" fmla="*/ 210 w 2763"/>
              <a:gd name="T9" fmla="*/ 362 h 1312"/>
              <a:gd name="T10" fmla="*/ 254 w 2763"/>
              <a:gd name="T11" fmla="*/ 398 h 1312"/>
              <a:gd name="T12" fmla="*/ 299 w 2763"/>
              <a:gd name="T13" fmla="*/ 431 h 1312"/>
              <a:gd name="T14" fmla="*/ 343 w 2763"/>
              <a:gd name="T15" fmla="*/ 462 h 1312"/>
              <a:gd name="T16" fmla="*/ 387 w 2763"/>
              <a:gd name="T17" fmla="*/ 491 h 1312"/>
              <a:gd name="T18" fmla="*/ 431 w 2763"/>
              <a:gd name="T19" fmla="*/ 518 h 1312"/>
              <a:gd name="T20" fmla="*/ 475 w 2763"/>
              <a:gd name="T21" fmla="*/ 544 h 1312"/>
              <a:gd name="T22" fmla="*/ 519 w 2763"/>
              <a:gd name="T23" fmla="*/ 570 h 1312"/>
              <a:gd name="T24" fmla="*/ 564 w 2763"/>
              <a:gd name="T25" fmla="*/ 593 h 1312"/>
              <a:gd name="T26" fmla="*/ 608 w 2763"/>
              <a:gd name="T27" fmla="*/ 615 h 1312"/>
              <a:gd name="T28" fmla="*/ 652 w 2763"/>
              <a:gd name="T29" fmla="*/ 638 h 1312"/>
              <a:gd name="T30" fmla="*/ 697 w 2763"/>
              <a:gd name="T31" fmla="*/ 659 h 1312"/>
              <a:gd name="T32" fmla="*/ 741 w 2763"/>
              <a:gd name="T33" fmla="*/ 680 h 1312"/>
              <a:gd name="T34" fmla="*/ 786 w 2763"/>
              <a:gd name="T35" fmla="*/ 700 h 1312"/>
              <a:gd name="T36" fmla="*/ 830 w 2763"/>
              <a:gd name="T37" fmla="*/ 719 h 1312"/>
              <a:gd name="T38" fmla="*/ 874 w 2763"/>
              <a:gd name="T39" fmla="*/ 737 h 1312"/>
              <a:gd name="T40" fmla="*/ 918 w 2763"/>
              <a:gd name="T41" fmla="*/ 756 h 1312"/>
              <a:gd name="T42" fmla="*/ 962 w 2763"/>
              <a:gd name="T43" fmla="*/ 774 h 1312"/>
              <a:gd name="T44" fmla="*/ 1006 w 2763"/>
              <a:gd name="T45" fmla="*/ 791 h 1312"/>
              <a:gd name="T46" fmla="*/ 1051 w 2763"/>
              <a:gd name="T47" fmla="*/ 809 h 1312"/>
              <a:gd name="T48" fmla="*/ 1095 w 2763"/>
              <a:gd name="T49" fmla="*/ 826 h 1312"/>
              <a:gd name="T50" fmla="*/ 1139 w 2763"/>
              <a:gd name="T51" fmla="*/ 843 h 1312"/>
              <a:gd name="T52" fmla="*/ 1183 w 2763"/>
              <a:gd name="T53" fmla="*/ 858 h 1312"/>
              <a:gd name="T54" fmla="*/ 1227 w 2763"/>
              <a:gd name="T55" fmla="*/ 875 h 1312"/>
              <a:gd name="T56" fmla="*/ 1271 w 2763"/>
              <a:gd name="T57" fmla="*/ 890 h 1312"/>
              <a:gd name="T58" fmla="*/ 1316 w 2763"/>
              <a:gd name="T59" fmla="*/ 905 h 1312"/>
              <a:gd name="T60" fmla="*/ 1360 w 2763"/>
              <a:gd name="T61" fmla="*/ 920 h 1312"/>
              <a:gd name="T62" fmla="*/ 1404 w 2763"/>
              <a:gd name="T63" fmla="*/ 935 h 1312"/>
              <a:gd name="T64" fmla="*/ 1448 w 2763"/>
              <a:gd name="T65" fmla="*/ 950 h 1312"/>
              <a:gd name="T66" fmla="*/ 1492 w 2763"/>
              <a:gd name="T67" fmla="*/ 965 h 1312"/>
              <a:gd name="T68" fmla="*/ 1537 w 2763"/>
              <a:gd name="T69" fmla="*/ 979 h 1312"/>
              <a:gd name="T70" fmla="*/ 1581 w 2763"/>
              <a:gd name="T71" fmla="*/ 993 h 1312"/>
              <a:gd name="T72" fmla="*/ 1625 w 2763"/>
              <a:gd name="T73" fmla="*/ 1006 h 1312"/>
              <a:gd name="T74" fmla="*/ 1669 w 2763"/>
              <a:gd name="T75" fmla="*/ 1020 h 1312"/>
              <a:gd name="T76" fmla="*/ 1713 w 2763"/>
              <a:gd name="T77" fmla="*/ 1033 h 1312"/>
              <a:gd name="T78" fmla="*/ 1757 w 2763"/>
              <a:gd name="T79" fmla="*/ 1047 h 1312"/>
              <a:gd name="T80" fmla="*/ 1802 w 2763"/>
              <a:gd name="T81" fmla="*/ 1060 h 1312"/>
              <a:gd name="T82" fmla="*/ 1846 w 2763"/>
              <a:gd name="T83" fmla="*/ 1073 h 1312"/>
              <a:gd name="T84" fmla="*/ 1890 w 2763"/>
              <a:gd name="T85" fmla="*/ 1086 h 1312"/>
              <a:gd name="T86" fmla="*/ 1934 w 2763"/>
              <a:gd name="T87" fmla="*/ 1099 h 1312"/>
              <a:gd name="T88" fmla="*/ 1978 w 2763"/>
              <a:gd name="T89" fmla="*/ 1110 h 1312"/>
              <a:gd name="T90" fmla="*/ 2022 w 2763"/>
              <a:gd name="T91" fmla="*/ 1123 h 1312"/>
              <a:gd name="T92" fmla="*/ 2067 w 2763"/>
              <a:gd name="T93" fmla="*/ 1135 h 1312"/>
              <a:gd name="T94" fmla="*/ 2112 w 2763"/>
              <a:gd name="T95" fmla="*/ 1147 h 1312"/>
              <a:gd name="T96" fmla="*/ 2156 w 2763"/>
              <a:gd name="T97" fmla="*/ 1160 h 1312"/>
              <a:gd name="T98" fmla="*/ 2200 w 2763"/>
              <a:gd name="T99" fmla="*/ 1171 h 1312"/>
              <a:gd name="T100" fmla="*/ 2244 w 2763"/>
              <a:gd name="T101" fmla="*/ 1183 h 1312"/>
              <a:gd name="T102" fmla="*/ 2289 w 2763"/>
              <a:gd name="T103" fmla="*/ 1195 h 1312"/>
              <a:gd name="T104" fmla="*/ 2333 w 2763"/>
              <a:gd name="T105" fmla="*/ 1205 h 1312"/>
              <a:gd name="T106" fmla="*/ 2377 w 2763"/>
              <a:gd name="T107" fmla="*/ 1217 h 1312"/>
              <a:gd name="T108" fmla="*/ 2421 w 2763"/>
              <a:gd name="T109" fmla="*/ 1229 h 1312"/>
              <a:gd name="T110" fmla="*/ 2465 w 2763"/>
              <a:gd name="T111" fmla="*/ 1239 h 1312"/>
              <a:gd name="T112" fmla="*/ 2509 w 2763"/>
              <a:gd name="T113" fmla="*/ 1251 h 1312"/>
              <a:gd name="T114" fmla="*/ 2554 w 2763"/>
              <a:gd name="T115" fmla="*/ 1262 h 1312"/>
              <a:gd name="T116" fmla="*/ 2598 w 2763"/>
              <a:gd name="T117" fmla="*/ 1272 h 1312"/>
              <a:gd name="T118" fmla="*/ 2642 w 2763"/>
              <a:gd name="T119" fmla="*/ 1283 h 1312"/>
              <a:gd name="T120" fmla="*/ 2686 w 2763"/>
              <a:gd name="T121" fmla="*/ 1294 h 1312"/>
              <a:gd name="T122" fmla="*/ 2730 w 2763"/>
              <a:gd name="T123" fmla="*/ 1305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3" h="1312">
                <a:moveTo>
                  <a:pt x="0" y="0"/>
                </a:moveTo>
                <a:lnTo>
                  <a:pt x="11" y="83"/>
                </a:lnTo>
                <a:lnTo>
                  <a:pt x="23" y="117"/>
                </a:lnTo>
                <a:lnTo>
                  <a:pt x="34" y="144"/>
                </a:lnTo>
                <a:lnTo>
                  <a:pt x="45" y="166"/>
                </a:lnTo>
                <a:lnTo>
                  <a:pt x="56" y="186"/>
                </a:lnTo>
                <a:lnTo>
                  <a:pt x="67" y="204"/>
                </a:lnTo>
                <a:lnTo>
                  <a:pt x="78" y="220"/>
                </a:lnTo>
                <a:lnTo>
                  <a:pt x="89" y="235"/>
                </a:lnTo>
                <a:lnTo>
                  <a:pt x="100" y="249"/>
                </a:lnTo>
                <a:lnTo>
                  <a:pt x="111" y="262"/>
                </a:lnTo>
                <a:lnTo>
                  <a:pt x="122" y="275"/>
                </a:lnTo>
                <a:lnTo>
                  <a:pt x="133" y="288"/>
                </a:lnTo>
                <a:lnTo>
                  <a:pt x="144" y="300"/>
                </a:lnTo>
                <a:lnTo>
                  <a:pt x="155" y="310"/>
                </a:lnTo>
                <a:lnTo>
                  <a:pt x="166" y="321"/>
                </a:lnTo>
                <a:lnTo>
                  <a:pt x="177" y="331"/>
                </a:lnTo>
                <a:lnTo>
                  <a:pt x="188" y="342"/>
                </a:lnTo>
                <a:lnTo>
                  <a:pt x="199" y="353"/>
                </a:lnTo>
                <a:lnTo>
                  <a:pt x="210" y="362"/>
                </a:lnTo>
                <a:lnTo>
                  <a:pt x="221" y="371"/>
                </a:lnTo>
                <a:lnTo>
                  <a:pt x="232" y="381"/>
                </a:lnTo>
                <a:lnTo>
                  <a:pt x="243" y="389"/>
                </a:lnTo>
                <a:lnTo>
                  <a:pt x="254" y="398"/>
                </a:lnTo>
                <a:lnTo>
                  <a:pt x="265" y="407"/>
                </a:lnTo>
                <a:lnTo>
                  <a:pt x="277" y="415"/>
                </a:lnTo>
                <a:lnTo>
                  <a:pt x="288" y="423"/>
                </a:lnTo>
                <a:lnTo>
                  <a:pt x="299" y="431"/>
                </a:lnTo>
                <a:lnTo>
                  <a:pt x="310" y="439"/>
                </a:lnTo>
                <a:lnTo>
                  <a:pt x="321" y="446"/>
                </a:lnTo>
                <a:lnTo>
                  <a:pt x="332" y="455"/>
                </a:lnTo>
                <a:lnTo>
                  <a:pt x="343" y="462"/>
                </a:lnTo>
                <a:lnTo>
                  <a:pt x="354" y="470"/>
                </a:lnTo>
                <a:lnTo>
                  <a:pt x="365" y="477"/>
                </a:lnTo>
                <a:lnTo>
                  <a:pt x="376" y="484"/>
                </a:lnTo>
                <a:lnTo>
                  <a:pt x="387" y="491"/>
                </a:lnTo>
                <a:lnTo>
                  <a:pt x="398" y="498"/>
                </a:lnTo>
                <a:lnTo>
                  <a:pt x="409" y="505"/>
                </a:lnTo>
                <a:lnTo>
                  <a:pt x="420" y="512"/>
                </a:lnTo>
                <a:lnTo>
                  <a:pt x="431" y="518"/>
                </a:lnTo>
                <a:lnTo>
                  <a:pt x="442" y="525"/>
                </a:lnTo>
                <a:lnTo>
                  <a:pt x="453" y="532"/>
                </a:lnTo>
                <a:lnTo>
                  <a:pt x="464" y="538"/>
                </a:lnTo>
                <a:lnTo>
                  <a:pt x="475" y="544"/>
                </a:lnTo>
                <a:lnTo>
                  <a:pt x="486" y="551"/>
                </a:lnTo>
                <a:lnTo>
                  <a:pt x="497" y="557"/>
                </a:lnTo>
                <a:lnTo>
                  <a:pt x="508" y="563"/>
                </a:lnTo>
                <a:lnTo>
                  <a:pt x="519" y="570"/>
                </a:lnTo>
                <a:lnTo>
                  <a:pt x="531" y="575"/>
                </a:lnTo>
                <a:lnTo>
                  <a:pt x="542" y="581"/>
                </a:lnTo>
                <a:lnTo>
                  <a:pt x="553" y="587"/>
                </a:lnTo>
                <a:lnTo>
                  <a:pt x="564" y="593"/>
                </a:lnTo>
                <a:lnTo>
                  <a:pt x="575" y="599"/>
                </a:lnTo>
                <a:lnTo>
                  <a:pt x="586" y="605"/>
                </a:lnTo>
                <a:lnTo>
                  <a:pt x="597" y="609"/>
                </a:lnTo>
                <a:lnTo>
                  <a:pt x="608" y="615"/>
                </a:lnTo>
                <a:lnTo>
                  <a:pt x="619" y="621"/>
                </a:lnTo>
                <a:lnTo>
                  <a:pt x="630" y="627"/>
                </a:lnTo>
                <a:lnTo>
                  <a:pt x="641" y="632"/>
                </a:lnTo>
                <a:lnTo>
                  <a:pt x="652" y="638"/>
                </a:lnTo>
                <a:lnTo>
                  <a:pt x="663" y="643"/>
                </a:lnTo>
                <a:lnTo>
                  <a:pt x="674" y="648"/>
                </a:lnTo>
                <a:lnTo>
                  <a:pt x="685" y="654"/>
                </a:lnTo>
                <a:lnTo>
                  <a:pt x="697" y="659"/>
                </a:lnTo>
                <a:lnTo>
                  <a:pt x="708" y="665"/>
                </a:lnTo>
                <a:lnTo>
                  <a:pt x="719" y="669"/>
                </a:lnTo>
                <a:lnTo>
                  <a:pt x="730" y="674"/>
                </a:lnTo>
                <a:lnTo>
                  <a:pt x="741" y="680"/>
                </a:lnTo>
                <a:lnTo>
                  <a:pt x="752" y="684"/>
                </a:lnTo>
                <a:lnTo>
                  <a:pt x="764" y="689"/>
                </a:lnTo>
                <a:lnTo>
                  <a:pt x="775" y="694"/>
                </a:lnTo>
                <a:lnTo>
                  <a:pt x="786" y="700"/>
                </a:lnTo>
                <a:lnTo>
                  <a:pt x="797" y="704"/>
                </a:lnTo>
                <a:lnTo>
                  <a:pt x="808" y="709"/>
                </a:lnTo>
                <a:lnTo>
                  <a:pt x="819" y="714"/>
                </a:lnTo>
                <a:lnTo>
                  <a:pt x="830" y="719"/>
                </a:lnTo>
                <a:lnTo>
                  <a:pt x="841" y="723"/>
                </a:lnTo>
                <a:lnTo>
                  <a:pt x="852" y="728"/>
                </a:lnTo>
                <a:lnTo>
                  <a:pt x="863" y="733"/>
                </a:lnTo>
                <a:lnTo>
                  <a:pt x="874" y="737"/>
                </a:lnTo>
                <a:lnTo>
                  <a:pt x="885" y="742"/>
                </a:lnTo>
                <a:lnTo>
                  <a:pt x="896" y="747"/>
                </a:lnTo>
                <a:lnTo>
                  <a:pt x="907" y="751"/>
                </a:lnTo>
                <a:lnTo>
                  <a:pt x="918" y="756"/>
                </a:lnTo>
                <a:lnTo>
                  <a:pt x="929" y="761"/>
                </a:lnTo>
                <a:lnTo>
                  <a:pt x="940" y="765"/>
                </a:lnTo>
                <a:lnTo>
                  <a:pt x="951" y="770"/>
                </a:lnTo>
                <a:lnTo>
                  <a:pt x="962" y="774"/>
                </a:lnTo>
                <a:lnTo>
                  <a:pt x="973" y="778"/>
                </a:lnTo>
                <a:lnTo>
                  <a:pt x="984" y="783"/>
                </a:lnTo>
                <a:lnTo>
                  <a:pt x="995" y="788"/>
                </a:lnTo>
                <a:lnTo>
                  <a:pt x="1006" y="791"/>
                </a:lnTo>
                <a:lnTo>
                  <a:pt x="1017" y="796"/>
                </a:lnTo>
                <a:lnTo>
                  <a:pt x="1029" y="801"/>
                </a:lnTo>
                <a:lnTo>
                  <a:pt x="1040" y="805"/>
                </a:lnTo>
                <a:lnTo>
                  <a:pt x="1051" y="809"/>
                </a:lnTo>
                <a:lnTo>
                  <a:pt x="1062" y="814"/>
                </a:lnTo>
                <a:lnTo>
                  <a:pt x="1073" y="817"/>
                </a:lnTo>
                <a:lnTo>
                  <a:pt x="1084" y="822"/>
                </a:lnTo>
                <a:lnTo>
                  <a:pt x="1095" y="826"/>
                </a:lnTo>
                <a:lnTo>
                  <a:pt x="1106" y="830"/>
                </a:lnTo>
                <a:lnTo>
                  <a:pt x="1117" y="835"/>
                </a:lnTo>
                <a:lnTo>
                  <a:pt x="1128" y="838"/>
                </a:lnTo>
                <a:lnTo>
                  <a:pt x="1139" y="843"/>
                </a:lnTo>
                <a:lnTo>
                  <a:pt x="1150" y="846"/>
                </a:lnTo>
                <a:lnTo>
                  <a:pt x="1161" y="851"/>
                </a:lnTo>
                <a:lnTo>
                  <a:pt x="1172" y="855"/>
                </a:lnTo>
                <a:lnTo>
                  <a:pt x="1183" y="858"/>
                </a:lnTo>
                <a:lnTo>
                  <a:pt x="1194" y="863"/>
                </a:lnTo>
                <a:lnTo>
                  <a:pt x="1205" y="866"/>
                </a:lnTo>
                <a:lnTo>
                  <a:pt x="1216" y="871"/>
                </a:lnTo>
                <a:lnTo>
                  <a:pt x="1227" y="875"/>
                </a:lnTo>
                <a:lnTo>
                  <a:pt x="1238" y="878"/>
                </a:lnTo>
                <a:lnTo>
                  <a:pt x="1249" y="883"/>
                </a:lnTo>
                <a:lnTo>
                  <a:pt x="1260" y="886"/>
                </a:lnTo>
                <a:lnTo>
                  <a:pt x="1271" y="890"/>
                </a:lnTo>
                <a:lnTo>
                  <a:pt x="1283" y="894"/>
                </a:lnTo>
                <a:lnTo>
                  <a:pt x="1294" y="898"/>
                </a:lnTo>
                <a:lnTo>
                  <a:pt x="1305" y="901"/>
                </a:lnTo>
                <a:lnTo>
                  <a:pt x="1316" y="905"/>
                </a:lnTo>
                <a:lnTo>
                  <a:pt x="1327" y="910"/>
                </a:lnTo>
                <a:lnTo>
                  <a:pt x="1338" y="913"/>
                </a:lnTo>
                <a:lnTo>
                  <a:pt x="1349" y="917"/>
                </a:lnTo>
                <a:lnTo>
                  <a:pt x="1360" y="920"/>
                </a:lnTo>
                <a:lnTo>
                  <a:pt x="1371" y="924"/>
                </a:lnTo>
                <a:lnTo>
                  <a:pt x="1382" y="928"/>
                </a:lnTo>
                <a:lnTo>
                  <a:pt x="1393" y="932"/>
                </a:lnTo>
                <a:lnTo>
                  <a:pt x="1404" y="935"/>
                </a:lnTo>
                <a:lnTo>
                  <a:pt x="1415" y="939"/>
                </a:lnTo>
                <a:lnTo>
                  <a:pt x="1426" y="943"/>
                </a:lnTo>
                <a:lnTo>
                  <a:pt x="1437" y="946"/>
                </a:lnTo>
                <a:lnTo>
                  <a:pt x="1448" y="950"/>
                </a:lnTo>
                <a:lnTo>
                  <a:pt x="1459" y="953"/>
                </a:lnTo>
                <a:lnTo>
                  <a:pt x="1470" y="958"/>
                </a:lnTo>
                <a:lnTo>
                  <a:pt x="1481" y="961"/>
                </a:lnTo>
                <a:lnTo>
                  <a:pt x="1492" y="965"/>
                </a:lnTo>
                <a:lnTo>
                  <a:pt x="1503" y="968"/>
                </a:lnTo>
                <a:lnTo>
                  <a:pt x="1514" y="972"/>
                </a:lnTo>
                <a:lnTo>
                  <a:pt x="1525" y="975"/>
                </a:lnTo>
                <a:lnTo>
                  <a:pt x="1537" y="979"/>
                </a:lnTo>
                <a:lnTo>
                  <a:pt x="1548" y="982"/>
                </a:lnTo>
                <a:lnTo>
                  <a:pt x="1559" y="986"/>
                </a:lnTo>
                <a:lnTo>
                  <a:pt x="1570" y="989"/>
                </a:lnTo>
                <a:lnTo>
                  <a:pt x="1581" y="993"/>
                </a:lnTo>
                <a:lnTo>
                  <a:pt x="1592" y="996"/>
                </a:lnTo>
                <a:lnTo>
                  <a:pt x="1603" y="1000"/>
                </a:lnTo>
                <a:lnTo>
                  <a:pt x="1614" y="1002"/>
                </a:lnTo>
                <a:lnTo>
                  <a:pt x="1625" y="1006"/>
                </a:lnTo>
                <a:lnTo>
                  <a:pt x="1636" y="1009"/>
                </a:lnTo>
                <a:lnTo>
                  <a:pt x="1647" y="1013"/>
                </a:lnTo>
                <a:lnTo>
                  <a:pt x="1658" y="1016"/>
                </a:lnTo>
                <a:lnTo>
                  <a:pt x="1669" y="1020"/>
                </a:lnTo>
                <a:lnTo>
                  <a:pt x="1680" y="1023"/>
                </a:lnTo>
                <a:lnTo>
                  <a:pt x="1691" y="1027"/>
                </a:lnTo>
                <a:lnTo>
                  <a:pt x="1702" y="1030"/>
                </a:lnTo>
                <a:lnTo>
                  <a:pt x="1713" y="1033"/>
                </a:lnTo>
                <a:lnTo>
                  <a:pt x="1724" y="1036"/>
                </a:lnTo>
                <a:lnTo>
                  <a:pt x="1735" y="1040"/>
                </a:lnTo>
                <a:lnTo>
                  <a:pt x="1746" y="1043"/>
                </a:lnTo>
                <a:lnTo>
                  <a:pt x="1757" y="1047"/>
                </a:lnTo>
                <a:lnTo>
                  <a:pt x="1768" y="1050"/>
                </a:lnTo>
                <a:lnTo>
                  <a:pt x="1779" y="1053"/>
                </a:lnTo>
                <a:lnTo>
                  <a:pt x="1790" y="1056"/>
                </a:lnTo>
                <a:lnTo>
                  <a:pt x="1802" y="1060"/>
                </a:lnTo>
                <a:lnTo>
                  <a:pt x="1813" y="1063"/>
                </a:lnTo>
                <a:lnTo>
                  <a:pt x="1824" y="1066"/>
                </a:lnTo>
                <a:lnTo>
                  <a:pt x="1835" y="1069"/>
                </a:lnTo>
                <a:lnTo>
                  <a:pt x="1846" y="1073"/>
                </a:lnTo>
                <a:lnTo>
                  <a:pt x="1857" y="1076"/>
                </a:lnTo>
                <a:lnTo>
                  <a:pt x="1868" y="1079"/>
                </a:lnTo>
                <a:lnTo>
                  <a:pt x="1879" y="1082"/>
                </a:lnTo>
                <a:lnTo>
                  <a:pt x="1890" y="1086"/>
                </a:lnTo>
                <a:lnTo>
                  <a:pt x="1901" y="1089"/>
                </a:lnTo>
                <a:lnTo>
                  <a:pt x="1912" y="1091"/>
                </a:lnTo>
                <a:lnTo>
                  <a:pt x="1923" y="1095"/>
                </a:lnTo>
                <a:lnTo>
                  <a:pt x="1934" y="1099"/>
                </a:lnTo>
                <a:lnTo>
                  <a:pt x="1945" y="1101"/>
                </a:lnTo>
                <a:lnTo>
                  <a:pt x="1956" y="1104"/>
                </a:lnTo>
                <a:lnTo>
                  <a:pt x="1967" y="1108"/>
                </a:lnTo>
                <a:lnTo>
                  <a:pt x="1978" y="1110"/>
                </a:lnTo>
                <a:lnTo>
                  <a:pt x="1989" y="1114"/>
                </a:lnTo>
                <a:lnTo>
                  <a:pt x="2000" y="1116"/>
                </a:lnTo>
                <a:lnTo>
                  <a:pt x="2011" y="1120"/>
                </a:lnTo>
                <a:lnTo>
                  <a:pt x="2022" y="1123"/>
                </a:lnTo>
                <a:lnTo>
                  <a:pt x="2033" y="1126"/>
                </a:lnTo>
                <a:lnTo>
                  <a:pt x="2044" y="1129"/>
                </a:lnTo>
                <a:lnTo>
                  <a:pt x="2056" y="1133"/>
                </a:lnTo>
                <a:lnTo>
                  <a:pt x="2067" y="1135"/>
                </a:lnTo>
                <a:lnTo>
                  <a:pt x="2079" y="1138"/>
                </a:lnTo>
                <a:lnTo>
                  <a:pt x="2090" y="1141"/>
                </a:lnTo>
                <a:lnTo>
                  <a:pt x="2101" y="1144"/>
                </a:lnTo>
                <a:lnTo>
                  <a:pt x="2112" y="1147"/>
                </a:lnTo>
                <a:lnTo>
                  <a:pt x="2123" y="1150"/>
                </a:lnTo>
                <a:lnTo>
                  <a:pt x="2134" y="1154"/>
                </a:lnTo>
                <a:lnTo>
                  <a:pt x="2145" y="1156"/>
                </a:lnTo>
                <a:lnTo>
                  <a:pt x="2156" y="1160"/>
                </a:lnTo>
                <a:lnTo>
                  <a:pt x="2167" y="1162"/>
                </a:lnTo>
                <a:lnTo>
                  <a:pt x="2178" y="1165"/>
                </a:lnTo>
                <a:lnTo>
                  <a:pt x="2189" y="1168"/>
                </a:lnTo>
                <a:lnTo>
                  <a:pt x="2200" y="1171"/>
                </a:lnTo>
                <a:lnTo>
                  <a:pt x="2211" y="1174"/>
                </a:lnTo>
                <a:lnTo>
                  <a:pt x="2222" y="1177"/>
                </a:lnTo>
                <a:lnTo>
                  <a:pt x="2233" y="1179"/>
                </a:lnTo>
                <a:lnTo>
                  <a:pt x="2244" y="1183"/>
                </a:lnTo>
                <a:lnTo>
                  <a:pt x="2255" y="1185"/>
                </a:lnTo>
                <a:lnTo>
                  <a:pt x="2266" y="1189"/>
                </a:lnTo>
                <a:lnTo>
                  <a:pt x="2277" y="1191"/>
                </a:lnTo>
                <a:lnTo>
                  <a:pt x="2289" y="1195"/>
                </a:lnTo>
                <a:lnTo>
                  <a:pt x="2300" y="1197"/>
                </a:lnTo>
                <a:lnTo>
                  <a:pt x="2311" y="1199"/>
                </a:lnTo>
                <a:lnTo>
                  <a:pt x="2322" y="1203"/>
                </a:lnTo>
                <a:lnTo>
                  <a:pt x="2333" y="1205"/>
                </a:lnTo>
                <a:lnTo>
                  <a:pt x="2344" y="1209"/>
                </a:lnTo>
                <a:lnTo>
                  <a:pt x="2355" y="1211"/>
                </a:lnTo>
                <a:lnTo>
                  <a:pt x="2366" y="1215"/>
                </a:lnTo>
                <a:lnTo>
                  <a:pt x="2377" y="1217"/>
                </a:lnTo>
                <a:lnTo>
                  <a:pt x="2388" y="1219"/>
                </a:lnTo>
                <a:lnTo>
                  <a:pt x="2399" y="1223"/>
                </a:lnTo>
                <a:lnTo>
                  <a:pt x="2410" y="1225"/>
                </a:lnTo>
                <a:lnTo>
                  <a:pt x="2421" y="1229"/>
                </a:lnTo>
                <a:lnTo>
                  <a:pt x="2432" y="1231"/>
                </a:lnTo>
                <a:lnTo>
                  <a:pt x="2443" y="1233"/>
                </a:lnTo>
                <a:lnTo>
                  <a:pt x="2454" y="1237"/>
                </a:lnTo>
                <a:lnTo>
                  <a:pt x="2465" y="1239"/>
                </a:lnTo>
                <a:lnTo>
                  <a:pt x="2476" y="1243"/>
                </a:lnTo>
                <a:lnTo>
                  <a:pt x="2487" y="1245"/>
                </a:lnTo>
                <a:lnTo>
                  <a:pt x="2498" y="1247"/>
                </a:lnTo>
                <a:lnTo>
                  <a:pt x="2509" y="1251"/>
                </a:lnTo>
                <a:lnTo>
                  <a:pt x="2520" y="1253"/>
                </a:lnTo>
                <a:lnTo>
                  <a:pt x="2531" y="1256"/>
                </a:lnTo>
                <a:lnTo>
                  <a:pt x="2543" y="1259"/>
                </a:lnTo>
                <a:lnTo>
                  <a:pt x="2554" y="1262"/>
                </a:lnTo>
                <a:lnTo>
                  <a:pt x="2565" y="1264"/>
                </a:lnTo>
                <a:lnTo>
                  <a:pt x="2576" y="1267"/>
                </a:lnTo>
                <a:lnTo>
                  <a:pt x="2587" y="1270"/>
                </a:lnTo>
                <a:lnTo>
                  <a:pt x="2598" y="1272"/>
                </a:lnTo>
                <a:lnTo>
                  <a:pt x="2609" y="1276"/>
                </a:lnTo>
                <a:lnTo>
                  <a:pt x="2620" y="1278"/>
                </a:lnTo>
                <a:lnTo>
                  <a:pt x="2631" y="1280"/>
                </a:lnTo>
                <a:lnTo>
                  <a:pt x="2642" y="1283"/>
                </a:lnTo>
                <a:lnTo>
                  <a:pt x="2653" y="1286"/>
                </a:lnTo>
                <a:lnTo>
                  <a:pt x="2664" y="1289"/>
                </a:lnTo>
                <a:lnTo>
                  <a:pt x="2675" y="1291"/>
                </a:lnTo>
                <a:lnTo>
                  <a:pt x="2686" y="1294"/>
                </a:lnTo>
                <a:lnTo>
                  <a:pt x="2697" y="1297"/>
                </a:lnTo>
                <a:lnTo>
                  <a:pt x="2708" y="1299"/>
                </a:lnTo>
                <a:lnTo>
                  <a:pt x="2719" y="1301"/>
                </a:lnTo>
                <a:lnTo>
                  <a:pt x="2730" y="1305"/>
                </a:lnTo>
                <a:lnTo>
                  <a:pt x="2741" y="1307"/>
                </a:lnTo>
                <a:lnTo>
                  <a:pt x="2752" y="1310"/>
                </a:lnTo>
                <a:lnTo>
                  <a:pt x="2763" y="1312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C42891A-DFC9-452C-ACCD-4CE7751EF2DE}"/>
              </a:ext>
            </a:extLst>
          </p:cNvPr>
          <p:cNvCxnSpPr/>
          <p:nvPr/>
        </p:nvCxnSpPr>
        <p:spPr bwMode="auto">
          <a:xfrm>
            <a:off x="339409" y="4655593"/>
            <a:ext cx="3175027" cy="0"/>
          </a:xfrm>
          <a:prstGeom prst="straightConnector1">
            <a:avLst/>
          </a:prstGeom>
          <a:solidFill>
            <a:srgbClr val="FFCC99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Line 5">
            <a:extLst>
              <a:ext uri="{FF2B5EF4-FFF2-40B4-BE49-F238E27FC236}">
                <a16:creationId xmlns:a16="http://schemas.microsoft.com/office/drawing/2014/main" id="{A403065B-A778-47B4-8358-E3DDF94BC0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296" y="1645660"/>
            <a:ext cx="0" cy="30021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638A1F-CAC2-40DB-A954-38C6E81981B4}"/>
              </a:ext>
            </a:extLst>
          </p:cNvPr>
          <p:cNvSpPr txBox="1"/>
          <p:nvPr/>
        </p:nvSpPr>
        <p:spPr>
          <a:xfrm>
            <a:off x="2960906" y="4348715"/>
            <a:ext cx="469978" cy="34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B265827-A164-40DE-ABE3-34B2EDC486E0}"/>
              </a:ext>
            </a:extLst>
          </p:cNvPr>
          <p:cNvSpPr txBox="1"/>
          <p:nvPr/>
        </p:nvSpPr>
        <p:spPr>
          <a:xfrm>
            <a:off x="3190674" y="3763198"/>
            <a:ext cx="469978" cy="34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51C50D4-877D-4B93-B2A8-3FC070CBED35}"/>
              </a:ext>
            </a:extLst>
          </p:cNvPr>
          <p:cNvSpPr txBox="1"/>
          <p:nvPr/>
        </p:nvSpPr>
        <p:spPr>
          <a:xfrm>
            <a:off x="3274224" y="3104861"/>
            <a:ext cx="469978" cy="34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449E2ED1-0F96-49F9-AE19-A156AF682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35647"/>
              </p:ext>
            </p:extLst>
          </p:nvPr>
        </p:nvGraphicFramePr>
        <p:xfrm>
          <a:off x="957840" y="1501711"/>
          <a:ext cx="5012934" cy="4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241200" progId="Equation.DSMT4">
                  <p:embed/>
                </p:oleObj>
              </mc:Choice>
              <mc:Fallback>
                <p:oleObj name="Equation" r:id="rId2" imgW="2425680" imgH="24120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C3093520-B0D7-436B-94C2-2CAF7D3E67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840" y="1501711"/>
                        <a:ext cx="5012934" cy="493975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>
            <a:extLst>
              <a:ext uri="{FF2B5EF4-FFF2-40B4-BE49-F238E27FC236}">
                <a16:creationId xmlns:a16="http://schemas.microsoft.com/office/drawing/2014/main" id="{122C2CED-C43A-4CEA-A390-E2552D879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779" y="2330691"/>
            <a:ext cx="5589725" cy="2401299"/>
          </a:xfrm>
          <a:prstGeom prst="rect">
            <a:avLst/>
          </a:prstGeom>
          <a:noFill/>
          <a:ln w="19050">
            <a:noFill/>
          </a:ln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u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v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pt-BR" sz="200" b="0" dirty="0"/>
          </a:p>
          <a:p>
            <a:pPr marL="584100" indent="-3429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dirty="0" err="1"/>
              <a:t>Características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Principais</a:t>
            </a:r>
            <a:endParaRPr lang="en-US" altLang="pt-BR" sz="2000" dirty="0"/>
          </a:p>
          <a:p>
            <a:pPr marL="457200" indent="-2160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pt-BR" sz="600" dirty="0"/>
          </a:p>
          <a:p>
            <a:pPr marL="584100" indent="-3429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0" dirty="0" err="1"/>
              <a:t>TMgS</a:t>
            </a:r>
            <a:r>
              <a:rPr lang="en-US" altLang="pt-BR" sz="2000" b="0" dirty="0"/>
              <a:t>(</a:t>
            </a:r>
            <a:r>
              <a:rPr lang="en-US" altLang="pt-BR" sz="2000" b="0" i="1" dirty="0" err="1"/>
              <a:t>y,x</a:t>
            </a:r>
            <a:r>
              <a:rPr lang="en-US" altLang="pt-BR" sz="2000" b="0" dirty="0"/>
              <a:t>) = </a:t>
            </a:r>
            <a:r>
              <a:rPr lang="en-US" altLang="pt-BR" sz="2000" b="0" i="1" dirty="0"/>
              <a:t>U’(x).</a:t>
            </a:r>
          </a:p>
          <a:p>
            <a:pPr marL="753750" lvl="1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pt-BR" sz="1800" b="0" dirty="0"/>
              <a:t>Logo, a </a:t>
            </a:r>
            <a:r>
              <a:rPr lang="en-US" altLang="pt-BR" sz="1800" b="0" dirty="0" err="1"/>
              <a:t>TMgS</a:t>
            </a:r>
            <a:r>
              <a:rPr lang="en-US" altLang="pt-BR" sz="1800" b="0" dirty="0"/>
              <a:t>  </a:t>
            </a:r>
            <a:r>
              <a:rPr lang="en-US" altLang="pt-BR" sz="1800" b="0" dirty="0" err="1"/>
              <a:t>depende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exclusivamente</a:t>
            </a:r>
            <a:r>
              <a:rPr lang="en-US" altLang="pt-BR" sz="1800" b="0" dirty="0"/>
              <a:t> de </a:t>
            </a:r>
            <a:r>
              <a:rPr lang="en-US" altLang="pt-BR" sz="1800" b="0" i="1" dirty="0"/>
              <a:t>x.</a:t>
            </a:r>
          </a:p>
          <a:p>
            <a:pPr marL="684000" lvl="1" indent="-216000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pt-BR" sz="400" b="0" dirty="0"/>
          </a:p>
          <a:p>
            <a:pPr marL="584100" indent="-3429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000" b="0" dirty="0" err="1"/>
              <a:t>Cada</a:t>
            </a:r>
            <a:r>
              <a:rPr lang="en-US" altLang="pt-BR" sz="2000" b="0" dirty="0"/>
              <a:t> </a:t>
            </a:r>
            <a:r>
              <a:rPr lang="en-US" altLang="pt-BR" sz="2000" b="0" dirty="0" err="1"/>
              <a:t>curva</a:t>
            </a:r>
            <a:r>
              <a:rPr lang="en-US" altLang="pt-BR" sz="2000" b="0" dirty="0"/>
              <a:t> de </a:t>
            </a:r>
            <a:r>
              <a:rPr lang="en-US" altLang="pt-BR" sz="2000" b="0" dirty="0" err="1"/>
              <a:t>indiferença</a:t>
            </a:r>
            <a:r>
              <a:rPr lang="en-US" altLang="pt-BR" sz="2000" b="0" dirty="0"/>
              <a:t> é </a:t>
            </a:r>
            <a:r>
              <a:rPr lang="en-US" altLang="pt-BR" sz="2000" b="0" dirty="0" err="1"/>
              <a:t>uma</a:t>
            </a:r>
            <a:r>
              <a:rPr lang="en-US" altLang="pt-BR" sz="2000" b="0" dirty="0"/>
              <a:t> </a:t>
            </a:r>
            <a:r>
              <a:rPr lang="en-US" altLang="pt-BR" sz="2000" b="0" dirty="0" err="1"/>
              <a:t>cópia</a:t>
            </a:r>
            <a:r>
              <a:rPr lang="en-US" altLang="pt-BR" sz="2000" b="0" dirty="0"/>
              <a:t> </a:t>
            </a:r>
            <a:r>
              <a:rPr lang="en-US" altLang="pt-BR" sz="2000" b="0" dirty="0" err="1"/>
              <a:t>verticalmente</a:t>
            </a:r>
            <a:r>
              <a:rPr lang="en-US" altLang="pt-BR" sz="2000" b="0" dirty="0"/>
              <a:t> </a:t>
            </a:r>
            <a:r>
              <a:rPr lang="en-US" altLang="pt-BR" sz="2000" b="0" dirty="0" err="1"/>
              <a:t>deslocada</a:t>
            </a:r>
            <a:r>
              <a:rPr lang="en-US" altLang="pt-BR" sz="2000" b="0" dirty="0"/>
              <a:t> das </a:t>
            </a:r>
            <a:r>
              <a:rPr lang="en-US" altLang="pt-BR" sz="2000" b="0" dirty="0" err="1"/>
              <a:t>outras</a:t>
            </a:r>
            <a:r>
              <a:rPr lang="en-US" altLang="pt-BR" sz="2000" b="0" dirty="0"/>
              <a:t>.</a:t>
            </a:r>
          </a:p>
          <a:p>
            <a:pPr marL="753750" lvl="1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pt-BR" sz="1800" b="0" dirty="0"/>
              <a:t>Um </a:t>
            </a:r>
            <a:r>
              <a:rPr lang="en-US" altLang="pt-BR" sz="1800" b="0" dirty="0" err="1"/>
              <a:t>aumento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na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renda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aumenta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apenas</a:t>
            </a:r>
            <a:r>
              <a:rPr lang="en-US" altLang="pt-BR" sz="1800" b="0" dirty="0"/>
              <a:t> o </a:t>
            </a:r>
            <a:r>
              <a:rPr lang="en-US" altLang="pt-BR" sz="1800" b="0" dirty="0" err="1"/>
              <a:t>consumo</a:t>
            </a:r>
            <a:r>
              <a:rPr lang="en-US" altLang="pt-BR" sz="1800" b="0" dirty="0"/>
              <a:t> de y.</a:t>
            </a:r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2863CAE6-F1D2-4A71-B382-27A88C3C8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5030"/>
              </p:ext>
            </p:extLst>
          </p:nvPr>
        </p:nvGraphicFramePr>
        <p:xfrm>
          <a:off x="611560" y="4623992"/>
          <a:ext cx="341057" cy="46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22" name="Object 5">
                        <a:extLst>
                          <a:ext uri="{FF2B5EF4-FFF2-40B4-BE49-F238E27FC236}">
                            <a16:creationId xmlns:a16="http://schemas.microsoft.com/office/drawing/2014/main" id="{8581B49F-F4A4-41BB-B8AE-6AF71259C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23992"/>
                        <a:ext cx="341057" cy="46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FDB07309-147C-44C9-AD39-9731262E1A4F}"/>
              </a:ext>
            </a:extLst>
          </p:cNvPr>
          <p:cNvSpPr txBox="1"/>
          <p:nvPr/>
        </p:nvSpPr>
        <p:spPr>
          <a:xfrm>
            <a:off x="1246160" y="-20538"/>
            <a:ext cx="714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Função Utilidade Quase Linear</a:t>
            </a:r>
          </a:p>
        </p:txBody>
      </p:sp>
    </p:spTree>
    <p:extLst>
      <p:ext uri="{BB962C8B-B14F-4D97-AF65-F5344CB8AC3E}">
        <p14:creationId xmlns:p14="http://schemas.microsoft.com/office/powerpoint/2010/main" val="12110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FAA1A14-E128-40D4-A77A-9F8923558E01}"/>
              </a:ext>
            </a:extLst>
          </p:cNvPr>
          <p:cNvSpPr txBox="1">
            <a:spLocks/>
          </p:cNvSpPr>
          <p:nvPr/>
        </p:nvSpPr>
        <p:spPr>
          <a:xfrm>
            <a:off x="-36512" y="123478"/>
            <a:ext cx="9108504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Suponha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que as preferências sejam dadas por </a:t>
            </a:r>
            <a:r>
              <a:rPr lang="pt-BR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U(</a:t>
            </a:r>
            <a:r>
              <a:rPr lang="pt-BR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x,y</a:t>
            </a:r>
            <a:r>
              <a:rPr lang="pt-BR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) = </a:t>
            </a:r>
            <a:r>
              <a:rPr lang="pt-BR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ln</a:t>
            </a:r>
            <a:r>
              <a:rPr lang="pt-BR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(x)+y </a:t>
            </a:r>
            <a:r>
              <a:rPr lang="pt-BR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 quase lineares em y.</a:t>
            </a:r>
          </a:p>
          <a:p>
            <a:pPr lvl="1"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Chamaremos os preços de </a:t>
            </a:r>
            <a:r>
              <a:rPr lang="pt-BR" sz="2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  e  </a:t>
            </a:r>
            <a:r>
              <a:rPr lang="pt-BR" sz="2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q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Podemos encontrar a escolha ótima do consumidor igualando 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y,x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(inclinação da curva de indiferença) à relação de preços (inclinação da restrição orçamentária).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Verdana"/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58755A7-75D3-49C5-B7E1-48F0A8923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34886"/>
              </p:ext>
            </p:extLst>
          </p:nvPr>
        </p:nvGraphicFramePr>
        <p:xfrm>
          <a:off x="539552" y="2397243"/>
          <a:ext cx="24225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253800" progId="Equation.DSMT4">
                  <p:embed/>
                </p:oleObj>
              </mc:Choice>
              <mc:Fallback>
                <p:oleObj name="Equation" r:id="rId2" imgW="952200" imgH="253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26EE9EE-DF6D-4363-98A5-C8EDC1C04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97243"/>
                        <a:ext cx="2422525" cy="6461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68D876E-8A53-4E87-8B3D-6A14DD3A2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38764"/>
              </p:ext>
            </p:extLst>
          </p:nvPr>
        </p:nvGraphicFramePr>
        <p:xfrm>
          <a:off x="543078" y="3170584"/>
          <a:ext cx="4300537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787320" progId="Equation.DSMT4">
                  <p:embed/>
                </p:oleObj>
              </mc:Choice>
              <mc:Fallback>
                <p:oleObj name="Equation" r:id="rId4" imgW="1828800" imgH="7873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825468F-2E63-4E58-9BA4-B2A23E9C6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78" y="3170584"/>
                        <a:ext cx="4300537" cy="18494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5A52C74-583D-44EA-85A2-383A39978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84578"/>
              </p:ext>
            </p:extLst>
          </p:nvPr>
        </p:nvGraphicFramePr>
        <p:xfrm>
          <a:off x="5024438" y="3566318"/>
          <a:ext cx="40132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444240" progId="Equation.DSMT4">
                  <p:embed/>
                </p:oleObj>
              </mc:Choice>
              <mc:Fallback>
                <p:oleObj name="Equation" r:id="rId6" imgW="1650960" imgH="444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4B33037-6443-4304-9818-BDA7D8EED1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66318"/>
                        <a:ext cx="4013200" cy="10699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4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910FC6-F7F1-487B-8592-524C8A3C0764}"/>
              </a:ext>
            </a:extLst>
          </p:cNvPr>
          <p:cNvSpPr/>
          <p:nvPr/>
        </p:nvSpPr>
        <p:spPr>
          <a:xfrm>
            <a:off x="179512" y="3795886"/>
            <a:ext cx="1618115" cy="955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EEA525-DC3B-4A65-8E4D-6DDB4CFEE054}"/>
              </a:ext>
            </a:extLst>
          </p:cNvPr>
          <p:cNvSpPr/>
          <p:nvPr/>
        </p:nvSpPr>
        <p:spPr>
          <a:xfrm>
            <a:off x="179511" y="2192482"/>
            <a:ext cx="1618115" cy="955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3EC9E25-E900-4BBF-90CF-DE4EE2FCB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338838"/>
              </p:ext>
            </p:extLst>
          </p:nvPr>
        </p:nvGraphicFramePr>
        <p:xfrm>
          <a:off x="179512" y="123478"/>
          <a:ext cx="81629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0" imgH="444240" progId="Equation.DSMT4">
                  <p:embed/>
                </p:oleObj>
              </mc:Choice>
              <mc:Fallback>
                <p:oleObj name="Equation" r:id="rId2" imgW="3429000" imgH="4442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B15CA58-DF3F-450F-886A-764116E0FB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3478"/>
                        <a:ext cx="8162925" cy="993775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927FB97-8DCE-4C68-9DDF-AAB1BACA9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56069"/>
              </p:ext>
            </p:extLst>
          </p:nvPr>
        </p:nvGraphicFramePr>
        <p:xfrm>
          <a:off x="222250" y="3228975"/>
          <a:ext cx="6616700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736560" progId="Equation.DSMT4">
                  <p:embed/>
                </p:oleObj>
              </mc:Choice>
              <mc:Fallback>
                <p:oleObj name="Equation" r:id="rId4" imgW="3009600" imgH="7365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AF0ECF6-DA7A-4626-A3E4-904252871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3228975"/>
                        <a:ext cx="6616700" cy="1550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6308F7C-8F80-4637-9834-9FA7946B76B2}"/>
              </a:ext>
            </a:extLst>
          </p:cNvPr>
          <p:cNvSpPr txBox="1"/>
          <p:nvPr/>
        </p:nvSpPr>
        <p:spPr>
          <a:xfrm>
            <a:off x="1979712" y="2295912"/>
            <a:ext cx="694322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demanda por y depende positivamente da renda e negativamente do preço de y.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129725E-58BD-4781-9541-A659A429B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385"/>
              </p:ext>
            </p:extLst>
          </p:nvPr>
        </p:nvGraphicFramePr>
        <p:xfrm>
          <a:off x="193675" y="1203598"/>
          <a:ext cx="8683625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97280" imgH="939600" progId="Equation.DSMT4">
                  <p:embed/>
                </p:oleObj>
              </mc:Choice>
              <mc:Fallback>
                <p:oleObj name="Equation" r:id="rId6" imgW="3797280" imgH="939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F640D39-E977-492E-A445-1ED48C70E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03598"/>
                        <a:ext cx="8683625" cy="197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94B472B-36D9-4C2C-A0CA-786364763499}"/>
              </a:ext>
            </a:extLst>
          </p:cNvPr>
          <p:cNvSpPr txBox="1"/>
          <p:nvPr/>
        </p:nvSpPr>
        <p:spPr>
          <a:xfrm>
            <a:off x="1979713" y="3939902"/>
            <a:ext cx="69547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demanda por x não depende da renda, ou seja, a demanda por x depende apenas do preço relativo dos bens.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8C1A2F1-51B9-463F-B20E-6DE724FFB251}"/>
              </a:ext>
            </a:extLst>
          </p:cNvPr>
          <p:cNvCxnSpPr/>
          <p:nvPr/>
        </p:nvCxnSpPr>
        <p:spPr>
          <a:xfrm>
            <a:off x="1797626" y="2643758"/>
            <a:ext cx="182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8203C9BC-F067-4219-B946-E5EE23F09FC6}"/>
              </a:ext>
            </a:extLst>
          </p:cNvPr>
          <p:cNvCxnSpPr/>
          <p:nvPr/>
        </p:nvCxnSpPr>
        <p:spPr>
          <a:xfrm>
            <a:off x="1797625" y="4299942"/>
            <a:ext cx="182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2845665-4810-4AC8-A087-FC4707E83C4A}"/>
              </a:ext>
            </a:extLst>
          </p:cNvPr>
          <p:cNvSpPr txBox="1">
            <a:spLocks/>
          </p:cNvSpPr>
          <p:nvPr/>
        </p:nvSpPr>
        <p:spPr>
          <a:xfrm>
            <a:off x="107886" y="123478"/>
            <a:ext cx="8064514" cy="4883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Char char="n"/>
              <a:defRPr sz="3200">
                <a:solidFill>
                  <a:srgbClr val="3765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663300"/>
              </a:buClr>
              <a:buSzPct val="80000"/>
              <a:buFont typeface="Wingdings" pitchFamily="2" charset="2"/>
              <a:buChar char="l"/>
              <a:defRPr sz="2800">
                <a:solidFill>
                  <a:srgbClr val="37654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4000"/>
              </a:spcBef>
              <a:spcAft>
                <a:spcPct val="0"/>
              </a:spcAft>
              <a:buClr>
                <a:srgbClr val="663300"/>
              </a:buClr>
              <a:buSzPct val="40000"/>
              <a:buFont typeface="Wingdings" pitchFamily="2" charset="2"/>
              <a:buChar char="u"/>
              <a:defRPr sz="2800">
                <a:solidFill>
                  <a:srgbClr val="37654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•"/>
              <a:defRPr sz="2400">
                <a:solidFill>
                  <a:srgbClr val="37654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</a:t>
            </a:r>
          </a:p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pt-BR" sz="1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Hipóteses → </a:t>
            </a:r>
            <a:r>
              <a:rPr lang="pt-BR" sz="2800" b="1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Racionalidade do Consumidor:</a:t>
            </a:r>
          </a:p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pt-BR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 Completas  </a:t>
            </a:r>
          </a:p>
          <a:p>
            <a:pPr lvl="1"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indivíduo consegue ordenar as cestas:                                ou </a:t>
            </a:r>
            <a:r>
              <a:rPr lang="pt-BR" sz="2600" i="1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≻ B  ou  B ≻ A </a:t>
            </a:r>
            <a:r>
              <a:rPr lang="pt-BR" sz="2600" i="1" kern="0" dirty="0">
                <a:solidFill>
                  <a:srgbClr val="3333CC"/>
                </a:solidFill>
                <a:cs typeface="Lucida Sans Unicode" panose="020B0602030504020204" pitchFamily="34" charset="0"/>
              </a:rPr>
              <a:t>ou</a:t>
            </a:r>
            <a:r>
              <a:rPr lang="pt-BR" sz="2600" i="1" kern="0" dirty="0">
                <a:solidFill>
                  <a:srgbClr val="3333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2600" i="1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600" i="1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pt-BR" sz="2600" i="1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pt-BR" sz="1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 Reflexivas  </a:t>
            </a:r>
          </a:p>
          <a:p>
            <a:pPr lvl="1"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cesta é tão boa quanto ela mesma: </a:t>
            </a:r>
          </a:p>
          <a:p>
            <a:pPr marL="457200" lvl="1" indent="0" algn="just">
              <a:spcBef>
                <a:spcPts val="0"/>
              </a:spcBef>
              <a:buClrTx/>
              <a:buSzPct val="101000"/>
              <a:buNone/>
            </a:pP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pt-BR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 Transitivas</a:t>
            </a:r>
            <a:r>
              <a:rPr lang="pt-BR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600" i="1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≻ B  e  B ≻ C </a:t>
            </a:r>
            <a:r>
              <a:rPr lang="pt-BR" sz="2600" i="1" kern="0" dirty="0">
                <a:solidFill>
                  <a:srgbClr val="3333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⇒ </a:t>
            </a:r>
            <a:r>
              <a:rPr lang="pt-BR" sz="2600" i="1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≻ C </a:t>
            </a:r>
          </a:p>
          <a:p>
            <a:pPr lvl="1"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pt-BR" sz="2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SzPct val="101000"/>
              <a:buFont typeface="Wingdings" panose="05000000000000000000" pitchFamily="2" charset="2"/>
              <a:buChar char="§"/>
            </a:pPr>
            <a:endParaRPr lang="pt-BR" sz="2800" kern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17">
            <a:extLst>
              <a:ext uri="{FF2B5EF4-FFF2-40B4-BE49-F238E27FC236}">
                <a16:creationId xmlns:a16="http://schemas.microsoft.com/office/drawing/2014/main" id="{389A0823-E5C3-4170-A994-A501C3669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27714"/>
              </p:ext>
            </p:extLst>
          </p:nvPr>
        </p:nvGraphicFramePr>
        <p:xfrm>
          <a:off x="899592" y="3507854"/>
          <a:ext cx="4392488" cy="61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53800" progId="Equation.DSMT4">
                  <p:embed/>
                </p:oleObj>
              </mc:Choice>
              <mc:Fallback>
                <p:oleObj name="Equation" r:id="rId2" imgW="1688760" imgH="253800" progId="Equation.DSMT4">
                  <p:embed/>
                  <p:pic>
                    <p:nvPicPr>
                      <p:cNvPr id="5" name="Object 17">
                        <a:extLst>
                          <a:ext uri="{FF2B5EF4-FFF2-40B4-BE49-F238E27FC236}">
                            <a16:creationId xmlns:a16="http://schemas.microsoft.com/office/drawing/2014/main" id="{F608E884-9232-47F4-951B-738C0C7B62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7854"/>
                        <a:ext cx="4392488" cy="61649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7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2F57A11-5BA6-4396-A02A-EE3F16DFD3C6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8925624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 preferências quase lineares em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demanda por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depende apenas dos preços relativos. Por isso, costumamos dizer que o efeito-renda para o bem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nulo.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Entretanto, cuidado com essa afirmação !</a:t>
            </a: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Verdana"/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FB14E-5E70-4ED5-8578-979DE2C895E0}"/>
              </a:ext>
            </a:extLst>
          </p:cNvPr>
          <p:cNvSpPr txBox="1">
            <a:spLocks/>
          </p:cNvSpPr>
          <p:nvPr/>
        </p:nvSpPr>
        <p:spPr>
          <a:xfrm>
            <a:off x="35495" y="1635646"/>
            <a:ext cx="8967827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afirmação de que o consumo de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independe da renda só é verdade para alguns valores da renda, pois a função de demanda não pode ser totalmente independente da renda.</a:t>
            </a:r>
          </a:p>
          <a:p>
            <a:pPr lvl="1"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Quando a renda é igual a zero a demanda por todos os bens será zero !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 &lt;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consumo ótimo do bem 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será igual a zero (a renda não permite que o consumidor compre o bem y). Com isso, ele demandará mais do bem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dado um aumento na renda,  até o ponto em que 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 =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partir do ponto em que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 &gt;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aumentos na renda aumentarão somente o consumo do bem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271B3D3-0825-462A-9574-981C5493C3BF}"/>
              </a:ext>
            </a:extLst>
          </p:cNvPr>
          <p:cNvSpPr txBox="1">
            <a:spLocks/>
          </p:cNvSpPr>
          <p:nvPr/>
        </p:nvSpPr>
        <p:spPr>
          <a:xfrm>
            <a:off x="35496" y="51470"/>
            <a:ext cx="8925624" cy="21853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Logo, temos: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77700AC-3C11-4B98-AED0-5322F74E6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036535"/>
              </p:ext>
            </p:extLst>
          </p:nvPr>
        </p:nvGraphicFramePr>
        <p:xfrm>
          <a:off x="539750" y="530225"/>
          <a:ext cx="38100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736560" progId="Equation.DSMT4">
                  <p:embed/>
                </p:oleObj>
              </mc:Choice>
              <mc:Fallback>
                <p:oleObj name="Equation" r:id="rId2" imgW="1574640" imgH="73656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34BBFE7-C187-41BF-B91D-477F91131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0225"/>
                        <a:ext cx="3810000" cy="16383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9A457EA-AD4C-4EED-AFCE-F7CF136BE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72106"/>
              </p:ext>
            </p:extLst>
          </p:nvPr>
        </p:nvGraphicFramePr>
        <p:xfrm>
          <a:off x="4644008" y="771550"/>
          <a:ext cx="37385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482400" progId="Equation.DSMT4">
                  <p:embed/>
                </p:oleObj>
              </mc:Choice>
              <mc:Fallback>
                <p:oleObj name="Equation" r:id="rId4" imgW="1701720" imgH="4824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89A23B2B-6CCB-4689-957A-654035687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771550"/>
                        <a:ext cx="3738563" cy="1016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ABAE754-4E55-4564-9E2C-0026AEC23FDE}"/>
              </a:ext>
            </a:extLst>
          </p:cNvPr>
          <p:cNvCxnSpPr/>
          <p:nvPr/>
        </p:nvCxnSpPr>
        <p:spPr>
          <a:xfrm>
            <a:off x="4349552" y="1275606"/>
            <a:ext cx="2944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D46F15A1-AE1E-4C09-98E3-FD8C63C1D1E2}"/>
              </a:ext>
            </a:extLst>
          </p:cNvPr>
          <p:cNvCxnSpPr/>
          <p:nvPr/>
        </p:nvCxnSpPr>
        <p:spPr>
          <a:xfrm>
            <a:off x="4788024" y="1787550"/>
            <a:ext cx="0" cy="78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E5CFFE-EA47-4524-9F21-BAB46AD790C7}"/>
              </a:ext>
            </a:extLst>
          </p:cNvPr>
          <p:cNvSpPr txBox="1"/>
          <p:nvPr/>
        </p:nvSpPr>
        <p:spPr>
          <a:xfrm>
            <a:off x="539552" y="2571750"/>
            <a:ext cx="84215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Enquanto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não for suficiente para comprar ao menos uma unidade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 aumento da renda aumentará o consumo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161AF6-385B-4C63-8E3A-3817D20663A9}"/>
              </a:ext>
            </a:extLst>
          </p:cNvPr>
          <p:cNvSpPr txBox="1"/>
          <p:nvPr/>
        </p:nvSpPr>
        <p:spPr>
          <a:xfrm>
            <a:off x="251520" y="3408551"/>
            <a:ext cx="870959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Note também que a curva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Engel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que relaciona a quantidade consumida do bem com a renda monetária será uma reta vertical a partir do ponto em que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→ a partir desse nível de renda o consumo de x não é afetado pela renda 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DEAF0D0-8371-4FA9-A8E2-CDD272622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74907"/>
              </p:ext>
            </p:extLst>
          </p:nvPr>
        </p:nvGraphicFramePr>
        <p:xfrm>
          <a:off x="5220072" y="4299942"/>
          <a:ext cx="1872208" cy="4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F751C62C-A034-4FC3-834A-49E1191FD1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299942"/>
                        <a:ext cx="1872208" cy="49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51462FD-3135-482A-AF01-AA3D17F2A798}"/>
              </a:ext>
            </a:extLst>
          </p:cNvPr>
          <p:cNvCxnSpPr/>
          <p:nvPr/>
        </p:nvCxnSpPr>
        <p:spPr>
          <a:xfrm>
            <a:off x="7236296" y="4587974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FDECB4-3A8C-4E28-9243-1A79F68B8A21}"/>
              </a:ext>
            </a:extLst>
          </p:cNvPr>
          <p:cNvSpPr/>
          <p:nvPr/>
        </p:nvSpPr>
        <p:spPr>
          <a:xfrm>
            <a:off x="1331640" y="267494"/>
            <a:ext cx="5832648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1339DBF1-DE73-41A4-A785-6B4442E84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476" y="2780242"/>
            <a:ext cx="156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DAF858-16C3-4EDD-B206-BF6F33AA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946" y="195486"/>
            <a:ext cx="331822" cy="5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u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v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4400" i="1" baseline="-25000" dirty="0"/>
              <a:t>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95A755-4C23-4627-A17E-736821056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702" y="3590833"/>
            <a:ext cx="371897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u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Monotype Sorts" panose="05010101010101010101" pitchFamily="2" charset="2"/>
              <a:buChar char="v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600" dirty="0"/>
              <a:t>x</a:t>
            </a:r>
            <a:endParaRPr lang="en-US" altLang="pt-BR" sz="2600" baseline="-25000" dirty="0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D3D0B611-7F63-42D1-9397-1491A5AAF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840" y="938462"/>
            <a:ext cx="0" cy="224537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2ED2DA0-0ADC-451F-AA14-B6C9CFE41469}"/>
              </a:ext>
            </a:extLst>
          </p:cNvPr>
          <p:cNvSpPr>
            <a:spLocks/>
          </p:cNvSpPr>
          <p:nvPr/>
        </p:nvSpPr>
        <p:spPr bwMode="auto">
          <a:xfrm>
            <a:off x="2498748" y="3584639"/>
            <a:ext cx="3308848" cy="8252"/>
          </a:xfrm>
          <a:custGeom>
            <a:avLst/>
            <a:gdLst>
              <a:gd name="T0" fmla="*/ 3 w 2765"/>
              <a:gd name="T1" fmla="*/ 0 h 7"/>
              <a:gd name="T2" fmla="*/ 0 w 2765"/>
              <a:gd name="T3" fmla="*/ 7 h 7"/>
              <a:gd name="T4" fmla="*/ 2763 w 2765"/>
              <a:gd name="T5" fmla="*/ 7 h 7"/>
              <a:gd name="T6" fmla="*/ 2765 w 2765"/>
              <a:gd name="T7" fmla="*/ 0 h 7"/>
              <a:gd name="T8" fmla="*/ 3 w 276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5" h="7">
                <a:moveTo>
                  <a:pt x="3" y="0"/>
                </a:moveTo>
                <a:lnTo>
                  <a:pt x="0" y="7"/>
                </a:lnTo>
                <a:lnTo>
                  <a:pt x="2763" y="7"/>
                </a:lnTo>
                <a:lnTo>
                  <a:pt x="2765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5F0DCC4-3C14-4BA5-BA10-DEACEF021043}"/>
              </a:ext>
            </a:extLst>
          </p:cNvPr>
          <p:cNvCxnSpPr/>
          <p:nvPr/>
        </p:nvCxnSpPr>
        <p:spPr bwMode="auto">
          <a:xfrm>
            <a:off x="2477093" y="3647481"/>
            <a:ext cx="3175027" cy="0"/>
          </a:xfrm>
          <a:prstGeom prst="straightConnector1">
            <a:avLst/>
          </a:prstGeom>
          <a:solidFill>
            <a:srgbClr val="FFCC99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Line 5">
            <a:extLst>
              <a:ext uri="{FF2B5EF4-FFF2-40B4-BE49-F238E27FC236}">
                <a16:creationId xmlns:a16="http://schemas.microsoft.com/office/drawing/2014/main" id="{6EE07D56-FBAA-49D6-9B04-1FC770F7A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7996" y="627534"/>
            <a:ext cx="0" cy="30021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3666783-C9EA-454A-9E7C-25B415C9B31F}"/>
              </a:ext>
            </a:extLst>
          </p:cNvPr>
          <p:cNvCxnSpPr>
            <a:stCxn id="6" idx="1"/>
            <a:endCxn id="9" idx="0"/>
          </p:cNvCxnSpPr>
          <p:nvPr/>
        </p:nvCxnSpPr>
        <p:spPr>
          <a:xfrm flipH="1">
            <a:off x="2497996" y="3183832"/>
            <a:ext cx="633845" cy="445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E0D6A51-07A3-4834-83DB-D9F852BF978B}"/>
              </a:ext>
            </a:extLst>
          </p:cNvPr>
          <p:cNvCxnSpPr>
            <a:cxnSpLocks/>
          </p:cNvCxnSpPr>
          <p:nvPr/>
        </p:nvCxnSpPr>
        <p:spPr>
          <a:xfrm>
            <a:off x="3131840" y="3219823"/>
            <a:ext cx="0" cy="3960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F13E47-936B-41EF-AA89-F08108342A5D}"/>
              </a:ext>
            </a:extLst>
          </p:cNvPr>
          <p:cNvSpPr txBox="1"/>
          <p:nvPr/>
        </p:nvSpPr>
        <p:spPr>
          <a:xfrm>
            <a:off x="3059831" y="629275"/>
            <a:ext cx="122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Curva de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Engel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4BB954B6-1CB8-4EAF-AE12-31DAAF3A9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48297"/>
              </p:ext>
            </p:extLst>
          </p:nvPr>
        </p:nvGraphicFramePr>
        <p:xfrm>
          <a:off x="2987824" y="3795886"/>
          <a:ext cx="2705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82400" progId="Equation.DSMT4">
                  <p:embed/>
                </p:oleObj>
              </mc:Choice>
              <mc:Fallback>
                <p:oleObj name="Equation" r:id="rId2" imgW="1231560" imgH="4824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7E0B82A-F941-407E-8263-10B5C6D5A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795886"/>
                        <a:ext cx="2705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742C537-63A9-40F9-B808-7BBDFBC2E551}"/>
              </a:ext>
            </a:extLst>
          </p:cNvPr>
          <p:cNvCxnSpPr>
            <a:cxnSpLocks/>
          </p:cNvCxnSpPr>
          <p:nvPr/>
        </p:nvCxnSpPr>
        <p:spPr>
          <a:xfrm>
            <a:off x="3131840" y="3651870"/>
            <a:ext cx="0" cy="508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475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BA5F4B-ECD6-4FCB-89CC-5BB7FE6E2F31}"/>
              </a:ext>
            </a:extLst>
          </p:cNvPr>
          <p:cNvSpPr txBox="1"/>
          <p:nvPr/>
        </p:nvSpPr>
        <p:spPr>
          <a:xfrm>
            <a:off x="107504" y="123478"/>
            <a:ext cx="892899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 Unicode MS"/>
              </a:rPr>
              <a:t>(0)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demanda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marshalliana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pelo bem x apresenta efeito-renda nulo, qualquer que seja a renda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SzPct val="140000"/>
            </a:pPr>
            <a:endParaRPr lang="pt-BR" sz="2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 Unicode MS"/>
              </a:rPr>
              <a:t>(1)</a:t>
            </a:r>
            <a:r>
              <a:rPr lang="pt-BR" sz="21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x(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denota a Curva de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Engel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pelo bem x, então x(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)=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r/p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≤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x(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)=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q/p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24DED-E976-48DA-A45C-796A61622689}"/>
              </a:ext>
            </a:extLst>
          </p:cNvPr>
          <p:cNvSpPr txBox="1"/>
          <p:nvPr/>
        </p:nvSpPr>
        <p:spPr>
          <a:xfrm>
            <a:off x="3563888" y="483518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E55C2F-0118-4873-A527-6880A12A931A}"/>
              </a:ext>
            </a:extLst>
          </p:cNvPr>
          <p:cNvSpPr txBox="1"/>
          <p:nvPr/>
        </p:nvSpPr>
        <p:spPr>
          <a:xfrm>
            <a:off x="2267744" y="177966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B1F6594-547E-486F-8845-D83F57843E6A}"/>
              </a:ext>
            </a:extLst>
          </p:cNvPr>
          <p:cNvSpPr txBox="1">
            <a:spLocks/>
          </p:cNvSpPr>
          <p:nvPr/>
        </p:nvSpPr>
        <p:spPr>
          <a:xfrm>
            <a:off x="35496" y="915566"/>
            <a:ext cx="8424936" cy="43088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acabamos de ver, o efeito-renda é nulo caso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pt-BR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45352D5-9732-44DA-BD57-36551BC4B804}"/>
              </a:ext>
            </a:extLst>
          </p:cNvPr>
          <p:cNvSpPr txBox="1">
            <a:spLocks/>
          </p:cNvSpPr>
          <p:nvPr/>
        </p:nvSpPr>
        <p:spPr>
          <a:xfrm>
            <a:off x="70338" y="2283718"/>
            <a:ext cx="8862647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acabamos de ver, a curva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Engel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uma reta vertical (o consumo não depende da renda), com o consumo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depependendo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apenas do preço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relativamente ao preço de x (q/p), caso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(ou q).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 ≤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(ou q), conforme a renda aumenta o consumidor compra mais unidades de x.</a:t>
            </a:r>
          </a:p>
          <a:p>
            <a:pPr lvl="1"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Mas quantas unidades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(ou seja,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r/p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), caso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 ≤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(q). </a:t>
            </a:r>
          </a:p>
          <a:p>
            <a:pPr lvl="1"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7CCD6D-0C3D-465B-AC69-157FA15F9397}"/>
              </a:ext>
            </a:extLst>
          </p:cNvPr>
          <p:cNvSpPr txBox="1"/>
          <p:nvPr/>
        </p:nvSpPr>
        <p:spPr>
          <a:xfrm>
            <a:off x="107504" y="51470"/>
            <a:ext cx="89289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</a:rPr>
              <a:t>(2)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&lt;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então, com relação à demanda pelo bem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seu comportamento quanto ao próprio preço, o efeito-substituição é igual ao efeito-preço.</a:t>
            </a:r>
          </a:p>
          <a:p>
            <a:pPr algn="just">
              <a:buSzPct val="140000"/>
            </a:pPr>
            <a:endParaRPr lang="pt-BR" sz="3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</a:rPr>
              <a:t>(3)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utilidade do consumidor é homotética.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314EB8-BF24-46CB-8F75-24DDC15F0EE5}"/>
              </a:ext>
            </a:extLst>
          </p:cNvPr>
          <p:cNvSpPr txBox="1"/>
          <p:nvPr/>
        </p:nvSpPr>
        <p:spPr>
          <a:xfrm>
            <a:off x="5292080" y="278893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1025D8-FC23-43EE-BBB8-8CAF88E4BFAC}"/>
              </a:ext>
            </a:extLst>
          </p:cNvPr>
          <p:cNvSpPr txBox="1"/>
          <p:nvPr/>
        </p:nvSpPr>
        <p:spPr>
          <a:xfrm>
            <a:off x="1619672" y="69954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A3C8FC5-7770-4A27-9469-90E6C21FF9AE}"/>
              </a:ext>
            </a:extLst>
          </p:cNvPr>
          <p:cNvSpPr txBox="1">
            <a:spLocks/>
          </p:cNvSpPr>
          <p:nvPr/>
        </p:nvSpPr>
        <p:spPr>
          <a:xfrm>
            <a:off x="35496" y="1059582"/>
            <a:ext cx="8928992" cy="136699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Conforme vimos, quando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), um aumento na renda afeta o consumo do bem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Logo, uma alteração no preço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altera o consumo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via efeito-substituição e via efeito-renda.</a:t>
            </a:r>
          </a:p>
          <a:p>
            <a:pPr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Note que o efeito-renda é nulo, portanto toda variação da quantidade de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devida ao efeito-substituição, desde que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r &gt;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(q).</a:t>
            </a:r>
          </a:p>
          <a:p>
            <a:pPr lvl="1"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22446E0-EF7B-4CDA-A488-F5DB7C77A9C9}"/>
              </a:ext>
            </a:extLst>
          </p:cNvPr>
          <p:cNvSpPr txBox="1">
            <a:spLocks/>
          </p:cNvSpPr>
          <p:nvPr/>
        </p:nvSpPr>
        <p:spPr>
          <a:xfrm>
            <a:off x="35496" y="3220983"/>
            <a:ext cx="9001000" cy="136699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A utilidade é homotética quando a </a:t>
            </a:r>
            <a:r>
              <a:rPr lang="pt-BR" sz="195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 depende unicamente das proporções das quantidades dos dois bens; </a:t>
            </a:r>
            <a:r>
              <a:rPr lang="pt-BR" sz="1950" b="1" dirty="0">
                <a:latin typeface="Arial" panose="020B0604020202020204" pitchFamily="34" charset="0"/>
                <a:cs typeface="Arial" panose="020B0604020202020204" pitchFamily="34" charset="0"/>
              </a:rPr>
              <a:t>não é o caso da função utilidade quase linear</a:t>
            </a: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, onde a </a:t>
            </a:r>
            <a:r>
              <a:rPr lang="pt-BR" sz="195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 depende somente da quantidade de x. </a:t>
            </a:r>
          </a:p>
          <a:p>
            <a:pPr marL="598932" lvl="1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Quando a função é homotética, sua </a:t>
            </a:r>
            <a:r>
              <a:rPr lang="pt-BR" sz="195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 é uma função homogênea de grau zero </a:t>
            </a:r>
            <a:r>
              <a:rPr lang="pt-BR" sz="195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ao multiplicarmos todos os argumentos dessa função por uma constante positiva a </a:t>
            </a:r>
            <a:r>
              <a:rPr lang="pt-BR" sz="195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1950" dirty="0">
                <a:latin typeface="Arial" panose="020B0604020202020204" pitchFamily="34" charset="0"/>
                <a:cs typeface="Arial" panose="020B0604020202020204" pitchFamily="34" charset="0"/>
              </a:rPr>
              <a:t> não se altera.</a:t>
            </a:r>
          </a:p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42DB23-09AC-4D2D-942B-3C2DEF7F5D15}"/>
              </a:ext>
            </a:extLst>
          </p:cNvPr>
          <p:cNvSpPr txBox="1"/>
          <p:nvPr/>
        </p:nvSpPr>
        <p:spPr>
          <a:xfrm>
            <a:off x="107504" y="51470"/>
            <a:ext cx="89289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</a:rPr>
              <a:t>(4)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Seja e(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p,q,u</a:t>
            </a:r>
            <a:r>
              <a:rPr lang="pt-BR" sz="13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a função-dispêndio aos preços (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p,q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e nível de utilidade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pt-BR" sz="13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Se 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p/q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</a:t>
            </a:r>
            <a:r>
              <a:rPr lang="pt-BR" sz="21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pt-BR" sz="13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em que </a:t>
            </a:r>
            <a:r>
              <a:rPr lang="pt-BR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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denota a exponencial de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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então e(</a:t>
            </a:r>
            <a:r>
              <a:rPr lang="pt-BR" sz="21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p,q,u</a:t>
            </a:r>
            <a:r>
              <a:rPr lang="pt-BR" sz="13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= q(1+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pt-BR" sz="13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+ln(</a:t>
            </a:r>
            <a:r>
              <a:rPr lang="pt-BR" sz="21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p/q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)).</a:t>
            </a:r>
            <a:r>
              <a:rPr lang="pt-BR" sz="2100" dirty="0"/>
              <a:t>  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CC241B-5435-4C89-954F-BE7E21AF4DD3}"/>
              </a:ext>
            </a:extLst>
          </p:cNvPr>
          <p:cNvSpPr txBox="1"/>
          <p:nvPr/>
        </p:nvSpPr>
        <p:spPr>
          <a:xfrm>
            <a:off x="3347864" y="62753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3E2C27A-3EE7-496B-8EDE-CD00A7415DF3}"/>
              </a:ext>
            </a:extLst>
          </p:cNvPr>
          <p:cNvSpPr txBox="1">
            <a:spLocks/>
          </p:cNvSpPr>
          <p:nvPr/>
        </p:nvSpPr>
        <p:spPr>
          <a:xfrm>
            <a:off x="107504" y="1132751"/>
            <a:ext cx="8928992" cy="136699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 problema do consumidor consiste em maximizar a utilidade sujeito a uma restrição orçamentária (Dados </a:t>
            </a:r>
            <a:r>
              <a:rPr lang="pt-BR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100" i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pt-BR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100" i="1" dirty="0">
                <a:latin typeface="Arial" panose="020B0604020202020204" pitchFamily="34" charset="0"/>
                <a:cs typeface="Arial" panose="020B0604020202020204" pitchFamily="34" charset="0"/>
              </a:rPr>
              <a:t> e r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Dito de outra forma, dadas as preferências do consumidor (descritas por sua função utilidade), quais as quantidades ótimas de x e y que o consumidor deveria comprar para obter a maior utilidade possível.</a:t>
            </a:r>
          </a:p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Podemos pensar nesse questão de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outra forma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 Qual a combinação de x e y que permitiria ao consumidor a obtenção dessa mesma utilidade (utilidade máxima) com o menor gasto possível.</a:t>
            </a:r>
          </a:p>
          <a:p>
            <a:pPr marL="598932" lvl="1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Nesse caso, estaremos descrevendo uma função de gasto mínimo.</a:t>
            </a:r>
          </a:p>
          <a:p>
            <a:pPr marL="598932" lvl="1" indent="-342900" algn="just">
              <a:buClrTx/>
              <a:buSzPct val="101000"/>
              <a:buFont typeface="Arial" panose="020B0604020202020204" pitchFamily="34" charset="0"/>
              <a:buChar char="•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 questão é: como calcular essa função de gasto mínimo, dada a utilidade maximizada.</a:t>
            </a:r>
          </a:p>
        </p:txBody>
      </p:sp>
    </p:spTree>
    <p:extLst>
      <p:ext uri="{BB962C8B-B14F-4D97-AF65-F5344CB8AC3E}">
        <p14:creationId xmlns:p14="http://schemas.microsoft.com/office/powerpoint/2010/main" val="27923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E935DFE-4CD3-456F-97A4-117B0359B851}"/>
              </a:ext>
            </a:extLst>
          </p:cNvPr>
          <p:cNvSpPr/>
          <p:nvPr/>
        </p:nvSpPr>
        <p:spPr>
          <a:xfrm>
            <a:off x="4607620" y="483518"/>
            <a:ext cx="3169122" cy="9930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B5197A-FE60-4489-809F-CC2BEAF3B34E}"/>
              </a:ext>
            </a:extLst>
          </p:cNvPr>
          <p:cNvSpPr/>
          <p:nvPr/>
        </p:nvSpPr>
        <p:spPr>
          <a:xfrm>
            <a:off x="612600" y="472273"/>
            <a:ext cx="3348757" cy="9930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CFC512A-D8B2-4752-BB3E-5AA9B1009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02725"/>
              </p:ext>
            </p:extLst>
          </p:nvPr>
        </p:nvGraphicFramePr>
        <p:xfrm>
          <a:off x="648989" y="423922"/>
          <a:ext cx="70913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495000" progId="Equation.DSMT4">
                  <p:embed/>
                </p:oleObj>
              </mc:Choice>
              <mc:Fallback>
                <p:oleObj name="Equation" r:id="rId2" imgW="3098520" imgH="4950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9FBBA6E-3201-4EA2-8E11-9E62009A9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89" y="423922"/>
                        <a:ext cx="7091363" cy="104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53445AA-F1E2-4E74-B61F-21CF3E22FBC5}"/>
              </a:ext>
            </a:extLst>
          </p:cNvPr>
          <p:cNvSpPr txBox="1">
            <a:spLocks/>
          </p:cNvSpPr>
          <p:nvPr/>
        </p:nvSpPr>
        <p:spPr>
          <a:xfrm>
            <a:off x="107504" y="51471"/>
            <a:ext cx="8928992" cy="5760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Como vimos, as demandas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marshalianas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são dadas por: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5915CF5-ADC6-455D-9468-EB21EE010D28}"/>
              </a:ext>
            </a:extLst>
          </p:cNvPr>
          <p:cNvSpPr txBox="1">
            <a:spLocks/>
          </p:cNvSpPr>
          <p:nvPr/>
        </p:nvSpPr>
        <p:spPr>
          <a:xfrm>
            <a:off x="107504" y="1635646"/>
            <a:ext cx="8928992" cy="5760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Portanto, a função de utilidade indireta é dada por: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7B45FF6-312A-4A52-924A-22AEA619E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11942"/>
              </p:ext>
            </p:extLst>
          </p:nvPr>
        </p:nvGraphicFramePr>
        <p:xfrm>
          <a:off x="565150" y="2078038"/>
          <a:ext cx="40068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457200" progId="Equation.DSMT4">
                  <p:embed/>
                </p:oleObj>
              </mc:Choice>
              <mc:Fallback>
                <p:oleObj name="Equation" r:id="rId4" imgW="181584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B8E272B-04A3-4DC5-B92D-723AFB2DB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078038"/>
                        <a:ext cx="4006850" cy="92551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08602B8-6C8D-43D5-9A53-142608C64AC6}"/>
              </a:ext>
            </a:extLst>
          </p:cNvPr>
          <p:cNvSpPr txBox="1">
            <a:spLocks/>
          </p:cNvSpPr>
          <p:nvPr/>
        </p:nvSpPr>
        <p:spPr>
          <a:xfrm>
            <a:off x="107504" y="3147814"/>
            <a:ext cx="8928992" cy="5760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Qual a renda que permite o nível de gasto necessário para </a:t>
            </a:r>
            <a:r>
              <a:rPr lang="pt-BR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pt-BR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98932" lvl="1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 gasto mínimo → 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F951FFD-D16E-40E4-BB53-FF1404547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25412"/>
              </p:ext>
            </p:extLst>
          </p:nvPr>
        </p:nvGraphicFramePr>
        <p:xfrm>
          <a:off x="3059832" y="3435846"/>
          <a:ext cx="1860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53800" progId="Equation.DSMT4">
                  <p:embed/>
                </p:oleObj>
              </mc:Choice>
              <mc:Fallback>
                <p:oleObj name="Equation" r:id="rId6" imgW="812520" imgH="2538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F7A9244-C703-4DF8-A60D-600765FB47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435846"/>
                        <a:ext cx="186055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AFB861B-8DA3-4DA9-B4B8-0AD990F7D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70913"/>
              </p:ext>
            </p:extLst>
          </p:nvPr>
        </p:nvGraphicFramePr>
        <p:xfrm>
          <a:off x="863203" y="3953405"/>
          <a:ext cx="6661125" cy="96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7760" imgH="482400" progId="Equation.DSMT4">
                  <p:embed/>
                </p:oleObj>
              </mc:Choice>
              <mc:Fallback>
                <p:oleObj name="Equation" r:id="rId8" imgW="3047760" imgH="4824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5B40918-76AC-424F-A9E0-8F6FF53CB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203" y="3953405"/>
                        <a:ext cx="6661125" cy="968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9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45B0DB9-5D4C-42ED-8B80-81A1AB036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80886"/>
              </p:ext>
            </p:extLst>
          </p:nvPr>
        </p:nvGraphicFramePr>
        <p:xfrm>
          <a:off x="542131" y="223391"/>
          <a:ext cx="63341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400" imgH="482400" progId="Equation.DSMT4">
                  <p:embed/>
                </p:oleObj>
              </mc:Choice>
              <mc:Fallback>
                <p:oleObj name="Equation" r:id="rId2" imgW="2768400" imgH="482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76A0087-6B52-4788-9E75-97FC9EA6C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" y="223391"/>
                        <a:ext cx="6334125" cy="10144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53C8AC-5F85-4C18-9A52-2EA68B80C847}"/>
              </a:ext>
            </a:extLst>
          </p:cNvPr>
          <p:cNvSpPr txBox="1">
            <a:spLocks/>
          </p:cNvSpPr>
          <p:nvPr/>
        </p:nvSpPr>
        <p:spPr>
          <a:xfrm>
            <a:off x="107504" y="1635646"/>
            <a:ext cx="8928992" cy="5760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Mas será que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8A5CC94-80F9-48D3-B400-7F547026B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785730"/>
              </p:ext>
            </p:extLst>
          </p:nvPr>
        </p:nvGraphicFramePr>
        <p:xfrm>
          <a:off x="2267744" y="1369915"/>
          <a:ext cx="3412769" cy="98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95000" progId="Equation.DSMT4">
                  <p:embed/>
                </p:oleObj>
              </mc:Choice>
              <mc:Fallback>
                <p:oleObj name="Equation" r:id="rId4" imgW="1574640" imgH="4950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9CF82B4-F013-4B71-B439-272C8EA8C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369915"/>
                        <a:ext cx="3412769" cy="985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861DF8B-DD22-4640-B4E3-3243660D6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45256"/>
              </p:ext>
            </p:extLst>
          </p:nvPr>
        </p:nvGraphicFramePr>
        <p:xfrm>
          <a:off x="539553" y="2573646"/>
          <a:ext cx="7200800" cy="93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38200" imgH="457200" progId="Equation.DSMT4">
                  <p:embed/>
                </p:oleObj>
              </mc:Choice>
              <mc:Fallback>
                <p:oleObj name="Equation" r:id="rId6" imgW="3238200" imgH="457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89ADC12-46C6-4973-8172-74CFE0653C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2573646"/>
                        <a:ext cx="7200800" cy="93420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A905EBC-BD80-4FE9-B20F-CA5D87729092}"/>
              </a:ext>
            </a:extLst>
          </p:cNvPr>
          <p:cNvSpPr txBox="1">
            <a:spLocks/>
          </p:cNvSpPr>
          <p:nvPr/>
        </p:nvSpPr>
        <p:spPr>
          <a:xfrm>
            <a:off x="107504" y="3942489"/>
            <a:ext cx="8928992" cy="5760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Logo, é verdade que, nesse caso: 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9EF447-1202-4E2E-97B8-746C0C866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71773"/>
              </p:ext>
            </p:extLst>
          </p:nvPr>
        </p:nvGraphicFramePr>
        <p:xfrm>
          <a:off x="4572000" y="3655147"/>
          <a:ext cx="4464496" cy="1004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482400" progId="Equation.DSMT4">
                  <p:embed/>
                </p:oleObj>
              </mc:Choice>
              <mc:Fallback>
                <p:oleObj name="Equation" r:id="rId8" imgW="2286000" imgH="482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A630562-4BF7-4B23-95DF-F342BC31D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5147"/>
                        <a:ext cx="4464496" cy="100483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have Esquerda 7">
            <a:extLst>
              <a:ext uri="{FF2B5EF4-FFF2-40B4-BE49-F238E27FC236}">
                <a16:creationId xmlns:a16="http://schemas.microsoft.com/office/drawing/2014/main" id="{8CF5D122-297B-4843-B28B-9B7A4B75A720}"/>
              </a:ext>
            </a:extLst>
          </p:cNvPr>
          <p:cNvSpPr/>
          <p:nvPr/>
        </p:nvSpPr>
        <p:spPr>
          <a:xfrm rot="16200000">
            <a:off x="3429590" y="1121873"/>
            <a:ext cx="268596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4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F2934E-963D-47EA-A54F-A6E0D5319EB4}"/>
              </a:ext>
            </a:extLst>
          </p:cNvPr>
          <p:cNvSpPr txBox="1"/>
          <p:nvPr/>
        </p:nvSpPr>
        <p:spPr>
          <a:xfrm>
            <a:off x="179512" y="51470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7) Questão 03 - 2020</a:t>
            </a:r>
          </a:p>
          <a:p>
            <a:pPr marL="342900" indent="-342900" algn="just">
              <a:buSzPct val="140000"/>
              <a:buFont typeface="Arial" panose="020B0604020202020204" pitchFamily="34" charset="0"/>
              <a:buChar char="•"/>
            </a:pPr>
            <a:endParaRPr lang="pt-B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40000"/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Uma firma possui função de produção                             , em que K é a quantidade de capital por unidade de tempo e L a quantidade de trabalho por unidade de tempo. Se q é a quantidade a ser produzida, então 𝒒 = 𝒇(𝑲, 𝑳). Do ponto de vista da firma, a melhor alternativa para o capital é investir cada $ 1 em um ativo com taxa de retorno de r = 10% por unidade de tempo. O custo de oportunidade de cada unidade de trabalho por cada unidade de tempo é w = $10. Julgue os itens a seguir: </a:t>
            </a:r>
          </a:p>
          <a:p>
            <a:pPr marL="342900" indent="-342900" algn="just">
              <a:buSzPct val="140000"/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função de produção não é homotética.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DF6659F-D246-4AD9-AE39-13B7C142E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77970"/>
              </p:ext>
            </p:extLst>
          </p:nvPr>
        </p:nvGraphicFramePr>
        <p:xfrm>
          <a:off x="5417269" y="417662"/>
          <a:ext cx="22510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304560" progId="Equation.DSMT4">
                  <p:embed/>
                </p:oleObj>
              </mc:Choice>
              <mc:Fallback>
                <p:oleObj name="Equation" r:id="rId2" imgW="1180800" imgH="30456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AAF17FC-014C-417D-8F5F-11D4C343F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7269" y="417662"/>
                        <a:ext cx="225107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FBE1B45-EE14-43B9-B342-4E298CCFDECB}"/>
              </a:ext>
            </a:extLst>
          </p:cNvPr>
          <p:cNvSpPr txBox="1"/>
          <p:nvPr/>
        </p:nvSpPr>
        <p:spPr>
          <a:xfrm>
            <a:off x="5724128" y="3363838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88240C-693F-46C1-B5E8-A5A10C04305B}"/>
              </a:ext>
            </a:extLst>
          </p:cNvPr>
          <p:cNvSpPr txBox="1"/>
          <p:nvPr/>
        </p:nvSpPr>
        <p:spPr>
          <a:xfrm>
            <a:off x="179512" y="379588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140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 FDP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-Douglas é homotética, pois 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TMgS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depende da proporção dos fatores de produção e não das quantidades absolutas. Com isso, temos uma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isolinha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linear. Nesse caso,            </a:t>
            </a:r>
            <a:r>
              <a:rPr lang="pt-BR" sz="2100" i="1" dirty="0">
                <a:latin typeface="Arial" panose="020B0604020202020204" pitchFamily="34" charset="0"/>
                <a:cs typeface="Arial" panose="020B0604020202020204" pitchFamily="34" charset="0"/>
              </a:rPr>
              <a:t>K = 100L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30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6EBD37-8EAA-4E33-80BD-99A5C8FE01FF}"/>
              </a:ext>
            </a:extLst>
          </p:cNvPr>
          <p:cNvSpPr txBox="1"/>
          <p:nvPr/>
        </p:nvSpPr>
        <p:spPr>
          <a:xfrm>
            <a:off x="107504" y="195486"/>
            <a:ext cx="8928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demanda fatorial por capital e trabalho é                                   . </a:t>
            </a:r>
          </a:p>
          <a:p>
            <a:pPr algn="just">
              <a:buSzPct val="140000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função de custo médio é 𝐶𝑀𝑒(𝑞) = 𝑞, em que q é a quantidade a ser produzida por unidade de tempo.</a:t>
            </a:r>
          </a:p>
          <a:p>
            <a:pPr algn="just">
              <a:buSzPct val="140000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SzPct val="140000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Suponha que, no curto prazo, o capital está fixo em           . Então a função custo de curto-prazo é                             .</a:t>
            </a:r>
          </a:p>
          <a:p>
            <a:pPr algn="just">
              <a:buSzPct val="140000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Em um mercado competitivo, sem custos fixos, se p é o preço do bem e q a quantidade (por unidade de tempo), então a oferta da firma será 𝑝 = 4𝑞.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50A6C83-C2BB-4A84-B3DD-560A21A0A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22166"/>
              </p:ext>
            </p:extLst>
          </p:nvPr>
        </p:nvGraphicFramePr>
        <p:xfrm>
          <a:off x="5940152" y="37108"/>
          <a:ext cx="2651189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31640" progId="Equation.DSMT4">
                  <p:embed/>
                </p:oleObj>
              </mc:Choice>
              <mc:Fallback>
                <p:oleObj name="Equation" r:id="rId2" imgW="1422360" imgH="4316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5EA2432-C3E4-4E01-9541-986A9F30C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40152" y="37108"/>
                        <a:ext cx="2651189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753FC4-8055-43BF-9214-26496241D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61871"/>
              </p:ext>
            </p:extLst>
          </p:nvPr>
        </p:nvGraphicFramePr>
        <p:xfrm>
          <a:off x="4211960" y="2702421"/>
          <a:ext cx="21034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393480" progId="Equation.DSMT4">
                  <p:embed/>
                </p:oleObj>
              </mc:Choice>
              <mc:Fallback>
                <p:oleObj name="Equation" r:id="rId4" imgW="1104840" imgH="39348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F8B0AE2-ED6D-43D9-8C90-0F1F75A51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2702421"/>
                        <a:ext cx="21034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8544B6B-4570-4CC7-9B6D-2D3D43295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372611"/>
              </p:ext>
            </p:extLst>
          </p:nvPr>
        </p:nvGraphicFramePr>
        <p:xfrm>
          <a:off x="7236296" y="2355726"/>
          <a:ext cx="7016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190440" progId="Equation.DSMT4">
                  <p:embed/>
                </p:oleObj>
              </mc:Choice>
              <mc:Fallback>
                <p:oleObj name="Equation" r:id="rId6" imgW="368280" imgH="1904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5506935-8B39-4E3E-8465-0A45E5117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6296" y="2355726"/>
                        <a:ext cx="7016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7494FE6-1F83-4FF2-B965-6F074C937ABC}"/>
              </a:ext>
            </a:extLst>
          </p:cNvPr>
          <p:cNvSpPr txBox="1"/>
          <p:nvPr/>
        </p:nvSpPr>
        <p:spPr>
          <a:xfrm>
            <a:off x="8676456" y="19548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2CA1A4-9396-4B4B-9AD4-BF9C4D3AE454}"/>
              </a:ext>
            </a:extLst>
          </p:cNvPr>
          <p:cNvSpPr txBox="1"/>
          <p:nvPr/>
        </p:nvSpPr>
        <p:spPr>
          <a:xfrm>
            <a:off x="4716016" y="1636807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 -  </a:t>
            </a:r>
            <a:r>
              <a:rPr lang="pt-B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2Q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7574D0-E49A-4C69-A6A5-7ACDA3E0740C}"/>
              </a:ext>
            </a:extLst>
          </p:cNvPr>
          <p:cNvSpPr txBox="1"/>
          <p:nvPr/>
        </p:nvSpPr>
        <p:spPr>
          <a:xfrm>
            <a:off x="6444208" y="286094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A8C75BC-E248-45DD-83BB-E4501D80CCDA}"/>
              </a:ext>
            </a:extLst>
          </p:cNvPr>
          <p:cNvSpPr txBox="1"/>
          <p:nvPr/>
        </p:nvSpPr>
        <p:spPr>
          <a:xfrm>
            <a:off x="1691680" y="415592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3A80115C-EBAB-4019-8243-5E3F18016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45318"/>
              </p:ext>
            </p:extLst>
          </p:nvPr>
        </p:nvGraphicFramePr>
        <p:xfrm>
          <a:off x="1957657" y="626373"/>
          <a:ext cx="2974383" cy="50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279360" progId="Equation.DSMT4">
                  <p:embed/>
                </p:oleObj>
              </mc:Choice>
              <mc:Fallback>
                <p:oleObj name="Equation" r:id="rId8" imgW="1587240" imgH="27936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62D4128D-7634-4730-8D2C-02F2E8BFC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657" y="626373"/>
                        <a:ext cx="2974383" cy="50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5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2405B23-683C-4078-BBBF-89D1FEE37753}"/>
              </a:ext>
            </a:extLst>
          </p:cNvPr>
          <p:cNvSpPr txBox="1">
            <a:spLocks/>
          </p:cNvSpPr>
          <p:nvPr/>
        </p:nvSpPr>
        <p:spPr>
          <a:xfrm>
            <a:off x="107886" y="-236562"/>
            <a:ext cx="8928610" cy="4883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Char char="n"/>
              <a:defRPr sz="3200">
                <a:solidFill>
                  <a:srgbClr val="3765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663300"/>
              </a:buClr>
              <a:buSzPct val="80000"/>
              <a:buFont typeface="Wingdings" pitchFamily="2" charset="2"/>
              <a:buChar char="l"/>
              <a:defRPr sz="2800">
                <a:solidFill>
                  <a:srgbClr val="37654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4000"/>
              </a:spcBef>
              <a:spcAft>
                <a:spcPct val="0"/>
              </a:spcAft>
              <a:buClr>
                <a:srgbClr val="663300"/>
              </a:buClr>
              <a:buSzPct val="40000"/>
              <a:buFont typeface="Wingdings" pitchFamily="2" charset="2"/>
              <a:buChar char="u"/>
              <a:defRPr sz="2800">
                <a:solidFill>
                  <a:srgbClr val="37654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•"/>
              <a:defRPr sz="2400">
                <a:solidFill>
                  <a:srgbClr val="37654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100000"/>
              <a:buChar char="–"/>
              <a:defRPr sz="2400">
                <a:solidFill>
                  <a:srgbClr val="376546"/>
                </a:solidFill>
                <a:latin typeface="+mn-lt"/>
              </a:defRPr>
            </a:lvl9pPr>
          </a:lstStyle>
          <a:p>
            <a:pPr lvl="1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pt-BR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Adicionalmente:</a:t>
            </a: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pt-BR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 Monótonas (Não Saciedade)  </a:t>
            </a:r>
          </a:p>
          <a:p>
            <a:pPr lvl="1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mais melhor</a:t>
            </a:r>
          </a:p>
          <a:p>
            <a:pPr lvl="1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pt-BR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 Contínuas  </a:t>
            </a:r>
          </a:p>
          <a:p>
            <a:pPr lvl="1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bens são divisíveis</a:t>
            </a:r>
          </a:p>
          <a:p>
            <a:pPr lvl="1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pt-BR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Preferências Convexas  </a:t>
            </a:r>
          </a:p>
          <a:p>
            <a:pPr lvl="1"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2600" kern="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Diversificação aumenta a utilidade</a:t>
            </a: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pt-BR" sz="2800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pt-BR" sz="2800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pt-BR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E30E510-7275-419B-9015-EC2B61ECBBF5}"/>
              </a:ext>
            </a:extLst>
          </p:cNvPr>
          <p:cNvSpPr/>
          <p:nvPr/>
        </p:nvSpPr>
        <p:spPr>
          <a:xfrm>
            <a:off x="7308304" y="3334493"/>
            <a:ext cx="1346700" cy="567680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E6963F-631A-47FE-91AA-EBDE10EE82CA}"/>
              </a:ext>
            </a:extLst>
          </p:cNvPr>
          <p:cNvSpPr txBox="1"/>
          <p:nvPr/>
        </p:nvSpPr>
        <p:spPr>
          <a:xfrm>
            <a:off x="107505" y="805828"/>
            <a:ext cx="8507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escolha ótima de K e L por parte da firma exige que: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1330EC-4BFD-4B52-9614-F307156F11A6}"/>
              </a:ext>
            </a:extLst>
          </p:cNvPr>
          <p:cNvSpPr/>
          <p:nvPr/>
        </p:nvSpPr>
        <p:spPr>
          <a:xfrm>
            <a:off x="3203849" y="3182092"/>
            <a:ext cx="1512168" cy="994427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A20FCE29-DDE1-4A95-B7DE-0412778C9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33312"/>
              </p:ext>
            </p:extLst>
          </p:nvPr>
        </p:nvGraphicFramePr>
        <p:xfrm>
          <a:off x="488995" y="3233416"/>
          <a:ext cx="8126363" cy="91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4760" imgH="419040" progId="Equation.DSMT4">
                  <p:embed/>
                </p:oleObj>
              </mc:Choice>
              <mc:Fallback>
                <p:oleObj name="Equation" r:id="rId2" imgW="3974760" imgH="41904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A29CE121-8842-4975-AD0A-D14845FDD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95" y="3233416"/>
                        <a:ext cx="8126363" cy="910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1">
            <a:extLst>
              <a:ext uri="{FF2B5EF4-FFF2-40B4-BE49-F238E27FC236}">
                <a16:creationId xmlns:a16="http://schemas.microsoft.com/office/drawing/2014/main" id="{DBF9B079-B11F-4605-8815-0289AF45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87" y="4299942"/>
            <a:ext cx="8176915" cy="738664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00" dirty="0" err="1">
                <a:cs typeface="Arial" panose="020B0604020202020204" pitchFamily="34" charset="0"/>
              </a:rPr>
              <a:t>Isolinha</a:t>
            </a:r>
            <a:r>
              <a:rPr lang="pt-BR" altLang="pt-BR" sz="2100" dirty="0">
                <a:cs typeface="Arial" panose="020B0604020202020204" pitchFamily="34" charset="0"/>
              </a:rPr>
              <a:t> (Caminho de Expansão) → A firma deverá utilizar 100 unidades de capital para cada unidade de trabalho.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CFF5F84-4C02-41F5-B2FA-0FFDA24E9B76}"/>
              </a:ext>
            </a:extLst>
          </p:cNvPr>
          <p:cNvCxnSpPr>
            <a:cxnSpLocks/>
          </p:cNvCxnSpPr>
          <p:nvPr/>
        </p:nvCxnSpPr>
        <p:spPr>
          <a:xfrm>
            <a:off x="3419872" y="4177412"/>
            <a:ext cx="0" cy="122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315E0B-EA4C-4C17-90D1-5B48B4964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605539"/>
              </p:ext>
            </p:extLst>
          </p:nvPr>
        </p:nvGraphicFramePr>
        <p:xfrm>
          <a:off x="539552" y="111475"/>
          <a:ext cx="2160240" cy="66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F7A47F20-3BAD-4A06-89C2-3D01D057C6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1475"/>
                        <a:ext cx="2160240" cy="660075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28CE71A1-F70D-482E-BD59-8424AD108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04140"/>
              </p:ext>
            </p:extLst>
          </p:nvPr>
        </p:nvGraphicFramePr>
        <p:xfrm>
          <a:off x="539552" y="1275133"/>
          <a:ext cx="43926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431640" progId="Equation.DSMT4">
                  <p:embed/>
                </p:oleObj>
              </mc:Choice>
              <mc:Fallback>
                <p:oleObj name="Equation" r:id="rId6" imgW="184140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3E2E40E-8B12-46AA-96F4-DF11221F7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75133"/>
                        <a:ext cx="4392613" cy="971550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A117DA1-7AAC-4808-81E0-79F4FE53E68A}"/>
              </a:ext>
            </a:extLst>
          </p:cNvPr>
          <p:cNvSpPr txBox="1"/>
          <p:nvPr/>
        </p:nvSpPr>
        <p:spPr>
          <a:xfrm>
            <a:off x="123353" y="2391165"/>
            <a:ext cx="5508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 caso de uma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Cobb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-Douglas, temos:</a:t>
            </a: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38915EF8-BB8A-4A99-AEDF-C6853A67C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16739"/>
              </p:ext>
            </p:extLst>
          </p:nvPr>
        </p:nvGraphicFramePr>
        <p:xfrm>
          <a:off x="5580112" y="2143495"/>
          <a:ext cx="14351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09C267D2-F5F4-4881-9588-156937274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143495"/>
                        <a:ext cx="1435100" cy="966788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29464FA-1E58-44A0-B16B-8031AB56797A}"/>
              </a:ext>
            </a:extLst>
          </p:cNvPr>
          <p:cNvCxnSpPr>
            <a:cxnSpLocks/>
          </p:cNvCxnSpPr>
          <p:nvPr/>
        </p:nvCxnSpPr>
        <p:spPr>
          <a:xfrm>
            <a:off x="7452320" y="386789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4BDB841E-5C2B-4C2D-8052-A5C46681D99B}"/>
              </a:ext>
            </a:extLst>
          </p:cNvPr>
          <p:cNvCxnSpPr>
            <a:stCxn id="4" idx="0"/>
          </p:cNvCxnSpPr>
          <p:nvPr/>
        </p:nvCxnSpPr>
        <p:spPr>
          <a:xfrm flipV="1">
            <a:off x="586924" y="2499742"/>
            <a:ext cx="2616924" cy="21170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B04754BE-C8CF-47D8-BDDE-6FF26AFF1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962" y="488345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56B55C63-4AE7-41F0-9F0D-498497ADC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62" y="367017"/>
            <a:ext cx="0" cy="4237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271B77FC-BF9E-46EA-8AE5-63B931021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924" y="4616753"/>
            <a:ext cx="4425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99D4F9-61D8-4B03-A2DD-414CC7B1A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002" y="4553254"/>
            <a:ext cx="307778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2200" b="1" dirty="0">
                <a:latin typeface="Arial" charset="0"/>
              </a:rPr>
              <a:t>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E1FC9CD-325E-4239-91AF-6B15B7B8D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3478"/>
            <a:ext cx="4857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r"/>
            <a:r>
              <a:rPr lang="en-US" sz="2200" b="1" dirty="0">
                <a:latin typeface="Arial" charset="0"/>
              </a:rPr>
              <a:t>K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E50544D-169D-4F6A-ACB2-09D15C72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951" y="1157962"/>
            <a:ext cx="6598541" cy="920765"/>
          </a:xfrm>
          <a:prstGeom prst="rect">
            <a:avLst/>
          </a:prstGeom>
          <a:solidFill>
            <a:srgbClr val="F8F8F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A </a:t>
            </a:r>
            <a:r>
              <a:rPr lang="en-US" sz="1800" dirty="0" err="1">
                <a:latin typeface="Arial" charset="0"/>
              </a:rPr>
              <a:t>quantidade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Q</a:t>
            </a:r>
            <a:r>
              <a:rPr lang="en-US" sz="1800" i="1" baseline="-25000" dirty="0">
                <a:latin typeface="Arial" charset="0"/>
              </a:rPr>
              <a:t>1</a:t>
            </a:r>
            <a:r>
              <a:rPr lang="en-US" sz="1800" dirty="0">
                <a:latin typeface="Arial" charset="0"/>
              </a:rPr>
              <a:t>  </a:t>
            </a:r>
            <a:r>
              <a:rPr lang="en-US" sz="1800" dirty="0" err="1">
                <a:latin typeface="Arial" charset="0"/>
              </a:rPr>
              <a:t>pode</a:t>
            </a:r>
            <a:r>
              <a:rPr lang="en-US" sz="1800" dirty="0">
                <a:latin typeface="Arial" charset="0"/>
              </a:rPr>
              <a:t> ser  </a:t>
            </a:r>
            <a:r>
              <a:rPr lang="en-US" sz="1800" dirty="0" err="1">
                <a:latin typeface="Arial" charset="0"/>
              </a:rPr>
              <a:t>produzida</a:t>
            </a:r>
            <a:r>
              <a:rPr lang="en-US" sz="1800" dirty="0">
                <a:latin typeface="Arial" charset="0"/>
              </a:rPr>
              <a:t> com as  </a:t>
            </a:r>
            <a:r>
              <a:rPr lang="en-US" sz="1800" dirty="0" err="1">
                <a:latin typeface="Arial" charset="0"/>
              </a:rPr>
              <a:t>combinações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K</a:t>
            </a:r>
            <a:r>
              <a:rPr lang="en-US" sz="1800" i="1" baseline="-25000" dirty="0">
                <a:latin typeface="Arial" charset="0"/>
              </a:rPr>
              <a:t>1</a:t>
            </a:r>
            <a:r>
              <a:rPr lang="en-US" sz="1800" i="1" dirty="0">
                <a:latin typeface="Arial" charset="0"/>
              </a:rPr>
              <a:t>L</a:t>
            </a:r>
            <a:r>
              <a:rPr lang="en-US" sz="1800" i="1" baseline="-25000" dirty="0">
                <a:latin typeface="Arial" charset="0"/>
              </a:rPr>
              <a:t>1</a:t>
            </a:r>
            <a:r>
              <a:rPr lang="en-US" sz="1800" i="1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ou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K</a:t>
            </a:r>
            <a:r>
              <a:rPr lang="en-US" sz="1800" i="1" baseline="-25000" dirty="0">
                <a:latin typeface="Arial" charset="0"/>
              </a:rPr>
              <a:t>2</a:t>
            </a:r>
            <a:r>
              <a:rPr lang="en-US" sz="1800" i="1" dirty="0">
                <a:latin typeface="Arial" charset="0"/>
              </a:rPr>
              <a:t>L</a:t>
            </a:r>
            <a:r>
              <a:rPr lang="en-US" sz="1800" i="1" baseline="-25000" dirty="0">
                <a:latin typeface="Arial" charset="0"/>
              </a:rPr>
              <a:t>2</a:t>
            </a:r>
            <a:r>
              <a:rPr lang="en-US" sz="1800" i="1" dirty="0">
                <a:latin typeface="Arial" charset="0"/>
              </a:rPr>
              <a:t>. </a:t>
            </a:r>
            <a:r>
              <a:rPr lang="en-US" sz="1800" dirty="0" err="1">
                <a:latin typeface="Arial" charset="0"/>
              </a:rPr>
              <a:t>Entretanto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essas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combinações</a:t>
            </a:r>
            <a:r>
              <a:rPr lang="en-US" sz="1800" dirty="0">
                <a:latin typeface="Arial" charset="0"/>
              </a:rPr>
              <a:t>  </a:t>
            </a:r>
            <a:r>
              <a:rPr lang="en-US" sz="1800" dirty="0" err="1">
                <a:latin typeface="Arial" charset="0"/>
              </a:rPr>
              <a:t>implicam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custo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maior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relativamente</a:t>
            </a:r>
            <a:r>
              <a:rPr lang="en-US" sz="1800" dirty="0">
                <a:latin typeface="Arial" charset="0"/>
              </a:rPr>
              <a:t> à </a:t>
            </a:r>
            <a:r>
              <a:rPr lang="en-US" sz="1800" dirty="0" err="1">
                <a:latin typeface="Arial" charset="0"/>
              </a:rPr>
              <a:t>combinação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K*L*.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C4255CF-0FF3-4705-AB07-33007294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512" y="3759507"/>
            <a:ext cx="447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Q</a:t>
            </a:r>
            <a:r>
              <a:rPr lang="en-US" sz="1800" b="1" i="1" baseline="-25000" dirty="0">
                <a:latin typeface="Arial" charset="0"/>
              </a:rPr>
              <a:t>1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641B6217-5516-4E37-817C-9CE34F1BAC05}"/>
              </a:ext>
            </a:extLst>
          </p:cNvPr>
          <p:cNvSpPr>
            <a:spLocks/>
          </p:cNvSpPr>
          <p:nvPr/>
        </p:nvSpPr>
        <p:spPr bwMode="auto">
          <a:xfrm>
            <a:off x="1290187" y="921054"/>
            <a:ext cx="3551238" cy="3016253"/>
          </a:xfrm>
          <a:custGeom>
            <a:avLst/>
            <a:gdLst>
              <a:gd name="T0" fmla="*/ 0 w 1957"/>
              <a:gd name="T1" fmla="*/ 0 h 1886"/>
              <a:gd name="T2" fmla="*/ 71 w 1957"/>
              <a:gd name="T3" fmla="*/ 340 h 1886"/>
              <a:gd name="T4" fmla="*/ 237 w 1957"/>
              <a:gd name="T5" fmla="*/ 837 h 1886"/>
              <a:gd name="T6" fmla="*/ 695 w 1957"/>
              <a:gd name="T7" fmla="*/ 1444 h 1886"/>
              <a:gd name="T8" fmla="*/ 1176 w 1957"/>
              <a:gd name="T9" fmla="*/ 1713 h 1886"/>
              <a:gd name="T10" fmla="*/ 1586 w 1957"/>
              <a:gd name="T11" fmla="*/ 1815 h 1886"/>
              <a:gd name="T12" fmla="*/ 1957 w 1957"/>
              <a:gd name="T13" fmla="*/ 1886 h 18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7"/>
              <a:gd name="T22" fmla="*/ 0 h 1886"/>
              <a:gd name="T23" fmla="*/ 1957 w 1957"/>
              <a:gd name="T24" fmla="*/ 1886 h 18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7" h="1886">
                <a:moveTo>
                  <a:pt x="0" y="0"/>
                </a:moveTo>
                <a:cubicBezTo>
                  <a:pt x="13" y="56"/>
                  <a:pt x="32" y="201"/>
                  <a:pt x="71" y="340"/>
                </a:cubicBezTo>
                <a:cubicBezTo>
                  <a:pt x="110" y="479"/>
                  <a:pt x="133" y="653"/>
                  <a:pt x="237" y="837"/>
                </a:cubicBezTo>
                <a:cubicBezTo>
                  <a:pt x="341" y="1021"/>
                  <a:pt x="538" y="1298"/>
                  <a:pt x="695" y="1444"/>
                </a:cubicBezTo>
                <a:cubicBezTo>
                  <a:pt x="852" y="1590"/>
                  <a:pt x="1028" y="1651"/>
                  <a:pt x="1176" y="1713"/>
                </a:cubicBezTo>
                <a:cubicBezTo>
                  <a:pt x="1324" y="1775"/>
                  <a:pt x="1456" y="1786"/>
                  <a:pt x="1586" y="1815"/>
                </a:cubicBezTo>
                <a:cubicBezTo>
                  <a:pt x="1716" y="1844"/>
                  <a:pt x="1880" y="1871"/>
                  <a:pt x="1957" y="188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pt-BR" sz="19000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F624E01-7012-4BDA-A816-8070175A3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3" y="123478"/>
            <a:ext cx="7109745" cy="920765"/>
          </a:xfrm>
          <a:prstGeom prst="rect">
            <a:avLst/>
          </a:prstGeom>
          <a:solidFill>
            <a:srgbClr val="F8F8F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Arial" charset="0"/>
              </a:rPr>
              <a:t>Q</a:t>
            </a:r>
            <a:r>
              <a:rPr lang="en-US" sz="1800" i="1" baseline="-25000" dirty="0">
                <a:latin typeface="Arial" charset="0"/>
              </a:rPr>
              <a:t>1 </a:t>
            </a:r>
            <a:r>
              <a:rPr lang="en-US" sz="1800" i="1" dirty="0">
                <a:latin typeface="Arial" charset="0"/>
              </a:rPr>
              <a:t> é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uma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isoquanta</a:t>
            </a:r>
            <a:r>
              <a:rPr lang="en-US" sz="1800" dirty="0">
                <a:latin typeface="Arial" charset="0"/>
              </a:rPr>
              <a:t> para o </a:t>
            </a:r>
            <a:r>
              <a:rPr lang="en-US" sz="1800" dirty="0" err="1">
                <a:latin typeface="Arial" charset="0"/>
              </a:rPr>
              <a:t>nível</a:t>
            </a:r>
            <a:r>
              <a:rPr lang="en-US" sz="1800" dirty="0">
                <a:latin typeface="Arial" charset="0"/>
              </a:rPr>
              <a:t> de </a:t>
            </a:r>
            <a:r>
              <a:rPr lang="en-US" sz="1800" dirty="0" err="1">
                <a:latin typeface="Arial" charset="0"/>
              </a:rPr>
              <a:t>produção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Q</a:t>
            </a:r>
            <a:r>
              <a:rPr lang="en-US" sz="1800" i="1" baseline="-25000" dirty="0">
                <a:latin typeface="Arial" charset="0"/>
              </a:rPr>
              <a:t>1.</a:t>
            </a:r>
            <a:r>
              <a:rPr lang="en-US" sz="1800" dirty="0">
                <a:latin typeface="Arial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A </a:t>
            </a:r>
            <a:r>
              <a:rPr lang="en-US" sz="1800" dirty="0" err="1">
                <a:latin typeface="Arial" charset="0"/>
              </a:rPr>
              <a:t>curva</a:t>
            </a:r>
            <a:r>
              <a:rPr lang="en-US" sz="1800" dirty="0">
                <a:latin typeface="Arial" charset="0"/>
              </a:rPr>
              <a:t> de </a:t>
            </a:r>
            <a:r>
              <a:rPr lang="en-US" sz="1800" dirty="0" err="1">
                <a:latin typeface="Arial" charset="0"/>
              </a:rPr>
              <a:t>isocusto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CT</a:t>
            </a:r>
            <a:r>
              <a:rPr lang="en-US" sz="1800" i="1" baseline="-25000" dirty="0">
                <a:latin typeface="Arial" charset="0"/>
              </a:rPr>
              <a:t>1  </a:t>
            </a:r>
            <a:r>
              <a:rPr lang="en-US" sz="1800" dirty="0" err="1">
                <a:latin typeface="Arial" charset="0"/>
              </a:rPr>
              <a:t>mostra</a:t>
            </a:r>
            <a:r>
              <a:rPr lang="en-US" sz="1800" dirty="0">
                <a:latin typeface="Arial" charset="0"/>
              </a:rPr>
              <a:t>  </a:t>
            </a:r>
            <a:r>
              <a:rPr lang="en-US" sz="1800" dirty="0" err="1">
                <a:latin typeface="Arial" charset="0"/>
              </a:rPr>
              <a:t>todas</a:t>
            </a:r>
            <a:r>
              <a:rPr lang="en-US" sz="1800" dirty="0">
                <a:latin typeface="Arial" charset="0"/>
              </a:rPr>
              <a:t> as </a:t>
            </a:r>
            <a:r>
              <a:rPr lang="en-US" sz="1800" dirty="0" err="1">
                <a:latin typeface="Arial" charset="0"/>
              </a:rPr>
              <a:t>combinações</a:t>
            </a:r>
            <a:r>
              <a:rPr lang="en-US" sz="1800" dirty="0">
                <a:latin typeface="Arial" charset="0"/>
              </a:rPr>
              <a:t> de </a:t>
            </a:r>
            <a:r>
              <a:rPr lang="en-US" sz="1800" i="1" dirty="0">
                <a:latin typeface="Arial" charset="0"/>
              </a:rPr>
              <a:t>K </a:t>
            </a:r>
            <a:r>
              <a:rPr lang="en-US" sz="1800" dirty="0">
                <a:latin typeface="Arial" charset="0"/>
              </a:rPr>
              <a:t>e </a:t>
            </a:r>
            <a:r>
              <a:rPr lang="en-US" sz="1800" i="1" dirty="0">
                <a:latin typeface="Arial" charset="0"/>
              </a:rPr>
              <a:t>L</a:t>
            </a:r>
            <a:r>
              <a:rPr lang="en-US" sz="1800" dirty="0">
                <a:latin typeface="Arial" charset="0"/>
              </a:rPr>
              <a:t> que </a:t>
            </a:r>
            <a:r>
              <a:rPr lang="en-US" sz="1800" dirty="0" err="1">
                <a:latin typeface="Arial" charset="0"/>
              </a:rPr>
              <a:t>custam</a:t>
            </a:r>
            <a:r>
              <a:rPr lang="en-US" sz="1800" dirty="0">
                <a:latin typeface="Arial" charset="0"/>
              </a:rPr>
              <a:t> CT</a:t>
            </a:r>
            <a:r>
              <a:rPr lang="en-US" sz="1800" baseline="-25000" dirty="0">
                <a:latin typeface="Arial" charset="0"/>
              </a:rPr>
              <a:t>1</a:t>
            </a:r>
            <a:r>
              <a:rPr lang="en-US" sz="1800" dirty="0">
                <a:latin typeface="Arial" charset="0"/>
              </a:rPr>
              <a:t>.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7E43908B-529A-44EC-8C3B-C7CD92195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726" y="1392542"/>
            <a:ext cx="3209925" cy="320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E30A95A-0D07-411C-8A87-3580F0BEC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738" y="568629"/>
            <a:ext cx="4060825" cy="406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14EBF685-29D1-41AC-AE68-74AC1E74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294" y="4202417"/>
            <a:ext cx="57548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CT</a:t>
            </a:r>
            <a:r>
              <a:rPr lang="en-US" sz="1800" b="1" i="1" baseline="-25000" dirty="0">
                <a:latin typeface="Arial" charset="0"/>
              </a:rPr>
              <a:t>0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49CA22C4-4B32-4F8A-836E-FBDEBC4F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655" y="4159553"/>
            <a:ext cx="57548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CT</a:t>
            </a:r>
            <a:r>
              <a:rPr lang="en-US" sz="1800" b="1" i="1" baseline="-25000" dirty="0">
                <a:latin typeface="Arial" charset="0"/>
              </a:rPr>
              <a:t>1</a:t>
            </a: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DA02796B-C378-41A0-8609-5BD02E276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823" y="2703817"/>
            <a:ext cx="36869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 dirty="0">
                <a:latin typeface="Arial" charset="0"/>
              </a:rPr>
              <a:t>A</a:t>
            </a: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2C31B2A9-3CFC-4510-AAD7-194409F8A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926" y="3130853"/>
            <a:ext cx="18510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D5AE8683-F288-41B1-88EA-F26CDAFE4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926" y="3740453"/>
            <a:ext cx="3146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C6A308C3-5639-4470-8275-23579C65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51" y="2903895"/>
            <a:ext cx="43922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K*</a:t>
            </a:r>
            <a:endParaRPr lang="en-US" sz="1800" b="1" i="1" baseline="-25000" dirty="0">
              <a:latin typeface="Arial" charset="0"/>
            </a:endParaRPr>
          </a:p>
        </p:txBody>
      </p:sp>
      <p:sp>
        <p:nvSpPr>
          <p:cNvPr id="19" name="Line 32">
            <a:extLst>
              <a:ext uri="{FF2B5EF4-FFF2-40B4-BE49-F238E27FC236}">
                <a16:creationId xmlns:a16="http://schemas.microsoft.com/office/drawing/2014/main" id="{00C0F94C-AEC6-4035-91AD-A32FE467A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5563" y="3146728"/>
            <a:ext cx="0" cy="1495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E480899C-5699-49E7-92F3-2F916E15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951" y="4597705"/>
            <a:ext cx="41357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L*</a:t>
            </a:r>
            <a:endParaRPr lang="en-US" sz="1800" b="1" i="1" baseline="-25000" dirty="0">
              <a:latin typeface="Arial" charset="0"/>
            </a:endParaRPr>
          </a:p>
        </p:txBody>
      </p:sp>
      <p:sp>
        <p:nvSpPr>
          <p:cNvPr id="21" name="Oval 34">
            <a:extLst>
              <a:ext uri="{FF2B5EF4-FFF2-40B4-BE49-F238E27FC236}">
                <a16:creationId xmlns:a16="http://schemas.microsoft.com/office/drawing/2014/main" id="{97E53D86-11CD-4E2A-BE01-272DE5CA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363" y="3054653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Rectangle 35">
            <a:extLst>
              <a:ext uri="{FF2B5EF4-FFF2-40B4-BE49-F238E27FC236}">
                <a16:creationId xmlns:a16="http://schemas.microsoft.com/office/drawing/2014/main" id="{5AED35C4-5F24-4FA6-BB2E-1B3CD4D1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51" y="3589641"/>
            <a:ext cx="43441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K</a:t>
            </a:r>
            <a:r>
              <a:rPr lang="en-US" sz="1800" b="1" i="1" baseline="-25000" dirty="0">
                <a:latin typeface="Arial" charset="0"/>
              </a:rPr>
              <a:t>2</a:t>
            </a:r>
          </a:p>
        </p:txBody>
      </p:sp>
      <p:sp>
        <p:nvSpPr>
          <p:cNvPr id="23" name="Line 36">
            <a:extLst>
              <a:ext uri="{FF2B5EF4-FFF2-40B4-BE49-F238E27FC236}">
                <a16:creationId xmlns:a16="http://schemas.microsoft.com/office/drawing/2014/main" id="{734D7332-7F06-4D2E-8C4D-6D5DAD0AE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2563" y="3680128"/>
            <a:ext cx="0" cy="962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7B2554E8-8522-435D-B065-2ACFA435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839" y="4597705"/>
            <a:ext cx="40876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L</a:t>
            </a:r>
            <a:r>
              <a:rPr lang="en-US" sz="1800" b="1" i="1" baseline="-25000" dirty="0">
                <a:latin typeface="Arial" charset="0"/>
              </a:rPr>
              <a:t>2</a:t>
            </a:r>
          </a:p>
        </p:txBody>
      </p:sp>
      <p:sp>
        <p:nvSpPr>
          <p:cNvPr id="25" name="Line 38">
            <a:extLst>
              <a:ext uri="{FF2B5EF4-FFF2-40B4-BE49-F238E27FC236}">
                <a16:creationId xmlns:a16="http://schemas.microsoft.com/office/drawing/2014/main" id="{1D3A7868-ADE3-4CC4-9AC8-44DAF0C2FB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926" y="1378253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" name="Line 39">
            <a:extLst>
              <a:ext uri="{FF2B5EF4-FFF2-40B4-BE49-F238E27FC236}">
                <a16:creationId xmlns:a16="http://schemas.microsoft.com/office/drawing/2014/main" id="{C41A999D-7461-4CE5-A411-CC2B6FFF2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063" y="1394128"/>
            <a:ext cx="0" cy="3248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" name="Oval 40">
            <a:extLst>
              <a:ext uri="{FF2B5EF4-FFF2-40B4-BE49-F238E27FC236}">
                <a16:creationId xmlns:a16="http://schemas.microsoft.com/office/drawing/2014/main" id="{9412444A-0EC7-475C-9B5F-811060A3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163" y="1302053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Oval 41">
            <a:extLst>
              <a:ext uri="{FF2B5EF4-FFF2-40B4-BE49-F238E27FC236}">
                <a16:creationId xmlns:a16="http://schemas.microsoft.com/office/drawing/2014/main" id="{394F90D8-3674-4A4E-A10A-7339EBFB7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363" y="3678541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5A333A7B-08B5-43D9-BDEE-092B37CF4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51" y="1151241"/>
            <a:ext cx="43441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K</a:t>
            </a:r>
            <a:r>
              <a:rPr lang="en-US" sz="1800" b="1" i="1" baseline="-25000" dirty="0">
                <a:latin typeface="Arial" charset="0"/>
              </a:rPr>
              <a:t>1</a:t>
            </a: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E85B2087-6F97-4C58-9CFB-78E688B5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051" y="4597705"/>
            <a:ext cx="40876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latin typeface="Arial" charset="0"/>
              </a:rPr>
              <a:t>L</a:t>
            </a:r>
            <a:r>
              <a:rPr lang="en-US" sz="1800" b="1" i="1" baseline="-25000" dirty="0">
                <a:latin typeface="Arial" charset="0"/>
              </a:rPr>
              <a:t>1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DB5E978-E5B2-4E8B-9B8C-0942FECD7D77}"/>
              </a:ext>
            </a:extLst>
          </p:cNvPr>
          <p:cNvSpPr txBox="1">
            <a:spLocks noChangeArrowheads="1"/>
          </p:cNvSpPr>
          <p:nvPr/>
        </p:nvSpPr>
        <p:spPr>
          <a:xfrm>
            <a:off x="4875591" y="2211710"/>
            <a:ext cx="4160905" cy="421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ClrTx/>
              <a:buSzPct val="100000"/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Ponto 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: equilíbrio com K* e L*.</a:t>
            </a:r>
          </a:p>
          <a:p>
            <a:pPr algn="just"/>
            <a:endParaRPr lang="pt-BR" sz="2100" dirty="0"/>
          </a:p>
        </p:txBody>
      </p:sp>
      <p:graphicFrame>
        <p:nvGraphicFramePr>
          <p:cNvPr id="32" name="Object 4">
            <a:extLst>
              <a:ext uri="{FF2B5EF4-FFF2-40B4-BE49-F238E27FC236}">
                <a16:creationId xmlns:a16="http://schemas.microsoft.com/office/drawing/2014/main" id="{ADEB47C4-662D-4ED0-A994-F47AA5E7F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73843"/>
              </p:ext>
            </p:extLst>
          </p:nvPr>
        </p:nvGraphicFramePr>
        <p:xfrm>
          <a:off x="4885426" y="2715766"/>
          <a:ext cx="4029755" cy="9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419040" progId="Equation.DSMT4">
                  <p:embed/>
                </p:oleObj>
              </mc:Choice>
              <mc:Fallback>
                <p:oleObj name="Equation" r:id="rId2" imgW="1828800" imgH="419040" progId="Equation.DSMT4">
                  <p:embed/>
                  <p:pic>
                    <p:nvPicPr>
                      <p:cNvPr id="34" name="Object 4">
                        <a:extLst>
                          <a:ext uri="{FF2B5EF4-FFF2-40B4-BE49-F238E27FC236}">
                            <a16:creationId xmlns:a16="http://schemas.microsoft.com/office/drawing/2014/main" id="{11604A8E-FE71-42A9-81A8-7B6AABC32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426" y="2715766"/>
                        <a:ext cx="4029755" cy="9542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5">
            <a:extLst>
              <a:ext uri="{FF2B5EF4-FFF2-40B4-BE49-F238E27FC236}">
                <a16:creationId xmlns:a16="http://schemas.microsoft.com/office/drawing/2014/main" id="{8EAACDFC-3984-4096-BB9E-91E6EB87E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080" y="3507854"/>
            <a:ext cx="0" cy="9308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39E2C2F1-3537-49A7-88B9-15377B91E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080" y="4438690"/>
            <a:ext cx="50211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C873847A-25A4-44AD-9BE3-D9EE7479B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787774"/>
            <a:ext cx="2016224" cy="79438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60824C58-8D34-4304-85B4-FCB510A14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98" y="2787774"/>
            <a:ext cx="1572434" cy="82741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68CCFA84-AB6E-47AF-9631-A5774060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299942"/>
            <a:ext cx="252028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Inclinação da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Isoquanta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1AEA4C48-CD8F-4AA9-847E-DA047744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867894"/>
            <a:ext cx="331236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Inclinação da Linha de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Isocusto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6">
            <a:extLst>
              <a:ext uri="{FF2B5EF4-FFF2-40B4-BE49-F238E27FC236}">
                <a16:creationId xmlns:a16="http://schemas.microsoft.com/office/drawing/2014/main" id="{F27E4EF1-C2F2-4D29-A90E-BF3E0167B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248" y="3575549"/>
            <a:ext cx="0" cy="2923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C7ACCE9-E0CD-42B0-A088-60D7E8F33E58}"/>
              </a:ext>
            </a:extLst>
          </p:cNvPr>
          <p:cNvSpPr txBox="1"/>
          <p:nvPr/>
        </p:nvSpPr>
        <p:spPr>
          <a:xfrm>
            <a:off x="3203847" y="2213451"/>
            <a:ext cx="143914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Caminho de Expansão</a:t>
            </a: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F5A22644-2AE8-40D8-8FDD-94B0F5125479}"/>
              </a:ext>
            </a:extLst>
          </p:cNvPr>
          <p:cNvSpPr>
            <a:spLocks/>
          </p:cNvSpPr>
          <p:nvPr/>
        </p:nvSpPr>
        <p:spPr bwMode="auto">
          <a:xfrm>
            <a:off x="2014262" y="1117069"/>
            <a:ext cx="2485730" cy="2246769"/>
          </a:xfrm>
          <a:custGeom>
            <a:avLst/>
            <a:gdLst>
              <a:gd name="T0" fmla="*/ 0 w 1957"/>
              <a:gd name="T1" fmla="*/ 0 h 1886"/>
              <a:gd name="T2" fmla="*/ 71 w 1957"/>
              <a:gd name="T3" fmla="*/ 340 h 1886"/>
              <a:gd name="T4" fmla="*/ 237 w 1957"/>
              <a:gd name="T5" fmla="*/ 837 h 1886"/>
              <a:gd name="T6" fmla="*/ 695 w 1957"/>
              <a:gd name="T7" fmla="*/ 1444 h 1886"/>
              <a:gd name="T8" fmla="*/ 1176 w 1957"/>
              <a:gd name="T9" fmla="*/ 1713 h 1886"/>
              <a:gd name="T10" fmla="*/ 1586 w 1957"/>
              <a:gd name="T11" fmla="*/ 1815 h 1886"/>
              <a:gd name="T12" fmla="*/ 1957 w 1957"/>
              <a:gd name="T13" fmla="*/ 1886 h 18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7"/>
              <a:gd name="T22" fmla="*/ 0 h 1886"/>
              <a:gd name="T23" fmla="*/ 1957 w 1957"/>
              <a:gd name="T24" fmla="*/ 1886 h 18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7" h="1886">
                <a:moveTo>
                  <a:pt x="0" y="0"/>
                </a:moveTo>
                <a:cubicBezTo>
                  <a:pt x="13" y="56"/>
                  <a:pt x="32" y="201"/>
                  <a:pt x="71" y="340"/>
                </a:cubicBezTo>
                <a:cubicBezTo>
                  <a:pt x="110" y="479"/>
                  <a:pt x="133" y="653"/>
                  <a:pt x="237" y="837"/>
                </a:cubicBezTo>
                <a:cubicBezTo>
                  <a:pt x="341" y="1021"/>
                  <a:pt x="538" y="1298"/>
                  <a:pt x="695" y="1444"/>
                </a:cubicBezTo>
                <a:cubicBezTo>
                  <a:pt x="852" y="1590"/>
                  <a:pt x="1028" y="1651"/>
                  <a:pt x="1176" y="1713"/>
                </a:cubicBezTo>
                <a:cubicBezTo>
                  <a:pt x="1324" y="1775"/>
                  <a:pt x="1456" y="1786"/>
                  <a:pt x="1586" y="1815"/>
                </a:cubicBezTo>
                <a:cubicBezTo>
                  <a:pt x="1716" y="1844"/>
                  <a:pt x="1880" y="1871"/>
                  <a:pt x="1957" y="1886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pt-BR" sz="14000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CC1E1EB4-A413-4A9C-BCBF-3BD8A746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357" y="3147814"/>
            <a:ext cx="44723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Arial" charset="0"/>
              </a:rPr>
              <a:t>Q</a:t>
            </a:r>
            <a:r>
              <a:rPr lang="en-US" b="1" i="1" baseline="-25000" dirty="0">
                <a:solidFill>
                  <a:srgbClr val="C00000"/>
                </a:solidFill>
                <a:latin typeface="Arial" charset="0"/>
              </a:rPr>
              <a:t>2</a:t>
            </a:r>
            <a:endParaRPr lang="en-US" sz="1800" b="1" i="1" baseline="-250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9" grpId="0" animBg="1"/>
      <p:bldP spid="20" grpId="0"/>
      <p:bldP spid="21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3" grpId="0" animBg="1"/>
      <p:bldP spid="45" grpId="0" animBg="1"/>
      <p:bldP spid="4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A02C005-A05A-4A50-BBA4-293117D8AACB}"/>
              </a:ext>
            </a:extLst>
          </p:cNvPr>
          <p:cNvSpPr/>
          <p:nvPr/>
        </p:nvSpPr>
        <p:spPr bwMode="auto">
          <a:xfrm>
            <a:off x="3419872" y="3291830"/>
            <a:ext cx="3384376" cy="1261884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7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9A84BA-E83B-44CA-8165-9F683D554F56}"/>
              </a:ext>
            </a:extLst>
          </p:cNvPr>
          <p:cNvSpPr/>
          <p:nvPr/>
        </p:nvSpPr>
        <p:spPr>
          <a:xfrm>
            <a:off x="107505" y="123478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Substituindo K na FDP podemos calcular a demanda condicional por L de forma a minimizar o custo de produção para produzir determinada quantidade.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6BFDDB16-66E3-469C-A0CD-5A8EDA837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08642"/>
              </p:ext>
            </p:extLst>
          </p:nvPr>
        </p:nvGraphicFramePr>
        <p:xfrm>
          <a:off x="107506" y="1231475"/>
          <a:ext cx="8928990" cy="378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1803240" progId="Equation.DSMT4">
                  <p:embed/>
                </p:oleObj>
              </mc:Choice>
              <mc:Fallback>
                <p:oleObj name="Equation" r:id="rId2" imgW="4089240" imgH="180324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1C930304-9C0D-44E6-9239-7E66D0E46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6" y="1231475"/>
                        <a:ext cx="8928990" cy="378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0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4B3887-8533-4637-9802-3E17480709A3}"/>
              </a:ext>
            </a:extLst>
          </p:cNvPr>
          <p:cNvSpPr/>
          <p:nvPr/>
        </p:nvSpPr>
        <p:spPr bwMode="auto">
          <a:xfrm>
            <a:off x="3233561" y="3160553"/>
            <a:ext cx="3858719" cy="1261884"/>
          </a:xfrm>
          <a:prstGeom prst="rect">
            <a:avLst/>
          </a:prstGeom>
          <a:solidFill>
            <a:srgbClr val="F8F8F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7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8041C215-79E3-42E7-B732-E55E05581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696957"/>
              </p:ext>
            </p:extLst>
          </p:nvPr>
        </p:nvGraphicFramePr>
        <p:xfrm>
          <a:off x="203413" y="3147814"/>
          <a:ext cx="6600835" cy="129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545760" progId="Equation.DSMT4">
                  <p:embed/>
                </p:oleObj>
              </mc:Choice>
              <mc:Fallback>
                <p:oleObj name="Equation" r:id="rId2" imgW="2793960" imgH="54576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80C11474-0C61-4921-B875-8C2DC1B21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13" y="3147814"/>
                        <a:ext cx="6600835" cy="1290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6760D0F8-08D6-4C21-9A21-20545BEEE591}"/>
              </a:ext>
            </a:extLst>
          </p:cNvPr>
          <p:cNvSpPr/>
          <p:nvPr/>
        </p:nvSpPr>
        <p:spPr>
          <a:xfrm>
            <a:off x="107504" y="123478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Substituindo L na FDP podemos calcular a demanda condicional por K de forma a minimizar o custo de produção para produzir determinada quantidade.</a:t>
            </a: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E3F1AB10-FD91-455F-B2EA-BDFC6D22D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086421"/>
              </p:ext>
            </p:extLst>
          </p:nvPr>
        </p:nvGraphicFramePr>
        <p:xfrm>
          <a:off x="203413" y="843558"/>
          <a:ext cx="885698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16320" imgH="914400" progId="Equation.DSMT4">
                  <p:embed/>
                </p:oleObj>
              </mc:Choice>
              <mc:Fallback>
                <p:oleObj name="Equation" r:id="rId4" imgW="4216320" imgH="914400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BB83234C-C5EE-4F84-8BF0-402875D9A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13" y="843558"/>
                        <a:ext cx="8856984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0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6508A15-84AB-48D9-823C-C0D3778B2780}"/>
              </a:ext>
            </a:extLst>
          </p:cNvPr>
          <p:cNvSpPr/>
          <p:nvPr/>
        </p:nvSpPr>
        <p:spPr>
          <a:xfrm>
            <a:off x="4851560" y="4615850"/>
            <a:ext cx="1160600" cy="4761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E2A9EF-8619-4F41-A36B-096BDC61A7DA}"/>
              </a:ext>
            </a:extLst>
          </p:cNvPr>
          <p:cNvSpPr/>
          <p:nvPr/>
        </p:nvSpPr>
        <p:spPr>
          <a:xfrm>
            <a:off x="4788024" y="4039786"/>
            <a:ext cx="1512168" cy="4761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4A5B02-DD3C-4003-9772-059A401F3DD6}"/>
              </a:ext>
            </a:extLst>
          </p:cNvPr>
          <p:cNvSpPr/>
          <p:nvPr/>
        </p:nvSpPr>
        <p:spPr>
          <a:xfrm>
            <a:off x="35496" y="-20538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Demandas Condicionais por K e L:</a:t>
            </a: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8EF41F0E-CA15-4C5B-824B-C5874E68D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471472"/>
              </p:ext>
            </p:extLst>
          </p:nvPr>
        </p:nvGraphicFramePr>
        <p:xfrm>
          <a:off x="611563" y="411510"/>
          <a:ext cx="2952520" cy="11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545760" progId="Equation.DSMT4">
                  <p:embed/>
                </p:oleObj>
              </mc:Choice>
              <mc:Fallback>
                <p:oleObj name="Equation" r:id="rId2" imgW="1498320" imgH="54576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0338AEED-1C52-4B45-B2CE-2D038B0FF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3" y="411510"/>
                        <a:ext cx="2952520" cy="1167175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DEC04CB8-BF11-4BA4-B826-E882A0753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065940"/>
              </p:ext>
            </p:extLst>
          </p:nvPr>
        </p:nvGraphicFramePr>
        <p:xfrm>
          <a:off x="611563" y="1707654"/>
          <a:ext cx="2952520" cy="11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520560" progId="Equation.DSMT4">
                  <p:embed/>
                </p:oleObj>
              </mc:Choice>
              <mc:Fallback>
                <p:oleObj name="Equation" r:id="rId4" imgW="1498320" imgH="520560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02F0D92A-62EF-4520-87F4-7DBB792154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3" y="1707654"/>
                        <a:ext cx="2952520" cy="1167175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0099E2B-5EF5-416F-BC9E-524056FA11E1}"/>
              </a:ext>
            </a:extLst>
          </p:cNvPr>
          <p:cNvSpPr/>
          <p:nvPr/>
        </p:nvSpPr>
        <p:spPr>
          <a:xfrm>
            <a:off x="35496" y="2931790"/>
            <a:ext cx="9026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Demandas Condicionais por K e L nos mostram as quantidades desses fatores de produção que minimizam o custo total para uma certa quantidade produzida (Q), dados </a:t>
            </a:r>
            <a:r>
              <a:rPr lang="pt-BR" alt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A, r, w, </a:t>
            </a:r>
            <a:r>
              <a:rPr lang="pt-BR" altLang="pt-BR" sz="22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 e </a:t>
            </a:r>
            <a:r>
              <a:rPr lang="pt-BR" altLang="pt-BR" sz="22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Se Q = 10: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C3174E7-490F-4FD2-943D-1E2062DA4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65097"/>
              </p:ext>
            </p:extLst>
          </p:nvPr>
        </p:nvGraphicFramePr>
        <p:xfrm>
          <a:off x="3852863" y="411609"/>
          <a:ext cx="51339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54280" imgH="545760" progId="Equation.DSMT4">
                  <p:embed/>
                </p:oleObj>
              </mc:Choice>
              <mc:Fallback>
                <p:oleObj name="Equation" r:id="rId6" imgW="2654280" imgH="545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77E700E-A89B-45FD-9296-2652EADBC0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11609"/>
                        <a:ext cx="5133975" cy="1166813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01AB741-64BF-486A-ABAF-43EBE9169378}"/>
              </a:ext>
            </a:extLst>
          </p:cNvPr>
          <p:cNvCxnSpPr/>
          <p:nvPr/>
        </p:nvCxnSpPr>
        <p:spPr>
          <a:xfrm>
            <a:off x="3563888" y="1059582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54A3E0A-7CE6-46E4-8739-C089D60074AA}"/>
              </a:ext>
            </a:extLst>
          </p:cNvPr>
          <p:cNvCxnSpPr/>
          <p:nvPr/>
        </p:nvCxnSpPr>
        <p:spPr>
          <a:xfrm>
            <a:off x="3563888" y="2355726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859DE237-ED81-40A4-A4A2-F45D03F86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61070"/>
              </p:ext>
            </p:extLst>
          </p:nvPr>
        </p:nvGraphicFramePr>
        <p:xfrm>
          <a:off x="3859213" y="1692722"/>
          <a:ext cx="514826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03160" imgH="545760" progId="Equation.DSMT4">
                  <p:embed/>
                </p:oleObj>
              </mc:Choice>
              <mc:Fallback>
                <p:oleObj name="Equation" r:id="rId8" imgW="2603160" imgH="54576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7CA214CB-B6F4-4161-91F9-90B711DA6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1692722"/>
                        <a:ext cx="5148262" cy="1166812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A4F72457-C52A-41F7-85CA-9FC655EAB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85972"/>
              </p:ext>
            </p:extLst>
          </p:nvPr>
        </p:nvGraphicFramePr>
        <p:xfrm>
          <a:off x="669764" y="4011910"/>
          <a:ext cx="5630428" cy="57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28720" imgH="279360" progId="Equation.DSMT4">
                  <p:embed/>
                </p:oleObj>
              </mc:Choice>
              <mc:Fallback>
                <p:oleObj name="Equation" r:id="rId10" imgW="2628720" imgH="27936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93CDBFDB-FDED-44D8-8AC9-9A9FED770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4" y="4011910"/>
                        <a:ext cx="5630428" cy="570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DA0BC471-8EB9-4E58-88AF-D974E4CE6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09849"/>
              </p:ext>
            </p:extLst>
          </p:nvPr>
        </p:nvGraphicFramePr>
        <p:xfrm>
          <a:off x="666549" y="4588422"/>
          <a:ext cx="5282075" cy="56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00120" imgH="279360" progId="Equation.DSMT4">
                  <p:embed/>
                </p:oleObj>
              </mc:Choice>
              <mc:Fallback>
                <p:oleObj name="Equation" r:id="rId12" imgW="2400120" imgH="27936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F3223876-7282-4AE7-8953-53074D0AC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49" y="4588422"/>
                        <a:ext cx="5282075" cy="569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5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53A830A-2579-4F69-91E4-34B6829574F2}"/>
              </a:ext>
            </a:extLst>
          </p:cNvPr>
          <p:cNvSpPr/>
          <p:nvPr/>
        </p:nvSpPr>
        <p:spPr>
          <a:xfrm>
            <a:off x="5760858" y="2355726"/>
            <a:ext cx="2339534" cy="9210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67DCBA5-0A42-4A16-A77F-6564442C1A73}"/>
              </a:ext>
            </a:extLst>
          </p:cNvPr>
          <p:cNvSpPr/>
          <p:nvPr/>
        </p:nvSpPr>
        <p:spPr>
          <a:xfrm>
            <a:off x="3024554" y="2334567"/>
            <a:ext cx="2483550" cy="9210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A8C00E-BE40-493E-A416-8C2CC01C9597}"/>
              </a:ext>
            </a:extLst>
          </p:cNvPr>
          <p:cNvSpPr/>
          <p:nvPr/>
        </p:nvSpPr>
        <p:spPr>
          <a:xfrm>
            <a:off x="2843808" y="1830511"/>
            <a:ext cx="1440160" cy="453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0D2B3EB-E7A4-4D36-9D32-6C242CC7C3B6}"/>
              </a:ext>
            </a:extLst>
          </p:cNvPr>
          <p:cNvSpPr/>
          <p:nvPr/>
        </p:nvSpPr>
        <p:spPr>
          <a:xfrm>
            <a:off x="1403648" y="462359"/>
            <a:ext cx="1944216" cy="5022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73E8813-BCDC-46D8-AA60-A73896E6873D}"/>
              </a:ext>
            </a:extLst>
          </p:cNvPr>
          <p:cNvSpPr/>
          <p:nvPr/>
        </p:nvSpPr>
        <p:spPr>
          <a:xfrm>
            <a:off x="35496" y="-20538"/>
            <a:ext cx="89289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Calculando o Custo Total:</a:t>
            </a: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Observe que:</a:t>
            </a:r>
          </a:p>
          <a:p>
            <a:pPr algn="just" eaLnBrk="1" hangingPunct="1">
              <a:buClrTx/>
            </a:pPr>
            <a:endParaRPr lang="pt-BR" alt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CT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cresce à taxas crescentes, pois temos um processo produtivo com retornos decrescentes de escala ((</a:t>
            </a:r>
            <a:r>
              <a:rPr lang="pt-BR" altLang="pt-BR" sz="2200" dirty="0">
                <a:latin typeface="Symbol" panose="05050102010706020507" pitchFamily="18" charset="2"/>
                <a:cs typeface="Arial" panose="020B0604020202020204" pitchFamily="34" charset="0"/>
              </a:rPr>
              <a:t>a + b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 &lt; 1);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Pelo mesmo motivo o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CMeLP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crescente;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Note que o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Cme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Com isso, o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Cme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crescente.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8193BC8B-48F1-4E81-AE4E-4ECC54131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6698"/>
              </p:ext>
            </p:extLst>
          </p:nvPr>
        </p:nvGraphicFramePr>
        <p:xfrm>
          <a:off x="539552" y="462359"/>
          <a:ext cx="67183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36680" imgH="279360" progId="Equation.DSMT4">
                  <p:embed/>
                </p:oleObj>
              </mc:Choice>
              <mc:Fallback>
                <p:oleObj name="Equation" r:id="rId2" imgW="3136680" imgH="27936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AFA71C4C-A396-4221-9A42-26F049D46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62359"/>
                        <a:ext cx="67183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A458652-CE55-4388-9904-81313B1B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941131"/>
              </p:ext>
            </p:extLst>
          </p:nvPr>
        </p:nvGraphicFramePr>
        <p:xfrm>
          <a:off x="549671" y="1131590"/>
          <a:ext cx="74787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92360" imgH="279360" progId="Equation.DSMT4">
                  <p:embed/>
                </p:oleObj>
              </mc:Choice>
              <mc:Fallback>
                <p:oleObj name="Equation" r:id="rId4" imgW="3492360" imgH="27936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5407E282-5F13-4C6F-9E05-6C3E2781A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671" y="1131590"/>
                        <a:ext cx="74787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71F44415-B38C-44A3-9BB1-770E9A5C6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53321"/>
              </p:ext>
            </p:extLst>
          </p:nvPr>
        </p:nvGraphicFramePr>
        <p:xfrm>
          <a:off x="594047" y="1813818"/>
          <a:ext cx="36179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228600" progId="Equation.DSMT4">
                  <p:embed/>
                </p:oleObj>
              </mc:Choice>
              <mc:Fallback>
                <p:oleObj name="Equation" r:id="rId6" imgW="1688760" imgH="228600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55698A5A-D06F-453E-9696-F18328E58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7" y="1813818"/>
                        <a:ext cx="36179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AF52C4B3-1C66-47AA-947F-AF8CAA126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7369"/>
              </p:ext>
            </p:extLst>
          </p:nvPr>
        </p:nvGraphicFramePr>
        <p:xfrm>
          <a:off x="602058" y="2355726"/>
          <a:ext cx="7426326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419040" progId="Equation.DSMT4">
                  <p:embed/>
                </p:oleObj>
              </mc:Choice>
              <mc:Fallback>
                <p:oleObj name="Equation" r:id="rId8" imgW="3466800" imgH="419040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A891F755-727B-434C-8F44-7EEE077C58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58" y="2355726"/>
                        <a:ext cx="7426326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7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A100B6-3882-4789-A16F-C7FA87C872E3}"/>
              </a:ext>
            </a:extLst>
          </p:cNvPr>
          <p:cNvSpPr/>
          <p:nvPr/>
        </p:nvSpPr>
        <p:spPr>
          <a:xfrm>
            <a:off x="2688230" y="4283769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9A6BA5D-9B44-402B-AAC2-2CCE19D002B6}"/>
              </a:ext>
            </a:extLst>
          </p:cNvPr>
          <p:cNvSpPr/>
          <p:nvPr/>
        </p:nvSpPr>
        <p:spPr>
          <a:xfrm>
            <a:off x="899592" y="4291200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B02CDF-8A54-49B7-9043-9B9E84DDEFDE}"/>
              </a:ext>
            </a:extLst>
          </p:cNvPr>
          <p:cNvSpPr/>
          <p:nvPr/>
        </p:nvSpPr>
        <p:spPr>
          <a:xfrm>
            <a:off x="2688230" y="3734430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246248-9313-47F5-8F80-F50F947E8060}"/>
              </a:ext>
            </a:extLst>
          </p:cNvPr>
          <p:cNvSpPr/>
          <p:nvPr/>
        </p:nvSpPr>
        <p:spPr>
          <a:xfrm>
            <a:off x="899592" y="3741861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DFA6DEE-A3A2-47A5-A40D-E28C29D387BF}"/>
              </a:ext>
            </a:extLst>
          </p:cNvPr>
          <p:cNvSpPr/>
          <p:nvPr/>
        </p:nvSpPr>
        <p:spPr>
          <a:xfrm>
            <a:off x="2411761" y="3093789"/>
            <a:ext cx="4895873" cy="5811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736EBAB-88E1-40E9-A01F-7DB3704AC32E}"/>
              </a:ext>
            </a:extLst>
          </p:cNvPr>
          <p:cNvSpPr/>
          <p:nvPr/>
        </p:nvSpPr>
        <p:spPr>
          <a:xfrm>
            <a:off x="3305908" y="2589733"/>
            <a:ext cx="4001726" cy="4420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CA2798-97FB-4FB2-818A-EC8176D31D15}"/>
              </a:ext>
            </a:extLst>
          </p:cNvPr>
          <p:cNvSpPr/>
          <p:nvPr/>
        </p:nvSpPr>
        <p:spPr>
          <a:xfrm>
            <a:off x="4355976" y="2051521"/>
            <a:ext cx="2544561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0866-C70B-4F86-866D-753AAF5BD171}"/>
              </a:ext>
            </a:extLst>
          </p:cNvPr>
          <p:cNvSpPr/>
          <p:nvPr/>
        </p:nvSpPr>
        <p:spPr>
          <a:xfrm>
            <a:off x="2674842" y="1547465"/>
            <a:ext cx="1321094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ADEFDD-19A0-4818-8350-004D941899F1}"/>
              </a:ext>
            </a:extLst>
          </p:cNvPr>
          <p:cNvSpPr/>
          <p:nvPr/>
        </p:nvSpPr>
        <p:spPr>
          <a:xfrm>
            <a:off x="899592" y="1547465"/>
            <a:ext cx="1321094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D5496EA-F5B8-46B0-8CE8-2AA25D209CB7}"/>
              </a:ext>
            </a:extLst>
          </p:cNvPr>
          <p:cNvSpPr/>
          <p:nvPr/>
        </p:nvSpPr>
        <p:spPr>
          <a:xfrm>
            <a:off x="35496" y="107305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Vamos ver como isso funciona, lembrando que a firma sempre escolherá a seguinte relação capital-trabalho: </a:t>
            </a:r>
            <a:r>
              <a:rPr lang="pt-BR" alt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K = 100L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Wingdings" panose="05000000000000000000" pitchFamily="2" charset="2"/>
              <a:buChar char="§"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9468381C-83EE-47A5-B1B8-291FFD97F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478783"/>
              </p:ext>
            </p:extLst>
          </p:nvPr>
        </p:nvGraphicFramePr>
        <p:xfrm>
          <a:off x="611560" y="1547465"/>
          <a:ext cx="669607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080" imgH="1549080" progId="Equation.DSMT4">
                  <p:embed/>
                </p:oleObj>
              </mc:Choice>
              <mc:Fallback>
                <p:oleObj name="Equation" r:id="rId2" imgW="3124080" imgH="154908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F6B764EA-83B2-403E-B87B-57576E3AC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47465"/>
                        <a:ext cx="6696075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422FFAFF-644B-4523-9A47-8363A8E70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60007"/>
              </p:ext>
            </p:extLst>
          </p:nvPr>
        </p:nvGraphicFramePr>
        <p:xfrm>
          <a:off x="611560" y="971401"/>
          <a:ext cx="16589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28600" progId="Equation.DSMT4">
                  <p:embed/>
                </p:oleObj>
              </mc:Choice>
              <mc:Fallback>
                <p:oleObj name="Equation" r:id="rId4" imgW="774360" imgH="22860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CBC2ED38-5C78-4FD7-B96D-27B27CC64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71401"/>
                        <a:ext cx="1658938" cy="4699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C3FA55-688B-4A35-BD5F-83A37EFFB4F5}"/>
              </a:ext>
            </a:extLst>
          </p:cNvPr>
          <p:cNvSpPr/>
          <p:nvPr/>
        </p:nvSpPr>
        <p:spPr>
          <a:xfrm>
            <a:off x="2688230" y="3491135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51449DF-4521-4403-AD39-C91C6241FBEE}"/>
              </a:ext>
            </a:extLst>
          </p:cNvPr>
          <p:cNvSpPr/>
          <p:nvPr/>
        </p:nvSpPr>
        <p:spPr>
          <a:xfrm>
            <a:off x="899592" y="3498566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8D98552-242B-48B1-9F94-75242E86EF80}"/>
              </a:ext>
            </a:extLst>
          </p:cNvPr>
          <p:cNvSpPr/>
          <p:nvPr/>
        </p:nvSpPr>
        <p:spPr>
          <a:xfrm>
            <a:off x="2688230" y="2941796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02B601-7A02-4C26-BFB1-0DE3CE74F87B}"/>
              </a:ext>
            </a:extLst>
          </p:cNvPr>
          <p:cNvSpPr/>
          <p:nvPr/>
        </p:nvSpPr>
        <p:spPr>
          <a:xfrm>
            <a:off x="899592" y="2949227"/>
            <a:ext cx="1451722" cy="40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A392741-F151-496B-8D22-828A8E9374E1}"/>
              </a:ext>
            </a:extLst>
          </p:cNvPr>
          <p:cNvSpPr/>
          <p:nvPr/>
        </p:nvSpPr>
        <p:spPr>
          <a:xfrm>
            <a:off x="2411761" y="2301155"/>
            <a:ext cx="4913487" cy="5811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3206C6-793A-485B-915F-35AF0C81000D}"/>
              </a:ext>
            </a:extLst>
          </p:cNvPr>
          <p:cNvSpPr/>
          <p:nvPr/>
        </p:nvSpPr>
        <p:spPr>
          <a:xfrm>
            <a:off x="3305907" y="1797099"/>
            <a:ext cx="4016123" cy="4420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01DD433-49B6-45B1-AC83-C43CEB19BA9F}"/>
              </a:ext>
            </a:extLst>
          </p:cNvPr>
          <p:cNvSpPr/>
          <p:nvPr/>
        </p:nvSpPr>
        <p:spPr>
          <a:xfrm>
            <a:off x="4355976" y="1258887"/>
            <a:ext cx="2587435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F64B3E6-5A40-4506-AC6E-0C398627F8E9}"/>
              </a:ext>
            </a:extLst>
          </p:cNvPr>
          <p:cNvSpPr/>
          <p:nvPr/>
        </p:nvSpPr>
        <p:spPr>
          <a:xfrm>
            <a:off x="2674842" y="754831"/>
            <a:ext cx="1321094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F667535-21B6-4695-AD58-BEA0E0E5A064}"/>
              </a:ext>
            </a:extLst>
          </p:cNvPr>
          <p:cNvSpPr/>
          <p:nvPr/>
        </p:nvSpPr>
        <p:spPr>
          <a:xfrm>
            <a:off x="899592" y="754831"/>
            <a:ext cx="1321094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632E8441-DED9-43E8-97C6-2F00090B1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20020"/>
              </p:ext>
            </p:extLst>
          </p:nvPr>
        </p:nvGraphicFramePr>
        <p:xfrm>
          <a:off x="611560" y="755377"/>
          <a:ext cx="6750050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280" imgH="1549080" progId="Equation.DSMT4">
                  <p:embed/>
                </p:oleObj>
              </mc:Choice>
              <mc:Fallback>
                <p:oleObj name="Equation" r:id="rId2" imgW="3149280" imgH="154908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EAA65062-2992-41CF-BB17-1728BD75F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55377"/>
                        <a:ext cx="6750050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06C15F4B-67D7-40AD-A4DA-5994BDB9F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76272"/>
              </p:ext>
            </p:extLst>
          </p:nvPr>
        </p:nvGraphicFramePr>
        <p:xfrm>
          <a:off x="598488" y="179114"/>
          <a:ext cx="16859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4974594B-777B-4893-859F-BEF6B020B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79114"/>
                        <a:ext cx="1685925" cy="469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6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B807702-4828-48F2-8206-AEF4C6C970E3}"/>
              </a:ext>
            </a:extLst>
          </p:cNvPr>
          <p:cNvSpPr/>
          <p:nvPr/>
        </p:nvSpPr>
        <p:spPr>
          <a:xfrm>
            <a:off x="4404527" y="4330840"/>
            <a:ext cx="2399721" cy="7715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07A9917-7CC5-4134-A429-4E34428E94AB}"/>
              </a:ext>
            </a:extLst>
          </p:cNvPr>
          <p:cNvSpPr/>
          <p:nvPr/>
        </p:nvSpPr>
        <p:spPr>
          <a:xfrm>
            <a:off x="107505" y="-20538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Arial" panose="020B0604020202020204" pitchFamily="34" charset="0"/>
              <a:buChar char="•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Item (3):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calcular a função de custo no curto prazo ?</a:t>
            </a:r>
          </a:p>
          <a:p>
            <a:pPr marL="457200" indent="-457200" algn="just" eaLnBrk="1" hangingPunct="1">
              <a:buClrTx/>
              <a:buFont typeface="Arial" panose="020B0604020202020204" pitchFamily="34" charset="0"/>
              <a:buChar char="•"/>
            </a:pPr>
            <a:endParaRPr lang="pt-BR" alt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Arial" panose="020B0604020202020204" pitchFamily="34" charset="0"/>
              <a:buChar char="•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 curto prazo o estoque de capital é fixo (nesse caso, K = 1).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DF5A4B03-1D25-46AA-A1AB-BF474F92B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14365"/>
              </p:ext>
            </p:extLst>
          </p:nvPr>
        </p:nvGraphicFramePr>
        <p:xfrm>
          <a:off x="656977" y="915566"/>
          <a:ext cx="3482975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787320" progId="Equation.DSMT4">
                  <p:embed/>
                </p:oleObj>
              </mc:Choice>
              <mc:Fallback>
                <p:oleObj name="Equation" r:id="rId2" imgW="1625400" imgH="78732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E2DE323E-B1E9-46C9-9188-2C961B668F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77" y="915566"/>
                        <a:ext cx="3482975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8B81A1B5-46FA-4D4B-9530-27883E127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0436"/>
              </p:ext>
            </p:extLst>
          </p:nvPr>
        </p:nvGraphicFramePr>
        <p:xfrm>
          <a:off x="677077" y="2499742"/>
          <a:ext cx="3727450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609480" progId="Equation.DSMT4">
                  <p:embed/>
                </p:oleObj>
              </mc:Choice>
              <mc:Fallback>
                <p:oleObj name="Equation" r:id="rId4" imgW="1739880" imgH="60948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6BCF2ADC-59D6-4C66-ACCF-F9AF96ADC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77" y="2499742"/>
                        <a:ext cx="3727450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C35792B2-90D6-49C0-A492-394828777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344331"/>
              </p:ext>
            </p:extLst>
          </p:nvPr>
        </p:nvGraphicFramePr>
        <p:xfrm>
          <a:off x="683568" y="3795886"/>
          <a:ext cx="6175375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82880" imgH="634680" progId="Equation.DSMT4">
                  <p:embed/>
                </p:oleObj>
              </mc:Choice>
              <mc:Fallback>
                <p:oleObj name="Equation" r:id="rId6" imgW="2882880" imgH="63468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93D5B8CE-D0DD-466E-8453-9DA40976C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95886"/>
                        <a:ext cx="6175375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199997A-22C7-4F7B-8C91-BB99EA4B5C64}"/>
              </a:ext>
            </a:extLst>
          </p:cNvPr>
          <p:cNvSpPr txBox="1"/>
          <p:nvPr/>
        </p:nvSpPr>
        <p:spPr>
          <a:xfrm>
            <a:off x="6876256" y="451596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14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523EBF-415B-47E1-8D41-C0DFD728A2FD}"/>
              </a:ext>
            </a:extLst>
          </p:cNvPr>
          <p:cNvSpPr/>
          <p:nvPr/>
        </p:nvSpPr>
        <p:spPr>
          <a:xfrm>
            <a:off x="637431" y="2521793"/>
            <a:ext cx="2710433" cy="4820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F4DCFF-360B-4E1F-963F-5764D2F10640}"/>
              </a:ext>
            </a:extLst>
          </p:cNvPr>
          <p:cNvSpPr/>
          <p:nvPr/>
        </p:nvSpPr>
        <p:spPr>
          <a:xfrm>
            <a:off x="107505" y="99699"/>
            <a:ext cx="88569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Tx/>
              <a:buFont typeface="Arial" panose="020B0604020202020204" pitchFamily="34" charset="0"/>
              <a:buChar char="•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Item (4):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calcular a curva de oferta da firma, em um mercado competitivo ?</a:t>
            </a:r>
          </a:p>
          <a:p>
            <a:pPr marL="457200" indent="-457200" algn="just" eaLnBrk="1" hangingPunct="1">
              <a:buClrTx/>
              <a:buFont typeface="Arial" panose="020B0604020202020204" pitchFamily="34" charset="0"/>
              <a:buChar char="•"/>
            </a:pPr>
            <a:endParaRPr lang="pt-BR" alt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ClrTx/>
              <a:buFont typeface="Arial" panose="020B0604020202020204" pitchFamily="34" charset="0"/>
              <a:buChar char="•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curva de oferta da firma em um mercado competitivo é dada pela curva de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CMg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a partir do mínimo do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CVMe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Como o item destaca que não existe custo fixo,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CVMe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CTMe</a:t>
            </a: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C73A9B9B-5BB7-4998-ACEF-FF8501689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344938"/>
              </p:ext>
            </p:extLst>
          </p:nvPr>
        </p:nvGraphicFramePr>
        <p:xfrm>
          <a:off x="683568" y="2010023"/>
          <a:ext cx="26384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82400" progId="Equation.DSMT4">
                  <p:embed/>
                </p:oleObj>
              </mc:Choice>
              <mc:Fallback>
                <p:oleObj name="Equation" r:id="rId2" imgW="1231560" imgH="48240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687414F8-1899-467C-9CF3-6F5BDBF80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10023"/>
                        <a:ext cx="26384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BA4D455-A26B-44C4-BE1D-2ED082BA8A5D}"/>
              </a:ext>
            </a:extLst>
          </p:cNvPr>
          <p:cNvSpPr txBox="1"/>
          <p:nvPr/>
        </p:nvSpPr>
        <p:spPr>
          <a:xfrm>
            <a:off x="3419872" y="2547971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5058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8E04D0-5E79-4C2B-9A59-EEA84D929DDA}"/>
              </a:ext>
            </a:extLst>
          </p:cNvPr>
          <p:cNvSpPr/>
          <p:nvPr/>
        </p:nvSpPr>
        <p:spPr>
          <a:xfrm>
            <a:off x="179512" y="51470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1) QUESTÃO 01 - 2018 </a:t>
            </a:r>
          </a:p>
          <a:p>
            <a:pPr algn="just"/>
            <a:endParaRPr lang="pt-BR" sz="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3953B7-F92F-44B4-8C5C-0A3EB40B4283}"/>
              </a:ext>
            </a:extLst>
          </p:cNvPr>
          <p:cNvSpPr txBox="1"/>
          <p:nvPr/>
        </p:nvSpPr>
        <p:spPr>
          <a:xfrm>
            <a:off x="179512" y="547985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relação às preferências do consumidor, é correto afirmar que: </a:t>
            </a:r>
          </a:p>
          <a:p>
            <a:pPr algn="just"/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 função                                    descreve  as   mesmas  preferências  que  </a:t>
            </a:r>
          </a:p>
        </p:txBody>
      </p:sp>
      <p:graphicFrame>
        <p:nvGraphicFramePr>
          <p:cNvPr id="4" name="Object 21">
            <a:extLst>
              <a:ext uri="{FF2B5EF4-FFF2-40B4-BE49-F238E27FC236}">
                <a16:creationId xmlns:a16="http://schemas.microsoft.com/office/drawing/2014/main" id="{896DA4CC-4D55-4CFD-A6D0-A8A72538D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4498"/>
              </p:ext>
            </p:extLst>
          </p:nvPr>
        </p:nvGraphicFramePr>
        <p:xfrm>
          <a:off x="1754792" y="919284"/>
          <a:ext cx="2241144" cy="42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253800" progId="Equation.DSMT4">
                  <p:embed/>
                </p:oleObj>
              </mc:Choice>
              <mc:Fallback>
                <p:oleObj name="Equation" r:id="rId2" imgW="1422360" imgH="253800" progId="Equation.DSMT4">
                  <p:embed/>
                  <p:pic>
                    <p:nvPicPr>
                      <p:cNvPr id="4" name="Object 21">
                        <a:extLst>
                          <a:ext uri="{FF2B5EF4-FFF2-40B4-BE49-F238E27FC236}">
                            <a16:creationId xmlns:a16="http://schemas.microsoft.com/office/drawing/2014/main" id="{558CEE63-0796-4593-9064-F9513A930A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792" y="919284"/>
                        <a:ext cx="2241144" cy="4283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AA6027B5-BF0E-4FEE-BF26-EAB31692D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549018"/>
              </p:ext>
            </p:extLst>
          </p:nvPr>
        </p:nvGraphicFramePr>
        <p:xfrm>
          <a:off x="539552" y="1347614"/>
          <a:ext cx="25209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330120" progId="Equation.DSMT4">
                  <p:embed/>
                </p:oleObj>
              </mc:Choice>
              <mc:Fallback>
                <p:oleObj name="Equation" r:id="rId4" imgW="1600200" imgH="330120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1666470A-D864-495D-B05B-48E031F8862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7614"/>
                        <a:ext cx="2520950" cy="557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B9B4FB7-FE82-4C3C-ACB0-E4EEC4514B33}"/>
              </a:ext>
            </a:extLst>
          </p:cNvPr>
          <p:cNvSpPr txBox="1"/>
          <p:nvPr/>
        </p:nvSpPr>
        <p:spPr>
          <a:xfrm>
            <a:off x="3059832" y="141962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B97E47-4EC3-43A5-B6D8-FB1F278AB84F}"/>
              </a:ext>
            </a:extLst>
          </p:cNvPr>
          <p:cNvSpPr txBox="1"/>
          <p:nvPr/>
        </p:nvSpPr>
        <p:spPr>
          <a:xfrm>
            <a:off x="179512" y="1997427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Devemos checar se a segunda função utilidade fornecida é uma transformação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primeira. Veremos que sim, ou seja, ambas ordenam as cestas de consumo da mesma forma.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39B20E-6C6E-4782-ABE8-D9EB22972B71}"/>
              </a:ext>
            </a:extLst>
          </p:cNvPr>
          <p:cNvSpPr txBox="1"/>
          <p:nvPr/>
        </p:nvSpPr>
        <p:spPr>
          <a:xfrm>
            <a:off x="179512" y="3687642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função utilidade é um modo de atribuir um número real a cada possível cesta de consumo, de modo que se atribuam  números maiores às cestas de consumo   preferíveis,  isto   é,   teremos                                    se  e   somente se                                       .</a:t>
            </a:r>
          </a:p>
        </p:txBody>
      </p:sp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4F4F4941-924B-4719-B86F-065CE6551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029244"/>
              </p:ext>
            </p:extLst>
          </p:nvPr>
        </p:nvGraphicFramePr>
        <p:xfrm>
          <a:off x="4860032" y="4340724"/>
          <a:ext cx="2232248" cy="38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253800" progId="Equation.DSMT4">
                  <p:embed/>
                </p:oleObj>
              </mc:Choice>
              <mc:Fallback>
                <p:oleObj name="Equation" r:id="rId6" imgW="1079280" imgH="253800" progId="Equation.DSMT4">
                  <p:embed/>
                  <p:pic>
                    <p:nvPicPr>
                      <p:cNvPr id="9" name="Object 21">
                        <a:extLst>
                          <a:ext uri="{FF2B5EF4-FFF2-40B4-BE49-F238E27FC236}">
                            <a16:creationId xmlns:a16="http://schemas.microsoft.com/office/drawing/2014/main" id="{BB60BDB7-9B9E-43DE-9D6F-485F0360817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340724"/>
                        <a:ext cx="2232248" cy="3815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>
            <a:extLst>
              <a:ext uri="{FF2B5EF4-FFF2-40B4-BE49-F238E27FC236}">
                <a16:creationId xmlns:a16="http://schemas.microsoft.com/office/drawing/2014/main" id="{F3DDE0D1-CA2E-4E8B-9F0E-AF1ED6D2F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872786"/>
              </p:ext>
            </p:extLst>
          </p:nvPr>
        </p:nvGraphicFramePr>
        <p:xfrm>
          <a:off x="899592" y="4615986"/>
          <a:ext cx="2363788" cy="40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253800" progId="Equation.DSMT4">
                  <p:embed/>
                </p:oleObj>
              </mc:Choice>
              <mc:Fallback>
                <p:oleObj name="Equation" r:id="rId8" imgW="1257120" imgH="253800" progId="Equation.DSMT4">
                  <p:embed/>
                  <p:pic>
                    <p:nvPicPr>
                      <p:cNvPr id="10" name="Object 21">
                        <a:extLst>
                          <a:ext uri="{FF2B5EF4-FFF2-40B4-BE49-F238E27FC236}">
                            <a16:creationId xmlns:a16="http://schemas.microsoft.com/office/drawing/2014/main" id="{F1F94004-C55A-4887-A94D-4C0596D9822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15986"/>
                        <a:ext cx="2363788" cy="40403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0DFB4F-2B69-42D6-BBCA-6BEA9566A451}"/>
              </a:ext>
            </a:extLst>
          </p:cNvPr>
          <p:cNvSpPr txBox="1"/>
          <p:nvPr/>
        </p:nvSpPr>
        <p:spPr>
          <a:xfrm>
            <a:off x="179512" y="3003798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teoria do consumidor só o que interessa é a ordenação das cestas de consumo (a dimensão não importa); maior ou menor utilidade.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C0EAF1-09DC-488A-AFED-854029B80B24}"/>
              </a:ext>
            </a:extLst>
          </p:cNvPr>
          <p:cNvSpPr txBox="1"/>
          <p:nvPr/>
        </p:nvSpPr>
        <p:spPr>
          <a:xfrm>
            <a:off x="107504" y="69175"/>
            <a:ext cx="89289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8) Questão 07 - 2020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Considere uma indústria perfeitamente competitiva com 300 produtores. Desses, 200 são produtores de alto custo, cada um deles com uma curva de oferta de curto prazo dada por Q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4p, em que    p é o preço de mercado. Os 100 produtores restantes são de baixo custo, com uma curva de oferta individual de curto prazo dada por  Q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6p. Levando essas informações em consideração, indique quais das afirmações abaixo são verdadeiras e quais são falsas:</a:t>
            </a:r>
          </a:p>
          <a:p>
            <a:pPr algn="just">
              <a:buSzPct val="140000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(0)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oferta do setor é dada por Q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1.800p.</a:t>
            </a: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a curva de demanda for dada por QD = 6.000 – 100p, o preço de equilíbrio será de $ 6.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Cada empresa de alto custo produz 10 unidades.</a:t>
            </a: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Cada empresa de baixo custo produz 18 unidades. </a:t>
            </a:r>
          </a:p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excedente do produtor para o setor é de $ 14.000.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669071-91DB-432F-A02E-DA89282D5A41}"/>
              </a:ext>
            </a:extLst>
          </p:cNvPr>
          <p:cNvSpPr txBox="1"/>
          <p:nvPr/>
        </p:nvSpPr>
        <p:spPr>
          <a:xfrm>
            <a:off x="2699792" y="331069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8F0645-D7C8-4487-B008-4015F1F127B2}"/>
              </a:ext>
            </a:extLst>
          </p:cNvPr>
          <p:cNvSpPr txBox="1"/>
          <p:nvPr/>
        </p:nvSpPr>
        <p:spPr>
          <a:xfrm>
            <a:off x="6588224" y="3957607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9B0C08-B28C-4D52-80DF-EAEA77D7975D}"/>
              </a:ext>
            </a:extLst>
          </p:cNvPr>
          <p:cNvSpPr txBox="1"/>
          <p:nvPr/>
        </p:nvSpPr>
        <p:spPr>
          <a:xfrm>
            <a:off x="6372200" y="367073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8520DF-C4F3-48B8-BB99-57C879DBBD45}"/>
              </a:ext>
            </a:extLst>
          </p:cNvPr>
          <p:cNvSpPr txBox="1"/>
          <p:nvPr/>
        </p:nvSpPr>
        <p:spPr>
          <a:xfrm>
            <a:off x="5436096" y="266146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2F476D-B364-49E5-B3E7-7503473CB355}"/>
              </a:ext>
            </a:extLst>
          </p:cNvPr>
          <p:cNvSpPr txBox="1"/>
          <p:nvPr/>
        </p:nvSpPr>
        <p:spPr>
          <a:xfrm>
            <a:off x="6804248" y="4245639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997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055960-6A7A-4826-874F-4FCF5196B1CF}"/>
              </a:ext>
            </a:extLst>
          </p:cNvPr>
          <p:cNvSpPr txBox="1"/>
          <p:nvPr/>
        </p:nvSpPr>
        <p:spPr>
          <a:xfrm>
            <a:off x="107504" y="140028"/>
            <a:ext cx="8784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5000"/>
              <a:buFont typeface="Arial" panose="020B0604020202020204" pitchFamily="34" charset="0"/>
              <a:buChar char="•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Temos: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5E48E376-462A-46AB-B9B6-64C7AE5A0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674398"/>
              </p:ext>
            </p:extLst>
          </p:nvPr>
        </p:nvGraphicFramePr>
        <p:xfrm>
          <a:off x="539553" y="587416"/>
          <a:ext cx="5256583" cy="97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720" imgH="482400" progId="Equation.DSMT4">
                  <p:embed/>
                </p:oleObj>
              </mc:Choice>
              <mc:Fallback>
                <p:oleObj name="Equation" r:id="rId2" imgW="2628720" imgH="48240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40D02AD7-EF63-4644-AF18-D8D39AC489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587416"/>
                        <a:ext cx="5256583" cy="976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CDAF802-71F9-4F80-AA30-1AAA43C56723}"/>
              </a:ext>
            </a:extLst>
          </p:cNvPr>
          <p:cNvSpPr txBox="1"/>
          <p:nvPr/>
        </p:nvSpPr>
        <p:spPr>
          <a:xfrm>
            <a:off x="467544" y="1724204"/>
            <a:ext cx="85689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155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Observe que, no primeiro caso, se P = 1, cada empresa produzirá  4 unidades e no segundo caso, com P = 1, cada empresa produzirá 6 unidades.</a:t>
            </a:r>
          </a:p>
          <a:p>
            <a:pPr marL="800100" lvl="1" indent="-342900" algn="just">
              <a:buSzPct val="155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As empresas de baixo custo produzem mais a cada preço, pois são mais eficientes.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CC4CB3-C7BD-4447-AB06-100AEE454E5E}"/>
              </a:ext>
            </a:extLst>
          </p:cNvPr>
          <p:cNvSpPr txBox="1"/>
          <p:nvPr/>
        </p:nvSpPr>
        <p:spPr>
          <a:xfrm>
            <a:off x="467544" y="3452060"/>
            <a:ext cx="867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5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 oferta total, considerando as firmas de alto custo e de baixo custo, é dada por: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EECD4DB9-2B71-4318-BB4F-952A38A35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71569"/>
              </p:ext>
            </p:extLst>
          </p:nvPr>
        </p:nvGraphicFramePr>
        <p:xfrm>
          <a:off x="2278551" y="3738466"/>
          <a:ext cx="3733609" cy="46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241200" progId="Equation.DSMT4">
                  <p:embed/>
                </p:oleObj>
              </mc:Choice>
              <mc:Fallback>
                <p:oleObj name="Equation" r:id="rId4" imgW="196848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68D6D06-F4CE-4736-B565-3777A7E72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551" y="3738466"/>
                        <a:ext cx="3733609" cy="462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1245A8F-A94C-4ADA-9E06-D98D3414B53D}"/>
              </a:ext>
            </a:extLst>
          </p:cNvPr>
          <p:cNvSpPr txBox="1"/>
          <p:nvPr/>
        </p:nvSpPr>
        <p:spPr>
          <a:xfrm>
            <a:off x="467544" y="4250373"/>
            <a:ext cx="8568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5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Também sabemos que a demanda é dada por: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4B2E0B7-EA24-4EF3-9024-88EFC3603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47762"/>
              </p:ext>
            </p:extLst>
          </p:nvPr>
        </p:nvGraphicFramePr>
        <p:xfrm>
          <a:off x="6436729" y="4227934"/>
          <a:ext cx="2239727" cy="43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40D6DD18-E0C0-48CE-A20E-1BF484182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729" y="4227934"/>
                        <a:ext cx="2239727" cy="438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3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10B58E-F583-427C-9A91-4CD5154B0942}"/>
              </a:ext>
            </a:extLst>
          </p:cNvPr>
          <p:cNvSpPr txBox="1"/>
          <p:nvPr/>
        </p:nvSpPr>
        <p:spPr>
          <a:xfrm>
            <a:off x="179512" y="195486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4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Logo, o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item (0) é falso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pois a oferta 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5C31D503-B621-46E5-B23E-49560CABB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141393"/>
              </p:ext>
            </p:extLst>
          </p:nvPr>
        </p:nvGraphicFramePr>
        <p:xfrm>
          <a:off x="5142582" y="189384"/>
          <a:ext cx="1517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FB28B02C-DD3A-492F-A590-B767739E1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582" y="189384"/>
                        <a:ext cx="15176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AD2B93C-D627-4BA3-9E4A-41B08297589D}"/>
              </a:ext>
            </a:extLst>
          </p:cNvPr>
          <p:cNvSpPr txBox="1"/>
          <p:nvPr/>
        </p:nvSpPr>
        <p:spPr>
          <a:xfrm>
            <a:off x="179512" y="644084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5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item (1) também é falso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pois P* = 4.  </a:t>
            </a: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ADA06959-22B0-48A4-9815-B3469BD1C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72869"/>
              </p:ext>
            </p:extLst>
          </p:nvPr>
        </p:nvGraphicFramePr>
        <p:xfrm>
          <a:off x="611560" y="1059582"/>
          <a:ext cx="61436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228600" progId="Equation.DSMT4">
                  <p:embed/>
                </p:oleObj>
              </mc:Choice>
              <mc:Fallback>
                <p:oleObj name="Equation" r:id="rId4" imgW="3073320" imgH="228600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6AADCC4E-5946-4081-98E3-D236C2F37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9582"/>
                        <a:ext cx="61436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6C9D7043-BFB5-4121-A870-5C55E2955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93502"/>
              </p:ext>
            </p:extLst>
          </p:nvPr>
        </p:nvGraphicFramePr>
        <p:xfrm>
          <a:off x="611560" y="1509305"/>
          <a:ext cx="62706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680" imgH="241200" progId="Equation.DSMT4">
                  <p:embed/>
                </p:oleObj>
              </mc:Choice>
              <mc:Fallback>
                <p:oleObj name="Equation" r:id="rId6" imgW="3136680" imgH="241200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F67AB4B6-325C-4F32-88D5-855D013C8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09305"/>
                        <a:ext cx="62706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75F19C4-A3B6-4B30-9A95-52A28E07C85D}"/>
              </a:ext>
            </a:extLst>
          </p:cNvPr>
          <p:cNvSpPr txBox="1"/>
          <p:nvPr/>
        </p:nvSpPr>
        <p:spPr>
          <a:xfrm>
            <a:off x="827584" y="1995686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4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Cada uma das 200 firmas de alto custo produz 16 unidades.</a:t>
            </a:r>
          </a:p>
          <a:p>
            <a:pPr marL="342900" indent="-342900">
              <a:buSzPct val="154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Cada uma das 100 firmas de baixo custo produz 24 unidades.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69088D-9E2B-42F7-8AD3-287F32A5E1A1}"/>
              </a:ext>
            </a:extLst>
          </p:cNvPr>
          <p:cNvSpPr txBox="1"/>
          <p:nvPr/>
        </p:nvSpPr>
        <p:spPr>
          <a:xfrm>
            <a:off x="179512" y="2804324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5000"/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Assim, os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itens (2) e (3)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também são falsos.  </a:t>
            </a:r>
          </a:p>
        </p:txBody>
      </p:sp>
    </p:spTree>
    <p:extLst>
      <p:ext uri="{BB962C8B-B14F-4D97-AF65-F5344CB8AC3E}">
        <p14:creationId xmlns:p14="http://schemas.microsoft.com/office/powerpoint/2010/main" val="19653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35F686-F3F3-438B-B66F-2EDD27BFF5AF}"/>
              </a:ext>
            </a:extLst>
          </p:cNvPr>
          <p:cNvSpPr/>
          <p:nvPr/>
        </p:nvSpPr>
        <p:spPr>
          <a:xfrm>
            <a:off x="107504" y="50242"/>
            <a:ext cx="8928992" cy="45412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614423B-AB1E-4A18-9266-D4915C4B6552}"/>
              </a:ext>
            </a:extLst>
          </p:cNvPr>
          <p:cNvCxnSpPr/>
          <p:nvPr/>
        </p:nvCxnSpPr>
        <p:spPr>
          <a:xfrm flipV="1">
            <a:off x="890140" y="699542"/>
            <a:ext cx="0" cy="2160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37A8F5C-86A7-40FB-8DFC-C9A4A508AC05}"/>
              </a:ext>
            </a:extLst>
          </p:cNvPr>
          <p:cNvCxnSpPr>
            <a:cxnSpLocks/>
          </p:cNvCxnSpPr>
          <p:nvPr/>
        </p:nvCxnSpPr>
        <p:spPr>
          <a:xfrm>
            <a:off x="890140" y="2859782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6F635689-7577-413A-97DD-9AC011520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17496"/>
              </p:ext>
            </p:extLst>
          </p:nvPr>
        </p:nvGraphicFramePr>
        <p:xfrm>
          <a:off x="907341" y="3746836"/>
          <a:ext cx="29702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393480" progId="Equation.DSMT4">
                  <p:embed/>
                </p:oleObj>
              </mc:Choice>
              <mc:Fallback>
                <p:oleObj name="Equation" r:id="rId2" imgW="1638000" imgH="393480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46C9981D-94E7-4872-8E64-3AFEB538C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341" y="3746836"/>
                        <a:ext cx="2970212" cy="7207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E13A4F4C-EC26-4FE2-86D8-468BDD29B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97707"/>
              </p:ext>
            </p:extLst>
          </p:nvPr>
        </p:nvGraphicFramePr>
        <p:xfrm>
          <a:off x="107504" y="1502420"/>
          <a:ext cx="71062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190440" progId="Equation.DSMT4">
                  <p:embed/>
                </p:oleObj>
              </mc:Choice>
              <mc:Fallback>
                <p:oleObj name="Equation" r:id="rId4" imgW="431640" imgH="1904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6852CDF-62C4-4BF2-BEB0-1EF59E650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02420"/>
                        <a:ext cx="71062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E9D02C4-6E1A-46F4-815B-27C1857C2EFB}"/>
              </a:ext>
            </a:extLst>
          </p:cNvPr>
          <p:cNvCxnSpPr/>
          <p:nvPr/>
        </p:nvCxnSpPr>
        <p:spPr>
          <a:xfrm>
            <a:off x="890140" y="1707654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ACE3395-98B8-4874-8E2F-18AB926CC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72398"/>
              </p:ext>
            </p:extLst>
          </p:nvPr>
        </p:nvGraphicFramePr>
        <p:xfrm>
          <a:off x="3571006" y="1563638"/>
          <a:ext cx="2714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B8694D7B-DD9C-4249-B428-C53FEF856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006" y="1563638"/>
                        <a:ext cx="27146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1DA48644-C09D-487E-851C-F6760F801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38397"/>
              </p:ext>
            </p:extLst>
          </p:nvPr>
        </p:nvGraphicFramePr>
        <p:xfrm>
          <a:off x="539823" y="483518"/>
          <a:ext cx="304835" cy="36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CC35B61B-70FB-47C3-A7B1-7F9F5573F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23" y="483518"/>
                        <a:ext cx="304835" cy="368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8CAE31B5-726B-41D1-8CFD-899EBA5B6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747151"/>
              </p:ext>
            </p:extLst>
          </p:nvPr>
        </p:nvGraphicFramePr>
        <p:xfrm>
          <a:off x="3571700" y="2847916"/>
          <a:ext cx="486785" cy="44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228600" progId="Equation.DSMT4">
                  <p:embed/>
                </p:oleObj>
              </mc:Choice>
              <mc:Fallback>
                <p:oleObj name="Equation" r:id="rId10" imgW="279360" imgH="228600" progId="Equation.DSMT4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73544120-586B-429A-9A3B-AADAD9E4B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700" y="2847916"/>
                        <a:ext cx="486785" cy="443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065A7A6-9B03-46E2-BFFE-A329EA9CF00D}"/>
              </a:ext>
            </a:extLst>
          </p:cNvPr>
          <p:cNvCxnSpPr/>
          <p:nvPr/>
        </p:nvCxnSpPr>
        <p:spPr>
          <a:xfrm flipV="1">
            <a:off x="5354636" y="699542"/>
            <a:ext cx="0" cy="2160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5B2DF2B-EEC6-4A17-BA46-93B28BA64134}"/>
              </a:ext>
            </a:extLst>
          </p:cNvPr>
          <p:cNvCxnSpPr>
            <a:cxnSpLocks/>
          </p:cNvCxnSpPr>
          <p:nvPr/>
        </p:nvCxnSpPr>
        <p:spPr>
          <a:xfrm>
            <a:off x="5354636" y="2859782"/>
            <a:ext cx="28083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733681D8-AA64-4E8C-8FD4-74A9F6F41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14795"/>
              </p:ext>
            </p:extLst>
          </p:nvPr>
        </p:nvGraphicFramePr>
        <p:xfrm>
          <a:off x="4572000" y="1502420"/>
          <a:ext cx="71062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190440" progId="Equation.DSMT4">
                  <p:embed/>
                </p:oleObj>
              </mc:Choice>
              <mc:Fallback>
                <p:oleObj name="Equation" r:id="rId12" imgW="431640" imgH="190440" progId="Equation.DSMT4">
                  <p:embed/>
                  <p:pic>
                    <p:nvPicPr>
                      <p:cNvPr id="16" name="Object 7">
                        <a:extLst>
                          <a:ext uri="{FF2B5EF4-FFF2-40B4-BE49-F238E27FC236}">
                            <a16:creationId xmlns:a16="http://schemas.microsoft.com/office/drawing/2014/main" id="{9B97B933-027B-4B56-AB91-8B01B43AB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02420"/>
                        <a:ext cx="71062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3F08A0D-266C-426F-B9AF-7D4635B9247B}"/>
              </a:ext>
            </a:extLst>
          </p:cNvPr>
          <p:cNvCxnSpPr/>
          <p:nvPr/>
        </p:nvCxnSpPr>
        <p:spPr>
          <a:xfrm>
            <a:off x="5354636" y="1707654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A415CC65-FE81-444F-8891-71F3F6B545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309983"/>
              </p:ext>
            </p:extLst>
          </p:nvPr>
        </p:nvGraphicFramePr>
        <p:xfrm>
          <a:off x="8035502" y="1563638"/>
          <a:ext cx="2714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18" name="Object 7">
                        <a:extLst>
                          <a:ext uri="{FF2B5EF4-FFF2-40B4-BE49-F238E27FC236}">
                            <a16:creationId xmlns:a16="http://schemas.microsoft.com/office/drawing/2014/main" id="{FFCA58DD-CD24-4165-BD21-94D5C78F44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502" y="1563638"/>
                        <a:ext cx="27146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7A1B6B93-6D8C-47D5-A62B-D91151B02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83054"/>
              </p:ext>
            </p:extLst>
          </p:nvPr>
        </p:nvGraphicFramePr>
        <p:xfrm>
          <a:off x="5004319" y="483518"/>
          <a:ext cx="304835" cy="36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19" name="Object 7">
                        <a:extLst>
                          <a:ext uri="{FF2B5EF4-FFF2-40B4-BE49-F238E27FC236}">
                            <a16:creationId xmlns:a16="http://schemas.microsoft.com/office/drawing/2014/main" id="{7C5CF3B2-9B26-43F1-A27C-E51B9140A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319" y="483518"/>
                        <a:ext cx="304835" cy="368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9BAABE25-516F-4398-836A-056A5281A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1467"/>
              </p:ext>
            </p:extLst>
          </p:nvPr>
        </p:nvGraphicFramePr>
        <p:xfrm>
          <a:off x="8046533" y="2848670"/>
          <a:ext cx="4651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20" name="Object 7">
                        <a:extLst>
                          <a:ext uri="{FF2B5EF4-FFF2-40B4-BE49-F238E27FC236}">
                            <a16:creationId xmlns:a16="http://schemas.microsoft.com/office/drawing/2014/main" id="{28A37729-1D4D-4857-8FA2-525EB7496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6533" y="2848670"/>
                        <a:ext cx="46513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E82AAE9-8A58-4E73-B556-36EA4C2609F6}"/>
              </a:ext>
            </a:extLst>
          </p:cNvPr>
          <p:cNvCxnSpPr>
            <a:cxnSpLocks/>
          </p:cNvCxnSpPr>
          <p:nvPr/>
        </p:nvCxnSpPr>
        <p:spPr>
          <a:xfrm flipV="1">
            <a:off x="890140" y="987575"/>
            <a:ext cx="2608857" cy="18603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id="{8C49F762-71D5-4539-9BE9-01A77BDEB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5421"/>
              </p:ext>
            </p:extLst>
          </p:nvPr>
        </p:nvGraphicFramePr>
        <p:xfrm>
          <a:off x="3131840" y="699542"/>
          <a:ext cx="133544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9160" imgH="228600" progId="Equation.DSMT4">
                  <p:embed/>
                </p:oleObj>
              </mc:Choice>
              <mc:Fallback>
                <p:oleObj name="Equation" r:id="rId20" imgW="749160" imgH="228600" progId="Equation.DSMT4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3F5762B8-1494-4D39-99D6-AFA61BD4E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99542"/>
                        <a:ext cx="133544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8ABAA24-F0B9-4601-B42B-63264773473F}"/>
              </a:ext>
            </a:extLst>
          </p:cNvPr>
          <p:cNvCxnSpPr/>
          <p:nvPr/>
        </p:nvCxnSpPr>
        <p:spPr>
          <a:xfrm>
            <a:off x="2483768" y="1707654"/>
            <a:ext cx="0" cy="11402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7">
            <a:extLst>
              <a:ext uri="{FF2B5EF4-FFF2-40B4-BE49-F238E27FC236}">
                <a16:creationId xmlns:a16="http://schemas.microsoft.com/office/drawing/2014/main" id="{C80D012C-4041-4E94-8B73-E96D70849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31108"/>
              </p:ext>
            </p:extLst>
          </p:nvPr>
        </p:nvGraphicFramePr>
        <p:xfrm>
          <a:off x="2214210" y="2859708"/>
          <a:ext cx="6207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431640" progId="Equation.DSMT4">
                  <p:embed/>
                </p:oleObj>
              </mc:Choice>
              <mc:Fallback>
                <p:oleObj name="Equation" r:id="rId22" imgW="342720" imgH="431640" progId="Equation.DSMT4">
                  <p:embed/>
                  <p:pic>
                    <p:nvPicPr>
                      <p:cNvPr id="28" name="Object 7">
                        <a:extLst>
                          <a:ext uri="{FF2B5EF4-FFF2-40B4-BE49-F238E27FC236}">
                            <a16:creationId xmlns:a16="http://schemas.microsoft.com/office/drawing/2014/main" id="{A7913986-9A28-4086-98D5-CC6C56A9F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210" y="2859708"/>
                        <a:ext cx="62071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8C1D777-5064-435D-AFCD-0D190662A161}"/>
              </a:ext>
            </a:extLst>
          </p:cNvPr>
          <p:cNvCxnSpPr>
            <a:cxnSpLocks/>
          </p:cNvCxnSpPr>
          <p:nvPr/>
        </p:nvCxnSpPr>
        <p:spPr>
          <a:xfrm flipV="1">
            <a:off x="5364740" y="761597"/>
            <a:ext cx="2122305" cy="2088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7D82E2AA-FD47-4ABD-AA1A-6AB5F223E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663139"/>
              </p:ext>
            </p:extLst>
          </p:nvPr>
        </p:nvGraphicFramePr>
        <p:xfrm>
          <a:off x="7514869" y="552047"/>
          <a:ext cx="133544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160" imgH="228600" progId="Equation.DSMT4">
                  <p:embed/>
                </p:oleObj>
              </mc:Choice>
              <mc:Fallback>
                <p:oleObj name="Equation" r:id="rId24" imgW="749160" imgH="228600" progId="Equation.DSMT4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1EA275B5-1676-4A06-9EA0-E16F86287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869" y="552047"/>
                        <a:ext cx="133544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ABBB0DF-FA71-4968-B6BA-7DD784052B75}"/>
              </a:ext>
            </a:extLst>
          </p:cNvPr>
          <p:cNvCxnSpPr/>
          <p:nvPr/>
        </p:nvCxnSpPr>
        <p:spPr>
          <a:xfrm>
            <a:off x="6506757" y="1707654"/>
            <a:ext cx="0" cy="11402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F2C0B5C3-3057-4C3A-9692-D9B39E563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39888"/>
              </p:ext>
            </p:extLst>
          </p:nvPr>
        </p:nvGraphicFramePr>
        <p:xfrm>
          <a:off x="6222272" y="2859782"/>
          <a:ext cx="6445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55320" imgH="431640" progId="Equation.DSMT4">
                  <p:embed/>
                </p:oleObj>
              </mc:Choice>
              <mc:Fallback>
                <p:oleObj name="Equation" r:id="rId26" imgW="355320" imgH="431640" progId="Equation.DSMT4">
                  <p:embed/>
                  <p:pic>
                    <p:nvPicPr>
                      <p:cNvPr id="35" name="Object 7">
                        <a:extLst>
                          <a:ext uri="{FF2B5EF4-FFF2-40B4-BE49-F238E27FC236}">
                            <a16:creationId xmlns:a16="http://schemas.microsoft.com/office/drawing/2014/main" id="{4F422938-FCFC-400C-833D-98BC6122D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272" y="2859782"/>
                        <a:ext cx="6445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DFA87EB3-5663-4CD2-BCE1-A2AF828FC3BA}"/>
              </a:ext>
            </a:extLst>
          </p:cNvPr>
          <p:cNvSpPr txBox="1"/>
          <p:nvPr/>
        </p:nvSpPr>
        <p:spPr>
          <a:xfrm>
            <a:off x="1214176" y="123478"/>
            <a:ext cx="234971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Empresas de AC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E31FE97-A2F2-4FD3-ACA5-C07E8CEC96E6}"/>
              </a:ext>
            </a:extLst>
          </p:cNvPr>
          <p:cNvSpPr txBox="1"/>
          <p:nvPr/>
        </p:nvSpPr>
        <p:spPr>
          <a:xfrm>
            <a:off x="5796136" y="123478"/>
            <a:ext cx="234971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Empresas de BC</a:t>
            </a:r>
          </a:p>
        </p:txBody>
      </p: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361085C1-3452-46A1-B30E-E3D913028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965339"/>
              </p:ext>
            </p:extLst>
          </p:nvPr>
        </p:nvGraphicFramePr>
        <p:xfrm>
          <a:off x="5346204" y="3723878"/>
          <a:ext cx="29702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38000" imgH="393480" progId="Equation.DSMT4">
                  <p:embed/>
                </p:oleObj>
              </mc:Choice>
              <mc:Fallback>
                <p:oleObj name="Equation" r:id="rId28" imgW="1638000" imgH="393480" progId="Equation.DSMT4">
                  <p:embed/>
                  <p:pic>
                    <p:nvPicPr>
                      <p:cNvPr id="39" name="Object 7">
                        <a:extLst>
                          <a:ext uri="{FF2B5EF4-FFF2-40B4-BE49-F238E27FC236}">
                            <a16:creationId xmlns:a16="http://schemas.microsoft.com/office/drawing/2014/main" id="{14FF496E-1A87-4E5D-8644-6B085E0D97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204" y="3723878"/>
                        <a:ext cx="2970212" cy="7207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69D934BA-29DF-4277-A3A9-0E6D614E5897}"/>
              </a:ext>
            </a:extLst>
          </p:cNvPr>
          <p:cNvSpPr txBox="1"/>
          <p:nvPr/>
        </p:nvSpPr>
        <p:spPr>
          <a:xfrm>
            <a:off x="35496" y="4676532"/>
            <a:ext cx="87129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Logo, o 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item (4) é falso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pois o excedente total é igual a $11200.</a:t>
            </a:r>
          </a:p>
        </p:txBody>
      </p:sp>
    </p:spTree>
    <p:extLst>
      <p:ext uri="{BB962C8B-B14F-4D97-AF65-F5344CB8AC3E}">
        <p14:creationId xmlns:p14="http://schemas.microsoft.com/office/powerpoint/2010/main" val="382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4CD69DD-56AC-4E12-B219-50F36C62526C}"/>
              </a:ext>
            </a:extLst>
          </p:cNvPr>
          <p:cNvSpPr txBox="1"/>
          <p:nvPr/>
        </p:nvSpPr>
        <p:spPr>
          <a:xfrm>
            <a:off x="107504" y="51470"/>
            <a:ext cx="89289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9) QUESTÃO 06 - 2019 </a:t>
            </a:r>
          </a:p>
          <a:p>
            <a:pPr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Considere a oferta de uma indústria perfeitamente competitiva. Indique quais das afirmações a seguir são verdadeiras e quais são falsas:</a:t>
            </a:r>
          </a:p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0)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curva de oferta da indústria não é afetada pela entrada e saída de empresas.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5243F3-C29B-4DA2-AB25-6DF2DF82E7FD}"/>
              </a:ext>
            </a:extLst>
          </p:cNvPr>
          <p:cNvSpPr txBox="1"/>
          <p:nvPr/>
        </p:nvSpPr>
        <p:spPr>
          <a:xfrm>
            <a:off x="1835696" y="1924839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12480B-EE72-47FD-A7DF-D07F86BC8E22}"/>
              </a:ext>
            </a:extLst>
          </p:cNvPr>
          <p:cNvSpPr txBox="1"/>
          <p:nvPr/>
        </p:nvSpPr>
        <p:spPr>
          <a:xfrm>
            <a:off x="107504" y="232785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curva de oferta da indústria depende das curvas de oferta das empresas. Logo é afetada pela entrada e saída de empresas.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9529E7-6198-49B2-93ED-50CF2C651250}"/>
              </a:ext>
            </a:extLst>
          </p:cNvPr>
          <p:cNvSpPr txBox="1"/>
          <p:nvPr/>
        </p:nvSpPr>
        <p:spPr>
          <a:xfrm>
            <a:off x="107504" y="51470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Se houver dois grupos com igual número de empresas na indústria, um deles cuja curva de oferta é dada por S</a:t>
            </a:r>
            <a:r>
              <a:rPr lang="pt-BR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p - 20 e outro cuja curva de oferta é dada por S</a:t>
            </a:r>
            <a:r>
              <a:rPr lang="pt-BR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p - 30, então a curva de oferta da indústria apresenta uma quebra ao preço de $25.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4DB05E-D9F1-4058-BD16-4ADBDBD6B5A4}"/>
              </a:ext>
            </a:extLst>
          </p:cNvPr>
          <p:cNvSpPr txBox="1"/>
          <p:nvPr/>
        </p:nvSpPr>
        <p:spPr>
          <a:xfrm>
            <a:off x="6300192" y="1060743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336545-668D-477E-BDCD-83234AA853D6}"/>
              </a:ext>
            </a:extLst>
          </p:cNvPr>
          <p:cNvSpPr txBox="1"/>
          <p:nvPr/>
        </p:nvSpPr>
        <p:spPr>
          <a:xfrm>
            <a:off x="107504" y="1557536"/>
            <a:ext cx="892899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Curva de oferta do primeiro grupo (S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mais eficiência que o grupo 2, pois quando o preço é igual a $ 30 o primeiro grupo produz 10 unidades e o grupo 2 produz zero.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partir de p = 30, a indústria tem as duas empresas operando. Com isso a curva de oferta passa a ser a soma das duas              (Q = 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+ 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= 2p – 50), que é mais inclinada do que as duas a partir de p = 30. Logo: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Até p = 30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curva da indústria é a curva da empresa mais eficiente, 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Preços maiores que p = 30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curva da indústria é a soma das duas.</a:t>
            </a:r>
          </a:p>
        </p:txBody>
      </p:sp>
    </p:spTree>
    <p:extLst>
      <p:ext uri="{BB962C8B-B14F-4D97-AF65-F5344CB8AC3E}">
        <p14:creationId xmlns:p14="http://schemas.microsoft.com/office/powerpoint/2010/main" val="21747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9E22AC6-3552-4A45-838D-C224CC69D508}"/>
              </a:ext>
            </a:extLst>
          </p:cNvPr>
          <p:cNvSpPr/>
          <p:nvPr/>
        </p:nvSpPr>
        <p:spPr>
          <a:xfrm>
            <a:off x="107504" y="51470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Somando horizontalmente as curvas de oferta podemos notar que a curva de oferta da indústria apresenta quebras quando os preços são iguais a 20 e 30.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73C2B96-F524-4A20-ABAB-4F59439D2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169864"/>
              </p:ext>
            </p:extLst>
          </p:nvPr>
        </p:nvGraphicFramePr>
        <p:xfrm>
          <a:off x="559398" y="1203598"/>
          <a:ext cx="4955950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787320" progId="Equation.DSMT4">
                  <p:embed/>
                </p:oleObj>
              </mc:Choice>
              <mc:Fallback>
                <p:oleObj name="Equation" r:id="rId2" imgW="2412720" imgH="78732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7AE4243-EFF7-4F2C-B2F2-E53BD9D13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98" y="1203598"/>
                        <a:ext cx="4955950" cy="15351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1162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E7B784-478E-4340-BE75-157E2465AB2A}"/>
              </a:ext>
            </a:extLst>
          </p:cNvPr>
          <p:cNvSpPr txBox="1"/>
          <p:nvPr/>
        </p:nvSpPr>
        <p:spPr>
          <a:xfrm>
            <a:off x="107504" y="51470"/>
            <a:ext cx="892899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No equilíbrio de longo prazo, a indústria terá o número máximo de empresas compatível com lucros não negativos.</a:t>
            </a:r>
          </a:p>
          <a:p>
            <a:pPr lvl="0" algn="just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curva de oferta da indústria no curto prazo será a soma horizontal das curvas de oferta de cada uma das suas empresas.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F84B29-D68D-4D61-9D6E-607B60D6D38D}"/>
              </a:ext>
            </a:extLst>
          </p:cNvPr>
          <p:cNvSpPr txBox="1"/>
          <p:nvPr/>
        </p:nvSpPr>
        <p:spPr>
          <a:xfrm>
            <a:off x="6156176" y="41267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F76E04-11F9-407C-9C30-28A5895C76D6}"/>
              </a:ext>
            </a:extLst>
          </p:cNvPr>
          <p:cNvSpPr txBox="1"/>
          <p:nvPr/>
        </p:nvSpPr>
        <p:spPr>
          <a:xfrm>
            <a:off x="6948264" y="3941063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1C23E0-2730-4953-9AAF-73A93044A18E}"/>
              </a:ext>
            </a:extLst>
          </p:cNvPr>
          <p:cNvSpPr txBox="1"/>
          <p:nvPr/>
        </p:nvSpPr>
        <p:spPr>
          <a:xfrm>
            <a:off x="107504" y="771550"/>
            <a:ext cx="8928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Como a indústria é perfeitamente competitiva:</a:t>
            </a: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Se p &gt;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CTMe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→ aumento da oferta (entrada de empresas) e queda do preço.</a:t>
            </a: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Se p &lt;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CTMe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→ redução da oferta (saída de empresas) e aumento do preço.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equilíbrio de longo prazo é alcançado após todos os ajustamentos decorrentes de entradas e saídas de empresas,  com p =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CTMe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CDE64BC-E693-4AD1-BDE6-D1C367A9ECE0}"/>
              </a:ext>
            </a:extLst>
          </p:cNvPr>
          <p:cNvSpPr txBox="1"/>
          <p:nvPr/>
        </p:nvSpPr>
        <p:spPr>
          <a:xfrm>
            <a:off x="179512" y="4445119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Por definição, conforme foi feito no item (1). </a:t>
            </a:r>
          </a:p>
        </p:txBody>
      </p:sp>
    </p:spTree>
    <p:extLst>
      <p:ext uri="{BB962C8B-B14F-4D97-AF65-F5344CB8AC3E}">
        <p14:creationId xmlns:p14="http://schemas.microsoft.com/office/powerpoint/2010/main" val="41111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238EB9-4342-4BFA-B524-BA25FAB2DB59}"/>
              </a:ext>
            </a:extLst>
          </p:cNvPr>
          <p:cNvSpPr txBox="1"/>
          <p:nvPr/>
        </p:nvSpPr>
        <p:spPr>
          <a:xfrm>
            <a:off x="107504" y="146125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existência de renda econômica para algum fator produtivo utilizado pela empresa é incompatível com lucro econômico nulo.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04434F-E5D9-4A32-AC84-70090F5F31A1}"/>
              </a:ext>
            </a:extLst>
          </p:cNvPr>
          <p:cNvSpPr txBox="1"/>
          <p:nvPr/>
        </p:nvSpPr>
        <p:spPr>
          <a:xfrm>
            <a:off x="8244408" y="484679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FF1428-8C57-48A0-86A8-F37A147D2F2C}"/>
              </a:ext>
            </a:extLst>
          </p:cNvPr>
          <p:cNvSpPr txBox="1"/>
          <p:nvPr/>
        </p:nvSpPr>
        <p:spPr>
          <a:xfrm>
            <a:off x="179512" y="973053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renda econômica para algum fator produtivo é ser definida como a diferença entre o valor pago por esse fator menos o seu custo.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Observe então que pode haver renda econômica, considerando todos os fatores de produção (lucro contábil), mesmo que o lucro total econômico (que considera o custo de oportunidade) seja igual a zero.</a:t>
            </a:r>
          </a:p>
        </p:txBody>
      </p:sp>
    </p:spTree>
    <p:extLst>
      <p:ext uri="{BB962C8B-B14F-4D97-AF65-F5344CB8AC3E}">
        <p14:creationId xmlns:p14="http://schemas.microsoft.com/office/powerpoint/2010/main" val="23339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B028E3-A950-412E-9454-40BA21077F53}"/>
              </a:ext>
            </a:extLst>
          </p:cNvPr>
          <p:cNvSpPr txBox="1"/>
          <p:nvPr/>
        </p:nvSpPr>
        <p:spPr>
          <a:xfrm>
            <a:off x="35496" y="62210"/>
            <a:ext cx="903649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9) Questão 10 - 2020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relação à discriminação de preços de segundo grau, assinale quais dos itens a seguir são verdadeiros e quais são falsos:</a:t>
            </a:r>
          </a:p>
          <a:p>
            <a:pPr marL="360000" indent="-360000" algn="just">
              <a:buSzPct val="140000"/>
              <a:buFont typeface="Arial" panose="020B0604020202020204" pitchFamily="34" charset="0"/>
              <a:buChar char="•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40000"/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questão trata de discriminação de preços. Faremos alguns esclarecimentos iniciais e depois resolveremos cada um dos itens.</a:t>
            </a: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9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CB758A-8E2C-4434-AFB5-524BD5D52860}"/>
              </a:ext>
            </a:extLst>
          </p:cNvPr>
          <p:cNvSpPr txBox="1"/>
          <p:nvPr/>
        </p:nvSpPr>
        <p:spPr>
          <a:xfrm>
            <a:off x="179512" y="51470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Note então que podemos ter diversas funções utilidade que representem as mesmas preferências, ou seja, diversas funções utilidade que apresentem números reais diferentes para as mesmas cestas de consumo, mas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 a ordenação sendo preservada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Nesse caso, dizemos que uma função utilidade é uma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transformação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da outra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Podemos obter transformações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monotônicas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funções utilidade de diversas formas. Por exemplo: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Multiplicação por um número positivo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f(u) = 2u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Adição de um número qualquer →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f(u) = u + 10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Elevação 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 uma determinada potência →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f(u) = u²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aphicFrame>
        <p:nvGraphicFramePr>
          <p:cNvPr id="3" name="Object 21">
            <a:extLst>
              <a:ext uri="{FF2B5EF4-FFF2-40B4-BE49-F238E27FC236}">
                <a16:creationId xmlns:a16="http://schemas.microsoft.com/office/drawing/2014/main" id="{A8382AFD-B02D-4C50-B6A1-1EB8CFFE0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378272"/>
              </p:ext>
            </p:extLst>
          </p:nvPr>
        </p:nvGraphicFramePr>
        <p:xfrm>
          <a:off x="2010370" y="3148013"/>
          <a:ext cx="54419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330120" progId="Equation.DSMT4">
                  <p:embed/>
                </p:oleObj>
              </mc:Choice>
              <mc:Fallback>
                <p:oleObj name="Equation" r:id="rId2" imgW="3454200" imgH="33012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A52ED496-64BF-46B6-A9ED-6CBE6DAC7F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370" y="3148013"/>
                        <a:ext cx="5441950" cy="557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4CD4BC0-6BB3-480F-8845-E0B597B39F74}"/>
              </a:ext>
            </a:extLst>
          </p:cNvPr>
          <p:cNvSpPr txBox="1"/>
          <p:nvPr/>
        </p:nvSpPr>
        <p:spPr>
          <a:xfrm>
            <a:off x="179512" y="314781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Observe  que                                                                                        Logo,  uma função é uma transformação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monotônica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outra e, portanto, ambas representam as mesmas preferências, ou seja, ordenam as cestas de consumo da mesma forma. </a:t>
            </a:r>
          </a:p>
        </p:txBody>
      </p:sp>
    </p:spTree>
    <p:extLst>
      <p:ext uri="{BB962C8B-B14F-4D97-AF65-F5344CB8AC3E}">
        <p14:creationId xmlns:p14="http://schemas.microsoft.com/office/powerpoint/2010/main" val="37479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315B999-3417-4002-8508-74EFA345274F}"/>
              </a:ext>
            </a:extLst>
          </p:cNvPr>
          <p:cNvSpPr txBox="1">
            <a:spLocks/>
          </p:cNvSpPr>
          <p:nvPr/>
        </p:nvSpPr>
        <p:spPr>
          <a:xfrm>
            <a:off x="35496" y="123478"/>
            <a:ext cx="8967827" cy="554461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Resumidamente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Discriminação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é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prática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vender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Discriminação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 1º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Cobrar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reserva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Isto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monopolista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e que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diferir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Essa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prática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vezes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conhecida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discriminação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perfeita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Nesse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quantidade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produzida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idêntica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àquela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transacionada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um mercado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concorrencial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ótimo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 Pareto)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mas com 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monopolista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capturando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excedente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101000"/>
              <a:buFont typeface="Arial" panose="020B0604020202020204" pitchFamily="34" charset="0"/>
              <a:buChar char="•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38F69A1-B0A2-4323-8EA3-30F7D3C4AF0F}"/>
              </a:ext>
            </a:extLst>
          </p:cNvPr>
          <p:cNvSpPr txBox="1">
            <a:spLocks/>
          </p:cNvSpPr>
          <p:nvPr/>
        </p:nvSpPr>
        <p:spPr>
          <a:xfrm>
            <a:off x="35496" y="-20538"/>
            <a:ext cx="8967827" cy="516403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Discriminação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 2º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quantidades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monopolista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quantidade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bens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Logo,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diferem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respeito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O principal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disso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descontos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quantidade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Discriminação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 3º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Segmentação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do Mercado: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elevado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elasticidade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baixo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Tx/>
              <a:buSzPct val="101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Logo,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discriminação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terceiro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ocorre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monopolista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vendida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vendida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101000"/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1000"/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1000"/>
              <a:buFont typeface="Arial" panose="020B0604020202020204" pitchFamily="34" charset="0"/>
              <a:buChar char="•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C8407F-64D4-403D-A4EB-A20738DAA378}"/>
              </a:ext>
            </a:extLst>
          </p:cNvPr>
          <p:cNvSpPr txBox="1"/>
          <p:nvPr/>
        </p:nvSpPr>
        <p:spPr>
          <a:xfrm>
            <a:off x="35496" y="-20538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aplicação da discriminação de preços de segundo grau não exige que a empresa consiga evitar a revenda.</a:t>
            </a:r>
          </a:p>
          <a:p>
            <a:pPr algn="just">
              <a:buSzPct val="140000"/>
            </a:pPr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3E2BF6-9CBB-44C3-8ED8-B35D7AEE3EED}"/>
              </a:ext>
            </a:extLst>
          </p:cNvPr>
          <p:cNvSpPr txBox="1"/>
          <p:nvPr/>
        </p:nvSpPr>
        <p:spPr>
          <a:xfrm>
            <a:off x="4932040" y="26749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E639FC-1DFD-4034-AAF7-1F1A2978A5B1}"/>
              </a:ext>
            </a:extLst>
          </p:cNvPr>
          <p:cNvSpPr txBox="1"/>
          <p:nvPr/>
        </p:nvSpPr>
        <p:spPr>
          <a:xfrm>
            <a:off x="72008" y="698381"/>
            <a:ext cx="88924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Caso exista a possibilidade de arbitragem a discriminação de preços poderá não resultar em aumento do lucro da firma.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No caso da discriminação de 2º grau, um consumidor poderia comprar quantidades adicionais a um preço menor e vender aos outros consumidores a um preço menor do que o praticado pela firma.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E59FEA-0E66-4CA3-841A-575DA22FC80A}"/>
              </a:ext>
            </a:extLst>
          </p:cNvPr>
          <p:cNvSpPr txBox="1"/>
          <p:nvPr/>
        </p:nvSpPr>
        <p:spPr>
          <a:xfrm>
            <a:off x="35496" y="2201832"/>
            <a:ext cx="903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aplicação da discriminação de preços de segundo grau pressupõe que a empresa não consegue identificar diretamente as demandas individuais dos consumidores antes das compras.</a:t>
            </a: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84D1233-8AB7-4526-A54C-27CE570B583C}"/>
              </a:ext>
            </a:extLst>
          </p:cNvPr>
          <p:cNvSpPr txBox="1"/>
          <p:nvPr/>
        </p:nvSpPr>
        <p:spPr>
          <a:xfrm>
            <a:off x="6012160" y="314897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A7A493-DF0E-41A9-BF3F-1622F4167D25}"/>
              </a:ext>
            </a:extLst>
          </p:cNvPr>
          <p:cNvSpPr txBox="1"/>
          <p:nvPr/>
        </p:nvSpPr>
        <p:spPr>
          <a:xfrm>
            <a:off x="72008" y="3599894"/>
            <a:ext cx="889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Caso a empresa conseguisse identificar o preço de reserva de cada consumidor ela praticaria a discriminação perfeita (1º grau).</a:t>
            </a:r>
          </a:p>
        </p:txBody>
      </p:sp>
    </p:spTree>
    <p:extLst>
      <p:ext uri="{BB962C8B-B14F-4D97-AF65-F5344CB8AC3E}">
        <p14:creationId xmlns:p14="http://schemas.microsoft.com/office/powerpoint/2010/main" val="2199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F3C28F-0056-44B3-948F-5056700C8DC8}"/>
              </a:ext>
            </a:extLst>
          </p:cNvPr>
          <p:cNvSpPr txBox="1"/>
          <p:nvPr/>
        </p:nvSpPr>
        <p:spPr>
          <a:xfrm>
            <a:off x="53752" y="-308570"/>
            <a:ext cx="90364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aplicação da discriminação de preços de segundo grau pressupõe que os consumidores tenham a mesma curva de demanda.</a:t>
            </a: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condição para o sucesso da discriminação de preços de segundo grau, por meio de descontos de acordo com a quantidade adquirida, é a de que os consumidores que compram grandes quantidades tenham demandas relativamente mais elásticas do que os consumidores que compram pequenas quantidades.</a:t>
            </a: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40000"/>
            </a:pP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23B037-0479-4312-A058-A31A30AFF786}"/>
              </a:ext>
            </a:extLst>
          </p:cNvPr>
          <p:cNvSpPr txBox="1"/>
          <p:nvPr/>
        </p:nvSpPr>
        <p:spPr>
          <a:xfrm>
            <a:off x="7110536" y="34066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20D336-86C3-4A81-9489-1D196CBE7328}"/>
              </a:ext>
            </a:extLst>
          </p:cNvPr>
          <p:cNvSpPr txBox="1"/>
          <p:nvPr/>
        </p:nvSpPr>
        <p:spPr>
          <a:xfrm>
            <a:off x="4067944" y="1923678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07EFE3-FD5C-454A-A220-6CBFCC8FB247}"/>
              </a:ext>
            </a:extLst>
          </p:cNvPr>
          <p:cNvSpPr txBox="1"/>
          <p:nvPr/>
        </p:nvSpPr>
        <p:spPr>
          <a:xfrm>
            <a:off x="107504" y="2414374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 discriminação de preços de segundo grau também é chamada de fixação de preços não linear, com a empresa oferecendo pacotes diferentes de preço-quantidade, considerando: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Quanto maior a propensão a pagar (menor elasticidade-preço), maior será o preço;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Quanto menor a propensão a pagar (maior elasticidade-preço), menor será o preço.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Note que esse processo fornece um incentivo à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autosseleção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7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66419B-EE88-44AF-ABCE-1BF25B915901}"/>
              </a:ext>
            </a:extLst>
          </p:cNvPr>
          <p:cNvSpPr txBox="1"/>
          <p:nvPr/>
        </p:nvSpPr>
        <p:spPr>
          <a:xfrm>
            <a:off x="35496" y="-20538"/>
            <a:ext cx="90364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40000"/>
            </a:pPr>
            <a:r>
              <a:rPr lang="pt-BR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pt-BR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Diz-se haver compatibilidade de incentivos em uma estratégia de discriminação de preços de segundo grau quando o preço oferecido a cada grupo de consumidores é escolhido pelo grupo em questão.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77C1EC-C5DF-4D89-9BF1-901768D68737}"/>
              </a:ext>
            </a:extLst>
          </p:cNvPr>
          <p:cNvSpPr txBox="1"/>
          <p:nvPr/>
        </p:nvSpPr>
        <p:spPr>
          <a:xfrm>
            <a:off x="7812360" y="62869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8D067B-C9CD-44FC-81C3-86BFD81B1A6A}"/>
              </a:ext>
            </a:extLst>
          </p:cNvPr>
          <p:cNvSpPr txBox="1"/>
          <p:nvPr/>
        </p:nvSpPr>
        <p:spPr>
          <a:xfrm>
            <a:off x="107504" y="1131590"/>
            <a:ext cx="89289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Como acabamos de mencionar, dados os pacotes oferecidos pela firma, cada grupo de consumidores fará a sua escolha, considerando sua disposição a pagar (elasticidade-preço).</a:t>
            </a:r>
          </a:p>
        </p:txBody>
      </p:sp>
    </p:spTree>
    <p:extLst>
      <p:ext uri="{BB962C8B-B14F-4D97-AF65-F5344CB8AC3E}">
        <p14:creationId xmlns:p14="http://schemas.microsoft.com/office/powerpoint/2010/main" val="3387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41170B-76B2-4BB0-9CCD-D4D3B623F8DB}"/>
              </a:ext>
            </a:extLst>
          </p:cNvPr>
          <p:cNvSpPr txBox="1"/>
          <p:nvPr/>
        </p:nvSpPr>
        <p:spPr>
          <a:xfrm>
            <a:off x="107504" y="29973"/>
            <a:ext cx="88569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11) QUESTÃO 08 - 2019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um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triopólio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Cournot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as funções de custo das firmas 1, 2 e 3 são, respectivamente, C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)= 10q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)= 10q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C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)= 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A demanda agregada é P(Q)= 20-Q, em que         Q= 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+q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+q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é a quantidade total. Julgue os itens a seguir:</a:t>
            </a:r>
          </a:p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7F9594-3D61-4E01-8B76-832195A97621}"/>
              </a:ext>
            </a:extLst>
          </p:cNvPr>
          <p:cNvSpPr txBox="1"/>
          <p:nvPr/>
        </p:nvSpPr>
        <p:spPr>
          <a:xfrm>
            <a:off x="107504" y="2115889"/>
            <a:ext cx="88569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Cournot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→ Concorrência via Quantidade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firmas tomam a decisão de produção simultaneamente, considerando o comportamento das concorrentes (considerando constante a quantidade de cada uma das concorrentes).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solução de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Cournot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é o equilíbrio de Nash do problema.</a:t>
            </a: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A8D99FBE-139E-4244-99B5-E16A8390B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11078"/>
              </p:ext>
            </p:extLst>
          </p:nvPr>
        </p:nvGraphicFramePr>
        <p:xfrm>
          <a:off x="179512" y="-20538"/>
          <a:ext cx="4419136" cy="47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228600" progId="Equation.DSMT4">
                  <p:embed/>
                </p:oleObj>
              </mc:Choice>
              <mc:Fallback>
                <p:oleObj name="Equation" r:id="rId2" imgW="2070000" imgH="2286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3A2D4473-4DC0-41BE-BAF8-580B96F79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-20538"/>
                        <a:ext cx="4419136" cy="478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2982397F-61D7-4826-B981-810BBBF31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8337"/>
              </p:ext>
            </p:extLst>
          </p:nvPr>
        </p:nvGraphicFramePr>
        <p:xfrm>
          <a:off x="467543" y="483518"/>
          <a:ext cx="4284415" cy="47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228600" progId="Equation.DSMT4">
                  <p:embed/>
                </p:oleObj>
              </mc:Choice>
              <mc:Fallback>
                <p:oleObj name="Equation" r:id="rId4" imgW="2006280" imgH="22860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5602DE3A-DA72-4D56-9A73-69ED75A07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483518"/>
                        <a:ext cx="4284415" cy="478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89EFECAE-CF9F-4AC3-AA1B-0914E5F86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54668"/>
              </p:ext>
            </p:extLst>
          </p:nvPr>
        </p:nvGraphicFramePr>
        <p:xfrm>
          <a:off x="509513" y="1058863"/>
          <a:ext cx="4854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241200" progId="Equation.DSMT4">
                  <p:embed/>
                </p:oleObj>
              </mc:Choice>
              <mc:Fallback>
                <p:oleObj name="Equation" r:id="rId6" imgW="2273040" imgH="24120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0530134C-3EEA-4A28-9B91-09152172D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13" y="1058863"/>
                        <a:ext cx="48545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E712E64-19F9-4249-9A22-1B42CA787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734447"/>
              </p:ext>
            </p:extLst>
          </p:nvPr>
        </p:nvGraphicFramePr>
        <p:xfrm>
          <a:off x="539552" y="1680230"/>
          <a:ext cx="8412112" cy="53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14800" imgH="253800" progId="Equation.DSMT4">
                  <p:embed/>
                </p:oleObj>
              </mc:Choice>
              <mc:Fallback>
                <p:oleObj name="Equation" r:id="rId8" imgW="4114800" imgH="2538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8A77BB7-8787-4AD5-AB58-99BB8D5A5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80230"/>
                        <a:ext cx="8412112" cy="53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B8AF7BE-6397-4925-BD39-6CF14C3BDDC0}"/>
              </a:ext>
            </a:extLst>
          </p:cNvPr>
          <p:cNvSpPr txBox="1"/>
          <p:nvPr/>
        </p:nvSpPr>
        <p:spPr>
          <a:xfrm>
            <a:off x="179512" y="2306365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Qual a quantidade que a firma 1 deve escolher, considerando q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q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constantes ?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F5C3267F-B197-4490-92BD-669BB4F4A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64277"/>
              </p:ext>
            </p:extLst>
          </p:nvPr>
        </p:nvGraphicFramePr>
        <p:xfrm>
          <a:off x="696391" y="3156830"/>
          <a:ext cx="4955729" cy="92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60440" imgH="431640" progId="Equation.DSMT4">
                  <p:embed/>
                </p:oleObj>
              </mc:Choice>
              <mc:Fallback>
                <p:oleObj name="Equation" r:id="rId10" imgW="2260440" imgH="43164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59FC7A81-0167-4A91-816F-38D2B920E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91" y="3156830"/>
                        <a:ext cx="4955729" cy="927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A95202C-90BE-4608-B835-E76CFC9C6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065708"/>
              </p:ext>
            </p:extLst>
          </p:nvPr>
        </p:nvGraphicFramePr>
        <p:xfrm>
          <a:off x="657225" y="4152900"/>
          <a:ext cx="6792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98520" imgH="393480" progId="Equation.DSMT4">
                  <p:embed/>
                </p:oleObj>
              </mc:Choice>
              <mc:Fallback>
                <p:oleObj name="Equation" r:id="rId12" imgW="3098520" imgH="39348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5B1DD44F-5E3F-42CB-880F-8F077A799E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4152900"/>
                        <a:ext cx="6792913" cy="8461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5FE7111F-AEAE-4D75-92D7-8D7C0D09D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367476"/>
              </p:ext>
            </p:extLst>
          </p:nvPr>
        </p:nvGraphicFramePr>
        <p:xfrm>
          <a:off x="139700" y="-20638"/>
          <a:ext cx="45005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228600" progId="Equation.DSMT4">
                  <p:embed/>
                </p:oleObj>
              </mc:Choice>
              <mc:Fallback>
                <p:oleObj name="Equation" r:id="rId2" imgW="2108160" imgH="2286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ECB3DE4E-62B0-4DD2-8E73-70F3857279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-20638"/>
                        <a:ext cx="45005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9363D9CB-7CFE-4A80-A7BD-B20D37E80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390130"/>
              </p:ext>
            </p:extLst>
          </p:nvPr>
        </p:nvGraphicFramePr>
        <p:xfrm>
          <a:off x="467544" y="484188"/>
          <a:ext cx="44735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28600" progId="Equation.DSMT4">
                  <p:embed/>
                </p:oleObj>
              </mc:Choice>
              <mc:Fallback>
                <p:oleObj name="Equation" r:id="rId4" imgW="2095200" imgH="22860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5B477DF3-D34C-4545-9193-0774836FE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188"/>
                        <a:ext cx="44735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BD55AD1D-BCC9-4538-8F96-2E1CE862B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64225"/>
              </p:ext>
            </p:extLst>
          </p:nvPr>
        </p:nvGraphicFramePr>
        <p:xfrm>
          <a:off x="414338" y="1058863"/>
          <a:ext cx="48529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241200" progId="Equation.DSMT4">
                  <p:embed/>
                </p:oleObj>
              </mc:Choice>
              <mc:Fallback>
                <p:oleObj name="Equation" r:id="rId6" imgW="2273040" imgH="24120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F843B7A8-F16C-41E1-91E1-19250B470E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058863"/>
                        <a:ext cx="48529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6CE0240-453B-4692-A50F-756938D10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63278"/>
              </p:ext>
            </p:extLst>
          </p:nvPr>
        </p:nvGraphicFramePr>
        <p:xfrm>
          <a:off x="436563" y="1679575"/>
          <a:ext cx="86455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28920" imgH="253800" progId="Equation.DSMT4">
                  <p:embed/>
                </p:oleObj>
              </mc:Choice>
              <mc:Fallback>
                <p:oleObj name="Equation" r:id="rId8" imgW="4228920" imgH="2538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5944F88B-1BF3-4F5D-80D2-F74001354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679575"/>
                        <a:ext cx="86455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10BB785-6815-4575-B812-A03B5DEA62AF}"/>
              </a:ext>
            </a:extLst>
          </p:cNvPr>
          <p:cNvSpPr txBox="1"/>
          <p:nvPr/>
        </p:nvSpPr>
        <p:spPr>
          <a:xfrm>
            <a:off x="179512" y="2306365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Qual a quantidade que a firma 2 deve escolher, considerando q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q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constantes ?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25412284-B3E6-48AB-A7CA-33BFBF08A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449329"/>
              </p:ext>
            </p:extLst>
          </p:nvPr>
        </p:nvGraphicFramePr>
        <p:xfrm>
          <a:off x="698500" y="3157538"/>
          <a:ext cx="49545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60440" imgH="431640" progId="Equation.DSMT4">
                  <p:embed/>
                </p:oleObj>
              </mc:Choice>
              <mc:Fallback>
                <p:oleObj name="Equation" r:id="rId10" imgW="2260440" imgH="43164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767E53CD-8268-4623-B9E4-78A6370D28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157538"/>
                        <a:ext cx="49545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3426203-5E12-4A01-B1D4-1145AC640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569"/>
              </p:ext>
            </p:extLst>
          </p:nvPr>
        </p:nvGraphicFramePr>
        <p:xfrm>
          <a:off x="642938" y="4152900"/>
          <a:ext cx="68214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11480" imgH="393480" progId="Equation.DSMT4">
                  <p:embed/>
                </p:oleObj>
              </mc:Choice>
              <mc:Fallback>
                <p:oleObj name="Equation" r:id="rId12" imgW="3111480" imgH="39348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D40AF79F-8E66-4730-B52C-3BD032E6CD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152900"/>
                        <a:ext cx="6821487" cy="8461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3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F5D6004D-501F-46D1-A7D2-1AE045646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46563"/>
              </p:ext>
            </p:extLst>
          </p:nvPr>
        </p:nvGraphicFramePr>
        <p:xfrm>
          <a:off x="152400" y="-20638"/>
          <a:ext cx="44735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228600" progId="Equation.DSMT4">
                  <p:embed/>
                </p:oleObj>
              </mc:Choice>
              <mc:Fallback>
                <p:oleObj name="Equation" r:id="rId2" imgW="2095200" imgH="2286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D93FF1EC-FC50-4CB0-8219-8D10414BE1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-20638"/>
                        <a:ext cx="44735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80F48F62-8B07-47CB-8309-4C2775059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94618"/>
              </p:ext>
            </p:extLst>
          </p:nvPr>
        </p:nvGraphicFramePr>
        <p:xfrm>
          <a:off x="467544" y="471488"/>
          <a:ext cx="4148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241200" progId="Equation.DSMT4">
                  <p:embed/>
                </p:oleObj>
              </mc:Choice>
              <mc:Fallback>
                <p:oleObj name="Equation" r:id="rId4" imgW="1942920" imgH="24120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B0FE28B9-6837-4840-BD2C-0D8DC0C47E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1488"/>
                        <a:ext cx="4148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8197C1A6-B878-4AB9-BFEB-24D61C3FD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05486"/>
              </p:ext>
            </p:extLst>
          </p:nvPr>
        </p:nvGraphicFramePr>
        <p:xfrm>
          <a:off x="414338" y="1058863"/>
          <a:ext cx="48529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241200" progId="Equation.DSMT4">
                  <p:embed/>
                </p:oleObj>
              </mc:Choice>
              <mc:Fallback>
                <p:oleObj name="Equation" r:id="rId6" imgW="2273040" imgH="24120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E94FC68C-751A-4C9F-8346-DF8FFF4BD0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058863"/>
                        <a:ext cx="48529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45D4C945-CA7C-4580-B2FD-A67F2032C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81043"/>
              </p:ext>
            </p:extLst>
          </p:nvPr>
        </p:nvGraphicFramePr>
        <p:xfrm>
          <a:off x="483815" y="1679575"/>
          <a:ext cx="80486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6960" imgH="253800" progId="Equation.DSMT4">
                  <p:embed/>
                </p:oleObj>
              </mc:Choice>
              <mc:Fallback>
                <p:oleObj name="Equation" r:id="rId8" imgW="3936960" imgH="2538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ED12E299-ECF9-4B8C-B52A-C75C7DB60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15" y="1679575"/>
                        <a:ext cx="80486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B2CC7BA-DA19-4E39-9DE0-CC6F3D1F73E8}"/>
              </a:ext>
            </a:extLst>
          </p:cNvPr>
          <p:cNvSpPr txBox="1"/>
          <p:nvPr/>
        </p:nvSpPr>
        <p:spPr>
          <a:xfrm>
            <a:off x="179512" y="2306365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Qual a quantidade que a firma 3 deve escolher, considerando q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q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constantes ?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D36BA46C-092E-42C6-8ECF-0A54420AC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07543"/>
              </p:ext>
            </p:extLst>
          </p:nvPr>
        </p:nvGraphicFramePr>
        <p:xfrm>
          <a:off x="703436" y="3157538"/>
          <a:ext cx="5092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23800" imgH="431640" progId="Equation.DSMT4">
                  <p:embed/>
                </p:oleObj>
              </mc:Choice>
              <mc:Fallback>
                <p:oleObj name="Equation" r:id="rId10" imgW="2323800" imgH="43164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C58B5AF1-DE3C-4AE8-925C-A4072BFEA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36" y="3157538"/>
                        <a:ext cx="5092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DE3C3ED5-9A7C-4CA3-BFE3-8A11DE91D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47721"/>
              </p:ext>
            </p:extLst>
          </p:nvPr>
        </p:nvGraphicFramePr>
        <p:xfrm>
          <a:off x="674688" y="4152900"/>
          <a:ext cx="68468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24080" imgH="393480" progId="Equation.DSMT4">
                  <p:embed/>
                </p:oleObj>
              </mc:Choice>
              <mc:Fallback>
                <p:oleObj name="Equation" r:id="rId12" imgW="3124080" imgH="39348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20067297-F72C-4BF7-881B-CAF415C36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152900"/>
                        <a:ext cx="6846887" cy="8461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3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809BF6DF-8C59-43D1-8EA0-862EDCCE8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84538"/>
              </p:ext>
            </p:extLst>
          </p:nvPr>
        </p:nvGraphicFramePr>
        <p:xfrm>
          <a:off x="611560" y="633413"/>
          <a:ext cx="22558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393480" progId="Equation.DSMT4">
                  <p:embed/>
                </p:oleObj>
              </mc:Choice>
              <mc:Fallback>
                <p:oleObj name="Equation" r:id="rId2" imgW="1028520" imgH="39348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0D9F637C-2C6B-4867-AB7A-F7A6E9E60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33413"/>
                        <a:ext cx="2255838" cy="8477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14337455-A921-47BE-9DE9-C23561B93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33215"/>
              </p:ext>
            </p:extLst>
          </p:nvPr>
        </p:nvGraphicFramePr>
        <p:xfrm>
          <a:off x="611561" y="1589088"/>
          <a:ext cx="225923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93480" progId="Equation.DSMT4">
                  <p:embed/>
                </p:oleObj>
              </mc:Choice>
              <mc:Fallback>
                <p:oleObj name="Equation" r:id="rId4" imgW="1015920" imgH="39348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45EBE85B-F752-41D2-BAA9-DDDD6138B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1589088"/>
                        <a:ext cx="2259230" cy="8461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58D99C1A-FC81-4680-9A83-240524F4E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41729"/>
              </p:ext>
            </p:extLst>
          </p:nvPr>
        </p:nvGraphicFramePr>
        <p:xfrm>
          <a:off x="619498" y="2571750"/>
          <a:ext cx="22558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393480" progId="Equation.DSMT4">
                  <p:embed/>
                </p:oleObj>
              </mc:Choice>
              <mc:Fallback>
                <p:oleObj name="Equation" r:id="rId6" imgW="1041120" imgH="39348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605086EF-9F8C-44C9-9F66-CB9D8F983B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98" y="2571750"/>
                        <a:ext cx="2255838" cy="8461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FA08BEC-503B-451B-98A5-182463659545}"/>
              </a:ext>
            </a:extLst>
          </p:cNvPr>
          <p:cNvSpPr txBox="1"/>
          <p:nvPr/>
        </p:nvSpPr>
        <p:spPr>
          <a:xfrm>
            <a:off x="179512" y="74117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Resolvendo o sistema: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3073B4-9B82-4A11-B752-E270E97EE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9304"/>
              </p:ext>
            </p:extLst>
          </p:nvPr>
        </p:nvGraphicFramePr>
        <p:xfrm>
          <a:off x="3347864" y="828501"/>
          <a:ext cx="23653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41200" progId="Equation.DSMT4">
                  <p:embed/>
                </p:oleObj>
              </mc:Choice>
              <mc:Fallback>
                <p:oleObj name="Equation" r:id="rId8" imgW="109188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28653C5-FD24-499C-B035-E9F327489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28501"/>
                        <a:ext cx="2365375" cy="5191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4E16F82-5E00-408E-8E2C-7B1CADC0D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21852"/>
              </p:ext>
            </p:extLst>
          </p:nvPr>
        </p:nvGraphicFramePr>
        <p:xfrm>
          <a:off x="3347864" y="1731963"/>
          <a:ext cx="2365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41200" progId="Equation.DSMT4">
                  <p:embed/>
                </p:oleObj>
              </mc:Choice>
              <mc:Fallback>
                <p:oleObj name="Equation" r:id="rId10" imgW="1079280" imgH="2412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7949CD01-B919-403A-A18D-69B85AEAC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731963"/>
                        <a:ext cx="2365375" cy="5175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334A87F8-F916-4A72-A93B-44353E3A8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688839"/>
              </p:ext>
            </p:extLst>
          </p:nvPr>
        </p:nvGraphicFramePr>
        <p:xfrm>
          <a:off x="3347864" y="2643758"/>
          <a:ext cx="2365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241200" progId="Equation.DSMT4">
                  <p:embed/>
                </p:oleObj>
              </mc:Choice>
              <mc:Fallback>
                <p:oleObj name="Equation" r:id="rId12" imgW="1104840" imgH="24120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ABCE4AA2-E802-43EC-9D63-AA141B7233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643758"/>
                        <a:ext cx="2365375" cy="5175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F937BC2-FF73-404F-B882-F10C23C9B4D9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867398" y="1057275"/>
            <a:ext cx="408458" cy="2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94E81B7-2E25-48DE-902C-72C058D23676}"/>
              </a:ext>
            </a:extLst>
          </p:cNvPr>
          <p:cNvCxnSpPr>
            <a:cxnSpLocks/>
          </p:cNvCxnSpPr>
          <p:nvPr/>
        </p:nvCxnSpPr>
        <p:spPr>
          <a:xfrm>
            <a:off x="2867398" y="1995686"/>
            <a:ext cx="408458" cy="2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6CF53A4-B2E3-4655-AD38-5B22D5F01211}"/>
              </a:ext>
            </a:extLst>
          </p:cNvPr>
          <p:cNvCxnSpPr>
            <a:cxnSpLocks/>
          </p:cNvCxnSpPr>
          <p:nvPr/>
        </p:nvCxnSpPr>
        <p:spPr>
          <a:xfrm>
            <a:off x="2867398" y="3001491"/>
            <a:ext cx="408458" cy="2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lchete Esquerdo 11">
            <a:extLst>
              <a:ext uri="{FF2B5EF4-FFF2-40B4-BE49-F238E27FC236}">
                <a16:creationId xmlns:a16="http://schemas.microsoft.com/office/drawing/2014/main" id="{FCEF493D-280B-4C36-A0E3-4D0929A966BD}"/>
              </a:ext>
            </a:extLst>
          </p:cNvPr>
          <p:cNvSpPr/>
          <p:nvPr/>
        </p:nvSpPr>
        <p:spPr>
          <a:xfrm>
            <a:off x="3131840" y="606055"/>
            <a:ext cx="288032" cy="282826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0C8E6-36E5-45EA-9E11-CDBE645DB713}"/>
              </a:ext>
            </a:extLst>
          </p:cNvPr>
          <p:cNvSpPr txBox="1"/>
          <p:nvPr/>
        </p:nvSpPr>
        <p:spPr>
          <a:xfrm>
            <a:off x="179512" y="3581023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Podemos resolver o sistema de n equações lineares com n variáveis utilizando três métodos: i) Gauss-Jordan,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 matriz inversa 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 regra de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Cramer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Utilizando o terceiro método 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06050AB-14F7-47DE-9BA2-A2F04A5A5B4B}"/>
              </a:ext>
            </a:extLst>
          </p:cNvPr>
          <p:cNvCxnSpPr/>
          <p:nvPr/>
        </p:nvCxnSpPr>
        <p:spPr>
          <a:xfrm>
            <a:off x="4644008" y="4803998"/>
            <a:ext cx="42484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9648</TotalTime>
  <Words>9763</Words>
  <Application>Microsoft Office PowerPoint</Application>
  <PresentationFormat>Apresentação na tela (16:9)</PresentationFormat>
  <Paragraphs>782</Paragraphs>
  <Slides>117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117</vt:i4>
      </vt:variant>
    </vt:vector>
  </HeadingPairs>
  <TitlesOfParts>
    <vt:vector size="130" baseType="lpstr">
      <vt:lpstr>Arial</vt:lpstr>
      <vt:lpstr>Arial Unicode MS</vt:lpstr>
      <vt:lpstr>Arial-BoldMT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Concurso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para Início de Capítulo ou Assunto</dc:title>
  <dc:creator>Alexandre Melo</dc:creator>
  <cp:lastModifiedBy>Antonio Carlos Assumpção</cp:lastModifiedBy>
  <cp:revision>1008</cp:revision>
  <cp:lastPrinted>2020-08-24T01:20:36Z</cp:lastPrinted>
  <dcterms:created xsi:type="dcterms:W3CDTF">2013-02-04T13:34:58Z</dcterms:created>
  <dcterms:modified xsi:type="dcterms:W3CDTF">2021-08-04T01:57:53Z</dcterms:modified>
</cp:coreProperties>
</file>