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77" r:id="rId1"/>
  </p:sldMasterIdLst>
  <p:notesMasterIdLst>
    <p:notesMasterId r:id="rId119"/>
  </p:notesMasterIdLst>
  <p:handoutMasterIdLst>
    <p:handoutMasterId r:id="rId120"/>
  </p:handoutMasterIdLst>
  <p:sldIdLst>
    <p:sldId id="256" r:id="rId2"/>
    <p:sldId id="265" r:id="rId3"/>
    <p:sldId id="266" r:id="rId4"/>
    <p:sldId id="268" r:id="rId5"/>
    <p:sldId id="412" r:id="rId6"/>
    <p:sldId id="512" r:id="rId7"/>
    <p:sldId id="416" r:id="rId8"/>
    <p:sldId id="417" r:id="rId9"/>
    <p:sldId id="269" r:id="rId10"/>
    <p:sldId id="271" r:id="rId11"/>
    <p:sldId id="419" r:id="rId12"/>
    <p:sldId id="513" r:id="rId13"/>
    <p:sldId id="420" r:id="rId14"/>
    <p:sldId id="421" r:id="rId15"/>
    <p:sldId id="273" r:id="rId16"/>
    <p:sldId id="423" r:id="rId17"/>
    <p:sldId id="275" r:id="rId18"/>
    <p:sldId id="422" r:id="rId19"/>
    <p:sldId id="278" r:id="rId20"/>
    <p:sldId id="444" r:id="rId21"/>
    <p:sldId id="283" r:id="rId22"/>
    <p:sldId id="286" r:id="rId23"/>
    <p:sldId id="295" r:id="rId24"/>
    <p:sldId id="305" r:id="rId25"/>
    <p:sldId id="310" r:id="rId26"/>
    <p:sldId id="311" r:id="rId27"/>
    <p:sldId id="312" r:id="rId28"/>
    <p:sldId id="315" r:id="rId29"/>
    <p:sldId id="316" r:id="rId30"/>
    <p:sldId id="319" r:id="rId31"/>
    <p:sldId id="449" r:id="rId32"/>
    <p:sldId id="450" r:id="rId33"/>
    <p:sldId id="451" r:id="rId34"/>
    <p:sldId id="452" r:id="rId35"/>
    <p:sldId id="453" r:id="rId36"/>
    <p:sldId id="454" r:id="rId37"/>
    <p:sldId id="455" r:id="rId38"/>
    <p:sldId id="457" r:id="rId39"/>
    <p:sldId id="330" r:id="rId40"/>
    <p:sldId id="331" r:id="rId41"/>
    <p:sldId id="332" r:id="rId42"/>
    <p:sldId id="334" r:id="rId43"/>
    <p:sldId id="336" r:id="rId44"/>
    <p:sldId id="337" r:id="rId45"/>
    <p:sldId id="511" r:id="rId46"/>
    <p:sldId id="338" r:id="rId47"/>
    <p:sldId id="462" r:id="rId48"/>
    <p:sldId id="480" r:id="rId49"/>
    <p:sldId id="514" r:id="rId50"/>
    <p:sldId id="515" r:id="rId51"/>
    <p:sldId id="482" r:id="rId52"/>
    <p:sldId id="340" r:id="rId53"/>
    <p:sldId id="341" r:id="rId54"/>
    <p:sldId id="459" r:id="rId55"/>
    <p:sldId id="342" r:id="rId56"/>
    <p:sldId id="344" r:id="rId57"/>
    <p:sldId id="461" r:id="rId58"/>
    <p:sldId id="345" r:id="rId59"/>
    <p:sldId id="429" r:id="rId60"/>
    <p:sldId id="463" r:id="rId61"/>
    <p:sldId id="464" r:id="rId62"/>
    <p:sldId id="432" r:id="rId63"/>
    <p:sldId id="379" r:id="rId64"/>
    <p:sldId id="516" r:id="rId65"/>
    <p:sldId id="466" r:id="rId66"/>
    <p:sldId id="517" r:id="rId67"/>
    <p:sldId id="467" r:id="rId68"/>
    <p:sldId id="468" r:id="rId69"/>
    <p:sldId id="518" r:id="rId70"/>
    <p:sldId id="469" r:id="rId71"/>
    <p:sldId id="519" r:id="rId72"/>
    <p:sldId id="470" r:id="rId73"/>
    <p:sldId id="471" r:id="rId74"/>
    <p:sldId id="472" r:id="rId75"/>
    <p:sldId id="520" r:id="rId76"/>
    <p:sldId id="473" r:id="rId77"/>
    <p:sldId id="485" r:id="rId78"/>
    <p:sldId id="484" r:id="rId79"/>
    <p:sldId id="474" r:id="rId80"/>
    <p:sldId id="476" r:id="rId81"/>
    <p:sldId id="477" r:id="rId82"/>
    <p:sldId id="478" r:id="rId83"/>
    <p:sldId id="521" r:id="rId84"/>
    <p:sldId id="522" r:id="rId85"/>
    <p:sldId id="487" r:id="rId86"/>
    <p:sldId id="488" r:id="rId87"/>
    <p:sldId id="510" r:id="rId88"/>
    <p:sldId id="530" r:id="rId89"/>
    <p:sldId id="531" r:id="rId90"/>
    <p:sldId id="532" r:id="rId91"/>
    <p:sldId id="489" r:id="rId92"/>
    <p:sldId id="490" r:id="rId93"/>
    <p:sldId id="491" r:id="rId94"/>
    <p:sldId id="523" r:id="rId95"/>
    <p:sldId id="492" r:id="rId96"/>
    <p:sldId id="493" r:id="rId97"/>
    <p:sldId id="494" r:id="rId98"/>
    <p:sldId id="524" r:id="rId99"/>
    <p:sldId id="495" r:id="rId100"/>
    <p:sldId id="496" r:id="rId101"/>
    <p:sldId id="497" r:id="rId102"/>
    <p:sldId id="525" r:id="rId103"/>
    <p:sldId id="498" r:id="rId104"/>
    <p:sldId id="499" r:id="rId105"/>
    <p:sldId id="500" r:id="rId106"/>
    <p:sldId id="526" r:id="rId107"/>
    <p:sldId id="501" r:id="rId108"/>
    <p:sldId id="502" r:id="rId109"/>
    <p:sldId id="503" r:id="rId110"/>
    <p:sldId id="527" r:id="rId111"/>
    <p:sldId id="505" r:id="rId112"/>
    <p:sldId id="528" r:id="rId113"/>
    <p:sldId id="506" r:id="rId114"/>
    <p:sldId id="507" r:id="rId115"/>
    <p:sldId id="508" r:id="rId116"/>
    <p:sldId id="529" r:id="rId117"/>
    <p:sldId id="509" r:id="rId118"/>
  </p:sldIdLst>
  <p:sldSz cx="12192000" cy="6858000"/>
  <p:notesSz cx="6794500" cy="9931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4900" b="1" kern="1200">
        <a:solidFill>
          <a:schemeClr val="bg2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719138" indent="-261938" algn="l" rtl="0" eaLnBrk="0" fontAlgn="base" hangingPunct="0">
      <a:spcBef>
        <a:spcPct val="0"/>
      </a:spcBef>
      <a:spcAft>
        <a:spcPct val="0"/>
      </a:spcAft>
      <a:defRPr sz="4900" b="1" kern="1200">
        <a:solidFill>
          <a:schemeClr val="bg2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1438275" indent="-523875" algn="l" rtl="0" eaLnBrk="0" fontAlgn="base" hangingPunct="0">
      <a:spcBef>
        <a:spcPct val="0"/>
      </a:spcBef>
      <a:spcAft>
        <a:spcPct val="0"/>
      </a:spcAft>
      <a:defRPr sz="4900" b="1" kern="1200">
        <a:solidFill>
          <a:schemeClr val="bg2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2159000" indent="-787400" algn="l" rtl="0" eaLnBrk="0" fontAlgn="base" hangingPunct="0">
      <a:spcBef>
        <a:spcPct val="0"/>
      </a:spcBef>
      <a:spcAft>
        <a:spcPct val="0"/>
      </a:spcAft>
      <a:defRPr sz="4900" b="1" kern="1200">
        <a:solidFill>
          <a:schemeClr val="bg2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2878138" indent="-1049338" algn="l" rtl="0" eaLnBrk="0" fontAlgn="base" hangingPunct="0">
      <a:spcBef>
        <a:spcPct val="0"/>
      </a:spcBef>
      <a:spcAft>
        <a:spcPct val="0"/>
      </a:spcAft>
      <a:defRPr sz="4900" b="1" kern="1200">
        <a:solidFill>
          <a:schemeClr val="bg2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4900" b="1" kern="1200">
        <a:solidFill>
          <a:schemeClr val="bg2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4900" b="1" kern="1200">
        <a:solidFill>
          <a:schemeClr val="bg2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4900" b="1" kern="1200">
        <a:solidFill>
          <a:schemeClr val="bg2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4900" b="1" kern="1200">
        <a:solidFill>
          <a:schemeClr val="bg2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0066FF"/>
    <a:srgbClr val="FFCCFF"/>
    <a:srgbClr val="C4E3B5"/>
    <a:srgbClr val="CC3399"/>
    <a:srgbClr val="FF66CC"/>
    <a:srgbClr val="376546"/>
    <a:srgbClr val="663300"/>
    <a:srgbClr val="CC9900"/>
    <a:srgbClr val="DAED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9" autoAdjust="0"/>
    <p:restoredTop sz="93542" autoAdjust="0"/>
  </p:normalViewPr>
  <p:slideViewPr>
    <p:cSldViewPr snapToGrid="0">
      <p:cViewPr varScale="1">
        <p:scale>
          <a:sx n="67" d="100"/>
          <a:sy n="67" d="100"/>
        </p:scale>
        <p:origin x="108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4815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37" d="100"/>
          <a:sy n="37" d="100"/>
        </p:scale>
        <p:origin x="-1470" y="-96"/>
      </p:cViewPr>
      <p:guideLst>
        <p:guide orient="horz" pos="3128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5447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2475"/>
            <a:ext cx="6594475" cy="37099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69366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51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4551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36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297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297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294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41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317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3175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2803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45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337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3515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35843" name="Rectangle 1027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35844" name="Rectangle 1028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35845" name="Rectangle 1029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35846" name="Rectangle 103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35847" name="Rectangle 1031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1553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378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3789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3018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399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3994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9559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19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419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4199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5247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17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440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4403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2350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22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471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4711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042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491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4915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672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71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5833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34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512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5120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6622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44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532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5325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1976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49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553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553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2451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50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573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5735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3766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51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593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593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8410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54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614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6144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8601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55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634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6349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7093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58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655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6554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2515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69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757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7578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7489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70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778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7783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677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92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2131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71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798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7987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5992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73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819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8192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1479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75</a:t>
            </a: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839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8397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9500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76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860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8602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00313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77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880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8807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64830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79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962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962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89771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80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983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9831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60264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81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1013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10138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58954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83</a:t>
            </a: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1034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10343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48202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84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1065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1065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631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153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32010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118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1167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11674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48985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3081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27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174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259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31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194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965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35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215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2151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7431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235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577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pt-BR" altLang="en-US" sz="1800"/>
          </a:p>
        </p:txBody>
      </p:sp>
      <p:sp>
        <p:nvSpPr>
          <p:cNvPr id="276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2765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943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537458" indent="0" algn="ctr">
              <a:buNone/>
              <a:defRPr/>
            </a:lvl2pPr>
            <a:lvl3pPr marL="1074916" indent="0" algn="ctr">
              <a:buNone/>
              <a:defRPr/>
            </a:lvl3pPr>
            <a:lvl4pPr marL="1612373" indent="0" algn="ctr">
              <a:buNone/>
              <a:defRPr/>
            </a:lvl4pPr>
            <a:lvl5pPr marL="2149831" indent="0" algn="ctr">
              <a:buNone/>
              <a:defRPr/>
            </a:lvl5pPr>
            <a:lvl6pPr marL="2687289" indent="0" algn="ctr">
              <a:buNone/>
              <a:defRPr/>
            </a:lvl6pPr>
            <a:lvl7pPr marL="3224747" indent="0" algn="ctr">
              <a:buNone/>
              <a:defRPr/>
            </a:lvl7pPr>
            <a:lvl8pPr marL="3762205" indent="0" algn="ctr">
              <a:buNone/>
              <a:defRPr/>
            </a:lvl8pPr>
            <a:lvl9pPr marL="4299663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1B1F5-17E9-4EDE-B0DA-6DBE0A9E2F3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8678606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949" y="6248293"/>
            <a:ext cx="3860103" cy="45728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Notas de Aula - Professor Eduardo Lima Campos.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DCFDC-8A68-47EA-B5A7-BD259E6A4B0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5476795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949" y="6248293"/>
            <a:ext cx="3860103" cy="45728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Notas de Aula - Professor Eduardo Lima Campos.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6A188-3D3B-4A0D-B3B3-D5EF81248A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6615120"/>
      </p:ext>
    </p:extLst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ADF9D-7479-445B-B474-9F0BCA5DBA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1576111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451A5-C1FA-46C1-A940-019305916C8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201080"/>
      </p:ext>
    </p:extLst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8669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6197600" y="4000500"/>
            <a:ext cx="5384800" cy="18669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D7E23-258A-4A0A-897A-84C98F7AC4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5710779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949" y="6248293"/>
            <a:ext cx="3860103" cy="45728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Notas de Aula - Professor Eduardo Lima Campos.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2DA53-7F24-4C48-B074-763431FC31F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2658505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741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370"/>
            </a:lvl1pPr>
            <a:lvl2pPr marL="537458" indent="0">
              <a:buNone/>
              <a:defRPr sz="2107"/>
            </a:lvl2pPr>
            <a:lvl3pPr marL="1074916" indent="0">
              <a:buNone/>
              <a:defRPr sz="1844"/>
            </a:lvl3pPr>
            <a:lvl4pPr marL="1612373" indent="0">
              <a:buNone/>
              <a:defRPr sz="1580"/>
            </a:lvl4pPr>
            <a:lvl5pPr marL="2149831" indent="0">
              <a:buNone/>
              <a:defRPr sz="1580"/>
            </a:lvl5pPr>
            <a:lvl6pPr marL="2687289" indent="0">
              <a:buNone/>
              <a:defRPr sz="1580"/>
            </a:lvl6pPr>
            <a:lvl7pPr marL="3224747" indent="0">
              <a:buNone/>
              <a:defRPr sz="1580"/>
            </a:lvl7pPr>
            <a:lvl8pPr marL="3762205" indent="0">
              <a:buNone/>
              <a:defRPr sz="1580"/>
            </a:lvl8pPr>
            <a:lvl9pPr marL="4299663" indent="0">
              <a:buNone/>
              <a:defRPr sz="158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949" y="6248293"/>
            <a:ext cx="3860103" cy="45728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Notas de Aula - Professor Eduardo Lima Campos.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6CEEC-14E6-488A-8C5B-09A12E05E6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7240837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1" y="1981200"/>
            <a:ext cx="5080000" cy="4114800"/>
          </a:xfrm>
        </p:spPr>
        <p:txBody>
          <a:bodyPr/>
          <a:lstStyle>
            <a:lvl1pPr>
              <a:defRPr sz="3292"/>
            </a:lvl1pPr>
            <a:lvl2pPr>
              <a:defRPr sz="2897"/>
            </a:lvl2pPr>
            <a:lvl3pPr>
              <a:defRPr sz="2370"/>
            </a:lvl3pPr>
            <a:lvl4pPr>
              <a:defRPr sz="2107"/>
            </a:lvl4pPr>
            <a:lvl5pPr>
              <a:defRPr sz="2107"/>
            </a:lvl5pPr>
            <a:lvl6pPr>
              <a:defRPr sz="2107"/>
            </a:lvl6pPr>
            <a:lvl7pPr>
              <a:defRPr sz="2107"/>
            </a:lvl7pPr>
            <a:lvl8pPr>
              <a:defRPr sz="2107"/>
            </a:lvl8pPr>
            <a:lvl9pPr>
              <a:defRPr sz="2107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3292"/>
            </a:lvl1pPr>
            <a:lvl2pPr>
              <a:defRPr sz="2897"/>
            </a:lvl2pPr>
            <a:lvl3pPr>
              <a:defRPr sz="2370"/>
            </a:lvl3pPr>
            <a:lvl4pPr>
              <a:defRPr sz="2107"/>
            </a:lvl4pPr>
            <a:lvl5pPr>
              <a:defRPr sz="2107"/>
            </a:lvl5pPr>
            <a:lvl6pPr>
              <a:defRPr sz="2107"/>
            </a:lvl6pPr>
            <a:lvl7pPr>
              <a:defRPr sz="2107"/>
            </a:lvl7pPr>
            <a:lvl8pPr>
              <a:defRPr sz="2107"/>
            </a:lvl8pPr>
            <a:lvl9pPr>
              <a:defRPr sz="2107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949" y="6248293"/>
            <a:ext cx="3860103" cy="45728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Notas de Aula - Professor Eduardo Lima Campos.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DB383-A852-424C-96CD-B62EED7DB4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4783708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897" b="1"/>
            </a:lvl1pPr>
            <a:lvl2pPr marL="537458" indent="0">
              <a:buNone/>
              <a:defRPr sz="2370" b="1"/>
            </a:lvl2pPr>
            <a:lvl3pPr marL="1074916" indent="0">
              <a:buNone/>
              <a:defRPr sz="2107" b="1"/>
            </a:lvl3pPr>
            <a:lvl4pPr marL="1612373" indent="0">
              <a:buNone/>
              <a:defRPr sz="1844" b="1"/>
            </a:lvl4pPr>
            <a:lvl5pPr marL="2149831" indent="0">
              <a:buNone/>
              <a:defRPr sz="1844" b="1"/>
            </a:lvl5pPr>
            <a:lvl6pPr marL="2687289" indent="0">
              <a:buNone/>
              <a:defRPr sz="1844" b="1"/>
            </a:lvl6pPr>
            <a:lvl7pPr marL="3224747" indent="0">
              <a:buNone/>
              <a:defRPr sz="1844" b="1"/>
            </a:lvl7pPr>
            <a:lvl8pPr marL="3762205" indent="0">
              <a:buNone/>
              <a:defRPr sz="1844" b="1"/>
            </a:lvl8pPr>
            <a:lvl9pPr marL="4299663" indent="0">
              <a:buNone/>
              <a:defRPr sz="1844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897"/>
            </a:lvl1pPr>
            <a:lvl2pPr>
              <a:defRPr sz="2370"/>
            </a:lvl2pPr>
            <a:lvl3pPr>
              <a:defRPr sz="2107"/>
            </a:lvl3pPr>
            <a:lvl4pPr>
              <a:defRPr sz="1844"/>
            </a:lvl4pPr>
            <a:lvl5pPr>
              <a:defRPr sz="1844"/>
            </a:lvl5pPr>
            <a:lvl6pPr>
              <a:defRPr sz="1844"/>
            </a:lvl6pPr>
            <a:lvl7pPr>
              <a:defRPr sz="1844"/>
            </a:lvl7pPr>
            <a:lvl8pPr>
              <a:defRPr sz="1844"/>
            </a:lvl8pPr>
            <a:lvl9pPr>
              <a:defRPr sz="1844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4" cy="639762"/>
          </a:xfrm>
        </p:spPr>
        <p:txBody>
          <a:bodyPr anchor="b"/>
          <a:lstStyle>
            <a:lvl1pPr marL="0" indent="0">
              <a:buNone/>
              <a:defRPr sz="2897" b="1"/>
            </a:lvl1pPr>
            <a:lvl2pPr marL="537458" indent="0">
              <a:buNone/>
              <a:defRPr sz="2370" b="1"/>
            </a:lvl2pPr>
            <a:lvl3pPr marL="1074916" indent="0">
              <a:buNone/>
              <a:defRPr sz="2107" b="1"/>
            </a:lvl3pPr>
            <a:lvl4pPr marL="1612373" indent="0">
              <a:buNone/>
              <a:defRPr sz="1844" b="1"/>
            </a:lvl4pPr>
            <a:lvl5pPr marL="2149831" indent="0">
              <a:buNone/>
              <a:defRPr sz="1844" b="1"/>
            </a:lvl5pPr>
            <a:lvl6pPr marL="2687289" indent="0">
              <a:buNone/>
              <a:defRPr sz="1844" b="1"/>
            </a:lvl6pPr>
            <a:lvl7pPr marL="3224747" indent="0">
              <a:buNone/>
              <a:defRPr sz="1844" b="1"/>
            </a:lvl7pPr>
            <a:lvl8pPr marL="3762205" indent="0">
              <a:buNone/>
              <a:defRPr sz="1844" b="1"/>
            </a:lvl8pPr>
            <a:lvl9pPr marL="4299663" indent="0">
              <a:buNone/>
              <a:defRPr sz="1844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4" cy="3951288"/>
          </a:xfrm>
        </p:spPr>
        <p:txBody>
          <a:bodyPr/>
          <a:lstStyle>
            <a:lvl1pPr>
              <a:defRPr sz="2897"/>
            </a:lvl1pPr>
            <a:lvl2pPr>
              <a:defRPr sz="2370"/>
            </a:lvl2pPr>
            <a:lvl3pPr>
              <a:defRPr sz="2107"/>
            </a:lvl3pPr>
            <a:lvl4pPr>
              <a:defRPr sz="1844"/>
            </a:lvl4pPr>
            <a:lvl5pPr>
              <a:defRPr sz="1844"/>
            </a:lvl5pPr>
            <a:lvl6pPr>
              <a:defRPr sz="1844"/>
            </a:lvl6pPr>
            <a:lvl7pPr>
              <a:defRPr sz="1844"/>
            </a:lvl7pPr>
            <a:lvl8pPr>
              <a:defRPr sz="1844"/>
            </a:lvl8pPr>
            <a:lvl9pPr>
              <a:defRPr sz="1844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949" y="6248293"/>
            <a:ext cx="3860103" cy="45728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Notas de Aula - Professor Eduardo Lima Campos.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94FBA-0D0F-4D8E-A701-0343D8AEE88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9965359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949" y="6248293"/>
            <a:ext cx="3860103" cy="45728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Notas de Aula - Professor Eduardo Lima Campos.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4B303-5DCC-472C-B1A1-D3BA3585538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796843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949" y="6248293"/>
            <a:ext cx="3860103" cy="45728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Notas de Aula - Professor Eduardo Lima Campos.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21132-676C-4822-9647-71ADDC03287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0594836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2" y="273051"/>
            <a:ext cx="4011084" cy="1162051"/>
          </a:xfrm>
        </p:spPr>
        <p:txBody>
          <a:bodyPr anchor="b"/>
          <a:lstStyle>
            <a:lvl1pPr algn="l">
              <a:defRPr sz="237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687"/>
            </a:lvl1pPr>
            <a:lvl2pPr>
              <a:defRPr sz="3292"/>
            </a:lvl2pPr>
            <a:lvl3pPr>
              <a:defRPr sz="2897"/>
            </a:lvl3pPr>
            <a:lvl4pPr>
              <a:defRPr sz="2370"/>
            </a:lvl4pPr>
            <a:lvl5pPr>
              <a:defRPr sz="2370"/>
            </a:lvl5pPr>
            <a:lvl6pPr>
              <a:defRPr sz="2370"/>
            </a:lvl6pPr>
            <a:lvl7pPr>
              <a:defRPr sz="2370"/>
            </a:lvl7pPr>
            <a:lvl8pPr>
              <a:defRPr sz="2370"/>
            </a:lvl8pPr>
            <a:lvl9pPr>
              <a:defRPr sz="237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580"/>
            </a:lvl1pPr>
            <a:lvl2pPr marL="537458" indent="0">
              <a:buNone/>
              <a:defRPr sz="1449"/>
            </a:lvl2pPr>
            <a:lvl3pPr marL="1074916" indent="0">
              <a:buNone/>
              <a:defRPr sz="1185"/>
            </a:lvl3pPr>
            <a:lvl4pPr marL="1612373" indent="0">
              <a:buNone/>
              <a:defRPr sz="1054"/>
            </a:lvl4pPr>
            <a:lvl5pPr marL="2149831" indent="0">
              <a:buNone/>
              <a:defRPr sz="1054"/>
            </a:lvl5pPr>
            <a:lvl6pPr marL="2687289" indent="0">
              <a:buNone/>
              <a:defRPr sz="1054"/>
            </a:lvl6pPr>
            <a:lvl7pPr marL="3224747" indent="0">
              <a:buNone/>
              <a:defRPr sz="1054"/>
            </a:lvl7pPr>
            <a:lvl8pPr marL="3762205" indent="0">
              <a:buNone/>
              <a:defRPr sz="1054"/>
            </a:lvl8pPr>
            <a:lvl9pPr marL="4299663" indent="0">
              <a:buNone/>
              <a:defRPr sz="1054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949" y="6248293"/>
            <a:ext cx="3860103" cy="45728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Notas de Aula - Professor Eduardo Lima Campos.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30948-C195-47A4-AD8B-A46A16181A4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4560612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8" y="4800601"/>
            <a:ext cx="7315200" cy="566738"/>
          </a:xfrm>
        </p:spPr>
        <p:txBody>
          <a:bodyPr anchor="b"/>
          <a:lstStyle>
            <a:lvl1pPr algn="l">
              <a:defRPr sz="237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687"/>
            </a:lvl1pPr>
            <a:lvl2pPr marL="537458" indent="0">
              <a:buNone/>
              <a:defRPr sz="3292"/>
            </a:lvl2pPr>
            <a:lvl3pPr marL="1074916" indent="0">
              <a:buNone/>
              <a:defRPr sz="2897"/>
            </a:lvl3pPr>
            <a:lvl4pPr marL="1612373" indent="0">
              <a:buNone/>
              <a:defRPr sz="2370"/>
            </a:lvl4pPr>
            <a:lvl5pPr marL="2149831" indent="0">
              <a:buNone/>
              <a:defRPr sz="2370"/>
            </a:lvl5pPr>
            <a:lvl6pPr marL="2687289" indent="0">
              <a:buNone/>
              <a:defRPr sz="2370"/>
            </a:lvl6pPr>
            <a:lvl7pPr marL="3224747" indent="0">
              <a:buNone/>
              <a:defRPr sz="2370"/>
            </a:lvl7pPr>
            <a:lvl8pPr marL="3762205" indent="0">
              <a:buNone/>
              <a:defRPr sz="2370"/>
            </a:lvl8pPr>
            <a:lvl9pPr marL="4299663" indent="0">
              <a:buNone/>
              <a:defRPr sz="237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8" y="5367339"/>
            <a:ext cx="7315200" cy="804861"/>
          </a:xfrm>
        </p:spPr>
        <p:txBody>
          <a:bodyPr/>
          <a:lstStyle>
            <a:lvl1pPr marL="0" indent="0">
              <a:buNone/>
              <a:defRPr sz="1580"/>
            </a:lvl1pPr>
            <a:lvl2pPr marL="537458" indent="0">
              <a:buNone/>
              <a:defRPr sz="1449"/>
            </a:lvl2pPr>
            <a:lvl3pPr marL="1074916" indent="0">
              <a:buNone/>
              <a:defRPr sz="1185"/>
            </a:lvl3pPr>
            <a:lvl4pPr marL="1612373" indent="0">
              <a:buNone/>
              <a:defRPr sz="1054"/>
            </a:lvl4pPr>
            <a:lvl5pPr marL="2149831" indent="0">
              <a:buNone/>
              <a:defRPr sz="1054"/>
            </a:lvl5pPr>
            <a:lvl6pPr marL="2687289" indent="0">
              <a:buNone/>
              <a:defRPr sz="1054"/>
            </a:lvl6pPr>
            <a:lvl7pPr marL="3224747" indent="0">
              <a:buNone/>
              <a:defRPr sz="1054"/>
            </a:lvl7pPr>
            <a:lvl8pPr marL="3762205" indent="0">
              <a:buNone/>
              <a:defRPr sz="1054"/>
            </a:lvl8pPr>
            <a:lvl9pPr marL="4299663" indent="0">
              <a:buNone/>
              <a:defRPr sz="1054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949" y="6248293"/>
            <a:ext cx="3860103" cy="45728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Notas de Aula - Professor Eduardo Lima Campos.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7D9FC-1C97-4647-9E97-9867754C0DE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1113532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3953" y="609707"/>
            <a:ext cx="10364095" cy="1143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29" tIns="40815" rIns="81629" bIns="40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953" y="1981549"/>
            <a:ext cx="10364095" cy="411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29" tIns="40815" rIns="81629" bIns="40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3953" y="6248293"/>
            <a:ext cx="2539950" cy="45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29" tIns="40815" rIns="81629" bIns="40815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58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8098" y="6248293"/>
            <a:ext cx="2539950" cy="45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629" tIns="40815" rIns="81629" bIns="408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58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5BE227A0-F201-4013-80AE-754AF19E0A6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146DAB19-39D8-46CB-B46A-8C553A5B5771}"/>
              </a:ext>
            </a:extLst>
          </p:cNvPr>
          <p:cNvSpPr/>
          <p:nvPr userDrawn="1"/>
        </p:nvSpPr>
        <p:spPr>
          <a:xfrm>
            <a:off x="0" y="1439"/>
            <a:ext cx="12192000" cy="36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 sz="2400"/>
          </a:p>
        </p:txBody>
      </p:sp>
      <p:pic>
        <p:nvPicPr>
          <p:cNvPr id="8" name="Imagem 7" descr="Logotipo, nome da empresa&#10;&#10;Descrição gerada automaticamente">
            <a:extLst>
              <a:ext uri="{FF2B5EF4-FFF2-40B4-BE49-F238E27FC236}">
                <a16:creationId xmlns:a16="http://schemas.microsoft.com/office/drawing/2014/main" id="{EC3FB09E-09D9-4067-A642-5A4D18CBD7D0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" y="1333"/>
            <a:ext cx="377709" cy="36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69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  <p:sldLayoutId id="2147483890" r:id="rId13"/>
    <p:sldLayoutId id="2147483891" r:id="rId14"/>
  </p:sldLayoutIdLst>
  <p:transition spd="med">
    <p:wipe dir="r"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5118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118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118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118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118">
          <a:solidFill>
            <a:schemeClr val="tx2"/>
          </a:solidFill>
          <a:latin typeface="Times New Roman" pitchFamily="18" charset="0"/>
        </a:defRPr>
      </a:lvl5pPr>
      <a:lvl6pPr marL="537458" algn="ctr" rtl="0" eaLnBrk="1" fontAlgn="base" hangingPunct="1">
        <a:spcBef>
          <a:spcPct val="0"/>
        </a:spcBef>
        <a:spcAft>
          <a:spcPct val="0"/>
        </a:spcAft>
        <a:defRPr sz="5136">
          <a:solidFill>
            <a:schemeClr val="tx2"/>
          </a:solidFill>
          <a:latin typeface="Times New Roman" pitchFamily="18" charset="0"/>
        </a:defRPr>
      </a:lvl6pPr>
      <a:lvl7pPr marL="1074916" algn="ctr" rtl="0" eaLnBrk="1" fontAlgn="base" hangingPunct="1">
        <a:spcBef>
          <a:spcPct val="0"/>
        </a:spcBef>
        <a:spcAft>
          <a:spcPct val="0"/>
        </a:spcAft>
        <a:defRPr sz="5136">
          <a:solidFill>
            <a:schemeClr val="tx2"/>
          </a:solidFill>
          <a:latin typeface="Times New Roman" pitchFamily="18" charset="0"/>
        </a:defRPr>
      </a:lvl7pPr>
      <a:lvl8pPr marL="1612373" algn="ctr" rtl="0" eaLnBrk="1" fontAlgn="base" hangingPunct="1">
        <a:spcBef>
          <a:spcPct val="0"/>
        </a:spcBef>
        <a:spcAft>
          <a:spcPct val="0"/>
        </a:spcAft>
        <a:defRPr sz="5136">
          <a:solidFill>
            <a:schemeClr val="tx2"/>
          </a:solidFill>
          <a:latin typeface="Times New Roman" pitchFamily="18" charset="0"/>
        </a:defRPr>
      </a:lvl8pPr>
      <a:lvl9pPr marL="2149831" algn="ctr" rtl="0" eaLnBrk="1" fontAlgn="base" hangingPunct="1">
        <a:spcBef>
          <a:spcPct val="0"/>
        </a:spcBef>
        <a:spcAft>
          <a:spcPct val="0"/>
        </a:spcAft>
        <a:defRPr sz="5136">
          <a:solidFill>
            <a:schemeClr val="tx2"/>
          </a:solidFill>
          <a:latin typeface="Times New Roman" pitchFamily="18" charset="0"/>
        </a:defRPr>
      </a:lvl9pPr>
    </p:titleStyle>
    <p:bodyStyle>
      <a:lvl1pPr marL="402632" indent="-402632" algn="l" rtl="0" eaLnBrk="1" fontAlgn="base" hangingPunct="1">
        <a:spcBef>
          <a:spcPct val="20000"/>
        </a:spcBef>
        <a:spcAft>
          <a:spcPct val="0"/>
        </a:spcAft>
        <a:buChar char="•"/>
        <a:defRPr sz="3612">
          <a:solidFill>
            <a:schemeClr val="tx1"/>
          </a:solidFill>
          <a:latin typeface="+mn-lt"/>
          <a:ea typeface="+mn-ea"/>
          <a:cs typeface="+mn-cs"/>
        </a:defRPr>
      </a:lvl1pPr>
      <a:lvl2pPr marL="873364" indent="-335726" algn="l" rtl="0" eaLnBrk="1" fontAlgn="base" hangingPunct="1">
        <a:spcBef>
          <a:spcPct val="20000"/>
        </a:spcBef>
        <a:spcAft>
          <a:spcPct val="0"/>
        </a:spcAft>
        <a:buChar char="–"/>
        <a:defRPr sz="3236">
          <a:solidFill>
            <a:schemeClr val="tx1"/>
          </a:solidFill>
          <a:latin typeface="+mn-lt"/>
        </a:defRPr>
      </a:lvl2pPr>
      <a:lvl3pPr marL="1342902" indent="-267625" algn="l" rtl="0" eaLnBrk="1" fontAlgn="base" hangingPunct="1">
        <a:spcBef>
          <a:spcPct val="20000"/>
        </a:spcBef>
        <a:spcAft>
          <a:spcPct val="0"/>
        </a:spcAft>
        <a:buChar char="•"/>
        <a:defRPr sz="2860">
          <a:solidFill>
            <a:schemeClr val="tx1"/>
          </a:solidFill>
          <a:latin typeface="+mn-lt"/>
        </a:defRPr>
      </a:lvl3pPr>
      <a:lvl4pPr marL="1880540" indent="-267625" algn="l" rtl="0" eaLnBrk="1" fontAlgn="base" hangingPunct="1">
        <a:spcBef>
          <a:spcPct val="20000"/>
        </a:spcBef>
        <a:spcAft>
          <a:spcPct val="0"/>
        </a:spcAft>
        <a:buChar char="–"/>
        <a:defRPr sz="2333">
          <a:solidFill>
            <a:schemeClr val="tx1"/>
          </a:solidFill>
          <a:latin typeface="+mn-lt"/>
        </a:defRPr>
      </a:lvl4pPr>
      <a:lvl5pPr marL="2418179" indent="-267625" algn="l" rtl="0" eaLnBrk="1" fontAlgn="base" hangingPunct="1">
        <a:spcBef>
          <a:spcPct val="20000"/>
        </a:spcBef>
        <a:spcAft>
          <a:spcPct val="0"/>
        </a:spcAft>
        <a:buChar char="»"/>
        <a:defRPr sz="2333">
          <a:solidFill>
            <a:schemeClr val="tx1"/>
          </a:solidFill>
          <a:latin typeface="+mn-lt"/>
        </a:defRPr>
      </a:lvl5pPr>
      <a:lvl6pPr marL="2956019" indent="-268729" algn="l" rtl="0" eaLnBrk="1" fontAlgn="base" hangingPunct="1">
        <a:spcBef>
          <a:spcPct val="20000"/>
        </a:spcBef>
        <a:spcAft>
          <a:spcPct val="0"/>
        </a:spcAft>
        <a:buChar char="»"/>
        <a:defRPr sz="2370">
          <a:solidFill>
            <a:schemeClr val="tx1"/>
          </a:solidFill>
          <a:latin typeface="+mn-lt"/>
        </a:defRPr>
      </a:lvl6pPr>
      <a:lvl7pPr marL="3493477" indent="-268729" algn="l" rtl="0" eaLnBrk="1" fontAlgn="base" hangingPunct="1">
        <a:spcBef>
          <a:spcPct val="20000"/>
        </a:spcBef>
        <a:spcAft>
          <a:spcPct val="0"/>
        </a:spcAft>
        <a:buChar char="»"/>
        <a:defRPr sz="2370">
          <a:solidFill>
            <a:schemeClr val="tx1"/>
          </a:solidFill>
          <a:latin typeface="+mn-lt"/>
        </a:defRPr>
      </a:lvl7pPr>
      <a:lvl8pPr marL="4030935" indent="-268729" algn="l" rtl="0" eaLnBrk="1" fontAlgn="base" hangingPunct="1">
        <a:spcBef>
          <a:spcPct val="20000"/>
        </a:spcBef>
        <a:spcAft>
          <a:spcPct val="0"/>
        </a:spcAft>
        <a:buChar char="»"/>
        <a:defRPr sz="2370">
          <a:solidFill>
            <a:schemeClr val="tx1"/>
          </a:solidFill>
          <a:latin typeface="+mn-lt"/>
        </a:defRPr>
      </a:lvl8pPr>
      <a:lvl9pPr marL="4568393" indent="-268729" algn="l" rtl="0" eaLnBrk="1" fontAlgn="base" hangingPunct="1">
        <a:spcBef>
          <a:spcPct val="20000"/>
        </a:spcBef>
        <a:spcAft>
          <a:spcPct val="0"/>
        </a:spcAft>
        <a:buChar char="»"/>
        <a:defRPr sz="237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1074916" rtl="0" eaLnBrk="1" latinLnBrk="0" hangingPunct="1">
        <a:defRPr sz="2107" kern="1200">
          <a:solidFill>
            <a:schemeClr val="tx1"/>
          </a:solidFill>
          <a:latin typeface="+mn-lt"/>
          <a:ea typeface="+mn-ea"/>
          <a:cs typeface="+mn-cs"/>
        </a:defRPr>
      </a:lvl1pPr>
      <a:lvl2pPr marL="537458" algn="l" defTabSz="1074916" rtl="0" eaLnBrk="1" latinLnBrk="0" hangingPunct="1">
        <a:defRPr sz="2107" kern="1200">
          <a:solidFill>
            <a:schemeClr val="tx1"/>
          </a:solidFill>
          <a:latin typeface="+mn-lt"/>
          <a:ea typeface="+mn-ea"/>
          <a:cs typeface="+mn-cs"/>
        </a:defRPr>
      </a:lvl2pPr>
      <a:lvl3pPr marL="1074916" algn="l" defTabSz="1074916" rtl="0" eaLnBrk="1" latinLnBrk="0" hangingPunct="1">
        <a:defRPr sz="2107" kern="1200">
          <a:solidFill>
            <a:schemeClr val="tx1"/>
          </a:solidFill>
          <a:latin typeface="+mn-lt"/>
          <a:ea typeface="+mn-ea"/>
          <a:cs typeface="+mn-cs"/>
        </a:defRPr>
      </a:lvl3pPr>
      <a:lvl4pPr marL="1612373" algn="l" defTabSz="1074916" rtl="0" eaLnBrk="1" latinLnBrk="0" hangingPunct="1">
        <a:defRPr sz="2107" kern="1200">
          <a:solidFill>
            <a:schemeClr val="tx1"/>
          </a:solidFill>
          <a:latin typeface="+mn-lt"/>
          <a:ea typeface="+mn-ea"/>
          <a:cs typeface="+mn-cs"/>
        </a:defRPr>
      </a:lvl4pPr>
      <a:lvl5pPr marL="2149831" algn="l" defTabSz="1074916" rtl="0" eaLnBrk="1" latinLnBrk="0" hangingPunct="1">
        <a:defRPr sz="2107" kern="1200">
          <a:solidFill>
            <a:schemeClr val="tx1"/>
          </a:solidFill>
          <a:latin typeface="+mn-lt"/>
          <a:ea typeface="+mn-ea"/>
          <a:cs typeface="+mn-cs"/>
        </a:defRPr>
      </a:lvl5pPr>
      <a:lvl6pPr marL="2687289" algn="l" defTabSz="1074916" rtl="0" eaLnBrk="1" latinLnBrk="0" hangingPunct="1">
        <a:defRPr sz="2107" kern="1200">
          <a:solidFill>
            <a:schemeClr val="tx1"/>
          </a:solidFill>
          <a:latin typeface="+mn-lt"/>
          <a:ea typeface="+mn-ea"/>
          <a:cs typeface="+mn-cs"/>
        </a:defRPr>
      </a:lvl6pPr>
      <a:lvl7pPr marL="3224747" algn="l" defTabSz="1074916" rtl="0" eaLnBrk="1" latinLnBrk="0" hangingPunct="1">
        <a:defRPr sz="2107" kern="1200">
          <a:solidFill>
            <a:schemeClr val="tx1"/>
          </a:solidFill>
          <a:latin typeface="+mn-lt"/>
          <a:ea typeface="+mn-ea"/>
          <a:cs typeface="+mn-cs"/>
        </a:defRPr>
      </a:lvl7pPr>
      <a:lvl8pPr marL="3762205" algn="l" defTabSz="1074916" rtl="0" eaLnBrk="1" latinLnBrk="0" hangingPunct="1">
        <a:defRPr sz="2107" kern="1200">
          <a:solidFill>
            <a:schemeClr val="tx1"/>
          </a:solidFill>
          <a:latin typeface="+mn-lt"/>
          <a:ea typeface="+mn-ea"/>
          <a:cs typeface="+mn-cs"/>
        </a:defRPr>
      </a:lvl8pPr>
      <a:lvl9pPr marL="4299663" algn="l" defTabSz="1074916" rtl="0" eaLnBrk="1" latinLnBrk="0" hangingPunct="1">
        <a:defRPr sz="21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1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8.bin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emf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w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0.e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7" Type="http://schemas.openxmlformats.org/officeDocument/2006/relationships/image" Target="../media/image23.e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2.emf"/><Relationship Id="rId4" Type="http://schemas.openxmlformats.org/officeDocument/2006/relationships/oleObject" Target="../embeddings/oleObject20.bin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24.wmf"/><Relationship Id="rId7" Type="http://schemas.openxmlformats.org/officeDocument/2006/relationships/image" Target="../media/image26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7.wmf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7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9.bin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wmf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6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3.bin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35"/>
          <p:cNvSpPr txBox="1">
            <a:spLocks noChangeArrowheads="1"/>
          </p:cNvSpPr>
          <p:nvPr/>
        </p:nvSpPr>
        <p:spPr bwMode="auto">
          <a:xfrm>
            <a:off x="6344532" y="5666437"/>
            <a:ext cx="584746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Prof.: Antonio Carlos Assumpção </a:t>
            </a:r>
            <a:r>
              <a:rPr lang="pt-BR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Doutor em Economia - UFF</a:t>
            </a:r>
            <a:endParaRPr lang="pt-BR" altLang="en-US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tângulo de cantos arredondados 3"/>
          <p:cNvSpPr/>
          <p:nvPr/>
        </p:nvSpPr>
        <p:spPr>
          <a:xfrm>
            <a:off x="3414733" y="1214430"/>
            <a:ext cx="8643938" cy="392745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3616135" y="1654724"/>
            <a:ext cx="8213942" cy="1170077"/>
          </a:xfrm>
        </p:spPr>
        <p:txBody>
          <a:bodyPr>
            <a:noAutofit/>
          </a:bodyPr>
          <a:lstStyle/>
          <a:p>
            <a:br>
              <a:rPr lang="pt-BR" sz="5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t-BR" sz="5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t-BR" sz="5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5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Finanças Públicas</a:t>
            </a:r>
            <a:br>
              <a:rPr lang="pt-BR" sz="5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5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Academia do Concurso</a:t>
            </a:r>
            <a:br>
              <a:rPr lang="pt-BR" sz="5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5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Parte 1</a:t>
            </a:r>
            <a:br>
              <a:rPr lang="pt-BR" sz="5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altLang="en-US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Básico</a:t>
            </a:r>
            <a:r>
              <a:rPr lang="en-US" altLang="en-US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Sobre</a:t>
            </a:r>
            <a:r>
              <a:rPr lang="en-US" altLang="en-US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en-US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a </a:t>
            </a:r>
            <a:r>
              <a:rPr lang="en-US" altLang="en-US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r>
              <a:rPr lang="en-US" altLang="en-US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a </a:t>
            </a:r>
            <a:r>
              <a:rPr lang="en-US" altLang="en-US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Eficiência</a:t>
            </a:r>
            <a:r>
              <a:rPr lang="en-US" altLang="en-US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Sistema de Mercado</a:t>
            </a:r>
            <a:br>
              <a:rPr lang="en-US" alt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5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agem 4" descr="Logotipo, nome da empresa&#10;&#10;Descrição gerada automaticamente">
            <a:extLst>
              <a:ext uri="{FF2B5EF4-FFF2-40B4-BE49-F238E27FC236}">
                <a16:creationId xmlns:a16="http://schemas.microsoft.com/office/drawing/2014/main" id="{EC3FB09E-09D9-4067-A642-5A4D18CBD7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83" y="1651334"/>
            <a:ext cx="3151844" cy="304097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-513475" y="643128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26629" name="Line 6"/>
          <p:cNvSpPr>
            <a:spLocks noChangeShapeType="1"/>
          </p:cNvSpPr>
          <p:nvPr/>
        </p:nvSpPr>
        <p:spPr bwMode="auto">
          <a:xfrm>
            <a:off x="658049" y="2040088"/>
            <a:ext cx="0" cy="42116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7"/>
          <p:cNvSpPr>
            <a:spLocks noChangeShapeType="1"/>
          </p:cNvSpPr>
          <p:nvPr/>
        </p:nvSpPr>
        <p:spPr bwMode="auto">
          <a:xfrm>
            <a:off x="677099" y="6222220"/>
            <a:ext cx="42227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31" name="Group 15"/>
          <p:cNvGrpSpPr>
            <a:grpSpLocks/>
          </p:cNvGrpSpPr>
          <p:nvPr/>
        </p:nvGrpSpPr>
        <p:grpSpPr bwMode="auto">
          <a:xfrm>
            <a:off x="1586518" y="1105725"/>
            <a:ext cx="10495873" cy="4957779"/>
            <a:chOff x="1968" y="537"/>
            <a:chExt cx="6642" cy="3123"/>
          </a:xfrm>
        </p:grpSpPr>
        <p:sp>
          <p:nvSpPr>
            <p:cNvPr id="26645" name="Freeform 9"/>
            <p:cNvSpPr>
              <a:spLocks/>
            </p:cNvSpPr>
            <p:nvPr/>
          </p:nvSpPr>
          <p:spPr bwMode="auto">
            <a:xfrm>
              <a:off x="1968" y="1200"/>
              <a:ext cx="1873" cy="2209"/>
            </a:xfrm>
            <a:custGeom>
              <a:avLst/>
              <a:gdLst>
                <a:gd name="T0" fmla="*/ 0 w 1873"/>
                <a:gd name="T1" fmla="*/ 0 h 2209"/>
                <a:gd name="T2" fmla="*/ 360 w 1873"/>
                <a:gd name="T3" fmla="*/ 587 h 2209"/>
                <a:gd name="T4" fmla="*/ 782 w 1873"/>
                <a:gd name="T5" fmla="*/ 1203 h 2209"/>
                <a:gd name="T6" fmla="*/ 1349 w 1873"/>
                <a:gd name="T7" fmla="*/ 1852 h 2209"/>
                <a:gd name="T8" fmla="*/ 1625 w 1873"/>
                <a:gd name="T9" fmla="*/ 2095 h 2209"/>
                <a:gd name="T10" fmla="*/ 1872 w 1873"/>
                <a:gd name="T11" fmla="*/ 2208 h 2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73"/>
                <a:gd name="T19" fmla="*/ 0 h 2209"/>
                <a:gd name="T20" fmla="*/ 1873 w 1873"/>
                <a:gd name="T21" fmla="*/ 2209 h 22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73" h="2209">
                  <a:moveTo>
                    <a:pt x="0" y="0"/>
                  </a:moveTo>
                  <a:lnTo>
                    <a:pt x="360" y="587"/>
                  </a:lnTo>
                  <a:lnTo>
                    <a:pt x="782" y="1203"/>
                  </a:lnTo>
                  <a:lnTo>
                    <a:pt x="1349" y="1852"/>
                  </a:lnTo>
                  <a:lnTo>
                    <a:pt x="1625" y="2095"/>
                  </a:lnTo>
                  <a:lnTo>
                    <a:pt x="1872" y="2208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644" name="Rectangle 10"/>
            <p:cNvSpPr>
              <a:spLocks noChangeArrowheads="1"/>
            </p:cNvSpPr>
            <p:nvPr/>
          </p:nvSpPr>
          <p:spPr bwMode="auto">
            <a:xfrm>
              <a:off x="3836" y="3293"/>
              <a:ext cx="303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 i="1" dirty="0"/>
                <a:t>D</a:t>
              </a:r>
              <a:endParaRPr lang="en-US" altLang="en-US" i="1" dirty="0">
                <a:latin typeface="Times New Roman" panose="02020603050405020304" pitchFamily="18" charset="0"/>
              </a:endParaRPr>
            </a:p>
          </p:txBody>
        </p:sp>
        <p:sp>
          <p:nvSpPr>
            <p:cNvPr id="3" name="Rectangle 11"/>
            <p:cNvSpPr>
              <a:spLocks noChangeArrowheads="1"/>
            </p:cNvSpPr>
            <p:nvPr/>
          </p:nvSpPr>
          <p:spPr bwMode="auto">
            <a:xfrm>
              <a:off x="2369" y="537"/>
              <a:ext cx="6241" cy="116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A </a:t>
              </a:r>
              <a:r>
                <a:rPr lang="en-US" altLang="en-US" sz="3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Curva</a:t>
              </a: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de </a:t>
              </a:r>
              <a:r>
                <a:rPr lang="en-US" altLang="en-US" sz="3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Demanda</a:t>
              </a: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é </a:t>
              </a:r>
              <a:r>
                <a:rPr lang="en-US" altLang="en-US" sz="3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negativamente</a:t>
              </a: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sz="3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Inclinada</a:t>
              </a: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altLang="en-US" sz="3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demonstrando</a:t>
              </a: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que </a:t>
              </a:r>
              <a:r>
                <a:rPr lang="en-US" altLang="en-US" sz="3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os</a:t>
              </a: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sz="3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consumidores</a:t>
              </a: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sz="3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estão</a:t>
              </a: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sz="3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dispostos</a:t>
              </a: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a </a:t>
              </a:r>
              <a:r>
                <a:rPr lang="en-US" altLang="en-US" sz="3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comprar</a:t>
              </a: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sz="3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mais</a:t>
              </a: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a um </a:t>
              </a:r>
              <a:r>
                <a:rPr lang="en-US" altLang="en-US" sz="3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preço</a:t>
              </a: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sz="3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menor</a:t>
              </a: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</p:grpSp>
      <p:sp>
        <p:nvSpPr>
          <p:cNvPr id="26632" name="Rectangle 13"/>
          <p:cNvSpPr>
            <a:spLocks noChangeArrowheads="1"/>
          </p:cNvSpPr>
          <p:nvPr/>
        </p:nvSpPr>
        <p:spPr bwMode="auto">
          <a:xfrm>
            <a:off x="4777321" y="6146021"/>
            <a:ext cx="615554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Q</a:t>
            </a:r>
            <a:r>
              <a:rPr lang="en-US" altLang="en-US" dirty="0"/>
              <a:t> </a:t>
            </a:r>
          </a:p>
        </p:txBody>
      </p:sp>
      <p:sp>
        <p:nvSpPr>
          <p:cNvPr id="26633" name="Rectangle 14"/>
          <p:cNvSpPr>
            <a:spLocks noChangeArrowheads="1"/>
          </p:cNvSpPr>
          <p:nvPr/>
        </p:nvSpPr>
        <p:spPr bwMode="auto">
          <a:xfrm>
            <a:off x="150613" y="1846580"/>
            <a:ext cx="456857" cy="483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P</a:t>
            </a:r>
          </a:p>
        </p:txBody>
      </p:sp>
      <p:cxnSp>
        <p:nvCxnSpPr>
          <p:cNvPr id="26634" name="Conector reto 3"/>
          <p:cNvCxnSpPr>
            <a:cxnSpLocks noChangeShapeType="1"/>
          </p:cNvCxnSpPr>
          <p:nvPr/>
        </p:nvCxnSpPr>
        <p:spPr bwMode="auto">
          <a:xfrm>
            <a:off x="662813" y="3407583"/>
            <a:ext cx="16351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5" name="Conector reto 7"/>
          <p:cNvCxnSpPr>
            <a:cxnSpLocks noChangeShapeType="1"/>
          </p:cNvCxnSpPr>
          <p:nvPr/>
        </p:nvCxnSpPr>
        <p:spPr bwMode="auto">
          <a:xfrm>
            <a:off x="2337624" y="3353608"/>
            <a:ext cx="0" cy="2868612"/>
          </a:xfrm>
          <a:prstGeom prst="line">
            <a:avLst/>
          </a:prstGeom>
          <a:noFill/>
          <a:ln w="2857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6" name="CaixaDeTexto 15"/>
          <p:cNvSpPr txBox="1">
            <a:spLocks noChangeArrowheads="1"/>
          </p:cNvSpPr>
          <p:nvPr/>
        </p:nvSpPr>
        <p:spPr bwMode="auto">
          <a:xfrm>
            <a:off x="136590" y="3158345"/>
            <a:ext cx="6495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800" b="1" i="1" dirty="0"/>
              <a:t>P</a:t>
            </a:r>
            <a:r>
              <a:rPr lang="pt-BR" altLang="en-US" sz="1800" b="1" i="1" dirty="0"/>
              <a:t>0</a:t>
            </a:r>
            <a:endParaRPr lang="en-US" altLang="en-US" sz="1800" b="1" i="1" dirty="0"/>
          </a:p>
        </p:txBody>
      </p:sp>
      <p:sp>
        <p:nvSpPr>
          <p:cNvPr id="26637" name="CaixaDeTexto 16"/>
          <p:cNvSpPr txBox="1">
            <a:spLocks noChangeArrowheads="1"/>
          </p:cNvSpPr>
          <p:nvPr/>
        </p:nvSpPr>
        <p:spPr bwMode="auto">
          <a:xfrm>
            <a:off x="2025742" y="6176184"/>
            <a:ext cx="7903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800" b="1" i="1" dirty="0"/>
              <a:t>Q</a:t>
            </a:r>
            <a:r>
              <a:rPr lang="pt-BR" altLang="en-US" sz="2000" b="1" i="1" dirty="0"/>
              <a:t>0</a:t>
            </a:r>
            <a:endParaRPr lang="en-US" altLang="en-US" sz="2000" b="1" i="1" dirty="0"/>
          </a:p>
        </p:txBody>
      </p:sp>
      <p:sp>
        <p:nvSpPr>
          <p:cNvPr id="22" name="Oval 22"/>
          <p:cNvSpPr>
            <a:spLocks noChangeArrowheads="1"/>
          </p:cNvSpPr>
          <p:nvPr/>
        </p:nvSpPr>
        <p:spPr bwMode="auto">
          <a:xfrm>
            <a:off x="2243564" y="3310889"/>
            <a:ext cx="209550" cy="171450"/>
          </a:xfrm>
          <a:prstGeom prst="ellipse">
            <a:avLst/>
          </a:prstGeom>
          <a:solidFill>
            <a:schemeClr val="tx1"/>
          </a:solidFill>
          <a:ln w="12700">
            <a:solidFill>
              <a:srgbClr val="376546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grpSp>
        <p:nvGrpSpPr>
          <p:cNvPr id="2" name="Grupo 1"/>
          <p:cNvGrpSpPr/>
          <p:nvPr/>
        </p:nvGrpSpPr>
        <p:grpSpPr>
          <a:xfrm>
            <a:off x="129411" y="3722166"/>
            <a:ext cx="3629683" cy="2980712"/>
            <a:chOff x="1503361" y="3468946"/>
            <a:chExt cx="3629683" cy="2980712"/>
          </a:xfrm>
        </p:grpSpPr>
        <p:grpSp>
          <p:nvGrpSpPr>
            <p:cNvPr id="18" name="Grupo 17"/>
            <p:cNvGrpSpPr>
              <a:grpSpLocks/>
            </p:cNvGrpSpPr>
            <p:nvPr/>
          </p:nvGrpSpPr>
          <p:grpSpPr bwMode="auto">
            <a:xfrm>
              <a:off x="1503361" y="4215916"/>
              <a:ext cx="3629683" cy="2233742"/>
              <a:chOff x="1503828" y="4215495"/>
              <a:chExt cx="3628753" cy="2233480"/>
            </a:xfrm>
          </p:grpSpPr>
          <p:cxnSp>
            <p:nvCxnSpPr>
              <p:cNvPr id="26639" name="Conector reto 12"/>
              <p:cNvCxnSpPr>
                <a:cxnSpLocks noChangeShapeType="1"/>
              </p:cNvCxnSpPr>
              <p:nvPr/>
            </p:nvCxnSpPr>
            <p:spPr bwMode="auto">
              <a:xfrm>
                <a:off x="2018048" y="4490589"/>
                <a:ext cx="2801218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40" name="Conector reto 14"/>
              <p:cNvCxnSpPr>
                <a:cxnSpLocks noChangeShapeType="1"/>
              </p:cNvCxnSpPr>
              <p:nvPr/>
            </p:nvCxnSpPr>
            <p:spPr bwMode="auto">
              <a:xfrm>
                <a:off x="4790699" y="4490589"/>
                <a:ext cx="0" cy="147779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6641" name="CaixaDeTexto 28"/>
              <p:cNvSpPr txBox="1">
                <a:spLocks noChangeArrowheads="1"/>
              </p:cNvSpPr>
              <p:nvPr/>
            </p:nvSpPr>
            <p:spPr bwMode="auto">
              <a:xfrm>
                <a:off x="1503828" y="4215495"/>
                <a:ext cx="685973" cy="523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2800" b="1" i="1" dirty="0"/>
                  <a:t>P</a:t>
                </a:r>
                <a:r>
                  <a:rPr lang="pt-BR" altLang="en-US" sz="1800" b="1" i="1" dirty="0"/>
                  <a:t>1</a:t>
                </a:r>
                <a:endParaRPr lang="en-US" altLang="en-US" sz="1800" b="1" i="1" dirty="0"/>
              </a:p>
            </p:txBody>
          </p:sp>
          <p:sp>
            <p:nvSpPr>
              <p:cNvPr id="26642" name="CaixaDeTexto 30"/>
              <p:cNvSpPr txBox="1">
                <a:spLocks noChangeArrowheads="1"/>
              </p:cNvSpPr>
              <p:nvPr/>
            </p:nvSpPr>
            <p:spPr bwMode="auto">
              <a:xfrm>
                <a:off x="4545727" y="5925816"/>
                <a:ext cx="586854" cy="523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2800" b="1" i="1" dirty="0"/>
                  <a:t>Q</a:t>
                </a:r>
                <a:r>
                  <a:rPr lang="pt-BR" altLang="en-US" sz="1800" b="1" i="1" dirty="0"/>
                  <a:t>1</a:t>
                </a:r>
                <a:endParaRPr lang="en-US" altLang="en-US" sz="1800" b="1" i="1" dirty="0"/>
              </a:p>
            </p:txBody>
          </p:sp>
        </p:grp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4670671" y="4397429"/>
              <a:ext cx="209550" cy="1714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37654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24" name="AutoShape 26"/>
            <p:cNvSpPr>
              <a:spLocks noChangeArrowheads="1"/>
            </p:cNvSpPr>
            <p:nvPr/>
          </p:nvSpPr>
          <p:spPr bwMode="auto">
            <a:xfrm>
              <a:off x="3872148" y="5143501"/>
              <a:ext cx="762000" cy="438150"/>
            </a:xfrm>
            <a:prstGeom prst="rightArrow">
              <a:avLst>
                <a:gd name="adj1" fmla="val 50000"/>
                <a:gd name="adj2" fmla="val 43478"/>
              </a:avLst>
            </a:pr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25" name="AutoShape 26"/>
            <p:cNvSpPr>
              <a:spLocks noChangeArrowheads="1"/>
            </p:cNvSpPr>
            <p:nvPr/>
          </p:nvSpPr>
          <p:spPr bwMode="auto">
            <a:xfrm rot="5400000">
              <a:off x="2510907" y="3630871"/>
              <a:ext cx="762000" cy="438150"/>
            </a:xfrm>
            <a:prstGeom prst="rightArrow">
              <a:avLst>
                <a:gd name="adj1" fmla="val 50000"/>
                <a:gd name="adj2" fmla="val 43478"/>
              </a:avLst>
            </a:pr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</p:grpSp>
      <p:sp>
        <p:nvSpPr>
          <p:cNvPr id="29" name="Rectangle 4"/>
          <p:cNvSpPr>
            <a:spLocks noGrp="1" noChangeArrowheads="1"/>
          </p:cNvSpPr>
          <p:nvPr>
            <p:ph type="title"/>
          </p:nvPr>
        </p:nvSpPr>
        <p:spPr>
          <a:xfrm>
            <a:off x="1715453" y="229161"/>
            <a:ext cx="9383956" cy="801687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Curva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Graficamente</a:t>
            </a:r>
            <a:endParaRPr lang="en-US" alt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 bwMode="auto">
          <a:xfrm>
            <a:off x="1192713" y="1790638"/>
            <a:ext cx="4780108" cy="61555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145411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314682"/>
              </p:ext>
            </p:extLst>
          </p:nvPr>
        </p:nvGraphicFramePr>
        <p:xfrm>
          <a:off x="611332" y="249318"/>
          <a:ext cx="9981639" cy="2164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97000" imgH="711000" progId="Equation.DSMT4">
                  <p:embed/>
                </p:oleObj>
              </mc:Choice>
              <mc:Fallback>
                <p:oleObj name="Equation" r:id="rId2" imgW="2997000" imgH="711000" progId="Equation.DSMT4">
                  <p:embed/>
                  <p:pic>
                    <p:nvPicPr>
                      <p:cNvPr id="0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332" y="249318"/>
                        <a:ext cx="9981639" cy="21645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5412" name="Conector de seta reta 2"/>
          <p:cNvCxnSpPr>
            <a:cxnSpLocks noChangeShapeType="1"/>
          </p:cNvCxnSpPr>
          <p:nvPr/>
        </p:nvCxnSpPr>
        <p:spPr bwMode="auto">
          <a:xfrm flipV="1">
            <a:off x="3762375" y="2691544"/>
            <a:ext cx="0" cy="326231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13" name="Conector de seta reta 4"/>
          <p:cNvCxnSpPr>
            <a:cxnSpLocks noChangeShapeType="1"/>
          </p:cNvCxnSpPr>
          <p:nvPr/>
        </p:nvCxnSpPr>
        <p:spPr bwMode="auto">
          <a:xfrm>
            <a:off x="3762376" y="5966556"/>
            <a:ext cx="4284663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5414" name="CaixaDeTexto 5"/>
          <p:cNvSpPr txBox="1">
            <a:spLocks noChangeArrowheads="1"/>
          </p:cNvSpPr>
          <p:nvPr/>
        </p:nvSpPr>
        <p:spPr bwMode="auto">
          <a:xfrm>
            <a:off x="3334359" y="2430704"/>
            <a:ext cx="5748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dirty="0"/>
              <a:t>P</a:t>
            </a:r>
            <a:endParaRPr lang="en-US" altLang="en-US" b="1" dirty="0"/>
          </a:p>
        </p:txBody>
      </p:sp>
      <p:sp>
        <p:nvSpPr>
          <p:cNvPr id="145415" name="CaixaDeTexto 8"/>
          <p:cNvSpPr txBox="1">
            <a:spLocks noChangeArrowheads="1"/>
          </p:cNvSpPr>
          <p:nvPr/>
        </p:nvSpPr>
        <p:spPr bwMode="auto">
          <a:xfrm>
            <a:off x="7896174" y="5890185"/>
            <a:ext cx="5603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dirty="0"/>
              <a:t>Q</a:t>
            </a:r>
            <a:endParaRPr lang="en-US" altLang="en-US" b="1" dirty="0"/>
          </a:p>
        </p:txBody>
      </p:sp>
      <p:cxnSp>
        <p:nvCxnSpPr>
          <p:cNvPr id="145416" name="Conector reto 7"/>
          <p:cNvCxnSpPr>
            <a:cxnSpLocks noChangeShapeType="1"/>
          </p:cNvCxnSpPr>
          <p:nvPr/>
        </p:nvCxnSpPr>
        <p:spPr bwMode="auto">
          <a:xfrm>
            <a:off x="4240214" y="3101119"/>
            <a:ext cx="3248025" cy="21844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17" name="Conector reto 10"/>
          <p:cNvCxnSpPr>
            <a:cxnSpLocks noChangeShapeType="1"/>
          </p:cNvCxnSpPr>
          <p:nvPr/>
        </p:nvCxnSpPr>
        <p:spPr bwMode="auto">
          <a:xfrm flipV="1">
            <a:off x="4321176" y="3032857"/>
            <a:ext cx="2771775" cy="21558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18" name="Conector reto 12"/>
          <p:cNvCxnSpPr>
            <a:cxnSpLocks noChangeShapeType="1"/>
          </p:cNvCxnSpPr>
          <p:nvPr/>
        </p:nvCxnSpPr>
        <p:spPr bwMode="auto">
          <a:xfrm>
            <a:off x="3762375" y="4098069"/>
            <a:ext cx="19510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19" name="Conector reto 14"/>
          <p:cNvCxnSpPr>
            <a:cxnSpLocks noChangeShapeType="1"/>
          </p:cNvCxnSpPr>
          <p:nvPr/>
        </p:nvCxnSpPr>
        <p:spPr bwMode="auto">
          <a:xfrm>
            <a:off x="5727700" y="4110770"/>
            <a:ext cx="0" cy="1855787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5420" name="CaixaDeTexto 15"/>
          <p:cNvSpPr txBox="1">
            <a:spLocks noChangeArrowheads="1"/>
          </p:cNvSpPr>
          <p:nvPr/>
        </p:nvSpPr>
        <p:spPr bwMode="auto">
          <a:xfrm>
            <a:off x="2279313" y="3862849"/>
            <a:ext cx="169178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b="0" dirty="0"/>
              <a:t>P = 225</a:t>
            </a:r>
            <a:endParaRPr lang="en-US" altLang="en-US" sz="3000" b="0" dirty="0"/>
          </a:p>
        </p:txBody>
      </p:sp>
      <p:sp>
        <p:nvSpPr>
          <p:cNvPr id="145421" name="CaixaDeTexto 18"/>
          <p:cNvSpPr txBox="1">
            <a:spLocks noChangeArrowheads="1"/>
          </p:cNvSpPr>
          <p:nvPr/>
        </p:nvSpPr>
        <p:spPr bwMode="auto">
          <a:xfrm>
            <a:off x="4881613" y="5956704"/>
            <a:ext cx="199748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b="0" dirty="0"/>
              <a:t>Q = 5.250</a:t>
            </a:r>
            <a:endParaRPr lang="en-US" altLang="en-US" sz="3000" b="0" dirty="0"/>
          </a:p>
        </p:txBody>
      </p:sp>
      <p:sp>
        <p:nvSpPr>
          <p:cNvPr id="145422" name="CaixaDeTexto 16"/>
          <p:cNvSpPr txBox="1">
            <a:spLocks noChangeArrowheads="1"/>
          </p:cNvSpPr>
          <p:nvPr/>
        </p:nvSpPr>
        <p:spPr bwMode="auto">
          <a:xfrm>
            <a:off x="7024688" y="2729594"/>
            <a:ext cx="74067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b="1" dirty="0"/>
              <a:t>S</a:t>
            </a:r>
            <a:r>
              <a:rPr lang="pt-BR" altLang="en-US" sz="2200" b="1" dirty="0"/>
              <a:t>0</a:t>
            </a:r>
            <a:endParaRPr lang="en-US" altLang="en-US" sz="2200" b="1" dirty="0"/>
          </a:p>
        </p:txBody>
      </p:sp>
      <p:sp>
        <p:nvSpPr>
          <p:cNvPr id="145423" name="CaixaDeTexto 20"/>
          <p:cNvSpPr txBox="1">
            <a:spLocks noChangeArrowheads="1"/>
          </p:cNvSpPr>
          <p:nvPr/>
        </p:nvSpPr>
        <p:spPr bwMode="auto">
          <a:xfrm>
            <a:off x="7421564" y="5069619"/>
            <a:ext cx="70643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b="1" dirty="0"/>
              <a:t>D</a:t>
            </a:r>
            <a:r>
              <a:rPr lang="pt-BR" altLang="en-US" sz="2200" b="1" dirty="0"/>
              <a:t>0</a:t>
            </a:r>
            <a:endParaRPr lang="en-US" altLang="en-US" sz="2200" b="1" dirty="0"/>
          </a:p>
        </p:txBody>
      </p:sp>
    </p:spTree>
  </p:cSld>
  <p:clrMapOvr>
    <a:masterClrMapping/>
  </p:clrMapOvr>
  <p:transition spd="med">
    <p:wipe dir="r"/>
  </p:transition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323286" y="3038622"/>
            <a:ext cx="619247" cy="64711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2400">
              <a:latin typeface="Calibri" panose="020F0502020204030204" pitchFamily="34" charset="0"/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393895" y="467066"/>
            <a:ext cx="11451102" cy="3792538"/>
          </a:xfrm>
        </p:spPr>
        <p:txBody>
          <a:bodyPr/>
          <a:lstStyle/>
          <a:p>
            <a:pPr algn="just">
              <a:buClrTx/>
              <a:buFont typeface="Arial" panose="020B0604020202020204" pitchFamily="34" charset="0"/>
              <a:buChar char="•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64. Se for instituído um imposto especifico de 8 por unidade vendida do bem, o novo preço de equilíbrio de mercado será:</a:t>
            </a:r>
          </a:p>
          <a:p>
            <a:pPr marL="514350" indent="-51435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233</a:t>
            </a:r>
          </a:p>
          <a:p>
            <a:pPr marL="514350" indent="-51435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230</a:t>
            </a:r>
          </a:p>
          <a:p>
            <a:pPr marL="514350" indent="-51435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228</a:t>
            </a:r>
          </a:p>
          <a:p>
            <a:pPr marL="514350" indent="-51435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208</a:t>
            </a:r>
          </a:p>
          <a:p>
            <a:pPr marL="514350" indent="-51435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155</a:t>
            </a:r>
          </a:p>
          <a:p>
            <a:pPr algn="just">
              <a:defRPr/>
            </a:pPr>
            <a:endParaRPr lang="pt-BR" sz="3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 bwMode="auto">
          <a:xfrm>
            <a:off x="813580" y="4597790"/>
            <a:ext cx="2084365" cy="7174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1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tângulo 10"/>
          <p:cNvSpPr/>
          <p:nvPr/>
        </p:nvSpPr>
        <p:spPr bwMode="auto">
          <a:xfrm>
            <a:off x="799509" y="2628314"/>
            <a:ext cx="4785365" cy="7174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1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tângulo 8"/>
          <p:cNvSpPr/>
          <p:nvPr/>
        </p:nvSpPr>
        <p:spPr bwMode="auto">
          <a:xfrm>
            <a:off x="7160454" y="604910"/>
            <a:ext cx="4403189" cy="7174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1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7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209620"/>
              </p:ext>
            </p:extLst>
          </p:nvPr>
        </p:nvGraphicFramePr>
        <p:xfrm>
          <a:off x="185737" y="568350"/>
          <a:ext cx="11189934" cy="824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40080" imgH="253800" progId="Equation.DSMT4">
                  <p:embed/>
                </p:oleObj>
              </mc:Choice>
              <mc:Fallback>
                <p:oleObj name="Equation" r:id="rId2" imgW="3340080" imgH="253800" progId="Equation.DSMT4">
                  <p:embed/>
                  <p:pic>
                    <p:nvPicPr>
                      <p:cNvPr id="147472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" y="568350"/>
                        <a:ext cx="11189934" cy="8243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563775"/>
              </p:ext>
            </p:extLst>
          </p:nvPr>
        </p:nvGraphicFramePr>
        <p:xfrm>
          <a:off x="185736" y="1850609"/>
          <a:ext cx="10477575" cy="1553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35160" imgH="469800" progId="Equation.DSMT4">
                  <p:embed/>
                </p:oleObj>
              </mc:Choice>
              <mc:Fallback>
                <p:oleObj name="Equation" r:id="rId4" imgW="3035160" imgH="469800" progId="Equation.DSMT4">
                  <p:embed/>
                  <p:pic>
                    <p:nvPicPr>
                      <p:cNvPr id="7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6" y="1850609"/>
                        <a:ext cx="10477575" cy="15537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854248"/>
              </p:ext>
            </p:extLst>
          </p:nvPr>
        </p:nvGraphicFramePr>
        <p:xfrm>
          <a:off x="233631" y="3813174"/>
          <a:ext cx="10966692" cy="1560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288960" imgH="482400" progId="Equation.DSMT4">
                  <p:embed/>
                </p:oleObj>
              </mc:Choice>
              <mc:Fallback>
                <p:oleObj name="Equation" r:id="rId6" imgW="3288960" imgH="482400" progId="Equation.DSMT4">
                  <p:embed/>
                  <p:pic>
                    <p:nvPicPr>
                      <p:cNvPr id="8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31" y="3813174"/>
                        <a:ext cx="10966692" cy="15606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0688605"/>
      </p:ext>
    </p:extLst>
  </p:cSld>
  <p:clrMapOvr>
    <a:masterClrMapping/>
  </p:clrMapOvr>
  <p:transition spd="med">
    <p:wipe dir="r"/>
  </p:transition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auto">
          <a:xfrm>
            <a:off x="604911" y="489607"/>
            <a:ext cx="11029071" cy="578458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1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7459" name="Conector de seta reta 4"/>
          <p:cNvCxnSpPr>
            <a:cxnSpLocks noChangeShapeType="1"/>
          </p:cNvCxnSpPr>
          <p:nvPr/>
        </p:nvCxnSpPr>
        <p:spPr bwMode="auto">
          <a:xfrm flipV="1">
            <a:off x="4284029" y="934916"/>
            <a:ext cx="0" cy="326072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460" name="Conector de seta reta 5"/>
          <p:cNvCxnSpPr>
            <a:cxnSpLocks noChangeShapeType="1"/>
          </p:cNvCxnSpPr>
          <p:nvPr/>
        </p:nvCxnSpPr>
        <p:spPr bwMode="auto">
          <a:xfrm>
            <a:off x="4255893" y="4195860"/>
            <a:ext cx="4284662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7461" name="CaixaDeTexto 6"/>
          <p:cNvSpPr txBox="1">
            <a:spLocks noChangeArrowheads="1"/>
          </p:cNvSpPr>
          <p:nvPr/>
        </p:nvSpPr>
        <p:spPr bwMode="auto">
          <a:xfrm>
            <a:off x="3856011" y="630287"/>
            <a:ext cx="5603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endParaRPr lang="en-US" alt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7462" name="CaixaDeTexto 7"/>
          <p:cNvSpPr txBox="1">
            <a:spLocks noChangeArrowheads="1"/>
          </p:cNvSpPr>
          <p:nvPr/>
        </p:nvSpPr>
        <p:spPr bwMode="auto">
          <a:xfrm>
            <a:off x="8502237" y="4006947"/>
            <a:ext cx="5603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endParaRPr lang="en-US" alt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47463" name="Conector reto 8"/>
          <p:cNvCxnSpPr>
            <a:cxnSpLocks noChangeShapeType="1"/>
          </p:cNvCxnSpPr>
          <p:nvPr/>
        </p:nvCxnSpPr>
        <p:spPr bwMode="auto">
          <a:xfrm>
            <a:off x="4747798" y="1206597"/>
            <a:ext cx="3181350" cy="23368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464" name="Conector reto 9"/>
          <p:cNvCxnSpPr>
            <a:cxnSpLocks noChangeShapeType="1"/>
          </p:cNvCxnSpPr>
          <p:nvPr/>
        </p:nvCxnSpPr>
        <p:spPr bwMode="auto">
          <a:xfrm flipV="1">
            <a:off x="4747799" y="1371698"/>
            <a:ext cx="2892425" cy="1979613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465" name="Conector reto 10"/>
          <p:cNvCxnSpPr>
            <a:cxnSpLocks noChangeShapeType="1"/>
          </p:cNvCxnSpPr>
          <p:nvPr/>
        </p:nvCxnSpPr>
        <p:spPr bwMode="auto">
          <a:xfrm>
            <a:off x="4269962" y="2325785"/>
            <a:ext cx="1951037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466" name="Conector reto 11"/>
          <p:cNvCxnSpPr>
            <a:cxnSpLocks noChangeShapeType="1"/>
          </p:cNvCxnSpPr>
          <p:nvPr/>
        </p:nvCxnSpPr>
        <p:spPr bwMode="auto">
          <a:xfrm>
            <a:off x="6235286" y="2340072"/>
            <a:ext cx="0" cy="1855788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7467" name="CaixaDeTexto 12"/>
          <p:cNvSpPr txBox="1">
            <a:spLocks noChangeArrowheads="1"/>
          </p:cNvSpPr>
          <p:nvPr/>
        </p:nvSpPr>
        <p:spPr bwMode="auto">
          <a:xfrm>
            <a:off x="2976032" y="2106221"/>
            <a:ext cx="153078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600" b="1" dirty="0"/>
              <a:t>P = 225</a:t>
            </a:r>
            <a:endParaRPr lang="en-US" altLang="en-US" sz="2600" b="1" dirty="0"/>
          </a:p>
        </p:txBody>
      </p:sp>
      <p:sp>
        <p:nvSpPr>
          <p:cNvPr id="147468" name="CaixaDeTexto 13"/>
          <p:cNvSpPr txBox="1">
            <a:spLocks noChangeArrowheads="1"/>
          </p:cNvSpPr>
          <p:nvPr/>
        </p:nvSpPr>
        <p:spPr bwMode="auto">
          <a:xfrm rot="5400000">
            <a:off x="5129750" y="5018046"/>
            <a:ext cx="223964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b="1" dirty="0"/>
              <a:t>Q = 5.250</a:t>
            </a:r>
            <a:endParaRPr lang="en-US" altLang="en-US" sz="3000" b="1" dirty="0"/>
          </a:p>
        </p:txBody>
      </p:sp>
      <p:sp>
        <p:nvSpPr>
          <p:cNvPr id="147469" name="CaixaDeTexto 14"/>
          <p:cNvSpPr txBox="1">
            <a:spLocks noChangeArrowheads="1"/>
          </p:cNvSpPr>
          <p:nvPr/>
        </p:nvSpPr>
        <p:spPr bwMode="auto">
          <a:xfrm>
            <a:off x="7573329" y="1025081"/>
            <a:ext cx="6731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b="1" dirty="0"/>
              <a:t>S</a:t>
            </a:r>
            <a:r>
              <a:rPr lang="pt-BR" altLang="en-US" sz="2200" b="1" dirty="0"/>
              <a:t>0</a:t>
            </a:r>
            <a:endParaRPr lang="en-US" altLang="en-US" sz="2200" b="1" dirty="0"/>
          </a:p>
        </p:txBody>
      </p:sp>
      <p:sp>
        <p:nvSpPr>
          <p:cNvPr id="147470" name="CaixaDeTexto 15"/>
          <p:cNvSpPr txBox="1">
            <a:spLocks noChangeArrowheads="1"/>
          </p:cNvSpPr>
          <p:nvPr/>
        </p:nvSpPr>
        <p:spPr bwMode="auto">
          <a:xfrm>
            <a:off x="7861105" y="3308396"/>
            <a:ext cx="74219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b="1" dirty="0"/>
              <a:t>D</a:t>
            </a:r>
            <a:r>
              <a:rPr lang="pt-BR" altLang="en-US" sz="2200" b="1" dirty="0"/>
              <a:t>0</a:t>
            </a:r>
            <a:endParaRPr lang="en-US" altLang="en-US" sz="2200" b="1" dirty="0"/>
          </a:p>
        </p:txBody>
      </p:sp>
      <p:grpSp>
        <p:nvGrpSpPr>
          <p:cNvPr id="29" name="Grupo 28"/>
          <p:cNvGrpSpPr>
            <a:grpSpLocks/>
          </p:cNvGrpSpPr>
          <p:nvPr/>
        </p:nvGrpSpPr>
        <p:grpSpPr bwMode="auto">
          <a:xfrm>
            <a:off x="1519315" y="1619347"/>
            <a:ext cx="6713096" cy="4795522"/>
            <a:chOff x="-538262" y="3250447"/>
            <a:chExt cx="6711665" cy="4796253"/>
          </a:xfrm>
        </p:grpSpPr>
        <p:cxnSp>
          <p:nvCxnSpPr>
            <p:cNvPr id="17" name="Conector reto 16"/>
            <p:cNvCxnSpPr/>
            <p:nvPr/>
          </p:nvCxnSpPr>
          <p:spPr bwMode="auto">
            <a:xfrm>
              <a:off x="2430826" y="3250447"/>
              <a:ext cx="3042588" cy="227841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CaixaDeTexto 17"/>
            <p:cNvSpPr txBox="1"/>
            <p:nvPr/>
          </p:nvSpPr>
          <p:spPr>
            <a:xfrm>
              <a:off x="5408341" y="5297925"/>
              <a:ext cx="765062" cy="5540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pt-BR" sz="30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</a:rPr>
                <a:t>D</a:t>
              </a:r>
              <a:r>
                <a:rPr lang="pt-BR" sz="22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</a:rPr>
                <a:t>1</a:t>
              </a:r>
              <a:endParaRPr lang="en-US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3" name="Conector reto 2"/>
            <p:cNvCxnSpPr/>
            <p:nvPr/>
          </p:nvCxnSpPr>
          <p:spPr bwMode="auto">
            <a:xfrm>
              <a:off x="3767216" y="3671199"/>
              <a:ext cx="0" cy="21704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Conector reto 20"/>
            <p:cNvCxnSpPr/>
            <p:nvPr/>
          </p:nvCxnSpPr>
          <p:spPr bwMode="auto">
            <a:xfrm>
              <a:off x="2210210" y="3602926"/>
              <a:ext cx="155700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Conector reto 25"/>
            <p:cNvCxnSpPr/>
            <p:nvPr/>
          </p:nvCxnSpPr>
          <p:spPr bwMode="auto">
            <a:xfrm>
              <a:off x="2226082" y="4218970"/>
              <a:ext cx="155700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CaixaDeTexto 23"/>
            <p:cNvSpPr txBox="1"/>
            <p:nvPr/>
          </p:nvSpPr>
          <p:spPr>
            <a:xfrm>
              <a:off x="871360" y="3272844"/>
              <a:ext cx="1493565" cy="5233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pt-BR" sz="2800" b="1" dirty="0">
                  <a:solidFill>
                    <a:schemeClr val="accent5">
                      <a:lumMod val="50000"/>
                    </a:schemeClr>
                  </a:solidFill>
                  <a:latin typeface="Calibri" panose="020F0502020204030204" pitchFamily="34" charset="0"/>
                </a:rPr>
                <a:t>P</a:t>
              </a:r>
              <a:r>
                <a:rPr lang="pt-BR" sz="2000" b="1" dirty="0">
                  <a:solidFill>
                    <a:schemeClr val="accent5">
                      <a:lumMod val="50000"/>
                    </a:schemeClr>
                  </a:solidFill>
                  <a:latin typeface="Calibri" panose="020F0502020204030204" pitchFamily="34" charset="0"/>
                </a:rPr>
                <a:t>C</a:t>
              </a:r>
              <a:r>
                <a:rPr lang="pt-BR" sz="2800" b="1" dirty="0">
                  <a:solidFill>
                    <a:schemeClr val="accent5">
                      <a:lumMod val="50000"/>
                    </a:schemeClr>
                  </a:solidFill>
                  <a:latin typeface="Calibri" panose="020F0502020204030204" pitchFamily="34" charset="0"/>
                </a:rPr>
                <a:t> = 230</a:t>
              </a:r>
              <a:endParaRPr lang="en-US" sz="28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782892" y="4029590"/>
              <a:ext cx="1571142" cy="5540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pt-BR" sz="3000" b="1" dirty="0">
                  <a:solidFill>
                    <a:schemeClr val="accent5">
                      <a:lumMod val="50000"/>
                    </a:schemeClr>
                  </a:solidFill>
                  <a:latin typeface="Calibri" panose="020F0502020204030204" pitchFamily="34" charset="0"/>
                </a:rPr>
                <a:t>P</a:t>
              </a:r>
              <a:r>
                <a:rPr lang="pt-BR" sz="2200" b="1" dirty="0">
                  <a:solidFill>
                    <a:schemeClr val="accent5">
                      <a:lumMod val="50000"/>
                    </a:schemeClr>
                  </a:solidFill>
                  <a:latin typeface="Calibri" panose="020F0502020204030204" pitchFamily="34" charset="0"/>
                </a:rPr>
                <a:t>P</a:t>
              </a:r>
              <a:r>
                <a:rPr lang="pt-BR" sz="3000" b="1" dirty="0">
                  <a:solidFill>
                    <a:schemeClr val="accent5">
                      <a:lumMod val="50000"/>
                    </a:schemeClr>
                  </a:solidFill>
                  <a:latin typeface="Calibri" panose="020F0502020204030204" pitchFamily="34" charset="0"/>
                </a:rPr>
                <a:t> = 222</a:t>
              </a:r>
              <a:endParaRPr lang="en-US" sz="30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7" name="Chave esquerda 26"/>
            <p:cNvSpPr/>
            <p:nvPr/>
          </p:nvSpPr>
          <p:spPr bwMode="auto">
            <a:xfrm>
              <a:off x="694445" y="3423950"/>
              <a:ext cx="131106" cy="1039234"/>
            </a:xfrm>
            <a:prstGeom prst="leftBrace">
              <a:avLst/>
            </a:prstGeom>
            <a:solidFill>
              <a:schemeClr val="bg1"/>
            </a:solidFill>
            <a:ln w="2857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-538262" y="3607285"/>
              <a:ext cx="1330144" cy="61564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pt-BR" sz="3400" b="1" dirty="0">
                  <a:solidFill>
                    <a:schemeClr val="accent5">
                      <a:lumMod val="50000"/>
                    </a:schemeClr>
                  </a:solidFill>
                </a:rPr>
                <a:t>t = $8</a:t>
              </a:r>
              <a:endParaRPr lang="en-US" sz="34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33" name="CaixaDeTexto 32"/>
            <p:cNvSpPr txBox="1"/>
            <p:nvPr/>
          </p:nvSpPr>
          <p:spPr>
            <a:xfrm rot="5400000">
              <a:off x="2623853" y="6651353"/>
              <a:ext cx="2236815" cy="5538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pt-BR" sz="30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</a:rPr>
                <a:t>Q’ = 5.100</a:t>
              </a:r>
              <a:endParaRPr lang="en-US" sz="3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 bwMode="auto">
          <a:xfrm>
            <a:off x="239100" y="2071858"/>
            <a:ext cx="548690" cy="502529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2400">
              <a:latin typeface="Calibri" panose="020F0502020204030204" pitchFamily="34" charset="0"/>
            </a:endParaRPr>
          </a:p>
        </p:txBody>
      </p:sp>
      <p:sp>
        <p:nvSpPr>
          <p:cNvPr id="148486" name="CaixaDeTexto 1"/>
          <p:cNvSpPr txBox="1">
            <a:spLocks noChangeArrowheads="1"/>
          </p:cNvSpPr>
          <p:nvPr/>
        </p:nvSpPr>
        <p:spPr bwMode="auto">
          <a:xfrm>
            <a:off x="349964" y="5298069"/>
            <a:ext cx="11509145" cy="1661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400" b="0" dirty="0"/>
              <a:t>Observe que o ônus tributário foi maior sobre os consumidores. Logo, podemos concluir que, no equilíbrio, a elasticidade preço da demanda é inferior a da oferta.</a:t>
            </a:r>
            <a:endParaRPr lang="en-US" altLang="en-US" sz="3400" b="0" dirty="0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267287" y="84404"/>
            <a:ext cx="11690252" cy="3792538"/>
          </a:xfrm>
        </p:spPr>
        <p:txBody>
          <a:bodyPr/>
          <a:lstStyle/>
          <a:p>
            <a:pPr algn="just">
              <a:buClrTx/>
              <a:buFont typeface="Arial" panose="020B0604020202020204" pitchFamily="34" charset="0"/>
              <a:buChar char="•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65. No equilíbrio com imposto, a parcela do valor do mesmo, em unidades monetárias, que é paga pelos produtores corresponde a:</a:t>
            </a:r>
          </a:p>
          <a:p>
            <a:pPr marL="514350" indent="-51435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3,0</a:t>
            </a:r>
          </a:p>
          <a:p>
            <a:pPr marL="514350" indent="-51435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3,5</a:t>
            </a:r>
          </a:p>
          <a:p>
            <a:pPr marL="514350" indent="-51435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4,0</a:t>
            </a:r>
          </a:p>
          <a:p>
            <a:pPr marL="514350" indent="-51435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4,5</a:t>
            </a:r>
          </a:p>
          <a:p>
            <a:pPr marL="514350" indent="-51435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5,0</a:t>
            </a:r>
          </a:p>
          <a:p>
            <a:pPr algn="just">
              <a:defRPr/>
            </a:pPr>
            <a:endParaRPr lang="pt-BR" sz="3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 bwMode="auto">
          <a:xfrm>
            <a:off x="190771" y="3701169"/>
            <a:ext cx="626232" cy="575864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2400">
              <a:latin typeface="Calibri" panose="020F0502020204030204" pitchFamily="34" charset="0"/>
            </a:endParaRPr>
          </a:p>
        </p:txBody>
      </p:sp>
      <p:sp>
        <p:nvSpPr>
          <p:cNvPr id="149510" name="CaixaDeTexto 1"/>
          <p:cNvSpPr txBox="1">
            <a:spLocks noChangeArrowheads="1"/>
          </p:cNvSpPr>
          <p:nvPr/>
        </p:nvSpPr>
        <p:spPr bwMode="auto">
          <a:xfrm>
            <a:off x="7883412" y="4825145"/>
            <a:ext cx="37530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dirty="0">
                <a:solidFill>
                  <a:srgbClr val="C00000"/>
                </a:solidFill>
              </a:rPr>
              <a:t>A variação do EC</a:t>
            </a:r>
            <a:endParaRPr lang="en-US" altLang="en-US" b="1" dirty="0">
              <a:solidFill>
                <a:srgbClr val="C00000"/>
              </a:solidFill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281352" y="388616"/>
            <a:ext cx="11718390" cy="3792538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pt-BR" sz="3800" b="1" dirty="0">
                <a:latin typeface="Calibri" panose="020F0502020204030204" pitchFamily="34" charset="0"/>
                <a:cs typeface="Calibri" panose="020F0502020204030204" pitchFamily="34" charset="0"/>
              </a:rPr>
              <a:t>3) AFC – STN - 2005</a:t>
            </a:r>
            <a:endParaRPr lang="pt-BR" sz="3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Com relação ao conceito de excedente do consumidor, é correto afirmar que</a:t>
            </a:r>
          </a:p>
          <a:p>
            <a:pPr marL="457200" indent="-45720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o excedente do consumidor não sofre influência dos preços dos bens.</a:t>
            </a:r>
          </a:p>
          <a:p>
            <a:pPr marL="457200" indent="-45720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o excedente do consumidor pode ser utilizado como medida de ganho de bem estar econômico com base nas preferências dos consumidores.</a:t>
            </a:r>
          </a:p>
          <a:p>
            <a:pPr marL="457200" indent="-45720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quanto maior o excedente do consumidor, menor será o bem estar dos consumidores.</a:t>
            </a:r>
          </a:p>
        </p:txBody>
      </p:sp>
    </p:spTree>
  </p:cSld>
  <p:clrMapOvr>
    <a:masterClrMapping/>
  </p:clrMapOvr>
  <p:transition spd="med">
    <p:wipe dir="r"/>
  </p:transition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281352" y="388616"/>
            <a:ext cx="11718390" cy="3792538"/>
          </a:xfrm>
        </p:spPr>
        <p:txBody>
          <a:bodyPr>
            <a:noAutofit/>
          </a:bodyPr>
          <a:lstStyle/>
          <a:p>
            <a:pPr marL="742950" indent="-742950" algn="just">
              <a:buClrTx/>
              <a:buFont typeface="+mj-lt"/>
              <a:buAutoNum type="alphaLcParenR" startAt="4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o excedente do consumidor não pode ser calculado a partir de uma curva de demanda linear.</a:t>
            </a:r>
          </a:p>
          <a:p>
            <a:pPr marL="742950" indent="-742950" algn="just">
              <a:buClrTx/>
              <a:buFont typeface="+mj-lt"/>
              <a:buAutoNum type="alphaLcParenR" startAt="4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a elevação das tarifas de importação aumenta o excedente do consumidor.</a:t>
            </a:r>
          </a:p>
          <a:p>
            <a:pPr algn="just">
              <a:defRPr/>
            </a:pPr>
            <a:endParaRPr lang="pt-BR" sz="3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00761"/>
      </p:ext>
    </p:extLst>
  </p:cSld>
  <p:clrMapOvr>
    <a:masterClrMapping/>
  </p:clrMapOvr>
  <p:transition spd="med">
    <p:wipe dir="r"/>
  </p:transition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223042" y="186049"/>
            <a:ext cx="11723153" cy="3792537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pt-BR" sz="3800" b="1" dirty="0">
                <a:latin typeface="Calibri" panose="020F0502020204030204" pitchFamily="34" charset="0"/>
                <a:cs typeface="Calibri" panose="020F0502020204030204" pitchFamily="34" charset="0"/>
              </a:rPr>
              <a:t>4) (AFRF – 2005)</a:t>
            </a:r>
          </a:p>
          <a:p>
            <a:pPr marL="0" indent="0" algn="just">
              <a:buNone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Com relação à incidência tributária de um imposto, assinale a única opção incorreta.</a:t>
            </a:r>
          </a:p>
          <a:p>
            <a:pPr marL="514350" indent="-51435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O peso morto é uma forma de ineficiência econômica que deve ser levada em consideração quando políticas são elaboradas e implementadas.</a:t>
            </a:r>
          </a:p>
          <a:p>
            <a:pPr marL="514350" indent="-51435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A incidência de um imposto ou de um subsídio é, normalmente, compartilhada por produtores e consumidores, sendo que a fração que cada um acabará pagando, dependerá das elasticidades da oferta e da demanda.</a:t>
            </a:r>
          </a:p>
        </p:txBody>
      </p:sp>
    </p:spTree>
  </p:cSld>
  <p:clrMapOvr>
    <a:masterClrMapping/>
  </p:clrMapOvr>
  <p:transition spd="med">
    <p:wipe dir="r"/>
  </p:transition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158544" y="561398"/>
            <a:ext cx="593623" cy="633219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2400">
              <a:latin typeface="Calibri" panose="020F0502020204030204" pitchFamily="34" charset="0"/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221225" y="498988"/>
            <a:ext cx="11724287" cy="3792538"/>
          </a:xfrm>
        </p:spPr>
        <p:txBody>
          <a:bodyPr/>
          <a:lstStyle/>
          <a:p>
            <a:pPr marL="514350" indent="-514350" algn="just">
              <a:buClrTx/>
              <a:buFont typeface="+mj-lt"/>
              <a:buAutoNum type="alphaLcParenR" startAt="3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A intervenção governamental resulta, geralmente, em um peso morto.</a:t>
            </a:r>
          </a:p>
          <a:p>
            <a:pPr marL="514350" indent="-514350" algn="just">
              <a:buClrTx/>
              <a:buFont typeface="+mj-lt"/>
              <a:buAutoNum type="alphaLcParenR" startAt="3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Se o governo impõe um imposto sobre vendas de determinada mercadoria, esse imposto terá por efeito deslocar a curva de demanda dessa mercadoria para cima.</a:t>
            </a:r>
          </a:p>
          <a:p>
            <a:pPr marL="514350" indent="-514350" algn="just">
              <a:buClrTx/>
              <a:buFont typeface="+mj-lt"/>
              <a:buAutoNum type="alphaLcParenR" startAt="3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Quando o governo cria um imposto ou subsídio, o preço geralmente não reflete elevação ou queda igual ao valor total do imposto ou subsídio.</a:t>
            </a:r>
          </a:p>
          <a:p>
            <a:pPr algn="just">
              <a:defRPr/>
            </a:pPr>
            <a:endParaRPr lang="pt-BR" sz="3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pt-BR" sz="3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267286" y="334101"/>
            <a:ext cx="11690252" cy="3792538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pt-BR" sz="3800" b="1" dirty="0">
                <a:latin typeface="Calibri" panose="020F0502020204030204" pitchFamily="34" charset="0"/>
                <a:cs typeface="Calibri" panose="020F0502020204030204" pitchFamily="34" charset="0"/>
              </a:rPr>
              <a:t>5) (AFRF – 2002-2) </a:t>
            </a:r>
          </a:p>
          <a:p>
            <a:pPr marL="0" indent="0" algn="just">
              <a:buNone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Modelos simples de oferta e demanda podem ser utilizados para analisar uma ampla variedade de políticas governamentais. Com base no impacto de um imposto, aponte a única opção falsa.</a:t>
            </a:r>
          </a:p>
          <a:p>
            <a:pPr marL="514350" indent="-51435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O impacto de um imposto depende das elasticidades da oferta e da demanda.</a:t>
            </a:r>
          </a:p>
          <a:p>
            <a:pPr marL="514350" indent="-51435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Se a demanda for muito inelástica em relação à oferta, a carga fiscal recairá principalmente sobre os compradores.</a:t>
            </a:r>
          </a:p>
          <a:p>
            <a:pPr algn="just">
              <a:defRPr/>
            </a:pPr>
            <a:endParaRPr lang="pt-BR" sz="3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745587" y="919138"/>
            <a:ext cx="11333871" cy="801687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Outras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Variáveis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Afetam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b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Rectangle 2053"/>
          <p:cNvSpPr>
            <a:spLocks noGrp="1" noChangeArrowheads="1"/>
          </p:cNvSpPr>
          <p:nvPr>
            <p:ph idx="1"/>
          </p:nvPr>
        </p:nvSpPr>
        <p:spPr>
          <a:xfrm>
            <a:off x="295427" y="984372"/>
            <a:ext cx="11732452" cy="3886200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Renda</a:t>
            </a:r>
          </a:p>
          <a:p>
            <a:pPr algn="just" eaLnBrk="1" hangingPunct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endParaRPr lang="en-US" altLang="en-US" sz="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Gostos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Preferências</a:t>
            </a:r>
            <a:endParaRPr lang="en-US" alt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endParaRPr lang="en-US" altLang="en-US" sz="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dos Bens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Relacionados</a:t>
            </a:r>
            <a:endParaRPr lang="en-US" alt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eaLnBrk="1" hangingPunct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Substitutos</a:t>
            </a:r>
            <a:endParaRPr lang="en-US" alt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eaLnBrk="1" hangingPunct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Complementares</a:t>
            </a:r>
            <a:endParaRPr lang="en-US" alt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eaLnBrk="1" hangingPunct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endParaRPr lang="en-US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Na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verdade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qualquer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fator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altere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as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condições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não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seja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ocasiona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deslocamento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curva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mudança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6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6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230940" y="3559127"/>
            <a:ext cx="613121" cy="567512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2400">
              <a:latin typeface="Calibri" panose="020F0502020204030204" pitchFamily="34" charset="0"/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267286" y="334101"/>
            <a:ext cx="11690252" cy="3792538"/>
          </a:xfrm>
        </p:spPr>
        <p:txBody>
          <a:bodyPr>
            <a:noAutofit/>
          </a:bodyPr>
          <a:lstStyle/>
          <a:p>
            <a:pPr marL="742950" indent="-742950" algn="just">
              <a:buClrTx/>
              <a:buFont typeface="+mj-lt"/>
              <a:buAutoNum type="alphaLcParenR" startAt="3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Se a curva de demanda for horizontal, nenhuma parcela do imposto será repassada aos consumidores.</a:t>
            </a:r>
          </a:p>
          <a:p>
            <a:pPr marL="742950" indent="-742950" algn="just">
              <a:buClrTx/>
              <a:buFont typeface="+mj-lt"/>
              <a:buAutoNum type="alphaLcParenR" startAt="3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Se a demanda for muito elástica em relação à oferta, a carga fiscal incidirá principalmente sobre os vendedores.</a:t>
            </a:r>
          </a:p>
          <a:p>
            <a:pPr marL="742950" indent="-742950" algn="just">
              <a:buClrTx/>
              <a:buFont typeface="+mj-lt"/>
              <a:buAutoNum type="alphaLcParenR" startAt="3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O ônus de um imposto é a perda líquida do excedente dos consumidores e produtores resultante da aplicação do imposto.</a:t>
            </a:r>
          </a:p>
          <a:p>
            <a:pPr marL="742950" indent="-742950" algn="just">
              <a:buFont typeface="+mj-lt"/>
              <a:buAutoNum type="alphaLcParenR" startAt="3"/>
              <a:defRPr/>
            </a:pPr>
            <a:endParaRPr lang="pt-BR" sz="3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indent="-742950" algn="just">
              <a:buClrTx/>
              <a:buFont typeface="+mj-lt"/>
              <a:buAutoNum type="alphaLcParenR" startAt="3"/>
              <a:defRPr/>
            </a:pPr>
            <a:endParaRPr lang="pt-BR" sz="3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indent="-742950" algn="just">
              <a:buFont typeface="+mj-lt"/>
              <a:buAutoNum type="alphaLcParenR" startAt="3"/>
              <a:defRPr/>
            </a:pPr>
            <a:endParaRPr lang="pt-BR" sz="3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17134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6948" y="305749"/>
            <a:ext cx="11760590" cy="250825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pt-BR" altLang="en-US" sz="3800" b="1" dirty="0">
                <a:latin typeface="Calibri" panose="020F0502020204030204" pitchFamily="34" charset="0"/>
                <a:cs typeface="Calibri" panose="020F0502020204030204" pitchFamily="34" charset="0"/>
              </a:rPr>
              <a:t>6) BNDES – Economista – 2011 - 49</a:t>
            </a:r>
          </a:p>
          <a:p>
            <a:pPr marL="0" indent="0" algn="just">
              <a:buNone/>
              <a:defRPr/>
            </a:pPr>
            <a:r>
              <a:rPr lang="pt-BR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Suponha que o governo crie um novo imposto de R$ 10,00 por unidade vendida no mercado do bem Y. Os vendedores vão fazer a coleta fiscal para o governo. A figura abaixo mostra as curvas de demanda (D) e de oferta (S) do bem Y, antes do imposto; a oferta é totalmente inelástica.</a:t>
            </a:r>
          </a:p>
          <a:p>
            <a:pPr algn="just">
              <a:defRPr/>
            </a:pPr>
            <a:endParaRPr lang="en-US" sz="3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890" y="942535"/>
            <a:ext cx="8267085" cy="53175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613391"/>
      </p:ext>
    </p:extLst>
  </p:cSld>
  <p:clrMapOvr>
    <a:masterClrMapping/>
  </p:clrMapOvr>
  <p:transition spd="med">
    <p:wipe dir="r"/>
  </p:transition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 bwMode="auto">
          <a:xfrm>
            <a:off x="220150" y="4458775"/>
            <a:ext cx="511370" cy="51935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253217" y="532227"/>
            <a:ext cx="11676185" cy="4191000"/>
          </a:xfrm>
        </p:spPr>
        <p:txBody>
          <a:bodyPr/>
          <a:lstStyle/>
          <a:p>
            <a:pPr algn="just"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Após a vigência do imposto, o preço pago pelos compradores aos vendedores e a receita obtida pelo governo com o imposto, ambos expressos em reais, serão, respectivamente,</a:t>
            </a:r>
          </a:p>
          <a:p>
            <a:pPr marL="514350" indent="-514350" eaLnBrk="1" hangingPunct="1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90 e 200</a:t>
            </a:r>
          </a:p>
          <a:p>
            <a:pPr marL="514350" indent="-514350" eaLnBrk="1" hangingPunct="1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90 e 210</a:t>
            </a:r>
          </a:p>
          <a:p>
            <a:pPr marL="514350" indent="-514350" eaLnBrk="1" hangingPunct="1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100 e 200</a:t>
            </a:r>
          </a:p>
          <a:p>
            <a:pPr marL="514350" indent="-514350" eaLnBrk="1" hangingPunct="1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110 e 190</a:t>
            </a:r>
          </a:p>
          <a:p>
            <a:pPr marL="514350" indent="-514350" eaLnBrk="1" hangingPunct="1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110 e 200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 bwMode="auto">
          <a:xfrm>
            <a:off x="815926" y="1364566"/>
            <a:ext cx="10424160" cy="461420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1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156675" name="Espaço Reservado para Conteúdo 2"/>
          <p:cNvSpPr>
            <a:spLocks noGrp="1"/>
          </p:cNvSpPr>
          <p:nvPr>
            <p:ph idx="1"/>
          </p:nvPr>
        </p:nvSpPr>
        <p:spPr>
          <a:xfrm>
            <a:off x="337625" y="553182"/>
            <a:ext cx="11465169" cy="685800"/>
          </a:xfrm>
        </p:spPr>
        <p:txBody>
          <a:bodyPr/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O imposto será pago integralmente pelo produtor.</a:t>
            </a:r>
          </a:p>
        </p:txBody>
      </p:sp>
      <p:cxnSp>
        <p:nvCxnSpPr>
          <p:cNvPr id="6" name="Conector de seta reta 5"/>
          <p:cNvCxnSpPr/>
          <p:nvPr/>
        </p:nvCxnSpPr>
        <p:spPr>
          <a:xfrm flipV="1">
            <a:off x="2426727" y="2124075"/>
            <a:ext cx="0" cy="3048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2426727" y="5172075"/>
            <a:ext cx="39624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678" name="CaixaDeTexto 9"/>
          <p:cNvSpPr txBox="1">
            <a:spLocks noChangeArrowheads="1"/>
          </p:cNvSpPr>
          <p:nvPr/>
        </p:nvSpPr>
        <p:spPr bwMode="auto">
          <a:xfrm>
            <a:off x="2003523" y="1825136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dirty="0"/>
              <a:t>P</a:t>
            </a:r>
          </a:p>
        </p:txBody>
      </p:sp>
      <p:sp>
        <p:nvSpPr>
          <p:cNvPr id="156679" name="CaixaDeTexto 10"/>
          <p:cNvSpPr txBox="1">
            <a:spLocks noChangeArrowheads="1"/>
          </p:cNvSpPr>
          <p:nvPr/>
        </p:nvSpPr>
        <p:spPr bwMode="auto">
          <a:xfrm>
            <a:off x="6160527" y="5133537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dirty="0"/>
              <a:t>Q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4331727" y="2200275"/>
            <a:ext cx="0" cy="2971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3188727" y="2276475"/>
            <a:ext cx="2590800" cy="2286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flipH="1">
            <a:off x="2426727" y="3267075"/>
            <a:ext cx="1905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683" name="CaixaDeTexto 20"/>
          <p:cNvSpPr txBox="1">
            <a:spLocks noChangeArrowheads="1"/>
          </p:cNvSpPr>
          <p:nvPr/>
        </p:nvSpPr>
        <p:spPr bwMode="auto">
          <a:xfrm>
            <a:off x="4148846" y="1698529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dirty="0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156684" name="CaixaDeTexto 22"/>
          <p:cNvSpPr txBox="1">
            <a:spLocks noChangeArrowheads="1"/>
          </p:cNvSpPr>
          <p:nvPr/>
        </p:nvSpPr>
        <p:spPr bwMode="auto">
          <a:xfrm>
            <a:off x="5731463" y="4267201"/>
            <a:ext cx="3810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b="1" dirty="0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56685" name="CaixaDeTexto 23"/>
          <p:cNvSpPr txBox="1">
            <a:spLocks noChangeArrowheads="1"/>
          </p:cNvSpPr>
          <p:nvPr/>
        </p:nvSpPr>
        <p:spPr bwMode="auto">
          <a:xfrm>
            <a:off x="4074991" y="5172076"/>
            <a:ext cx="7620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b="1" dirty="0"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156686" name="CaixaDeTexto 24"/>
          <p:cNvSpPr txBox="1">
            <a:spLocks noChangeArrowheads="1"/>
          </p:cNvSpPr>
          <p:nvPr/>
        </p:nvSpPr>
        <p:spPr bwMode="auto">
          <a:xfrm>
            <a:off x="1746787" y="3010340"/>
            <a:ext cx="7620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b="1" dirty="0">
                <a:latin typeface="Times New Roman" panose="02020603050405020304" pitchFamily="18" charset="0"/>
              </a:rPr>
              <a:t>100</a:t>
            </a:r>
          </a:p>
        </p:txBody>
      </p:sp>
      <p:grpSp>
        <p:nvGrpSpPr>
          <p:cNvPr id="17" name="Grupo 27"/>
          <p:cNvGrpSpPr>
            <a:grpSpLocks/>
          </p:cNvGrpSpPr>
          <p:nvPr/>
        </p:nvGrpSpPr>
        <p:grpSpPr bwMode="auto">
          <a:xfrm>
            <a:off x="1024643" y="2581275"/>
            <a:ext cx="5059684" cy="2621578"/>
            <a:chOff x="1950716" y="2895600"/>
            <a:chExt cx="5059684" cy="2621578"/>
          </a:xfrm>
        </p:grpSpPr>
        <p:cxnSp>
          <p:nvCxnSpPr>
            <p:cNvPr id="18" name="Conector reto 17"/>
            <p:cNvCxnSpPr/>
            <p:nvPr/>
          </p:nvCxnSpPr>
          <p:spPr>
            <a:xfrm>
              <a:off x="3886200" y="2895600"/>
              <a:ext cx="2590800" cy="228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 flipH="1">
              <a:off x="3352800" y="4038600"/>
              <a:ext cx="19050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690" name="CaixaDeTexto 21"/>
            <p:cNvSpPr txBox="1">
              <a:spLocks noChangeArrowheads="1"/>
            </p:cNvSpPr>
            <p:nvPr/>
          </p:nvSpPr>
          <p:spPr bwMode="auto">
            <a:xfrm>
              <a:off x="6400800" y="4963180"/>
              <a:ext cx="60960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3000" b="1" dirty="0">
                  <a:latin typeface="Times New Roman" panose="02020603050405020304" pitchFamily="18" charset="0"/>
                </a:rPr>
                <a:t>D’</a:t>
              </a:r>
            </a:p>
          </p:txBody>
        </p:sp>
        <p:sp>
          <p:nvSpPr>
            <p:cNvPr id="156691" name="CaixaDeTexto 25"/>
            <p:cNvSpPr txBox="1">
              <a:spLocks noChangeArrowheads="1"/>
            </p:cNvSpPr>
            <p:nvPr/>
          </p:nvSpPr>
          <p:spPr bwMode="auto">
            <a:xfrm>
              <a:off x="1981153" y="3805535"/>
              <a:ext cx="1568595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3000" b="1" dirty="0">
                  <a:latin typeface="Times New Roman" panose="02020603050405020304" pitchFamily="18" charset="0"/>
                </a:rPr>
                <a:t>Pp = 90</a:t>
              </a:r>
            </a:p>
          </p:txBody>
        </p:sp>
        <p:sp>
          <p:nvSpPr>
            <p:cNvPr id="156692" name="CaixaDeTexto 26"/>
            <p:cNvSpPr txBox="1">
              <a:spLocks noChangeArrowheads="1"/>
            </p:cNvSpPr>
            <p:nvPr/>
          </p:nvSpPr>
          <p:spPr bwMode="auto">
            <a:xfrm>
              <a:off x="1950716" y="3320199"/>
              <a:ext cx="91440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3000" b="1" dirty="0" err="1">
                  <a:latin typeface="Times New Roman" panose="02020603050405020304" pitchFamily="18" charset="0"/>
                </a:rPr>
                <a:t>Pc</a:t>
              </a:r>
              <a:r>
                <a:rPr lang="pt-BR" altLang="en-US" sz="3000" b="1" dirty="0">
                  <a:latin typeface="Times New Roman" panose="02020603050405020304" pitchFamily="18" charset="0"/>
                </a:rPr>
                <a:t> = </a:t>
              </a:r>
            </a:p>
          </p:txBody>
        </p:sp>
      </p:grpSp>
      <p:sp>
        <p:nvSpPr>
          <p:cNvPr id="2" name="CaixaDeTexto 1"/>
          <p:cNvSpPr txBox="1"/>
          <p:nvPr/>
        </p:nvSpPr>
        <p:spPr>
          <a:xfrm>
            <a:off x="6084327" y="3291546"/>
            <a:ext cx="4761866" cy="677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3800" b="1" dirty="0">
                <a:solidFill>
                  <a:schemeClr val="tx1"/>
                </a:solidFill>
              </a:rPr>
              <a:t>A.G.= $10 x 20 = $200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5424" y="435355"/>
            <a:ext cx="11676185" cy="3886200"/>
          </a:xfrm>
        </p:spPr>
        <p:txBody>
          <a:bodyPr/>
          <a:lstStyle/>
          <a:p>
            <a:pPr marL="0" indent="0" algn="just">
              <a:buClrTx/>
              <a:buNone/>
              <a:defRPr/>
            </a:pPr>
            <a:r>
              <a:rPr lang="pt-BR" sz="3800" b="1" dirty="0">
                <a:latin typeface="Calibri" panose="020F0502020204030204" pitchFamily="34" charset="0"/>
                <a:cs typeface="Calibri" panose="020F0502020204030204" pitchFamily="34" charset="0"/>
              </a:rPr>
              <a:t>7) Fiscal de Rendas – FGV – 2009 - </a:t>
            </a: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45</a:t>
            </a:r>
          </a:p>
          <a:p>
            <a:pPr algn="just">
              <a:buClrTx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A respeito da incidência tributária em mercados competitivos, analise as afirmativas a seguir:</a:t>
            </a:r>
          </a:p>
          <a:p>
            <a:pPr marL="514350" indent="-514350" algn="just">
              <a:buClrTx/>
              <a:buFont typeface="+mj-lt"/>
              <a:buAutoNum type="romanUcPeriod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Um imposto específico sobre as vendas é aquele que arrecada um montante fixo por unidade vendida. Se ele deve ser pago pelo vendedor, em relação a uma situação antes da incidência de impostos, há um deslocamento para cima da curva de oferta em razão da redução da propensão a pagar dos consumidores do produto vendido.</a:t>
            </a: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-37731" y="2461848"/>
            <a:ext cx="4238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dirty="0">
                <a:solidFill>
                  <a:srgbClr val="FF0000"/>
                </a:solidFill>
              </a:rPr>
              <a:t>F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281356" y="-338369"/>
            <a:ext cx="11718388" cy="3886200"/>
          </a:xfrm>
        </p:spPr>
        <p:txBody>
          <a:bodyPr/>
          <a:lstStyle/>
          <a:p>
            <a:pPr marL="0" indent="0" algn="just">
              <a:buClrTx/>
              <a:buNone/>
              <a:defRPr/>
            </a:pPr>
            <a:r>
              <a:rPr lang="pt-BR" sz="3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pt-BR" sz="3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 algn="just">
              <a:buClrTx/>
              <a:buFont typeface="+mj-lt"/>
              <a:buAutoNum type="romanUcPeriod" startAt="2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Um imposto é denominado </a:t>
            </a:r>
            <a:r>
              <a:rPr lang="pt-BR" sz="3800" i="1" dirty="0">
                <a:latin typeface="Calibri" panose="020F0502020204030204" pitchFamily="34" charset="0"/>
                <a:cs typeface="Calibri" panose="020F0502020204030204" pitchFamily="34" charset="0"/>
              </a:rPr>
              <a:t>ad valorem </a:t>
            </a: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quando é estabelecido como um percentual do preço do produto ou da base de incidência. Se aplicado sobre o consumidor, em relação a uma situação antes da incidência de impostos, a curva de demanda se tornou menos inclinada, girando em torno da quantidade demandada quando o preço é igual a zero.</a:t>
            </a:r>
          </a:p>
          <a:p>
            <a:pPr marL="571500" indent="-571500" algn="just">
              <a:buFont typeface="+mj-lt"/>
              <a:buAutoNum type="romanUcPeriod" startAt="2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De uma forma geral, a distribuição da carga tributária entre consumidores e vendedores depende, dentre outros fatores, da elasticidade-preço dos consumidores.</a:t>
            </a:r>
          </a:p>
          <a:p>
            <a:pPr marL="514350" indent="-514350" algn="just">
              <a:buClrTx/>
              <a:buFont typeface="+mj-lt"/>
              <a:buAutoNum type="romanUcPeriod" startAt="2"/>
              <a:defRPr/>
            </a:pPr>
            <a:endParaRPr lang="pt-BR" sz="3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-48626" y="439298"/>
            <a:ext cx="42227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b="1" dirty="0">
                <a:solidFill>
                  <a:srgbClr val="FF0000"/>
                </a:solidFill>
              </a:rPr>
              <a:t>V</a:t>
            </a:r>
            <a:endParaRPr lang="en-US" altLang="en-US" sz="3000" b="1" dirty="0">
              <a:solidFill>
                <a:srgbClr val="FF0000"/>
              </a:solidFill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-50974" y="4615060"/>
            <a:ext cx="42227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b="1" dirty="0">
                <a:solidFill>
                  <a:srgbClr val="FF0000"/>
                </a:solidFill>
              </a:rPr>
              <a:t>V</a:t>
            </a:r>
            <a:endParaRPr lang="en-US" alt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26676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 bwMode="auto">
          <a:xfrm>
            <a:off x="191038" y="3341882"/>
            <a:ext cx="638956" cy="5830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1354" y="-192847"/>
            <a:ext cx="11648049" cy="3886200"/>
          </a:xfrm>
        </p:spPr>
        <p:txBody>
          <a:bodyPr/>
          <a:lstStyle/>
          <a:p>
            <a:pPr marL="514350" indent="-514350" algn="just">
              <a:buClrTx/>
              <a:buFont typeface="+mj-lt"/>
              <a:buAutoNum type="romanUcPeriod" startAt="3"/>
              <a:defRPr/>
            </a:pPr>
            <a:endParaRPr lang="pt-BR" sz="3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Tx/>
              <a:buFont typeface="Arial" panose="020B0604020202020204" pitchFamily="34" charset="0"/>
              <a:buChar char="•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Assinale:</a:t>
            </a:r>
          </a:p>
          <a:p>
            <a:pPr marL="457200" indent="-45720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se somente a afirmativa I estiver correta.</a:t>
            </a:r>
          </a:p>
          <a:p>
            <a:pPr marL="457200" indent="-45720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se somente as afirmativas I e III estiverem corretas.</a:t>
            </a:r>
          </a:p>
          <a:p>
            <a:pPr marL="457200" indent="-45720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se somente as afirmativas I e II estiverem corretas.</a:t>
            </a:r>
          </a:p>
          <a:p>
            <a:pPr marL="457200" indent="-45720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se somente as afirmativas II e III estiverem corretas.</a:t>
            </a:r>
          </a:p>
          <a:p>
            <a:pPr marL="457200" indent="-45720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se todas as afirmativas estiverem corretas.</a:t>
            </a:r>
          </a:p>
          <a:p>
            <a:pPr algn="just">
              <a:defRPr/>
            </a:pPr>
            <a:endParaRPr lang="pt-BR" sz="3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US" sz="3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50"/>
          <p:cNvSpPr>
            <a:spLocks noChangeArrowheads="1"/>
          </p:cNvSpPr>
          <p:nvPr/>
        </p:nvSpPr>
        <p:spPr bwMode="auto">
          <a:xfrm>
            <a:off x="2286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6" name="Rectangle 2051"/>
          <p:cNvSpPr>
            <a:spLocks noChangeArrowheads="1"/>
          </p:cNvSpPr>
          <p:nvPr/>
        </p:nvSpPr>
        <p:spPr bwMode="auto">
          <a:xfrm>
            <a:off x="4800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>
          <a:xfrm>
            <a:off x="745587" y="1062012"/>
            <a:ext cx="11333871" cy="801687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Outras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Variáveis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Afetam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b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210566" y="1264096"/>
            <a:ext cx="11728212" cy="4114316"/>
          </a:xfrm>
        </p:spPr>
        <p:txBody>
          <a:bodyPr/>
          <a:lstStyle/>
          <a:p>
            <a:pPr algn="just"/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Uma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alteração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provoca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movimento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ao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longo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curva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variação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quantidade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demandada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algn="just"/>
            <a:endParaRPr lang="en-US" altLang="en-US" sz="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Uma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alteração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qualquer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outro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fator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altere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as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condições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provoca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deslocamento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curva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variação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</a:p>
          <a:p>
            <a:pPr algn="just"/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172310102"/>
      </p:ext>
    </p:extLst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78"/>
          <p:cNvGrpSpPr>
            <a:grpSpLocks/>
          </p:cNvGrpSpPr>
          <p:nvPr/>
        </p:nvGrpSpPr>
        <p:grpSpPr bwMode="auto">
          <a:xfrm>
            <a:off x="9045703" y="1832415"/>
            <a:ext cx="2860676" cy="3398838"/>
            <a:chOff x="3719" y="1172"/>
            <a:chExt cx="1802" cy="2141"/>
          </a:xfrm>
        </p:grpSpPr>
        <p:sp>
          <p:nvSpPr>
            <p:cNvPr id="30753" name="Freeform 2054"/>
            <p:cNvSpPr>
              <a:spLocks/>
            </p:cNvSpPr>
            <p:nvPr/>
          </p:nvSpPr>
          <p:spPr bwMode="auto">
            <a:xfrm>
              <a:off x="3888" y="1488"/>
              <a:ext cx="1633" cy="1825"/>
            </a:xfrm>
            <a:custGeom>
              <a:avLst/>
              <a:gdLst>
                <a:gd name="T0" fmla="*/ 0 w 1633"/>
                <a:gd name="T1" fmla="*/ 0 h 1825"/>
                <a:gd name="T2" fmla="*/ 314 w 1633"/>
                <a:gd name="T3" fmla="*/ 485 h 1825"/>
                <a:gd name="T4" fmla="*/ 682 w 1633"/>
                <a:gd name="T5" fmla="*/ 994 h 1825"/>
                <a:gd name="T6" fmla="*/ 1176 w 1633"/>
                <a:gd name="T7" fmla="*/ 1530 h 1825"/>
                <a:gd name="T8" fmla="*/ 1417 w 1633"/>
                <a:gd name="T9" fmla="*/ 1731 h 1825"/>
                <a:gd name="T10" fmla="*/ 1632 w 1633"/>
                <a:gd name="T11" fmla="*/ 1824 h 18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33"/>
                <a:gd name="T19" fmla="*/ 0 h 1825"/>
                <a:gd name="T20" fmla="*/ 1633 w 1633"/>
                <a:gd name="T21" fmla="*/ 1825 h 18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33" h="1825">
                  <a:moveTo>
                    <a:pt x="0" y="0"/>
                  </a:moveTo>
                  <a:lnTo>
                    <a:pt x="314" y="485"/>
                  </a:lnTo>
                  <a:lnTo>
                    <a:pt x="682" y="994"/>
                  </a:lnTo>
                  <a:lnTo>
                    <a:pt x="1176" y="1530"/>
                  </a:lnTo>
                  <a:lnTo>
                    <a:pt x="1417" y="1731"/>
                  </a:lnTo>
                  <a:lnTo>
                    <a:pt x="1632" y="1824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4" name="Rectangle 2066"/>
            <p:cNvSpPr>
              <a:spLocks noChangeArrowheads="1"/>
            </p:cNvSpPr>
            <p:nvPr/>
          </p:nvSpPr>
          <p:spPr bwMode="auto">
            <a:xfrm>
              <a:off x="3719" y="1172"/>
              <a:ext cx="290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i="1" dirty="0"/>
                <a:t>D</a:t>
              </a:r>
            </a:p>
          </p:txBody>
        </p:sp>
      </p:grpSp>
      <p:sp>
        <p:nvSpPr>
          <p:cNvPr id="30725" name="Line 2057"/>
          <p:cNvSpPr>
            <a:spLocks noChangeShapeType="1"/>
          </p:cNvSpPr>
          <p:nvPr/>
        </p:nvSpPr>
        <p:spPr bwMode="auto">
          <a:xfrm>
            <a:off x="8094787" y="1843528"/>
            <a:ext cx="0" cy="40338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Line 2058"/>
          <p:cNvSpPr>
            <a:spLocks noChangeShapeType="1"/>
          </p:cNvSpPr>
          <p:nvPr/>
        </p:nvSpPr>
        <p:spPr bwMode="auto">
          <a:xfrm>
            <a:off x="8099551" y="5877364"/>
            <a:ext cx="37290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Rectangle 2059"/>
          <p:cNvSpPr>
            <a:spLocks noChangeArrowheads="1"/>
          </p:cNvSpPr>
          <p:nvPr/>
        </p:nvSpPr>
        <p:spPr bwMode="auto">
          <a:xfrm>
            <a:off x="7588325" y="1628016"/>
            <a:ext cx="456857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i="1" dirty="0"/>
              <a:t>P</a:t>
            </a:r>
          </a:p>
        </p:txBody>
      </p:sp>
      <p:sp>
        <p:nvSpPr>
          <p:cNvPr id="30728" name="Rectangle 2060"/>
          <p:cNvSpPr>
            <a:spLocks noChangeArrowheads="1"/>
          </p:cNvSpPr>
          <p:nvPr/>
        </p:nvSpPr>
        <p:spPr bwMode="auto">
          <a:xfrm>
            <a:off x="11611151" y="5843099"/>
            <a:ext cx="501741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i="1" dirty="0"/>
              <a:t>Q</a:t>
            </a:r>
          </a:p>
        </p:txBody>
      </p:sp>
      <p:grpSp>
        <p:nvGrpSpPr>
          <p:cNvPr id="3" name="Group 2080"/>
          <p:cNvGrpSpPr>
            <a:grpSpLocks/>
          </p:cNvGrpSpPr>
          <p:nvPr/>
        </p:nvGrpSpPr>
        <p:grpSpPr bwMode="auto">
          <a:xfrm>
            <a:off x="7543930" y="2475353"/>
            <a:ext cx="3132142" cy="3951288"/>
            <a:chOff x="2773" y="1577"/>
            <a:chExt cx="1973" cy="2489"/>
          </a:xfrm>
        </p:grpSpPr>
        <p:sp>
          <p:nvSpPr>
            <p:cNvPr id="30743" name="Line 2052"/>
            <p:cNvSpPr>
              <a:spLocks noChangeShapeType="1"/>
            </p:cNvSpPr>
            <p:nvPr/>
          </p:nvSpPr>
          <p:spPr bwMode="auto">
            <a:xfrm>
              <a:off x="3147" y="1728"/>
              <a:ext cx="89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4" name="Rectangle 2062"/>
            <p:cNvSpPr>
              <a:spLocks noChangeArrowheads="1"/>
            </p:cNvSpPr>
            <p:nvPr/>
          </p:nvSpPr>
          <p:spPr bwMode="auto">
            <a:xfrm>
              <a:off x="4352" y="3719"/>
              <a:ext cx="394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i="1" dirty="0"/>
                <a:t>Q</a:t>
              </a:r>
              <a:r>
                <a:rPr lang="en-US" altLang="en-US" sz="3000" b="1" i="1" baseline="-25000" dirty="0"/>
                <a:t>1</a:t>
              </a:r>
            </a:p>
          </p:txBody>
        </p:sp>
        <p:sp>
          <p:nvSpPr>
            <p:cNvPr id="30745" name="Rectangle 2069"/>
            <p:cNvSpPr>
              <a:spLocks noChangeArrowheads="1"/>
            </p:cNvSpPr>
            <p:nvPr/>
          </p:nvSpPr>
          <p:spPr bwMode="auto">
            <a:xfrm>
              <a:off x="2773" y="1577"/>
              <a:ext cx="367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i="1" dirty="0"/>
                <a:t>P</a:t>
              </a:r>
              <a:r>
                <a:rPr lang="en-US" altLang="en-US" sz="3000" b="1" i="1" baseline="-25000" dirty="0"/>
                <a:t>2</a:t>
              </a:r>
            </a:p>
          </p:txBody>
        </p:sp>
        <p:sp>
          <p:nvSpPr>
            <p:cNvPr id="30746" name="Oval 2073"/>
            <p:cNvSpPr>
              <a:spLocks noChangeArrowheads="1"/>
            </p:cNvSpPr>
            <p:nvPr/>
          </p:nvSpPr>
          <p:spPr bwMode="auto">
            <a:xfrm>
              <a:off x="3996" y="1668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30747" name="Line 2074"/>
            <p:cNvSpPr>
              <a:spLocks noChangeShapeType="1"/>
            </p:cNvSpPr>
            <p:nvPr/>
          </p:nvSpPr>
          <p:spPr bwMode="auto">
            <a:xfrm>
              <a:off x="4044" y="1803"/>
              <a:ext cx="0" cy="19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8" name="Rectangle 2075"/>
            <p:cNvSpPr>
              <a:spLocks noChangeArrowheads="1"/>
            </p:cNvSpPr>
            <p:nvPr/>
          </p:nvSpPr>
          <p:spPr bwMode="auto">
            <a:xfrm>
              <a:off x="3881" y="3719"/>
              <a:ext cx="394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i="1" dirty="0"/>
                <a:t>Q</a:t>
              </a:r>
              <a:r>
                <a:rPr lang="en-US" altLang="en-US" sz="3000" b="1" i="1" baseline="-25000" dirty="0"/>
                <a:t>0</a:t>
              </a:r>
            </a:p>
          </p:txBody>
        </p:sp>
        <p:sp>
          <p:nvSpPr>
            <p:cNvPr id="30749" name="Rectangle 2061"/>
            <p:cNvSpPr>
              <a:spLocks noChangeArrowheads="1"/>
            </p:cNvSpPr>
            <p:nvPr/>
          </p:nvSpPr>
          <p:spPr bwMode="auto">
            <a:xfrm>
              <a:off x="2782" y="2222"/>
              <a:ext cx="367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i="1" dirty="0"/>
                <a:t>P</a:t>
              </a:r>
              <a:r>
                <a:rPr lang="en-US" altLang="en-US" sz="3000" b="1" i="1" baseline="-25000" dirty="0"/>
                <a:t>1</a:t>
              </a:r>
            </a:p>
          </p:txBody>
        </p:sp>
        <p:sp>
          <p:nvSpPr>
            <p:cNvPr id="30750" name="Line 2063"/>
            <p:cNvSpPr>
              <a:spLocks noChangeShapeType="1"/>
            </p:cNvSpPr>
            <p:nvPr/>
          </p:nvSpPr>
          <p:spPr bwMode="auto">
            <a:xfrm>
              <a:off x="3147" y="2400"/>
              <a:ext cx="131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1" name="Line 2064"/>
            <p:cNvSpPr>
              <a:spLocks noChangeShapeType="1"/>
            </p:cNvSpPr>
            <p:nvPr/>
          </p:nvSpPr>
          <p:spPr bwMode="auto">
            <a:xfrm>
              <a:off x="4512" y="2427"/>
              <a:ext cx="0" cy="12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2" name="Oval 2065"/>
            <p:cNvSpPr>
              <a:spLocks noChangeArrowheads="1"/>
            </p:cNvSpPr>
            <p:nvPr/>
          </p:nvSpPr>
          <p:spPr bwMode="auto">
            <a:xfrm>
              <a:off x="4464" y="235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</p:grpSp>
      <p:grpSp>
        <p:nvGrpSpPr>
          <p:cNvPr id="4" name="Group 2081"/>
          <p:cNvGrpSpPr>
            <a:grpSpLocks/>
          </p:cNvGrpSpPr>
          <p:nvPr/>
        </p:nvGrpSpPr>
        <p:grpSpPr bwMode="auto">
          <a:xfrm>
            <a:off x="9680700" y="1789553"/>
            <a:ext cx="2259012" cy="4665663"/>
            <a:chOff x="4119" y="1145"/>
            <a:chExt cx="1423" cy="2939"/>
          </a:xfrm>
        </p:grpSpPr>
        <p:sp>
          <p:nvSpPr>
            <p:cNvPr id="30734" name="Freeform 2053"/>
            <p:cNvSpPr>
              <a:spLocks/>
            </p:cNvSpPr>
            <p:nvPr/>
          </p:nvSpPr>
          <p:spPr bwMode="auto">
            <a:xfrm>
              <a:off x="4365" y="1440"/>
              <a:ext cx="1177" cy="1477"/>
            </a:xfrm>
            <a:custGeom>
              <a:avLst/>
              <a:gdLst>
                <a:gd name="T0" fmla="*/ 0 w 1393"/>
                <a:gd name="T1" fmla="*/ 0 h 1681"/>
                <a:gd name="T2" fmla="*/ 30 w 1393"/>
                <a:gd name="T3" fmla="*/ 83 h 1681"/>
                <a:gd name="T4" fmla="*/ 65 w 1393"/>
                <a:gd name="T5" fmla="*/ 170 h 1681"/>
                <a:gd name="T6" fmla="*/ 112 w 1393"/>
                <a:gd name="T7" fmla="*/ 262 h 1681"/>
                <a:gd name="T8" fmla="*/ 134 w 1393"/>
                <a:gd name="T9" fmla="*/ 297 h 1681"/>
                <a:gd name="T10" fmla="*/ 156 w 1393"/>
                <a:gd name="T11" fmla="*/ 313 h 16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93"/>
                <a:gd name="T19" fmla="*/ 0 h 1681"/>
                <a:gd name="T20" fmla="*/ 1393 w 1393"/>
                <a:gd name="T21" fmla="*/ 1681 h 16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93" h="1681">
                  <a:moveTo>
                    <a:pt x="0" y="0"/>
                  </a:moveTo>
                  <a:lnTo>
                    <a:pt x="268" y="447"/>
                  </a:lnTo>
                  <a:lnTo>
                    <a:pt x="581" y="915"/>
                  </a:lnTo>
                  <a:lnTo>
                    <a:pt x="1003" y="1409"/>
                  </a:lnTo>
                  <a:lnTo>
                    <a:pt x="1208" y="1594"/>
                  </a:lnTo>
                  <a:lnTo>
                    <a:pt x="1392" y="1680"/>
                  </a:lnTo>
                </a:path>
              </a:pathLst>
            </a:custGeom>
            <a:noFill/>
            <a:ln w="50800" cap="rnd" cmpd="sng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5" name="Rectangle 2067"/>
            <p:cNvSpPr>
              <a:spLocks noChangeArrowheads="1"/>
            </p:cNvSpPr>
            <p:nvPr/>
          </p:nvSpPr>
          <p:spPr bwMode="auto">
            <a:xfrm>
              <a:off x="4217" y="1145"/>
              <a:ext cx="357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i="1" dirty="0">
                  <a:solidFill>
                    <a:srgbClr val="0070C0"/>
                  </a:solidFill>
                </a:rPr>
                <a:t>D’</a:t>
              </a:r>
            </a:p>
          </p:txBody>
        </p:sp>
        <p:sp>
          <p:nvSpPr>
            <p:cNvPr id="30736" name="Oval 2068"/>
            <p:cNvSpPr>
              <a:spLocks noChangeArrowheads="1"/>
            </p:cNvSpPr>
            <p:nvPr/>
          </p:nvSpPr>
          <p:spPr bwMode="auto">
            <a:xfrm>
              <a:off x="4464" y="1680"/>
              <a:ext cx="96" cy="96"/>
            </a:xfrm>
            <a:prstGeom prst="ellipse">
              <a:avLst/>
            </a:prstGeom>
            <a:solidFill>
              <a:srgbClr val="0070C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30737" name="Rectangle 2070"/>
            <p:cNvSpPr>
              <a:spLocks noChangeArrowheads="1"/>
            </p:cNvSpPr>
            <p:nvPr/>
          </p:nvSpPr>
          <p:spPr bwMode="auto">
            <a:xfrm>
              <a:off x="4862" y="3737"/>
              <a:ext cx="394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i="1" dirty="0"/>
                <a:t>Q</a:t>
              </a:r>
              <a:r>
                <a:rPr lang="en-US" altLang="en-US" sz="3000" b="1" i="1" baseline="-25000" dirty="0"/>
                <a:t>2</a:t>
              </a:r>
            </a:p>
          </p:txBody>
        </p:sp>
        <p:sp>
          <p:nvSpPr>
            <p:cNvPr id="30738" name="Line 2071"/>
            <p:cNvSpPr>
              <a:spLocks noChangeShapeType="1"/>
            </p:cNvSpPr>
            <p:nvPr/>
          </p:nvSpPr>
          <p:spPr bwMode="auto">
            <a:xfrm>
              <a:off x="4992" y="2427"/>
              <a:ext cx="0" cy="12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9" name="Oval 2072"/>
            <p:cNvSpPr>
              <a:spLocks noChangeArrowheads="1"/>
            </p:cNvSpPr>
            <p:nvPr/>
          </p:nvSpPr>
          <p:spPr bwMode="auto">
            <a:xfrm>
              <a:off x="4944" y="2352"/>
              <a:ext cx="96" cy="96"/>
            </a:xfrm>
            <a:prstGeom prst="ellipse">
              <a:avLst/>
            </a:prstGeom>
            <a:solidFill>
              <a:srgbClr val="0070C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30740" name="Line 2076"/>
            <p:cNvSpPr>
              <a:spLocks noChangeShapeType="1"/>
            </p:cNvSpPr>
            <p:nvPr/>
          </p:nvSpPr>
          <p:spPr bwMode="auto">
            <a:xfrm>
              <a:off x="4119" y="1728"/>
              <a:ext cx="33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1" name="Line 2077"/>
            <p:cNvSpPr>
              <a:spLocks noChangeShapeType="1"/>
            </p:cNvSpPr>
            <p:nvPr/>
          </p:nvSpPr>
          <p:spPr bwMode="auto">
            <a:xfrm>
              <a:off x="4551" y="2400"/>
              <a:ext cx="4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2" name="Line 2079"/>
            <p:cNvSpPr>
              <a:spLocks noChangeShapeType="1"/>
            </p:cNvSpPr>
            <p:nvPr/>
          </p:nvSpPr>
          <p:spPr bwMode="auto">
            <a:xfrm>
              <a:off x="4512" y="1791"/>
              <a:ext cx="0" cy="5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" name="Rectangle 4"/>
          <p:cNvSpPr>
            <a:spLocks noGrp="1" noChangeArrowheads="1"/>
          </p:cNvSpPr>
          <p:nvPr>
            <p:ph type="title"/>
          </p:nvPr>
        </p:nvSpPr>
        <p:spPr>
          <a:xfrm>
            <a:off x="1757655" y="201468"/>
            <a:ext cx="8229600" cy="801687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Mudanças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endParaRPr lang="en-US" alt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1451" name="Rectangle 2091"/>
          <p:cNvSpPr>
            <a:spLocks noGrp="1" noChangeArrowheads="1"/>
          </p:cNvSpPr>
          <p:nvPr>
            <p:ph type="body" sz="half" idx="1"/>
          </p:nvPr>
        </p:nvSpPr>
        <p:spPr>
          <a:xfrm>
            <a:off x="225082" y="949548"/>
            <a:ext cx="11774658" cy="756749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Aumento</a:t>
            </a: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da Renda</a:t>
            </a:r>
            <a:endParaRPr lang="en-US" alt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Rectangle 2091"/>
          <p:cNvSpPr txBox="1">
            <a:spLocks noChangeArrowheads="1"/>
          </p:cNvSpPr>
          <p:nvPr/>
        </p:nvSpPr>
        <p:spPr bwMode="auto">
          <a:xfrm>
            <a:off x="279009" y="1917871"/>
            <a:ext cx="7207919" cy="19401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vert="horz" wrap="square" lIns="81629" tIns="40815" rIns="81629" bIns="40815" numCol="1" anchor="t" anchorCtr="0" compatLnSpc="1">
            <a:prstTxWarp prst="textNoShape">
              <a:avLst/>
            </a:prstTxWarp>
          </a:bodyPr>
          <a:lstStyle>
            <a:lvl1pPr marL="402632" indent="-40263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12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3364" indent="-33572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36">
                <a:solidFill>
                  <a:schemeClr val="tx1"/>
                </a:solidFill>
                <a:latin typeface="+mn-lt"/>
              </a:defRPr>
            </a:lvl2pPr>
            <a:lvl3pPr marL="1342902" indent="-267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60">
                <a:solidFill>
                  <a:schemeClr val="tx1"/>
                </a:solidFill>
                <a:latin typeface="+mn-lt"/>
              </a:defRPr>
            </a:lvl3pPr>
            <a:lvl4pPr marL="1880540" indent="-26762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333">
                <a:solidFill>
                  <a:schemeClr val="tx1"/>
                </a:solidFill>
                <a:latin typeface="+mn-lt"/>
              </a:defRPr>
            </a:lvl4pPr>
            <a:lvl5pPr marL="2418179" indent="-267625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33">
                <a:solidFill>
                  <a:schemeClr val="tx1"/>
                </a:solidFill>
                <a:latin typeface="+mn-lt"/>
              </a:defRPr>
            </a:lvl5pPr>
            <a:lvl6pPr marL="2956019" indent="-26872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70">
                <a:solidFill>
                  <a:schemeClr val="tx1"/>
                </a:solidFill>
                <a:latin typeface="+mn-lt"/>
              </a:defRPr>
            </a:lvl6pPr>
            <a:lvl7pPr marL="3493477" indent="-26872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70">
                <a:solidFill>
                  <a:schemeClr val="tx1"/>
                </a:solidFill>
                <a:latin typeface="+mn-lt"/>
              </a:defRPr>
            </a:lvl7pPr>
            <a:lvl8pPr marL="4030935" indent="-26872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70">
                <a:solidFill>
                  <a:schemeClr val="tx1"/>
                </a:solidFill>
                <a:latin typeface="+mn-lt"/>
              </a:defRPr>
            </a:lvl8pPr>
            <a:lvl9pPr marL="4568393" indent="-26872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7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Curva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desloca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-se para a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direita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maior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qualquer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b="0" i="1" kern="0" dirty="0">
                <a:latin typeface="Calibri" panose="020F0502020204030204" pitchFamily="34" charset="0"/>
                <a:cs typeface="Calibri" panose="020F0502020204030204" pitchFamily="34" charset="0"/>
              </a:rPr>
              <a:t>D’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 que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3800" b="0" i="1" kern="0" dirty="0">
                <a:latin typeface="Calibri" panose="020F0502020204030204" pitchFamily="34" charset="0"/>
                <a:cs typeface="Calibri" panose="020F0502020204030204" pitchFamily="34" charset="0"/>
              </a:rPr>
              <a:t>D.</a:t>
            </a:r>
            <a:endParaRPr lang="en-US" altLang="en-US" sz="38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altLang="en-US" sz="38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1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51" grpId="0" build="p" autoUpdateAnimBg="0"/>
      <p:bldP spid="3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ChangeArrowheads="1"/>
          </p:cNvSpPr>
          <p:nvPr/>
        </p:nvSpPr>
        <p:spPr bwMode="auto">
          <a:xfrm>
            <a:off x="2200272" y="6362704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32773" name="Rectangle 3"/>
          <p:cNvSpPr>
            <a:spLocks noChangeArrowheads="1"/>
          </p:cNvSpPr>
          <p:nvPr/>
        </p:nvSpPr>
        <p:spPr bwMode="auto">
          <a:xfrm>
            <a:off x="4714872" y="6362704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3277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37827" y="689544"/>
            <a:ext cx="11422966" cy="1099700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indent="0" algn="just" eaLnBrk="1" hangingPunct="1">
              <a:lnSpc>
                <a:spcPct val="80000"/>
              </a:lnSpc>
              <a:spcBef>
                <a:spcPct val="70000"/>
              </a:spcBef>
              <a:buClrTx/>
              <a:buNone/>
            </a:pPr>
            <a:r>
              <a:rPr lang="en-US" altLang="en-US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r>
              <a:rPr lang="en-US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 : Uma </a:t>
            </a:r>
            <a:r>
              <a:rPr lang="en-US" altLang="en-US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Revisão</a:t>
            </a:r>
            <a:endParaRPr lang="en-US" altLang="en-US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70000"/>
              </a:spcBef>
              <a:buClrTx/>
              <a:buFont typeface="Wingdings" panose="05000000000000000000" pitchFamily="2" charset="2"/>
              <a:buChar char="§"/>
            </a:pPr>
            <a:endParaRPr lang="en-US" altLang="en-US" sz="600" dirty="0"/>
          </a:p>
        </p:txBody>
      </p:sp>
      <p:graphicFrame>
        <p:nvGraphicFramePr>
          <p:cNvPr id="32776" name="Object 6">
            <a:hlinkClick r:id="" action="ppaction://ole?verb=0"/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11690158"/>
              </p:ext>
            </p:extLst>
          </p:nvPr>
        </p:nvGraphicFramePr>
        <p:xfrm>
          <a:off x="6607826" y="404771"/>
          <a:ext cx="5385902" cy="1089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51000" imgH="317500" progId="Equation.3">
                  <p:embed/>
                </p:oleObj>
              </mc:Choice>
              <mc:Fallback>
                <p:oleObj name="Equation" r:id="rId3" imgW="1651000" imgH="3175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7826" y="404771"/>
                        <a:ext cx="5385902" cy="1089048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209691" y="1671049"/>
            <a:ext cx="11687910" cy="488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402632" indent="-40263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12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3364" indent="-33572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36">
                <a:solidFill>
                  <a:schemeClr val="tx1"/>
                </a:solidFill>
                <a:latin typeface="+mn-lt"/>
              </a:defRPr>
            </a:lvl2pPr>
            <a:lvl3pPr marL="1342902" indent="-267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60">
                <a:solidFill>
                  <a:schemeClr val="tx1"/>
                </a:solidFill>
                <a:latin typeface="+mn-lt"/>
              </a:defRPr>
            </a:lvl3pPr>
            <a:lvl4pPr marL="1880540" indent="-26762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333">
                <a:solidFill>
                  <a:schemeClr val="tx1"/>
                </a:solidFill>
                <a:latin typeface="+mn-lt"/>
              </a:defRPr>
            </a:lvl4pPr>
            <a:lvl5pPr marL="2418179" indent="-267625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33">
                <a:solidFill>
                  <a:schemeClr val="tx1"/>
                </a:solidFill>
                <a:latin typeface="+mn-lt"/>
              </a:defRPr>
            </a:lvl5pPr>
            <a:lvl6pPr marL="2956019" indent="-26872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70">
                <a:solidFill>
                  <a:schemeClr val="tx1"/>
                </a:solidFill>
                <a:latin typeface="+mn-lt"/>
              </a:defRPr>
            </a:lvl6pPr>
            <a:lvl7pPr marL="3493477" indent="-26872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70">
                <a:solidFill>
                  <a:schemeClr val="tx1"/>
                </a:solidFill>
                <a:latin typeface="+mn-lt"/>
              </a:defRPr>
            </a:lvl7pPr>
            <a:lvl8pPr marL="4030935" indent="-26872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70">
                <a:solidFill>
                  <a:schemeClr val="tx1"/>
                </a:solidFill>
                <a:latin typeface="+mn-lt"/>
              </a:defRPr>
            </a:lvl8pPr>
            <a:lvl9pPr marL="4568393" indent="-26872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7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lnSpc>
                <a:spcPct val="80000"/>
              </a:lnSpc>
              <a:spcBef>
                <a:spcPct val="70000"/>
              </a:spcBef>
              <a:buFont typeface="Arial" panose="020B0604020202020204" pitchFamily="34" charset="0"/>
              <a:buChar char="•"/>
            </a:pP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Existe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relação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inversa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entre o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e a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quantidade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demandada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. Um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aumento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provoca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variação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quantidade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demandada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representada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deslocamento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ao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longo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curva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80000"/>
              </a:lnSpc>
              <a:spcBef>
                <a:spcPct val="70000"/>
              </a:spcBef>
              <a:buFont typeface="Arial" panose="020B0604020202020204" pitchFamily="34" charset="0"/>
              <a:buChar char="•"/>
            </a:pP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Existe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relação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direta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entre a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e a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renda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gostos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preferências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preços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dos bens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substitutos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relação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inversa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caso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dos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preços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dos bens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complementares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. Uma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alteração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qualquer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dessas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variáveis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provoca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modificação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, 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representada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pelo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deslocamento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curva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38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r>
              <a:rPr lang="en-US" altLang="en-US" sz="3800" b="0" kern="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4491111" y="668449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34821" name="Rectangle 4"/>
          <p:cNvSpPr>
            <a:spLocks noGrp="1" noChangeArrowheads="1"/>
          </p:cNvSpPr>
          <p:nvPr>
            <p:ph type="title"/>
          </p:nvPr>
        </p:nvSpPr>
        <p:spPr>
          <a:xfrm>
            <a:off x="2602524" y="105609"/>
            <a:ext cx="6986103" cy="896937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Mecanismo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Mercado</a:t>
            </a:r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4338711" y="667179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34823" name="Line 6"/>
          <p:cNvSpPr>
            <a:spLocks noChangeShapeType="1"/>
          </p:cNvSpPr>
          <p:nvPr/>
        </p:nvSpPr>
        <p:spPr bwMode="auto">
          <a:xfrm flipH="1">
            <a:off x="3386211" y="2476039"/>
            <a:ext cx="14207" cy="395380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Line 7"/>
          <p:cNvSpPr>
            <a:spLocks noChangeShapeType="1"/>
          </p:cNvSpPr>
          <p:nvPr/>
        </p:nvSpPr>
        <p:spPr bwMode="auto">
          <a:xfrm>
            <a:off x="3387089" y="6405098"/>
            <a:ext cx="4771074" cy="2652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Rectangle 8"/>
          <p:cNvSpPr>
            <a:spLocks noChangeArrowheads="1"/>
          </p:cNvSpPr>
          <p:nvPr/>
        </p:nvSpPr>
        <p:spPr bwMode="auto">
          <a:xfrm>
            <a:off x="8074763" y="6253577"/>
            <a:ext cx="501741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Q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424436" y="2676061"/>
            <a:ext cx="3387725" cy="3427413"/>
            <a:chOff x="2022" y="1411"/>
            <a:chExt cx="2134" cy="2159"/>
          </a:xfrm>
        </p:grpSpPr>
        <p:sp>
          <p:nvSpPr>
            <p:cNvPr id="34838" name="Freeform 9"/>
            <p:cNvSpPr>
              <a:spLocks/>
            </p:cNvSpPr>
            <p:nvPr/>
          </p:nvSpPr>
          <p:spPr bwMode="auto">
            <a:xfrm>
              <a:off x="2022" y="1411"/>
              <a:ext cx="1873" cy="1998"/>
            </a:xfrm>
            <a:custGeom>
              <a:avLst/>
              <a:gdLst>
                <a:gd name="T0" fmla="*/ 0 w 1873"/>
                <a:gd name="T1" fmla="*/ 0 h 2209"/>
                <a:gd name="T2" fmla="*/ 360 w 1873"/>
                <a:gd name="T3" fmla="*/ 587 h 2209"/>
                <a:gd name="T4" fmla="*/ 782 w 1873"/>
                <a:gd name="T5" fmla="*/ 1203 h 2209"/>
                <a:gd name="T6" fmla="*/ 1349 w 1873"/>
                <a:gd name="T7" fmla="*/ 1852 h 2209"/>
                <a:gd name="T8" fmla="*/ 1625 w 1873"/>
                <a:gd name="T9" fmla="*/ 2095 h 2209"/>
                <a:gd name="T10" fmla="*/ 1872 w 1873"/>
                <a:gd name="T11" fmla="*/ 2208 h 2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73"/>
                <a:gd name="T19" fmla="*/ 0 h 2209"/>
                <a:gd name="T20" fmla="*/ 1873 w 1873"/>
                <a:gd name="T21" fmla="*/ 2209 h 22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73" h="2209">
                  <a:moveTo>
                    <a:pt x="0" y="0"/>
                  </a:moveTo>
                  <a:lnTo>
                    <a:pt x="360" y="587"/>
                  </a:lnTo>
                  <a:lnTo>
                    <a:pt x="782" y="1203"/>
                  </a:lnTo>
                  <a:lnTo>
                    <a:pt x="1349" y="1852"/>
                  </a:lnTo>
                  <a:lnTo>
                    <a:pt x="1625" y="2095"/>
                  </a:lnTo>
                  <a:lnTo>
                    <a:pt x="1872" y="2208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9" name="Rectangle 10"/>
            <p:cNvSpPr>
              <a:spLocks noChangeArrowheads="1"/>
            </p:cNvSpPr>
            <p:nvPr/>
          </p:nvSpPr>
          <p:spPr bwMode="auto">
            <a:xfrm>
              <a:off x="3854" y="3203"/>
              <a:ext cx="302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 i="1" dirty="0"/>
                <a:t>D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3424312" y="2447462"/>
            <a:ext cx="3911604" cy="3248025"/>
            <a:chOff x="1392" y="1267"/>
            <a:chExt cx="2464" cy="2046"/>
          </a:xfrm>
        </p:grpSpPr>
        <p:sp>
          <p:nvSpPr>
            <p:cNvPr id="34836" name="Freeform 12"/>
            <p:cNvSpPr>
              <a:spLocks/>
            </p:cNvSpPr>
            <p:nvPr/>
          </p:nvSpPr>
          <p:spPr bwMode="auto">
            <a:xfrm>
              <a:off x="1392" y="1440"/>
              <a:ext cx="2209" cy="1873"/>
            </a:xfrm>
            <a:custGeom>
              <a:avLst/>
              <a:gdLst>
                <a:gd name="T0" fmla="*/ 0 w 2209"/>
                <a:gd name="T1" fmla="*/ 1872 h 1873"/>
                <a:gd name="T2" fmla="*/ 587 w 2209"/>
                <a:gd name="T3" fmla="*/ 1512 h 1873"/>
                <a:gd name="T4" fmla="*/ 1203 w 2209"/>
                <a:gd name="T5" fmla="*/ 1090 h 1873"/>
                <a:gd name="T6" fmla="*/ 1852 w 2209"/>
                <a:gd name="T7" fmla="*/ 523 h 1873"/>
                <a:gd name="T8" fmla="*/ 2095 w 2209"/>
                <a:gd name="T9" fmla="*/ 247 h 1873"/>
                <a:gd name="T10" fmla="*/ 2208 w 2209"/>
                <a:gd name="T11" fmla="*/ 0 h 18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09"/>
                <a:gd name="T19" fmla="*/ 0 h 1873"/>
                <a:gd name="T20" fmla="*/ 2209 w 2209"/>
                <a:gd name="T21" fmla="*/ 1873 h 18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09" h="1873">
                  <a:moveTo>
                    <a:pt x="0" y="1872"/>
                  </a:moveTo>
                  <a:lnTo>
                    <a:pt x="587" y="1512"/>
                  </a:lnTo>
                  <a:lnTo>
                    <a:pt x="1203" y="1090"/>
                  </a:lnTo>
                  <a:lnTo>
                    <a:pt x="1852" y="523"/>
                  </a:lnTo>
                  <a:lnTo>
                    <a:pt x="2095" y="247"/>
                  </a:lnTo>
                  <a:lnTo>
                    <a:pt x="2208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7" name="Rectangle 13"/>
            <p:cNvSpPr>
              <a:spLocks noChangeArrowheads="1"/>
            </p:cNvSpPr>
            <p:nvPr/>
          </p:nvSpPr>
          <p:spPr bwMode="auto">
            <a:xfrm>
              <a:off x="3568" y="1267"/>
              <a:ext cx="288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 i="1" dirty="0"/>
                <a:t>S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492026" y="902344"/>
            <a:ext cx="11550644" cy="5949967"/>
            <a:chOff x="50" y="338"/>
            <a:chExt cx="7276" cy="3748"/>
          </a:xfrm>
        </p:grpSpPr>
        <p:sp>
          <p:nvSpPr>
            <p:cNvPr id="34830" name="Rectangle 11"/>
            <p:cNvSpPr>
              <a:spLocks noChangeArrowheads="1"/>
            </p:cNvSpPr>
            <p:nvPr/>
          </p:nvSpPr>
          <p:spPr bwMode="auto">
            <a:xfrm>
              <a:off x="50" y="338"/>
              <a:ext cx="7276" cy="8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4000" b="0" dirty="0">
                  <a:latin typeface="Calibri" panose="020F0502020204030204" pitchFamily="34" charset="0"/>
                  <a:cs typeface="Calibri" panose="020F0502020204030204" pitchFamily="34" charset="0"/>
                </a:rPr>
                <a:t>A </a:t>
              </a:r>
              <a:r>
                <a:rPr lang="en-US" altLang="en-US" sz="40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interseção</a:t>
              </a:r>
              <a:r>
                <a:rPr lang="en-US" altLang="en-US" sz="4000" b="0" dirty="0">
                  <a:latin typeface="Calibri" panose="020F0502020204030204" pitchFamily="34" charset="0"/>
                  <a:cs typeface="Calibri" panose="020F0502020204030204" pitchFamily="34" charset="0"/>
                </a:rPr>
                <a:t> das </a:t>
              </a:r>
              <a:r>
                <a:rPr lang="en-US" altLang="en-US" sz="40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curvas</a:t>
              </a:r>
              <a:r>
                <a:rPr lang="en-US" altLang="en-US" sz="4000" b="0" dirty="0">
                  <a:latin typeface="Calibri" panose="020F0502020204030204" pitchFamily="34" charset="0"/>
                  <a:cs typeface="Calibri" panose="020F0502020204030204" pitchFamily="34" charset="0"/>
                </a:rPr>
                <a:t> de </a:t>
              </a:r>
              <a:r>
                <a:rPr lang="en-US" altLang="en-US" sz="40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oferta</a:t>
              </a:r>
              <a:r>
                <a:rPr lang="en-US" altLang="en-US" sz="4000" b="0" dirty="0">
                  <a:latin typeface="Calibri" panose="020F0502020204030204" pitchFamily="34" charset="0"/>
                  <a:cs typeface="Calibri" panose="020F0502020204030204" pitchFamily="34" charset="0"/>
                </a:rPr>
                <a:t> e </a:t>
              </a:r>
              <a:r>
                <a:rPr lang="en-US" altLang="en-US" sz="40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demanda</a:t>
              </a:r>
              <a:r>
                <a:rPr lang="en-US" altLang="en-US" sz="4000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sz="40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determina</a:t>
              </a:r>
              <a:r>
                <a:rPr lang="en-US" altLang="en-US" sz="4000" b="0" dirty="0">
                  <a:latin typeface="Calibri" panose="020F0502020204030204" pitchFamily="34" charset="0"/>
                  <a:cs typeface="Calibri" panose="020F0502020204030204" pitchFamily="34" charset="0"/>
                </a:rPr>
                <a:t> o </a:t>
              </a:r>
              <a:r>
                <a:rPr lang="en-US" altLang="en-US" sz="40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preço</a:t>
              </a:r>
              <a:r>
                <a:rPr lang="en-US" altLang="en-US" sz="4000" b="0" dirty="0">
                  <a:latin typeface="Calibri" panose="020F0502020204030204" pitchFamily="34" charset="0"/>
                  <a:cs typeface="Calibri" panose="020F0502020204030204" pitchFamily="34" charset="0"/>
                </a:rPr>
                <a:t> e a </a:t>
              </a:r>
              <a:r>
                <a:rPr lang="en-US" altLang="en-US" sz="40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quantidade</a:t>
              </a:r>
              <a:r>
                <a:rPr lang="en-US" altLang="en-US" sz="4000" b="0" dirty="0">
                  <a:latin typeface="Calibri" panose="020F0502020204030204" pitchFamily="34" charset="0"/>
                  <a:cs typeface="Calibri" panose="020F0502020204030204" pitchFamily="34" charset="0"/>
                </a:rPr>
                <a:t> de </a:t>
              </a:r>
              <a:r>
                <a:rPr lang="en-US" altLang="en-US" sz="40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equilíbrio</a:t>
              </a:r>
              <a:r>
                <a:rPr lang="en-US" altLang="en-US" sz="4000" b="0" dirty="0"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34831" name="Line 14"/>
            <p:cNvSpPr>
              <a:spLocks noChangeShapeType="1"/>
            </p:cNvSpPr>
            <p:nvPr/>
          </p:nvSpPr>
          <p:spPr bwMode="auto">
            <a:xfrm flipH="1">
              <a:off x="1885" y="2445"/>
              <a:ext cx="138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2" name="Oval 15"/>
            <p:cNvSpPr>
              <a:spLocks noChangeArrowheads="1"/>
            </p:cNvSpPr>
            <p:nvPr/>
          </p:nvSpPr>
          <p:spPr bwMode="auto">
            <a:xfrm>
              <a:off x="3202" y="2397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34833" name="Rectangle 16"/>
            <p:cNvSpPr>
              <a:spLocks noChangeArrowheads="1"/>
            </p:cNvSpPr>
            <p:nvPr/>
          </p:nvSpPr>
          <p:spPr bwMode="auto">
            <a:xfrm>
              <a:off x="1568" y="2272"/>
              <a:ext cx="349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i="1" dirty="0"/>
                <a:t>P</a:t>
              </a:r>
              <a:r>
                <a:rPr lang="en-US" altLang="en-US" sz="2800" b="1" i="1" baseline="-25000" dirty="0"/>
                <a:t>0</a:t>
              </a:r>
            </a:p>
          </p:txBody>
        </p:sp>
        <p:sp>
          <p:nvSpPr>
            <p:cNvPr id="34834" name="Rectangle 17"/>
            <p:cNvSpPr>
              <a:spLocks noChangeArrowheads="1"/>
            </p:cNvSpPr>
            <p:nvPr/>
          </p:nvSpPr>
          <p:spPr bwMode="auto">
            <a:xfrm>
              <a:off x="3090" y="3758"/>
              <a:ext cx="375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i="1" dirty="0"/>
                <a:t>Q</a:t>
              </a:r>
              <a:r>
                <a:rPr lang="en-US" altLang="en-US" sz="2800" b="1" i="1" baseline="-25000" dirty="0"/>
                <a:t>0</a:t>
              </a:r>
            </a:p>
          </p:txBody>
        </p:sp>
        <p:sp>
          <p:nvSpPr>
            <p:cNvPr id="34835" name="Line 18"/>
            <p:cNvSpPr>
              <a:spLocks noChangeShapeType="1"/>
            </p:cNvSpPr>
            <p:nvPr/>
          </p:nvSpPr>
          <p:spPr bwMode="auto">
            <a:xfrm>
              <a:off x="3250" y="2520"/>
              <a:ext cx="0" cy="12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29" name="Rectangle 19"/>
          <p:cNvSpPr>
            <a:spLocks noChangeArrowheads="1"/>
          </p:cNvSpPr>
          <p:nvPr/>
        </p:nvSpPr>
        <p:spPr bwMode="auto">
          <a:xfrm>
            <a:off x="2930942" y="2285542"/>
            <a:ext cx="456857" cy="53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P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1026"/>
          <p:cNvSpPr>
            <a:spLocks noChangeArrowheads="1"/>
          </p:cNvSpPr>
          <p:nvPr/>
        </p:nvSpPr>
        <p:spPr bwMode="auto">
          <a:xfrm>
            <a:off x="2286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36868" name="Rectangle 1027"/>
          <p:cNvSpPr>
            <a:spLocks noChangeArrowheads="1"/>
          </p:cNvSpPr>
          <p:nvPr/>
        </p:nvSpPr>
        <p:spPr bwMode="auto">
          <a:xfrm>
            <a:off x="4800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36869" name="Rectangle 1032"/>
          <p:cNvSpPr>
            <a:spLocks noGrp="1" noChangeArrowheads="1"/>
          </p:cNvSpPr>
          <p:nvPr>
            <p:ph idx="1"/>
          </p:nvPr>
        </p:nvSpPr>
        <p:spPr>
          <a:xfrm>
            <a:off x="342317" y="1249677"/>
            <a:ext cx="11699630" cy="3886200"/>
          </a:xfrm>
        </p:spPr>
        <p:txBody>
          <a:bodyPr/>
          <a:lstStyle/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Características</a:t>
            </a: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altLang="en-US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Equilíbrio</a:t>
            </a: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 de Mercado:</a:t>
            </a:r>
          </a:p>
          <a:p>
            <a:pPr lvl="1"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altLang="en-US" sz="4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= Q</a:t>
            </a:r>
            <a:r>
              <a:rPr lang="en-US" altLang="en-US" sz="4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endParaRPr lang="en-US" alt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Não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há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excedente</a:t>
            </a:r>
            <a:endParaRPr lang="en-US" alt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Não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há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escassez</a:t>
            </a:r>
            <a:endParaRPr lang="en-US" alt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Não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há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pressão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variação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endParaRPr lang="en-US" alt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2602524" y="148470"/>
            <a:ext cx="6986103" cy="896937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Mecanismo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Mercado</a:t>
            </a:r>
          </a:p>
        </p:txBody>
      </p:sp>
    </p:spTree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-822975" y="6065516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1691625" y="6065516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624825" y="1561780"/>
            <a:ext cx="0" cy="42116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601671" y="5786116"/>
            <a:ext cx="42227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4699666" y="5694970"/>
            <a:ext cx="615554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Q 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539225" y="1722117"/>
            <a:ext cx="3360738" cy="3859215"/>
            <a:chOff x="1968" y="1200"/>
            <a:chExt cx="2117" cy="2431"/>
          </a:xfrm>
        </p:grpSpPr>
        <p:sp>
          <p:nvSpPr>
            <p:cNvPr id="38939" name="Freeform 9"/>
            <p:cNvSpPr>
              <a:spLocks/>
            </p:cNvSpPr>
            <p:nvPr/>
          </p:nvSpPr>
          <p:spPr bwMode="auto">
            <a:xfrm>
              <a:off x="1968" y="1200"/>
              <a:ext cx="1873" cy="2209"/>
            </a:xfrm>
            <a:custGeom>
              <a:avLst/>
              <a:gdLst>
                <a:gd name="T0" fmla="*/ 0 w 1873"/>
                <a:gd name="T1" fmla="*/ 0 h 2209"/>
                <a:gd name="T2" fmla="*/ 360 w 1873"/>
                <a:gd name="T3" fmla="*/ 587 h 2209"/>
                <a:gd name="T4" fmla="*/ 782 w 1873"/>
                <a:gd name="T5" fmla="*/ 1203 h 2209"/>
                <a:gd name="T6" fmla="*/ 1349 w 1873"/>
                <a:gd name="T7" fmla="*/ 1852 h 2209"/>
                <a:gd name="T8" fmla="*/ 1625 w 1873"/>
                <a:gd name="T9" fmla="*/ 2095 h 2209"/>
                <a:gd name="T10" fmla="*/ 1872 w 1873"/>
                <a:gd name="T11" fmla="*/ 2208 h 2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73"/>
                <a:gd name="T19" fmla="*/ 0 h 2209"/>
                <a:gd name="T20" fmla="*/ 1873 w 1873"/>
                <a:gd name="T21" fmla="*/ 2209 h 22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73" h="2209">
                  <a:moveTo>
                    <a:pt x="0" y="0"/>
                  </a:moveTo>
                  <a:lnTo>
                    <a:pt x="360" y="587"/>
                  </a:lnTo>
                  <a:lnTo>
                    <a:pt x="782" y="1203"/>
                  </a:lnTo>
                  <a:lnTo>
                    <a:pt x="1349" y="1852"/>
                  </a:lnTo>
                  <a:lnTo>
                    <a:pt x="1625" y="2095"/>
                  </a:lnTo>
                  <a:lnTo>
                    <a:pt x="1872" y="2208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0" name="Rectangle 10"/>
            <p:cNvSpPr>
              <a:spLocks noChangeArrowheads="1"/>
            </p:cNvSpPr>
            <p:nvPr/>
          </p:nvSpPr>
          <p:spPr bwMode="auto">
            <a:xfrm>
              <a:off x="3818" y="3284"/>
              <a:ext cx="267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i="1" dirty="0"/>
                <a:t>D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624826" y="1628455"/>
            <a:ext cx="3808414" cy="3448050"/>
            <a:chOff x="1392" y="1141"/>
            <a:chExt cx="2399" cy="2172"/>
          </a:xfrm>
        </p:grpSpPr>
        <p:sp>
          <p:nvSpPr>
            <p:cNvPr id="38937" name="Freeform 12"/>
            <p:cNvSpPr>
              <a:spLocks/>
            </p:cNvSpPr>
            <p:nvPr/>
          </p:nvSpPr>
          <p:spPr bwMode="auto">
            <a:xfrm>
              <a:off x="1392" y="1440"/>
              <a:ext cx="2209" cy="1873"/>
            </a:xfrm>
            <a:custGeom>
              <a:avLst/>
              <a:gdLst>
                <a:gd name="T0" fmla="*/ 0 w 2209"/>
                <a:gd name="T1" fmla="*/ 1872 h 1873"/>
                <a:gd name="T2" fmla="*/ 587 w 2209"/>
                <a:gd name="T3" fmla="*/ 1512 h 1873"/>
                <a:gd name="T4" fmla="*/ 1203 w 2209"/>
                <a:gd name="T5" fmla="*/ 1090 h 1873"/>
                <a:gd name="T6" fmla="*/ 1852 w 2209"/>
                <a:gd name="T7" fmla="*/ 523 h 1873"/>
                <a:gd name="T8" fmla="*/ 2095 w 2209"/>
                <a:gd name="T9" fmla="*/ 247 h 1873"/>
                <a:gd name="T10" fmla="*/ 2208 w 2209"/>
                <a:gd name="T11" fmla="*/ 0 h 18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09"/>
                <a:gd name="T19" fmla="*/ 0 h 1873"/>
                <a:gd name="T20" fmla="*/ 2209 w 2209"/>
                <a:gd name="T21" fmla="*/ 1873 h 18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09" h="1873">
                  <a:moveTo>
                    <a:pt x="0" y="1872"/>
                  </a:moveTo>
                  <a:lnTo>
                    <a:pt x="587" y="1512"/>
                  </a:lnTo>
                  <a:lnTo>
                    <a:pt x="1203" y="1090"/>
                  </a:lnTo>
                  <a:lnTo>
                    <a:pt x="1852" y="523"/>
                  </a:lnTo>
                  <a:lnTo>
                    <a:pt x="2095" y="247"/>
                  </a:lnTo>
                  <a:lnTo>
                    <a:pt x="2208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8" name="Rectangle 13"/>
            <p:cNvSpPr>
              <a:spLocks noChangeArrowheads="1"/>
            </p:cNvSpPr>
            <p:nvPr/>
          </p:nvSpPr>
          <p:spPr bwMode="auto">
            <a:xfrm>
              <a:off x="3514" y="1141"/>
              <a:ext cx="277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i="1" dirty="0"/>
                <a:t>S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59681" y="3352480"/>
            <a:ext cx="3084517" cy="2909888"/>
            <a:chOff x="1036" y="2227"/>
            <a:chExt cx="1943" cy="1833"/>
          </a:xfrm>
        </p:grpSpPr>
        <p:sp>
          <p:nvSpPr>
            <p:cNvPr id="38932" name="Line 14"/>
            <p:cNvSpPr>
              <a:spLocks noChangeShapeType="1"/>
            </p:cNvSpPr>
            <p:nvPr/>
          </p:nvSpPr>
          <p:spPr bwMode="auto">
            <a:xfrm flipH="1">
              <a:off x="1371" y="2400"/>
              <a:ext cx="134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3" name="Oval 15"/>
            <p:cNvSpPr>
              <a:spLocks noChangeArrowheads="1"/>
            </p:cNvSpPr>
            <p:nvPr/>
          </p:nvSpPr>
          <p:spPr bwMode="auto">
            <a:xfrm>
              <a:off x="2688" y="235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38934" name="Rectangle 16"/>
            <p:cNvSpPr>
              <a:spLocks noChangeArrowheads="1"/>
            </p:cNvSpPr>
            <p:nvPr/>
          </p:nvSpPr>
          <p:spPr bwMode="auto">
            <a:xfrm>
              <a:off x="1036" y="2227"/>
              <a:ext cx="367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i="1" dirty="0"/>
                <a:t>P</a:t>
              </a:r>
              <a:r>
                <a:rPr lang="en-US" altLang="en-US" sz="3000" b="1" i="1" baseline="-25000" dirty="0"/>
                <a:t>0</a:t>
              </a:r>
            </a:p>
          </p:txBody>
        </p:sp>
        <p:sp>
          <p:nvSpPr>
            <p:cNvPr id="38935" name="Rectangle 17"/>
            <p:cNvSpPr>
              <a:spLocks noChangeArrowheads="1"/>
            </p:cNvSpPr>
            <p:nvPr/>
          </p:nvSpPr>
          <p:spPr bwMode="auto">
            <a:xfrm>
              <a:off x="2585" y="3713"/>
              <a:ext cx="394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i="1" dirty="0"/>
                <a:t>Q</a:t>
              </a:r>
              <a:r>
                <a:rPr lang="en-US" altLang="en-US" sz="3000" b="1" i="1" baseline="-25000" dirty="0"/>
                <a:t>0</a:t>
              </a:r>
            </a:p>
          </p:txBody>
        </p:sp>
        <p:sp>
          <p:nvSpPr>
            <p:cNvPr id="38936" name="Line 18"/>
            <p:cNvSpPr>
              <a:spLocks noChangeShapeType="1"/>
            </p:cNvSpPr>
            <p:nvPr/>
          </p:nvSpPr>
          <p:spPr bwMode="auto">
            <a:xfrm>
              <a:off x="2736" y="2475"/>
              <a:ext cx="0" cy="12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88255" y="1999932"/>
            <a:ext cx="11953887" cy="2797187"/>
            <a:chOff x="1054" y="1375"/>
            <a:chExt cx="7530" cy="1762"/>
          </a:xfrm>
        </p:grpSpPr>
        <p:sp>
          <p:nvSpPr>
            <p:cNvPr id="38927" name="Rectangle 11"/>
            <p:cNvSpPr>
              <a:spLocks noChangeArrowheads="1"/>
            </p:cNvSpPr>
            <p:nvPr/>
          </p:nvSpPr>
          <p:spPr bwMode="auto">
            <a:xfrm>
              <a:off x="3550" y="1762"/>
              <a:ext cx="5034" cy="13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3400" b="0" dirty="0">
                  <a:latin typeface="Calibri" panose="020F0502020204030204" pitchFamily="34" charset="0"/>
                  <a:cs typeface="Calibri" panose="020F0502020204030204" pitchFamily="34" charset="0"/>
                </a:rPr>
                <a:t>Se </a:t>
              </a:r>
              <a:r>
                <a:rPr lang="en-US" altLang="en-US" sz="34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preço</a:t>
              </a:r>
              <a:r>
                <a:rPr lang="en-US" altLang="en-US" sz="3400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sz="34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está</a:t>
              </a:r>
              <a:r>
                <a:rPr lang="en-US" altLang="en-US" sz="3400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sz="34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acima</a:t>
              </a:r>
              <a:r>
                <a:rPr lang="en-US" altLang="en-US" sz="3400" b="0" dirty="0">
                  <a:latin typeface="Calibri" panose="020F0502020204030204" pitchFamily="34" charset="0"/>
                  <a:cs typeface="Calibri" panose="020F0502020204030204" pitchFamily="34" charset="0"/>
                </a:rPr>
                <a:t> do </a:t>
              </a:r>
              <a:r>
                <a:rPr lang="en-US" altLang="en-US" sz="34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Preço</a:t>
              </a:r>
              <a:r>
                <a:rPr lang="en-US" altLang="en-US" sz="3400" b="0" dirty="0">
                  <a:latin typeface="Calibri" panose="020F0502020204030204" pitchFamily="34" charset="0"/>
                  <a:cs typeface="Calibri" panose="020F0502020204030204" pitchFamily="34" charset="0"/>
                </a:rPr>
                <a:t> de </a:t>
              </a:r>
              <a:r>
                <a:rPr lang="en-US" altLang="en-US" sz="34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equilíbrio</a:t>
              </a:r>
              <a:r>
                <a:rPr lang="en-US" altLang="en-US" sz="3400" b="0" dirty="0">
                  <a:latin typeface="Calibri" panose="020F0502020204030204" pitchFamily="34" charset="0"/>
                  <a:cs typeface="Calibri" panose="020F0502020204030204" pitchFamily="34" charset="0"/>
                </a:rPr>
                <a:t>:</a:t>
              </a:r>
            </a:p>
            <a:p>
              <a:pPr marL="514350" indent="-514350">
                <a:spcBef>
                  <a:spcPct val="0"/>
                </a:spcBef>
                <a:buClrTx/>
                <a:buSzTx/>
                <a:buFont typeface="+mj-lt"/>
                <a:buAutoNum type="arabicParenR"/>
                <a:defRPr/>
              </a:pPr>
              <a:r>
                <a:rPr lang="en-US" altLang="en-US" sz="3400" b="0" dirty="0">
                  <a:latin typeface="Calibri" panose="020F0502020204030204" pitchFamily="34" charset="0"/>
                  <a:cs typeface="Calibri" panose="020F0502020204030204" pitchFamily="34" charset="0"/>
                </a:rPr>
                <a:t>Q</a:t>
              </a:r>
              <a:r>
                <a:rPr lang="en-US" altLang="en-US" sz="3400" b="0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s</a:t>
              </a:r>
              <a:r>
                <a:rPr lang="en-US" altLang="en-US" sz="3400" b="0" dirty="0">
                  <a:latin typeface="Calibri" panose="020F0502020204030204" pitchFamily="34" charset="0"/>
                  <a:cs typeface="Calibri" panose="020F0502020204030204" pitchFamily="34" charset="0"/>
                </a:rPr>
                <a:t>  &gt; </a:t>
              </a:r>
              <a:r>
                <a:rPr lang="en-US" altLang="en-US" sz="34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Q</a:t>
              </a:r>
              <a:r>
                <a:rPr lang="en-US" altLang="en-US" sz="3400" b="0" baseline="-250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d</a:t>
              </a:r>
              <a:endParaRPr lang="en-US" altLang="en-US" sz="34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514350" indent="-514350">
                <a:spcBef>
                  <a:spcPct val="0"/>
                </a:spcBef>
                <a:buClrTx/>
                <a:buSzTx/>
                <a:buFont typeface="+mj-lt"/>
                <a:buAutoNum type="arabicParenR"/>
                <a:defRPr/>
              </a:pPr>
              <a:r>
                <a:rPr lang="en-US" altLang="en-US" sz="34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Preço</a:t>
              </a:r>
              <a:r>
                <a:rPr lang="en-US" altLang="en-US" sz="3400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sz="34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cai</a:t>
              </a:r>
              <a:r>
                <a:rPr lang="en-US" altLang="en-US" sz="3400" b="0" dirty="0">
                  <a:latin typeface="Calibri" panose="020F0502020204030204" pitchFamily="34" charset="0"/>
                  <a:cs typeface="Calibri" panose="020F0502020204030204" pitchFamily="34" charset="0"/>
                </a:rPr>
                <a:t>  </a:t>
              </a:r>
              <a:r>
                <a:rPr lang="en-US" altLang="en-US" sz="34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até</a:t>
              </a:r>
              <a:r>
                <a:rPr lang="en-US" altLang="en-US" sz="3400" b="0" dirty="0">
                  <a:latin typeface="Calibri" panose="020F0502020204030204" pitchFamily="34" charset="0"/>
                  <a:cs typeface="Calibri" panose="020F0502020204030204" pitchFamily="34" charset="0"/>
                </a:rPr>
                <a:t> que se  </a:t>
              </a:r>
              <a:r>
                <a:rPr lang="en-US" altLang="en-US" sz="34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atinja</a:t>
              </a:r>
              <a:r>
                <a:rPr lang="en-US" altLang="en-US" sz="3400" b="0" dirty="0">
                  <a:latin typeface="Calibri" panose="020F0502020204030204" pitchFamily="34" charset="0"/>
                  <a:cs typeface="Calibri" panose="020F0502020204030204" pitchFamily="34" charset="0"/>
                </a:rPr>
                <a:t> o </a:t>
              </a:r>
              <a:r>
                <a:rPr lang="en-US" altLang="en-US" sz="34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equilíbrio</a:t>
              </a:r>
              <a:r>
                <a:rPr lang="en-US" altLang="en-US" sz="3400" b="0" dirty="0">
                  <a:latin typeface="Calibri" panose="020F0502020204030204" pitchFamily="34" charset="0"/>
                  <a:cs typeface="Calibri" panose="020F0502020204030204" pitchFamily="34" charset="0"/>
                </a:rPr>
                <a:t> de </a:t>
              </a:r>
              <a:r>
                <a:rPr lang="en-US" altLang="en-US" sz="34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mercado</a:t>
              </a:r>
              <a:r>
                <a:rPr lang="en-US" altLang="en-US" sz="3400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</p:txBody>
        </p:sp>
        <p:sp>
          <p:nvSpPr>
            <p:cNvPr id="38928" name="Line 19"/>
            <p:cNvSpPr>
              <a:spLocks noChangeShapeType="1"/>
            </p:cNvSpPr>
            <p:nvPr/>
          </p:nvSpPr>
          <p:spPr bwMode="auto">
            <a:xfrm flipH="1">
              <a:off x="1431" y="1872"/>
              <a:ext cx="190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9" name="Rectangle 20"/>
            <p:cNvSpPr>
              <a:spLocks noChangeArrowheads="1"/>
            </p:cNvSpPr>
            <p:nvPr/>
          </p:nvSpPr>
          <p:spPr bwMode="auto">
            <a:xfrm>
              <a:off x="1054" y="1685"/>
              <a:ext cx="367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i="1" dirty="0"/>
                <a:t>P</a:t>
              </a:r>
              <a:r>
                <a:rPr lang="en-US" altLang="en-US" sz="3000" b="1" i="1" baseline="-25000" dirty="0"/>
                <a:t>1</a:t>
              </a:r>
            </a:p>
          </p:txBody>
        </p:sp>
        <p:sp>
          <p:nvSpPr>
            <p:cNvPr id="38930" name="Freeform 21"/>
            <p:cNvSpPr>
              <a:spLocks/>
            </p:cNvSpPr>
            <p:nvPr/>
          </p:nvSpPr>
          <p:spPr bwMode="auto">
            <a:xfrm>
              <a:off x="2401" y="1729"/>
              <a:ext cx="913" cy="97"/>
            </a:xfrm>
            <a:custGeom>
              <a:avLst/>
              <a:gdLst>
                <a:gd name="T0" fmla="*/ 912 w 913"/>
                <a:gd name="T1" fmla="*/ 96 h 97"/>
                <a:gd name="T2" fmla="*/ 907 w 913"/>
                <a:gd name="T3" fmla="*/ 76 h 97"/>
                <a:gd name="T4" fmla="*/ 891 w 913"/>
                <a:gd name="T5" fmla="*/ 61 h 97"/>
                <a:gd name="T6" fmla="*/ 864 w 913"/>
                <a:gd name="T7" fmla="*/ 49 h 97"/>
                <a:gd name="T8" fmla="*/ 832 w 913"/>
                <a:gd name="T9" fmla="*/ 46 h 97"/>
                <a:gd name="T10" fmla="*/ 530 w 913"/>
                <a:gd name="T11" fmla="*/ 46 h 97"/>
                <a:gd name="T12" fmla="*/ 499 w 913"/>
                <a:gd name="T13" fmla="*/ 43 h 97"/>
                <a:gd name="T14" fmla="*/ 477 w 913"/>
                <a:gd name="T15" fmla="*/ 32 h 97"/>
                <a:gd name="T16" fmla="*/ 461 w 913"/>
                <a:gd name="T17" fmla="*/ 17 h 97"/>
                <a:gd name="T18" fmla="*/ 456 w 913"/>
                <a:gd name="T19" fmla="*/ 0 h 97"/>
                <a:gd name="T20" fmla="*/ 451 w 913"/>
                <a:gd name="T21" fmla="*/ 17 h 97"/>
                <a:gd name="T22" fmla="*/ 435 w 913"/>
                <a:gd name="T23" fmla="*/ 32 h 97"/>
                <a:gd name="T24" fmla="*/ 408 w 913"/>
                <a:gd name="T25" fmla="*/ 43 h 97"/>
                <a:gd name="T26" fmla="*/ 377 w 913"/>
                <a:gd name="T27" fmla="*/ 46 h 97"/>
                <a:gd name="T28" fmla="*/ 74 w 913"/>
                <a:gd name="T29" fmla="*/ 46 h 97"/>
                <a:gd name="T30" fmla="*/ 43 w 913"/>
                <a:gd name="T31" fmla="*/ 49 h 97"/>
                <a:gd name="T32" fmla="*/ 21 w 913"/>
                <a:gd name="T33" fmla="*/ 61 h 97"/>
                <a:gd name="T34" fmla="*/ 6 w 913"/>
                <a:gd name="T35" fmla="*/ 76 h 97"/>
                <a:gd name="T36" fmla="*/ 0 w 913"/>
                <a:gd name="T37" fmla="*/ 96 h 9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13"/>
                <a:gd name="T58" fmla="*/ 0 h 97"/>
                <a:gd name="T59" fmla="*/ 913 w 913"/>
                <a:gd name="T60" fmla="*/ 97 h 9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13" h="97">
                  <a:moveTo>
                    <a:pt x="912" y="96"/>
                  </a:moveTo>
                  <a:lnTo>
                    <a:pt x="907" y="76"/>
                  </a:lnTo>
                  <a:lnTo>
                    <a:pt x="891" y="61"/>
                  </a:lnTo>
                  <a:lnTo>
                    <a:pt x="864" y="49"/>
                  </a:lnTo>
                  <a:lnTo>
                    <a:pt x="832" y="46"/>
                  </a:lnTo>
                  <a:lnTo>
                    <a:pt x="530" y="46"/>
                  </a:lnTo>
                  <a:lnTo>
                    <a:pt x="499" y="43"/>
                  </a:lnTo>
                  <a:lnTo>
                    <a:pt x="477" y="32"/>
                  </a:lnTo>
                  <a:lnTo>
                    <a:pt x="461" y="17"/>
                  </a:lnTo>
                  <a:lnTo>
                    <a:pt x="456" y="0"/>
                  </a:lnTo>
                  <a:lnTo>
                    <a:pt x="451" y="17"/>
                  </a:lnTo>
                  <a:lnTo>
                    <a:pt x="435" y="32"/>
                  </a:lnTo>
                  <a:lnTo>
                    <a:pt x="408" y="43"/>
                  </a:lnTo>
                  <a:lnTo>
                    <a:pt x="377" y="46"/>
                  </a:lnTo>
                  <a:lnTo>
                    <a:pt x="74" y="46"/>
                  </a:lnTo>
                  <a:lnTo>
                    <a:pt x="43" y="49"/>
                  </a:lnTo>
                  <a:lnTo>
                    <a:pt x="21" y="61"/>
                  </a:lnTo>
                  <a:lnTo>
                    <a:pt x="6" y="76"/>
                  </a:lnTo>
                  <a:lnTo>
                    <a:pt x="0" y="96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1" name="Rectangle 22"/>
            <p:cNvSpPr>
              <a:spLocks noChangeArrowheads="1"/>
            </p:cNvSpPr>
            <p:nvPr/>
          </p:nvSpPr>
          <p:spPr bwMode="auto">
            <a:xfrm>
              <a:off x="2251" y="1375"/>
              <a:ext cx="1283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4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Excedente</a:t>
              </a:r>
              <a:endParaRPr lang="en-US" altLang="en-US" sz="34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8925" name="Rectangle 23"/>
          <p:cNvSpPr>
            <a:spLocks noChangeArrowheads="1"/>
          </p:cNvSpPr>
          <p:nvPr/>
        </p:nvSpPr>
        <p:spPr bwMode="auto">
          <a:xfrm>
            <a:off x="131457" y="1269799"/>
            <a:ext cx="456857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P</a:t>
            </a:r>
          </a:p>
        </p:txBody>
      </p:sp>
      <p:sp>
        <p:nvSpPr>
          <p:cNvPr id="29" name="Rectangle 4"/>
          <p:cNvSpPr>
            <a:spLocks noGrp="1" noChangeArrowheads="1"/>
          </p:cNvSpPr>
          <p:nvPr>
            <p:ph type="title"/>
          </p:nvPr>
        </p:nvSpPr>
        <p:spPr>
          <a:xfrm>
            <a:off x="2602524" y="248483"/>
            <a:ext cx="6986103" cy="896937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Mecanismo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Mercado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2518116" y="219469"/>
            <a:ext cx="6986103" cy="896937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Mecanismo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Mercado</a:t>
            </a:r>
          </a:p>
        </p:txBody>
      </p:sp>
      <p:sp>
        <p:nvSpPr>
          <p:cNvPr id="40965" name="Rectangle 1029"/>
          <p:cNvSpPr>
            <a:spLocks noGrp="1" noChangeArrowheads="1"/>
          </p:cNvSpPr>
          <p:nvPr>
            <p:ph idx="1"/>
          </p:nvPr>
        </p:nvSpPr>
        <p:spPr>
          <a:xfrm>
            <a:off x="154743" y="2112939"/>
            <a:ext cx="11887201" cy="4108450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700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alt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de Mercado é superior ao </a:t>
            </a:r>
            <a:r>
              <a:rPr lang="en-US" alt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equilíbrio</a:t>
            </a:r>
            <a:endParaRPr lang="en-US" alt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lnSpc>
                <a:spcPct val="90000"/>
              </a:lnSpc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Existe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excesso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Produtores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reduzem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seus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preços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 algn="just" eaLnBrk="1" hangingPunct="1">
              <a:lnSpc>
                <a:spcPct val="90000"/>
              </a:lnSpc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Quantidade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demandada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aumenta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e 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quantidade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ofertada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diminui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 algn="just" eaLnBrk="1" hangingPunct="1">
              <a:lnSpc>
                <a:spcPct val="90000"/>
              </a:lnSpc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mercado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continua a se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ajustar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até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que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equilíbrio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seja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alcançado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0966" name="Text Box 1031"/>
          <p:cNvSpPr txBox="1">
            <a:spLocks noChangeArrowheads="1"/>
          </p:cNvSpPr>
          <p:nvPr/>
        </p:nvSpPr>
        <p:spPr bwMode="auto">
          <a:xfrm>
            <a:off x="723648" y="1206922"/>
            <a:ext cx="3009158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4400" b="1" dirty="0" err="1"/>
              <a:t>Excedente</a:t>
            </a:r>
            <a:endParaRPr lang="en-US" altLang="en-US" sz="4400" b="1" dirty="0"/>
          </a:p>
        </p:txBody>
      </p:sp>
    </p:spTree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627887" y="1959419"/>
            <a:ext cx="3397251" cy="3873503"/>
            <a:chOff x="1968" y="1200"/>
            <a:chExt cx="2140" cy="2440"/>
          </a:xfrm>
        </p:grpSpPr>
        <p:sp>
          <p:nvSpPr>
            <p:cNvPr id="43045" name="Freeform 9"/>
            <p:cNvSpPr>
              <a:spLocks/>
            </p:cNvSpPr>
            <p:nvPr/>
          </p:nvSpPr>
          <p:spPr bwMode="auto">
            <a:xfrm>
              <a:off x="1968" y="1200"/>
              <a:ext cx="1873" cy="2209"/>
            </a:xfrm>
            <a:custGeom>
              <a:avLst/>
              <a:gdLst>
                <a:gd name="T0" fmla="*/ 0 w 1873"/>
                <a:gd name="T1" fmla="*/ 0 h 2209"/>
                <a:gd name="T2" fmla="*/ 360 w 1873"/>
                <a:gd name="T3" fmla="*/ 587 h 2209"/>
                <a:gd name="T4" fmla="*/ 782 w 1873"/>
                <a:gd name="T5" fmla="*/ 1203 h 2209"/>
                <a:gd name="T6" fmla="*/ 1349 w 1873"/>
                <a:gd name="T7" fmla="*/ 1852 h 2209"/>
                <a:gd name="T8" fmla="*/ 1625 w 1873"/>
                <a:gd name="T9" fmla="*/ 2095 h 2209"/>
                <a:gd name="T10" fmla="*/ 1872 w 1873"/>
                <a:gd name="T11" fmla="*/ 2208 h 2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73"/>
                <a:gd name="T19" fmla="*/ 0 h 2209"/>
                <a:gd name="T20" fmla="*/ 1873 w 1873"/>
                <a:gd name="T21" fmla="*/ 2209 h 22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73" h="2209">
                  <a:moveTo>
                    <a:pt x="0" y="0"/>
                  </a:moveTo>
                  <a:lnTo>
                    <a:pt x="360" y="587"/>
                  </a:lnTo>
                  <a:lnTo>
                    <a:pt x="782" y="1203"/>
                  </a:lnTo>
                  <a:lnTo>
                    <a:pt x="1349" y="1852"/>
                  </a:lnTo>
                  <a:lnTo>
                    <a:pt x="1625" y="2095"/>
                  </a:lnTo>
                  <a:lnTo>
                    <a:pt x="1872" y="2208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6" name="Rectangle 10"/>
            <p:cNvSpPr>
              <a:spLocks noChangeArrowheads="1"/>
            </p:cNvSpPr>
            <p:nvPr/>
          </p:nvSpPr>
          <p:spPr bwMode="auto">
            <a:xfrm>
              <a:off x="3818" y="3293"/>
              <a:ext cx="290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i="1" dirty="0"/>
                <a:t>D</a:t>
              </a:r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713488" y="1851470"/>
            <a:ext cx="3794126" cy="3462338"/>
            <a:chOff x="1392" y="1132"/>
            <a:chExt cx="2390" cy="2181"/>
          </a:xfrm>
        </p:grpSpPr>
        <p:sp>
          <p:nvSpPr>
            <p:cNvPr id="43043" name="Freeform 12"/>
            <p:cNvSpPr>
              <a:spLocks/>
            </p:cNvSpPr>
            <p:nvPr/>
          </p:nvSpPr>
          <p:spPr bwMode="auto">
            <a:xfrm>
              <a:off x="1392" y="1440"/>
              <a:ext cx="2209" cy="1873"/>
            </a:xfrm>
            <a:custGeom>
              <a:avLst/>
              <a:gdLst>
                <a:gd name="T0" fmla="*/ 0 w 2209"/>
                <a:gd name="T1" fmla="*/ 1872 h 1873"/>
                <a:gd name="T2" fmla="*/ 587 w 2209"/>
                <a:gd name="T3" fmla="*/ 1512 h 1873"/>
                <a:gd name="T4" fmla="*/ 1203 w 2209"/>
                <a:gd name="T5" fmla="*/ 1090 h 1873"/>
                <a:gd name="T6" fmla="*/ 1852 w 2209"/>
                <a:gd name="T7" fmla="*/ 523 h 1873"/>
                <a:gd name="T8" fmla="*/ 2095 w 2209"/>
                <a:gd name="T9" fmla="*/ 247 h 1873"/>
                <a:gd name="T10" fmla="*/ 2208 w 2209"/>
                <a:gd name="T11" fmla="*/ 0 h 18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09"/>
                <a:gd name="T19" fmla="*/ 0 h 1873"/>
                <a:gd name="T20" fmla="*/ 2209 w 2209"/>
                <a:gd name="T21" fmla="*/ 1873 h 18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09" h="1873">
                  <a:moveTo>
                    <a:pt x="0" y="1872"/>
                  </a:moveTo>
                  <a:lnTo>
                    <a:pt x="587" y="1512"/>
                  </a:lnTo>
                  <a:lnTo>
                    <a:pt x="1203" y="1090"/>
                  </a:lnTo>
                  <a:lnTo>
                    <a:pt x="1852" y="523"/>
                  </a:lnTo>
                  <a:lnTo>
                    <a:pt x="2095" y="247"/>
                  </a:lnTo>
                  <a:lnTo>
                    <a:pt x="2208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4" name="Rectangle 13"/>
            <p:cNvSpPr>
              <a:spLocks noChangeArrowheads="1"/>
            </p:cNvSpPr>
            <p:nvPr/>
          </p:nvSpPr>
          <p:spPr bwMode="auto">
            <a:xfrm>
              <a:off x="3505" y="1132"/>
              <a:ext cx="277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i="1" dirty="0"/>
                <a:t>S</a:t>
              </a: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202315" y="1075187"/>
            <a:ext cx="11841174" cy="5407034"/>
            <a:chOff x="1070" y="643"/>
            <a:chExt cx="7459" cy="3406"/>
          </a:xfrm>
        </p:grpSpPr>
        <p:sp>
          <p:nvSpPr>
            <p:cNvPr id="43032" name="Rectangle 15"/>
            <p:cNvSpPr>
              <a:spLocks noChangeArrowheads="1"/>
            </p:cNvSpPr>
            <p:nvPr/>
          </p:nvSpPr>
          <p:spPr bwMode="auto">
            <a:xfrm>
              <a:off x="2240" y="3712"/>
              <a:ext cx="375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i="1" dirty="0"/>
                <a:t>Q</a:t>
              </a:r>
              <a:r>
                <a:rPr lang="en-US" altLang="en-US" sz="2800" b="1" i="1" baseline="-25000" dirty="0"/>
                <a:t>1</a:t>
              </a:r>
            </a:p>
          </p:txBody>
        </p:sp>
        <p:sp>
          <p:nvSpPr>
            <p:cNvPr id="43033" name="Rectangle 11"/>
            <p:cNvSpPr>
              <a:spLocks noChangeArrowheads="1"/>
            </p:cNvSpPr>
            <p:nvPr/>
          </p:nvSpPr>
          <p:spPr bwMode="auto">
            <a:xfrm>
              <a:off x="3884" y="643"/>
              <a:ext cx="4645" cy="26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>
              <a:lvl1pPr marL="457200" indent="-45720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tabLst>
                  <a:tab pos="28575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tabLst>
                  <a:tab pos="28575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tabLst>
                  <a:tab pos="28575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tabLst>
                  <a:tab pos="28575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tabLst>
                  <a:tab pos="28575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tabLst>
                  <a:tab pos="28575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tabLst>
                  <a:tab pos="28575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tabLst>
                  <a:tab pos="28575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tabLst>
                  <a:tab pos="28575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3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Assumindo</a:t>
              </a: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que o </a:t>
              </a:r>
              <a:r>
                <a:rPr lang="en-US" altLang="en-US" sz="3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preço</a:t>
              </a: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é P</a:t>
              </a:r>
              <a:r>
                <a:rPr lang="en-US" altLang="en-US" sz="3800" b="0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: </a:t>
              </a:r>
            </a:p>
            <a:p>
              <a:pPr marL="0" indent="0" algn="just">
                <a:spcBef>
                  <a:spcPct val="0"/>
                </a:spcBef>
                <a:buClrTx/>
                <a:buSzTx/>
                <a:buNone/>
                <a:defRPr/>
              </a:pP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1) Q</a:t>
              </a:r>
              <a:r>
                <a:rPr lang="en-US" altLang="en-US" sz="3800" b="0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s</a:t>
              </a: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= Q</a:t>
              </a:r>
              <a:r>
                <a:rPr lang="en-US" altLang="en-US" sz="3800" b="0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US" altLang="en-US" sz="3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Q</a:t>
              </a:r>
              <a:r>
                <a:rPr lang="en-US" altLang="en-US" sz="3800" b="0" baseline="-250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d</a:t>
              </a: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= Q</a:t>
              </a:r>
              <a:r>
                <a:rPr lang="en-US" altLang="en-US" sz="3800" b="0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  <a:p>
              <a:pPr algn="just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2) </a:t>
              </a:r>
              <a:r>
                <a:rPr lang="en-US" altLang="en-US" sz="3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Excesso</a:t>
              </a: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de </a:t>
              </a:r>
              <a:r>
                <a:rPr lang="en-US" altLang="en-US" sz="3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oferta</a:t>
              </a: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é Q</a:t>
              </a:r>
              <a:r>
                <a:rPr lang="en-US" altLang="en-US" sz="3800" b="0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2 </a:t>
              </a: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- Q</a:t>
              </a:r>
              <a:r>
                <a:rPr lang="en-US" altLang="en-US" sz="3800" b="0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  <a:p>
              <a:pPr algn="just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3) </a:t>
              </a:r>
              <a:r>
                <a:rPr lang="en-US" altLang="en-US" sz="3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Produtores</a:t>
              </a: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sz="3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reduzem</a:t>
              </a: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o </a:t>
              </a:r>
              <a:r>
                <a:rPr lang="en-US" altLang="en-US" sz="3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preço</a:t>
              </a:r>
              <a:endParaRPr lang="en-US" altLang="en-US" sz="38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just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4)A </a:t>
              </a:r>
              <a:r>
                <a:rPr lang="en-US" altLang="en-US" sz="3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Quantidade</a:t>
              </a: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sz="3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ofertada</a:t>
              </a: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sz="3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diminui</a:t>
              </a: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e a </a:t>
              </a:r>
              <a:r>
                <a:rPr lang="en-US" altLang="en-US" sz="3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demandada</a:t>
              </a: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sz="3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aumenta</a:t>
              </a:r>
              <a:endParaRPr lang="en-US" altLang="en-US" sz="38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just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5) </a:t>
              </a:r>
              <a:r>
                <a:rPr lang="en-US" altLang="en-US" sz="3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Equilíbrio</a:t>
              </a: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com </a:t>
              </a:r>
              <a:r>
                <a:rPr lang="en-US" altLang="en-US" sz="3800" b="0" i="1" dirty="0">
                  <a:latin typeface="Calibri" panose="020F0502020204030204" pitchFamily="34" charset="0"/>
                  <a:cs typeface="Calibri" panose="020F0502020204030204" pitchFamily="34" charset="0"/>
                </a:rPr>
                <a:t>P</a:t>
              </a:r>
              <a:r>
                <a:rPr lang="en-US" altLang="en-US" sz="3800" b="0" i="1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2  </a:t>
              </a:r>
              <a:r>
                <a:rPr lang="en-US" altLang="en-US" sz="3800" b="0" dirty="0"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en-US" altLang="en-US" sz="3800" b="0" i="1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  </a:t>
              </a:r>
              <a:r>
                <a:rPr lang="en-US" altLang="en-US" sz="3800" b="0" i="1" dirty="0">
                  <a:latin typeface="Calibri" panose="020F0502020204030204" pitchFamily="34" charset="0"/>
                  <a:cs typeface="Calibri" panose="020F0502020204030204" pitchFamily="34" charset="0"/>
                </a:rPr>
                <a:t>Q</a:t>
              </a:r>
              <a:r>
                <a:rPr lang="en-US" altLang="en-US" sz="3800" b="0" i="1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43034" name="Oval 14"/>
            <p:cNvSpPr>
              <a:spLocks noChangeArrowheads="1"/>
            </p:cNvSpPr>
            <p:nvPr/>
          </p:nvSpPr>
          <p:spPr bwMode="auto">
            <a:xfrm>
              <a:off x="3264" y="1824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43035" name="Line 16"/>
            <p:cNvSpPr>
              <a:spLocks noChangeShapeType="1"/>
            </p:cNvSpPr>
            <p:nvPr/>
          </p:nvSpPr>
          <p:spPr bwMode="auto">
            <a:xfrm flipH="1">
              <a:off x="1371" y="1872"/>
              <a:ext cx="189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6" name="Rectangle 17"/>
            <p:cNvSpPr>
              <a:spLocks noChangeArrowheads="1"/>
            </p:cNvSpPr>
            <p:nvPr/>
          </p:nvSpPr>
          <p:spPr bwMode="auto">
            <a:xfrm>
              <a:off x="1070" y="1681"/>
              <a:ext cx="349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i="1" dirty="0"/>
                <a:t>P</a:t>
              </a:r>
              <a:r>
                <a:rPr lang="en-US" altLang="en-US" sz="2800" b="1" i="1" baseline="-25000" dirty="0"/>
                <a:t>1</a:t>
              </a:r>
            </a:p>
          </p:txBody>
        </p:sp>
        <p:sp>
          <p:nvSpPr>
            <p:cNvPr id="43037" name="Freeform 18"/>
            <p:cNvSpPr>
              <a:spLocks/>
            </p:cNvSpPr>
            <p:nvPr/>
          </p:nvSpPr>
          <p:spPr bwMode="auto">
            <a:xfrm>
              <a:off x="2401" y="1729"/>
              <a:ext cx="913" cy="97"/>
            </a:xfrm>
            <a:custGeom>
              <a:avLst/>
              <a:gdLst>
                <a:gd name="T0" fmla="*/ 912 w 913"/>
                <a:gd name="T1" fmla="*/ 96 h 97"/>
                <a:gd name="T2" fmla="*/ 907 w 913"/>
                <a:gd name="T3" fmla="*/ 76 h 97"/>
                <a:gd name="T4" fmla="*/ 891 w 913"/>
                <a:gd name="T5" fmla="*/ 61 h 97"/>
                <a:gd name="T6" fmla="*/ 864 w 913"/>
                <a:gd name="T7" fmla="*/ 49 h 97"/>
                <a:gd name="T8" fmla="*/ 832 w 913"/>
                <a:gd name="T9" fmla="*/ 46 h 97"/>
                <a:gd name="T10" fmla="*/ 530 w 913"/>
                <a:gd name="T11" fmla="*/ 46 h 97"/>
                <a:gd name="T12" fmla="*/ 499 w 913"/>
                <a:gd name="T13" fmla="*/ 43 h 97"/>
                <a:gd name="T14" fmla="*/ 477 w 913"/>
                <a:gd name="T15" fmla="*/ 32 h 97"/>
                <a:gd name="T16" fmla="*/ 461 w 913"/>
                <a:gd name="T17" fmla="*/ 17 h 97"/>
                <a:gd name="T18" fmla="*/ 456 w 913"/>
                <a:gd name="T19" fmla="*/ 0 h 97"/>
                <a:gd name="T20" fmla="*/ 451 w 913"/>
                <a:gd name="T21" fmla="*/ 17 h 97"/>
                <a:gd name="T22" fmla="*/ 435 w 913"/>
                <a:gd name="T23" fmla="*/ 32 h 97"/>
                <a:gd name="T24" fmla="*/ 408 w 913"/>
                <a:gd name="T25" fmla="*/ 43 h 97"/>
                <a:gd name="T26" fmla="*/ 377 w 913"/>
                <a:gd name="T27" fmla="*/ 46 h 97"/>
                <a:gd name="T28" fmla="*/ 74 w 913"/>
                <a:gd name="T29" fmla="*/ 46 h 97"/>
                <a:gd name="T30" fmla="*/ 43 w 913"/>
                <a:gd name="T31" fmla="*/ 49 h 97"/>
                <a:gd name="T32" fmla="*/ 21 w 913"/>
                <a:gd name="T33" fmla="*/ 61 h 97"/>
                <a:gd name="T34" fmla="*/ 6 w 913"/>
                <a:gd name="T35" fmla="*/ 76 h 97"/>
                <a:gd name="T36" fmla="*/ 0 w 913"/>
                <a:gd name="T37" fmla="*/ 96 h 9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13"/>
                <a:gd name="T58" fmla="*/ 0 h 97"/>
                <a:gd name="T59" fmla="*/ 913 w 913"/>
                <a:gd name="T60" fmla="*/ 97 h 9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13" h="97">
                  <a:moveTo>
                    <a:pt x="912" y="96"/>
                  </a:moveTo>
                  <a:lnTo>
                    <a:pt x="907" y="76"/>
                  </a:lnTo>
                  <a:lnTo>
                    <a:pt x="891" y="61"/>
                  </a:lnTo>
                  <a:lnTo>
                    <a:pt x="864" y="49"/>
                  </a:lnTo>
                  <a:lnTo>
                    <a:pt x="832" y="46"/>
                  </a:lnTo>
                  <a:lnTo>
                    <a:pt x="530" y="46"/>
                  </a:lnTo>
                  <a:lnTo>
                    <a:pt x="499" y="43"/>
                  </a:lnTo>
                  <a:lnTo>
                    <a:pt x="477" y="32"/>
                  </a:lnTo>
                  <a:lnTo>
                    <a:pt x="461" y="17"/>
                  </a:lnTo>
                  <a:lnTo>
                    <a:pt x="456" y="0"/>
                  </a:lnTo>
                  <a:lnTo>
                    <a:pt x="451" y="17"/>
                  </a:lnTo>
                  <a:lnTo>
                    <a:pt x="435" y="32"/>
                  </a:lnTo>
                  <a:lnTo>
                    <a:pt x="408" y="43"/>
                  </a:lnTo>
                  <a:lnTo>
                    <a:pt x="377" y="46"/>
                  </a:lnTo>
                  <a:lnTo>
                    <a:pt x="74" y="46"/>
                  </a:lnTo>
                  <a:lnTo>
                    <a:pt x="43" y="49"/>
                  </a:lnTo>
                  <a:lnTo>
                    <a:pt x="21" y="61"/>
                  </a:lnTo>
                  <a:lnTo>
                    <a:pt x="6" y="76"/>
                  </a:lnTo>
                  <a:lnTo>
                    <a:pt x="0" y="96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8" name="Rectangle 19"/>
            <p:cNvSpPr>
              <a:spLocks noChangeArrowheads="1"/>
            </p:cNvSpPr>
            <p:nvPr/>
          </p:nvSpPr>
          <p:spPr bwMode="auto">
            <a:xfrm>
              <a:off x="2224" y="1384"/>
              <a:ext cx="1326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dirty="0" err="1"/>
                <a:t>Excedente</a:t>
              </a:r>
              <a:endParaRPr lang="en-US" altLang="en-US" sz="3000" b="1" dirty="0"/>
            </a:p>
          </p:txBody>
        </p:sp>
        <p:sp>
          <p:nvSpPr>
            <p:cNvPr id="43039" name="Oval 20"/>
            <p:cNvSpPr>
              <a:spLocks noChangeArrowheads="1"/>
            </p:cNvSpPr>
            <p:nvPr/>
          </p:nvSpPr>
          <p:spPr bwMode="auto">
            <a:xfrm>
              <a:off x="2352" y="1824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43040" name="Line 21"/>
            <p:cNvSpPr>
              <a:spLocks noChangeShapeType="1"/>
            </p:cNvSpPr>
            <p:nvPr/>
          </p:nvSpPr>
          <p:spPr bwMode="auto">
            <a:xfrm>
              <a:off x="2400" y="1947"/>
              <a:ext cx="0" cy="18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1" name="Rectangle 22"/>
            <p:cNvSpPr>
              <a:spLocks noChangeArrowheads="1"/>
            </p:cNvSpPr>
            <p:nvPr/>
          </p:nvSpPr>
          <p:spPr bwMode="auto">
            <a:xfrm>
              <a:off x="3168" y="3721"/>
              <a:ext cx="375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i="1" dirty="0"/>
                <a:t>Q</a:t>
              </a:r>
              <a:r>
                <a:rPr lang="en-US" altLang="en-US" sz="2800" b="1" i="1" baseline="-25000" dirty="0"/>
                <a:t>2</a:t>
              </a:r>
            </a:p>
          </p:txBody>
        </p:sp>
        <p:sp>
          <p:nvSpPr>
            <p:cNvPr id="43042" name="Line 23"/>
            <p:cNvSpPr>
              <a:spLocks noChangeShapeType="1"/>
            </p:cNvSpPr>
            <p:nvPr/>
          </p:nvSpPr>
          <p:spPr bwMode="auto">
            <a:xfrm>
              <a:off x="3312" y="1995"/>
              <a:ext cx="0" cy="17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017" name="Group 36"/>
          <p:cNvGrpSpPr>
            <a:grpSpLocks/>
          </p:cNvGrpSpPr>
          <p:nvPr/>
        </p:nvGrpSpPr>
        <p:grpSpPr bwMode="auto">
          <a:xfrm>
            <a:off x="234060" y="1518100"/>
            <a:ext cx="5153025" cy="5011747"/>
            <a:chOff x="1090" y="922"/>
            <a:chExt cx="3246" cy="3157"/>
          </a:xfrm>
        </p:grpSpPr>
        <p:sp>
          <p:nvSpPr>
            <p:cNvPr id="43028" name="Line 6"/>
            <p:cNvSpPr>
              <a:spLocks noChangeShapeType="1"/>
            </p:cNvSpPr>
            <p:nvPr/>
          </p:nvSpPr>
          <p:spPr bwMode="auto">
            <a:xfrm>
              <a:off x="1392" y="1099"/>
              <a:ext cx="0" cy="265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9" name="Line 7"/>
            <p:cNvSpPr>
              <a:spLocks noChangeShapeType="1"/>
            </p:cNvSpPr>
            <p:nvPr/>
          </p:nvSpPr>
          <p:spPr bwMode="auto">
            <a:xfrm>
              <a:off x="1395" y="3751"/>
              <a:ext cx="266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0" name="Rectangle 8"/>
            <p:cNvSpPr>
              <a:spLocks noChangeArrowheads="1"/>
            </p:cNvSpPr>
            <p:nvPr/>
          </p:nvSpPr>
          <p:spPr bwMode="auto">
            <a:xfrm>
              <a:off x="3948" y="3712"/>
              <a:ext cx="388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 dirty="0"/>
                <a:t>Q </a:t>
              </a:r>
            </a:p>
          </p:txBody>
        </p:sp>
        <p:sp>
          <p:nvSpPr>
            <p:cNvPr id="43031" name="Rectangle 27"/>
            <p:cNvSpPr>
              <a:spLocks noChangeArrowheads="1"/>
            </p:cNvSpPr>
            <p:nvPr/>
          </p:nvSpPr>
          <p:spPr bwMode="auto">
            <a:xfrm>
              <a:off x="1090" y="922"/>
              <a:ext cx="288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 dirty="0"/>
                <a:t>P</a:t>
              </a:r>
            </a:p>
          </p:txBody>
        </p:sp>
      </p:grp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188028" y="3178619"/>
            <a:ext cx="3422653" cy="3289301"/>
            <a:chOff x="1061" y="1968"/>
            <a:chExt cx="2156" cy="2072"/>
          </a:xfrm>
        </p:grpSpPr>
        <p:sp>
          <p:nvSpPr>
            <p:cNvPr id="43020" name="AutoShape 24"/>
            <p:cNvSpPr>
              <a:spLocks noChangeArrowheads="1"/>
            </p:cNvSpPr>
            <p:nvPr/>
          </p:nvSpPr>
          <p:spPr bwMode="auto">
            <a:xfrm rot="16200000" flipH="1">
              <a:off x="2664" y="1944"/>
              <a:ext cx="240" cy="288"/>
            </a:xfrm>
            <a:prstGeom prst="rightArrow">
              <a:avLst>
                <a:gd name="adj1" fmla="val 50000"/>
                <a:gd name="adj2" fmla="val 47528"/>
              </a:avLst>
            </a:pr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43021" name="AutoShape 25"/>
            <p:cNvSpPr>
              <a:spLocks noChangeArrowheads="1"/>
            </p:cNvSpPr>
            <p:nvPr/>
          </p:nvSpPr>
          <p:spPr bwMode="auto">
            <a:xfrm>
              <a:off x="2448" y="3456"/>
              <a:ext cx="288" cy="288"/>
            </a:xfrm>
            <a:prstGeom prst="rightArrow">
              <a:avLst>
                <a:gd name="adj1" fmla="val 50000"/>
                <a:gd name="adj2" fmla="val 42042"/>
              </a:avLst>
            </a:pr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43022" name="AutoShape 26"/>
            <p:cNvSpPr>
              <a:spLocks noChangeArrowheads="1"/>
            </p:cNvSpPr>
            <p:nvPr/>
          </p:nvSpPr>
          <p:spPr bwMode="auto">
            <a:xfrm flipH="1">
              <a:off x="2813" y="3467"/>
              <a:ext cx="404" cy="244"/>
            </a:xfrm>
            <a:prstGeom prst="rightArrow">
              <a:avLst>
                <a:gd name="adj1" fmla="val 50000"/>
                <a:gd name="adj2" fmla="val 85979"/>
              </a:avLst>
            </a:pr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43023" name="Line 28"/>
            <p:cNvSpPr>
              <a:spLocks noChangeShapeType="1"/>
            </p:cNvSpPr>
            <p:nvPr/>
          </p:nvSpPr>
          <p:spPr bwMode="auto">
            <a:xfrm>
              <a:off x="2756" y="2414"/>
              <a:ext cx="0" cy="13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4" name="Oval 30"/>
            <p:cNvSpPr>
              <a:spLocks noChangeArrowheads="1"/>
            </p:cNvSpPr>
            <p:nvPr/>
          </p:nvSpPr>
          <p:spPr bwMode="auto">
            <a:xfrm>
              <a:off x="2708" y="2335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43025" name="Line 42"/>
            <p:cNvSpPr>
              <a:spLocks noChangeShapeType="1"/>
            </p:cNvSpPr>
            <p:nvPr/>
          </p:nvSpPr>
          <p:spPr bwMode="auto">
            <a:xfrm>
              <a:off x="1411" y="2389"/>
              <a:ext cx="130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6" name="Rectangle 43"/>
            <p:cNvSpPr>
              <a:spLocks noChangeArrowheads="1"/>
            </p:cNvSpPr>
            <p:nvPr/>
          </p:nvSpPr>
          <p:spPr bwMode="auto">
            <a:xfrm>
              <a:off x="1061" y="2218"/>
              <a:ext cx="349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i="1" dirty="0"/>
                <a:t>P</a:t>
              </a:r>
              <a:r>
                <a:rPr lang="en-US" altLang="en-US" sz="2800" b="1" i="1" baseline="-25000" dirty="0"/>
                <a:t>2</a:t>
              </a:r>
            </a:p>
          </p:txBody>
        </p:sp>
        <p:sp>
          <p:nvSpPr>
            <p:cNvPr id="43027" name="Rectangle 44"/>
            <p:cNvSpPr>
              <a:spLocks noChangeArrowheads="1"/>
            </p:cNvSpPr>
            <p:nvPr/>
          </p:nvSpPr>
          <p:spPr bwMode="auto">
            <a:xfrm>
              <a:off x="2617" y="3712"/>
              <a:ext cx="375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i="1" dirty="0"/>
                <a:t>Q</a:t>
              </a:r>
              <a:r>
                <a:rPr lang="en-US" altLang="en-US" sz="2800" b="1" i="1" baseline="-25000" dirty="0"/>
                <a:t>3</a:t>
              </a:r>
            </a:p>
          </p:txBody>
        </p:sp>
      </p:grpSp>
      <p:sp>
        <p:nvSpPr>
          <p:cNvPr id="40" name="Rectangle 4"/>
          <p:cNvSpPr>
            <a:spLocks noGrp="1" noChangeArrowheads="1"/>
          </p:cNvSpPr>
          <p:nvPr>
            <p:ph type="title"/>
          </p:nvPr>
        </p:nvSpPr>
        <p:spPr>
          <a:xfrm>
            <a:off x="2574388" y="148030"/>
            <a:ext cx="6986103" cy="896937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Mecanismo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Mercado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4"/>
          <p:cNvSpPr>
            <a:spLocks noGrp="1" noChangeArrowheads="1"/>
          </p:cNvSpPr>
          <p:nvPr>
            <p:ph type="title"/>
          </p:nvPr>
        </p:nvSpPr>
        <p:spPr>
          <a:xfrm>
            <a:off x="1575581" y="217175"/>
            <a:ext cx="8715253" cy="825500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Introdução</a:t>
            </a:r>
            <a:endParaRPr lang="en-US" alt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0" name="Rectangle 5"/>
          <p:cNvSpPr>
            <a:spLocks noGrp="1" noChangeArrowheads="1"/>
          </p:cNvSpPr>
          <p:nvPr>
            <p:ph idx="1"/>
          </p:nvPr>
        </p:nvSpPr>
        <p:spPr>
          <a:xfrm>
            <a:off x="-28139" y="1137120"/>
            <a:ext cx="12140423" cy="4768850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90000"/>
              </a:lnSpc>
              <a:spcBef>
                <a:spcPct val="700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Aplicações</a:t>
            </a: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Análise</a:t>
            </a: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 e da </a:t>
            </a:r>
            <a:r>
              <a:rPr lang="en-US" altLang="en-US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endParaRPr lang="en-US" altLang="en-US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>
              <a:lnSpc>
                <a:spcPct val="90000"/>
              </a:lnSpc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Compreensão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como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funciona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sistema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de Mercado.</a:t>
            </a:r>
          </a:p>
          <a:p>
            <a:pPr lvl="1" algn="just" eaLnBrk="1" hangingPunct="1">
              <a:lnSpc>
                <a:spcPct val="90000"/>
              </a:lnSpc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Analisar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impacto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interferência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governo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nas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condições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mercado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fundamentalmente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, a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introdução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impostos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e a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concessão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subsídios</a:t>
            </a:r>
            <a:endParaRPr lang="en-US" altLang="en-US" sz="4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>
              <a:lnSpc>
                <a:spcPct val="90000"/>
              </a:lnSpc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Analisar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como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impostos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subsídios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afetam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bem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estar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dos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consumidores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produtores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e da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sociedade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7"/>
          <p:cNvSpPr>
            <a:spLocks noGrp="1" noChangeArrowheads="1"/>
          </p:cNvSpPr>
          <p:nvPr>
            <p:ph idx="1"/>
          </p:nvPr>
        </p:nvSpPr>
        <p:spPr>
          <a:xfrm>
            <a:off x="182882" y="1982933"/>
            <a:ext cx="11816861" cy="4051300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alt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de Mercado é Inferior ao </a:t>
            </a:r>
            <a:r>
              <a:rPr lang="en-US" alt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Equilíbrio</a:t>
            </a: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Existe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Escassez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Produtores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aumentam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quantidade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demandada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diminui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e 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quantidade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ofertada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aumenta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mercado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continua 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ajustar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até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que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o novo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equilíbrio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seja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alcançado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5060" name="Text Box 8"/>
          <p:cNvSpPr txBox="1">
            <a:spLocks noChangeArrowheads="1"/>
          </p:cNvSpPr>
          <p:nvPr/>
        </p:nvSpPr>
        <p:spPr bwMode="auto">
          <a:xfrm>
            <a:off x="288625" y="1067172"/>
            <a:ext cx="2147511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Escassez</a:t>
            </a:r>
            <a:endParaRPr lang="en-US" altLang="en-US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2574388" y="133744"/>
            <a:ext cx="6986103" cy="896937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Mecanismo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Mercado</a:t>
            </a:r>
          </a:p>
        </p:txBody>
      </p:sp>
    </p:spTree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1494667" y="1892305"/>
            <a:ext cx="3397251" cy="3859215"/>
            <a:chOff x="1968" y="1200"/>
            <a:chExt cx="2140" cy="2431"/>
          </a:xfrm>
        </p:grpSpPr>
        <p:sp>
          <p:nvSpPr>
            <p:cNvPr id="46117" name="Freeform 9"/>
            <p:cNvSpPr>
              <a:spLocks/>
            </p:cNvSpPr>
            <p:nvPr/>
          </p:nvSpPr>
          <p:spPr bwMode="auto">
            <a:xfrm>
              <a:off x="1968" y="1200"/>
              <a:ext cx="1873" cy="2209"/>
            </a:xfrm>
            <a:custGeom>
              <a:avLst/>
              <a:gdLst>
                <a:gd name="T0" fmla="*/ 0 w 1873"/>
                <a:gd name="T1" fmla="*/ 0 h 2209"/>
                <a:gd name="T2" fmla="*/ 360 w 1873"/>
                <a:gd name="T3" fmla="*/ 587 h 2209"/>
                <a:gd name="T4" fmla="*/ 782 w 1873"/>
                <a:gd name="T5" fmla="*/ 1203 h 2209"/>
                <a:gd name="T6" fmla="*/ 1349 w 1873"/>
                <a:gd name="T7" fmla="*/ 1852 h 2209"/>
                <a:gd name="T8" fmla="*/ 1625 w 1873"/>
                <a:gd name="T9" fmla="*/ 2095 h 2209"/>
                <a:gd name="T10" fmla="*/ 1872 w 1873"/>
                <a:gd name="T11" fmla="*/ 2208 h 2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73"/>
                <a:gd name="T19" fmla="*/ 0 h 2209"/>
                <a:gd name="T20" fmla="*/ 1873 w 1873"/>
                <a:gd name="T21" fmla="*/ 2209 h 22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73" h="2209">
                  <a:moveTo>
                    <a:pt x="0" y="0"/>
                  </a:moveTo>
                  <a:lnTo>
                    <a:pt x="360" y="587"/>
                  </a:lnTo>
                  <a:lnTo>
                    <a:pt x="782" y="1203"/>
                  </a:lnTo>
                  <a:lnTo>
                    <a:pt x="1349" y="1852"/>
                  </a:lnTo>
                  <a:lnTo>
                    <a:pt x="1625" y="2095"/>
                  </a:lnTo>
                  <a:lnTo>
                    <a:pt x="1872" y="2208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8" name="Rectangle 10"/>
            <p:cNvSpPr>
              <a:spLocks noChangeArrowheads="1"/>
            </p:cNvSpPr>
            <p:nvPr/>
          </p:nvSpPr>
          <p:spPr bwMode="auto">
            <a:xfrm>
              <a:off x="3818" y="3284"/>
              <a:ext cx="290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i="1" dirty="0"/>
                <a:t>D</a:t>
              </a:r>
            </a:p>
          </p:txBody>
        </p:sp>
      </p:grp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580267" y="1798645"/>
            <a:ext cx="3808410" cy="3448051"/>
            <a:chOff x="1392" y="1141"/>
            <a:chExt cx="2399" cy="2172"/>
          </a:xfrm>
        </p:grpSpPr>
        <p:sp>
          <p:nvSpPr>
            <p:cNvPr id="46115" name="Freeform 11"/>
            <p:cNvSpPr>
              <a:spLocks/>
            </p:cNvSpPr>
            <p:nvPr/>
          </p:nvSpPr>
          <p:spPr bwMode="auto">
            <a:xfrm>
              <a:off x="1392" y="1440"/>
              <a:ext cx="2209" cy="1873"/>
            </a:xfrm>
            <a:custGeom>
              <a:avLst/>
              <a:gdLst>
                <a:gd name="T0" fmla="*/ 0 w 2209"/>
                <a:gd name="T1" fmla="*/ 1872 h 1873"/>
                <a:gd name="T2" fmla="*/ 587 w 2209"/>
                <a:gd name="T3" fmla="*/ 1512 h 1873"/>
                <a:gd name="T4" fmla="*/ 1203 w 2209"/>
                <a:gd name="T5" fmla="*/ 1090 h 1873"/>
                <a:gd name="T6" fmla="*/ 1852 w 2209"/>
                <a:gd name="T7" fmla="*/ 523 h 1873"/>
                <a:gd name="T8" fmla="*/ 2095 w 2209"/>
                <a:gd name="T9" fmla="*/ 247 h 1873"/>
                <a:gd name="T10" fmla="*/ 2208 w 2209"/>
                <a:gd name="T11" fmla="*/ 0 h 18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09"/>
                <a:gd name="T19" fmla="*/ 0 h 1873"/>
                <a:gd name="T20" fmla="*/ 2209 w 2209"/>
                <a:gd name="T21" fmla="*/ 1873 h 18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09" h="1873">
                  <a:moveTo>
                    <a:pt x="0" y="1872"/>
                  </a:moveTo>
                  <a:lnTo>
                    <a:pt x="587" y="1512"/>
                  </a:lnTo>
                  <a:lnTo>
                    <a:pt x="1203" y="1090"/>
                  </a:lnTo>
                  <a:lnTo>
                    <a:pt x="1852" y="523"/>
                  </a:lnTo>
                  <a:lnTo>
                    <a:pt x="2095" y="247"/>
                  </a:lnTo>
                  <a:lnTo>
                    <a:pt x="2208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6" name="Rectangle 12"/>
            <p:cNvSpPr>
              <a:spLocks noChangeArrowheads="1"/>
            </p:cNvSpPr>
            <p:nvPr/>
          </p:nvSpPr>
          <p:spPr bwMode="auto">
            <a:xfrm>
              <a:off x="3514" y="1141"/>
              <a:ext cx="277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i="1" dirty="0"/>
                <a:t>S</a:t>
              </a:r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43697" y="4476746"/>
            <a:ext cx="3976692" cy="1938333"/>
            <a:chOff x="1054" y="2828"/>
            <a:chExt cx="2505" cy="1221"/>
          </a:xfrm>
        </p:grpSpPr>
        <p:sp>
          <p:nvSpPr>
            <p:cNvPr id="46105" name="Oval 13"/>
            <p:cNvSpPr>
              <a:spLocks noChangeArrowheads="1"/>
            </p:cNvSpPr>
            <p:nvPr/>
          </p:nvSpPr>
          <p:spPr bwMode="auto">
            <a:xfrm>
              <a:off x="3264" y="297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46106" name="Rectangle 14"/>
            <p:cNvSpPr>
              <a:spLocks noChangeArrowheads="1"/>
            </p:cNvSpPr>
            <p:nvPr/>
          </p:nvSpPr>
          <p:spPr bwMode="auto">
            <a:xfrm>
              <a:off x="1718" y="3712"/>
              <a:ext cx="375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i="1" dirty="0"/>
                <a:t>Q</a:t>
              </a:r>
              <a:r>
                <a:rPr lang="en-US" altLang="en-US" sz="2800" b="1" i="1" baseline="-25000" dirty="0"/>
                <a:t>1</a:t>
              </a:r>
            </a:p>
          </p:txBody>
        </p:sp>
        <p:sp>
          <p:nvSpPr>
            <p:cNvPr id="46107" name="Oval 15"/>
            <p:cNvSpPr>
              <a:spLocks noChangeArrowheads="1"/>
            </p:cNvSpPr>
            <p:nvPr/>
          </p:nvSpPr>
          <p:spPr bwMode="auto">
            <a:xfrm>
              <a:off x="1824" y="297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46108" name="Line 16"/>
            <p:cNvSpPr>
              <a:spLocks noChangeShapeType="1"/>
            </p:cNvSpPr>
            <p:nvPr/>
          </p:nvSpPr>
          <p:spPr bwMode="auto">
            <a:xfrm>
              <a:off x="1872" y="3051"/>
              <a:ext cx="0" cy="7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9" name="Rectangle 17"/>
            <p:cNvSpPr>
              <a:spLocks noChangeArrowheads="1"/>
            </p:cNvSpPr>
            <p:nvPr/>
          </p:nvSpPr>
          <p:spPr bwMode="auto">
            <a:xfrm>
              <a:off x="3184" y="3721"/>
              <a:ext cx="375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i="1" dirty="0"/>
                <a:t>Q</a:t>
              </a:r>
              <a:r>
                <a:rPr lang="en-US" altLang="en-US" sz="2800" b="1" i="1" baseline="-25000" dirty="0"/>
                <a:t>2</a:t>
              </a:r>
            </a:p>
          </p:txBody>
        </p:sp>
        <p:sp>
          <p:nvSpPr>
            <p:cNvPr id="46110" name="Line 18"/>
            <p:cNvSpPr>
              <a:spLocks noChangeShapeType="1"/>
            </p:cNvSpPr>
            <p:nvPr/>
          </p:nvSpPr>
          <p:spPr bwMode="auto">
            <a:xfrm>
              <a:off x="3312" y="3051"/>
              <a:ext cx="0" cy="7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1" name="Line 19"/>
            <p:cNvSpPr>
              <a:spLocks noChangeShapeType="1"/>
            </p:cNvSpPr>
            <p:nvPr/>
          </p:nvSpPr>
          <p:spPr bwMode="auto">
            <a:xfrm flipH="1">
              <a:off x="1426" y="3024"/>
              <a:ext cx="184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2" name="Rectangle 20"/>
            <p:cNvSpPr>
              <a:spLocks noChangeArrowheads="1"/>
            </p:cNvSpPr>
            <p:nvPr/>
          </p:nvSpPr>
          <p:spPr bwMode="auto">
            <a:xfrm>
              <a:off x="1054" y="2828"/>
              <a:ext cx="349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i="1" dirty="0"/>
                <a:t>P</a:t>
              </a:r>
              <a:r>
                <a:rPr lang="en-US" altLang="en-US" sz="2800" b="1" i="1" baseline="-25000" dirty="0"/>
                <a:t>2</a:t>
              </a:r>
            </a:p>
          </p:txBody>
        </p:sp>
        <p:sp>
          <p:nvSpPr>
            <p:cNvPr id="46113" name="Freeform 21"/>
            <p:cNvSpPr>
              <a:spLocks/>
            </p:cNvSpPr>
            <p:nvPr/>
          </p:nvSpPr>
          <p:spPr bwMode="auto">
            <a:xfrm>
              <a:off x="1870" y="3027"/>
              <a:ext cx="1396" cy="191"/>
            </a:xfrm>
            <a:custGeom>
              <a:avLst/>
              <a:gdLst>
                <a:gd name="T0" fmla="*/ 1395 w 1396"/>
                <a:gd name="T1" fmla="*/ 0 h 191"/>
                <a:gd name="T2" fmla="*/ 1385 w 1396"/>
                <a:gd name="T3" fmla="*/ 36 h 191"/>
                <a:gd name="T4" fmla="*/ 1364 w 1396"/>
                <a:gd name="T5" fmla="*/ 66 h 191"/>
                <a:gd name="T6" fmla="*/ 1327 w 1396"/>
                <a:gd name="T7" fmla="*/ 87 h 191"/>
                <a:gd name="T8" fmla="*/ 1280 w 1396"/>
                <a:gd name="T9" fmla="*/ 92 h 191"/>
                <a:gd name="T10" fmla="*/ 815 w 1396"/>
                <a:gd name="T11" fmla="*/ 92 h 191"/>
                <a:gd name="T12" fmla="*/ 773 w 1396"/>
                <a:gd name="T13" fmla="*/ 102 h 191"/>
                <a:gd name="T14" fmla="*/ 737 w 1396"/>
                <a:gd name="T15" fmla="*/ 123 h 191"/>
                <a:gd name="T16" fmla="*/ 711 w 1396"/>
                <a:gd name="T17" fmla="*/ 154 h 191"/>
                <a:gd name="T18" fmla="*/ 700 w 1396"/>
                <a:gd name="T19" fmla="*/ 190 h 191"/>
                <a:gd name="T20" fmla="*/ 690 w 1396"/>
                <a:gd name="T21" fmla="*/ 154 h 191"/>
                <a:gd name="T22" fmla="*/ 664 w 1396"/>
                <a:gd name="T23" fmla="*/ 123 h 191"/>
                <a:gd name="T24" fmla="*/ 627 w 1396"/>
                <a:gd name="T25" fmla="*/ 102 h 191"/>
                <a:gd name="T26" fmla="*/ 580 w 1396"/>
                <a:gd name="T27" fmla="*/ 92 h 191"/>
                <a:gd name="T28" fmla="*/ 120 w 1396"/>
                <a:gd name="T29" fmla="*/ 92 h 191"/>
                <a:gd name="T30" fmla="*/ 73 w 1396"/>
                <a:gd name="T31" fmla="*/ 87 h 191"/>
                <a:gd name="T32" fmla="*/ 37 w 1396"/>
                <a:gd name="T33" fmla="*/ 66 h 191"/>
                <a:gd name="T34" fmla="*/ 11 w 1396"/>
                <a:gd name="T35" fmla="*/ 36 h 191"/>
                <a:gd name="T36" fmla="*/ 0 w 1396"/>
                <a:gd name="T37" fmla="*/ 0 h 19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96"/>
                <a:gd name="T58" fmla="*/ 0 h 191"/>
                <a:gd name="T59" fmla="*/ 1396 w 1396"/>
                <a:gd name="T60" fmla="*/ 191 h 19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96" h="191">
                  <a:moveTo>
                    <a:pt x="1395" y="0"/>
                  </a:moveTo>
                  <a:lnTo>
                    <a:pt x="1385" y="36"/>
                  </a:lnTo>
                  <a:lnTo>
                    <a:pt x="1364" y="66"/>
                  </a:lnTo>
                  <a:lnTo>
                    <a:pt x="1327" y="87"/>
                  </a:lnTo>
                  <a:lnTo>
                    <a:pt x="1280" y="92"/>
                  </a:lnTo>
                  <a:lnTo>
                    <a:pt x="815" y="92"/>
                  </a:lnTo>
                  <a:lnTo>
                    <a:pt x="773" y="102"/>
                  </a:lnTo>
                  <a:lnTo>
                    <a:pt x="737" y="123"/>
                  </a:lnTo>
                  <a:lnTo>
                    <a:pt x="711" y="154"/>
                  </a:lnTo>
                  <a:lnTo>
                    <a:pt x="700" y="190"/>
                  </a:lnTo>
                  <a:lnTo>
                    <a:pt x="690" y="154"/>
                  </a:lnTo>
                  <a:lnTo>
                    <a:pt x="664" y="123"/>
                  </a:lnTo>
                  <a:lnTo>
                    <a:pt x="627" y="102"/>
                  </a:lnTo>
                  <a:lnTo>
                    <a:pt x="580" y="92"/>
                  </a:lnTo>
                  <a:lnTo>
                    <a:pt x="120" y="92"/>
                  </a:lnTo>
                  <a:lnTo>
                    <a:pt x="73" y="87"/>
                  </a:lnTo>
                  <a:lnTo>
                    <a:pt x="37" y="66"/>
                  </a:lnTo>
                  <a:lnTo>
                    <a:pt x="11" y="3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4" name="Rectangle 27"/>
            <p:cNvSpPr>
              <a:spLocks noChangeArrowheads="1"/>
            </p:cNvSpPr>
            <p:nvPr/>
          </p:nvSpPr>
          <p:spPr bwMode="auto">
            <a:xfrm>
              <a:off x="2012" y="3139"/>
              <a:ext cx="1204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dirty="0" err="1"/>
                <a:t>Escassez</a:t>
              </a:r>
              <a:endParaRPr lang="en-US" altLang="en-US" sz="3000" b="1" dirty="0"/>
            </a:p>
          </p:txBody>
        </p:sp>
      </p:grpSp>
      <p:grpSp>
        <p:nvGrpSpPr>
          <p:cNvPr id="46089" name="Group 28"/>
          <p:cNvGrpSpPr>
            <a:grpSpLocks/>
          </p:cNvGrpSpPr>
          <p:nvPr/>
        </p:nvGrpSpPr>
        <p:grpSpPr bwMode="auto">
          <a:xfrm>
            <a:off x="97671" y="1493848"/>
            <a:ext cx="5114930" cy="4983171"/>
            <a:chOff x="1088" y="949"/>
            <a:chExt cx="3222" cy="3139"/>
          </a:xfrm>
        </p:grpSpPr>
        <p:sp>
          <p:nvSpPr>
            <p:cNvPr id="46101" name="Line 29"/>
            <p:cNvSpPr>
              <a:spLocks noChangeShapeType="1"/>
            </p:cNvSpPr>
            <p:nvPr/>
          </p:nvSpPr>
          <p:spPr bwMode="auto">
            <a:xfrm>
              <a:off x="1392" y="1099"/>
              <a:ext cx="0" cy="265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2" name="Line 30"/>
            <p:cNvSpPr>
              <a:spLocks noChangeShapeType="1"/>
            </p:cNvSpPr>
            <p:nvPr/>
          </p:nvSpPr>
          <p:spPr bwMode="auto">
            <a:xfrm>
              <a:off x="1377" y="3751"/>
              <a:ext cx="266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3" name="Rectangle 31"/>
            <p:cNvSpPr>
              <a:spLocks noChangeArrowheads="1"/>
            </p:cNvSpPr>
            <p:nvPr/>
          </p:nvSpPr>
          <p:spPr bwMode="auto">
            <a:xfrm>
              <a:off x="3922" y="3721"/>
              <a:ext cx="388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 dirty="0"/>
                <a:t>Q </a:t>
              </a:r>
            </a:p>
          </p:txBody>
        </p:sp>
        <p:sp>
          <p:nvSpPr>
            <p:cNvPr id="46104" name="Rectangle 32"/>
            <p:cNvSpPr>
              <a:spLocks noChangeArrowheads="1"/>
            </p:cNvSpPr>
            <p:nvPr/>
          </p:nvSpPr>
          <p:spPr bwMode="auto">
            <a:xfrm>
              <a:off x="1088" y="949"/>
              <a:ext cx="227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 dirty="0"/>
                <a:t>P</a:t>
              </a:r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57983" y="1190629"/>
            <a:ext cx="11971345" cy="5224449"/>
            <a:chOff x="1063" y="758"/>
            <a:chExt cx="7541" cy="3291"/>
          </a:xfrm>
        </p:grpSpPr>
        <p:sp>
          <p:nvSpPr>
            <p:cNvPr id="46092" name="Rectangle 25"/>
            <p:cNvSpPr>
              <a:spLocks noChangeArrowheads="1"/>
            </p:cNvSpPr>
            <p:nvPr/>
          </p:nvSpPr>
          <p:spPr bwMode="auto">
            <a:xfrm>
              <a:off x="3833" y="758"/>
              <a:ext cx="4771" cy="2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tabLst>
                  <a:tab pos="28575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tabLst>
                  <a:tab pos="28575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tabLst>
                  <a:tab pos="28575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tabLst>
                  <a:tab pos="28575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tabLst>
                  <a:tab pos="28575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tabLst>
                  <a:tab pos="28575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tabLst>
                  <a:tab pos="28575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tabLst>
                  <a:tab pos="28575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tabLst>
                  <a:tab pos="28575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36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Assumindo</a:t>
              </a:r>
              <a:r>
                <a:rPr lang="en-US" altLang="en-US" sz="3600" b="0" dirty="0">
                  <a:latin typeface="Calibri" panose="020F0502020204030204" pitchFamily="34" charset="0"/>
                  <a:cs typeface="Calibri" panose="020F0502020204030204" pitchFamily="34" charset="0"/>
                </a:rPr>
                <a:t> que o </a:t>
              </a:r>
              <a:r>
                <a:rPr lang="en-US" altLang="en-US" sz="36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preço</a:t>
              </a:r>
              <a:r>
                <a:rPr lang="en-US" altLang="en-US" sz="3600" b="0" dirty="0">
                  <a:latin typeface="Calibri" panose="020F0502020204030204" pitchFamily="34" charset="0"/>
                  <a:cs typeface="Calibri" panose="020F0502020204030204" pitchFamily="34" charset="0"/>
                </a:rPr>
                <a:t> é P</a:t>
              </a:r>
              <a:r>
                <a:rPr lang="en-US" altLang="en-US" sz="3600" b="0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altLang="en-US" sz="3600" b="0" dirty="0">
                  <a:latin typeface="Calibri" panose="020F0502020204030204" pitchFamily="34" charset="0"/>
                  <a:cs typeface="Calibri" panose="020F0502020204030204" pitchFamily="34" charset="0"/>
                </a:rPr>
                <a:t> :</a:t>
              </a:r>
            </a:p>
            <a:p>
              <a:pPr marL="742950" indent="-742950" algn="just">
                <a:spcBef>
                  <a:spcPct val="0"/>
                </a:spcBef>
                <a:buClrTx/>
                <a:buSzTx/>
                <a:buFont typeface="+mj-lt"/>
                <a:buAutoNum type="arabicParenR"/>
                <a:defRPr/>
              </a:pPr>
              <a:r>
                <a:rPr lang="en-US" altLang="en-US" sz="36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Q</a:t>
              </a:r>
              <a:r>
                <a:rPr lang="en-US" altLang="en-US" sz="3600" b="0" baseline="-250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d</a:t>
              </a:r>
              <a:r>
                <a:rPr lang="en-US" altLang="en-US" sz="3600" b="0" dirty="0">
                  <a:latin typeface="Calibri" panose="020F0502020204030204" pitchFamily="34" charset="0"/>
                  <a:cs typeface="Calibri" panose="020F0502020204030204" pitchFamily="34" charset="0"/>
                </a:rPr>
                <a:t> = Q</a:t>
              </a:r>
              <a:r>
                <a:rPr lang="en-US" altLang="en-US" sz="3600" b="0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altLang="en-US" sz="3600" b="0" dirty="0">
                  <a:latin typeface="Calibri" panose="020F0502020204030204" pitchFamily="34" charset="0"/>
                  <a:cs typeface="Calibri" panose="020F0502020204030204" pitchFamily="34" charset="0"/>
                </a:rPr>
                <a:t> &gt; Q</a:t>
              </a:r>
              <a:r>
                <a:rPr lang="en-US" altLang="en-US" sz="3600" b="0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s</a:t>
              </a:r>
              <a:r>
                <a:rPr lang="en-US" altLang="en-US" sz="3600" b="0" dirty="0">
                  <a:latin typeface="Calibri" panose="020F0502020204030204" pitchFamily="34" charset="0"/>
                  <a:cs typeface="Calibri" panose="020F0502020204030204" pitchFamily="34" charset="0"/>
                </a:rPr>
                <a:t> = Q</a:t>
              </a:r>
              <a:r>
                <a:rPr lang="en-US" altLang="en-US" sz="3600" b="0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lang="en-US" altLang="en-US" sz="3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742950" indent="-742950" algn="just">
                <a:spcBef>
                  <a:spcPct val="0"/>
                </a:spcBef>
                <a:buClrTx/>
                <a:buSzTx/>
                <a:buFont typeface="+mj-lt"/>
                <a:buAutoNum type="arabicParenR"/>
                <a:defRPr/>
              </a:pPr>
              <a:r>
                <a:rPr lang="en-US" altLang="en-US" sz="3600" b="0" dirty="0">
                  <a:latin typeface="Calibri" panose="020F0502020204030204" pitchFamily="34" charset="0"/>
                  <a:cs typeface="Calibri" panose="020F0502020204030204" pitchFamily="34" charset="0"/>
                </a:rPr>
                <a:t>A </a:t>
              </a:r>
              <a:r>
                <a:rPr lang="en-US" altLang="en-US" sz="36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Escassez</a:t>
              </a:r>
              <a:r>
                <a:rPr lang="en-US" altLang="en-US" sz="3600" b="0" dirty="0">
                  <a:latin typeface="Calibri" panose="020F0502020204030204" pitchFamily="34" charset="0"/>
                  <a:cs typeface="Calibri" panose="020F0502020204030204" pitchFamily="34" charset="0"/>
                </a:rPr>
                <a:t> é  Q</a:t>
              </a:r>
              <a:r>
                <a:rPr lang="en-US" altLang="en-US" sz="3600" b="0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2 </a:t>
              </a:r>
              <a:r>
                <a:rPr lang="en-US" altLang="en-US" sz="3600" b="0" dirty="0">
                  <a:latin typeface="Calibri" panose="020F0502020204030204" pitchFamily="34" charset="0"/>
                  <a:cs typeface="Calibri" panose="020F0502020204030204" pitchFamily="34" charset="0"/>
                </a:rPr>
                <a:t>- Q</a:t>
              </a:r>
              <a:r>
                <a:rPr lang="en-US" altLang="en-US" sz="3600" b="0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lang="en-US" altLang="en-US" sz="3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742950" indent="-742950" algn="just">
                <a:spcBef>
                  <a:spcPct val="0"/>
                </a:spcBef>
                <a:buClrTx/>
                <a:buSzTx/>
                <a:buFont typeface="+mj-lt"/>
                <a:buAutoNum type="arabicParenR"/>
                <a:defRPr/>
              </a:pPr>
              <a:r>
                <a:rPr lang="en-US" altLang="en-US" sz="3600" b="0" dirty="0">
                  <a:latin typeface="Calibri" panose="020F0502020204030204" pitchFamily="34" charset="0"/>
                  <a:cs typeface="Calibri" panose="020F0502020204030204" pitchFamily="34" charset="0"/>
                </a:rPr>
                <a:t>Produtores </a:t>
              </a:r>
              <a:r>
                <a:rPr lang="en-US" altLang="en-US" sz="36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elevam</a:t>
              </a:r>
              <a:r>
                <a:rPr lang="en-US" altLang="en-US" sz="3600" b="0" dirty="0">
                  <a:latin typeface="Calibri" panose="020F0502020204030204" pitchFamily="34" charset="0"/>
                  <a:cs typeface="Calibri" panose="020F0502020204030204" pitchFamily="34" charset="0"/>
                </a:rPr>
                <a:t> o </a:t>
              </a:r>
              <a:r>
                <a:rPr lang="en-US" altLang="en-US" sz="36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preço</a:t>
              </a:r>
              <a:endParaRPr lang="en-US" altLang="en-US" sz="3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742950" indent="-742950" algn="just">
                <a:spcBef>
                  <a:spcPct val="0"/>
                </a:spcBef>
                <a:buClrTx/>
                <a:buSzTx/>
                <a:buFont typeface="+mj-lt"/>
                <a:buAutoNum type="arabicParenR"/>
                <a:defRPr/>
              </a:pPr>
              <a:r>
                <a:rPr lang="en-US" altLang="en-US" sz="3600" b="0" dirty="0">
                  <a:latin typeface="Calibri" panose="020F0502020204030204" pitchFamily="34" charset="0"/>
                  <a:cs typeface="Calibri" panose="020F0502020204030204" pitchFamily="34" charset="0"/>
                </a:rPr>
                <a:t>A </a:t>
              </a:r>
              <a:r>
                <a:rPr lang="en-US" altLang="en-US" sz="36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quantidade</a:t>
              </a:r>
              <a:r>
                <a:rPr lang="en-US" altLang="en-US" sz="3600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sz="36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ofertada</a:t>
              </a:r>
              <a:r>
                <a:rPr lang="en-US" altLang="en-US" sz="3600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sz="36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aumenta</a:t>
              </a:r>
              <a:r>
                <a:rPr lang="en-US" altLang="en-US" sz="3600" b="0" dirty="0">
                  <a:latin typeface="Calibri" panose="020F0502020204030204" pitchFamily="34" charset="0"/>
                  <a:cs typeface="Calibri" panose="020F0502020204030204" pitchFamily="34" charset="0"/>
                </a:rPr>
                <a:t> e a </a:t>
              </a:r>
              <a:r>
                <a:rPr lang="en-US" altLang="en-US" sz="36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demandada</a:t>
              </a:r>
              <a:r>
                <a:rPr lang="en-US" altLang="en-US" sz="3600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sz="36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diminui</a:t>
              </a:r>
              <a:r>
                <a:rPr lang="en-US" altLang="en-US" sz="3600" b="0" dirty="0"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  <a:p>
              <a:pPr marL="742950" indent="-742950" algn="just">
                <a:spcBef>
                  <a:spcPct val="0"/>
                </a:spcBef>
                <a:buClrTx/>
                <a:buSzTx/>
                <a:buFont typeface="+mj-lt"/>
                <a:buAutoNum type="arabicParenR"/>
                <a:defRPr/>
              </a:pPr>
              <a:r>
                <a:rPr lang="en-US" altLang="en-US" sz="36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Equilíbrio</a:t>
              </a:r>
              <a:r>
                <a:rPr lang="en-US" altLang="en-US" sz="3600" b="0" dirty="0">
                  <a:latin typeface="Calibri" panose="020F0502020204030204" pitchFamily="34" charset="0"/>
                  <a:cs typeface="Calibri" panose="020F0502020204030204" pitchFamily="34" charset="0"/>
                </a:rPr>
                <a:t> com P</a:t>
              </a:r>
              <a:r>
                <a:rPr lang="en-US" altLang="en-US" sz="3600" b="0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r>
                <a:rPr lang="en-US" altLang="en-US" sz="3600" b="0" dirty="0">
                  <a:latin typeface="Calibri" panose="020F0502020204030204" pitchFamily="34" charset="0"/>
                  <a:cs typeface="Calibri" panose="020F0502020204030204" pitchFamily="34" charset="0"/>
                </a:rPr>
                <a:t> e Q</a:t>
              </a:r>
              <a:r>
                <a:rPr lang="en-US" altLang="en-US" sz="3600" b="0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46093" name="Line 33"/>
            <p:cNvSpPr>
              <a:spLocks noChangeShapeType="1"/>
            </p:cNvSpPr>
            <p:nvPr/>
          </p:nvSpPr>
          <p:spPr bwMode="auto">
            <a:xfrm>
              <a:off x="2750" y="2406"/>
              <a:ext cx="0" cy="13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4" name="AutoShape 22"/>
            <p:cNvSpPr>
              <a:spLocks noChangeArrowheads="1"/>
            </p:cNvSpPr>
            <p:nvPr/>
          </p:nvSpPr>
          <p:spPr bwMode="auto">
            <a:xfrm rot="16200000">
              <a:off x="2529" y="2616"/>
              <a:ext cx="432" cy="288"/>
            </a:xfrm>
            <a:prstGeom prst="rightArrow">
              <a:avLst>
                <a:gd name="adj1" fmla="val 50000"/>
                <a:gd name="adj2" fmla="val 71292"/>
              </a:avLst>
            </a:pr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46095" name="AutoShape 23"/>
            <p:cNvSpPr>
              <a:spLocks noChangeArrowheads="1"/>
            </p:cNvSpPr>
            <p:nvPr/>
          </p:nvSpPr>
          <p:spPr bwMode="auto">
            <a:xfrm>
              <a:off x="1920" y="3440"/>
              <a:ext cx="758" cy="292"/>
            </a:xfrm>
            <a:prstGeom prst="rightArrow">
              <a:avLst>
                <a:gd name="adj1" fmla="val 50000"/>
                <a:gd name="adj2" fmla="val 109136"/>
              </a:avLst>
            </a:pr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46096" name="Freeform 24"/>
            <p:cNvSpPr>
              <a:spLocks/>
            </p:cNvSpPr>
            <p:nvPr/>
          </p:nvSpPr>
          <p:spPr bwMode="auto">
            <a:xfrm>
              <a:off x="2781" y="3416"/>
              <a:ext cx="481" cy="337"/>
            </a:xfrm>
            <a:custGeom>
              <a:avLst/>
              <a:gdLst>
                <a:gd name="T0" fmla="*/ 200 w 481"/>
                <a:gd name="T1" fmla="*/ 0 h 337"/>
                <a:gd name="T2" fmla="*/ 200 w 481"/>
                <a:gd name="T3" fmla="*/ 83 h 337"/>
                <a:gd name="T4" fmla="*/ 480 w 481"/>
                <a:gd name="T5" fmla="*/ 83 h 337"/>
                <a:gd name="T6" fmla="*/ 480 w 481"/>
                <a:gd name="T7" fmla="*/ 253 h 337"/>
                <a:gd name="T8" fmla="*/ 200 w 481"/>
                <a:gd name="T9" fmla="*/ 253 h 337"/>
                <a:gd name="T10" fmla="*/ 200 w 481"/>
                <a:gd name="T11" fmla="*/ 336 h 337"/>
                <a:gd name="T12" fmla="*/ 0 w 481"/>
                <a:gd name="T13" fmla="*/ 168 h 337"/>
                <a:gd name="T14" fmla="*/ 200 w 481"/>
                <a:gd name="T15" fmla="*/ 0 h 33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1"/>
                <a:gd name="T25" fmla="*/ 0 h 337"/>
                <a:gd name="T26" fmla="*/ 481 w 481"/>
                <a:gd name="T27" fmla="*/ 337 h 33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1" h="337">
                  <a:moveTo>
                    <a:pt x="200" y="0"/>
                  </a:moveTo>
                  <a:lnTo>
                    <a:pt x="200" y="83"/>
                  </a:lnTo>
                  <a:lnTo>
                    <a:pt x="480" y="83"/>
                  </a:lnTo>
                  <a:lnTo>
                    <a:pt x="480" y="253"/>
                  </a:lnTo>
                  <a:lnTo>
                    <a:pt x="200" y="253"/>
                  </a:lnTo>
                  <a:lnTo>
                    <a:pt x="200" y="336"/>
                  </a:lnTo>
                  <a:lnTo>
                    <a:pt x="0" y="168"/>
                  </a:lnTo>
                  <a:lnTo>
                    <a:pt x="200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7" name="Rectangle 34"/>
            <p:cNvSpPr>
              <a:spLocks noChangeArrowheads="1"/>
            </p:cNvSpPr>
            <p:nvPr/>
          </p:nvSpPr>
          <p:spPr bwMode="auto">
            <a:xfrm>
              <a:off x="2584" y="3721"/>
              <a:ext cx="375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i="1" dirty="0"/>
                <a:t>Q</a:t>
              </a:r>
              <a:r>
                <a:rPr lang="en-US" altLang="en-US" sz="2800" b="1" i="1" baseline="-25000" dirty="0"/>
                <a:t>3</a:t>
              </a:r>
            </a:p>
          </p:txBody>
        </p:sp>
        <p:sp>
          <p:nvSpPr>
            <p:cNvPr id="46098" name="Oval 35"/>
            <p:cNvSpPr>
              <a:spLocks noChangeArrowheads="1"/>
            </p:cNvSpPr>
            <p:nvPr/>
          </p:nvSpPr>
          <p:spPr bwMode="auto">
            <a:xfrm>
              <a:off x="2686" y="2343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46099" name="Line 36"/>
            <p:cNvSpPr>
              <a:spLocks noChangeShapeType="1"/>
            </p:cNvSpPr>
            <p:nvPr/>
          </p:nvSpPr>
          <p:spPr bwMode="auto">
            <a:xfrm flipH="1">
              <a:off x="1426" y="2391"/>
              <a:ext cx="132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0" name="Rectangle 37"/>
            <p:cNvSpPr>
              <a:spLocks noChangeArrowheads="1"/>
            </p:cNvSpPr>
            <p:nvPr/>
          </p:nvSpPr>
          <p:spPr bwMode="auto">
            <a:xfrm>
              <a:off x="1063" y="2195"/>
              <a:ext cx="349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i="1" dirty="0"/>
                <a:t>P</a:t>
              </a:r>
              <a:r>
                <a:rPr lang="en-US" altLang="en-US" sz="2800" b="1" i="1" baseline="-25000" dirty="0"/>
                <a:t>3</a:t>
              </a:r>
            </a:p>
          </p:txBody>
        </p:sp>
      </p:grpSp>
      <p:sp>
        <p:nvSpPr>
          <p:cNvPr id="41" name="Rectangle 4"/>
          <p:cNvSpPr>
            <a:spLocks noGrp="1" noChangeArrowheads="1"/>
          </p:cNvSpPr>
          <p:nvPr>
            <p:ph type="title"/>
          </p:nvPr>
        </p:nvSpPr>
        <p:spPr>
          <a:xfrm>
            <a:off x="2574388" y="148032"/>
            <a:ext cx="6986103" cy="896937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Mecanismo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Mercado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ChangeArrowheads="1"/>
          </p:cNvSpPr>
          <p:nvPr/>
        </p:nvSpPr>
        <p:spPr bwMode="auto">
          <a:xfrm>
            <a:off x="2286000" y="601345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4800600" y="601345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2574388" y="148030"/>
            <a:ext cx="6986103" cy="896937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Mecanismo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Mercado</a:t>
            </a:r>
          </a:p>
        </p:txBody>
      </p:sp>
      <p:sp>
        <p:nvSpPr>
          <p:cNvPr id="124933" name="Rectangle 5"/>
          <p:cNvSpPr>
            <a:spLocks noGrp="1" noChangeArrowheads="1"/>
          </p:cNvSpPr>
          <p:nvPr>
            <p:ph idx="1"/>
          </p:nvPr>
        </p:nvSpPr>
        <p:spPr>
          <a:xfrm>
            <a:off x="309489" y="1183544"/>
            <a:ext cx="11619914" cy="3886200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70000"/>
              </a:spcBef>
              <a:buClrTx/>
              <a:buFont typeface="Arial" panose="020B0604020202020204" pitchFamily="34" charset="0"/>
              <a:buChar char="•"/>
              <a:tabLst>
                <a:tab pos="800100" algn="l"/>
              </a:tabLst>
            </a:pPr>
            <a:r>
              <a:rPr lang="en-US" altLang="en-US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Sumário</a:t>
            </a: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altLang="en-US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Mecanismo</a:t>
            </a: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 do Mercado</a:t>
            </a:r>
          </a:p>
          <a:p>
            <a:pPr eaLnBrk="1" hangingPunct="1">
              <a:spcBef>
                <a:spcPct val="70000"/>
              </a:spcBef>
              <a:buClrTx/>
              <a:buFont typeface="Arial" panose="020B0604020202020204" pitchFamily="34" charset="0"/>
              <a:buChar char="•"/>
              <a:tabLst>
                <a:tab pos="800100" algn="l"/>
              </a:tabLst>
            </a:pPr>
            <a:endParaRPr lang="en-US" altLang="en-US" sz="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0818" indent="-514350" algn="just">
              <a:spcBef>
                <a:spcPts val="600"/>
              </a:spcBef>
              <a:buFont typeface="+mj-lt"/>
              <a:buAutoNum type="alphaLcParenR"/>
              <a:tabLst>
                <a:tab pos="800100" algn="l"/>
              </a:tabLst>
            </a:pP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interagem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determinar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equilíbrio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mercado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00818" indent="-514350" algn="just">
              <a:spcBef>
                <a:spcPts val="600"/>
              </a:spcBef>
              <a:buFont typeface="+mj-lt"/>
              <a:buAutoNum type="alphaLcParenR"/>
              <a:tabLst>
                <a:tab pos="800100" algn="l"/>
              </a:tabLst>
            </a:pP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Quando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não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houver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equilíbrio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, o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mercado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ajustará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através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variações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até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que se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alcance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equilíbrio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00818" indent="-514350" algn="just">
              <a:spcBef>
                <a:spcPts val="600"/>
              </a:spcBef>
              <a:buFont typeface="+mj-lt"/>
              <a:buAutoNum type="alphaLcParenR"/>
              <a:tabLst>
                <a:tab pos="800100" algn="l"/>
              </a:tabLst>
            </a:pP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mercados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devem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ser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competitivos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 para  que  o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mecanismo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seja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eficiente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49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49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49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8678972" y="1762125"/>
            <a:ext cx="3149605" cy="4432301"/>
            <a:chOff x="3807" y="1229"/>
            <a:chExt cx="1984" cy="2792"/>
          </a:xfrm>
        </p:grpSpPr>
        <p:sp>
          <p:nvSpPr>
            <p:cNvPr id="50206" name="Freeform 17"/>
            <p:cNvSpPr>
              <a:spLocks/>
            </p:cNvSpPr>
            <p:nvPr/>
          </p:nvSpPr>
          <p:spPr bwMode="auto">
            <a:xfrm>
              <a:off x="3807" y="1440"/>
              <a:ext cx="1777" cy="2017"/>
            </a:xfrm>
            <a:custGeom>
              <a:avLst/>
              <a:gdLst>
                <a:gd name="T0" fmla="*/ 0 w 1777"/>
                <a:gd name="T1" fmla="*/ 2016 h 2017"/>
                <a:gd name="T2" fmla="*/ 472 w 1777"/>
                <a:gd name="T3" fmla="*/ 1628 h 2017"/>
                <a:gd name="T4" fmla="*/ 968 w 1777"/>
                <a:gd name="T5" fmla="*/ 1174 h 2017"/>
                <a:gd name="T6" fmla="*/ 1490 w 1777"/>
                <a:gd name="T7" fmla="*/ 563 h 2017"/>
                <a:gd name="T8" fmla="*/ 1685 w 1777"/>
                <a:gd name="T9" fmla="*/ 266 h 2017"/>
                <a:gd name="T10" fmla="*/ 1776 w 1777"/>
                <a:gd name="T11" fmla="*/ 0 h 20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77"/>
                <a:gd name="T19" fmla="*/ 0 h 2017"/>
                <a:gd name="T20" fmla="*/ 1777 w 1777"/>
                <a:gd name="T21" fmla="*/ 2017 h 20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77" h="2017">
                  <a:moveTo>
                    <a:pt x="0" y="2016"/>
                  </a:moveTo>
                  <a:lnTo>
                    <a:pt x="472" y="1628"/>
                  </a:lnTo>
                  <a:lnTo>
                    <a:pt x="968" y="1174"/>
                  </a:lnTo>
                  <a:lnTo>
                    <a:pt x="1490" y="563"/>
                  </a:lnTo>
                  <a:lnTo>
                    <a:pt x="1685" y="266"/>
                  </a:lnTo>
                  <a:lnTo>
                    <a:pt x="1776" y="0"/>
                  </a:lnTo>
                </a:path>
              </a:pathLst>
            </a:custGeom>
            <a:noFill/>
            <a:ln w="50800" cap="flat" cmpd="sng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7" name="Rectangle 18"/>
            <p:cNvSpPr>
              <a:spLocks noChangeArrowheads="1"/>
            </p:cNvSpPr>
            <p:nvPr/>
          </p:nvSpPr>
          <p:spPr bwMode="auto">
            <a:xfrm>
              <a:off x="5463" y="1229"/>
              <a:ext cx="328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i="1" dirty="0">
                  <a:solidFill>
                    <a:srgbClr val="0070C0"/>
                  </a:solidFill>
                </a:rPr>
                <a:t>S’</a:t>
              </a:r>
            </a:p>
          </p:txBody>
        </p:sp>
        <p:sp>
          <p:nvSpPr>
            <p:cNvPr id="50208" name="AutoShape 26"/>
            <p:cNvSpPr>
              <a:spLocks noChangeArrowheads="1"/>
            </p:cNvSpPr>
            <p:nvPr/>
          </p:nvSpPr>
          <p:spPr bwMode="auto">
            <a:xfrm>
              <a:off x="4923" y="1911"/>
              <a:ext cx="300" cy="210"/>
            </a:xfrm>
            <a:prstGeom prst="rightArrow">
              <a:avLst>
                <a:gd name="adj1" fmla="val 60954"/>
                <a:gd name="adj2" fmla="val 67619"/>
              </a:avLst>
            </a:pr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50209" name="Line 57"/>
            <p:cNvSpPr>
              <a:spLocks noChangeShapeType="1"/>
            </p:cNvSpPr>
            <p:nvPr/>
          </p:nvSpPr>
          <p:spPr bwMode="auto">
            <a:xfrm>
              <a:off x="4964" y="2389"/>
              <a:ext cx="0" cy="133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0" name="Oval 58"/>
            <p:cNvSpPr>
              <a:spLocks noChangeArrowheads="1"/>
            </p:cNvSpPr>
            <p:nvPr/>
          </p:nvSpPr>
          <p:spPr bwMode="auto">
            <a:xfrm>
              <a:off x="4908" y="2352"/>
              <a:ext cx="96" cy="96"/>
            </a:xfrm>
            <a:prstGeom prst="ellipse">
              <a:avLst/>
            </a:prstGeom>
            <a:solidFill>
              <a:srgbClr val="0070C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50211" name="Rectangle 59"/>
            <p:cNvSpPr>
              <a:spLocks noChangeArrowheads="1"/>
            </p:cNvSpPr>
            <p:nvPr/>
          </p:nvSpPr>
          <p:spPr bwMode="auto">
            <a:xfrm>
              <a:off x="4862" y="3693"/>
              <a:ext cx="375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i="1" dirty="0"/>
                <a:t>Q</a:t>
              </a:r>
              <a:r>
                <a:rPr lang="en-US" altLang="en-US" sz="2800" b="1" i="1" baseline="-25000" dirty="0"/>
                <a:t>2</a:t>
              </a:r>
              <a:endParaRPr lang="en-US" altLang="en-US" sz="2800" b="1" i="1" dirty="0"/>
            </a:p>
          </p:txBody>
        </p:sp>
      </p:grpSp>
      <p:sp>
        <p:nvSpPr>
          <p:cNvPr id="50180" name="Rectangle 2"/>
          <p:cNvSpPr>
            <a:spLocks noChangeArrowheads="1"/>
          </p:cNvSpPr>
          <p:nvPr/>
        </p:nvSpPr>
        <p:spPr bwMode="auto">
          <a:xfrm>
            <a:off x="2286000" y="605948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50181" name="Rectangle 3"/>
          <p:cNvSpPr>
            <a:spLocks noChangeArrowheads="1"/>
          </p:cNvSpPr>
          <p:nvPr/>
        </p:nvSpPr>
        <p:spPr bwMode="auto">
          <a:xfrm>
            <a:off x="6151105" y="605948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50191" name="Rectangle 35"/>
          <p:cNvSpPr>
            <a:spLocks noGrp="1" noChangeArrowheads="1"/>
          </p:cNvSpPr>
          <p:nvPr>
            <p:ph type="title"/>
          </p:nvPr>
        </p:nvSpPr>
        <p:spPr>
          <a:xfrm>
            <a:off x="1280157" y="399125"/>
            <a:ext cx="9746363" cy="723900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Mudanças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Equilíbrio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Mercado</a:t>
            </a:r>
          </a:p>
        </p:txBody>
      </p:sp>
      <p:sp>
        <p:nvSpPr>
          <p:cNvPr id="14336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" y="2581475"/>
            <a:ext cx="6463658" cy="2300017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ClrTx/>
              <a:buNone/>
            </a:pPr>
            <a:r>
              <a:rPr lang="en-US" altLang="en-US" sz="3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3800" b="1" dirty="0">
                <a:latin typeface="Calibri" panose="020F0502020204030204" pitchFamily="34" charset="0"/>
                <a:cs typeface="Calibri" panose="020F0502020204030204" pitchFamily="34" charset="0"/>
              </a:rPr>
              <a:t> das </a:t>
            </a:r>
            <a:r>
              <a:rPr lang="en-US" altLang="en-US" sz="38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Matérias-Primas</a:t>
            </a:r>
            <a:r>
              <a:rPr lang="en-US" altLang="en-US" sz="3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Cai</a:t>
            </a:r>
            <a:endParaRPr lang="en-US" altLang="en-US" sz="3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3800" i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muda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altLang="en-US" sz="3800" i="1" dirty="0">
                <a:latin typeface="Calibri" panose="020F0502020204030204" pitchFamily="34" charset="0"/>
                <a:cs typeface="Calibri" panose="020F0502020204030204" pitchFamily="34" charset="0"/>
              </a:rPr>
              <a:t>S’</a:t>
            </a:r>
            <a:endParaRPr lang="en-US" altLang="en-US" sz="3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Excedente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=  </a:t>
            </a:r>
            <a:r>
              <a:rPr lang="en-US" altLang="en-US" sz="3800" i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altLang="en-US" sz="3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altLang="en-US" sz="3800" i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altLang="en-US" sz="3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3800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Equilíbrio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en-US" sz="3800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altLang="en-US" sz="3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3800" i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altLang="en-US" sz="3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0183" name="Line 9"/>
          <p:cNvSpPr>
            <a:spLocks noChangeShapeType="1"/>
          </p:cNvSpPr>
          <p:nvPr/>
        </p:nvSpPr>
        <p:spPr bwMode="auto">
          <a:xfrm>
            <a:off x="7588349" y="1682750"/>
            <a:ext cx="0" cy="40338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Line 10"/>
          <p:cNvSpPr>
            <a:spLocks noChangeShapeType="1"/>
          </p:cNvSpPr>
          <p:nvPr/>
        </p:nvSpPr>
        <p:spPr bwMode="auto">
          <a:xfrm>
            <a:off x="7596288" y="5719763"/>
            <a:ext cx="37290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Rectangle 11"/>
          <p:cNvSpPr>
            <a:spLocks noChangeArrowheads="1"/>
          </p:cNvSpPr>
          <p:nvPr/>
        </p:nvSpPr>
        <p:spPr bwMode="auto">
          <a:xfrm>
            <a:off x="7124091" y="1523511"/>
            <a:ext cx="456857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i="1" dirty="0"/>
              <a:t>P</a:t>
            </a:r>
          </a:p>
        </p:txBody>
      </p:sp>
      <p:sp>
        <p:nvSpPr>
          <p:cNvPr id="50186" name="Rectangle 12"/>
          <p:cNvSpPr>
            <a:spLocks noChangeArrowheads="1"/>
          </p:cNvSpPr>
          <p:nvPr/>
        </p:nvSpPr>
        <p:spPr bwMode="auto">
          <a:xfrm>
            <a:off x="11132849" y="5680076"/>
            <a:ext cx="501741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i="1" dirty="0"/>
              <a:t>Q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7969356" y="1647829"/>
            <a:ext cx="3097216" cy="3651253"/>
            <a:chOff x="3360" y="1157"/>
            <a:chExt cx="1951" cy="2300"/>
          </a:xfrm>
        </p:grpSpPr>
        <p:sp>
          <p:nvSpPr>
            <p:cNvPr id="50204" name="Freeform 13"/>
            <p:cNvSpPr>
              <a:spLocks/>
            </p:cNvSpPr>
            <p:nvPr/>
          </p:nvSpPr>
          <p:spPr bwMode="auto">
            <a:xfrm>
              <a:off x="3360" y="1440"/>
              <a:ext cx="1777" cy="2017"/>
            </a:xfrm>
            <a:custGeom>
              <a:avLst/>
              <a:gdLst>
                <a:gd name="T0" fmla="*/ 0 w 1777"/>
                <a:gd name="T1" fmla="*/ 2016 h 2017"/>
                <a:gd name="T2" fmla="*/ 472 w 1777"/>
                <a:gd name="T3" fmla="*/ 1628 h 2017"/>
                <a:gd name="T4" fmla="*/ 968 w 1777"/>
                <a:gd name="T5" fmla="*/ 1174 h 2017"/>
                <a:gd name="T6" fmla="*/ 1490 w 1777"/>
                <a:gd name="T7" fmla="*/ 563 h 2017"/>
                <a:gd name="T8" fmla="*/ 1685 w 1777"/>
                <a:gd name="T9" fmla="*/ 266 h 2017"/>
                <a:gd name="T10" fmla="*/ 1776 w 1777"/>
                <a:gd name="T11" fmla="*/ 0 h 20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77"/>
                <a:gd name="T19" fmla="*/ 0 h 2017"/>
                <a:gd name="T20" fmla="*/ 1777 w 1777"/>
                <a:gd name="T21" fmla="*/ 2017 h 20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77" h="2017">
                  <a:moveTo>
                    <a:pt x="0" y="2016"/>
                  </a:moveTo>
                  <a:lnTo>
                    <a:pt x="472" y="1628"/>
                  </a:lnTo>
                  <a:lnTo>
                    <a:pt x="968" y="1174"/>
                  </a:lnTo>
                  <a:lnTo>
                    <a:pt x="1490" y="563"/>
                  </a:lnTo>
                  <a:lnTo>
                    <a:pt x="1685" y="266"/>
                  </a:lnTo>
                  <a:lnTo>
                    <a:pt x="1776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5" name="Rectangle 15"/>
            <p:cNvSpPr>
              <a:spLocks noChangeArrowheads="1"/>
            </p:cNvSpPr>
            <p:nvPr/>
          </p:nvSpPr>
          <p:spPr bwMode="auto">
            <a:xfrm>
              <a:off x="5045" y="1157"/>
              <a:ext cx="266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i="1" dirty="0"/>
                <a:t>S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8567837" y="1719264"/>
            <a:ext cx="2832100" cy="3351213"/>
            <a:chOff x="3737" y="1202"/>
            <a:chExt cx="1784" cy="2111"/>
          </a:xfrm>
        </p:grpSpPr>
        <p:sp>
          <p:nvSpPr>
            <p:cNvPr id="50202" name="Freeform 6"/>
            <p:cNvSpPr>
              <a:spLocks/>
            </p:cNvSpPr>
            <p:nvPr/>
          </p:nvSpPr>
          <p:spPr bwMode="auto">
            <a:xfrm>
              <a:off x="3888" y="1488"/>
              <a:ext cx="1633" cy="1825"/>
            </a:xfrm>
            <a:custGeom>
              <a:avLst/>
              <a:gdLst>
                <a:gd name="T0" fmla="*/ 0 w 1633"/>
                <a:gd name="T1" fmla="*/ 0 h 1825"/>
                <a:gd name="T2" fmla="*/ 314 w 1633"/>
                <a:gd name="T3" fmla="*/ 485 h 1825"/>
                <a:gd name="T4" fmla="*/ 682 w 1633"/>
                <a:gd name="T5" fmla="*/ 994 h 1825"/>
                <a:gd name="T6" fmla="*/ 1176 w 1633"/>
                <a:gd name="T7" fmla="*/ 1530 h 1825"/>
                <a:gd name="T8" fmla="*/ 1417 w 1633"/>
                <a:gd name="T9" fmla="*/ 1731 h 1825"/>
                <a:gd name="T10" fmla="*/ 1632 w 1633"/>
                <a:gd name="T11" fmla="*/ 1824 h 18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33"/>
                <a:gd name="T19" fmla="*/ 0 h 1825"/>
                <a:gd name="T20" fmla="*/ 1633 w 1633"/>
                <a:gd name="T21" fmla="*/ 1825 h 18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33" h="1825">
                  <a:moveTo>
                    <a:pt x="0" y="0"/>
                  </a:moveTo>
                  <a:lnTo>
                    <a:pt x="314" y="485"/>
                  </a:lnTo>
                  <a:lnTo>
                    <a:pt x="682" y="994"/>
                  </a:lnTo>
                  <a:lnTo>
                    <a:pt x="1176" y="1530"/>
                  </a:lnTo>
                  <a:lnTo>
                    <a:pt x="1417" y="1731"/>
                  </a:lnTo>
                  <a:lnTo>
                    <a:pt x="1632" y="1824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3" name="Rectangle 16"/>
            <p:cNvSpPr>
              <a:spLocks noChangeArrowheads="1"/>
            </p:cNvSpPr>
            <p:nvPr/>
          </p:nvSpPr>
          <p:spPr bwMode="auto">
            <a:xfrm>
              <a:off x="3737" y="1202"/>
              <a:ext cx="279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i="1" dirty="0"/>
                <a:t>D</a:t>
              </a:r>
            </a:p>
          </p:txBody>
        </p:sp>
      </p:grpSp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7034314" y="3748091"/>
            <a:ext cx="3486152" cy="2446339"/>
            <a:chOff x="2771" y="2480"/>
            <a:chExt cx="2196" cy="1541"/>
          </a:xfrm>
        </p:grpSpPr>
        <p:sp>
          <p:nvSpPr>
            <p:cNvPr id="50197" name="Line 4"/>
            <p:cNvSpPr>
              <a:spLocks noChangeShapeType="1"/>
            </p:cNvSpPr>
            <p:nvPr/>
          </p:nvSpPr>
          <p:spPr bwMode="auto">
            <a:xfrm>
              <a:off x="3147" y="2651"/>
              <a:ext cx="15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8" name="Line 5"/>
            <p:cNvSpPr>
              <a:spLocks noChangeShapeType="1"/>
            </p:cNvSpPr>
            <p:nvPr/>
          </p:nvSpPr>
          <p:spPr bwMode="auto">
            <a:xfrm>
              <a:off x="4741" y="2667"/>
              <a:ext cx="0" cy="110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9" name="Oval 19"/>
            <p:cNvSpPr>
              <a:spLocks noChangeArrowheads="1"/>
            </p:cNvSpPr>
            <p:nvPr/>
          </p:nvSpPr>
          <p:spPr bwMode="auto">
            <a:xfrm>
              <a:off x="4693" y="2603"/>
              <a:ext cx="96" cy="96"/>
            </a:xfrm>
            <a:prstGeom prst="ellipse">
              <a:avLst/>
            </a:prstGeom>
            <a:solidFill>
              <a:srgbClr val="0070C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50200" name="Rectangle 20"/>
            <p:cNvSpPr>
              <a:spLocks noChangeArrowheads="1"/>
            </p:cNvSpPr>
            <p:nvPr/>
          </p:nvSpPr>
          <p:spPr bwMode="auto">
            <a:xfrm>
              <a:off x="2771" y="2480"/>
              <a:ext cx="351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i="1" dirty="0"/>
                <a:t>P</a:t>
              </a:r>
              <a:r>
                <a:rPr lang="en-US" altLang="en-US" sz="2800" b="1" i="1" baseline="-25000" dirty="0"/>
                <a:t>3</a:t>
              </a:r>
            </a:p>
          </p:txBody>
        </p:sp>
        <p:sp>
          <p:nvSpPr>
            <p:cNvPr id="50201" name="Rectangle 21"/>
            <p:cNvSpPr>
              <a:spLocks noChangeArrowheads="1"/>
            </p:cNvSpPr>
            <p:nvPr/>
          </p:nvSpPr>
          <p:spPr bwMode="auto">
            <a:xfrm>
              <a:off x="4592" y="3693"/>
              <a:ext cx="375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i="1" dirty="0"/>
                <a:t>Q</a:t>
              </a:r>
              <a:r>
                <a:rPr lang="en-US" altLang="en-US" sz="2800" b="1" i="1" baseline="-25000" dirty="0"/>
                <a:t>3</a:t>
              </a:r>
              <a:endParaRPr lang="en-US" altLang="en-US" sz="2800" b="1" i="1" dirty="0"/>
            </a:p>
          </p:txBody>
        </p:sp>
      </p:grpSp>
      <p:grpSp>
        <p:nvGrpSpPr>
          <p:cNvPr id="6" name="Group 63"/>
          <p:cNvGrpSpPr>
            <a:grpSpLocks/>
          </p:cNvGrpSpPr>
          <p:nvPr/>
        </p:nvGrpSpPr>
        <p:grpSpPr bwMode="auto">
          <a:xfrm>
            <a:off x="7062891" y="3338517"/>
            <a:ext cx="3019428" cy="2855915"/>
            <a:chOff x="2789" y="2222"/>
            <a:chExt cx="1902" cy="1799"/>
          </a:xfrm>
        </p:grpSpPr>
        <p:sp>
          <p:nvSpPr>
            <p:cNvPr id="50192" name="Line 14"/>
            <p:cNvSpPr>
              <a:spLocks noChangeShapeType="1"/>
            </p:cNvSpPr>
            <p:nvPr/>
          </p:nvSpPr>
          <p:spPr bwMode="auto">
            <a:xfrm>
              <a:off x="4512" y="2427"/>
              <a:ext cx="0" cy="12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3" name="Line 22"/>
            <p:cNvSpPr>
              <a:spLocks noChangeShapeType="1"/>
            </p:cNvSpPr>
            <p:nvPr/>
          </p:nvSpPr>
          <p:spPr bwMode="auto">
            <a:xfrm>
              <a:off x="3147" y="2400"/>
              <a:ext cx="136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4" name="Rectangle 23"/>
            <p:cNvSpPr>
              <a:spLocks noChangeArrowheads="1"/>
            </p:cNvSpPr>
            <p:nvPr/>
          </p:nvSpPr>
          <p:spPr bwMode="auto">
            <a:xfrm>
              <a:off x="4316" y="3693"/>
              <a:ext cx="375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i="1" dirty="0"/>
                <a:t>Q</a:t>
              </a:r>
              <a:r>
                <a:rPr lang="en-US" altLang="en-US" sz="2800" b="1" i="1" baseline="-25000" dirty="0"/>
                <a:t>1</a:t>
              </a:r>
            </a:p>
          </p:txBody>
        </p:sp>
        <p:sp>
          <p:nvSpPr>
            <p:cNvPr id="50195" name="Oval 24"/>
            <p:cNvSpPr>
              <a:spLocks noChangeArrowheads="1"/>
            </p:cNvSpPr>
            <p:nvPr/>
          </p:nvSpPr>
          <p:spPr bwMode="auto">
            <a:xfrm>
              <a:off x="4464" y="235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50196" name="Rectangle 25"/>
            <p:cNvSpPr>
              <a:spLocks noChangeArrowheads="1"/>
            </p:cNvSpPr>
            <p:nvPr/>
          </p:nvSpPr>
          <p:spPr bwMode="auto">
            <a:xfrm>
              <a:off x="2789" y="2222"/>
              <a:ext cx="349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i="1" dirty="0"/>
                <a:t>P</a:t>
              </a:r>
              <a:r>
                <a:rPr lang="en-US" altLang="en-US" sz="2800" b="1" i="1" baseline="-25000" dirty="0"/>
                <a:t>1</a:t>
              </a: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3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3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3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8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9152204" y="1692278"/>
            <a:ext cx="2276475" cy="4518028"/>
            <a:chOff x="4176" y="1164"/>
            <a:chExt cx="1434" cy="2846"/>
          </a:xfrm>
        </p:grpSpPr>
        <p:grpSp>
          <p:nvGrpSpPr>
            <p:cNvPr id="52252" name="Group 30"/>
            <p:cNvGrpSpPr>
              <a:grpSpLocks/>
            </p:cNvGrpSpPr>
            <p:nvPr/>
          </p:nvGrpSpPr>
          <p:grpSpPr bwMode="auto">
            <a:xfrm>
              <a:off x="4176" y="1164"/>
              <a:ext cx="1434" cy="1746"/>
              <a:chOff x="4176" y="1164"/>
              <a:chExt cx="1434" cy="1746"/>
            </a:xfrm>
          </p:grpSpPr>
          <p:sp>
            <p:nvSpPr>
              <p:cNvPr id="52256" name="Freeform 22"/>
              <p:cNvSpPr>
                <a:spLocks/>
              </p:cNvSpPr>
              <p:nvPr/>
            </p:nvSpPr>
            <p:spPr bwMode="auto">
              <a:xfrm>
                <a:off x="4365" y="1440"/>
                <a:ext cx="1245" cy="1470"/>
              </a:xfrm>
              <a:custGeom>
                <a:avLst/>
                <a:gdLst>
                  <a:gd name="T0" fmla="*/ 0 w 1393"/>
                  <a:gd name="T1" fmla="*/ 0 h 1681"/>
                  <a:gd name="T2" fmla="*/ 63 w 1393"/>
                  <a:gd name="T3" fmla="*/ 77 h 1681"/>
                  <a:gd name="T4" fmla="*/ 135 w 1393"/>
                  <a:gd name="T5" fmla="*/ 161 h 1681"/>
                  <a:gd name="T6" fmla="*/ 232 w 1393"/>
                  <a:gd name="T7" fmla="*/ 247 h 1681"/>
                  <a:gd name="T8" fmla="*/ 281 w 1393"/>
                  <a:gd name="T9" fmla="*/ 279 h 1681"/>
                  <a:gd name="T10" fmla="*/ 324 w 1393"/>
                  <a:gd name="T11" fmla="*/ 295 h 16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93"/>
                  <a:gd name="T19" fmla="*/ 0 h 1681"/>
                  <a:gd name="T20" fmla="*/ 1393 w 1393"/>
                  <a:gd name="T21" fmla="*/ 1681 h 168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93" h="1681">
                    <a:moveTo>
                      <a:pt x="0" y="0"/>
                    </a:moveTo>
                    <a:lnTo>
                      <a:pt x="268" y="447"/>
                    </a:lnTo>
                    <a:lnTo>
                      <a:pt x="581" y="915"/>
                    </a:lnTo>
                    <a:lnTo>
                      <a:pt x="1003" y="1409"/>
                    </a:lnTo>
                    <a:lnTo>
                      <a:pt x="1208" y="1594"/>
                    </a:lnTo>
                    <a:lnTo>
                      <a:pt x="1392" y="1680"/>
                    </a:lnTo>
                  </a:path>
                </a:pathLst>
              </a:custGeom>
              <a:noFill/>
              <a:ln w="50800" cap="flat" cmpd="sng">
                <a:solidFill>
                  <a:srgbClr val="0070C0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7" name="Rectangle 23"/>
              <p:cNvSpPr>
                <a:spLocks noChangeArrowheads="1"/>
              </p:cNvSpPr>
              <p:nvPr/>
            </p:nvSpPr>
            <p:spPr bwMode="auto">
              <a:xfrm>
                <a:off x="4226" y="1164"/>
                <a:ext cx="341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800" b="1" i="1" dirty="0">
                    <a:solidFill>
                      <a:srgbClr val="0070C0"/>
                    </a:solidFill>
                  </a:rPr>
                  <a:t>D’</a:t>
                </a:r>
              </a:p>
            </p:txBody>
          </p:sp>
          <p:sp>
            <p:nvSpPr>
              <p:cNvPr id="52258" name="AutoShape 26"/>
              <p:cNvSpPr>
                <a:spLocks noChangeArrowheads="1"/>
              </p:cNvSpPr>
              <p:nvPr/>
            </p:nvSpPr>
            <p:spPr bwMode="auto">
              <a:xfrm>
                <a:off x="4176" y="1632"/>
                <a:ext cx="336" cy="336"/>
              </a:xfrm>
              <a:prstGeom prst="rightArrow">
                <a:avLst>
                  <a:gd name="adj1" fmla="val 50000"/>
                  <a:gd name="adj2" fmla="val 51514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pt-BR" altLang="en-US" sz="1800"/>
              </a:p>
            </p:txBody>
          </p:sp>
        </p:grpSp>
        <p:sp>
          <p:nvSpPr>
            <p:cNvPr id="52253" name="Line 5"/>
            <p:cNvSpPr>
              <a:spLocks noChangeShapeType="1"/>
            </p:cNvSpPr>
            <p:nvPr/>
          </p:nvSpPr>
          <p:spPr bwMode="auto">
            <a:xfrm>
              <a:off x="4987" y="2399"/>
              <a:ext cx="0" cy="12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4" name="Oval 24"/>
            <p:cNvSpPr>
              <a:spLocks noChangeArrowheads="1"/>
            </p:cNvSpPr>
            <p:nvPr/>
          </p:nvSpPr>
          <p:spPr bwMode="auto">
            <a:xfrm>
              <a:off x="4939" y="2339"/>
              <a:ext cx="96" cy="96"/>
            </a:xfrm>
            <a:prstGeom prst="ellipse">
              <a:avLst/>
            </a:prstGeom>
            <a:solidFill>
              <a:srgbClr val="0070C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52255" name="Rectangle 46"/>
            <p:cNvSpPr>
              <a:spLocks noChangeArrowheads="1"/>
            </p:cNvSpPr>
            <p:nvPr/>
          </p:nvSpPr>
          <p:spPr bwMode="auto">
            <a:xfrm>
              <a:off x="4892" y="3682"/>
              <a:ext cx="375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i="1" dirty="0"/>
                <a:t>Q</a:t>
              </a:r>
              <a:r>
                <a:rPr lang="en-US" altLang="en-US" sz="2800" b="1" i="1" baseline="-25000" dirty="0"/>
                <a:t>2</a:t>
              </a:r>
            </a:p>
          </p:txBody>
        </p:sp>
      </p:grpSp>
      <p:sp>
        <p:nvSpPr>
          <p:cNvPr id="52228" name="Freeform 6"/>
          <p:cNvSpPr>
            <a:spLocks/>
          </p:cNvSpPr>
          <p:nvPr/>
        </p:nvSpPr>
        <p:spPr bwMode="auto">
          <a:xfrm>
            <a:off x="8695003" y="2206625"/>
            <a:ext cx="2592388" cy="2897188"/>
          </a:xfrm>
          <a:custGeom>
            <a:avLst/>
            <a:gdLst>
              <a:gd name="T0" fmla="*/ 0 w 1633"/>
              <a:gd name="T1" fmla="*/ 0 h 1825"/>
              <a:gd name="T2" fmla="*/ 2147483646 w 1633"/>
              <a:gd name="T3" fmla="*/ 2147483646 h 1825"/>
              <a:gd name="T4" fmla="*/ 2147483646 w 1633"/>
              <a:gd name="T5" fmla="*/ 2147483646 h 1825"/>
              <a:gd name="T6" fmla="*/ 2147483646 w 1633"/>
              <a:gd name="T7" fmla="*/ 2147483646 h 1825"/>
              <a:gd name="T8" fmla="*/ 2147483646 w 1633"/>
              <a:gd name="T9" fmla="*/ 2147483646 h 1825"/>
              <a:gd name="T10" fmla="*/ 2147483646 w 1633"/>
              <a:gd name="T11" fmla="*/ 2147483646 h 18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33"/>
              <a:gd name="T19" fmla="*/ 0 h 1825"/>
              <a:gd name="T20" fmla="*/ 1633 w 1633"/>
              <a:gd name="T21" fmla="*/ 1825 h 18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33" h="1825">
                <a:moveTo>
                  <a:pt x="0" y="0"/>
                </a:moveTo>
                <a:lnTo>
                  <a:pt x="314" y="485"/>
                </a:lnTo>
                <a:lnTo>
                  <a:pt x="682" y="994"/>
                </a:lnTo>
                <a:lnTo>
                  <a:pt x="1176" y="1530"/>
                </a:lnTo>
                <a:lnTo>
                  <a:pt x="1417" y="1731"/>
                </a:lnTo>
                <a:lnTo>
                  <a:pt x="1632" y="1824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9" name="Rectangle 16"/>
          <p:cNvSpPr>
            <a:spLocks noChangeArrowheads="1"/>
          </p:cNvSpPr>
          <p:nvPr/>
        </p:nvSpPr>
        <p:spPr bwMode="auto">
          <a:xfrm>
            <a:off x="8455291" y="1749426"/>
            <a:ext cx="442430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i="1" dirty="0"/>
              <a:t>D</a:t>
            </a: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7856809" y="1692277"/>
            <a:ext cx="3111503" cy="3640140"/>
            <a:chOff x="3360" y="1164"/>
            <a:chExt cx="1960" cy="2293"/>
          </a:xfrm>
        </p:grpSpPr>
        <p:sp>
          <p:nvSpPr>
            <p:cNvPr id="52250" name="Freeform 13"/>
            <p:cNvSpPr>
              <a:spLocks/>
            </p:cNvSpPr>
            <p:nvPr/>
          </p:nvSpPr>
          <p:spPr bwMode="auto">
            <a:xfrm>
              <a:off x="3360" y="1440"/>
              <a:ext cx="1777" cy="2017"/>
            </a:xfrm>
            <a:custGeom>
              <a:avLst/>
              <a:gdLst>
                <a:gd name="T0" fmla="*/ 0 w 1777"/>
                <a:gd name="T1" fmla="*/ 2016 h 2017"/>
                <a:gd name="T2" fmla="*/ 472 w 1777"/>
                <a:gd name="T3" fmla="*/ 1628 h 2017"/>
                <a:gd name="T4" fmla="*/ 968 w 1777"/>
                <a:gd name="T5" fmla="*/ 1174 h 2017"/>
                <a:gd name="T6" fmla="*/ 1490 w 1777"/>
                <a:gd name="T7" fmla="*/ 563 h 2017"/>
                <a:gd name="T8" fmla="*/ 1685 w 1777"/>
                <a:gd name="T9" fmla="*/ 266 h 2017"/>
                <a:gd name="T10" fmla="*/ 1776 w 1777"/>
                <a:gd name="T11" fmla="*/ 0 h 20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77"/>
                <a:gd name="T19" fmla="*/ 0 h 2017"/>
                <a:gd name="T20" fmla="*/ 1777 w 1777"/>
                <a:gd name="T21" fmla="*/ 2017 h 20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77" h="2017">
                  <a:moveTo>
                    <a:pt x="0" y="2016"/>
                  </a:moveTo>
                  <a:lnTo>
                    <a:pt x="472" y="1628"/>
                  </a:lnTo>
                  <a:lnTo>
                    <a:pt x="968" y="1174"/>
                  </a:lnTo>
                  <a:lnTo>
                    <a:pt x="1490" y="563"/>
                  </a:lnTo>
                  <a:lnTo>
                    <a:pt x="1685" y="266"/>
                  </a:lnTo>
                  <a:lnTo>
                    <a:pt x="1776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1" name="Rectangle 15"/>
            <p:cNvSpPr>
              <a:spLocks noChangeArrowheads="1"/>
            </p:cNvSpPr>
            <p:nvPr/>
          </p:nvSpPr>
          <p:spPr bwMode="auto">
            <a:xfrm>
              <a:off x="5054" y="1164"/>
              <a:ext cx="266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i="1" dirty="0"/>
                <a:t>S</a:t>
              </a:r>
            </a:p>
          </p:txBody>
        </p:sp>
      </p:grp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6950343" y="2928937"/>
            <a:ext cx="3478214" cy="3281361"/>
            <a:chOff x="2789" y="1943"/>
            <a:chExt cx="2191" cy="2067"/>
          </a:xfrm>
        </p:grpSpPr>
        <p:sp>
          <p:nvSpPr>
            <p:cNvPr id="52245" name="Line 4"/>
            <p:cNvSpPr>
              <a:spLocks noChangeShapeType="1"/>
            </p:cNvSpPr>
            <p:nvPr/>
          </p:nvSpPr>
          <p:spPr bwMode="auto">
            <a:xfrm>
              <a:off x="3147" y="2112"/>
              <a:ext cx="15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6" name="Rectangle 17"/>
            <p:cNvSpPr>
              <a:spLocks noChangeArrowheads="1"/>
            </p:cNvSpPr>
            <p:nvPr/>
          </p:nvSpPr>
          <p:spPr bwMode="auto">
            <a:xfrm>
              <a:off x="4605" y="3682"/>
              <a:ext cx="375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i="1" dirty="0"/>
                <a:t>Q</a:t>
              </a:r>
              <a:r>
                <a:rPr lang="en-US" altLang="en-US" sz="2800" b="1" i="1" baseline="-25000" dirty="0"/>
                <a:t>3</a:t>
              </a:r>
              <a:endParaRPr lang="en-US" altLang="en-US" sz="2800" b="1" i="1" dirty="0"/>
            </a:p>
          </p:txBody>
        </p:sp>
        <p:sp>
          <p:nvSpPr>
            <p:cNvPr id="52247" name="Rectangle 25"/>
            <p:cNvSpPr>
              <a:spLocks noChangeArrowheads="1"/>
            </p:cNvSpPr>
            <p:nvPr/>
          </p:nvSpPr>
          <p:spPr bwMode="auto">
            <a:xfrm>
              <a:off x="2789" y="1943"/>
              <a:ext cx="349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i="1" dirty="0"/>
                <a:t>P</a:t>
              </a:r>
              <a:r>
                <a:rPr lang="en-US" altLang="en-US" sz="2800" b="1" i="1" baseline="-25000" dirty="0"/>
                <a:t>3</a:t>
              </a:r>
            </a:p>
          </p:txBody>
        </p:sp>
        <p:sp>
          <p:nvSpPr>
            <p:cNvPr id="52248" name="Oval 44"/>
            <p:cNvSpPr>
              <a:spLocks noChangeArrowheads="1"/>
            </p:cNvSpPr>
            <p:nvPr/>
          </p:nvSpPr>
          <p:spPr bwMode="auto">
            <a:xfrm>
              <a:off x="4725" y="2053"/>
              <a:ext cx="96" cy="96"/>
            </a:xfrm>
            <a:prstGeom prst="ellipse">
              <a:avLst/>
            </a:prstGeom>
            <a:solidFill>
              <a:srgbClr val="0070C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52249" name="Line 45"/>
            <p:cNvSpPr>
              <a:spLocks noChangeShapeType="1"/>
            </p:cNvSpPr>
            <p:nvPr/>
          </p:nvSpPr>
          <p:spPr bwMode="auto">
            <a:xfrm>
              <a:off x="4762" y="2127"/>
              <a:ext cx="0" cy="15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32" name="Rectangle 2"/>
          <p:cNvSpPr>
            <a:spLocks noChangeArrowheads="1"/>
          </p:cNvSpPr>
          <p:nvPr/>
        </p:nvSpPr>
        <p:spPr bwMode="auto">
          <a:xfrm>
            <a:off x="2286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52233" name="Rectangle 3"/>
          <p:cNvSpPr>
            <a:spLocks noChangeArrowheads="1"/>
          </p:cNvSpPr>
          <p:nvPr/>
        </p:nvSpPr>
        <p:spPr bwMode="auto">
          <a:xfrm>
            <a:off x="4800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16384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339787" y="2279703"/>
            <a:ext cx="6044868" cy="2461112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ts val="0"/>
              </a:spcBef>
              <a:buClrTx/>
              <a:buNone/>
            </a:pPr>
            <a:r>
              <a:rPr lang="en-US" altLang="en-US" sz="3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Aumento</a:t>
            </a:r>
            <a:r>
              <a:rPr lang="en-US" altLang="en-US" sz="3800" b="1" dirty="0">
                <a:latin typeface="Calibri" panose="020F0502020204030204" pitchFamily="34" charset="0"/>
                <a:cs typeface="Calibri" panose="020F0502020204030204" pitchFamily="34" charset="0"/>
              </a:rPr>
              <a:t> da Renda</a:t>
            </a:r>
          </a:p>
          <a:p>
            <a:pPr lvl="1" eaLnBrk="1" hangingPunct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muda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altLang="en-US" sz="3800" i="1" dirty="0">
                <a:latin typeface="Calibri" panose="020F0502020204030204" pitchFamily="34" charset="0"/>
                <a:cs typeface="Calibri" panose="020F0502020204030204" pitchFamily="34" charset="0"/>
              </a:rPr>
              <a:t>D’ </a:t>
            </a:r>
            <a:endParaRPr lang="en-US" altLang="en-US" sz="3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Escassez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en-US" sz="3800" i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altLang="en-US" sz="3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altLang="en-US" sz="3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i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altLang="en-US" sz="3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3800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Equilíbrio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en-US" sz="3800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altLang="en-US" sz="3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3800" i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altLang="en-US" sz="3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2235" name="Line 9"/>
          <p:cNvSpPr>
            <a:spLocks noChangeShapeType="1"/>
          </p:cNvSpPr>
          <p:nvPr/>
        </p:nvSpPr>
        <p:spPr bwMode="auto">
          <a:xfrm>
            <a:off x="7475803" y="1716089"/>
            <a:ext cx="0" cy="40338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Line 10"/>
          <p:cNvSpPr>
            <a:spLocks noChangeShapeType="1"/>
          </p:cNvSpPr>
          <p:nvPr/>
        </p:nvSpPr>
        <p:spPr bwMode="auto">
          <a:xfrm>
            <a:off x="7483742" y="5753100"/>
            <a:ext cx="37290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Rectangle 11"/>
          <p:cNvSpPr>
            <a:spLocks noChangeArrowheads="1"/>
          </p:cNvSpPr>
          <p:nvPr/>
        </p:nvSpPr>
        <p:spPr bwMode="auto">
          <a:xfrm>
            <a:off x="7011545" y="1542781"/>
            <a:ext cx="456857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i="1" dirty="0"/>
              <a:t>P</a:t>
            </a:r>
          </a:p>
        </p:txBody>
      </p:sp>
      <p:sp>
        <p:nvSpPr>
          <p:cNvPr id="52238" name="Rectangle 12"/>
          <p:cNvSpPr>
            <a:spLocks noChangeArrowheads="1"/>
          </p:cNvSpPr>
          <p:nvPr/>
        </p:nvSpPr>
        <p:spPr bwMode="auto">
          <a:xfrm>
            <a:off x="11062504" y="5695951"/>
            <a:ext cx="501741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i="1" dirty="0"/>
              <a:t>Q</a:t>
            </a:r>
          </a:p>
        </p:txBody>
      </p:sp>
      <p:sp>
        <p:nvSpPr>
          <p:cNvPr id="52239" name="Line 14"/>
          <p:cNvSpPr>
            <a:spLocks noChangeShapeType="1"/>
          </p:cNvSpPr>
          <p:nvPr/>
        </p:nvSpPr>
        <p:spPr bwMode="auto">
          <a:xfrm>
            <a:off x="9685603" y="3697289"/>
            <a:ext cx="0" cy="205263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Line 18"/>
          <p:cNvSpPr>
            <a:spLocks noChangeShapeType="1"/>
          </p:cNvSpPr>
          <p:nvPr/>
        </p:nvSpPr>
        <p:spPr bwMode="auto">
          <a:xfrm>
            <a:off x="7518667" y="3654425"/>
            <a:ext cx="220503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1" name="Rectangle 19"/>
          <p:cNvSpPr>
            <a:spLocks noChangeArrowheads="1"/>
          </p:cNvSpPr>
          <p:nvPr/>
        </p:nvSpPr>
        <p:spPr bwMode="auto">
          <a:xfrm>
            <a:off x="9375552" y="5689601"/>
            <a:ext cx="594716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i="1" dirty="0"/>
              <a:t>Q</a:t>
            </a:r>
            <a:r>
              <a:rPr lang="en-US" altLang="en-US" sz="2800" b="1" i="1" baseline="-25000" dirty="0"/>
              <a:t>1</a:t>
            </a:r>
          </a:p>
        </p:txBody>
      </p:sp>
      <p:sp>
        <p:nvSpPr>
          <p:cNvPr id="52242" name="Oval 20"/>
          <p:cNvSpPr>
            <a:spLocks noChangeArrowheads="1"/>
          </p:cNvSpPr>
          <p:nvPr/>
        </p:nvSpPr>
        <p:spPr bwMode="auto">
          <a:xfrm>
            <a:off x="9609403" y="3578225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52243" name="Rectangle 21"/>
          <p:cNvSpPr>
            <a:spLocks noChangeArrowheads="1"/>
          </p:cNvSpPr>
          <p:nvPr/>
        </p:nvSpPr>
        <p:spPr bwMode="auto">
          <a:xfrm>
            <a:off x="6951219" y="3386578"/>
            <a:ext cx="554640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i="1" dirty="0"/>
              <a:t>P</a:t>
            </a:r>
            <a:r>
              <a:rPr lang="en-US" altLang="en-US" sz="2800" b="1" i="1" baseline="-25000" dirty="0"/>
              <a:t>1</a:t>
            </a:r>
          </a:p>
        </p:txBody>
      </p:sp>
      <p:sp>
        <p:nvSpPr>
          <p:cNvPr id="37" name="Rectangle 35"/>
          <p:cNvSpPr>
            <a:spLocks noGrp="1" noChangeArrowheads="1"/>
          </p:cNvSpPr>
          <p:nvPr>
            <p:ph type="title"/>
          </p:nvPr>
        </p:nvSpPr>
        <p:spPr>
          <a:xfrm>
            <a:off x="1280157" y="399124"/>
            <a:ext cx="9746363" cy="723900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Mudanças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Equilíbrio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Mercado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3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3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3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8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9670857" y="1673005"/>
            <a:ext cx="2124075" cy="2789235"/>
            <a:chOff x="4228" y="1164"/>
            <a:chExt cx="1338" cy="1757"/>
          </a:xfrm>
        </p:grpSpPr>
        <p:sp>
          <p:nvSpPr>
            <p:cNvPr id="54305" name="Freeform 6"/>
            <p:cNvSpPr>
              <a:spLocks/>
            </p:cNvSpPr>
            <p:nvPr/>
          </p:nvSpPr>
          <p:spPr bwMode="auto">
            <a:xfrm>
              <a:off x="4365" y="1440"/>
              <a:ext cx="1201" cy="1481"/>
            </a:xfrm>
            <a:custGeom>
              <a:avLst/>
              <a:gdLst>
                <a:gd name="T0" fmla="*/ 0 w 1393"/>
                <a:gd name="T1" fmla="*/ 0 h 1681"/>
                <a:gd name="T2" fmla="*/ 40 w 1393"/>
                <a:gd name="T3" fmla="*/ 87 h 1681"/>
                <a:gd name="T4" fmla="*/ 84 w 1393"/>
                <a:gd name="T5" fmla="*/ 175 h 1681"/>
                <a:gd name="T6" fmla="*/ 147 w 1393"/>
                <a:gd name="T7" fmla="*/ 270 h 1681"/>
                <a:gd name="T8" fmla="*/ 175 w 1393"/>
                <a:gd name="T9" fmla="*/ 307 h 1681"/>
                <a:gd name="T10" fmla="*/ 203 w 1393"/>
                <a:gd name="T11" fmla="*/ 323 h 16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93"/>
                <a:gd name="T19" fmla="*/ 0 h 1681"/>
                <a:gd name="T20" fmla="*/ 1393 w 1393"/>
                <a:gd name="T21" fmla="*/ 1681 h 16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93" h="1681">
                  <a:moveTo>
                    <a:pt x="0" y="0"/>
                  </a:moveTo>
                  <a:lnTo>
                    <a:pt x="268" y="447"/>
                  </a:lnTo>
                  <a:lnTo>
                    <a:pt x="581" y="915"/>
                  </a:lnTo>
                  <a:lnTo>
                    <a:pt x="1003" y="1409"/>
                  </a:lnTo>
                  <a:lnTo>
                    <a:pt x="1208" y="1594"/>
                  </a:lnTo>
                  <a:lnTo>
                    <a:pt x="1392" y="1680"/>
                  </a:lnTo>
                </a:path>
              </a:pathLst>
            </a:custGeom>
            <a:noFill/>
            <a:ln w="50800" cap="flat" cmpd="sng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6" name="Rectangle 22"/>
            <p:cNvSpPr>
              <a:spLocks noChangeArrowheads="1"/>
            </p:cNvSpPr>
            <p:nvPr/>
          </p:nvSpPr>
          <p:spPr bwMode="auto">
            <a:xfrm>
              <a:off x="4228" y="1164"/>
              <a:ext cx="341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i="1" dirty="0">
                  <a:solidFill>
                    <a:srgbClr val="0070C0"/>
                  </a:solidFill>
                </a:rPr>
                <a:t>D’</a:t>
              </a: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8750111" y="1673011"/>
            <a:ext cx="3160715" cy="3640141"/>
            <a:chOff x="3648" y="1164"/>
            <a:chExt cx="1991" cy="2293"/>
          </a:xfrm>
        </p:grpSpPr>
        <p:sp>
          <p:nvSpPr>
            <p:cNvPr id="54303" name="Freeform 7"/>
            <p:cNvSpPr>
              <a:spLocks/>
            </p:cNvSpPr>
            <p:nvPr/>
          </p:nvSpPr>
          <p:spPr bwMode="auto">
            <a:xfrm>
              <a:off x="3648" y="1440"/>
              <a:ext cx="1777" cy="2017"/>
            </a:xfrm>
            <a:custGeom>
              <a:avLst/>
              <a:gdLst>
                <a:gd name="T0" fmla="*/ 0 w 1777"/>
                <a:gd name="T1" fmla="*/ 2016 h 2017"/>
                <a:gd name="T2" fmla="*/ 472 w 1777"/>
                <a:gd name="T3" fmla="*/ 1628 h 2017"/>
                <a:gd name="T4" fmla="*/ 968 w 1777"/>
                <a:gd name="T5" fmla="*/ 1174 h 2017"/>
                <a:gd name="T6" fmla="*/ 1490 w 1777"/>
                <a:gd name="T7" fmla="*/ 563 h 2017"/>
                <a:gd name="T8" fmla="*/ 1685 w 1777"/>
                <a:gd name="T9" fmla="*/ 266 h 2017"/>
                <a:gd name="T10" fmla="*/ 1776 w 1777"/>
                <a:gd name="T11" fmla="*/ 0 h 20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77"/>
                <a:gd name="T19" fmla="*/ 0 h 2017"/>
                <a:gd name="T20" fmla="*/ 1777 w 1777"/>
                <a:gd name="T21" fmla="*/ 2017 h 20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77" h="2017">
                  <a:moveTo>
                    <a:pt x="0" y="2016"/>
                  </a:moveTo>
                  <a:lnTo>
                    <a:pt x="472" y="1628"/>
                  </a:lnTo>
                  <a:lnTo>
                    <a:pt x="968" y="1174"/>
                  </a:lnTo>
                  <a:lnTo>
                    <a:pt x="1490" y="563"/>
                  </a:lnTo>
                  <a:lnTo>
                    <a:pt x="1685" y="266"/>
                  </a:lnTo>
                  <a:lnTo>
                    <a:pt x="1776" y="0"/>
                  </a:lnTo>
                </a:path>
              </a:pathLst>
            </a:custGeom>
            <a:noFill/>
            <a:ln w="50800" cap="flat" cmpd="sng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4" name="Rectangle 23"/>
            <p:cNvSpPr>
              <a:spLocks noChangeArrowheads="1"/>
            </p:cNvSpPr>
            <p:nvPr/>
          </p:nvSpPr>
          <p:spPr bwMode="auto">
            <a:xfrm>
              <a:off x="5311" y="1164"/>
              <a:ext cx="328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i="1" dirty="0">
                  <a:solidFill>
                    <a:srgbClr val="0070C0"/>
                  </a:solidFill>
                </a:rPr>
                <a:t>S’</a:t>
              </a:r>
            </a:p>
          </p:txBody>
        </p:sp>
      </p:grpSp>
      <p:sp>
        <p:nvSpPr>
          <p:cNvPr id="54277" name="Rectangle 2"/>
          <p:cNvSpPr>
            <a:spLocks noChangeArrowheads="1"/>
          </p:cNvSpPr>
          <p:nvPr/>
        </p:nvSpPr>
        <p:spPr bwMode="auto">
          <a:xfrm>
            <a:off x="2286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54278" name="Rectangle 3"/>
          <p:cNvSpPr>
            <a:spLocks noChangeArrowheads="1"/>
          </p:cNvSpPr>
          <p:nvPr/>
        </p:nvSpPr>
        <p:spPr bwMode="auto">
          <a:xfrm>
            <a:off x="4800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174090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84407" y="2156579"/>
            <a:ext cx="7163933" cy="3512824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indent="0" algn="just" eaLnBrk="1" hangingPunct="1">
              <a:spcBef>
                <a:spcPts val="0"/>
              </a:spcBef>
              <a:buClrTx/>
              <a:buNone/>
            </a:pPr>
            <a:r>
              <a:rPr lang="en-US" altLang="en-US" sz="3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Aumento</a:t>
            </a:r>
            <a:r>
              <a:rPr lang="en-US" altLang="en-US" sz="3800" b="1" dirty="0">
                <a:latin typeface="Calibri" panose="020F0502020204030204" pitchFamily="34" charset="0"/>
                <a:cs typeface="Calibri" panose="020F0502020204030204" pitchFamily="34" charset="0"/>
              </a:rPr>
              <a:t> da Renda e </a:t>
            </a:r>
            <a:r>
              <a:rPr lang="en-US" altLang="en-US" sz="3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redução</a:t>
            </a:r>
            <a:r>
              <a:rPr lang="en-US" altLang="en-US" sz="3800" b="1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altLang="en-US" sz="3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3800" b="1" dirty="0">
                <a:latin typeface="Calibri" panose="020F0502020204030204" pitchFamily="34" charset="0"/>
                <a:cs typeface="Calibri" panose="020F0502020204030204" pitchFamily="34" charset="0"/>
              </a:rPr>
              <a:t> das </a:t>
            </a:r>
            <a:r>
              <a:rPr lang="en-US" altLang="en-US" sz="38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matérias-primas</a:t>
            </a:r>
            <a:r>
              <a:rPr lang="en-US" altLang="en-US" sz="3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 algn="just" eaLnBrk="1" hangingPunct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alt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aumento</a:t>
            </a: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i="1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é </a:t>
            </a:r>
            <a:r>
              <a:rPr lang="en-US" alt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maior</a:t>
            </a: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que o </a:t>
            </a:r>
            <a:r>
              <a:rPr lang="en-US" alt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aumento</a:t>
            </a: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i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endParaRPr lang="en-US" alt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quantidade</a:t>
            </a: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equilíbrio</a:t>
            </a: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aumentam</a:t>
            </a: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  para   </a:t>
            </a:r>
            <a:r>
              <a:rPr lang="en-US" altLang="en-US" sz="3600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altLang="en-US" sz="36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3600" i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altLang="en-US" sz="36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alt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280" name="Line 11"/>
          <p:cNvSpPr>
            <a:spLocks noChangeShapeType="1"/>
          </p:cNvSpPr>
          <p:nvPr/>
        </p:nvSpPr>
        <p:spPr bwMode="auto">
          <a:xfrm>
            <a:off x="7911906" y="1739022"/>
            <a:ext cx="0" cy="40338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Line 12"/>
          <p:cNvSpPr>
            <a:spLocks noChangeShapeType="1"/>
          </p:cNvSpPr>
          <p:nvPr/>
        </p:nvSpPr>
        <p:spPr bwMode="auto">
          <a:xfrm>
            <a:off x="7919845" y="5733831"/>
            <a:ext cx="37290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Rectangle 13"/>
          <p:cNvSpPr>
            <a:spLocks noChangeArrowheads="1"/>
          </p:cNvSpPr>
          <p:nvPr/>
        </p:nvSpPr>
        <p:spPr bwMode="auto">
          <a:xfrm>
            <a:off x="7447648" y="1523511"/>
            <a:ext cx="456857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i="1" dirty="0"/>
              <a:t>P</a:t>
            </a:r>
          </a:p>
        </p:txBody>
      </p:sp>
      <p:sp>
        <p:nvSpPr>
          <p:cNvPr id="54283" name="Rectangle 14"/>
          <p:cNvSpPr>
            <a:spLocks noChangeArrowheads="1"/>
          </p:cNvSpPr>
          <p:nvPr/>
        </p:nvSpPr>
        <p:spPr bwMode="auto">
          <a:xfrm>
            <a:off x="11456406" y="5669403"/>
            <a:ext cx="501741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i="1" dirty="0"/>
              <a:t>Q</a:t>
            </a: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8292913" y="1658717"/>
            <a:ext cx="3014666" cy="3654422"/>
            <a:chOff x="3360" y="1155"/>
            <a:chExt cx="1899" cy="2302"/>
          </a:xfrm>
        </p:grpSpPr>
        <p:sp>
          <p:nvSpPr>
            <p:cNvPr id="54301" name="Freeform 15"/>
            <p:cNvSpPr>
              <a:spLocks/>
            </p:cNvSpPr>
            <p:nvPr/>
          </p:nvSpPr>
          <p:spPr bwMode="auto">
            <a:xfrm>
              <a:off x="3360" y="1440"/>
              <a:ext cx="1777" cy="2017"/>
            </a:xfrm>
            <a:custGeom>
              <a:avLst/>
              <a:gdLst>
                <a:gd name="T0" fmla="*/ 0 w 1777"/>
                <a:gd name="T1" fmla="*/ 2016 h 2017"/>
                <a:gd name="T2" fmla="*/ 472 w 1777"/>
                <a:gd name="T3" fmla="*/ 1628 h 2017"/>
                <a:gd name="T4" fmla="*/ 968 w 1777"/>
                <a:gd name="T5" fmla="*/ 1174 h 2017"/>
                <a:gd name="T6" fmla="*/ 1490 w 1777"/>
                <a:gd name="T7" fmla="*/ 563 h 2017"/>
                <a:gd name="T8" fmla="*/ 1685 w 1777"/>
                <a:gd name="T9" fmla="*/ 266 h 2017"/>
                <a:gd name="T10" fmla="*/ 1776 w 1777"/>
                <a:gd name="T11" fmla="*/ 0 h 20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77"/>
                <a:gd name="T19" fmla="*/ 0 h 2017"/>
                <a:gd name="T20" fmla="*/ 1777 w 1777"/>
                <a:gd name="T21" fmla="*/ 2017 h 20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77" h="2017">
                  <a:moveTo>
                    <a:pt x="0" y="2016"/>
                  </a:moveTo>
                  <a:lnTo>
                    <a:pt x="472" y="1628"/>
                  </a:lnTo>
                  <a:lnTo>
                    <a:pt x="968" y="1174"/>
                  </a:lnTo>
                  <a:lnTo>
                    <a:pt x="1490" y="563"/>
                  </a:lnTo>
                  <a:lnTo>
                    <a:pt x="1685" y="266"/>
                  </a:lnTo>
                  <a:lnTo>
                    <a:pt x="1776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2" name="Rectangle 19"/>
            <p:cNvSpPr>
              <a:spLocks noChangeArrowheads="1"/>
            </p:cNvSpPr>
            <p:nvPr/>
          </p:nvSpPr>
          <p:spPr bwMode="auto">
            <a:xfrm>
              <a:off x="4993" y="1155"/>
              <a:ext cx="266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i="1" dirty="0"/>
                <a:t>S</a:t>
              </a:r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7386447" y="3066835"/>
            <a:ext cx="3700465" cy="3136904"/>
            <a:chOff x="2789" y="2042"/>
            <a:chExt cx="2331" cy="1976"/>
          </a:xfrm>
        </p:grpSpPr>
        <p:sp>
          <p:nvSpPr>
            <p:cNvPr id="54296" name="Line 5"/>
            <p:cNvSpPr>
              <a:spLocks noChangeShapeType="1"/>
            </p:cNvSpPr>
            <p:nvPr/>
          </p:nvSpPr>
          <p:spPr bwMode="auto">
            <a:xfrm>
              <a:off x="3147" y="2304"/>
              <a:ext cx="1773" cy="0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7" name="Rectangle 16"/>
            <p:cNvSpPr>
              <a:spLocks noChangeArrowheads="1"/>
            </p:cNvSpPr>
            <p:nvPr/>
          </p:nvSpPr>
          <p:spPr bwMode="auto">
            <a:xfrm>
              <a:off x="2789" y="2042"/>
              <a:ext cx="349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i="1" dirty="0">
                  <a:solidFill>
                    <a:srgbClr val="0070C0"/>
                  </a:solidFill>
                </a:rPr>
                <a:t>P</a:t>
              </a:r>
              <a:r>
                <a:rPr lang="en-US" altLang="en-US" sz="2800" b="1" i="1" baseline="-25000" dirty="0">
                  <a:solidFill>
                    <a:srgbClr val="0070C0"/>
                  </a:solidFill>
                </a:rPr>
                <a:t>2</a:t>
              </a:r>
            </a:p>
          </p:txBody>
        </p:sp>
        <p:sp>
          <p:nvSpPr>
            <p:cNvPr id="54298" name="Rectangle 17"/>
            <p:cNvSpPr>
              <a:spLocks noChangeArrowheads="1"/>
            </p:cNvSpPr>
            <p:nvPr/>
          </p:nvSpPr>
          <p:spPr bwMode="auto">
            <a:xfrm>
              <a:off x="4745" y="3690"/>
              <a:ext cx="375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i="1" dirty="0">
                  <a:solidFill>
                    <a:srgbClr val="0070C0"/>
                  </a:solidFill>
                </a:rPr>
                <a:t>Q</a:t>
              </a:r>
              <a:r>
                <a:rPr lang="en-US" altLang="en-US" sz="2800" b="1" i="1" baseline="-25000" dirty="0">
                  <a:solidFill>
                    <a:srgbClr val="0070C0"/>
                  </a:solidFill>
                </a:rPr>
                <a:t>2</a:t>
              </a:r>
            </a:p>
          </p:txBody>
        </p:sp>
        <p:sp>
          <p:nvSpPr>
            <p:cNvPr id="54299" name="Line 18"/>
            <p:cNvSpPr>
              <a:spLocks noChangeShapeType="1"/>
            </p:cNvSpPr>
            <p:nvPr/>
          </p:nvSpPr>
          <p:spPr bwMode="auto">
            <a:xfrm>
              <a:off x="4896" y="2379"/>
              <a:ext cx="0" cy="1341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0" name="Oval 20"/>
            <p:cNvSpPr>
              <a:spLocks noChangeArrowheads="1"/>
            </p:cNvSpPr>
            <p:nvPr/>
          </p:nvSpPr>
          <p:spPr bwMode="auto">
            <a:xfrm>
              <a:off x="4848" y="2256"/>
              <a:ext cx="96" cy="96"/>
            </a:xfrm>
            <a:prstGeom prst="ellipse">
              <a:avLst/>
            </a:prstGeom>
            <a:solidFill>
              <a:srgbClr val="0070C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8908856" y="1730157"/>
            <a:ext cx="2814638" cy="3354387"/>
            <a:chOff x="3748" y="1200"/>
            <a:chExt cx="1773" cy="2113"/>
          </a:xfrm>
        </p:grpSpPr>
        <p:sp>
          <p:nvSpPr>
            <p:cNvPr id="54294" name="Freeform 8"/>
            <p:cNvSpPr>
              <a:spLocks/>
            </p:cNvSpPr>
            <p:nvPr/>
          </p:nvSpPr>
          <p:spPr bwMode="auto">
            <a:xfrm>
              <a:off x="3888" y="1488"/>
              <a:ext cx="1633" cy="1825"/>
            </a:xfrm>
            <a:custGeom>
              <a:avLst/>
              <a:gdLst>
                <a:gd name="T0" fmla="*/ 0 w 1633"/>
                <a:gd name="T1" fmla="*/ 0 h 1825"/>
                <a:gd name="T2" fmla="*/ 314 w 1633"/>
                <a:gd name="T3" fmla="*/ 485 h 1825"/>
                <a:gd name="T4" fmla="*/ 682 w 1633"/>
                <a:gd name="T5" fmla="*/ 994 h 1825"/>
                <a:gd name="T6" fmla="*/ 1176 w 1633"/>
                <a:gd name="T7" fmla="*/ 1530 h 1825"/>
                <a:gd name="T8" fmla="*/ 1417 w 1633"/>
                <a:gd name="T9" fmla="*/ 1731 h 1825"/>
                <a:gd name="T10" fmla="*/ 1632 w 1633"/>
                <a:gd name="T11" fmla="*/ 1824 h 18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33"/>
                <a:gd name="T19" fmla="*/ 0 h 1825"/>
                <a:gd name="T20" fmla="*/ 1633 w 1633"/>
                <a:gd name="T21" fmla="*/ 1825 h 18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33" h="1825">
                  <a:moveTo>
                    <a:pt x="0" y="0"/>
                  </a:moveTo>
                  <a:lnTo>
                    <a:pt x="314" y="485"/>
                  </a:lnTo>
                  <a:lnTo>
                    <a:pt x="682" y="994"/>
                  </a:lnTo>
                  <a:lnTo>
                    <a:pt x="1176" y="1530"/>
                  </a:lnTo>
                  <a:lnTo>
                    <a:pt x="1417" y="1731"/>
                  </a:lnTo>
                  <a:lnTo>
                    <a:pt x="1632" y="1824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5" name="Rectangle 21"/>
            <p:cNvSpPr>
              <a:spLocks noChangeArrowheads="1"/>
            </p:cNvSpPr>
            <p:nvPr/>
          </p:nvSpPr>
          <p:spPr bwMode="auto">
            <a:xfrm>
              <a:off x="3748" y="1200"/>
              <a:ext cx="279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i="1" dirty="0"/>
                <a:t>D</a:t>
              </a:r>
            </a:p>
          </p:txBody>
        </p:sp>
      </p:grp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7372159" y="3400208"/>
            <a:ext cx="3090865" cy="2803528"/>
            <a:chOff x="2780" y="2252"/>
            <a:chExt cx="1947" cy="1766"/>
          </a:xfrm>
        </p:grpSpPr>
        <p:sp>
          <p:nvSpPr>
            <p:cNvPr id="54289" name="Line 4"/>
            <p:cNvSpPr>
              <a:spLocks noChangeShapeType="1"/>
            </p:cNvSpPr>
            <p:nvPr/>
          </p:nvSpPr>
          <p:spPr bwMode="auto">
            <a:xfrm>
              <a:off x="4512" y="2427"/>
              <a:ext cx="0" cy="12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0" name="Rectangle 24"/>
            <p:cNvSpPr>
              <a:spLocks noChangeArrowheads="1"/>
            </p:cNvSpPr>
            <p:nvPr/>
          </p:nvSpPr>
          <p:spPr bwMode="auto">
            <a:xfrm>
              <a:off x="2780" y="2252"/>
              <a:ext cx="349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i="1" dirty="0"/>
                <a:t>P</a:t>
              </a:r>
              <a:r>
                <a:rPr lang="en-US" altLang="en-US" sz="2800" b="1" i="1" baseline="-25000" dirty="0"/>
                <a:t>1</a:t>
              </a:r>
            </a:p>
          </p:txBody>
        </p:sp>
        <p:sp>
          <p:nvSpPr>
            <p:cNvPr id="54291" name="Line 25"/>
            <p:cNvSpPr>
              <a:spLocks noChangeShapeType="1"/>
            </p:cNvSpPr>
            <p:nvPr/>
          </p:nvSpPr>
          <p:spPr bwMode="auto">
            <a:xfrm>
              <a:off x="3147" y="2400"/>
              <a:ext cx="134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2" name="Rectangle 26"/>
            <p:cNvSpPr>
              <a:spLocks noChangeArrowheads="1"/>
            </p:cNvSpPr>
            <p:nvPr/>
          </p:nvSpPr>
          <p:spPr bwMode="auto">
            <a:xfrm>
              <a:off x="4352" y="3690"/>
              <a:ext cx="375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i="1" dirty="0"/>
                <a:t>Q</a:t>
              </a:r>
              <a:r>
                <a:rPr lang="en-US" altLang="en-US" sz="2800" b="1" i="1" baseline="-25000" dirty="0"/>
                <a:t>1</a:t>
              </a:r>
            </a:p>
          </p:txBody>
        </p:sp>
        <p:sp>
          <p:nvSpPr>
            <p:cNvPr id="54293" name="Oval 27"/>
            <p:cNvSpPr>
              <a:spLocks noChangeArrowheads="1"/>
            </p:cNvSpPr>
            <p:nvPr/>
          </p:nvSpPr>
          <p:spPr bwMode="auto">
            <a:xfrm>
              <a:off x="4459" y="235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</p:grpSp>
      <p:sp>
        <p:nvSpPr>
          <p:cNvPr id="36" name="Rectangle 35"/>
          <p:cNvSpPr>
            <a:spLocks noGrp="1" noChangeArrowheads="1"/>
          </p:cNvSpPr>
          <p:nvPr>
            <p:ph type="title"/>
          </p:nvPr>
        </p:nvSpPr>
        <p:spPr>
          <a:xfrm>
            <a:off x="1280157" y="399125"/>
            <a:ext cx="9746363" cy="723900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Mudanças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Equilíbrio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Mercado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4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4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0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2286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4800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176133" name="Rectangle 5"/>
          <p:cNvSpPr>
            <a:spLocks noGrp="1" noChangeArrowheads="1"/>
          </p:cNvSpPr>
          <p:nvPr>
            <p:ph idx="1"/>
          </p:nvPr>
        </p:nvSpPr>
        <p:spPr>
          <a:xfrm>
            <a:off x="295422" y="1474763"/>
            <a:ext cx="11676183" cy="3886200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Quando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e a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alteram-se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simultaneamente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, o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impacto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equilíbrio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quantidade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é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determinado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 eaLnBrk="1" hangingPunct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tamanho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relativo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direção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mudança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endParaRPr lang="en-US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formato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 das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curvas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8" name="Rectangle 35"/>
          <p:cNvSpPr>
            <a:spLocks noGrp="1" noChangeArrowheads="1"/>
          </p:cNvSpPr>
          <p:nvPr>
            <p:ph type="title"/>
          </p:nvPr>
        </p:nvSpPr>
        <p:spPr>
          <a:xfrm>
            <a:off x="1280157" y="384832"/>
            <a:ext cx="9746363" cy="723900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Mudanças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Equilíbrio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Mercado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6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6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3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2286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4800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title"/>
          </p:nvPr>
        </p:nvSpPr>
        <p:spPr>
          <a:xfrm>
            <a:off x="211018" y="223520"/>
            <a:ext cx="12192000" cy="785813"/>
          </a:xfrm>
        </p:spPr>
        <p:txBody>
          <a:bodyPr/>
          <a:lstStyle/>
          <a:p>
            <a:pPr eaLnBrk="1" hangingPunct="1"/>
            <a:r>
              <a:rPr lang="pt-BR" altLang="en-US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 Exemplo com o Preço Real dos Ovos nos EUA</a:t>
            </a:r>
          </a:p>
        </p:txBody>
      </p:sp>
      <p:sp>
        <p:nvSpPr>
          <p:cNvPr id="178181" name="Rectangle 5"/>
          <p:cNvSpPr>
            <a:spLocks noGrp="1" noChangeArrowheads="1"/>
          </p:cNvSpPr>
          <p:nvPr>
            <p:ph idx="1"/>
          </p:nvPr>
        </p:nvSpPr>
        <p:spPr>
          <a:xfrm>
            <a:off x="267290" y="1381466"/>
            <a:ext cx="11662114" cy="4883150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90000"/>
              </a:lnSpc>
              <a:spcBef>
                <a:spcPct val="700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alt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Real dos </a:t>
            </a:r>
            <a:r>
              <a:rPr lang="en-US" alt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Ovos</a:t>
            </a: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Caiu</a:t>
            </a: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59% de 1970 Para 1998</a:t>
            </a:r>
          </a:p>
          <a:p>
            <a:pPr lvl="1" algn="just" eaLnBrk="1" hangingPunct="1">
              <a:lnSpc>
                <a:spcPct val="90000"/>
              </a:lnSpc>
              <a:spcBef>
                <a:spcPct val="700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aumentou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devido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ao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aumento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mecanização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produção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, o que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implicou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maior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produtividade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e, com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isso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, 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consequente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redução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dos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custos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produção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 algn="just" eaLnBrk="1" hangingPunct="1">
              <a:lnSpc>
                <a:spcPct val="90000"/>
              </a:lnSpc>
              <a:spcBef>
                <a:spcPct val="700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diminuiu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alteração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nas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preferências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dos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consumidores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ovos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contém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muito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colesterol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8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8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8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232115" y="6135856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2643652" y="6121595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60421" name="Rectangle 6"/>
          <p:cNvSpPr>
            <a:spLocks noGrp="1" noChangeArrowheads="1"/>
          </p:cNvSpPr>
          <p:nvPr>
            <p:ph type="title"/>
          </p:nvPr>
        </p:nvSpPr>
        <p:spPr>
          <a:xfrm>
            <a:off x="2016074" y="341974"/>
            <a:ext cx="8229600" cy="730250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Mercado de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Ovos</a:t>
            </a:r>
            <a:endParaRPr lang="en-US" alt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422" name="Rectangle 7"/>
          <p:cNvSpPr>
            <a:spLocks noChangeArrowheads="1"/>
          </p:cNvSpPr>
          <p:nvPr/>
        </p:nvSpPr>
        <p:spPr bwMode="auto">
          <a:xfrm>
            <a:off x="2594315" y="6123156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60423" name="Line 8"/>
          <p:cNvSpPr>
            <a:spLocks noChangeShapeType="1"/>
          </p:cNvSpPr>
          <p:nvPr/>
        </p:nvSpPr>
        <p:spPr bwMode="auto">
          <a:xfrm>
            <a:off x="1491003" y="1660256"/>
            <a:ext cx="0" cy="42116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4" name="Line 9"/>
          <p:cNvSpPr>
            <a:spLocks noChangeShapeType="1"/>
          </p:cNvSpPr>
          <p:nvPr/>
        </p:nvSpPr>
        <p:spPr bwMode="auto">
          <a:xfrm>
            <a:off x="1510053" y="5856456"/>
            <a:ext cx="42227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5" name="Rectangle 10"/>
          <p:cNvSpPr>
            <a:spLocks noChangeArrowheads="1"/>
          </p:cNvSpPr>
          <p:nvPr/>
        </p:nvSpPr>
        <p:spPr bwMode="auto">
          <a:xfrm>
            <a:off x="4502555" y="5818357"/>
            <a:ext cx="2816165" cy="859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/>
              <a:t>Q 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b="1" dirty="0"/>
              <a:t>(</a:t>
            </a:r>
            <a:r>
              <a:rPr lang="en-US" altLang="en-US" sz="2200" b="1" dirty="0" err="1"/>
              <a:t>milhões</a:t>
            </a:r>
            <a:r>
              <a:rPr lang="en-US" altLang="en-US" sz="2200" b="1" dirty="0"/>
              <a:t> de </a:t>
            </a:r>
            <a:r>
              <a:rPr lang="en-US" altLang="en-US" sz="2200" b="1" dirty="0" err="1"/>
              <a:t>dúzias</a:t>
            </a:r>
            <a:r>
              <a:rPr lang="en-US" altLang="en-US" sz="2200" b="1" dirty="0"/>
              <a:t>)</a:t>
            </a:r>
          </a:p>
        </p:txBody>
      </p:sp>
      <p:sp>
        <p:nvSpPr>
          <p:cNvPr id="60426" name="Rectangle 11"/>
          <p:cNvSpPr>
            <a:spLocks noChangeArrowheads="1"/>
          </p:cNvSpPr>
          <p:nvPr/>
        </p:nvSpPr>
        <p:spPr bwMode="auto">
          <a:xfrm>
            <a:off x="-106515" y="1148478"/>
            <a:ext cx="3388222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/>
              <a:t>P (US$ de 1970)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405404" y="1792457"/>
            <a:ext cx="3911600" cy="3756026"/>
            <a:chOff x="1968" y="1200"/>
            <a:chExt cx="2464" cy="2366"/>
          </a:xfrm>
        </p:grpSpPr>
        <p:sp>
          <p:nvSpPr>
            <p:cNvPr id="60452" name="Freeform 12"/>
            <p:cNvSpPr>
              <a:spLocks/>
            </p:cNvSpPr>
            <p:nvPr/>
          </p:nvSpPr>
          <p:spPr bwMode="auto">
            <a:xfrm>
              <a:off x="1968" y="1200"/>
              <a:ext cx="1873" cy="2209"/>
            </a:xfrm>
            <a:custGeom>
              <a:avLst/>
              <a:gdLst>
                <a:gd name="T0" fmla="*/ 0 w 1873"/>
                <a:gd name="T1" fmla="*/ 0 h 2209"/>
                <a:gd name="T2" fmla="*/ 360 w 1873"/>
                <a:gd name="T3" fmla="*/ 587 h 2209"/>
                <a:gd name="T4" fmla="*/ 782 w 1873"/>
                <a:gd name="T5" fmla="*/ 1203 h 2209"/>
                <a:gd name="T6" fmla="*/ 1349 w 1873"/>
                <a:gd name="T7" fmla="*/ 1852 h 2209"/>
                <a:gd name="T8" fmla="*/ 1625 w 1873"/>
                <a:gd name="T9" fmla="*/ 2095 h 2209"/>
                <a:gd name="T10" fmla="*/ 1872 w 1873"/>
                <a:gd name="T11" fmla="*/ 2208 h 2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73"/>
                <a:gd name="T19" fmla="*/ 0 h 2209"/>
                <a:gd name="T20" fmla="*/ 1873 w 1873"/>
                <a:gd name="T21" fmla="*/ 2209 h 22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73" h="2209">
                  <a:moveTo>
                    <a:pt x="0" y="0"/>
                  </a:moveTo>
                  <a:lnTo>
                    <a:pt x="360" y="587"/>
                  </a:lnTo>
                  <a:lnTo>
                    <a:pt x="782" y="1203"/>
                  </a:lnTo>
                  <a:lnTo>
                    <a:pt x="1349" y="1852"/>
                  </a:lnTo>
                  <a:lnTo>
                    <a:pt x="1625" y="2095"/>
                  </a:lnTo>
                  <a:lnTo>
                    <a:pt x="1872" y="2208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53" name="Rectangle 13"/>
            <p:cNvSpPr>
              <a:spLocks noChangeArrowheads="1"/>
            </p:cNvSpPr>
            <p:nvPr/>
          </p:nvSpPr>
          <p:spPr bwMode="auto">
            <a:xfrm>
              <a:off x="3854" y="3257"/>
              <a:ext cx="578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600" b="1" i="1" dirty="0"/>
                <a:t>D</a:t>
              </a:r>
              <a:r>
                <a:rPr lang="en-US" altLang="en-US" sz="2600" b="1" baseline="-25000" dirty="0"/>
                <a:t>1970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1491003" y="1670220"/>
            <a:ext cx="4224338" cy="3476625"/>
            <a:chOff x="1392" y="1123"/>
            <a:chExt cx="2661" cy="2190"/>
          </a:xfrm>
        </p:grpSpPr>
        <p:sp>
          <p:nvSpPr>
            <p:cNvPr id="60450" name="Freeform 14"/>
            <p:cNvSpPr>
              <a:spLocks/>
            </p:cNvSpPr>
            <p:nvPr/>
          </p:nvSpPr>
          <p:spPr bwMode="auto">
            <a:xfrm>
              <a:off x="1392" y="1440"/>
              <a:ext cx="2209" cy="1873"/>
            </a:xfrm>
            <a:custGeom>
              <a:avLst/>
              <a:gdLst>
                <a:gd name="T0" fmla="*/ 0 w 2209"/>
                <a:gd name="T1" fmla="*/ 1872 h 1873"/>
                <a:gd name="T2" fmla="*/ 587 w 2209"/>
                <a:gd name="T3" fmla="*/ 1512 h 1873"/>
                <a:gd name="T4" fmla="*/ 1203 w 2209"/>
                <a:gd name="T5" fmla="*/ 1090 h 1873"/>
                <a:gd name="T6" fmla="*/ 1852 w 2209"/>
                <a:gd name="T7" fmla="*/ 523 h 1873"/>
                <a:gd name="T8" fmla="*/ 2095 w 2209"/>
                <a:gd name="T9" fmla="*/ 247 h 1873"/>
                <a:gd name="T10" fmla="*/ 2208 w 2209"/>
                <a:gd name="T11" fmla="*/ 0 h 18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09"/>
                <a:gd name="T19" fmla="*/ 0 h 1873"/>
                <a:gd name="T20" fmla="*/ 2209 w 2209"/>
                <a:gd name="T21" fmla="*/ 1873 h 18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09" h="1873">
                  <a:moveTo>
                    <a:pt x="0" y="1872"/>
                  </a:moveTo>
                  <a:lnTo>
                    <a:pt x="587" y="1512"/>
                  </a:lnTo>
                  <a:lnTo>
                    <a:pt x="1203" y="1090"/>
                  </a:lnTo>
                  <a:lnTo>
                    <a:pt x="1852" y="523"/>
                  </a:lnTo>
                  <a:lnTo>
                    <a:pt x="2095" y="247"/>
                  </a:lnTo>
                  <a:lnTo>
                    <a:pt x="2208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51" name="Rectangle 15"/>
            <p:cNvSpPr>
              <a:spLocks noChangeArrowheads="1"/>
            </p:cNvSpPr>
            <p:nvPr/>
          </p:nvSpPr>
          <p:spPr bwMode="auto">
            <a:xfrm>
              <a:off x="3487" y="1123"/>
              <a:ext cx="566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600" b="1" i="1" dirty="0"/>
                <a:t>S</a:t>
              </a:r>
              <a:r>
                <a:rPr lang="en-US" altLang="en-US" sz="2600" b="1" baseline="-25000" dirty="0"/>
                <a:t>1970</a:t>
              </a:r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527395" y="3422828"/>
            <a:ext cx="3378201" cy="3317879"/>
            <a:chOff x="785" y="2227"/>
            <a:chExt cx="2128" cy="2090"/>
          </a:xfrm>
        </p:grpSpPr>
        <p:sp>
          <p:nvSpPr>
            <p:cNvPr id="60445" name="Line 16"/>
            <p:cNvSpPr>
              <a:spLocks noChangeShapeType="1"/>
            </p:cNvSpPr>
            <p:nvPr/>
          </p:nvSpPr>
          <p:spPr bwMode="auto">
            <a:xfrm flipH="1">
              <a:off x="1362" y="2400"/>
              <a:ext cx="138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6" name="Oval 17"/>
            <p:cNvSpPr>
              <a:spLocks noChangeArrowheads="1"/>
            </p:cNvSpPr>
            <p:nvPr/>
          </p:nvSpPr>
          <p:spPr bwMode="auto">
            <a:xfrm>
              <a:off x="2688" y="235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60447" name="Rectangle 18"/>
            <p:cNvSpPr>
              <a:spLocks noChangeArrowheads="1"/>
            </p:cNvSpPr>
            <p:nvPr/>
          </p:nvSpPr>
          <p:spPr bwMode="auto">
            <a:xfrm>
              <a:off x="785" y="2227"/>
              <a:ext cx="642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600" b="1" dirty="0"/>
                <a:t>$0,61</a:t>
              </a:r>
            </a:p>
          </p:txBody>
        </p:sp>
        <p:sp>
          <p:nvSpPr>
            <p:cNvPr id="60448" name="Rectangle 19"/>
            <p:cNvSpPr>
              <a:spLocks noChangeArrowheads="1"/>
            </p:cNvSpPr>
            <p:nvPr/>
          </p:nvSpPr>
          <p:spPr bwMode="auto">
            <a:xfrm rot="16200000">
              <a:off x="2452" y="3855"/>
              <a:ext cx="634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/>
                <a:t>5.500</a:t>
              </a:r>
            </a:p>
          </p:txBody>
        </p:sp>
        <p:sp>
          <p:nvSpPr>
            <p:cNvPr id="60449" name="Line 20"/>
            <p:cNvSpPr>
              <a:spLocks noChangeShapeType="1"/>
            </p:cNvSpPr>
            <p:nvPr/>
          </p:nvSpPr>
          <p:spPr bwMode="auto">
            <a:xfrm>
              <a:off x="2736" y="2475"/>
              <a:ext cx="0" cy="12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1719604" y="2173457"/>
            <a:ext cx="3487738" cy="3670300"/>
            <a:chOff x="1536" y="1440"/>
            <a:chExt cx="2197" cy="2312"/>
          </a:xfrm>
        </p:grpSpPr>
        <p:sp>
          <p:nvSpPr>
            <p:cNvPr id="60443" name="Freeform 21"/>
            <p:cNvSpPr>
              <a:spLocks/>
            </p:cNvSpPr>
            <p:nvPr/>
          </p:nvSpPr>
          <p:spPr bwMode="auto">
            <a:xfrm>
              <a:off x="1536" y="1440"/>
              <a:ext cx="1649" cy="2209"/>
            </a:xfrm>
            <a:custGeom>
              <a:avLst/>
              <a:gdLst>
                <a:gd name="T0" fmla="*/ 0 w 1777"/>
                <a:gd name="T1" fmla="*/ 0 h 2305"/>
                <a:gd name="T2" fmla="*/ 342 w 1777"/>
                <a:gd name="T3" fmla="*/ 613 h 2305"/>
                <a:gd name="T4" fmla="*/ 742 w 1777"/>
                <a:gd name="T5" fmla="*/ 1255 h 2305"/>
                <a:gd name="T6" fmla="*/ 1280 w 1777"/>
                <a:gd name="T7" fmla="*/ 1933 h 2305"/>
                <a:gd name="T8" fmla="*/ 1542 w 1777"/>
                <a:gd name="T9" fmla="*/ 2186 h 2305"/>
                <a:gd name="T10" fmla="*/ 1776 w 1777"/>
                <a:gd name="T11" fmla="*/ 2304 h 23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77"/>
                <a:gd name="T19" fmla="*/ 0 h 2305"/>
                <a:gd name="T20" fmla="*/ 1777 w 1777"/>
                <a:gd name="T21" fmla="*/ 2305 h 23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77" h="2305">
                  <a:moveTo>
                    <a:pt x="0" y="0"/>
                  </a:moveTo>
                  <a:lnTo>
                    <a:pt x="342" y="613"/>
                  </a:lnTo>
                  <a:lnTo>
                    <a:pt x="742" y="1255"/>
                  </a:lnTo>
                  <a:lnTo>
                    <a:pt x="1280" y="1933"/>
                  </a:lnTo>
                  <a:lnTo>
                    <a:pt x="1542" y="2186"/>
                  </a:lnTo>
                  <a:lnTo>
                    <a:pt x="1776" y="2304"/>
                  </a:lnTo>
                </a:path>
              </a:pathLst>
            </a:custGeom>
            <a:noFill/>
            <a:ln w="50800" cap="flat" cmpd="sng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4" name="Rectangle 22"/>
            <p:cNvSpPr>
              <a:spLocks noChangeArrowheads="1"/>
            </p:cNvSpPr>
            <p:nvPr/>
          </p:nvSpPr>
          <p:spPr bwMode="auto">
            <a:xfrm>
              <a:off x="3155" y="3443"/>
              <a:ext cx="578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600" b="1" i="1" dirty="0">
                  <a:solidFill>
                    <a:srgbClr val="0070C0"/>
                  </a:solidFill>
                </a:rPr>
                <a:t>D</a:t>
              </a:r>
              <a:r>
                <a:rPr lang="en-US" altLang="en-US" sz="2600" b="1" baseline="-25000" dirty="0">
                  <a:solidFill>
                    <a:srgbClr val="0070C0"/>
                  </a:solidFill>
                </a:rPr>
                <a:t>1998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1491004" y="2848144"/>
            <a:ext cx="4773613" cy="2679700"/>
            <a:chOff x="1392" y="1865"/>
            <a:chExt cx="3007" cy="1688"/>
          </a:xfrm>
        </p:grpSpPr>
        <p:sp>
          <p:nvSpPr>
            <p:cNvPr id="60441" name="Freeform 23"/>
            <p:cNvSpPr>
              <a:spLocks/>
            </p:cNvSpPr>
            <p:nvPr/>
          </p:nvSpPr>
          <p:spPr bwMode="auto">
            <a:xfrm>
              <a:off x="1392" y="2160"/>
              <a:ext cx="2545" cy="1393"/>
            </a:xfrm>
            <a:custGeom>
              <a:avLst/>
              <a:gdLst>
                <a:gd name="T0" fmla="*/ 0 w 2545"/>
                <a:gd name="T1" fmla="*/ 1392 h 1393"/>
                <a:gd name="T2" fmla="*/ 676 w 2545"/>
                <a:gd name="T3" fmla="*/ 1124 h 1393"/>
                <a:gd name="T4" fmla="*/ 1386 w 2545"/>
                <a:gd name="T5" fmla="*/ 811 h 1393"/>
                <a:gd name="T6" fmla="*/ 2134 w 2545"/>
                <a:gd name="T7" fmla="*/ 389 h 1393"/>
                <a:gd name="T8" fmla="*/ 2414 w 2545"/>
                <a:gd name="T9" fmla="*/ 184 h 1393"/>
                <a:gd name="T10" fmla="*/ 2544 w 2545"/>
                <a:gd name="T11" fmla="*/ 0 h 13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5"/>
                <a:gd name="T19" fmla="*/ 0 h 1393"/>
                <a:gd name="T20" fmla="*/ 2545 w 2545"/>
                <a:gd name="T21" fmla="*/ 1393 h 139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5" h="1393">
                  <a:moveTo>
                    <a:pt x="0" y="1392"/>
                  </a:moveTo>
                  <a:lnTo>
                    <a:pt x="676" y="1124"/>
                  </a:lnTo>
                  <a:lnTo>
                    <a:pt x="1386" y="811"/>
                  </a:lnTo>
                  <a:lnTo>
                    <a:pt x="2134" y="389"/>
                  </a:lnTo>
                  <a:lnTo>
                    <a:pt x="2414" y="184"/>
                  </a:lnTo>
                  <a:lnTo>
                    <a:pt x="2544" y="0"/>
                  </a:lnTo>
                </a:path>
              </a:pathLst>
            </a:custGeom>
            <a:noFill/>
            <a:ln w="50800" cap="flat" cmpd="sng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2" name="Rectangle 24"/>
            <p:cNvSpPr>
              <a:spLocks noChangeArrowheads="1"/>
            </p:cNvSpPr>
            <p:nvPr/>
          </p:nvSpPr>
          <p:spPr bwMode="auto">
            <a:xfrm>
              <a:off x="3833" y="1865"/>
              <a:ext cx="566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600" b="1" i="1" dirty="0">
                  <a:solidFill>
                    <a:srgbClr val="0070C0"/>
                  </a:solidFill>
                </a:rPr>
                <a:t>S</a:t>
              </a:r>
              <a:r>
                <a:rPr lang="en-US" altLang="en-US" sz="2600" b="1" baseline="-25000" dirty="0">
                  <a:solidFill>
                    <a:srgbClr val="0070C0"/>
                  </a:solidFill>
                </a:rPr>
                <a:t>1998</a:t>
              </a:r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513107" y="3689532"/>
            <a:ext cx="11622098" cy="3070234"/>
            <a:chOff x="776" y="2395"/>
            <a:chExt cx="7321" cy="1934"/>
          </a:xfrm>
        </p:grpSpPr>
        <p:sp>
          <p:nvSpPr>
            <p:cNvPr id="60433" name="Rectangle 28"/>
            <p:cNvSpPr>
              <a:spLocks noChangeArrowheads="1"/>
            </p:cNvSpPr>
            <p:nvPr/>
          </p:nvSpPr>
          <p:spPr bwMode="auto">
            <a:xfrm>
              <a:off x="3856" y="2395"/>
              <a:ext cx="4241" cy="87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Os</a:t>
              </a:r>
              <a:r>
                <a:rPr lang="en-US" altLang="en-US" sz="2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sz="2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preços</a:t>
              </a:r>
              <a:r>
                <a:rPr lang="en-US" altLang="en-US" sz="2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sz="2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cairam</a:t>
              </a:r>
              <a:r>
                <a:rPr lang="en-US" altLang="en-US" sz="2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sz="2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até</a:t>
              </a:r>
              <a:r>
                <a:rPr lang="en-US" altLang="en-US" sz="2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que  um novo </a:t>
              </a:r>
              <a:r>
                <a:rPr lang="en-US" altLang="en-US" sz="2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equilíbrio</a:t>
              </a:r>
              <a:r>
                <a:rPr lang="en-US" altLang="en-US" sz="2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fosse </a:t>
              </a:r>
              <a:r>
                <a:rPr lang="en-US" altLang="en-US" sz="2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alcançado</a:t>
              </a:r>
              <a:r>
                <a:rPr lang="en-US" altLang="en-US" sz="2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, com  P = $0,26 e </a:t>
              </a:r>
              <a:r>
                <a:rPr lang="en-US" altLang="en-US" sz="2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uma</a:t>
              </a:r>
              <a:r>
                <a:rPr lang="en-US" altLang="en-US" sz="2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 </a:t>
              </a:r>
              <a:r>
                <a:rPr lang="en-US" altLang="en-US" sz="2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quantidade</a:t>
              </a:r>
              <a:r>
                <a:rPr lang="en-US" altLang="en-US" sz="2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de 5.300 </a:t>
              </a:r>
              <a:r>
                <a:rPr lang="en-US" altLang="en-US" sz="2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milhões</a:t>
              </a:r>
              <a:r>
                <a:rPr lang="en-US" altLang="en-US" sz="2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de </a:t>
              </a:r>
              <a:r>
                <a:rPr lang="en-US" altLang="en-US" sz="2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dúzias</a:t>
              </a:r>
              <a:endParaRPr lang="en-US" altLang="en-US" sz="28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0434" name="Line 4"/>
            <p:cNvSpPr>
              <a:spLocks noChangeShapeType="1"/>
            </p:cNvSpPr>
            <p:nvPr/>
          </p:nvSpPr>
          <p:spPr bwMode="auto">
            <a:xfrm flipH="1">
              <a:off x="1371" y="3072"/>
              <a:ext cx="1197" cy="0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5" name="Line 5"/>
            <p:cNvSpPr>
              <a:spLocks noChangeShapeType="1"/>
            </p:cNvSpPr>
            <p:nvPr/>
          </p:nvSpPr>
          <p:spPr bwMode="auto">
            <a:xfrm>
              <a:off x="2544" y="3099"/>
              <a:ext cx="0" cy="669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6" name="Oval 25"/>
            <p:cNvSpPr>
              <a:spLocks noChangeArrowheads="1"/>
            </p:cNvSpPr>
            <p:nvPr/>
          </p:nvSpPr>
          <p:spPr bwMode="auto">
            <a:xfrm>
              <a:off x="2496" y="3024"/>
              <a:ext cx="96" cy="96"/>
            </a:xfrm>
            <a:prstGeom prst="ellipse">
              <a:avLst/>
            </a:prstGeom>
            <a:solidFill>
              <a:srgbClr val="0070C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60437" name="Rectangle 26"/>
            <p:cNvSpPr>
              <a:spLocks noChangeArrowheads="1"/>
            </p:cNvSpPr>
            <p:nvPr/>
          </p:nvSpPr>
          <p:spPr bwMode="auto">
            <a:xfrm>
              <a:off x="776" y="2899"/>
              <a:ext cx="642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600" b="1" dirty="0">
                  <a:solidFill>
                    <a:srgbClr val="0070C0"/>
                  </a:solidFill>
                </a:rPr>
                <a:t>$0,26</a:t>
              </a:r>
            </a:p>
          </p:txBody>
        </p:sp>
        <p:sp>
          <p:nvSpPr>
            <p:cNvPr id="60438" name="Rectangle 27"/>
            <p:cNvSpPr>
              <a:spLocks noChangeArrowheads="1"/>
            </p:cNvSpPr>
            <p:nvPr/>
          </p:nvSpPr>
          <p:spPr bwMode="auto">
            <a:xfrm rot="16200000">
              <a:off x="2219" y="3884"/>
              <a:ext cx="601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0070C0"/>
                  </a:solidFill>
                </a:rPr>
                <a:t>5.300</a:t>
              </a:r>
            </a:p>
          </p:txBody>
        </p:sp>
        <p:sp>
          <p:nvSpPr>
            <p:cNvPr id="60439" name="AutoShape 29"/>
            <p:cNvSpPr>
              <a:spLocks noChangeArrowheads="1"/>
            </p:cNvSpPr>
            <p:nvPr/>
          </p:nvSpPr>
          <p:spPr bwMode="auto">
            <a:xfrm rot="16200000" flipH="1">
              <a:off x="1296" y="2640"/>
              <a:ext cx="624" cy="240"/>
            </a:xfrm>
            <a:prstGeom prst="rightArrow">
              <a:avLst>
                <a:gd name="adj1" fmla="val 50000"/>
                <a:gd name="adj2" fmla="val 65072"/>
              </a:avLst>
            </a:pr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60440" name="AutoShape 30"/>
            <p:cNvSpPr>
              <a:spLocks noChangeArrowheads="1"/>
            </p:cNvSpPr>
            <p:nvPr/>
          </p:nvSpPr>
          <p:spPr bwMode="auto">
            <a:xfrm flipH="1">
              <a:off x="2562" y="3516"/>
              <a:ext cx="144" cy="174"/>
            </a:xfrm>
            <a:prstGeom prst="rightArrow">
              <a:avLst>
                <a:gd name="adj1" fmla="val 50000"/>
                <a:gd name="adj2" fmla="val 44366"/>
              </a:avLst>
            </a:pr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ChangeArrowheads="1"/>
          </p:cNvSpPr>
          <p:nvPr/>
        </p:nvSpPr>
        <p:spPr bwMode="auto">
          <a:xfrm>
            <a:off x="2286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62468" name="Rectangle 3"/>
          <p:cNvSpPr>
            <a:spLocks noChangeArrowheads="1"/>
          </p:cNvSpPr>
          <p:nvPr/>
        </p:nvSpPr>
        <p:spPr bwMode="auto">
          <a:xfrm>
            <a:off x="4800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62469" name="Rectangle 4"/>
          <p:cNvSpPr>
            <a:spLocks noGrp="1" noChangeArrowheads="1"/>
          </p:cNvSpPr>
          <p:nvPr>
            <p:ph type="title"/>
          </p:nvPr>
        </p:nvSpPr>
        <p:spPr>
          <a:xfrm>
            <a:off x="1955409" y="361954"/>
            <a:ext cx="8325241" cy="723900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Ensino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Universitário</a:t>
            </a:r>
            <a:endParaRPr lang="en-US" alt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6373" name="Rectangle 5"/>
          <p:cNvSpPr>
            <a:spLocks noGrp="1" noChangeArrowheads="1"/>
          </p:cNvSpPr>
          <p:nvPr>
            <p:ph idx="1"/>
          </p:nvPr>
        </p:nvSpPr>
        <p:spPr>
          <a:xfrm>
            <a:off x="182880" y="1237955"/>
            <a:ext cx="11746523" cy="4418428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9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alt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real do </a:t>
            </a:r>
            <a:r>
              <a:rPr lang="en-US" alt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ensino</a:t>
            </a: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universitário</a:t>
            </a: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aumentou</a:t>
            </a: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68% entre 1970 e 1995.</a:t>
            </a: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endParaRPr lang="en-US" alt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diminuiu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devido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ao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aumento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dos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custos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dos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equipamentos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modernas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salas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de aula,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laboratórios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bibliotecas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) 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pessoal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aumentou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devido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ao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aumento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número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estudantes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secundaristas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querendo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cursar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universidade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6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6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6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2004646" y="234654"/>
            <a:ext cx="8229600" cy="801687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Curva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endParaRPr lang="en-US" alt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8" name="Rectangle 5"/>
          <p:cNvSpPr>
            <a:spLocks noGrp="1" noChangeArrowheads="1"/>
          </p:cNvSpPr>
          <p:nvPr>
            <p:ph idx="1"/>
          </p:nvPr>
        </p:nvSpPr>
        <p:spPr>
          <a:xfrm>
            <a:off x="168810" y="1002524"/>
            <a:ext cx="11816864" cy="3886200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700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Curva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nos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mostra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quanto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produtores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estão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dispostos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a vender, dados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preços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mantidos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constantes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outros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fatores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possam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afetar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essa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decisão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 eaLnBrk="1" hangingPunct="1">
              <a:spcBef>
                <a:spcPct val="700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Essa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relação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entre o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e a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quantidade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ofertada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pode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ser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representada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por:</a:t>
            </a:r>
          </a:p>
          <a:p>
            <a:pPr algn="just" eaLnBrk="1" hangingPunct="1">
              <a:spcBef>
                <a:spcPct val="70000"/>
              </a:spcBef>
              <a:buClrTx/>
              <a:buFont typeface="Arial" panose="020B0604020202020204" pitchFamily="34" charset="0"/>
              <a:buChar char="•"/>
            </a:pPr>
            <a:endParaRPr lang="en-US" alt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>
              <a:buClrTx/>
              <a:buSzPct val="75000"/>
              <a:buFont typeface="Arial" panose="020B0604020202020204" pitchFamily="34" charset="0"/>
              <a:buChar char="•"/>
            </a:pPr>
            <a:endParaRPr lang="en-US" alt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>
              <a:buClrTx/>
              <a:buSzPct val="75000"/>
              <a:buFont typeface="Arial" panose="020B0604020202020204" pitchFamily="34" charset="0"/>
              <a:buChar char="•"/>
            </a:pPr>
            <a:endParaRPr lang="en-US" alt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4178277"/>
              </p:ext>
            </p:extLst>
          </p:nvPr>
        </p:nvGraphicFramePr>
        <p:xfrm>
          <a:off x="714955" y="5548140"/>
          <a:ext cx="3209928" cy="126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48975" imgH="304668" progId="Equation.3">
                  <p:embed/>
                </p:oleObj>
              </mc:Choice>
              <mc:Fallback>
                <p:oleObj name="Equation" r:id="rId3" imgW="748975" imgH="304668" progId="Equation.3">
                  <p:embed/>
                  <p:pic>
                    <p:nvPicPr>
                      <p:cNvPr id="10248" name="Object 6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955" y="5548140"/>
                        <a:ext cx="3209928" cy="126495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ChangeArrowheads="1"/>
          </p:cNvSpPr>
          <p:nvPr/>
        </p:nvSpPr>
        <p:spPr bwMode="auto">
          <a:xfrm>
            <a:off x="-257422" y="6330562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64516" name="Rectangle 3"/>
          <p:cNvSpPr>
            <a:spLocks noChangeArrowheads="1"/>
          </p:cNvSpPr>
          <p:nvPr/>
        </p:nvSpPr>
        <p:spPr bwMode="auto">
          <a:xfrm>
            <a:off x="2257178" y="6330562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64517" name="Rectangle 6"/>
          <p:cNvSpPr>
            <a:spLocks noGrp="1" noChangeArrowheads="1"/>
          </p:cNvSpPr>
          <p:nvPr>
            <p:ph type="title"/>
          </p:nvPr>
        </p:nvSpPr>
        <p:spPr>
          <a:xfrm>
            <a:off x="1519312" y="543757"/>
            <a:ext cx="9678569" cy="492125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Mercado de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Ensino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Universitário</a:t>
            </a:r>
            <a:endParaRPr lang="en-US" alt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518" name="Rectangle 7"/>
          <p:cNvSpPr>
            <a:spLocks noChangeArrowheads="1"/>
          </p:cNvSpPr>
          <p:nvPr/>
        </p:nvSpPr>
        <p:spPr bwMode="auto">
          <a:xfrm>
            <a:off x="2104778" y="6317862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64519" name="Line 8"/>
          <p:cNvSpPr>
            <a:spLocks noChangeShapeType="1"/>
          </p:cNvSpPr>
          <p:nvPr/>
        </p:nvSpPr>
        <p:spPr bwMode="auto">
          <a:xfrm>
            <a:off x="1190378" y="1869030"/>
            <a:ext cx="0" cy="42116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0" name="Line 9"/>
          <p:cNvSpPr>
            <a:spLocks noChangeShapeType="1"/>
          </p:cNvSpPr>
          <p:nvPr/>
        </p:nvSpPr>
        <p:spPr bwMode="auto">
          <a:xfrm>
            <a:off x="1209428" y="6051162"/>
            <a:ext cx="42227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Rectangle 10"/>
          <p:cNvSpPr>
            <a:spLocks noChangeArrowheads="1"/>
          </p:cNvSpPr>
          <p:nvPr/>
        </p:nvSpPr>
        <p:spPr bwMode="auto">
          <a:xfrm>
            <a:off x="4065556" y="5923673"/>
            <a:ext cx="3376249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/>
              <a:t>Q 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(</a:t>
            </a:r>
            <a:r>
              <a:rPr lang="en-US" altLang="en-US" sz="2000" b="1" dirty="0" err="1"/>
              <a:t>milhões</a:t>
            </a:r>
            <a:r>
              <a:rPr lang="en-US" altLang="en-US" sz="2000" b="1" dirty="0"/>
              <a:t> de </a:t>
            </a:r>
            <a:r>
              <a:rPr lang="en-US" altLang="en-US" sz="2000" b="1" dirty="0" err="1"/>
              <a:t>estudantes</a:t>
            </a:r>
            <a:r>
              <a:rPr lang="en-US" altLang="en-US" sz="2000" b="1" dirty="0"/>
              <a:t>) </a:t>
            </a:r>
          </a:p>
        </p:txBody>
      </p:sp>
      <p:sp>
        <p:nvSpPr>
          <p:cNvPr id="64522" name="Rectangle 11"/>
          <p:cNvSpPr>
            <a:spLocks noChangeArrowheads="1"/>
          </p:cNvSpPr>
          <p:nvPr/>
        </p:nvSpPr>
        <p:spPr bwMode="auto">
          <a:xfrm>
            <a:off x="66136" y="1317316"/>
            <a:ext cx="2637131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/>
              <a:t>P (US$ de 1970)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571379" y="2291963"/>
            <a:ext cx="3868738" cy="3679826"/>
            <a:chOff x="1632" y="1392"/>
            <a:chExt cx="2437" cy="2318"/>
          </a:xfrm>
        </p:grpSpPr>
        <p:sp>
          <p:nvSpPr>
            <p:cNvPr id="64546" name="Freeform 12"/>
            <p:cNvSpPr>
              <a:spLocks/>
            </p:cNvSpPr>
            <p:nvPr/>
          </p:nvSpPr>
          <p:spPr bwMode="auto">
            <a:xfrm>
              <a:off x="1632" y="1392"/>
              <a:ext cx="1873" cy="2209"/>
            </a:xfrm>
            <a:custGeom>
              <a:avLst/>
              <a:gdLst>
                <a:gd name="T0" fmla="*/ 0 w 1873"/>
                <a:gd name="T1" fmla="*/ 0 h 2209"/>
                <a:gd name="T2" fmla="*/ 360 w 1873"/>
                <a:gd name="T3" fmla="*/ 587 h 2209"/>
                <a:gd name="T4" fmla="*/ 782 w 1873"/>
                <a:gd name="T5" fmla="*/ 1203 h 2209"/>
                <a:gd name="T6" fmla="*/ 1349 w 1873"/>
                <a:gd name="T7" fmla="*/ 1852 h 2209"/>
                <a:gd name="T8" fmla="*/ 1625 w 1873"/>
                <a:gd name="T9" fmla="*/ 2095 h 2209"/>
                <a:gd name="T10" fmla="*/ 1872 w 1873"/>
                <a:gd name="T11" fmla="*/ 2208 h 2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73"/>
                <a:gd name="T19" fmla="*/ 0 h 2209"/>
                <a:gd name="T20" fmla="*/ 1873 w 1873"/>
                <a:gd name="T21" fmla="*/ 2209 h 22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73" h="2209">
                  <a:moveTo>
                    <a:pt x="0" y="0"/>
                  </a:moveTo>
                  <a:lnTo>
                    <a:pt x="360" y="587"/>
                  </a:lnTo>
                  <a:lnTo>
                    <a:pt x="782" y="1203"/>
                  </a:lnTo>
                  <a:lnTo>
                    <a:pt x="1349" y="1852"/>
                  </a:lnTo>
                  <a:lnTo>
                    <a:pt x="1625" y="2095"/>
                  </a:lnTo>
                  <a:lnTo>
                    <a:pt x="1872" y="2208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47" name="Rectangle 13"/>
            <p:cNvSpPr>
              <a:spLocks noChangeArrowheads="1"/>
            </p:cNvSpPr>
            <p:nvPr/>
          </p:nvSpPr>
          <p:spPr bwMode="auto">
            <a:xfrm>
              <a:off x="3491" y="3401"/>
              <a:ext cx="578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600" b="1" i="1" dirty="0"/>
                <a:t>D</a:t>
              </a:r>
              <a:r>
                <a:rPr lang="en-US" altLang="en-US" sz="2600" b="1" baseline="-25000" dirty="0"/>
                <a:t>1970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1190379" y="2933314"/>
            <a:ext cx="4873625" cy="2373313"/>
            <a:chOff x="1392" y="1796"/>
            <a:chExt cx="3070" cy="1495"/>
          </a:xfrm>
        </p:grpSpPr>
        <p:sp>
          <p:nvSpPr>
            <p:cNvPr id="64544" name="Freeform 14"/>
            <p:cNvSpPr>
              <a:spLocks/>
            </p:cNvSpPr>
            <p:nvPr/>
          </p:nvSpPr>
          <p:spPr bwMode="auto">
            <a:xfrm>
              <a:off x="1392" y="2042"/>
              <a:ext cx="2545" cy="1249"/>
            </a:xfrm>
            <a:custGeom>
              <a:avLst/>
              <a:gdLst>
                <a:gd name="T0" fmla="*/ 0 w 2545"/>
                <a:gd name="T1" fmla="*/ 1248 h 1249"/>
                <a:gd name="T2" fmla="*/ 676 w 2545"/>
                <a:gd name="T3" fmla="*/ 1008 h 1249"/>
                <a:gd name="T4" fmla="*/ 1386 w 2545"/>
                <a:gd name="T5" fmla="*/ 727 h 1249"/>
                <a:gd name="T6" fmla="*/ 2134 w 2545"/>
                <a:gd name="T7" fmla="*/ 349 h 1249"/>
                <a:gd name="T8" fmla="*/ 2414 w 2545"/>
                <a:gd name="T9" fmla="*/ 165 h 1249"/>
                <a:gd name="T10" fmla="*/ 2544 w 2545"/>
                <a:gd name="T11" fmla="*/ 0 h 1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5"/>
                <a:gd name="T19" fmla="*/ 0 h 1249"/>
                <a:gd name="T20" fmla="*/ 2545 w 2545"/>
                <a:gd name="T21" fmla="*/ 1249 h 124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5" h="1249">
                  <a:moveTo>
                    <a:pt x="0" y="1248"/>
                  </a:moveTo>
                  <a:lnTo>
                    <a:pt x="676" y="1008"/>
                  </a:lnTo>
                  <a:lnTo>
                    <a:pt x="1386" y="727"/>
                  </a:lnTo>
                  <a:lnTo>
                    <a:pt x="2134" y="349"/>
                  </a:lnTo>
                  <a:lnTo>
                    <a:pt x="2414" y="165"/>
                  </a:lnTo>
                  <a:lnTo>
                    <a:pt x="2544" y="0"/>
                  </a:lnTo>
                </a:path>
              </a:pathLst>
            </a:custGeom>
            <a:noFill/>
            <a:ln w="508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45" name="Rectangle 15"/>
            <p:cNvSpPr>
              <a:spLocks noChangeArrowheads="1"/>
            </p:cNvSpPr>
            <p:nvPr/>
          </p:nvSpPr>
          <p:spPr bwMode="auto">
            <a:xfrm>
              <a:off x="3896" y="1796"/>
              <a:ext cx="566" cy="3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600" b="1" i="1" dirty="0"/>
                <a:t>S</a:t>
              </a:r>
              <a:r>
                <a:rPr lang="en-US" altLang="en-US" sz="2600" b="1" baseline="-25000" dirty="0"/>
                <a:t>1970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1190379" y="1404554"/>
            <a:ext cx="3944938" cy="3175004"/>
            <a:chOff x="1392" y="833"/>
            <a:chExt cx="2485" cy="2000"/>
          </a:xfrm>
        </p:grpSpPr>
        <p:sp>
          <p:nvSpPr>
            <p:cNvPr id="64542" name="Freeform 21"/>
            <p:cNvSpPr>
              <a:spLocks/>
            </p:cNvSpPr>
            <p:nvPr/>
          </p:nvSpPr>
          <p:spPr bwMode="auto">
            <a:xfrm>
              <a:off x="1392" y="1152"/>
              <a:ext cx="2305" cy="1681"/>
            </a:xfrm>
            <a:custGeom>
              <a:avLst/>
              <a:gdLst>
                <a:gd name="T0" fmla="*/ 0 w 2305"/>
                <a:gd name="T1" fmla="*/ 1680 h 1681"/>
                <a:gd name="T2" fmla="*/ 613 w 2305"/>
                <a:gd name="T3" fmla="*/ 1357 h 1681"/>
                <a:gd name="T4" fmla="*/ 1255 w 2305"/>
                <a:gd name="T5" fmla="*/ 978 h 1681"/>
                <a:gd name="T6" fmla="*/ 1933 w 2305"/>
                <a:gd name="T7" fmla="*/ 469 h 1681"/>
                <a:gd name="T8" fmla="*/ 2186 w 2305"/>
                <a:gd name="T9" fmla="*/ 222 h 1681"/>
                <a:gd name="T10" fmla="*/ 2304 w 2305"/>
                <a:gd name="T11" fmla="*/ 0 h 16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05"/>
                <a:gd name="T19" fmla="*/ 0 h 1681"/>
                <a:gd name="T20" fmla="*/ 2305 w 2305"/>
                <a:gd name="T21" fmla="*/ 1681 h 16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05" h="1681">
                  <a:moveTo>
                    <a:pt x="0" y="1680"/>
                  </a:moveTo>
                  <a:lnTo>
                    <a:pt x="613" y="1357"/>
                  </a:lnTo>
                  <a:lnTo>
                    <a:pt x="1255" y="978"/>
                  </a:lnTo>
                  <a:lnTo>
                    <a:pt x="1933" y="469"/>
                  </a:lnTo>
                  <a:lnTo>
                    <a:pt x="2186" y="222"/>
                  </a:lnTo>
                  <a:lnTo>
                    <a:pt x="2304" y="0"/>
                  </a:lnTo>
                </a:path>
              </a:pathLst>
            </a:custGeom>
            <a:noFill/>
            <a:ln w="50800" cap="flat" cmpd="sng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43" name="Rectangle 22"/>
            <p:cNvSpPr>
              <a:spLocks noChangeArrowheads="1"/>
            </p:cNvSpPr>
            <p:nvPr/>
          </p:nvSpPr>
          <p:spPr bwMode="auto">
            <a:xfrm>
              <a:off x="3311" y="833"/>
              <a:ext cx="566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600" b="1" i="1" dirty="0">
                  <a:solidFill>
                    <a:srgbClr val="0070C0"/>
                  </a:solidFill>
                </a:rPr>
                <a:t>S</a:t>
              </a:r>
              <a:r>
                <a:rPr lang="en-US" altLang="en-US" sz="2600" b="1" baseline="-25000" dirty="0">
                  <a:solidFill>
                    <a:srgbClr val="0070C0"/>
                  </a:solidFill>
                </a:rPr>
                <a:t>1995</a:t>
              </a:r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3019180" y="1758563"/>
            <a:ext cx="4464059" cy="3643313"/>
            <a:chOff x="2544" y="1056"/>
            <a:chExt cx="2812" cy="2295"/>
          </a:xfrm>
        </p:grpSpPr>
        <p:sp>
          <p:nvSpPr>
            <p:cNvPr id="64540" name="Freeform 23"/>
            <p:cNvSpPr>
              <a:spLocks/>
            </p:cNvSpPr>
            <p:nvPr/>
          </p:nvSpPr>
          <p:spPr bwMode="auto">
            <a:xfrm>
              <a:off x="2544" y="1056"/>
              <a:ext cx="2257" cy="2161"/>
            </a:xfrm>
            <a:custGeom>
              <a:avLst/>
              <a:gdLst>
                <a:gd name="T0" fmla="*/ 0 w 2257"/>
                <a:gd name="T1" fmla="*/ 0 h 2161"/>
                <a:gd name="T2" fmla="*/ 434 w 2257"/>
                <a:gd name="T3" fmla="*/ 574 h 2161"/>
                <a:gd name="T4" fmla="*/ 942 w 2257"/>
                <a:gd name="T5" fmla="*/ 1177 h 2161"/>
                <a:gd name="T6" fmla="*/ 1626 w 2257"/>
                <a:gd name="T7" fmla="*/ 1812 h 2161"/>
                <a:gd name="T8" fmla="*/ 1958 w 2257"/>
                <a:gd name="T9" fmla="*/ 2049 h 2161"/>
                <a:gd name="T10" fmla="*/ 2256 w 2257"/>
                <a:gd name="T11" fmla="*/ 2160 h 21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57"/>
                <a:gd name="T19" fmla="*/ 0 h 2161"/>
                <a:gd name="T20" fmla="*/ 2257 w 2257"/>
                <a:gd name="T21" fmla="*/ 2161 h 216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57" h="2161">
                  <a:moveTo>
                    <a:pt x="0" y="0"/>
                  </a:moveTo>
                  <a:lnTo>
                    <a:pt x="434" y="574"/>
                  </a:lnTo>
                  <a:lnTo>
                    <a:pt x="942" y="1177"/>
                  </a:lnTo>
                  <a:lnTo>
                    <a:pt x="1626" y="1812"/>
                  </a:lnTo>
                  <a:lnTo>
                    <a:pt x="1958" y="2049"/>
                  </a:lnTo>
                  <a:lnTo>
                    <a:pt x="2256" y="2160"/>
                  </a:lnTo>
                </a:path>
              </a:pathLst>
            </a:custGeom>
            <a:noFill/>
            <a:ln w="50800" cap="flat" cmpd="sng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41" name="Rectangle 24"/>
            <p:cNvSpPr>
              <a:spLocks noChangeArrowheads="1"/>
            </p:cNvSpPr>
            <p:nvPr/>
          </p:nvSpPr>
          <p:spPr bwMode="auto">
            <a:xfrm>
              <a:off x="4778" y="3042"/>
              <a:ext cx="578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600" b="1" i="1" dirty="0">
                  <a:solidFill>
                    <a:srgbClr val="0070C0"/>
                  </a:solidFill>
                </a:rPr>
                <a:t>D</a:t>
              </a:r>
              <a:r>
                <a:rPr lang="en-US" altLang="en-US" sz="2600" b="1" baseline="-25000" dirty="0">
                  <a:solidFill>
                    <a:srgbClr val="0070C0"/>
                  </a:solidFill>
                </a:rPr>
                <a:t>1995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17220" y="1199761"/>
            <a:ext cx="12160250" cy="5319716"/>
            <a:chOff x="653" y="704"/>
            <a:chExt cx="7660" cy="3351"/>
          </a:xfrm>
        </p:grpSpPr>
        <p:sp>
          <p:nvSpPr>
            <p:cNvPr id="64534" name="Line 4"/>
            <p:cNvSpPr>
              <a:spLocks noChangeShapeType="1"/>
            </p:cNvSpPr>
            <p:nvPr/>
          </p:nvSpPr>
          <p:spPr bwMode="auto">
            <a:xfrm>
              <a:off x="3139" y="1851"/>
              <a:ext cx="13" cy="1917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5" name="Line 5"/>
            <p:cNvSpPr>
              <a:spLocks noChangeShapeType="1"/>
            </p:cNvSpPr>
            <p:nvPr/>
          </p:nvSpPr>
          <p:spPr bwMode="auto">
            <a:xfrm flipH="1">
              <a:off x="1371" y="1776"/>
              <a:ext cx="1725" cy="0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6" name="Oval 25"/>
            <p:cNvSpPr>
              <a:spLocks noChangeArrowheads="1"/>
            </p:cNvSpPr>
            <p:nvPr/>
          </p:nvSpPr>
          <p:spPr bwMode="auto">
            <a:xfrm>
              <a:off x="3072" y="1728"/>
              <a:ext cx="96" cy="96"/>
            </a:xfrm>
            <a:prstGeom prst="ellipse">
              <a:avLst/>
            </a:prstGeom>
            <a:solidFill>
              <a:srgbClr val="0070C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64537" name="Rectangle 26"/>
            <p:cNvSpPr>
              <a:spLocks noChangeArrowheads="1"/>
            </p:cNvSpPr>
            <p:nvPr/>
          </p:nvSpPr>
          <p:spPr bwMode="auto">
            <a:xfrm>
              <a:off x="653" y="1625"/>
              <a:ext cx="759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600" b="1" dirty="0">
                  <a:solidFill>
                    <a:srgbClr val="0070C0"/>
                  </a:solidFill>
                </a:rPr>
                <a:t>$4,248</a:t>
              </a:r>
            </a:p>
          </p:txBody>
        </p:sp>
        <p:sp>
          <p:nvSpPr>
            <p:cNvPr id="64538" name="Rectangle 27"/>
            <p:cNvSpPr>
              <a:spLocks noChangeArrowheads="1"/>
            </p:cNvSpPr>
            <p:nvPr/>
          </p:nvSpPr>
          <p:spPr bwMode="auto">
            <a:xfrm>
              <a:off x="2924" y="3746"/>
              <a:ext cx="525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600" b="1" dirty="0">
                  <a:solidFill>
                    <a:srgbClr val="0070C0"/>
                  </a:solidFill>
                </a:rPr>
                <a:t>14.9</a:t>
              </a:r>
            </a:p>
          </p:txBody>
        </p:sp>
        <p:sp>
          <p:nvSpPr>
            <p:cNvPr id="64539" name="Rectangle 28"/>
            <p:cNvSpPr>
              <a:spLocks noChangeArrowheads="1"/>
            </p:cNvSpPr>
            <p:nvPr/>
          </p:nvSpPr>
          <p:spPr bwMode="auto">
            <a:xfrm>
              <a:off x="3901" y="704"/>
              <a:ext cx="4412" cy="87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0" dirty="0" err="1"/>
                <a:t>Os</a:t>
              </a:r>
              <a:r>
                <a:rPr lang="en-US" altLang="en-US" sz="2800" b="0" dirty="0"/>
                <a:t> </a:t>
              </a:r>
              <a:r>
                <a:rPr lang="en-US" altLang="en-US" sz="2800" b="0" dirty="0" err="1"/>
                <a:t>preços</a:t>
              </a:r>
              <a:r>
                <a:rPr lang="en-US" altLang="en-US" sz="2800" b="0" dirty="0"/>
                <a:t> </a:t>
              </a:r>
              <a:r>
                <a:rPr lang="en-US" altLang="en-US" sz="2800" b="0" dirty="0" err="1"/>
                <a:t>aumentaram</a:t>
              </a:r>
              <a:r>
                <a:rPr lang="en-US" altLang="en-US" sz="2800" b="0" dirty="0"/>
                <a:t> </a:t>
              </a:r>
              <a:r>
                <a:rPr lang="en-US" altLang="en-US" sz="2800" b="0" dirty="0" err="1"/>
                <a:t>até</a:t>
              </a:r>
              <a:r>
                <a:rPr lang="en-US" altLang="en-US" sz="2800" b="0" dirty="0"/>
                <a:t> que um novo </a:t>
              </a:r>
              <a:r>
                <a:rPr lang="en-US" altLang="en-US" sz="2800" b="0" dirty="0" err="1"/>
                <a:t>equilíbrio</a:t>
              </a:r>
              <a:r>
                <a:rPr lang="en-US" altLang="en-US" sz="2800" b="0" dirty="0"/>
                <a:t> fosse </a:t>
              </a:r>
              <a:r>
                <a:rPr lang="en-US" altLang="en-US" sz="2800" b="0" dirty="0" err="1"/>
                <a:t>alcançado</a:t>
              </a:r>
              <a:r>
                <a:rPr lang="en-US" altLang="en-US" sz="2800" b="0" dirty="0"/>
                <a:t> com P = $4.248  q = 14,9 </a:t>
              </a:r>
              <a:r>
                <a:rPr lang="en-US" altLang="en-US" sz="2800" b="0" dirty="0" err="1"/>
                <a:t>milhões</a:t>
              </a:r>
              <a:r>
                <a:rPr lang="en-US" altLang="en-US" sz="2800" b="0" dirty="0"/>
                <a:t> de </a:t>
              </a:r>
              <a:r>
                <a:rPr lang="en-US" altLang="en-US" sz="2800" b="0" dirty="0" err="1"/>
                <a:t>estudantes</a:t>
              </a:r>
              <a:endParaRPr lang="en-US" altLang="en-US" sz="2800" b="0" dirty="0"/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17221" y="4338250"/>
            <a:ext cx="3476628" cy="2166937"/>
            <a:chOff x="653" y="2681"/>
            <a:chExt cx="2190" cy="1365"/>
          </a:xfrm>
        </p:grpSpPr>
        <p:sp>
          <p:nvSpPr>
            <p:cNvPr id="64529" name="Line 16"/>
            <p:cNvSpPr>
              <a:spLocks noChangeShapeType="1"/>
            </p:cNvSpPr>
            <p:nvPr/>
          </p:nvSpPr>
          <p:spPr bwMode="auto">
            <a:xfrm flipH="1">
              <a:off x="1371" y="2832"/>
              <a:ext cx="12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0" name="Oval 17"/>
            <p:cNvSpPr>
              <a:spLocks noChangeArrowheads="1"/>
            </p:cNvSpPr>
            <p:nvPr/>
          </p:nvSpPr>
          <p:spPr bwMode="auto">
            <a:xfrm>
              <a:off x="2592" y="2784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64531" name="Rectangle 18"/>
            <p:cNvSpPr>
              <a:spLocks noChangeArrowheads="1"/>
            </p:cNvSpPr>
            <p:nvPr/>
          </p:nvSpPr>
          <p:spPr bwMode="auto">
            <a:xfrm>
              <a:off x="653" y="2681"/>
              <a:ext cx="759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600" b="1" dirty="0"/>
                <a:t>$2,530</a:t>
              </a:r>
            </a:p>
          </p:txBody>
        </p:sp>
        <p:sp>
          <p:nvSpPr>
            <p:cNvPr id="64532" name="Rectangle 19"/>
            <p:cNvSpPr>
              <a:spLocks noChangeArrowheads="1"/>
            </p:cNvSpPr>
            <p:nvPr/>
          </p:nvSpPr>
          <p:spPr bwMode="auto">
            <a:xfrm>
              <a:off x="2435" y="3737"/>
              <a:ext cx="408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600" b="1" dirty="0"/>
                <a:t>8.6</a:t>
              </a:r>
            </a:p>
          </p:txBody>
        </p:sp>
        <p:sp>
          <p:nvSpPr>
            <p:cNvPr id="64533" name="Line 29"/>
            <p:cNvSpPr>
              <a:spLocks noChangeShapeType="1"/>
            </p:cNvSpPr>
            <p:nvPr/>
          </p:nvSpPr>
          <p:spPr bwMode="auto">
            <a:xfrm>
              <a:off x="2640" y="2859"/>
              <a:ext cx="0" cy="90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Text Box 4"/>
          <p:cNvSpPr txBox="1">
            <a:spLocks noChangeArrowheads="1"/>
          </p:cNvSpPr>
          <p:nvPr/>
        </p:nvSpPr>
        <p:spPr bwMode="auto">
          <a:xfrm>
            <a:off x="351687" y="1478915"/>
            <a:ext cx="5200463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Demanda:  Q = a – </a:t>
            </a:r>
            <a:r>
              <a:rPr lang="pt-BR" altLang="en-US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bP</a:t>
            </a:r>
            <a:endParaRPr lang="pt-BR" alt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" name="Agrupar 2"/>
          <p:cNvGrpSpPr/>
          <p:nvPr/>
        </p:nvGrpSpPr>
        <p:grpSpPr>
          <a:xfrm>
            <a:off x="4276578" y="2133062"/>
            <a:ext cx="7666892" cy="2646453"/>
            <a:chOff x="3446582" y="2301876"/>
            <a:chExt cx="7666892" cy="2646453"/>
          </a:xfrm>
        </p:grpSpPr>
        <p:sp>
          <p:nvSpPr>
            <p:cNvPr id="66564" name="Line 5"/>
            <p:cNvSpPr>
              <a:spLocks noChangeShapeType="1"/>
            </p:cNvSpPr>
            <p:nvPr/>
          </p:nvSpPr>
          <p:spPr bwMode="auto">
            <a:xfrm>
              <a:off x="4066737" y="2301876"/>
              <a:ext cx="0" cy="8794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566" name="Text Box 7"/>
            <p:cNvSpPr txBox="1">
              <a:spLocks noChangeArrowheads="1"/>
            </p:cNvSpPr>
            <p:nvPr/>
          </p:nvSpPr>
          <p:spPr bwMode="auto">
            <a:xfrm>
              <a:off x="3446582" y="3194003"/>
              <a:ext cx="7666892" cy="175432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3600" b="0" dirty="0">
                  <a:latin typeface="Calibri" panose="020F0502020204030204" pitchFamily="34" charset="0"/>
                  <a:cs typeface="Calibri" panose="020F0502020204030204" pitchFamily="34" charset="0"/>
                </a:rPr>
                <a:t>Coeficiente angular da reta de demanda. Sensibilidade da quantidade demandada em relação ao preço.</a:t>
              </a:r>
            </a:p>
          </p:txBody>
        </p:sp>
      </p:grpSp>
      <p:sp>
        <p:nvSpPr>
          <p:cNvPr id="66567" name="Line 8"/>
          <p:cNvSpPr>
            <a:spLocks noChangeShapeType="1"/>
          </p:cNvSpPr>
          <p:nvPr/>
        </p:nvSpPr>
        <p:spPr bwMode="auto">
          <a:xfrm flipH="1">
            <a:off x="4085397" y="2121744"/>
            <a:ext cx="0" cy="294643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569" name="Text Box 10"/>
          <p:cNvSpPr txBox="1">
            <a:spLocks noChangeArrowheads="1"/>
          </p:cNvSpPr>
          <p:nvPr/>
        </p:nvSpPr>
        <p:spPr bwMode="auto">
          <a:xfrm>
            <a:off x="1465728" y="5068182"/>
            <a:ext cx="7847084" cy="120032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3600" b="0" dirty="0">
                <a:latin typeface="Calibri" panose="020F0502020204030204" pitchFamily="34" charset="0"/>
                <a:cs typeface="Calibri" panose="020F0502020204030204" pitchFamily="34" charset="0"/>
              </a:rPr>
              <a:t>Coeficiente  linear  da  reta de demanda: desloca a reta paralelamente.</a:t>
            </a:r>
          </a:p>
        </p:txBody>
      </p:sp>
      <p:sp>
        <p:nvSpPr>
          <p:cNvPr id="66570" name="Rectangle 11"/>
          <p:cNvSpPr>
            <a:spLocks noGrp="1" noChangeArrowheads="1"/>
          </p:cNvSpPr>
          <p:nvPr>
            <p:ph type="title"/>
          </p:nvPr>
        </p:nvSpPr>
        <p:spPr>
          <a:xfrm>
            <a:off x="604911" y="156140"/>
            <a:ext cx="10691447" cy="1066800"/>
          </a:xfrm>
          <a:noFill/>
        </p:spPr>
        <p:txBody>
          <a:bodyPr/>
          <a:lstStyle/>
          <a:p>
            <a:pPr algn="r" eaLnBrk="1" hangingPunct="1"/>
            <a:r>
              <a:rPr lang="pt-BR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Curva de Demanda Algebricamente</a:t>
            </a:r>
          </a:p>
        </p:txBody>
      </p:sp>
    </p:spTree>
  </p:cSld>
  <p:clrMapOvr>
    <a:masterClrMapping/>
  </p:clrMapOvr>
  <p:transition spd="med"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4"/>
          <p:cNvSpPr>
            <a:spLocks noGrp="1" noChangeArrowheads="1"/>
          </p:cNvSpPr>
          <p:nvPr>
            <p:ph type="title"/>
          </p:nvPr>
        </p:nvSpPr>
        <p:spPr>
          <a:xfrm>
            <a:off x="1609577" y="145251"/>
            <a:ext cx="9233096" cy="1066800"/>
          </a:xfrm>
          <a:noFill/>
        </p:spPr>
        <p:txBody>
          <a:bodyPr/>
          <a:lstStyle/>
          <a:p>
            <a:pPr algn="r" eaLnBrk="1" hangingPunct="1"/>
            <a:r>
              <a:rPr lang="pt-BR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Curva de Oferta Algebricamente</a:t>
            </a:r>
          </a:p>
        </p:txBody>
      </p:sp>
      <p:sp>
        <p:nvSpPr>
          <p:cNvPr id="67588" name="Text Box 5"/>
          <p:cNvSpPr txBox="1">
            <a:spLocks noChangeArrowheads="1"/>
          </p:cNvSpPr>
          <p:nvPr/>
        </p:nvSpPr>
        <p:spPr bwMode="auto">
          <a:xfrm>
            <a:off x="554502" y="1322977"/>
            <a:ext cx="5269391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en-US" sz="4400" b="1" dirty="0"/>
              <a:t>Oferta:   Q = c + </a:t>
            </a:r>
            <a:r>
              <a:rPr lang="pt-BR" altLang="en-US" sz="4400" b="1" dirty="0" err="1"/>
              <a:t>dP</a:t>
            </a:r>
            <a:endParaRPr lang="pt-BR" altLang="en-US" sz="4400" dirty="0"/>
          </a:p>
        </p:txBody>
      </p:sp>
      <p:sp>
        <p:nvSpPr>
          <p:cNvPr id="67595" name="Line 7"/>
          <p:cNvSpPr>
            <a:spLocks noChangeShapeType="1"/>
          </p:cNvSpPr>
          <p:nvPr/>
        </p:nvSpPr>
        <p:spPr bwMode="auto">
          <a:xfrm>
            <a:off x="5143305" y="1989606"/>
            <a:ext cx="0" cy="889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590" name="Text Box 9"/>
          <p:cNvSpPr txBox="1">
            <a:spLocks noChangeArrowheads="1"/>
          </p:cNvSpPr>
          <p:nvPr/>
        </p:nvSpPr>
        <p:spPr bwMode="auto">
          <a:xfrm>
            <a:off x="4493258" y="2898777"/>
            <a:ext cx="7422076" cy="175432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3600" b="0" dirty="0">
                <a:latin typeface="Calibri" panose="020F0502020204030204" pitchFamily="34" charset="0"/>
                <a:cs typeface="Calibri" panose="020F0502020204030204" pitchFamily="34" charset="0"/>
              </a:rPr>
              <a:t>Coeficiente angular da reta de oferta. Sensibilidade da quantidade ofertada   em relação ao preço.</a:t>
            </a:r>
          </a:p>
        </p:txBody>
      </p:sp>
      <p:sp>
        <p:nvSpPr>
          <p:cNvPr id="67593" name="Line 11"/>
          <p:cNvSpPr>
            <a:spLocks noChangeShapeType="1"/>
          </p:cNvSpPr>
          <p:nvPr/>
        </p:nvSpPr>
        <p:spPr bwMode="auto">
          <a:xfrm flipH="1">
            <a:off x="4150294" y="1989606"/>
            <a:ext cx="0" cy="306069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592" name="Text Box 13"/>
          <p:cNvSpPr txBox="1">
            <a:spLocks noChangeArrowheads="1"/>
          </p:cNvSpPr>
          <p:nvPr/>
        </p:nvSpPr>
        <p:spPr bwMode="auto">
          <a:xfrm>
            <a:off x="1814732" y="5047622"/>
            <a:ext cx="7301133" cy="12003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3600" b="0" dirty="0">
                <a:latin typeface="Calibri" panose="020F0502020204030204" pitchFamily="34" charset="0"/>
                <a:cs typeface="Calibri" panose="020F0502020204030204" pitchFamily="34" charset="0"/>
              </a:rPr>
              <a:t>Coeficiente linear  da  reta  de  oferta: desloca a reta paralelamente.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 animBg="1"/>
      <p:bldP spid="6759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>
          <a:xfrm>
            <a:off x="1266093" y="99213"/>
            <a:ext cx="8992334" cy="1066800"/>
          </a:xfrm>
          <a:noFill/>
        </p:spPr>
        <p:txBody>
          <a:bodyPr/>
          <a:lstStyle/>
          <a:p>
            <a:pPr algn="ctr" eaLnBrk="1" hangingPunct="1"/>
            <a:r>
              <a:rPr lang="pt-BR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Equilíbrio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82880" y="912111"/>
            <a:ext cx="11704320" cy="2337582"/>
          </a:xfrm>
        </p:spPr>
        <p:txBody>
          <a:bodyPr/>
          <a:lstStyle/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O equilíbrio ocorre quando a quantidade demandada é igual a quantidade ofertada, logo: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Em equilíbrio :  S = D</a:t>
            </a: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203911" y="3657597"/>
            <a:ext cx="3437159" cy="707886"/>
          </a:xfrm>
          <a:prstGeom prst="rect">
            <a:avLst/>
          </a:prstGeom>
          <a:solidFill>
            <a:srgbClr val="EAEAE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 – </a:t>
            </a:r>
            <a:r>
              <a:rPr lang="pt-BR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bP</a:t>
            </a:r>
            <a:r>
              <a:rPr lang="pt-BR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 =  c + </a:t>
            </a:r>
            <a:r>
              <a:rPr lang="pt-BR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dP</a:t>
            </a:r>
            <a:endParaRPr lang="pt-BR" alt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 flipV="1">
            <a:off x="4649446" y="4042260"/>
            <a:ext cx="19954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686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25550"/>
              </p:ext>
            </p:extLst>
          </p:nvPr>
        </p:nvGraphicFramePr>
        <p:xfrm>
          <a:off x="6648103" y="3290348"/>
          <a:ext cx="2576423" cy="142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80913" imgH="285860" progId="Equation.3">
                  <p:embed/>
                </p:oleObj>
              </mc:Choice>
              <mc:Fallback>
                <p:oleObj name="Equation" r:id="rId2" imgW="580913" imgH="2858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8103" y="3290348"/>
                        <a:ext cx="2576423" cy="142590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4304711" y="5036231"/>
            <a:ext cx="7357406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Substituindo na demanda ou na oferta</a:t>
            </a:r>
          </a:p>
        </p:txBody>
      </p:sp>
      <p:cxnSp>
        <p:nvCxnSpPr>
          <p:cNvPr id="4" name="Conector de Seta Reta 3"/>
          <p:cNvCxnSpPr/>
          <p:nvPr/>
        </p:nvCxnSpPr>
        <p:spPr bwMode="auto">
          <a:xfrm>
            <a:off x="7019775" y="4740814"/>
            <a:ext cx="0" cy="30948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483738"/>
              </p:ext>
            </p:extLst>
          </p:nvPr>
        </p:nvGraphicFramePr>
        <p:xfrm>
          <a:off x="6693753" y="5971784"/>
          <a:ext cx="787320" cy="818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3040" imgH="228600" progId="Equation.DSMT4">
                  <p:embed/>
                </p:oleObj>
              </mc:Choice>
              <mc:Fallback>
                <p:oleObj name="Equation" r:id="rId4" imgW="203040" imgH="228600" progId="Equation.DSMT4">
                  <p:embed/>
                  <p:pic>
                    <p:nvPicPr>
                      <p:cNvPr id="686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3753" y="5971784"/>
                        <a:ext cx="787320" cy="81822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Conector de Seta Reta 11"/>
          <p:cNvCxnSpPr/>
          <p:nvPr/>
        </p:nvCxnSpPr>
        <p:spPr bwMode="auto">
          <a:xfrm>
            <a:off x="7017427" y="5666936"/>
            <a:ext cx="0" cy="30948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4" grpId="0" animBg="1"/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1800665" y="174485"/>
            <a:ext cx="819387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O Mercado de Laranjas</a:t>
            </a:r>
          </a:p>
        </p:txBody>
      </p:sp>
      <p:sp>
        <p:nvSpPr>
          <p:cNvPr id="69636" name="Rectangle 5"/>
          <p:cNvSpPr>
            <a:spLocks noChangeArrowheads="1"/>
          </p:cNvSpPr>
          <p:nvPr/>
        </p:nvSpPr>
        <p:spPr bwMode="auto">
          <a:xfrm>
            <a:off x="239151" y="1062409"/>
            <a:ext cx="1169025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4000" b="0" dirty="0"/>
              <a:t>Suponha   que  as  curvas  de  demanda  e  oferta  que representam o mercado de laranjas sejam dadas pelas seguintes expressões,  onde o preço está expresso em US$ e a quantidade em milhões de sacas: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4000" b="0" dirty="0"/>
          </a:p>
        </p:txBody>
      </p:sp>
      <p:grpSp>
        <p:nvGrpSpPr>
          <p:cNvPr id="69637" name="Group 6"/>
          <p:cNvGrpSpPr>
            <a:grpSpLocks/>
          </p:cNvGrpSpPr>
          <p:nvPr/>
        </p:nvGrpSpPr>
        <p:grpSpPr bwMode="auto">
          <a:xfrm>
            <a:off x="704527" y="4451168"/>
            <a:ext cx="8002596" cy="1477963"/>
            <a:chOff x="-853" y="2443"/>
            <a:chExt cx="5041" cy="931"/>
          </a:xfrm>
        </p:grpSpPr>
        <p:sp>
          <p:nvSpPr>
            <p:cNvPr id="69638" name="Text Box 7"/>
            <p:cNvSpPr txBox="1">
              <a:spLocks noChangeArrowheads="1"/>
            </p:cNvSpPr>
            <p:nvPr/>
          </p:nvSpPr>
          <p:spPr bwMode="auto">
            <a:xfrm>
              <a:off x="-853" y="2443"/>
              <a:ext cx="3905" cy="9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pt-BR" altLang="en-US" sz="3800" b="1" dirty="0">
                  <a:latin typeface="Calibri" panose="020F0502020204030204" pitchFamily="34" charset="0"/>
                  <a:cs typeface="Calibri" panose="020F0502020204030204" pitchFamily="34" charset="0"/>
                </a:rPr>
                <a:t>Demanda </a:t>
              </a:r>
              <a:r>
                <a:rPr lang="pt-BR" altLang="en-US" sz="3800" b="1" dirty="0">
                  <a:latin typeface="Calibri" panose="020F0502020204030204" pitchFamily="34" charset="0"/>
                  <a:cs typeface="Calibri" panose="020F0502020204030204" pitchFamily="34" charset="0"/>
                  <a:sym typeface="Symbol" panose="05050102010706020507" pitchFamily="18" charset="2"/>
                </a:rPr>
                <a:t>  Q = 7500 – 500P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pt-BR" altLang="en-US" sz="1400" b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pt-BR" altLang="en-US" sz="3800" b="1" dirty="0">
                  <a:latin typeface="Calibri" panose="020F0502020204030204" pitchFamily="34" charset="0"/>
                  <a:cs typeface="Calibri" panose="020F0502020204030204" pitchFamily="34" charset="0"/>
                  <a:sym typeface="Symbol" panose="05050102010706020507" pitchFamily="18" charset="2"/>
                </a:rPr>
                <a:t>Oferta        Q = 500 + 200P</a:t>
              </a:r>
            </a:p>
          </p:txBody>
        </p:sp>
        <p:sp>
          <p:nvSpPr>
            <p:cNvPr id="69639" name="Text Box 8"/>
            <p:cNvSpPr txBox="1">
              <a:spLocks noChangeArrowheads="1"/>
            </p:cNvSpPr>
            <p:nvPr/>
          </p:nvSpPr>
          <p:spPr bwMode="auto">
            <a:xfrm>
              <a:off x="3389" y="2715"/>
              <a:ext cx="799" cy="4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pt-BR" altLang="en-US" sz="3800" dirty="0"/>
                <a:t>1980</a:t>
              </a:r>
            </a:p>
          </p:txBody>
        </p:sp>
        <p:sp>
          <p:nvSpPr>
            <p:cNvPr id="69640" name="Line 9"/>
            <p:cNvSpPr>
              <a:spLocks noChangeShapeType="1"/>
            </p:cNvSpPr>
            <p:nvPr/>
          </p:nvSpPr>
          <p:spPr bwMode="auto">
            <a:xfrm>
              <a:off x="3056" y="293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4"/>
          <p:cNvSpPr>
            <a:spLocks noChangeArrowheads="1"/>
          </p:cNvSpPr>
          <p:nvPr/>
        </p:nvSpPr>
        <p:spPr bwMode="auto">
          <a:xfrm>
            <a:off x="901509" y="3299950"/>
            <a:ext cx="1686946" cy="68049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pt-BR" alt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660" name="Rectangle 5"/>
          <p:cNvSpPr>
            <a:spLocks noChangeArrowheads="1"/>
          </p:cNvSpPr>
          <p:nvPr/>
        </p:nvSpPr>
        <p:spPr bwMode="auto">
          <a:xfrm>
            <a:off x="973506" y="5967535"/>
            <a:ext cx="2361773" cy="64406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pt-BR" altLang="en-US" sz="3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662" name="Rectangle 7"/>
          <p:cNvSpPr>
            <a:spLocks noChangeArrowheads="1"/>
          </p:cNvSpPr>
          <p:nvPr/>
        </p:nvSpPr>
        <p:spPr bwMode="auto">
          <a:xfrm>
            <a:off x="281355" y="1130012"/>
            <a:ext cx="11366696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4400" b="0" dirty="0">
                <a:latin typeface="Calibri" panose="020F0502020204030204" pitchFamily="34" charset="0"/>
                <a:cs typeface="Calibri" panose="020F0502020204030204" pitchFamily="34" charset="0"/>
              </a:rPr>
              <a:t>O equilíbrio exige que  S = D , logo:</a:t>
            </a:r>
          </a:p>
        </p:txBody>
      </p:sp>
      <p:sp>
        <p:nvSpPr>
          <p:cNvPr id="70663" name="Rectangle 9"/>
          <p:cNvSpPr>
            <a:spLocks noChangeArrowheads="1"/>
          </p:cNvSpPr>
          <p:nvPr/>
        </p:nvSpPr>
        <p:spPr bwMode="auto">
          <a:xfrm>
            <a:off x="500651" y="4375983"/>
            <a:ext cx="1137248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SzTx/>
              <a:buFont typeface="Wingdings" panose="05000000000000000000" pitchFamily="2" charset="2"/>
              <a:buChar char="§"/>
            </a:pPr>
            <a:r>
              <a:rPr lang="pt-BR" altLang="en-US" sz="4400" b="0" dirty="0">
                <a:latin typeface="Calibri" panose="020F0502020204030204" pitchFamily="34" charset="0"/>
                <a:cs typeface="Calibri" panose="020F0502020204030204" pitchFamily="34" charset="0"/>
              </a:rPr>
              <a:t>Aplicando o preço de equilíbrio na oferta ou na demanda:</a:t>
            </a:r>
          </a:p>
        </p:txBody>
      </p:sp>
      <p:sp>
        <p:nvSpPr>
          <p:cNvPr id="70664" name="AutoShape 10"/>
          <p:cNvSpPr>
            <a:spLocks noChangeAspect="1" noChangeArrowheads="1" noTextEdit="1"/>
          </p:cNvSpPr>
          <p:nvPr/>
        </p:nvSpPr>
        <p:spPr bwMode="auto">
          <a:xfrm>
            <a:off x="990896" y="2513846"/>
            <a:ext cx="5449888" cy="284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5" name="Rectangle 12"/>
          <p:cNvSpPr>
            <a:spLocks noChangeArrowheads="1"/>
          </p:cNvSpPr>
          <p:nvPr/>
        </p:nvSpPr>
        <p:spPr bwMode="auto">
          <a:xfrm>
            <a:off x="2137145" y="5986585"/>
            <a:ext cx="9874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2500</a:t>
            </a:r>
            <a:endParaRPr lang="pt-BR" altLang="en-US" sz="3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666" name="Rectangle 13"/>
          <p:cNvSpPr>
            <a:spLocks noChangeArrowheads="1"/>
          </p:cNvSpPr>
          <p:nvPr/>
        </p:nvSpPr>
        <p:spPr bwMode="auto">
          <a:xfrm>
            <a:off x="1917019" y="3357100"/>
            <a:ext cx="51937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pt-BR" alt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667" name="Rectangle 14"/>
          <p:cNvSpPr>
            <a:spLocks noChangeArrowheads="1"/>
          </p:cNvSpPr>
          <p:nvPr/>
        </p:nvSpPr>
        <p:spPr bwMode="auto">
          <a:xfrm>
            <a:off x="2443581" y="2492696"/>
            <a:ext cx="10900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200" b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7000</a:t>
            </a:r>
            <a:endParaRPr lang="pt-BR" altLang="en-US" sz="4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668" name="Rectangle 15"/>
          <p:cNvSpPr>
            <a:spLocks noChangeArrowheads="1"/>
          </p:cNvSpPr>
          <p:nvPr/>
        </p:nvSpPr>
        <p:spPr bwMode="auto">
          <a:xfrm>
            <a:off x="848144" y="2492696"/>
            <a:ext cx="8175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2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700</a:t>
            </a:r>
            <a:endParaRPr lang="pt-BR" altLang="en-US" sz="42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669" name="Rectangle 16"/>
          <p:cNvSpPr>
            <a:spLocks noChangeArrowheads="1"/>
          </p:cNvSpPr>
          <p:nvPr/>
        </p:nvSpPr>
        <p:spPr bwMode="auto">
          <a:xfrm>
            <a:off x="5069306" y="1930721"/>
            <a:ext cx="8175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200" b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</a:t>
            </a:r>
            <a:endParaRPr lang="pt-BR" altLang="en-US" sz="4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670" name="Rectangle 17"/>
          <p:cNvSpPr>
            <a:spLocks noChangeArrowheads="1"/>
          </p:cNvSpPr>
          <p:nvPr/>
        </p:nvSpPr>
        <p:spPr bwMode="auto">
          <a:xfrm>
            <a:off x="3865981" y="1930721"/>
            <a:ext cx="8175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200" b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500</a:t>
            </a:r>
            <a:endParaRPr lang="pt-BR" altLang="en-US" sz="4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671" name="Rectangle 18"/>
          <p:cNvSpPr>
            <a:spLocks noChangeArrowheads="1"/>
          </p:cNvSpPr>
          <p:nvPr/>
        </p:nvSpPr>
        <p:spPr bwMode="auto">
          <a:xfrm>
            <a:off x="2278481" y="1930721"/>
            <a:ext cx="8175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2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500</a:t>
            </a:r>
            <a:endParaRPr lang="pt-BR" altLang="en-US" sz="42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672" name="Rectangle 19"/>
          <p:cNvSpPr>
            <a:spLocks noChangeArrowheads="1"/>
          </p:cNvSpPr>
          <p:nvPr/>
        </p:nvSpPr>
        <p:spPr bwMode="auto">
          <a:xfrm>
            <a:off x="848144" y="1930721"/>
            <a:ext cx="10900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2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7500</a:t>
            </a:r>
            <a:endParaRPr lang="pt-BR" altLang="en-US" sz="42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673" name="Rectangle 20"/>
          <p:cNvSpPr>
            <a:spLocks noChangeArrowheads="1"/>
          </p:cNvSpPr>
          <p:nvPr/>
        </p:nvSpPr>
        <p:spPr bwMode="auto">
          <a:xfrm>
            <a:off x="1386477" y="6273045"/>
            <a:ext cx="14266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pt-BR" alt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674" name="Rectangle 21"/>
          <p:cNvSpPr>
            <a:spLocks noChangeArrowheads="1"/>
          </p:cNvSpPr>
          <p:nvPr/>
        </p:nvSpPr>
        <p:spPr bwMode="auto">
          <a:xfrm>
            <a:off x="1172482" y="3657628"/>
            <a:ext cx="14266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pt-BR" alt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675" name="Rectangle 22"/>
          <p:cNvSpPr>
            <a:spLocks noChangeArrowheads="1"/>
          </p:cNvSpPr>
          <p:nvPr/>
        </p:nvSpPr>
        <p:spPr bwMode="auto">
          <a:xfrm>
            <a:off x="1745032" y="5943723"/>
            <a:ext cx="24205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pt-BR" altLang="en-US" sz="3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676" name="Rectangle 23"/>
          <p:cNvSpPr>
            <a:spLocks noChangeArrowheads="1"/>
          </p:cNvSpPr>
          <p:nvPr/>
        </p:nvSpPr>
        <p:spPr bwMode="auto">
          <a:xfrm>
            <a:off x="1578882" y="3314238"/>
            <a:ext cx="25487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pt-BR" altLang="en-US" sz="4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677" name="Rectangle 24"/>
          <p:cNvSpPr>
            <a:spLocks noChangeArrowheads="1"/>
          </p:cNvSpPr>
          <p:nvPr/>
        </p:nvSpPr>
        <p:spPr bwMode="auto">
          <a:xfrm>
            <a:off x="2057819" y="2449833"/>
            <a:ext cx="26770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200" b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pt-BR" altLang="en-US" sz="4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678" name="Rectangle 25"/>
          <p:cNvSpPr>
            <a:spLocks noChangeArrowheads="1"/>
          </p:cNvSpPr>
          <p:nvPr/>
        </p:nvSpPr>
        <p:spPr bwMode="auto">
          <a:xfrm>
            <a:off x="4699419" y="1887858"/>
            <a:ext cx="26770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200" b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endParaRPr lang="pt-BR" altLang="en-US" sz="4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679" name="Rectangle 26"/>
          <p:cNvSpPr>
            <a:spLocks noChangeArrowheads="1"/>
          </p:cNvSpPr>
          <p:nvPr/>
        </p:nvSpPr>
        <p:spPr bwMode="auto">
          <a:xfrm>
            <a:off x="3489744" y="1887858"/>
            <a:ext cx="26770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200" b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pt-BR" altLang="en-US" sz="4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680" name="Rectangle 27"/>
          <p:cNvSpPr>
            <a:spLocks noChangeArrowheads="1"/>
          </p:cNvSpPr>
          <p:nvPr/>
        </p:nvSpPr>
        <p:spPr bwMode="auto">
          <a:xfrm>
            <a:off x="1932406" y="1887858"/>
            <a:ext cx="16511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2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endParaRPr lang="pt-BR" altLang="en-US" sz="42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681" name="Rectangle 28"/>
          <p:cNvSpPr>
            <a:spLocks noChangeArrowheads="1"/>
          </p:cNvSpPr>
          <p:nvPr/>
        </p:nvSpPr>
        <p:spPr bwMode="auto">
          <a:xfrm>
            <a:off x="1402791" y="5942355"/>
            <a:ext cx="13785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2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endParaRPr lang="pt-BR" alt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683" name="Rectangle 30"/>
          <p:cNvSpPr>
            <a:spLocks noChangeArrowheads="1"/>
          </p:cNvSpPr>
          <p:nvPr/>
        </p:nvSpPr>
        <p:spPr bwMode="auto">
          <a:xfrm>
            <a:off x="1052882" y="5986585"/>
            <a:ext cx="3302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8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endParaRPr lang="pt-BR" altLang="en-US" sz="3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684" name="Rectangle 31"/>
          <p:cNvSpPr>
            <a:spLocks noChangeArrowheads="1"/>
          </p:cNvSpPr>
          <p:nvPr/>
        </p:nvSpPr>
        <p:spPr bwMode="auto">
          <a:xfrm>
            <a:off x="942295" y="3357100"/>
            <a:ext cx="27251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0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endParaRPr lang="pt-BR" alt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685" name="Rectangle 32"/>
          <p:cNvSpPr>
            <a:spLocks noChangeArrowheads="1"/>
          </p:cNvSpPr>
          <p:nvPr/>
        </p:nvSpPr>
        <p:spPr bwMode="auto">
          <a:xfrm>
            <a:off x="1626019" y="2492697"/>
            <a:ext cx="27892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200" b="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endParaRPr lang="pt-BR" altLang="en-US" sz="4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686" name="Rectangle 33"/>
          <p:cNvSpPr>
            <a:spLocks noChangeArrowheads="1"/>
          </p:cNvSpPr>
          <p:nvPr/>
        </p:nvSpPr>
        <p:spPr bwMode="auto">
          <a:xfrm>
            <a:off x="5847182" y="1930721"/>
            <a:ext cx="27892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200" b="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endParaRPr lang="pt-BR" altLang="en-US" sz="4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687" name="Rectangle 34"/>
          <p:cNvSpPr>
            <a:spLocks noChangeArrowheads="1"/>
          </p:cNvSpPr>
          <p:nvPr/>
        </p:nvSpPr>
        <p:spPr bwMode="auto">
          <a:xfrm>
            <a:off x="3056357" y="1930721"/>
            <a:ext cx="27892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200" b="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endParaRPr lang="pt-BR" altLang="en-US" sz="4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1800665" y="116456"/>
            <a:ext cx="819387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O Mercado de Laranjas</a:t>
            </a: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1245704" y="3309351"/>
            <a:ext cx="13785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2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endParaRPr lang="pt-BR" alt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0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0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0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0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0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0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0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0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animBg="1"/>
      <p:bldP spid="70660" grpId="0" animBg="1"/>
      <p:bldP spid="70663" grpId="0"/>
      <p:bldP spid="70665" grpId="0"/>
      <p:bldP spid="70666" grpId="0"/>
      <p:bldP spid="70667" grpId="0"/>
      <p:bldP spid="70668" grpId="0"/>
      <p:bldP spid="70669" grpId="0"/>
      <p:bldP spid="70670" grpId="0"/>
      <p:bldP spid="70671" grpId="0"/>
      <p:bldP spid="70672" grpId="0"/>
      <p:bldP spid="70673" grpId="0"/>
      <p:bldP spid="70674" grpId="0"/>
      <p:bldP spid="70675" grpId="0"/>
      <p:bldP spid="70676" grpId="0"/>
      <p:bldP spid="70677" grpId="0"/>
      <p:bldP spid="70678" grpId="0"/>
      <p:bldP spid="70679" grpId="0"/>
      <p:bldP spid="70680" grpId="0"/>
      <p:bldP spid="70681" grpId="0"/>
      <p:bldP spid="70683" grpId="0"/>
      <p:bldP spid="70684" grpId="0"/>
      <p:bldP spid="70685" grpId="0"/>
      <p:bldP spid="70686" grpId="0"/>
      <p:bldP spid="70687" grpId="0"/>
      <p:bldP spid="3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auto">
          <a:xfrm>
            <a:off x="225083" y="1268760"/>
            <a:ext cx="11774659" cy="527645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1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71684" name="Line 5"/>
          <p:cNvSpPr>
            <a:spLocks noChangeShapeType="1"/>
          </p:cNvSpPr>
          <p:nvPr/>
        </p:nvSpPr>
        <p:spPr bwMode="auto">
          <a:xfrm flipV="1">
            <a:off x="2658895" y="2051765"/>
            <a:ext cx="0" cy="3886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685" name="Line 6"/>
          <p:cNvSpPr>
            <a:spLocks noChangeShapeType="1"/>
          </p:cNvSpPr>
          <p:nvPr/>
        </p:nvSpPr>
        <p:spPr bwMode="auto">
          <a:xfrm>
            <a:off x="2506495" y="5252165"/>
            <a:ext cx="5791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686" name="Text Box 7"/>
          <p:cNvSpPr txBox="1">
            <a:spLocks noChangeArrowheads="1"/>
          </p:cNvSpPr>
          <p:nvPr/>
        </p:nvSpPr>
        <p:spPr bwMode="auto">
          <a:xfrm>
            <a:off x="2201695" y="1761253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b="1" dirty="0"/>
              <a:t>P</a:t>
            </a:r>
          </a:p>
        </p:txBody>
      </p:sp>
      <p:sp>
        <p:nvSpPr>
          <p:cNvPr id="71687" name="Text Box 8"/>
          <p:cNvSpPr txBox="1">
            <a:spLocks noChangeArrowheads="1"/>
          </p:cNvSpPr>
          <p:nvPr/>
        </p:nvSpPr>
        <p:spPr bwMode="auto">
          <a:xfrm>
            <a:off x="8145295" y="5175966"/>
            <a:ext cx="914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3000" b="1" dirty="0"/>
              <a:t>Q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130260" y="3347166"/>
            <a:ext cx="3144840" cy="2397126"/>
            <a:chOff x="1107" y="2208"/>
            <a:chExt cx="1981" cy="1510"/>
          </a:xfrm>
        </p:grpSpPr>
        <p:sp>
          <p:nvSpPr>
            <p:cNvPr id="71705" name="Line 10"/>
            <p:cNvSpPr>
              <a:spLocks noChangeShapeType="1"/>
            </p:cNvSpPr>
            <p:nvPr/>
          </p:nvSpPr>
          <p:spPr bwMode="auto">
            <a:xfrm>
              <a:off x="1440" y="2352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06" name="Line 11"/>
            <p:cNvSpPr>
              <a:spLocks noChangeShapeType="1"/>
            </p:cNvSpPr>
            <p:nvPr/>
          </p:nvSpPr>
          <p:spPr bwMode="auto">
            <a:xfrm>
              <a:off x="2592" y="235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07" name="Oval 12"/>
            <p:cNvSpPr>
              <a:spLocks noChangeArrowheads="1"/>
            </p:cNvSpPr>
            <p:nvPr/>
          </p:nvSpPr>
          <p:spPr bwMode="auto">
            <a:xfrm>
              <a:off x="2544" y="230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71708" name="Text Box 13"/>
            <p:cNvSpPr txBox="1">
              <a:spLocks noChangeArrowheads="1"/>
            </p:cNvSpPr>
            <p:nvPr/>
          </p:nvSpPr>
          <p:spPr bwMode="auto">
            <a:xfrm>
              <a:off x="1107" y="2208"/>
              <a:ext cx="43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2600" b="1" dirty="0"/>
                <a:t>10</a:t>
              </a:r>
            </a:p>
          </p:txBody>
        </p:sp>
        <p:sp>
          <p:nvSpPr>
            <p:cNvPr id="71709" name="Text Box 14"/>
            <p:cNvSpPr txBox="1">
              <a:spLocks noChangeArrowheads="1"/>
            </p:cNvSpPr>
            <p:nvPr/>
          </p:nvSpPr>
          <p:spPr bwMode="auto">
            <a:xfrm>
              <a:off x="2400" y="3408"/>
              <a:ext cx="68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2600" b="1" dirty="0"/>
                <a:t>2500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36408" y="1918418"/>
            <a:ext cx="5751513" cy="4173540"/>
            <a:chOff x="103" y="1308"/>
            <a:chExt cx="3623" cy="2629"/>
          </a:xfrm>
        </p:grpSpPr>
        <p:sp>
          <p:nvSpPr>
            <p:cNvPr id="71698" name="Line 16"/>
            <p:cNvSpPr>
              <a:spLocks noChangeShapeType="1"/>
            </p:cNvSpPr>
            <p:nvPr/>
          </p:nvSpPr>
          <p:spPr bwMode="auto">
            <a:xfrm flipV="1">
              <a:off x="1680" y="1536"/>
              <a:ext cx="1680" cy="18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699" name="Line 17"/>
            <p:cNvSpPr>
              <a:spLocks noChangeShapeType="1"/>
            </p:cNvSpPr>
            <p:nvPr/>
          </p:nvSpPr>
          <p:spPr bwMode="auto">
            <a:xfrm flipH="1">
              <a:off x="1440" y="3408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00" name="Text Box 18"/>
            <p:cNvSpPr txBox="1">
              <a:spLocks noChangeArrowheads="1"/>
            </p:cNvSpPr>
            <p:nvPr/>
          </p:nvSpPr>
          <p:spPr bwMode="auto">
            <a:xfrm>
              <a:off x="3312" y="1308"/>
              <a:ext cx="41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2600" b="1" dirty="0"/>
                <a:t>S</a:t>
              </a:r>
              <a:r>
                <a:rPr lang="pt-BR" altLang="en-US" sz="2000" b="1" dirty="0"/>
                <a:t>0</a:t>
              </a:r>
            </a:p>
          </p:txBody>
        </p:sp>
        <p:sp>
          <p:nvSpPr>
            <p:cNvPr id="71701" name="Line 19"/>
            <p:cNvSpPr>
              <a:spLocks noChangeShapeType="1"/>
            </p:cNvSpPr>
            <p:nvPr/>
          </p:nvSpPr>
          <p:spPr bwMode="auto">
            <a:xfrm>
              <a:off x="1680" y="3408"/>
              <a:ext cx="0" cy="192"/>
            </a:xfrm>
            <a:prstGeom prst="line">
              <a:avLst/>
            </a:prstGeom>
            <a:noFill/>
            <a:ln w="9525">
              <a:solidFill>
                <a:srgbClr val="A4001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02" name="Text Box 20"/>
            <p:cNvSpPr txBox="1">
              <a:spLocks noChangeArrowheads="1"/>
            </p:cNvSpPr>
            <p:nvPr/>
          </p:nvSpPr>
          <p:spPr bwMode="auto">
            <a:xfrm>
              <a:off x="1566" y="3607"/>
              <a:ext cx="834" cy="330"/>
            </a:xfrm>
            <a:prstGeom prst="rect">
              <a:avLst/>
            </a:prstGeom>
            <a:noFill/>
            <a:ln w="9525">
              <a:solidFill>
                <a:srgbClr val="A4001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2800" dirty="0">
                  <a:solidFill>
                    <a:srgbClr val="A4001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 </a:t>
              </a:r>
              <a:r>
                <a:rPr lang="pt-BR" altLang="en-US" sz="2800" dirty="0">
                  <a:solidFill>
                    <a:srgbClr val="A40018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Symbol" panose="05050102010706020507" pitchFamily="18" charset="2"/>
                </a:rPr>
                <a:t></a:t>
              </a:r>
              <a:r>
                <a:rPr lang="pt-BR" altLang="en-US" sz="2800" dirty="0">
                  <a:solidFill>
                    <a:srgbClr val="A4001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500</a:t>
              </a:r>
            </a:p>
          </p:txBody>
        </p:sp>
        <p:sp>
          <p:nvSpPr>
            <p:cNvPr id="71703" name="Line 21"/>
            <p:cNvSpPr>
              <a:spLocks noChangeShapeType="1"/>
            </p:cNvSpPr>
            <p:nvPr/>
          </p:nvSpPr>
          <p:spPr bwMode="auto">
            <a:xfrm flipH="1">
              <a:off x="1248" y="3696"/>
              <a:ext cx="192" cy="0"/>
            </a:xfrm>
            <a:prstGeom prst="line">
              <a:avLst/>
            </a:prstGeom>
            <a:noFill/>
            <a:ln w="9525">
              <a:solidFill>
                <a:srgbClr val="A4001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04" name="Text Box 22"/>
            <p:cNvSpPr txBox="1">
              <a:spLocks noChangeArrowheads="1"/>
            </p:cNvSpPr>
            <p:nvPr/>
          </p:nvSpPr>
          <p:spPr bwMode="auto">
            <a:xfrm>
              <a:off x="103" y="3534"/>
              <a:ext cx="1139" cy="330"/>
            </a:xfrm>
            <a:prstGeom prst="rect">
              <a:avLst/>
            </a:prstGeom>
            <a:noFill/>
            <a:ln w="9525">
              <a:solidFill>
                <a:srgbClr val="A4001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2800" dirty="0">
                  <a:solidFill>
                    <a:srgbClr val="A4001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-c/d </a:t>
              </a:r>
              <a:r>
                <a:rPr lang="pt-BR" altLang="en-US" sz="2800" dirty="0">
                  <a:solidFill>
                    <a:srgbClr val="A40018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Symbol" panose="05050102010706020507" pitchFamily="18" charset="2"/>
                </a:rPr>
                <a:t></a:t>
              </a:r>
              <a:r>
                <a:rPr lang="pt-BR" altLang="en-US" sz="2800" dirty="0">
                  <a:solidFill>
                    <a:srgbClr val="A4001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-2,5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30060" y="2304174"/>
            <a:ext cx="7519994" cy="3797294"/>
            <a:chOff x="99" y="1551"/>
            <a:chExt cx="4737" cy="2392"/>
          </a:xfrm>
        </p:grpSpPr>
        <p:sp>
          <p:nvSpPr>
            <p:cNvPr id="71692" name="Line 24"/>
            <p:cNvSpPr>
              <a:spLocks noChangeShapeType="1"/>
            </p:cNvSpPr>
            <p:nvPr/>
          </p:nvSpPr>
          <p:spPr bwMode="auto">
            <a:xfrm>
              <a:off x="1440" y="1728"/>
              <a:ext cx="3120" cy="1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693" name="Text Box 25"/>
            <p:cNvSpPr txBox="1">
              <a:spLocks noChangeArrowheads="1"/>
            </p:cNvSpPr>
            <p:nvPr/>
          </p:nvSpPr>
          <p:spPr bwMode="auto">
            <a:xfrm>
              <a:off x="4368" y="3083"/>
              <a:ext cx="43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2600" b="1" dirty="0"/>
                <a:t>D</a:t>
              </a:r>
              <a:r>
                <a:rPr lang="pt-BR" altLang="en-US" sz="2000" b="1" dirty="0"/>
                <a:t>0</a:t>
              </a:r>
            </a:p>
          </p:txBody>
        </p:sp>
        <p:sp>
          <p:nvSpPr>
            <p:cNvPr id="71694" name="Text Box 26"/>
            <p:cNvSpPr txBox="1">
              <a:spLocks noChangeArrowheads="1"/>
            </p:cNvSpPr>
            <p:nvPr/>
          </p:nvSpPr>
          <p:spPr bwMode="auto">
            <a:xfrm>
              <a:off x="99" y="1551"/>
              <a:ext cx="1147" cy="349"/>
            </a:xfrm>
            <a:prstGeom prst="rect">
              <a:avLst/>
            </a:prstGeom>
            <a:noFill/>
            <a:ln w="9525">
              <a:solidFill>
                <a:srgbClr val="A4001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3000" dirty="0">
                  <a:solidFill>
                    <a:srgbClr val="A4001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 / b </a:t>
              </a:r>
              <a:r>
                <a:rPr lang="pt-BR" altLang="en-US" sz="3000" dirty="0">
                  <a:solidFill>
                    <a:srgbClr val="A40018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Symbol" panose="05050102010706020507" pitchFamily="18" charset="2"/>
                </a:rPr>
                <a:t>1</a:t>
              </a:r>
              <a:r>
                <a:rPr lang="pt-BR" altLang="en-US" sz="3000" dirty="0">
                  <a:solidFill>
                    <a:srgbClr val="A4001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71695" name="Line 27"/>
            <p:cNvSpPr>
              <a:spLocks noChangeShapeType="1"/>
            </p:cNvSpPr>
            <p:nvPr/>
          </p:nvSpPr>
          <p:spPr bwMode="auto">
            <a:xfrm flipH="1">
              <a:off x="1248" y="1728"/>
              <a:ext cx="192" cy="0"/>
            </a:xfrm>
            <a:prstGeom prst="line">
              <a:avLst/>
            </a:prstGeom>
            <a:noFill/>
            <a:ln w="9525">
              <a:solidFill>
                <a:srgbClr val="A4001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696" name="Line 28"/>
            <p:cNvSpPr>
              <a:spLocks noChangeShapeType="1"/>
            </p:cNvSpPr>
            <p:nvPr/>
          </p:nvSpPr>
          <p:spPr bwMode="auto">
            <a:xfrm>
              <a:off x="4560" y="3408"/>
              <a:ext cx="0" cy="192"/>
            </a:xfrm>
            <a:prstGeom prst="line">
              <a:avLst/>
            </a:prstGeom>
            <a:noFill/>
            <a:ln w="9525">
              <a:solidFill>
                <a:srgbClr val="A4001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697" name="Text Box 29"/>
            <p:cNvSpPr txBox="1">
              <a:spLocks noChangeArrowheads="1"/>
            </p:cNvSpPr>
            <p:nvPr/>
          </p:nvSpPr>
          <p:spPr bwMode="auto">
            <a:xfrm>
              <a:off x="3844" y="3613"/>
              <a:ext cx="992" cy="330"/>
            </a:xfrm>
            <a:prstGeom prst="rect">
              <a:avLst/>
            </a:prstGeom>
            <a:noFill/>
            <a:ln w="9525">
              <a:solidFill>
                <a:srgbClr val="A4001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2800" dirty="0">
                  <a:solidFill>
                    <a:srgbClr val="A4001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 </a:t>
              </a:r>
              <a:r>
                <a:rPr lang="pt-BR" altLang="en-US" sz="2800" dirty="0">
                  <a:solidFill>
                    <a:srgbClr val="A40018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Symbol" panose="05050102010706020507" pitchFamily="18" charset="2"/>
                </a:rPr>
                <a:t>7</a:t>
              </a:r>
              <a:r>
                <a:rPr lang="pt-BR" altLang="en-US" sz="2800" dirty="0">
                  <a:solidFill>
                    <a:srgbClr val="A4001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500</a:t>
              </a:r>
            </a:p>
          </p:txBody>
        </p:sp>
      </p:grpSp>
      <p:sp>
        <p:nvSpPr>
          <p:cNvPr id="71691" name="Text Box 30"/>
          <p:cNvSpPr txBox="1">
            <a:spLocks noChangeArrowheads="1"/>
          </p:cNvSpPr>
          <p:nvPr/>
        </p:nvSpPr>
        <p:spPr bwMode="auto">
          <a:xfrm>
            <a:off x="6392694" y="2585165"/>
            <a:ext cx="5381966" cy="155427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en-US" sz="3800" b="1" dirty="0"/>
              <a:t>Demanda :  Q = a – </a:t>
            </a:r>
            <a:r>
              <a:rPr lang="pt-BR" altLang="en-US" sz="3800" b="1" dirty="0" err="1"/>
              <a:t>bP</a:t>
            </a:r>
            <a:endParaRPr lang="pt-BR" altLang="en-US" sz="3800" b="1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en-US" sz="3800" b="1" dirty="0"/>
              <a:t>Oferta      :   Q = c + </a:t>
            </a:r>
            <a:r>
              <a:rPr lang="pt-BR" altLang="en-US" sz="3800" b="1" dirty="0" err="1"/>
              <a:t>dP</a:t>
            </a:r>
            <a:endParaRPr lang="en-US" altLang="en-US" sz="3800" b="1" dirty="0"/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1983545" y="201960"/>
            <a:ext cx="819387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800" b="1" dirty="0"/>
              <a:t>O Mercado de Laranjas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5"/>
          <p:cNvSpPr>
            <a:spLocks noChangeArrowheads="1"/>
          </p:cNvSpPr>
          <p:nvPr/>
        </p:nvSpPr>
        <p:spPr bwMode="auto">
          <a:xfrm>
            <a:off x="337623" y="1128154"/>
            <a:ext cx="11310424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Em 1990 a demanda e a oferta passam a ser:</a:t>
            </a:r>
          </a:p>
          <a:p>
            <a:pPr lvl="1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Demanda </a:t>
            </a:r>
            <a:r>
              <a:rPr lang="pt-BR" altLang="en-US" sz="4000" b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  Q = 9500 – 500P</a:t>
            </a:r>
          </a:p>
          <a:p>
            <a:pPr lvl="1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4000" b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Oferta        Q = 750 + 200P</a:t>
            </a:r>
          </a:p>
          <a:p>
            <a:pPr lvl="1" eaLnBrk="1" hangingPunct="1">
              <a:lnSpc>
                <a:spcPct val="70000"/>
              </a:lnSpc>
              <a:buClrTx/>
              <a:buFont typeface="Arial" panose="020B0604020202020204" pitchFamily="34" charset="0"/>
              <a:buChar char="•"/>
            </a:pPr>
            <a:endParaRPr lang="pt-BR" alt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Assim, o novo equilíbrio passa a ser: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endParaRPr lang="pt-BR" alt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9500 - 500P = 750 + 200P</a:t>
            </a:r>
          </a:p>
        </p:txBody>
      </p:sp>
      <p:sp>
        <p:nvSpPr>
          <p:cNvPr id="72709" name="Text Box 6"/>
          <p:cNvSpPr txBox="1">
            <a:spLocks noChangeArrowheads="1"/>
          </p:cNvSpPr>
          <p:nvPr/>
        </p:nvSpPr>
        <p:spPr bwMode="auto">
          <a:xfrm>
            <a:off x="7254411" y="4864299"/>
            <a:ext cx="1773242" cy="67710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en-US" sz="3800" b="1">
                <a:latin typeface="Calibri" panose="020F0502020204030204" pitchFamily="34" charset="0"/>
                <a:cs typeface="Calibri" panose="020F0502020204030204" pitchFamily="34" charset="0"/>
              </a:rPr>
              <a:t>P = 12,5</a:t>
            </a:r>
          </a:p>
        </p:txBody>
      </p:sp>
      <p:sp>
        <p:nvSpPr>
          <p:cNvPr id="72710" name="Text Box 7"/>
          <p:cNvSpPr txBox="1">
            <a:spLocks noChangeArrowheads="1"/>
          </p:cNvSpPr>
          <p:nvPr/>
        </p:nvSpPr>
        <p:spPr bwMode="auto">
          <a:xfrm>
            <a:off x="7243297" y="5702499"/>
            <a:ext cx="1970411" cy="67710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en-US" sz="3800" b="1">
                <a:latin typeface="Calibri" panose="020F0502020204030204" pitchFamily="34" charset="0"/>
                <a:cs typeface="Calibri" panose="020F0502020204030204" pitchFamily="34" charset="0"/>
              </a:rPr>
              <a:t>Q = 3250</a:t>
            </a:r>
          </a:p>
        </p:txBody>
      </p:sp>
      <p:sp>
        <p:nvSpPr>
          <p:cNvPr id="72711" name="Line 8"/>
          <p:cNvSpPr>
            <a:spLocks noChangeShapeType="1"/>
          </p:cNvSpPr>
          <p:nvPr/>
        </p:nvSpPr>
        <p:spPr bwMode="auto">
          <a:xfrm rot="19797518" flipV="1">
            <a:off x="6448889" y="5466942"/>
            <a:ext cx="862012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712" name="Line 9"/>
          <p:cNvSpPr>
            <a:spLocks noChangeShapeType="1"/>
          </p:cNvSpPr>
          <p:nvPr/>
        </p:nvSpPr>
        <p:spPr bwMode="auto">
          <a:xfrm>
            <a:off x="6485401" y="5690778"/>
            <a:ext cx="725488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941342" y="159535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O Mercado de Laranjas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 animBg="1"/>
      <p:bldP spid="72710" grpId="0" animBg="1"/>
      <p:bldP spid="72711" grpId="0" animBg="1"/>
      <p:bldP spid="7271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773723" y="1339074"/>
            <a:ext cx="10803988" cy="51206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1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71800" y="2278069"/>
            <a:ext cx="6477000" cy="3352800"/>
            <a:chOff x="912" y="1536"/>
            <a:chExt cx="4080" cy="2112"/>
          </a:xfrm>
        </p:grpSpPr>
        <p:sp>
          <p:nvSpPr>
            <p:cNvPr id="73757" name="Line 5"/>
            <p:cNvSpPr>
              <a:spLocks noChangeShapeType="1"/>
            </p:cNvSpPr>
            <p:nvPr/>
          </p:nvSpPr>
          <p:spPr bwMode="auto">
            <a:xfrm>
              <a:off x="912" y="1536"/>
              <a:ext cx="3840" cy="2112"/>
            </a:xfrm>
            <a:prstGeom prst="line">
              <a:avLst/>
            </a:prstGeom>
            <a:noFill/>
            <a:ln w="28575">
              <a:solidFill>
                <a:srgbClr val="A4001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758" name="Text Box 6"/>
            <p:cNvSpPr txBox="1">
              <a:spLocks noChangeArrowheads="1"/>
            </p:cNvSpPr>
            <p:nvPr/>
          </p:nvSpPr>
          <p:spPr bwMode="auto">
            <a:xfrm>
              <a:off x="4560" y="3297"/>
              <a:ext cx="43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2800" b="1" dirty="0">
                  <a:solidFill>
                    <a:srgbClr val="A4001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</a:t>
              </a:r>
              <a:r>
                <a:rPr lang="pt-BR" altLang="en-US" sz="2000" b="1" dirty="0">
                  <a:solidFill>
                    <a:srgbClr val="A4001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3759" name="Line 7"/>
            <p:cNvSpPr>
              <a:spLocks noChangeShapeType="1"/>
            </p:cNvSpPr>
            <p:nvPr/>
          </p:nvSpPr>
          <p:spPr bwMode="auto">
            <a:xfrm flipV="1">
              <a:off x="3504" y="3120"/>
              <a:ext cx="144" cy="144"/>
            </a:xfrm>
            <a:prstGeom prst="line">
              <a:avLst/>
            </a:prstGeom>
            <a:noFill/>
            <a:ln w="38100">
              <a:solidFill>
                <a:srgbClr val="A4001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733800" y="2282834"/>
            <a:ext cx="3124200" cy="3348040"/>
            <a:chOff x="1392" y="1539"/>
            <a:chExt cx="1968" cy="2109"/>
          </a:xfrm>
        </p:grpSpPr>
        <p:sp>
          <p:nvSpPr>
            <p:cNvPr id="73754" name="Line 9"/>
            <p:cNvSpPr>
              <a:spLocks noChangeShapeType="1"/>
            </p:cNvSpPr>
            <p:nvPr/>
          </p:nvSpPr>
          <p:spPr bwMode="auto">
            <a:xfrm flipV="1">
              <a:off x="1392" y="1776"/>
              <a:ext cx="1680" cy="1872"/>
            </a:xfrm>
            <a:prstGeom prst="line">
              <a:avLst/>
            </a:prstGeom>
            <a:noFill/>
            <a:ln w="28575">
              <a:solidFill>
                <a:srgbClr val="A4001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755" name="Text Box 10"/>
            <p:cNvSpPr txBox="1">
              <a:spLocks noChangeArrowheads="1"/>
            </p:cNvSpPr>
            <p:nvPr/>
          </p:nvSpPr>
          <p:spPr bwMode="auto">
            <a:xfrm>
              <a:off x="3024" y="1539"/>
              <a:ext cx="33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b="1" dirty="0">
                  <a:solidFill>
                    <a:srgbClr val="A4001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</a:t>
              </a:r>
              <a:r>
                <a:rPr lang="pt-BR" altLang="en-US" sz="2000" b="1" dirty="0">
                  <a:solidFill>
                    <a:srgbClr val="A4001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3756" name="Line 11"/>
            <p:cNvSpPr>
              <a:spLocks noChangeShapeType="1"/>
            </p:cNvSpPr>
            <p:nvPr/>
          </p:nvSpPr>
          <p:spPr bwMode="auto">
            <a:xfrm>
              <a:off x="2565" y="2112"/>
              <a:ext cx="96" cy="96"/>
            </a:xfrm>
            <a:prstGeom prst="line">
              <a:avLst/>
            </a:prstGeom>
            <a:noFill/>
            <a:ln w="38100">
              <a:solidFill>
                <a:srgbClr val="A4001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3734" name="Line 13"/>
          <p:cNvSpPr>
            <a:spLocks noChangeShapeType="1"/>
          </p:cNvSpPr>
          <p:nvPr/>
        </p:nvSpPr>
        <p:spPr bwMode="auto">
          <a:xfrm flipV="1">
            <a:off x="3352800" y="2673356"/>
            <a:ext cx="2667000" cy="297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73735" name="Group 14"/>
          <p:cNvGrpSpPr>
            <a:grpSpLocks/>
          </p:cNvGrpSpPr>
          <p:nvPr/>
        </p:nvGrpSpPr>
        <p:grpSpPr bwMode="auto">
          <a:xfrm>
            <a:off x="2438400" y="1592269"/>
            <a:ext cx="7848600" cy="4533900"/>
            <a:chOff x="576" y="1104"/>
            <a:chExt cx="4944" cy="2856"/>
          </a:xfrm>
        </p:grpSpPr>
        <p:sp>
          <p:nvSpPr>
            <p:cNvPr id="73742" name="Line 15"/>
            <p:cNvSpPr>
              <a:spLocks noChangeShapeType="1"/>
            </p:cNvSpPr>
            <p:nvPr/>
          </p:nvSpPr>
          <p:spPr bwMode="auto">
            <a:xfrm flipV="1">
              <a:off x="912" y="1251"/>
              <a:ext cx="0" cy="2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743" name="Line 16"/>
            <p:cNvSpPr>
              <a:spLocks noChangeShapeType="1"/>
            </p:cNvSpPr>
            <p:nvPr/>
          </p:nvSpPr>
          <p:spPr bwMode="auto">
            <a:xfrm>
              <a:off x="912" y="1977"/>
              <a:ext cx="3120" cy="1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744" name="Line 17"/>
            <p:cNvSpPr>
              <a:spLocks noChangeShapeType="1"/>
            </p:cNvSpPr>
            <p:nvPr/>
          </p:nvSpPr>
          <p:spPr bwMode="auto">
            <a:xfrm>
              <a:off x="912" y="2601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745" name="Line 18"/>
            <p:cNvSpPr>
              <a:spLocks noChangeShapeType="1"/>
            </p:cNvSpPr>
            <p:nvPr/>
          </p:nvSpPr>
          <p:spPr bwMode="auto">
            <a:xfrm>
              <a:off x="2064" y="2601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746" name="Oval 19"/>
            <p:cNvSpPr>
              <a:spLocks noChangeArrowheads="1"/>
            </p:cNvSpPr>
            <p:nvPr/>
          </p:nvSpPr>
          <p:spPr bwMode="auto">
            <a:xfrm>
              <a:off x="2016" y="2553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73747" name="Text Box 20"/>
            <p:cNvSpPr txBox="1">
              <a:spLocks noChangeArrowheads="1"/>
            </p:cNvSpPr>
            <p:nvPr/>
          </p:nvSpPr>
          <p:spPr bwMode="auto">
            <a:xfrm>
              <a:off x="624" y="1104"/>
              <a:ext cx="240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3000" b="1" dirty="0"/>
                <a:t>P</a:t>
              </a:r>
            </a:p>
          </p:txBody>
        </p:sp>
        <p:sp>
          <p:nvSpPr>
            <p:cNvPr id="73748" name="Text Box 21"/>
            <p:cNvSpPr txBox="1">
              <a:spLocks noChangeArrowheads="1"/>
            </p:cNvSpPr>
            <p:nvPr/>
          </p:nvSpPr>
          <p:spPr bwMode="auto">
            <a:xfrm>
              <a:off x="4944" y="3600"/>
              <a:ext cx="57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2800" b="1" dirty="0"/>
                <a:t>Q</a:t>
              </a:r>
            </a:p>
          </p:txBody>
        </p:sp>
        <p:sp>
          <p:nvSpPr>
            <p:cNvPr id="73749" name="Text Box 22"/>
            <p:cNvSpPr txBox="1">
              <a:spLocks noChangeArrowheads="1"/>
            </p:cNvSpPr>
            <p:nvPr/>
          </p:nvSpPr>
          <p:spPr bwMode="auto">
            <a:xfrm>
              <a:off x="576" y="2457"/>
              <a:ext cx="43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73750" name="Text Box 23"/>
            <p:cNvSpPr txBox="1">
              <a:spLocks noChangeArrowheads="1"/>
            </p:cNvSpPr>
            <p:nvPr/>
          </p:nvSpPr>
          <p:spPr bwMode="auto">
            <a:xfrm>
              <a:off x="1746" y="3630"/>
              <a:ext cx="64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2500</a:t>
              </a:r>
            </a:p>
          </p:txBody>
        </p:sp>
        <p:sp>
          <p:nvSpPr>
            <p:cNvPr id="73751" name="Text Box 24"/>
            <p:cNvSpPr txBox="1">
              <a:spLocks noChangeArrowheads="1"/>
            </p:cNvSpPr>
            <p:nvPr/>
          </p:nvSpPr>
          <p:spPr bwMode="auto">
            <a:xfrm>
              <a:off x="2721" y="1494"/>
              <a:ext cx="33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b="1" dirty="0">
                  <a:latin typeface="Calibri" panose="020F0502020204030204" pitchFamily="34" charset="0"/>
                  <a:cs typeface="Calibri" panose="020F0502020204030204" pitchFamily="34" charset="0"/>
                </a:rPr>
                <a:t>S</a:t>
              </a:r>
              <a:r>
                <a:rPr lang="pt-BR" altLang="en-US" sz="20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3752" name="Text Box 25"/>
            <p:cNvSpPr txBox="1">
              <a:spLocks noChangeArrowheads="1"/>
            </p:cNvSpPr>
            <p:nvPr/>
          </p:nvSpPr>
          <p:spPr bwMode="auto">
            <a:xfrm>
              <a:off x="3840" y="3323"/>
              <a:ext cx="43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D</a:t>
              </a:r>
              <a:r>
                <a:rPr lang="pt-BR" altLang="en-US" sz="20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3753" name="Line 26"/>
            <p:cNvSpPr>
              <a:spLocks noChangeShapeType="1"/>
            </p:cNvSpPr>
            <p:nvPr/>
          </p:nvSpPr>
          <p:spPr bwMode="auto">
            <a:xfrm>
              <a:off x="864" y="3648"/>
              <a:ext cx="41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2193927" y="3363922"/>
            <a:ext cx="3978278" cy="2762252"/>
            <a:chOff x="422" y="2220"/>
            <a:chExt cx="2506" cy="1740"/>
          </a:xfrm>
        </p:grpSpPr>
        <p:sp>
          <p:nvSpPr>
            <p:cNvPr id="73737" name="Line 28"/>
            <p:cNvSpPr>
              <a:spLocks noChangeShapeType="1"/>
            </p:cNvSpPr>
            <p:nvPr/>
          </p:nvSpPr>
          <p:spPr bwMode="auto">
            <a:xfrm>
              <a:off x="2496" y="2448"/>
              <a:ext cx="0" cy="1200"/>
            </a:xfrm>
            <a:prstGeom prst="line">
              <a:avLst/>
            </a:prstGeom>
            <a:noFill/>
            <a:ln w="9525">
              <a:solidFill>
                <a:srgbClr val="A40018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738" name="Line 29"/>
            <p:cNvSpPr>
              <a:spLocks noChangeShapeType="1"/>
            </p:cNvSpPr>
            <p:nvPr/>
          </p:nvSpPr>
          <p:spPr bwMode="auto">
            <a:xfrm flipH="1">
              <a:off x="912" y="2400"/>
              <a:ext cx="1584" cy="0"/>
            </a:xfrm>
            <a:prstGeom prst="line">
              <a:avLst/>
            </a:prstGeom>
            <a:noFill/>
            <a:ln w="9525">
              <a:solidFill>
                <a:srgbClr val="A40018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739" name="Oval 30"/>
            <p:cNvSpPr>
              <a:spLocks noChangeArrowheads="1"/>
            </p:cNvSpPr>
            <p:nvPr/>
          </p:nvSpPr>
          <p:spPr bwMode="auto">
            <a:xfrm>
              <a:off x="2448" y="2352"/>
              <a:ext cx="96" cy="96"/>
            </a:xfrm>
            <a:prstGeom prst="ellipse">
              <a:avLst/>
            </a:prstGeom>
            <a:solidFill>
              <a:srgbClr val="A40018"/>
            </a:solidFill>
            <a:ln w="9525">
              <a:solidFill>
                <a:srgbClr val="A40018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73740" name="Text Box 31"/>
            <p:cNvSpPr txBox="1">
              <a:spLocks noChangeArrowheads="1"/>
            </p:cNvSpPr>
            <p:nvPr/>
          </p:nvSpPr>
          <p:spPr bwMode="auto">
            <a:xfrm>
              <a:off x="422" y="2220"/>
              <a:ext cx="61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2800" b="1" dirty="0">
                  <a:solidFill>
                    <a:srgbClr val="A4001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12,5</a:t>
              </a:r>
            </a:p>
          </p:txBody>
        </p:sp>
        <p:sp>
          <p:nvSpPr>
            <p:cNvPr id="73741" name="Text Box 32"/>
            <p:cNvSpPr txBox="1">
              <a:spLocks noChangeArrowheads="1"/>
            </p:cNvSpPr>
            <p:nvPr/>
          </p:nvSpPr>
          <p:spPr bwMode="auto">
            <a:xfrm>
              <a:off x="2322" y="3630"/>
              <a:ext cx="60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2800" b="1" dirty="0">
                  <a:solidFill>
                    <a:srgbClr val="A4001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3250</a:t>
              </a:r>
            </a:p>
          </p:txBody>
        </p:sp>
      </p:grp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1856937" y="144589"/>
            <a:ext cx="819387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O Mercado de Laranjas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ChangeArrowheads="1"/>
          </p:cNvSpPr>
          <p:nvPr/>
        </p:nvSpPr>
        <p:spPr bwMode="auto">
          <a:xfrm>
            <a:off x="2286000" y="6419856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74756" name="Rectangle 3"/>
          <p:cNvSpPr>
            <a:spLocks noChangeArrowheads="1"/>
          </p:cNvSpPr>
          <p:nvPr/>
        </p:nvSpPr>
        <p:spPr bwMode="auto">
          <a:xfrm>
            <a:off x="4800600" y="6419856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74757" name="Rectangle 4"/>
          <p:cNvSpPr>
            <a:spLocks noGrp="1" noChangeArrowheads="1"/>
          </p:cNvSpPr>
          <p:nvPr>
            <p:ph type="title"/>
          </p:nvPr>
        </p:nvSpPr>
        <p:spPr>
          <a:xfrm>
            <a:off x="1448976" y="419106"/>
            <a:ext cx="9091858" cy="723900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Elasticidades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endParaRPr lang="en-US" alt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045" name="Rectangle 5"/>
          <p:cNvSpPr>
            <a:spLocks noGrp="1" noChangeArrowheads="1"/>
          </p:cNvSpPr>
          <p:nvPr>
            <p:ph idx="1"/>
          </p:nvPr>
        </p:nvSpPr>
        <p:spPr>
          <a:xfrm>
            <a:off x="407963" y="1577981"/>
            <a:ext cx="11352628" cy="4883150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700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Elasticidade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é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medida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sensibilidade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variável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relação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outra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termos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relativos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 eaLnBrk="1" hangingPunct="1">
              <a:spcBef>
                <a:spcPct val="700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Ela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nos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mostra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mudança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percentual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variável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resposta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mudança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percentual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outra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variável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568558" y="1867611"/>
            <a:ext cx="11526844" cy="3641725"/>
            <a:chOff x="1392" y="1141"/>
            <a:chExt cx="7261" cy="2294"/>
          </a:xfrm>
        </p:grpSpPr>
        <p:sp>
          <p:nvSpPr>
            <p:cNvPr id="14363" name="Freeform 9"/>
            <p:cNvSpPr>
              <a:spLocks/>
            </p:cNvSpPr>
            <p:nvPr/>
          </p:nvSpPr>
          <p:spPr bwMode="auto">
            <a:xfrm>
              <a:off x="1392" y="1440"/>
              <a:ext cx="2209" cy="1873"/>
            </a:xfrm>
            <a:custGeom>
              <a:avLst/>
              <a:gdLst>
                <a:gd name="T0" fmla="*/ 0 w 2209"/>
                <a:gd name="T1" fmla="*/ 1872 h 1873"/>
                <a:gd name="T2" fmla="*/ 587 w 2209"/>
                <a:gd name="T3" fmla="*/ 1512 h 1873"/>
                <a:gd name="T4" fmla="*/ 1203 w 2209"/>
                <a:gd name="T5" fmla="*/ 1090 h 1873"/>
                <a:gd name="T6" fmla="*/ 1852 w 2209"/>
                <a:gd name="T7" fmla="*/ 523 h 1873"/>
                <a:gd name="T8" fmla="*/ 2095 w 2209"/>
                <a:gd name="T9" fmla="*/ 247 h 1873"/>
                <a:gd name="T10" fmla="*/ 2208 w 2209"/>
                <a:gd name="T11" fmla="*/ 0 h 18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09"/>
                <a:gd name="T19" fmla="*/ 0 h 1873"/>
                <a:gd name="T20" fmla="*/ 2209 w 2209"/>
                <a:gd name="T21" fmla="*/ 1873 h 18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09" h="1873">
                  <a:moveTo>
                    <a:pt x="0" y="1872"/>
                  </a:moveTo>
                  <a:lnTo>
                    <a:pt x="587" y="1512"/>
                  </a:lnTo>
                  <a:lnTo>
                    <a:pt x="1203" y="1090"/>
                  </a:lnTo>
                  <a:lnTo>
                    <a:pt x="1852" y="523"/>
                  </a:lnTo>
                  <a:lnTo>
                    <a:pt x="2095" y="247"/>
                  </a:lnTo>
                  <a:lnTo>
                    <a:pt x="2208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Rectangle 10"/>
            <p:cNvSpPr>
              <a:spLocks noChangeArrowheads="1"/>
            </p:cNvSpPr>
            <p:nvPr/>
          </p:nvSpPr>
          <p:spPr bwMode="auto">
            <a:xfrm>
              <a:off x="3523" y="1141"/>
              <a:ext cx="288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 i="1" dirty="0"/>
                <a:t>S</a:t>
              </a:r>
            </a:p>
          </p:txBody>
        </p:sp>
        <p:sp>
          <p:nvSpPr>
            <p:cNvPr id="14365" name="Rectangle 11"/>
            <p:cNvSpPr>
              <a:spLocks noChangeArrowheads="1"/>
            </p:cNvSpPr>
            <p:nvPr/>
          </p:nvSpPr>
          <p:spPr bwMode="auto">
            <a:xfrm>
              <a:off x="3223" y="2215"/>
              <a:ext cx="5430" cy="1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4000" b="0" dirty="0">
                  <a:latin typeface="Calibri" panose="020F0502020204030204" pitchFamily="34" charset="0"/>
                  <a:cs typeface="Calibri" panose="020F0502020204030204" pitchFamily="34" charset="0"/>
                </a:rPr>
                <a:t>A </a:t>
              </a:r>
              <a:r>
                <a:rPr lang="en-US" altLang="en-US" sz="40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Curva</a:t>
              </a:r>
              <a:r>
                <a:rPr lang="en-US" altLang="en-US" sz="4000" b="0" dirty="0">
                  <a:latin typeface="Calibri" panose="020F0502020204030204" pitchFamily="34" charset="0"/>
                  <a:cs typeface="Calibri" panose="020F0502020204030204" pitchFamily="34" charset="0"/>
                </a:rPr>
                <a:t> de </a:t>
              </a:r>
              <a:r>
                <a:rPr lang="en-US" altLang="en-US" sz="40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Oferta</a:t>
              </a:r>
              <a:r>
                <a:rPr lang="en-US" altLang="en-US" sz="4000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sz="40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inclina</a:t>
              </a:r>
              <a:r>
                <a:rPr lang="en-US" altLang="en-US" sz="4000" b="0" dirty="0">
                  <a:latin typeface="Calibri" panose="020F0502020204030204" pitchFamily="34" charset="0"/>
                  <a:cs typeface="Calibri" panose="020F0502020204030204" pitchFamily="34" charset="0"/>
                </a:rPr>
                <a:t>-se para </a:t>
              </a:r>
              <a:r>
                <a:rPr lang="en-US" altLang="en-US" sz="40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cima</a:t>
              </a:r>
              <a:r>
                <a:rPr lang="en-US" altLang="en-US" sz="4000" b="0" dirty="0">
                  <a:latin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altLang="en-US" sz="40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demonstrando</a:t>
              </a:r>
              <a:r>
                <a:rPr lang="en-US" altLang="en-US" sz="4000" b="0" dirty="0">
                  <a:latin typeface="Calibri" panose="020F0502020204030204" pitchFamily="34" charset="0"/>
                  <a:cs typeface="Calibri" panose="020F0502020204030204" pitchFamily="34" charset="0"/>
                </a:rPr>
                <a:t> que </a:t>
              </a:r>
              <a:r>
                <a:rPr lang="en-US" altLang="en-US" sz="40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quanto</a:t>
              </a:r>
              <a:r>
                <a:rPr lang="en-US" altLang="en-US" sz="4000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sz="40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mais</a:t>
              </a:r>
              <a:r>
                <a:rPr lang="en-US" altLang="en-US" sz="4000" b="0" dirty="0">
                  <a:latin typeface="Calibri" panose="020F0502020204030204" pitchFamily="34" charset="0"/>
                  <a:cs typeface="Calibri" panose="020F0502020204030204" pitchFamily="34" charset="0"/>
                </a:rPr>
                <a:t> altos </a:t>
              </a:r>
              <a:r>
                <a:rPr lang="en-US" altLang="en-US" sz="40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os</a:t>
              </a:r>
              <a:r>
                <a:rPr lang="en-US" altLang="en-US" sz="4000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sz="40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preços</a:t>
              </a:r>
              <a:r>
                <a:rPr lang="en-US" altLang="en-US" sz="4000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sz="40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maior</a:t>
              </a:r>
              <a:r>
                <a:rPr lang="en-US" altLang="en-US" sz="4000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sz="40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será</a:t>
              </a:r>
              <a:r>
                <a:rPr lang="en-US" altLang="en-US" sz="4000" b="0" dirty="0">
                  <a:latin typeface="Calibri" panose="020F0502020204030204" pitchFamily="34" charset="0"/>
                  <a:cs typeface="Calibri" panose="020F0502020204030204" pitchFamily="34" charset="0"/>
                </a:rPr>
                <a:t> o </a:t>
              </a:r>
              <a:r>
                <a:rPr lang="en-US" altLang="en-US" sz="40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desejo</a:t>
              </a:r>
              <a:r>
                <a:rPr lang="en-US" altLang="en-US" sz="4000" b="0" dirty="0">
                  <a:latin typeface="Calibri" panose="020F0502020204030204" pitchFamily="34" charset="0"/>
                  <a:cs typeface="Calibri" panose="020F0502020204030204" pitchFamily="34" charset="0"/>
                </a:rPr>
                <a:t> de </a:t>
              </a:r>
              <a:r>
                <a:rPr lang="en-US" altLang="en-US" sz="40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produzir</a:t>
              </a:r>
              <a:r>
                <a:rPr lang="en-US" altLang="en-US" sz="4000" b="0" dirty="0"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</p:grpSp>
      <p:sp>
        <p:nvSpPr>
          <p:cNvPr id="14345" name="Line 16"/>
          <p:cNvSpPr>
            <a:spLocks noChangeShapeType="1"/>
          </p:cNvSpPr>
          <p:nvPr/>
        </p:nvSpPr>
        <p:spPr bwMode="auto">
          <a:xfrm>
            <a:off x="568557" y="1800936"/>
            <a:ext cx="0" cy="42116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7"/>
          <p:cNvSpPr>
            <a:spLocks noChangeShapeType="1"/>
          </p:cNvSpPr>
          <p:nvPr/>
        </p:nvSpPr>
        <p:spPr bwMode="auto">
          <a:xfrm>
            <a:off x="568557" y="6025272"/>
            <a:ext cx="42227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Rectangle 18"/>
          <p:cNvSpPr>
            <a:spLocks noChangeArrowheads="1"/>
          </p:cNvSpPr>
          <p:nvPr/>
        </p:nvSpPr>
        <p:spPr bwMode="auto">
          <a:xfrm>
            <a:off x="4576279" y="6014430"/>
            <a:ext cx="604334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Q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4348" name="Rectangle 19"/>
          <p:cNvSpPr>
            <a:spLocks noChangeArrowheads="1"/>
          </p:cNvSpPr>
          <p:nvPr/>
        </p:nvSpPr>
        <p:spPr bwMode="auto">
          <a:xfrm>
            <a:off x="99208" y="1649633"/>
            <a:ext cx="559450" cy="483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P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17698" y="4225050"/>
            <a:ext cx="2149477" cy="2279651"/>
            <a:chOff x="1045" y="2626"/>
            <a:chExt cx="1354" cy="1436"/>
          </a:xfrm>
        </p:grpSpPr>
        <p:sp>
          <p:nvSpPr>
            <p:cNvPr id="14358" name="Line 20"/>
            <p:cNvSpPr>
              <a:spLocks noChangeShapeType="1"/>
            </p:cNvSpPr>
            <p:nvPr/>
          </p:nvSpPr>
          <p:spPr bwMode="auto">
            <a:xfrm>
              <a:off x="1404" y="2796"/>
              <a:ext cx="8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9" name="Line 21"/>
            <p:cNvSpPr>
              <a:spLocks noChangeShapeType="1"/>
            </p:cNvSpPr>
            <p:nvPr/>
          </p:nvSpPr>
          <p:spPr bwMode="auto">
            <a:xfrm rot="-5400000">
              <a:off x="1716" y="3288"/>
              <a:ext cx="9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0" name="Oval 22"/>
            <p:cNvSpPr>
              <a:spLocks noChangeArrowheads="1"/>
            </p:cNvSpPr>
            <p:nvPr/>
          </p:nvSpPr>
          <p:spPr bwMode="auto">
            <a:xfrm>
              <a:off x="2124" y="2760"/>
              <a:ext cx="132" cy="10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37654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14361" name="Rectangle 29"/>
            <p:cNvSpPr>
              <a:spLocks noChangeArrowheads="1"/>
            </p:cNvSpPr>
            <p:nvPr/>
          </p:nvSpPr>
          <p:spPr bwMode="auto">
            <a:xfrm>
              <a:off x="1045" y="2626"/>
              <a:ext cx="367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i="1" dirty="0"/>
                <a:t>P</a:t>
              </a:r>
              <a:r>
                <a:rPr lang="en-US" altLang="en-US" sz="3000" b="1" i="1" baseline="-25000" dirty="0"/>
                <a:t>1</a:t>
              </a:r>
              <a:endParaRPr lang="en-US" altLang="en-US" sz="3000" i="1" dirty="0"/>
            </a:p>
          </p:txBody>
        </p:sp>
        <p:sp>
          <p:nvSpPr>
            <p:cNvPr id="14362" name="Rectangle 30"/>
            <p:cNvSpPr>
              <a:spLocks noChangeArrowheads="1"/>
            </p:cNvSpPr>
            <p:nvPr/>
          </p:nvSpPr>
          <p:spPr bwMode="auto">
            <a:xfrm>
              <a:off x="2005" y="3715"/>
              <a:ext cx="394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i="1" dirty="0"/>
                <a:t>Q</a:t>
              </a:r>
              <a:r>
                <a:rPr lang="en-US" altLang="en-US" sz="3000" b="1" i="1" baseline="-25000" dirty="0"/>
                <a:t>1</a:t>
              </a:r>
              <a:endParaRPr lang="en-US" altLang="en-US" sz="3000" i="1" dirty="0"/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17698" y="3458287"/>
            <a:ext cx="3182939" cy="3046413"/>
            <a:chOff x="1045" y="2143"/>
            <a:chExt cx="2005" cy="1919"/>
          </a:xfrm>
        </p:grpSpPr>
        <p:sp>
          <p:nvSpPr>
            <p:cNvPr id="14351" name="Line 23"/>
            <p:cNvSpPr>
              <a:spLocks noChangeShapeType="1"/>
            </p:cNvSpPr>
            <p:nvPr/>
          </p:nvSpPr>
          <p:spPr bwMode="auto">
            <a:xfrm>
              <a:off x="1404" y="2340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2" name="Line 24"/>
            <p:cNvSpPr>
              <a:spLocks noChangeShapeType="1"/>
            </p:cNvSpPr>
            <p:nvPr/>
          </p:nvSpPr>
          <p:spPr bwMode="auto">
            <a:xfrm rot="-5400000">
              <a:off x="2094" y="3042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3" name="Oval 25"/>
            <p:cNvSpPr>
              <a:spLocks noChangeArrowheads="1"/>
            </p:cNvSpPr>
            <p:nvPr/>
          </p:nvSpPr>
          <p:spPr bwMode="auto">
            <a:xfrm>
              <a:off x="2736" y="2292"/>
              <a:ext cx="132" cy="10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37654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14354" name="AutoShape 26"/>
            <p:cNvSpPr>
              <a:spLocks noChangeArrowheads="1"/>
            </p:cNvSpPr>
            <p:nvPr/>
          </p:nvSpPr>
          <p:spPr bwMode="auto">
            <a:xfrm>
              <a:off x="2268" y="3240"/>
              <a:ext cx="480" cy="276"/>
            </a:xfrm>
            <a:prstGeom prst="rightArrow">
              <a:avLst>
                <a:gd name="adj1" fmla="val 50000"/>
                <a:gd name="adj2" fmla="val 43478"/>
              </a:avLst>
            </a:pr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14355" name="AutoShape 27"/>
            <p:cNvSpPr>
              <a:spLocks noChangeArrowheads="1"/>
            </p:cNvSpPr>
            <p:nvPr/>
          </p:nvSpPr>
          <p:spPr bwMode="auto">
            <a:xfrm rot="-5400000">
              <a:off x="1620" y="2412"/>
              <a:ext cx="360" cy="276"/>
            </a:xfrm>
            <a:prstGeom prst="rightArrow">
              <a:avLst>
                <a:gd name="adj1" fmla="val 42037"/>
                <a:gd name="adj2" fmla="val 49638"/>
              </a:avLst>
            </a:pr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14356" name="Rectangle 28"/>
            <p:cNvSpPr>
              <a:spLocks noChangeArrowheads="1"/>
            </p:cNvSpPr>
            <p:nvPr/>
          </p:nvSpPr>
          <p:spPr bwMode="auto">
            <a:xfrm>
              <a:off x="1045" y="2143"/>
              <a:ext cx="367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i="1" dirty="0"/>
                <a:t>P</a:t>
              </a:r>
              <a:r>
                <a:rPr lang="en-US" altLang="en-US" sz="3000" b="1" i="1" baseline="-25000" dirty="0"/>
                <a:t>2</a:t>
              </a:r>
              <a:endParaRPr lang="en-US" altLang="en-US" sz="3000" i="1" dirty="0"/>
            </a:p>
          </p:txBody>
        </p:sp>
        <p:sp>
          <p:nvSpPr>
            <p:cNvPr id="14357" name="Rectangle 31"/>
            <p:cNvSpPr>
              <a:spLocks noChangeArrowheads="1"/>
            </p:cNvSpPr>
            <p:nvPr/>
          </p:nvSpPr>
          <p:spPr bwMode="auto">
            <a:xfrm>
              <a:off x="2656" y="3715"/>
              <a:ext cx="394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i="1" dirty="0"/>
                <a:t>Q</a:t>
              </a:r>
              <a:r>
                <a:rPr lang="en-US" altLang="en-US" sz="3000" b="1" i="1" baseline="-25000" dirty="0"/>
                <a:t>2</a:t>
              </a:r>
              <a:endParaRPr lang="en-US" altLang="en-US" sz="3000" i="1" dirty="0"/>
            </a:p>
          </p:txBody>
        </p:sp>
      </p:grpSp>
      <p:sp>
        <p:nvSpPr>
          <p:cNvPr id="28" name="Rectangle 4"/>
          <p:cNvSpPr>
            <a:spLocks noGrp="1" noChangeArrowheads="1"/>
          </p:cNvSpPr>
          <p:nvPr>
            <p:ph type="title"/>
          </p:nvPr>
        </p:nvSpPr>
        <p:spPr>
          <a:xfrm>
            <a:off x="1934305" y="320382"/>
            <a:ext cx="8743071" cy="801687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Curva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Graficamente</a:t>
            </a:r>
            <a:endParaRPr lang="en-US" alt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ChangeArrowheads="1"/>
          </p:cNvSpPr>
          <p:nvPr/>
        </p:nvSpPr>
        <p:spPr bwMode="auto">
          <a:xfrm>
            <a:off x="2286000" y="6462716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76804" name="Rectangle 3"/>
          <p:cNvSpPr>
            <a:spLocks noChangeArrowheads="1"/>
          </p:cNvSpPr>
          <p:nvPr/>
        </p:nvSpPr>
        <p:spPr bwMode="auto">
          <a:xfrm>
            <a:off x="4800600" y="6462716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76805" name="Rectangle 4"/>
          <p:cNvSpPr>
            <a:spLocks noGrp="1" noChangeArrowheads="1"/>
          </p:cNvSpPr>
          <p:nvPr>
            <p:ph type="title"/>
          </p:nvPr>
        </p:nvSpPr>
        <p:spPr>
          <a:xfrm>
            <a:off x="1477107" y="358508"/>
            <a:ext cx="9453489" cy="788988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Elasticidades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endParaRPr lang="en-US" alt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806" name="Rectangle 5"/>
          <p:cNvSpPr>
            <a:spLocks noGrp="1" noChangeArrowheads="1"/>
          </p:cNvSpPr>
          <p:nvPr>
            <p:ph idx="1"/>
          </p:nvPr>
        </p:nvSpPr>
        <p:spPr>
          <a:xfrm>
            <a:off x="323559" y="2416863"/>
            <a:ext cx="11591778" cy="2684462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700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Medida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sensibilidade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quantidade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demandada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relação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as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alterações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 eaLnBrk="1" hangingPunct="1">
              <a:spcBef>
                <a:spcPct val="70000"/>
              </a:spcBef>
              <a:buClrTx/>
              <a:buFont typeface="Arial" panose="020B0604020202020204" pitchFamily="34" charset="0"/>
              <a:buChar char="•"/>
            </a:pPr>
            <a:endParaRPr lang="en-US" altLang="en-US" sz="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Mede a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variação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percentual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quantidade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demandada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bem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ou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serviço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resultante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mudança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percentual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76807" name="Text Box 6"/>
          <p:cNvSpPr txBox="1">
            <a:spLocks noChangeArrowheads="1"/>
          </p:cNvSpPr>
          <p:nvPr/>
        </p:nvSpPr>
        <p:spPr bwMode="auto">
          <a:xfrm>
            <a:off x="420931" y="1445848"/>
            <a:ext cx="7557453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Elasticidade-Preço</a:t>
            </a: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endParaRPr lang="en-US" altLang="en-US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4"/>
          <p:cNvSpPr>
            <a:spLocks noGrp="1" noChangeArrowheads="1"/>
          </p:cNvSpPr>
          <p:nvPr>
            <p:ph type="title"/>
          </p:nvPr>
        </p:nvSpPr>
        <p:spPr>
          <a:xfrm>
            <a:off x="1547448" y="301798"/>
            <a:ext cx="9608234" cy="788988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Elasticidades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endParaRPr lang="en-US" alt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852" name="Rectangle 5"/>
          <p:cNvSpPr>
            <a:spLocks noGrp="1" noChangeArrowheads="1"/>
          </p:cNvSpPr>
          <p:nvPr>
            <p:ph idx="1"/>
          </p:nvPr>
        </p:nvSpPr>
        <p:spPr>
          <a:xfrm>
            <a:off x="309487" y="1078231"/>
            <a:ext cx="10311618" cy="950377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700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Elasticidade-preço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é:</a:t>
            </a:r>
          </a:p>
        </p:txBody>
      </p:sp>
      <p:graphicFrame>
        <p:nvGraphicFramePr>
          <p:cNvPr id="78854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6521246"/>
              </p:ext>
            </p:extLst>
          </p:nvPr>
        </p:nvGraphicFramePr>
        <p:xfrm>
          <a:off x="829724" y="1847387"/>
          <a:ext cx="9706976" cy="2755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01640" imgH="787320" progId="Equation.DSMT4">
                  <p:embed/>
                </p:oleObj>
              </mc:Choice>
              <mc:Fallback>
                <p:oleObj name="Equation" r:id="rId3" imgW="2501640" imgH="787320" progId="Equation.DSMT4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724" y="1847387"/>
                        <a:ext cx="9706976" cy="2755608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5" name="Rectangle 9"/>
          <p:cNvSpPr>
            <a:spLocks noChangeArrowheads="1"/>
          </p:cNvSpPr>
          <p:nvPr/>
        </p:nvSpPr>
        <p:spPr bwMode="auto">
          <a:xfrm>
            <a:off x="4586626" y="1962842"/>
            <a:ext cx="1040446" cy="2554545"/>
          </a:xfrm>
          <a:prstGeom prst="rect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6000" dirty="0"/>
          </a:p>
        </p:txBody>
      </p:sp>
      <p:sp>
        <p:nvSpPr>
          <p:cNvPr id="78856" name="Line 10"/>
          <p:cNvSpPr>
            <a:spLocks noChangeShapeType="1"/>
          </p:cNvSpPr>
          <p:nvPr/>
        </p:nvSpPr>
        <p:spPr bwMode="auto">
          <a:xfrm flipH="1">
            <a:off x="2168647" y="4498734"/>
            <a:ext cx="241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8857" name="Line 11"/>
          <p:cNvSpPr>
            <a:spLocks noChangeShapeType="1"/>
          </p:cNvSpPr>
          <p:nvPr/>
        </p:nvSpPr>
        <p:spPr bwMode="auto">
          <a:xfrm>
            <a:off x="2168647" y="4517785"/>
            <a:ext cx="0" cy="485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8859" name="Text Box 13"/>
          <p:cNvSpPr txBox="1">
            <a:spLocks noChangeArrowheads="1"/>
          </p:cNvSpPr>
          <p:nvPr/>
        </p:nvSpPr>
        <p:spPr bwMode="auto">
          <a:xfrm>
            <a:off x="154746" y="4996105"/>
            <a:ext cx="7033846" cy="166199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400" b="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3400" b="0" dirty="0" err="1">
                <a:latin typeface="Calibri" panose="020F0502020204030204" pitchFamily="34" charset="0"/>
                <a:cs typeface="Calibri" panose="020F0502020204030204" pitchFamily="34" charset="0"/>
              </a:rPr>
              <a:t>mudança</a:t>
            </a:r>
            <a:r>
              <a:rPr lang="en-US" altLang="en-US" sz="3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400" b="0" dirty="0" err="1">
                <a:latin typeface="Calibri" panose="020F0502020204030204" pitchFamily="34" charset="0"/>
                <a:cs typeface="Calibri" panose="020F0502020204030204" pitchFamily="34" charset="0"/>
              </a:rPr>
              <a:t>percentual</a:t>
            </a:r>
            <a:r>
              <a:rPr lang="en-US" altLang="en-US" sz="3400" b="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3400" b="0" dirty="0" err="1"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altLang="en-US" sz="3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400" b="0" dirty="0" err="1">
                <a:latin typeface="Calibri" panose="020F0502020204030204" pitchFamily="34" charset="0"/>
                <a:cs typeface="Calibri" panose="020F0502020204030204" pitchFamily="34" charset="0"/>
              </a:rPr>
              <a:t>variável</a:t>
            </a:r>
            <a:r>
              <a:rPr lang="en-US" altLang="en-US" sz="3400" b="0" dirty="0">
                <a:latin typeface="Calibri" panose="020F0502020204030204" pitchFamily="34" charset="0"/>
                <a:cs typeface="Calibri" panose="020F0502020204030204" pitchFamily="34" charset="0"/>
              </a:rPr>
              <a:t> é a </a:t>
            </a:r>
            <a:r>
              <a:rPr lang="en-US" altLang="en-US" sz="3400" b="0" dirty="0" err="1">
                <a:latin typeface="Calibri" panose="020F0502020204030204" pitchFamily="34" charset="0"/>
                <a:cs typeface="Calibri" panose="020F0502020204030204" pitchFamily="34" charset="0"/>
              </a:rPr>
              <a:t>mudança</a:t>
            </a:r>
            <a:r>
              <a:rPr lang="en-US" altLang="en-US" sz="3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400" b="0" dirty="0" err="1">
                <a:latin typeface="Calibri" panose="020F0502020204030204" pitchFamily="34" charset="0"/>
                <a:cs typeface="Calibri" panose="020F0502020204030204" pitchFamily="34" charset="0"/>
              </a:rPr>
              <a:t>absoluta</a:t>
            </a:r>
            <a:r>
              <a:rPr lang="en-US" altLang="en-US" sz="3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400" b="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altLang="en-US" sz="3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400" b="0" dirty="0" err="1">
                <a:latin typeface="Calibri" panose="020F0502020204030204" pitchFamily="34" charset="0"/>
                <a:cs typeface="Calibri" panose="020F0502020204030204" pitchFamily="34" charset="0"/>
              </a:rPr>
              <a:t>variável</a:t>
            </a:r>
            <a:r>
              <a:rPr lang="en-US" altLang="en-US" sz="3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400" b="0" dirty="0" err="1">
                <a:latin typeface="Calibri" panose="020F0502020204030204" pitchFamily="34" charset="0"/>
                <a:cs typeface="Calibri" panose="020F0502020204030204" pitchFamily="34" charset="0"/>
              </a:rPr>
              <a:t>dividida</a:t>
            </a:r>
            <a:r>
              <a:rPr lang="en-US" altLang="en-US" sz="3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400" b="0" dirty="0" err="1">
                <a:latin typeface="Calibri" panose="020F0502020204030204" pitchFamily="34" charset="0"/>
                <a:cs typeface="Calibri" panose="020F0502020204030204" pitchFamily="34" charset="0"/>
              </a:rPr>
              <a:t>pelo</a:t>
            </a:r>
            <a:r>
              <a:rPr lang="en-US" altLang="en-US" sz="3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400" b="0" dirty="0" err="1">
                <a:latin typeface="Calibri" panose="020F0502020204030204" pitchFamily="34" charset="0"/>
                <a:cs typeface="Calibri" panose="020F0502020204030204" pitchFamily="34" charset="0"/>
              </a:rPr>
              <a:t>nível</a:t>
            </a:r>
            <a:r>
              <a:rPr lang="en-US" altLang="en-US" sz="3400" b="0" dirty="0">
                <a:latin typeface="Calibri" panose="020F0502020204030204" pitchFamily="34" charset="0"/>
                <a:cs typeface="Calibri" panose="020F0502020204030204" pitchFamily="34" charset="0"/>
              </a:rPr>
              <a:t> original da </a:t>
            </a:r>
            <a:r>
              <a:rPr lang="en-US" altLang="en-US" sz="3400" b="0" dirty="0" err="1">
                <a:latin typeface="Calibri" panose="020F0502020204030204" pitchFamily="34" charset="0"/>
                <a:cs typeface="Calibri" panose="020F0502020204030204" pitchFamily="34" charset="0"/>
              </a:rPr>
              <a:t>variável</a:t>
            </a:r>
            <a:r>
              <a:rPr lang="en-US" altLang="en-US" sz="3400" b="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altLang="en-US" sz="3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861" name="Rectangle 15"/>
          <p:cNvSpPr>
            <a:spLocks noChangeArrowheads="1"/>
          </p:cNvSpPr>
          <p:nvPr/>
        </p:nvSpPr>
        <p:spPr bwMode="auto">
          <a:xfrm>
            <a:off x="8532200" y="2093480"/>
            <a:ext cx="1934160" cy="2400657"/>
          </a:xfrm>
          <a:prstGeom prst="rect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5000" dirty="0"/>
          </a:p>
        </p:txBody>
      </p:sp>
      <p:sp>
        <p:nvSpPr>
          <p:cNvPr id="78862" name="Line 16"/>
          <p:cNvSpPr>
            <a:spLocks noChangeShapeType="1"/>
          </p:cNvSpPr>
          <p:nvPr/>
        </p:nvSpPr>
        <p:spPr bwMode="auto">
          <a:xfrm>
            <a:off x="8780463" y="4489134"/>
            <a:ext cx="0" cy="796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8863" name="Text Box 17"/>
          <p:cNvSpPr txBox="1">
            <a:spLocks noChangeArrowheads="1"/>
          </p:cNvSpPr>
          <p:nvPr/>
        </p:nvSpPr>
        <p:spPr bwMode="auto">
          <a:xfrm>
            <a:off x="7329270" y="5292580"/>
            <a:ext cx="4684541" cy="113877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3400" b="0" dirty="0">
                <a:latin typeface="Calibri" panose="020F0502020204030204" pitchFamily="34" charset="0"/>
                <a:cs typeface="Calibri" panose="020F0502020204030204" pitchFamily="34" charset="0"/>
              </a:rPr>
              <a:t>Derivada da quantidade em relação ao preço</a:t>
            </a:r>
          </a:p>
        </p:txBody>
      </p:sp>
    </p:spTree>
  </p:cSld>
  <p:clrMapOvr>
    <a:masterClrMapping/>
  </p:clrMapOvr>
  <p:transition spd="med"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 bwMode="auto">
          <a:xfrm>
            <a:off x="900327" y="2247324"/>
            <a:ext cx="9228411" cy="436448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1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80900" name="Rectangle 2"/>
          <p:cNvSpPr>
            <a:spLocks noChangeArrowheads="1"/>
          </p:cNvSpPr>
          <p:nvPr/>
        </p:nvSpPr>
        <p:spPr bwMode="auto">
          <a:xfrm>
            <a:off x="2004640" y="5573136"/>
            <a:ext cx="207875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title"/>
          </p:nvPr>
        </p:nvSpPr>
        <p:spPr>
          <a:xfrm>
            <a:off x="1477108" y="116058"/>
            <a:ext cx="9439424" cy="788988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Elasticidades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endParaRPr lang="en-US" alt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90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51692" y="870315"/>
            <a:ext cx="11521439" cy="1137188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70000"/>
              </a:spcBef>
              <a:buClrTx/>
            </a:pP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Como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existe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relação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inversa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entre </a:t>
            </a:r>
            <a:r>
              <a:rPr lang="en-US" altLang="en-US" sz="4000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4000" i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4000" i="1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altLang="en-US" sz="40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altLang="en-US" sz="4000" i="1" dirty="0">
                <a:latin typeface="Calibri" panose="020F0502020204030204" pitchFamily="34" charset="0"/>
                <a:cs typeface="Calibri" panose="020F0502020204030204" pitchFamily="34" charset="0"/>
              </a:rPr>
              <a:t> é 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número</a:t>
            </a:r>
            <a:r>
              <a:rPr lang="en-US" altLang="en-US" sz="4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negativo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.	</a:t>
            </a:r>
          </a:p>
        </p:txBody>
      </p:sp>
      <p:graphicFrame>
        <p:nvGraphicFramePr>
          <p:cNvPr id="80903" name="Object 7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599955962"/>
              </p:ext>
            </p:extLst>
          </p:nvPr>
        </p:nvGraphicFramePr>
        <p:xfrm>
          <a:off x="2362711" y="2275460"/>
          <a:ext cx="2153012" cy="706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42851" imgH="114182" progId="Equation.3">
                  <p:embed/>
                </p:oleObj>
              </mc:Choice>
              <mc:Fallback>
                <p:oleObj name="Equation" r:id="rId3" imgW="542851" imgH="11418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711" y="2275460"/>
                        <a:ext cx="2153012" cy="7068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5" name="Object 9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795969548"/>
              </p:ext>
            </p:extLst>
          </p:nvPr>
        </p:nvGraphicFramePr>
        <p:xfrm>
          <a:off x="2326002" y="3695768"/>
          <a:ext cx="2119382" cy="707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42851" imgH="114182" progId="Equation.3">
                  <p:embed/>
                </p:oleObj>
              </mc:Choice>
              <mc:Fallback>
                <p:oleObj name="Equation" r:id="rId5" imgW="542851" imgH="11418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6002" y="3695768"/>
                        <a:ext cx="2119382" cy="7074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4" name="Rectangle 6"/>
          <p:cNvSpPr>
            <a:spLocks noChangeArrowheads="1"/>
          </p:cNvSpPr>
          <p:nvPr/>
        </p:nvSpPr>
        <p:spPr bwMode="auto">
          <a:xfrm>
            <a:off x="900327" y="2247324"/>
            <a:ext cx="10958738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4200" b="0" dirty="0">
                <a:latin typeface="Calibri" panose="020F0502020204030204" pitchFamily="34" charset="0"/>
                <a:cs typeface="Calibri" panose="020F0502020204030204" pitchFamily="34" charset="0"/>
              </a:rPr>
              <a:t>Se                   Elasticidade Unitária        </a:t>
            </a:r>
          </a:p>
          <a:p>
            <a:pPr lvl="2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3600" b="0" dirty="0">
                <a:latin typeface="Calibri" panose="020F0502020204030204" pitchFamily="34" charset="0"/>
                <a:cs typeface="Calibri" panose="020F0502020204030204" pitchFamily="34" charset="0"/>
              </a:rPr>
              <a:t>P  e  Q   variam  na mesma proporção</a:t>
            </a:r>
          </a:p>
          <a:p>
            <a:pPr lvl="1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4200" b="0" dirty="0">
                <a:latin typeface="Calibri" panose="020F0502020204030204" pitchFamily="34" charset="0"/>
                <a:cs typeface="Calibri" panose="020F0502020204030204" pitchFamily="34" charset="0"/>
              </a:rPr>
              <a:t>Se                   Demanda Elástica             </a:t>
            </a:r>
          </a:p>
          <a:p>
            <a:pPr lvl="2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3600" b="0" dirty="0">
                <a:latin typeface="Calibri" panose="020F0502020204030204" pitchFamily="34" charset="0"/>
                <a:cs typeface="Calibri" panose="020F0502020204030204" pitchFamily="34" charset="0"/>
              </a:rPr>
              <a:t>Q  varia  mais  que proporcionalmente</a:t>
            </a:r>
          </a:p>
          <a:p>
            <a:pPr lvl="1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4200" b="0" dirty="0">
                <a:latin typeface="Calibri" panose="020F0502020204030204" pitchFamily="34" charset="0"/>
                <a:cs typeface="Calibri" panose="020F0502020204030204" pitchFamily="34" charset="0"/>
              </a:rPr>
              <a:t>Se                   Demanda Inelástica           </a:t>
            </a:r>
          </a:p>
          <a:p>
            <a:pPr lvl="2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3600" b="0" dirty="0">
                <a:latin typeface="Calibri" panose="020F0502020204030204" pitchFamily="34" charset="0"/>
                <a:cs typeface="Calibri" panose="020F0502020204030204" pitchFamily="34" charset="0"/>
              </a:rPr>
              <a:t>Q varia menos que proporcionalmente</a:t>
            </a:r>
          </a:p>
        </p:txBody>
      </p:sp>
      <p:graphicFrame>
        <p:nvGraphicFramePr>
          <p:cNvPr id="8090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765747"/>
              </p:ext>
            </p:extLst>
          </p:nvPr>
        </p:nvGraphicFramePr>
        <p:xfrm>
          <a:off x="2315496" y="5116606"/>
          <a:ext cx="2115133" cy="693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33403" imgH="114182" progId="Equation.3">
                  <p:embed/>
                </p:oleObj>
              </mc:Choice>
              <mc:Fallback>
                <p:oleObj name="Equation" r:id="rId7" imgW="533403" imgH="114182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5496" y="5116606"/>
                        <a:ext cx="2115133" cy="6933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ChangeArrowheads="1"/>
          </p:cNvSpPr>
          <p:nvPr/>
        </p:nvSpPr>
        <p:spPr bwMode="auto">
          <a:xfrm>
            <a:off x="2286000" y="6562732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4800600" y="6562732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872196" y="437890"/>
            <a:ext cx="10564837" cy="788988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Elasticidades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endParaRPr lang="en-US" alt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950" name="Rectangle 5"/>
          <p:cNvSpPr>
            <a:spLocks noGrp="1" noChangeArrowheads="1"/>
          </p:cNvSpPr>
          <p:nvPr>
            <p:ph idx="1"/>
          </p:nvPr>
        </p:nvSpPr>
        <p:spPr>
          <a:xfrm>
            <a:off x="-71440" y="1551511"/>
            <a:ext cx="12192000" cy="3306763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80000"/>
              </a:lnSpc>
              <a:spcBef>
                <a:spcPct val="70000"/>
              </a:spcBef>
              <a:buClrTx/>
              <a:buFont typeface="Arial" panose="020B0604020202020204" pitchFamily="34" charset="0"/>
              <a:buChar char="•"/>
            </a:pPr>
            <a:r>
              <a:rPr lang="pt-BR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Fatores que Influenciam a Elasticidade-Preço da Demanda</a:t>
            </a:r>
            <a:r>
              <a:rPr lang="pt-BR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 algn="just" eaLnBrk="1" hangingPunct="1">
              <a:lnSpc>
                <a:spcPct val="80000"/>
              </a:lnSpc>
              <a:spcBef>
                <a:spcPct val="70000"/>
              </a:spcBef>
              <a:buClrTx/>
              <a:buFont typeface="Arial" panose="020B0604020202020204" pitchFamily="34" charset="0"/>
              <a:buChar char="•"/>
            </a:pPr>
            <a:r>
              <a:rPr lang="pt-BR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Quanto maior o número de substitutos para o bem em questão, maior a elasticidade-preço.</a:t>
            </a:r>
          </a:p>
          <a:p>
            <a:pPr lvl="1" algn="just" eaLnBrk="1" hangingPunct="1">
              <a:lnSpc>
                <a:spcPct val="80000"/>
              </a:lnSpc>
              <a:spcBef>
                <a:spcPct val="70000"/>
              </a:spcBef>
              <a:buClrTx/>
              <a:buFont typeface="Arial" panose="020B0604020202020204" pitchFamily="34" charset="0"/>
              <a:buChar char="•"/>
            </a:pPr>
            <a:endParaRPr lang="pt-BR" altLang="en-US" sz="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>
              <a:lnSpc>
                <a:spcPct val="80000"/>
              </a:lnSpc>
              <a:buClrTx/>
              <a:buFont typeface="Arial" panose="020B0604020202020204" pitchFamily="34" charset="0"/>
              <a:buChar char="•"/>
            </a:pPr>
            <a:r>
              <a:rPr lang="pt-BR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Quanto  maior a  participação relativa do bem em questão no orçamento, maior a elasticidade-preço.</a:t>
            </a:r>
          </a:p>
          <a:p>
            <a:pPr lvl="1" algn="just" eaLnBrk="1" hangingPunct="1">
              <a:lnSpc>
                <a:spcPct val="80000"/>
              </a:lnSpc>
              <a:buClrTx/>
              <a:buFont typeface="Arial" panose="020B0604020202020204" pitchFamily="34" charset="0"/>
              <a:buChar char="•"/>
            </a:pPr>
            <a:endParaRPr lang="pt-BR" altLang="en-US" sz="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>
              <a:lnSpc>
                <a:spcPct val="80000"/>
              </a:lnSpc>
              <a:buClrTx/>
              <a:buFont typeface="Arial" panose="020B0604020202020204" pitchFamily="34" charset="0"/>
              <a:buChar char="•"/>
            </a:pPr>
            <a:r>
              <a:rPr lang="pt-BR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Quanto maior a essencialidade  do  bem  em questão, menor a elasticidade-preço</a:t>
            </a:r>
          </a:p>
          <a:p>
            <a:pPr algn="just" eaLnBrk="1" hangingPunct="1">
              <a:lnSpc>
                <a:spcPct val="80000"/>
              </a:lnSpc>
              <a:buClrTx/>
              <a:buFont typeface="Arial" panose="020B0604020202020204" pitchFamily="34" charset="0"/>
              <a:buChar char="•"/>
            </a:pPr>
            <a:endParaRPr lang="en-US" altLang="en-US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01" name="Rectangle 8"/>
          <p:cNvSpPr>
            <a:spLocks noChangeArrowheads="1"/>
          </p:cNvSpPr>
          <p:nvPr/>
        </p:nvSpPr>
        <p:spPr bwMode="auto">
          <a:xfrm>
            <a:off x="4794868" y="6199827"/>
            <a:ext cx="501741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Q</a:t>
            </a:r>
          </a:p>
        </p:txBody>
      </p:sp>
      <p:sp>
        <p:nvSpPr>
          <p:cNvPr id="85002" name="Rectangle 9"/>
          <p:cNvSpPr>
            <a:spLocks noChangeArrowheads="1"/>
          </p:cNvSpPr>
          <p:nvPr/>
        </p:nvSpPr>
        <p:spPr bwMode="auto">
          <a:xfrm>
            <a:off x="269778" y="1797589"/>
            <a:ext cx="456857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P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863159" y="1074008"/>
            <a:ext cx="11206166" cy="5111750"/>
            <a:chOff x="1455" y="477"/>
            <a:chExt cx="7059" cy="3220"/>
          </a:xfrm>
        </p:grpSpPr>
        <p:sp>
          <p:nvSpPr>
            <p:cNvPr id="85015" name="Rectangle 18"/>
            <p:cNvSpPr>
              <a:spLocks noChangeArrowheads="1"/>
            </p:cNvSpPr>
            <p:nvPr/>
          </p:nvSpPr>
          <p:spPr bwMode="auto">
            <a:xfrm>
              <a:off x="3215" y="2663"/>
              <a:ext cx="1003" cy="289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i="1" dirty="0">
                  <a:solidFill>
                    <a:schemeClr val="accent1">
                      <a:lumMod val="50000"/>
                    </a:schemeClr>
                  </a:solidFill>
                </a:rPr>
                <a:t>Q = 8 - 2P</a:t>
              </a:r>
            </a:p>
          </p:txBody>
        </p:sp>
        <p:sp>
          <p:nvSpPr>
            <p:cNvPr id="85016" name="Rectangle 19"/>
            <p:cNvSpPr>
              <a:spLocks noChangeArrowheads="1"/>
            </p:cNvSpPr>
            <p:nvPr/>
          </p:nvSpPr>
          <p:spPr bwMode="auto">
            <a:xfrm>
              <a:off x="2969" y="2249"/>
              <a:ext cx="716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i="1" dirty="0"/>
                <a:t>E</a:t>
              </a:r>
              <a:r>
                <a:rPr lang="en-US" altLang="en-US" sz="2400" b="1" i="1" baseline="-25000" dirty="0"/>
                <a:t>p</a:t>
              </a:r>
              <a:r>
                <a:rPr lang="en-US" altLang="en-US" sz="2400" b="1" i="1" dirty="0"/>
                <a:t> = -1</a:t>
              </a:r>
            </a:p>
          </p:txBody>
        </p:sp>
        <p:sp>
          <p:nvSpPr>
            <p:cNvPr id="85017" name="Rectangle 20"/>
            <p:cNvSpPr>
              <a:spLocks noChangeArrowheads="1"/>
            </p:cNvSpPr>
            <p:nvPr/>
          </p:nvSpPr>
          <p:spPr bwMode="auto">
            <a:xfrm>
              <a:off x="4133" y="3408"/>
              <a:ext cx="708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i="1" dirty="0"/>
                <a:t>E</a:t>
              </a:r>
              <a:r>
                <a:rPr lang="en-US" altLang="en-US" sz="2400" b="1" i="1" baseline="-25000" dirty="0"/>
                <a:t>p</a:t>
              </a:r>
              <a:r>
                <a:rPr lang="en-US" altLang="en-US" sz="2400" b="1" i="1" dirty="0"/>
                <a:t> = 0</a:t>
              </a:r>
            </a:p>
          </p:txBody>
        </p:sp>
        <p:graphicFrame>
          <p:nvGraphicFramePr>
            <p:cNvPr id="85018" name="Object 21">
              <a:hlinkClick r:id="" action="ppaction://ole?verb=0"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58707821"/>
                </p:ext>
              </p:extLst>
            </p:nvPr>
          </p:nvGraphicFramePr>
          <p:xfrm>
            <a:off x="1827" y="1161"/>
            <a:ext cx="866" cy="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558558" imgH="165028" progId="Equation.3">
                    <p:embed/>
                  </p:oleObj>
                </mc:Choice>
                <mc:Fallback>
                  <p:oleObj name="Equation" r:id="rId3" imgW="558558" imgH="165028" progId="Equation.3">
                    <p:embed/>
                    <p:pic>
                      <p:nvPicPr>
                        <p:cNvPr id="0" name="Object 2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7" y="1161"/>
                          <a:ext cx="866" cy="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5019" name="Line 22"/>
            <p:cNvSpPr>
              <a:spLocks noChangeShapeType="1"/>
            </p:cNvSpPr>
            <p:nvPr/>
          </p:nvSpPr>
          <p:spPr bwMode="auto">
            <a:xfrm flipH="1">
              <a:off x="2619" y="2439"/>
              <a:ext cx="333" cy="4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0" name="Line 23"/>
            <p:cNvSpPr>
              <a:spLocks noChangeShapeType="1"/>
            </p:cNvSpPr>
            <p:nvPr/>
          </p:nvSpPr>
          <p:spPr bwMode="auto">
            <a:xfrm flipH="1">
              <a:off x="3807" y="3591"/>
              <a:ext cx="333" cy="4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1" name="Line 24"/>
            <p:cNvSpPr>
              <a:spLocks noChangeShapeType="1"/>
            </p:cNvSpPr>
            <p:nvPr/>
          </p:nvSpPr>
          <p:spPr bwMode="auto">
            <a:xfrm flipH="1">
              <a:off x="2889" y="2805"/>
              <a:ext cx="333" cy="45"/>
            </a:xfrm>
            <a:prstGeom prst="line">
              <a:avLst/>
            </a:prstGeom>
            <a:noFill/>
            <a:ln w="76200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2" name="Line 25"/>
            <p:cNvSpPr>
              <a:spLocks noChangeShapeType="1"/>
            </p:cNvSpPr>
            <p:nvPr/>
          </p:nvSpPr>
          <p:spPr bwMode="auto">
            <a:xfrm flipH="1">
              <a:off x="1455" y="1359"/>
              <a:ext cx="333" cy="4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23" name="Rectangle 26"/>
            <p:cNvSpPr>
              <a:spLocks noChangeArrowheads="1"/>
            </p:cNvSpPr>
            <p:nvPr/>
          </p:nvSpPr>
          <p:spPr bwMode="auto">
            <a:xfrm>
              <a:off x="2744" y="477"/>
              <a:ext cx="5770" cy="16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457200" indent="-457200" algn="just">
                <a:spcBef>
                  <a:spcPct val="0"/>
                </a:spcBef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lang="en-US" alt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Para </a:t>
              </a:r>
              <a:r>
                <a:rPr lang="en-US" altLang="en-US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uma</a:t>
              </a:r>
              <a:r>
                <a:rPr lang="en-US" alt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curva</a:t>
              </a:r>
              <a:r>
                <a:rPr lang="en-US" alt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 de </a:t>
              </a:r>
              <a:r>
                <a:rPr lang="en-US" altLang="en-US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demanda</a:t>
              </a:r>
              <a:r>
                <a:rPr lang="en-US" alt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 linear a </a:t>
              </a:r>
              <a:r>
                <a:rPr lang="en-US" altLang="en-US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Elasticidade-Preço</a:t>
              </a:r>
              <a:r>
                <a:rPr lang="en-US" alt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estará</a:t>
              </a:r>
              <a:r>
                <a:rPr lang="en-US" alt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 entre zero e </a:t>
              </a:r>
              <a:r>
                <a:rPr lang="en-US" altLang="en-US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infinito</a:t>
              </a:r>
              <a:r>
                <a:rPr lang="en-US" alt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. </a:t>
              </a:r>
            </a:p>
            <a:p>
              <a:pPr marL="457200" indent="-457200" algn="just">
                <a:spcBef>
                  <a:spcPct val="0"/>
                </a:spcBef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lang="en-US" alt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Ela é </a:t>
              </a:r>
              <a:r>
                <a:rPr lang="en-US" altLang="en-US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mais</a:t>
              </a:r>
              <a:r>
                <a:rPr lang="en-US" alt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alta</a:t>
              </a:r>
              <a:r>
                <a:rPr lang="en-US" alt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quanto</a:t>
              </a:r>
              <a:r>
                <a:rPr lang="en-US" alt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maior</a:t>
              </a:r>
              <a:r>
                <a:rPr lang="en-US" alt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 a </a:t>
              </a:r>
              <a:r>
                <a:rPr lang="en-US" altLang="en-US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elasticidade-preço</a:t>
              </a:r>
              <a:r>
                <a:rPr lang="en-US" alt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altLang="en-US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pois</a:t>
              </a:r>
              <a:r>
                <a:rPr lang="en-US" alt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os</a:t>
              </a:r>
              <a:r>
                <a:rPr lang="en-US" alt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consumidores</a:t>
              </a:r>
              <a:r>
                <a:rPr lang="en-US" alt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são</a:t>
              </a:r>
              <a:r>
                <a:rPr lang="en-US" alt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mais</a:t>
              </a:r>
              <a:r>
                <a:rPr lang="en-US" alt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sensíveis</a:t>
              </a:r>
              <a:r>
                <a:rPr lang="en-US" alt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 as </a:t>
              </a:r>
              <a:r>
                <a:rPr lang="en-US" altLang="en-US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alterações</a:t>
              </a:r>
              <a:r>
                <a:rPr lang="en-US" alt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 no </a:t>
              </a:r>
              <a:r>
                <a:rPr lang="en-US" altLang="en-US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preço</a:t>
              </a:r>
              <a:r>
                <a:rPr lang="en-US" alt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quanto</a:t>
              </a:r>
              <a:r>
                <a:rPr lang="en-US" alt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mais</a:t>
              </a:r>
              <a:r>
                <a:rPr lang="en-US" alt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elevado</a:t>
              </a:r>
              <a:r>
                <a:rPr lang="en-US" alt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este</a:t>
              </a:r>
              <a:r>
                <a:rPr lang="en-US" alt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 for.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02785" y="2347186"/>
            <a:ext cx="11307780" cy="4392615"/>
            <a:chOff x="1165" y="1279"/>
            <a:chExt cx="7123" cy="2767"/>
          </a:xfrm>
        </p:grpSpPr>
        <p:sp>
          <p:nvSpPr>
            <p:cNvPr id="85005" name="Rectangle 11"/>
            <p:cNvSpPr>
              <a:spLocks noChangeArrowheads="1"/>
            </p:cNvSpPr>
            <p:nvPr/>
          </p:nvSpPr>
          <p:spPr bwMode="auto">
            <a:xfrm>
              <a:off x="1165" y="1279"/>
              <a:ext cx="232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600" b="1" dirty="0">
                  <a:solidFill>
                    <a:schemeClr val="accent1">
                      <a:lumMod val="50000"/>
                    </a:schemeClr>
                  </a:solidFill>
                </a:rPr>
                <a:t>4</a:t>
              </a:r>
            </a:p>
          </p:txBody>
        </p:sp>
        <p:sp>
          <p:nvSpPr>
            <p:cNvPr id="85006" name="Rectangle 13"/>
            <p:cNvSpPr>
              <a:spLocks noChangeArrowheads="1"/>
            </p:cNvSpPr>
            <p:nvPr/>
          </p:nvSpPr>
          <p:spPr bwMode="auto">
            <a:xfrm>
              <a:off x="3689" y="3737"/>
              <a:ext cx="232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600" b="1" dirty="0">
                  <a:solidFill>
                    <a:schemeClr val="accent1">
                      <a:lumMod val="50000"/>
                    </a:schemeClr>
                  </a:solidFill>
                </a:rPr>
                <a:t>8</a:t>
              </a:r>
            </a:p>
          </p:txBody>
        </p:sp>
        <p:grpSp>
          <p:nvGrpSpPr>
            <p:cNvPr id="85007" name="Group 29"/>
            <p:cNvGrpSpPr>
              <a:grpSpLocks/>
            </p:cNvGrpSpPr>
            <p:nvPr/>
          </p:nvGrpSpPr>
          <p:grpSpPr bwMode="auto">
            <a:xfrm>
              <a:off x="1165" y="1443"/>
              <a:ext cx="7123" cy="2603"/>
              <a:chOff x="1165" y="1443"/>
              <a:chExt cx="7123" cy="2603"/>
            </a:xfrm>
          </p:grpSpPr>
          <p:sp>
            <p:nvSpPr>
              <p:cNvPr id="85008" name="Line 10"/>
              <p:cNvSpPr>
                <a:spLocks noChangeShapeType="1"/>
              </p:cNvSpPr>
              <p:nvPr/>
            </p:nvSpPr>
            <p:spPr bwMode="auto">
              <a:xfrm>
                <a:off x="1383" y="1443"/>
                <a:ext cx="2433" cy="2313"/>
              </a:xfrm>
              <a:prstGeom prst="line">
                <a:avLst/>
              </a:prstGeom>
              <a:noFill/>
              <a:ln w="50800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09" name="Rectangle 12"/>
              <p:cNvSpPr>
                <a:spLocks noChangeArrowheads="1"/>
              </p:cNvSpPr>
              <p:nvPr/>
            </p:nvSpPr>
            <p:spPr bwMode="auto">
              <a:xfrm>
                <a:off x="1165" y="2396"/>
                <a:ext cx="232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600" b="1" dirty="0"/>
                  <a:t>2</a:t>
                </a:r>
              </a:p>
            </p:txBody>
          </p:sp>
          <p:sp>
            <p:nvSpPr>
              <p:cNvPr id="85010" name="Rectangle 14"/>
              <p:cNvSpPr>
                <a:spLocks noChangeArrowheads="1"/>
              </p:cNvSpPr>
              <p:nvPr/>
            </p:nvSpPr>
            <p:spPr bwMode="auto">
              <a:xfrm>
                <a:off x="2441" y="3737"/>
                <a:ext cx="232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600" b="1" dirty="0"/>
                  <a:t>4</a:t>
                </a:r>
              </a:p>
            </p:txBody>
          </p:sp>
          <p:sp>
            <p:nvSpPr>
              <p:cNvPr id="85011" name="Line 15"/>
              <p:cNvSpPr>
                <a:spLocks noChangeShapeType="1"/>
              </p:cNvSpPr>
              <p:nvPr/>
            </p:nvSpPr>
            <p:spPr bwMode="auto">
              <a:xfrm>
                <a:off x="1419" y="2544"/>
                <a:ext cx="110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12" name="Line 16"/>
              <p:cNvSpPr>
                <a:spLocks noChangeShapeType="1"/>
              </p:cNvSpPr>
              <p:nvPr/>
            </p:nvSpPr>
            <p:spPr bwMode="auto">
              <a:xfrm>
                <a:off x="2544" y="2571"/>
                <a:ext cx="0" cy="119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13" name="Oval 17"/>
              <p:cNvSpPr>
                <a:spLocks noChangeArrowheads="1"/>
              </p:cNvSpPr>
              <p:nvPr/>
            </p:nvSpPr>
            <p:spPr bwMode="auto">
              <a:xfrm>
                <a:off x="2496" y="249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pt-BR" altLang="en-US" sz="1800"/>
              </a:p>
            </p:txBody>
          </p:sp>
          <p:sp>
            <p:nvSpPr>
              <p:cNvPr id="85014" name="Rectangle 28"/>
              <p:cNvSpPr>
                <a:spLocks noChangeArrowheads="1"/>
              </p:cNvSpPr>
              <p:nvPr/>
            </p:nvSpPr>
            <p:spPr bwMode="auto">
              <a:xfrm>
                <a:off x="4831" y="2137"/>
                <a:ext cx="3457" cy="116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altLang="en-US" sz="3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Curva</a:t>
                </a:r>
                <a:r>
                  <a:rPr lang="en-US" altLang="en-US" sz="3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da </a:t>
                </a:r>
                <a:r>
                  <a:rPr lang="en-US" altLang="en-US" sz="3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Demanda</a:t>
                </a:r>
                <a:r>
                  <a:rPr lang="en-US" altLang="en-US" sz="3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Linear 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altLang="en-US" sz="3800" b="1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Q = a - </a:t>
                </a:r>
                <a:r>
                  <a:rPr lang="en-US" altLang="en-US" sz="3800" b="1" i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bP</a:t>
                </a:r>
                <a:endParaRPr lang="en-US" altLang="en-US" sz="3800" b="1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altLang="en-US" sz="3800" b="1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Q = 8 - 2P</a:t>
                </a:r>
                <a:endParaRPr lang="en-US" altLang="en-US" sz="3800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33" name="Rectangle 4"/>
          <p:cNvSpPr>
            <a:spLocks noGrp="1" noChangeArrowheads="1"/>
          </p:cNvSpPr>
          <p:nvPr>
            <p:ph type="title"/>
          </p:nvPr>
        </p:nvSpPr>
        <p:spPr>
          <a:xfrm>
            <a:off x="1716259" y="315869"/>
            <a:ext cx="9151214" cy="788988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Elasticidades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endParaRPr lang="en-US" alt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999" name="Line 6"/>
          <p:cNvSpPr>
            <a:spLocks noChangeShapeType="1"/>
          </p:cNvSpPr>
          <p:nvPr/>
        </p:nvSpPr>
        <p:spPr bwMode="auto">
          <a:xfrm>
            <a:off x="763147" y="2103638"/>
            <a:ext cx="0" cy="42116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0" name="Line 7"/>
          <p:cNvSpPr>
            <a:spLocks noChangeShapeType="1"/>
          </p:cNvSpPr>
          <p:nvPr/>
        </p:nvSpPr>
        <p:spPr bwMode="auto">
          <a:xfrm>
            <a:off x="782197" y="6285772"/>
            <a:ext cx="42227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5719762" y="2128941"/>
            <a:ext cx="2997200" cy="4627561"/>
            <a:chOff x="2930" y="1154"/>
            <a:chExt cx="1888" cy="2915"/>
          </a:xfrm>
        </p:grpSpPr>
        <p:sp>
          <p:nvSpPr>
            <p:cNvPr id="6" name="Line 10"/>
            <p:cNvSpPr>
              <a:spLocks noChangeShapeType="1"/>
            </p:cNvSpPr>
            <p:nvPr/>
          </p:nvSpPr>
          <p:spPr bwMode="auto">
            <a:xfrm>
              <a:off x="3072" y="1154"/>
              <a:ext cx="0" cy="2589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2930" y="3722"/>
              <a:ext cx="304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dirty="0"/>
                <a:t>Q</a:t>
              </a:r>
              <a:endParaRPr lang="en-US" altLang="en-US" sz="3000" b="1" baseline="30000" dirty="0"/>
            </a:p>
          </p:txBody>
        </p: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3603" y="2196"/>
              <a:ext cx="1215" cy="535"/>
              <a:chOff x="3603" y="2196"/>
              <a:chExt cx="1215" cy="535"/>
            </a:xfrm>
          </p:grpSpPr>
          <p:sp>
            <p:nvSpPr>
              <p:cNvPr id="9" name="Rectangle 18"/>
              <p:cNvSpPr>
                <a:spLocks noChangeArrowheads="1"/>
              </p:cNvSpPr>
              <p:nvPr/>
            </p:nvSpPr>
            <p:spPr bwMode="auto">
              <a:xfrm>
                <a:off x="3612" y="2196"/>
                <a:ext cx="1206" cy="53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pt-BR" altLang="en-US" sz="1800"/>
              </a:p>
            </p:txBody>
          </p:sp>
          <p:graphicFrame>
            <p:nvGraphicFramePr>
              <p:cNvPr id="10" name="Object 12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3603" y="2212"/>
              <a:ext cx="1149" cy="51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" imgW="2194877" imgH="946095" progId="Equation.3">
                      <p:embed/>
                    </p:oleObj>
                  </mc:Choice>
                  <mc:Fallback>
                    <p:oleObj name="Equation" r:id="rId2" imgW="2194877" imgH="946095" progId="Equation.3">
                      <p:embed/>
                      <p:pic>
                        <p:nvPicPr>
                          <p:cNvPr id="89104" name="Object 12">
                            <a:hlinkClick r:id="" action="ppaction://ole?verb=0"/>
                          </p:cNvPr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03" y="2212"/>
                            <a:ext cx="1149" cy="51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2773363" y="1903513"/>
            <a:ext cx="5138739" cy="4851395"/>
            <a:chOff x="1074" y="1012"/>
            <a:chExt cx="3237" cy="3056"/>
          </a:xfrm>
        </p:grpSpPr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1392" y="1099"/>
              <a:ext cx="0" cy="265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1395" y="3751"/>
              <a:ext cx="266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3939" y="3721"/>
              <a:ext cx="372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dirty="0"/>
                <a:t>Q </a:t>
              </a: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1074" y="1012"/>
              <a:ext cx="277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dirty="0"/>
                <a:t>P</a:t>
              </a:r>
              <a:endParaRPr lang="en-US" altLang="en-US" sz="30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975283" y="1125401"/>
            <a:ext cx="10560455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r>
              <a:rPr lang="en-US" altLang="en-US" sz="4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Completamente</a:t>
            </a:r>
            <a:r>
              <a:rPr lang="en-US" altLang="en-US" sz="4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Inelástica</a:t>
            </a:r>
            <a:r>
              <a:rPr lang="en-US" altLang="en-US" sz="4000" b="1" i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sz="4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Anelástica</a:t>
            </a:r>
            <a:r>
              <a:rPr lang="en-US" altLang="en-US" sz="4000" b="1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7" name="Rectangle 4"/>
          <p:cNvSpPr>
            <a:spLocks noGrp="1" noChangeArrowheads="1"/>
          </p:cNvSpPr>
          <p:nvPr>
            <p:ph type="title"/>
          </p:nvPr>
        </p:nvSpPr>
        <p:spPr>
          <a:xfrm>
            <a:off x="1631852" y="381835"/>
            <a:ext cx="9271928" cy="646113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Elasticidade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endParaRPr lang="en-US" alt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5922495" y="1917925"/>
            <a:ext cx="528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93322541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2"/>
          <p:cNvSpPr>
            <a:spLocks noChangeArrowheads="1"/>
          </p:cNvSpPr>
          <p:nvPr/>
        </p:nvSpPr>
        <p:spPr bwMode="auto">
          <a:xfrm>
            <a:off x="2286000" y="668670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87045" name="Rectangle 3"/>
          <p:cNvSpPr>
            <a:spLocks noChangeArrowheads="1"/>
          </p:cNvSpPr>
          <p:nvPr/>
        </p:nvSpPr>
        <p:spPr bwMode="auto">
          <a:xfrm>
            <a:off x="4800600" y="668670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87046" name="Rectangle 4"/>
          <p:cNvSpPr>
            <a:spLocks noGrp="1" noChangeArrowheads="1"/>
          </p:cNvSpPr>
          <p:nvPr>
            <p:ph type="title"/>
          </p:nvPr>
        </p:nvSpPr>
        <p:spPr>
          <a:xfrm>
            <a:off x="1434903" y="395905"/>
            <a:ext cx="9145319" cy="646113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Elasticidade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endParaRPr lang="en-US" alt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047" name="Rectangle 5"/>
          <p:cNvSpPr>
            <a:spLocks noChangeArrowheads="1"/>
          </p:cNvSpPr>
          <p:nvPr/>
        </p:nvSpPr>
        <p:spPr bwMode="auto">
          <a:xfrm>
            <a:off x="4648200" y="667400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995614" y="3726018"/>
            <a:ext cx="5078413" cy="1833563"/>
            <a:chOff x="1109" y="2071"/>
            <a:chExt cx="3199" cy="1155"/>
          </a:xfrm>
        </p:grpSpPr>
        <p:sp>
          <p:nvSpPr>
            <p:cNvPr id="87055" name="Line 10"/>
            <p:cNvSpPr>
              <a:spLocks noChangeShapeType="1"/>
            </p:cNvSpPr>
            <p:nvPr/>
          </p:nvSpPr>
          <p:spPr bwMode="auto">
            <a:xfrm>
              <a:off x="1407" y="2256"/>
              <a:ext cx="26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6" name="Rectangle 11"/>
            <p:cNvSpPr>
              <a:spLocks noChangeArrowheads="1"/>
            </p:cNvSpPr>
            <p:nvPr/>
          </p:nvSpPr>
          <p:spPr bwMode="auto">
            <a:xfrm>
              <a:off x="4018" y="2083"/>
              <a:ext cx="290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i="1" dirty="0"/>
                <a:t>D</a:t>
              </a:r>
            </a:p>
          </p:txBody>
        </p:sp>
        <p:sp>
          <p:nvSpPr>
            <p:cNvPr id="87057" name="Rectangle 12"/>
            <p:cNvSpPr>
              <a:spLocks noChangeArrowheads="1"/>
            </p:cNvSpPr>
            <p:nvPr/>
          </p:nvSpPr>
          <p:spPr bwMode="auto">
            <a:xfrm>
              <a:off x="1109" y="2071"/>
              <a:ext cx="277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i="1" dirty="0"/>
                <a:t>P</a:t>
              </a:r>
              <a:endParaRPr lang="en-US" altLang="en-US" sz="3000" b="1" i="1" baseline="30000" dirty="0"/>
            </a:p>
          </p:txBody>
        </p:sp>
        <p:graphicFrame>
          <p:nvGraphicFramePr>
            <p:cNvPr id="87060" name="Object 13">
              <a:hlinkClick r:id="" action="ppaction://ole?verb=0"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73371386"/>
                </p:ext>
              </p:extLst>
            </p:nvPr>
          </p:nvGraphicFramePr>
          <p:xfrm>
            <a:off x="1891" y="2670"/>
            <a:ext cx="1752" cy="5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776480" imgH="881120" progId="Equation.3">
                    <p:embed/>
                  </p:oleObj>
                </mc:Choice>
                <mc:Fallback>
                  <p:oleObj name="Equation" r:id="rId3" imgW="2776480" imgH="881120" progId="Equation.3">
                    <p:embed/>
                    <p:pic>
                      <p:nvPicPr>
                        <p:cNvPr id="0" name="Object 1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1" y="2670"/>
                          <a:ext cx="1752" cy="556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7049" name="Group 14"/>
          <p:cNvGrpSpPr>
            <a:grpSpLocks/>
          </p:cNvGrpSpPr>
          <p:nvPr/>
        </p:nvGrpSpPr>
        <p:grpSpPr bwMode="auto">
          <a:xfrm>
            <a:off x="2968624" y="2087718"/>
            <a:ext cx="5110164" cy="4808543"/>
            <a:chOff x="1092" y="1039"/>
            <a:chExt cx="3219" cy="3029"/>
          </a:xfrm>
        </p:grpSpPr>
        <p:sp>
          <p:nvSpPr>
            <p:cNvPr id="87051" name="Line 15"/>
            <p:cNvSpPr>
              <a:spLocks noChangeShapeType="1"/>
            </p:cNvSpPr>
            <p:nvPr/>
          </p:nvSpPr>
          <p:spPr bwMode="auto">
            <a:xfrm>
              <a:off x="1392" y="1099"/>
              <a:ext cx="0" cy="265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2" name="Line 16"/>
            <p:cNvSpPr>
              <a:spLocks noChangeShapeType="1"/>
            </p:cNvSpPr>
            <p:nvPr/>
          </p:nvSpPr>
          <p:spPr bwMode="auto">
            <a:xfrm>
              <a:off x="1395" y="3751"/>
              <a:ext cx="266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3" name="Rectangle 17"/>
            <p:cNvSpPr>
              <a:spLocks noChangeArrowheads="1"/>
            </p:cNvSpPr>
            <p:nvPr/>
          </p:nvSpPr>
          <p:spPr bwMode="auto">
            <a:xfrm>
              <a:off x="3939" y="3721"/>
              <a:ext cx="372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dirty="0"/>
                <a:t>Q </a:t>
              </a:r>
            </a:p>
          </p:txBody>
        </p:sp>
        <p:sp>
          <p:nvSpPr>
            <p:cNvPr id="87054" name="Rectangle 18"/>
            <p:cNvSpPr>
              <a:spLocks noChangeArrowheads="1"/>
            </p:cNvSpPr>
            <p:nvPr/>
          </p:nvSpPr>
          <p:spPr bwMode="auto">
            <a:xfrm>
              <a:off x="1092" y="1039"/>
              <a:ext cx="277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dirty="0"/>
                <a:t>P</a:t>
              </a:r>
              <a:endParaRPr lang="en-US" altLang="en-US" sz="30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87050" name="Text Box 22"/>
          <p:cNvSpPr txBox="1">
            <a:spLocks noChangeArrowheads="1"/>
          </p:cNvSpPr>
          <p:nvPr/>
        </p:nvSpPr>
        <p:spPr bwMode="auto">
          <a:xfrm>
            <a:off x="2346371" y="1162202"/>
            <a:ext cx="7004162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r>
              <a:rPr lang="en-US" altLang="en-US" sz="4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Infinitamente</a:t>
            </a:r>
            <a:r>
              <a:rPr lang="en-US" altLang="en-US" sz="4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Elástica</a:t>
            </a:r>
            <a:endParaRPr lang="en-US" alt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4"/>
          <p:cNvSpPr>
            <a:spLocks noChangeArrowheads="1"/>
          </p:cNvSpPr>
          <p:nvPr/>
        </p:nvSpPr>
        <p:spPr bwMode="auto">
          <a:xfrm>
            <a:off x="1277301" y="506807"/>
            <a:ext cx="952382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1800"/>
              </a:spcBef>
              <a:buClrTx/>
              <a:buSzTx/>
              <a:buFontTx/>
              <a:buNone/>
            </a:pPr>
            <a:r>
              <a:rPr lang="pt-BR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A Receita das Firmas e a </a:t>
            </a:r>
            <a:br>
              <a:rPr lang="pt-BR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Elasticidade-Preço da Demanda</a:t>
            </a:r>
          </a:p>
        </p:txBody>
      </p:sp>
      <p:sp>
        <p:nvSpPr>
          <p:cNvPr id="91140" name="Rectangle 5"/>
          <p:cNvSpPr>
            <a:spLocks noChangeArrowheads="1"/>
          </p:cNvSpPr>
          <p:nvPr/>
        </p:nvSpPr>
        <p:spPr bwMode="auto">
          <a:xfrm>
            <a:off x="-1100" y="1860016"/>
            <a:ext cx="1212166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4200" b="1" dirty="0">
                <a:latin typeface="Calibri" panose="020F0502020204030204" pitchFamily="34" charset="0"/>
                <a:cs typeface="Calibri" panose="020F0502020204030204" pitchFamily="34" charset="0"/>
              </a:rPr>
              <a:t>Receita Total = P x Q = Gasto do Consumidor</a:t>
            </a: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3600" b="0" dirty="0">
                <a:latin typeface="Calibri" panose="020F0502020204030204" pitchFamily="34" charset="0"/>
                <a:cs typeface="Calibri" panose="020F0502020204030204" pitchFamily="34" charset="0"/>
              </a:rPr>
              <a:t>Se  a   elasticidade-preço   da   demanda  for  unitária,  uma alteração no preço não altera a receita total.</a:t>
            </a: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3600" b="0" dirty="0">
                <a:latin typeface="Calibri" panose="020F0502020204030204" pitchFamily="34" charset="0"/>
                <a:cs typeface="Calibri" panose="020F0502020204030204" pitchFamily="34" charset="0"/>
              </a:rPr>
              <a:t>Se a  demanda  for elástica,   um  aumento no preço reduz a receita total e uma redução no preço aumenta a receita total.</a:t>
            </a:r>
          </a:p>
          <a:p>
            <a:pPr lvl="1"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3600" b="0" dirty="0">
                <a:latin typeface="Calibri" panose="020F0502020204030204" pitchFamily="34" charset="0"/>
                <a:cs typeface="Calibri" panose="020F0502020204030204" pitchFamily="34" charset="0"/>
              </a:rPr>
              <a:t>Se a demanda for inelástica, um aumento no preço aumenta a receita total e uma redução no preço reduz a receita total.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Título 1"/>
          <p:cNvSpPr>
            <a:spLocks noGrp="1"/>
          </p:cNvSpPr>
          <p:nvPr>
            <p:ph type="title"/>
          </p:nvPr>
        </p:nvSpPr>
        <p:spPr>
          <a:xfrm>
            <a:off x="689317" y="264846"/>
            <a:ext cx="11099409" cy="785812"/>
          </a:xfrm>
        </p:spPr>
        <p:txBody>
          <a:bodyPr/>
          <a:lstStyle/>
          <a:p>
            <a:r>
              <a:rPr lang="pt-BR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 Caso Extremo: A Hipérbole Equilátera</a:t>
            </a:r>
          </a:p>
        </p:txBody>
      </p:sp>
      <p:sp>
        <p:nvSpPr>
          <p:cNvPr id="92165" name="Espaço Reservado para Conteúdo 2"/>
          <p:cNvSpPr>
            <a:spLocks noGrp="1"/>
          </p:cNvSpPr>
          <p:nvPr>
            <p:ph idx="1"/>
          </p:nvPr>
        </p:nvSpPr>
        <p:spPr>
          <a:xfrm>
            <a:off x="239151" y="989136"/>
            <a:ext cx="11788726" cy="1876425"/>
          </a:xfrm>
        </p:spPr>
        <p:txBody>
          <a:bodyPr/>
          <a:lstStyle/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Existe um caso particular onde a curva de demanda possui a mesma elasticidade-preço para qualquer preço. Isto ocorre quando a curva de demanda é representada por uma hipérbole equilátera.</a:t>
            </a:r>
          </a:p>
        </p:txBody>
      </p:sp>
      <p:cxnSp>
        <p:nvCxnSpPr>
          <p:cNvPr id="92166" name="Conector de seta reta 8"/>
          <p:cNvCxnSpPr>
            <a:cxnSpLocks noChangeShapeType="1"/>
          </p:cNvCxnSpPr>
          <p:nvPr/>
        </p:nvCxnSpPr>
        <p:spPr bwMode="auto">
          <a:xfrm rot="5400000" flipH="1" flipV="1">
            <a:off x="1189832" y="5046605"/>
            <a:ext cx="2889250" cy="14287"/>
          </a:xfrm>
          <a:prstGeom prst="straightConnector1">
            <a:avLst/>
          </a:prstGeom>
          <a:noFill/>
          <a:ln w="57150" algn="ctr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167" name="Conector de seta reta 10"/>
          <p:cNvCxnSpPr>
            <a:cxnSpLocks noChangeShapeType="1"/>
          </p:cNvCxnSpPr>
          <p:nvPr/>
        </p:nvCxnSpPr>
        <p:spPr bwMode="auto">
          <a:xfrm>
            <a:off x="2627314" y="6469798"/>
            <a:ext cx="3730625" cy="1587"/>
          </a:xfrm>
          <a:prstGeom prst="straightConnector1">
            <a:avLst/>
          </a:prstGeom>
          <a:noFill/>
          <a:ln w="57150" algn="ctr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168" name="CaixaDeTexto 11"/>
          <p:cNvSpPr txBox="1">
            <a:spLocks noChangeArrowheads="1"/>
          </p:cNvSpPr>
          <p:nvPr/>
        </p:nvSpPr>
        <p:spPr bwMode="auto">
          <a:xfrm>
            <a:off x="2133600" y="3450372"/>
            <a:ext cx="113188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dirty="0"/>
              <a:t>P</a:t>
            </a:r>
          </a:p>
        </p:txBody>
      </p:sp>
      <p:sp>
        <p:nvSpPr>
          <p:cNvPr id="92169" name="CaixaDeTexto 12"/>
          <p:cNvSpPr txBox="1">
            <a:spLocks noChangeArrowheads="1"/>
          </p:cNvSpPr>
          <p:nvPr/>
        </p:nvSpPr>
        <p:spPr bwMode="auto">
          <a:xfrm>
            <a:off x="6189664" y="6376135"/>
            <a:ext cx="113347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/>
              <a:t>Q</a:t>
            </a:r>
          </a:p>
        </p:txBody>
      </p:sp>
      <p:graphicFrame>
        <p:nvGraphicFramePr>
          <p:cNvPr id="92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892191"/>
              </p:ext>
            </p:extLst>
          </p:nvPr>
        </p:nvGraphicFramePr>
        <p:xfrm>
          <a:off x="4270796" y="3957900"/>
          <a:ext cx="4563365" cy="1373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07880" imgH="393480" progId="Equation.DSMT4">
                  <p:embed/>
                </p:oleObj>
              </mc:Choice>
              <mc:Fallback>
                <p:oleObj name="Equation" r:id="rId2" imgW="13078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796" y="3957900"/>
                        <a:ext cx="4563365" cy="137308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6147581" y="5922499"/>
            <a:ext cx="8097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</a:p>
        </p:txBody>
      </p:sp>
      <p:sp>
        <p:nvSpPr>
          <p:cNvPr id="3" name="Arco 2"/>
          <p:cNvSpPr/>
          <p:nvPr/>
        </p:nvSpPr>
        <p:spPr bwMode="auto">
          <a:xfrm rot="10800000">
            <a:off x="2813534" y="1274198"/>
            <a:ext cx="6654019" cy="4966745"/>
          </a:xfrm>
          <a:prstGeom prst="arc">
            <a:avLst>
              <a:gd name="adj1" fmla="val 16122458"/>
              <a:gd name="adj2" fmla="val 0"/>
            </a:avLst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1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auto">
          <a:xfrm>
            <a:off x="7821636" y="4740811"/>
            <a:ext cx="2204537" cy="8617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5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2748712" y="247115"/>
            <a:ext cx="6478372" cy="785812"/>
          </a:xfrm>
        </p:spPr>
        <p:txBody>
          <a:bodyPr/>
          <a:lstStyle/>
          <a:p>
            <a:r>
              <a:rPr lang="pt-BR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Prova e Exemplos</a:t>
            </a: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78301" y="859180"/>
            <a:ext cx="11254154" cy="4883150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pt-BR" altLang="en-US" sz="4200" b="1" dirty="0">
                <a:latin typeface="Calibri" panose="020F0502020204030204" pitchFamily="34" charset="0"/>
                <a:cs typeface="Calibri" panose="020F0502020204030204" pitchFamily="34" charset="0"/>
              </a:rPr>
              <a:t>Prova</a:t>
            </a: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620840"/>
              </p:ext>
            </p:extLst>
          </p:nvPr>
        </p:nvGraphicFramePr>
        <p:xfrm>
          <a:off x="860450" y="1549448"/>
          <a:ext cx="9179792" cy="4246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79700" imgH="1295400" progId="Equation.DSMT4">
                  <p:embed/>
                </p:oleObj>
              </mc:Choice>
              <mc:Fallback>
                <p:oleObj name="Equation" r:id="rId2" imgW="2679700" imgH="1295400" progId="Equation.DSMT4">
                  <p:embed/>
                  <p:pic>
                    <p:nvPicPr>
                      <p:cNvPr id="9318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50" y="1549448"/>
                        <a:ext cx="9179792" cy="42464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664540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1026137" y="962003"/>
            <a:ext cx="10396830" cy="801687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Outras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Variáveis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Afetam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0" name="Rectangle 5"/>
          <p:cNvSpPr>
            <a:spLocks noGrp="1" noChangeArrowheads="1"/>
          </p:cNvSpPr>
          <p:nvPr>
            <p:ph idx="1"/>
          </p:nvPr>
        </p:nvSpPr>
        <p:spPr>
          <a:xfrm>
            <a:off x="182877" y="1083507"/>
            <a:ext cx="11591782" cy="3294185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700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Custos</a:t>
            </a: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Produção</a:t>
            </a:r>
            <a:endParaRPr lang="en-US" alt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 eaLnBrk="1" hangingPunct="1">
              <a:spcBef>
                <a:spcPct val="350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Mão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obra</a:t>
            </a:r>
            <a:endParaRPr lang="en-US" alt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 eaLnBrk="1" hangingPunct="1">
              <a:spcBef>
                <a:spcPct val="350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Capital</a:t>
            </a:r>
          </a:p>
          <a:p>
            <a:pPr lvl="2" algn="just" eaLnBrk="1" hangingPunct="1">
              <a:spcBef>
                <a:spcPct val="350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Matérias-Primas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 algn="just" eaLnBrk="1" hangingPunct="1">
              <a:spcBef>
                <a:spcPct val="350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Na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verdade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qualquer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fator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altere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as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condições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não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seja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ocasiona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deslocamento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curva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mudança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673161"/>
              </p:ext>
            </p:extLst>
          </p:nvPr>
        </p:nvGraphicFramePr>
        <p:xfrm>
          <a:off x="903648" y="1560583"/>
          <a:ext cx="9745593" cy="2378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84400" imgH="736560" progId="Equation.DSMT4">
                  <p:embed/>
                </p:oleObj>
              </mc:Choice>
              <mc:Fallback>
                <p:oleObj name="Equation" r:id="rId2" imgW="2984400" imgH="736560" progId="Equation.DSMT4">
                  <p:embed/>
                  <p:pic>
                    <p:nvPicPr>
                      <p:cNvPr id="9319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648" y="1560583"/>
                        <a:ext cx="9745593" cy="23788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834439" y="247114"/>
            <a:ext cx="6478372" cy="785812"/>
          </a:xfrm>
        </p:spPr>
        <p:txBody>
          <a:bodyPr/>
          <a:lstStyle/>
          <a:p>
            <a:r>
              <a:rPr lang="pt-BR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Prova e Exemplos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78301" y="859180"/>
            <a:ext cx="11254154" cy="4883150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pt-BR" altLang="en-US" sz="4200" b="1" dirty="0">
                <a:latin typeface="Calibri" panose="020F0502020204030204" pitchFamily="34" charset="0"/>
                <a:cs typeface="Calibri" panose="020F0502020204030204" pitchFamily="34" charset="0"/>
              </a:rPr>
              <a:t>Exemplos</a:t>
            </a:r>
          </a:p>
        </p:txBody>
      </p:sp>
    </p:spTree>
    <p:extLst>
      <p:ext uri="{BB962C8B-B14F-4D97-AF65-F5344CB8AC3E}">
        <p14:creationId xmlns:p14="http://schemas.microsoft.com/office/powerpoint/2010/main" val="21983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ítulo 1"/>
          <p:cNvSpPr>
            <a:spLocks noGrp="1"/>
          </p:cNvSpPr>
          <p:nvPr>
            <p:ph type="title"/>
          </p:nvPr>
        </p:nvSpPr>
        <p:spPr>
          <a:xfrm>
            <a:off x="2644727" y="433781"/>
            <a:ext cx="7610622" cy="1314573"/>
          </a:xfrm>
        </p:spPr>
        <p:txBody>
          <a:bodyPr/>
          <a:lstStyle/>
          <a:p>
            <a:r>
              <a:rPr lang="pt-BR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Cálculo da Elasticidade-Preço Para uma Demanda Linear</a:t>
            </a:r>
          </a:p>
        </p:txBody>
      </p:sp>
      <p:sp>
        <p:nvSpPr>
          <p:cNvPr id="94213" name="Rectangle 2"/>
          <p:cNvSpPr>
            <a:spLocks noChangeArrowheads="1"/>
          </p:cNvSpPr>
          <p:nvPr/>
        </p:nvSpPr>
        <p:spPr bwMode="auto">
          <a:xfrm>
            <a:off x="766690" y="6445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94214" name="Rectangle 3"/>
          <p:cNvSpPr>
            <a:spLocks noChangeArrowheads="1"/>
          </p:cNvSpPr>
          <p:nvPr/>
        </p:nvSpPr>
        <p:spPr bwMode="auto">
          <a:xfrm>
            <a:off x="3281290" y="6445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94215" name="Rectangle 5"/>
          <p:cNvSpPr>
            <a:spLocks noChangeArrowheads="1"/>
          </p:cNvSpPr>
          <p:nvPr/>
        </p:nvSpPr>
        <p:spPr bwMode="auto">
          <a:xfrm>
            <a:off x="2873303" y="635486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94216" name="Line 6"/>
          <p:cNvSpPr>
            <a:spLocks noChangeShapeType="1"/>
          </p:cNvSpPr>
          <p:nvPr/>
        </p:nvSpPr>
        <p:spPr bwMode="auto">
          <a:xfrm>
            <a:off x="1560440" y="1983818"/>
            <a:ext cx="0" cy="42116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7" name="Line 7"/>
          <p:cNvSpPr>
            <a:spLocks noChangeShapeType="1"/>
          </p:cNvSpPr>
          <p:nvPr/>
        </p:nvSpPr>
        <p:spPr bwMode="auto">
          <a:xfrm>
            <a:off x="1579490" y="6165950"/>
            <a:ext cx="42227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8" name="Rectangle 8"/>
          <p:cNvSpPr>
            <a:spLocks noChangeArrowheads="1"/>
          </p:cNvSpPr>
          <p:nvPr/>
        </p:nvSpPr>
        <p:spPr bwMode="auto">
          <a:xfrm>
            <a:off x="5623336" y="6108801"/>
            <a:ext cx="442430" cy="48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b="1" dirty="0"/>
              <a:t>Q</a:t>
            </a:r>
          </a:p>
        </p:txBody>
      </p:sp>
      <p:sp>
        <p:nvSpPr>
          <p:cNvPr id="94219" name="Rectangle 9"/>
          <p:cNvSpPr>
            <a:spLocks noChangeArrowheads="1"/>
          </p:cNvSpPr>
          <p:nvPr/>
        </p:nvSpPr>
        <p:spPr bwMode="auto">
          <a:xfrm>
            <a:off x="1144542" y="1649631"/>
            <a:ext cx="421591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/>
              <a:t>P</a:t>
            </a:r>
          </a:p>
        </p:txBody>
      </p:sp>
      <p:sp>
        <p:nvSpPr>
          <p:cNvPr id="94220" name="Rectangle 19"/>
          <p:cNvSpPr>
            <a:spLocks noChangeArrowheads="1"/>
          </p:cNvSpPr>
          <p:nvPr/>
        </p:nvSpPr>
        <p:spPr bwMode="auto">
          <a:xfrm>
            <a:off x="4049861" y="3767238"/>
            <a:ext cx="3220434" cy="489878"/>
          </a:xfrm>
          <a:prstGeom prst="rect">
            <a:avLst/>
          </a:prstGeom>
          <a:solidFill>
            <a:srgbClr val="FFCC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b="1" i="1">
                <a:solidFill>
                  <a:srgbClr val="FF0000"/>
                </a:solidFill>
              </a:rPr>
              <a:t>E</a:t>
            </a:r>
            <a:r>
              <a:rPr lang="en-US" altLang="en-US" sz="2600" b="1" i="1" baseline="-25000">
                <a:solidFill>
                  <a:srgbClr val="FF0000"/>
                </a:solidFill>
              </a:rPr>
              <a:t>p</a:t>
            </a:r>
            <a:r>
              <a:rPr lang="en-US" altLang="en-US" sz="2600" b="1" i="1">
                <a:solidFill>
                  <a:srgbClr val="FF0000"/>
                </a:solidFill>
              </a:rPr>
              <a:t> =OA/AB=2/2= |1|</a:t>
            </a:r>
          </a:p>
        </p:txBody>
      </p:sp>
      <p:sp>
        <p:nvSpPr>
          <p:cNvPr id="94221" name="Line 22"/>
          <p:cNvSpPr>
            <a:spLocks noChangeShapeType="1"/>
          </p:cNvSpPr>
          <p:nvPr/>
        </p:nvSpPr>
        <p:spPr bwMode="auto">
          <a:xfrm flipH="1">
            <a:off x="3508304" y="4068864"/>
            <a:ext cx="528637" cy="7143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4222" name="Group 31"/>
          <p:cNvGrpSpPr>
            <a:grpSpLocks/>
          </p:cNvGrpSpPr>
          <p:nvPr/>
        </p:nvGrpSpPr>
        <p:grpSpPr bwMode="auto">
          <a:xfrm>
            <a:off x="1185789" y="1998765"/>
            <a:ext cx="10566380" cy="4621213"/>
            <a:chOff x="1156" y="1135"/>
            <a:chExt cx="6656" cy="2911"/>
          </a:xfrm>
        </p:grpSpPr>
        <p:sp>
          <p:nvSpPr>
            <p:cNvPr id="94233" name="Rectangle 11"/>
            <p:cNvSpPr>
              <a:spLocks noChangeArrowheads="1"/>
            </p:cNvSpPr>
            <p:nvPr/>
          </p:nvSpPr>
          <p:spPr bwMode="auto">
            <a:xfrm>
              <a:off x="1156" y="1279"/>
              <a:ext cx="232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600" b="1" dirty="0"/>
                <a:t>4</a:t>
              </a:r>
            </a:p>
          </p:txBody>
        </p:sp>
        <p:sp>
          <p:nvSpPr>
            <p:cNvPr id="94234" name="Rectangle 13"/>
            <p:cNvSpPr>
              <a:spLocks noChangeArrowheads="1"/>
            </p:cNvSpPr>
            <p:nvPr/>
          </p:nvSpPr>
          <p:spPr bwMode="auto">
            <a:xfrm>
              <a:off x="3689" y="3737"/>
              <a:ext cx="232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600" b="1" dirty="0"/>
                <a:t>8</a:t>
              </a:r>
            </a:p>
          </p:txBody>
        </p:sp>
        <p:grpSp>
          <p:nvGrpSpPr>
            <p:cNvPr id="94235" name="Group 29"/>
            <p:cNvGrpSpPr>
              <a:grpSpLocks/>
            </p:cNvGrpSpPr>
            <p:nvPr/>
          </p:nvGrpSpPr>
          <p:grpSpPr bwMode="auto">
            <a:xfrm>
              <a:off x="1183" y="1135"/>
              <a:ext cx="6629" cy="2911"/>
              <a:chOff x="1183" y="1135"/>
              <a:chExt cx="6629" cy="2911"/>
            </a:xfrm>
          </p:grpSpPr>
          <p:sp>
            <p:nvSpPr>
              <p:cNvPr id="94236" name="Line 10"/>
              <p:cNvSpPr>
                <a:spLocks noChangeShapeType="1"/>
              </p:cNvSpPr>
              <p:nvPr/>
            </p:nvSpPr>
            <p:spPr bwMode="auto">
              <a:xfrm>
                <a:off x="1383" y="1443"/>
                <a:ext cx="2433" cy="2313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37" name="Rectangle 12"/>
              <p:cNvSpPr>
                <a:spLocks noChangeArrowheads="1"/>
              </p:cNvSpPr>
              <p:nvPr/>
            </p:nvSpPr>
            <p:spPr bwMode="auto">
              <a:xfrm>
                <a:off x="1183" y="2396"/>
                <a:ext cx="232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600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94238" name="Rectangle 14"/>
              <p:cNvSpPr>
                <a:spLocks noChangeArrowheads="1"/>
              </p:cNvSpPr>
              <p:nvPr/>
            </p:nvSpPr>
            <p:spPr bwMode="auto">
              <a:xfrm>
                <a:off x="2441" y="3737"/>
                <a:ext cx="232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600" b="1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94239" name="Line 15"/>
              <p:cNvSpPr>
                <a:spLocks noChangeShapeType="1"/>
              </p:cNvSpPr>
              <p:nvPr/>
            </p:nvSpPr>
            <p:spPr bwMode="auto">
              <a:xfrm>
                <a:off x="1419" y="2544"/>
                <a:ext cx="1101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40" name="Line 16"/>
              <p:cNvSpPr>
                <a:spLocks noChangeShapeType="1"/>
              </p:cNvSpPr>
              <p:nvPr/>
            </p:nvSpPr>
            <p:spPr bwMode="auto">
              <a:xfrm>
                <a:off x="2544" y="2571"/>
                <a:ext cx="0" cy="1197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41" name="Oval 17"/>
              <p:cNvSpPr>
                <a:spLocks noChangeArrowheads="1"/>
              </p:cNvSpPr>
              <p:nvPr/>
            </p:nvSpPr>
            <p:spPr bwMode="auto">
              <a:xfrm>
                <a:off x="2496" y="2496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pt-BR" altLang="en-US" sz="1800"/>
              </a:p>
            </p:txBody>
          </p:sp>
          <p:sp>
            <p:nvSpPr>
              <p:cNvPr id="40" name="Rectangle 28"/>
              <p:cNvSpPr>
                <a:spLocks noChangeArrowheads="1"/>
              </p:cNvSpPr>
              <p:nvPr/>
            </p:nvSpPr>
            <p:spPr bwMode="auto">
              <a:xfrm>
                <a:off x="4887" y="1135"/>
                <a:ext cx="2925" cy="98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defRPr/>
                </a:pPr>
                <a:r>
                  <a:rPr lang="en-US" sz="3200" b="1" dirty="0" err="1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Curva</a:t>
                </a:r>
                <a:r>
                  <a:rPr lang="en-US" sz="32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da</a:t>
                </a:r>
                <a:r>
                  <a:rPr lang="en-US" sz="32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Demanda</a:t>
                </a:r>
                <a:r>
                  <a:rPr lang="en-US" sz="32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Linear </a:t>
                </a:r>
              </a:p>
              <a:p>
                <a:pPr algn="ctr">
                  <a:defRPr/>
                </a:pPr>
                <a:r>
                  <a:rPr lang="en-US" sz="3200" b="1" i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Q = a - </a:t>
                </a:r>
                <a:r>
                  <a:rPr lang="en-US" sz="3200" b="1" i="1" dirty="0" err="1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bP</a:t>
                </a:r>
                <a:endParaRPr lang="en-US" sz="3200" b="1" i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>
                  <a:defRPr/>
                </a:pPr>
                <a:r>
                  <a:rPr lang="en-US" sz="3200" b="1" i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Q = 8 - 2P</a:t>
                </a:r>
                <a:endParaRPr lang="en-US" sz="3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94223" name="CaixaDeTexto 40"/>
          <p:cNvSpPr txBox="1">
            <a:spLocks noChangeArrowheads="1"/>
          </p:cNvSpPr>
          <p:nvPr/>
        </p:nvSpPr>
        <p:spPr bwMode="auto">
          <a:xfrm>
            <a:off x="765103" y="2199886"/>
            <a:ext cx="476250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600" b="1" dirty="0">
                <a:solidFill>
                  <a:srgbClr val="FF0000"/>
                </a:solidFill>
              </a:rPr>
              <a:t>B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4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26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26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600" b="1" dirty="0">
                <a:solidFill>
                  <a:srgbClr val="FF0000"/>
                </a:solidFill>
              </a:rPr>
              <a:t>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26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46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26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600" b="1" dirty="0">
                <a:solidFill>
                  <a:srgbClr val="FF0000"/>
                </a:solidFill>
              </a:rPr>
              <a:t>O</a:t>
            </a:r>
          </a:p>
        </p:txBody>
      </p:sp>
      <p:grpSp>
        <p:nvGrpSpPr>
          <p:cNvPr id="4" name="Grupo 49"/>
          <p:cNvGrpSpPr>
            <a:grpSpLocks/>
          </p:cNvGrpSpPr>
          <p:nvPr/>
        </p:nvGrpSpPr>
        <p:grpSpPr bwMode="auto">
          <a:xfrm>
            <a:off x="311079" y="2225067"/>
            <a:ext cx="6163793" cy="4391082"/>
            <a:chOff x="306942" y="2027932"/>
            <a:chExt cx="6163801" cy="4391860"/>
          </a:xfrm>
        </p:grpSpPr>
        <p:sp>
          <p:nvSpPr>
            <p:cNvPr id="94225" name="Rectangle 18"/>
            <p:cNvSpPr>
              <a:spLocks noChangeArrowheads="1"/>
            </p:cNvSpPr>
            <p:nvPr/>
          </p:nvSpPr>
          <p:spPr bwMode="auto">
            <a:xfrm>
              <a:off x="3250305" y="2830914"/>
              <a:ext cx="3220438" cy="4899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rgbClr val="376546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600" b="1" i="1" dirty="0">
                  <a:solidFill>
                    <a:srgbClr val="376546"/>
                  </a:solidFill>
                </a:rPr>
                <a:t>E</a:t>
              </a:r>
              <a:r>
                <a:rPr lang="en-US" altLang="en-US" sz="2600" b="1" i="1" baseline="-25000" dirty="0">
                  <a:solidFill>
                    <a:srgbClr val="376546"/>
                  </a:solidFill>
                </a:rPr>
                <a:t>p</a:t>
              </a:r>
              <a:r>
                <a:rPr lang="en-US" altLang="en-US" sz="2600" b="1" i="1" dirty="0">
                  <a:solidFill>
                    <a:srgbClr val="376546"/>
                  </a:solidFill>
                </a:rPr>
                <a:t> =OA/AB=3/1= |3|</a:t>
              </a:r>
            </a:p>
          </p:txBody>
        </p:sp>
        <p:sp>
          <p:nvSpPr>
            <p:cNvPr id="94226" name="Line 24"/>
            <p:cNvSpPr>
              <a:spLocks noChangeShapeType="1"/>
            </p:cNvSpPr>
            <p:nvPr/>
          </p:nvSpPr>
          <p:spPr bwMode="auto">
            <a:xfrm flipH="1">
              <a:off x="2732780" y="3112621"/>
              <a:ext cx="528638" cy="71438"/>
            </a:xfrm>
            <a:prstGeom prst="line">
              <a:avLst/>
            </a:prstGeom>
            <a:noFill/>
            <a:ln w="76200">
              <a:solidFill>
                <a:srgbClr val="37654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7" name="CaixaDeTexto 41"/>
            <p:cNvSpPr txBox="1">
              <a:spLocks noChangeArrowheads="1"/>
            </p:cNvSpPr>
            <p:nvPr/>
          </p:nvSpPr>
          <p:spPr bwMode="auto">
            <a:xfrm>
              <a:off x="306942" y="2027932"/>
              <a:ext cx="476517" cy="4186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 dirty="0">
                  <a:solidFill>
                    <a:srgbClr val="376546"/>
                  </a:solidFill>
                </a:rPr>
                <a:t>B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2400" b="1" dirty="0">
                <a:solidFill>
                  <a:srgbClr val="376546"/>
                </a:solidFill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4600" b="1" dirty="0">
                <a:solidFill>
                  <a:srgbClr val="376546"/>
                </a:solidFill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2400" b="1" dirty="0">
                <a:solidFill>
                  <a:srgbClr val="376546"/>
                </a:solidFill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 dirty="0">
                  <a:solidFill>
                    <a:srgbClr val="376546"/>
                  </a:solidFill>
                </a:rPr>
                <a:t>A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2400" b="1" dirty="0">
                <a:solidFill>
                  <a:srgbClr val="376546"/>
                </a:solidFill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2800" b="1" dirty="0">
                <a:solidFill>
                  <a:srgbClr val="376546"/>
                </a:solidFill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2400" b="1" dirty="0">
                <a:solidFill>
                  <a:srgbClr val="376546"/>
                </a:solidFill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2400" b="1" dirty="0">
                <a:solidFill>
                  <a:srgbClr val="376546"/>
                </a:solidFill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 dirty="0">
                  <a:solidFill>
                    <a:srgbClr val="376546"/>
                  </a:solidFill>
                </a:rPr>
                <a:t>O</a:t>
              </a:r>
            </a:p>
          </p:txBody>
        </p:sp>
        <p:cxnSp>
          <p:nvCxnSpPr>
            <p:cNvPr id="94228" name="Conector reto 43"/>
            <p:cNvCxnSpPr>
              <a:cxnSpLocks noChangeShapeType="1"/>
            </p:cNvCxnSpPr>
            <p:nvPr/>
          </p:nvCxnSpPr>
          <p:spPr bwMode="auto">
            <a:xfrm>
              <a:off x="1558344" y="3232597"/>
              <a:ext cx="965915" cy="0"/>
            </a:xfrm>
            <a:prstGeom prst="line">
              <a:avLst/>
            </a:prstGeom>
            <a:noFill/>
            <a:ln w="28575" algn="ctr">
              <a:solidFill>
                <a:srgbClr val="37654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229" name="Conector reto 45"/>
            <p:cNvCxnSpPr>
              <a:cxnSpLocks noChangeShapeType="1"/>
            </p:cNvCxnSpPr>
            <p:nvPr/>
          </p:nvCxnSpPr>
          <p:spPr bwMode="auto">
            <a:xfrm rot="5400000">
              <a:off x="1146220" y="4584878"/>
              <a:ext cx="2730321" cy="0"/>
            </a:xfrm>
            <a:prstGeom prst="line">
              <a:avLst/>
            </a:prstGeom>
            <a:noFill/>
            <a:ln w="28575" algn="ctr">
              <a:solidFill>
                <a:srgbClr val="37654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4230" name="Rectangle 12"/>
            <p:cNvSpPr>
              <a:spLocks noChangeArrowheads="1"/>
            </p:cNvSpPr>
            <p:nvPr/>
          </p:nvSpPr>
          <p:spPr bwMode="auto">
            <a:xfrm>
              <a:off x="1221028" y="2989506"/>
              <a:ext cx="368692" cy="489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600" b="1" dirty="0">
                  <a:solidFill>
                    <a:srgbClr val="376546"/>
                  </a:solidFill>
                </a:rPr>
                <a:t>3</a:t>
              </a:r>
            </a:p>
          </p:txBody>
        </p:sp>
        <p:sp>
          <p:nvSpPr>
            <p:cNvPr id="94231" name="Rectangle 14"/>
            <p:cNvSpPr>
              <a:spLocks noChangeArrowheads="1"/>
            </p:cNvSpPr>
            <p:nvPr/>
          </p:nvSpPr>
          <p:spPr bwMode="auto">
            <a:xfrm>
              <a:off x="2327074" y="5929827"/>
              <a:ext cx="368692" cy="489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600" b="1" dirty="0">
                  <a:solidFill>
                    <a:srgbClr val="376546"/>
                  </a:solidFill>
                </a:rPr>
                <a:t>2</a:t>
              </a:r>
            </a:p>
          </p:txBody>
        </p:sp>
        <p:sp>
          <p:nvSpPr>
            <p:cNvPr id="94232" name="Oval 17"/>
            <p:cNvSpPr>
              <a:spLocks noChangeArrowheads="1"/>
            </p:cNvSpPr>
            <p:nvPr/>
          </p:nvSpPr>
          <p:spPr bwMode="auto">
            <a:xfrm>
              <a:off x="2442523" y="3135483"/>
              <a:ext cx="152400" cy="152400"/>
            </a:xfrm>
            <a:prstGeom prst="ellipse">
              <a:avLst/>
            </a:prstGeom>
            <a:solidFill>
              <a:srgbClr val="376546"/>
            </a:solidFill>
            <a:ln w="12700">
              <a:solidFill>
                <a:srgbClr val="37654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2"/>
          <p:cNvSpPr>
            <a:spLocks noChangeArrowheads="1"/>
          </p:cNvSpPr>
          <p:nvPr/>
        </p:nvSpPr>
        <p:spPr bwMode="auto">
          <a:xfrm>
            <a:off x="2286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95236" name="Rectangle 3"/>
          <p:cNvSpPr>
            <a:spLocks noChangeArrowheads="1"/>
          </p:cNvSpPr>
          <p:nvPr/>
        </p:nvSpPr>
        <p:spPr bwMode="auto">
          <a:xfrm>
            <a:off x="4800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95238" name="Rectangle 5"/>
          <p:cNvSpPr>
            <a:spLocks noGrp="1" noChangeArrowheads="1"/>
          </p:cNvSpPr>
          <p:nvPr>
            <p:ph idx="1"/>
          </p:nvPr>
        </p:nvSpPr>
        <p:spPr>
          <a:xfrm>
            <a:off x="436103" y="1424675"/>
            <a:ext cx="11394831" cy="2908300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700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200" b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en-US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Elasticidade</a:t>
            </a:r>
            <a:r>
              <a:rPr lang="en-US" altLang="en-US" sz="4200" b="1" dirty="0">
                <a:latin typeface="Arial" panose="020B0604020202020204" pitchFamily="34" charset="0"/>
                <a:cs typeface="Arial" panose="020B0604020202020204" pitchFamily="34" charset="0"/>
              </a:rPr>
              <a:t>-Renda da </a:t>
            </a:r>
            <a:r>
              <a:rPr lang="en-US" altLang="en-US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Demanda</a:t>
            </a:r>
            <a:r>
              <a:rPr lang="en-US" altLang="en-US" sz="4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>
                <a:latin typeface="Arial" panose="020B0604020202020204" pitchFamily="34" charset="0"/>
                <a:cs typeface="Arial" panose="020B0604020202020204" pitchFamily="34" charset="0"/>
              </a:rPr>
              <a:t>mede</a:t>
            </a:r>
            <a:r>
              <a:rPr lang="en-US" altLang="en-US" sz="4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en-US" sz="4200" dirty="0" err="1">
                <a:latin typeface="Arial" panose="020B0604020202020204" pitchFamily="34" charset="0"/>
                <a:cs typeface="Arial" panose="020B0604020202020204" pitchFamily="34" charset="0"/>
              </a:rPr>
              <a:t>mudança</a:t>
            </a:r>
            <a:r>
              <a:rPr lang="en-US" altLang="en-US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>
                <a:latin typeface="Arial" panose="020B0604020202020204" pitchFamily="34" charset="0"/>
                <a:cs typeface="Arial" panose="020B0604020202020204" pitchFamily="34" charset="0"/>
              </a:rPr>
              <a:t>percentual</a:t>
            </a:r>
            <a:r>
              <a:rPr lang="en-US" altLang="en-US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altLang="en-US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>
                <a:latin typeface="Arial" panose="020B0604020202020204" pitchFamily="34" charset="0"/>
                <a:cs typeface="Arial" panose="020B0604020202020204" pitchFamily="34" charset="0"/>
              </a:rPr>
              <a:t>quantidade</a:t>
            </a:r>
            <a:r>
              <a:rPr lang="en-US" altLang="en-US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>
                <a:latin typeface="Arial" panose="020B0604020202020204" pitchFamily="34" charset="0"/>
                <a:cs typeface="Arial" panose="020B0604020202020204" pitchFamily="34" charset="0"/>
              </a:rPr>
              <a:t>demandada</a:t>
            </a:r>
            <a:r>
              <a:rPr lang="en-US" altLang="en-US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>
                <a:latin typeface="Arial" panose="020B0604020202020204" pitchFamily="34" charset="0"/>
                <a:cs typeface="Arial" panose="020B0604020202020204" pitchFamily="34" charset="0"/>
              </a:rPr>
              <a:t>resultante</a:t>
            </a:r>
            <a:r>
              <a:rPr lang="en-US" altLang="en-US" sz="4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sz="4200" dirty="0" err="1"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altLang="en-US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>
                <a:latin typeface="Arial" panose="020B0604020202020204" pitchFamily="34" charset="0"/>
                <a:cs typeface="Arial" panose="020B0604020202020204" pitchFamily="34" charset="0"/>
              </a:rPr>
              <a:t>mudança</a:t>
            </a:r>
            <a:r>
              <a:rPr lang="en-US" altLang="en-US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>
                <a:latin typeface="Arial" panose="020B0604020202020204" pitchFamily="34" charset="0"/>
                <a:cs typeface="Arial" panose="020B0604020202020204" pitchFamily="34" charset="0"/>
              </a:rPr>
              <a:t>percentual</a:t>
            </a:r>
            <a:r>
              <a:rPr lang="en-US" altLang="en-US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altLang="en-US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>
                <a:latin typeface="Arial" panose="020B0604020202020204" pitchFamily="34" charset="0"/>
                <a:cs typeface="Arial" panose="020B0604020202020204" pitchFamily="34" charset="0"/>
              </a:rPr>
              <a:t>renda</a:t>
            </a:r>
            <a:r>
              <a:rPr lang="en-US" altLang="en-US" sz="4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1139485" y="415223"/>
            <a:ext cx="10550767" cy="695325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Outras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Elasticidades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endParaRPr lang="en-US" alt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pull dir="ru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2"/>
          <p:cNvSpPr>
            <a:spLocks noChangeArrowheads="1"/>
          </p:cNvSpPr>
          <p:nvPr/>
        </p:nvSpPr>
        <p:spPr bwMode="auto">
          <a:xfrm>
            <a:off x="2286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97284" name="Rectangle 3"/>
          <p:cNvSpPr>
            <a:spLocks noChangeArrowheads="1"/>
          </p:cNvSpPr>
          <p:nvPr/>
        </p:nvSpPr>
        <p:spPr bwMode="auto">
          <a:xfrm>
            <a:off x="4800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97286" name="Rectangle 5"/>
          <p:cNvSpPr>
            <a:spLocks noGrp="1" noChangeArrowheads="1"/>
          </p:cNvSpPr>
          <p:nvPr>
            <p:ph idx="1"/>
          </p:nvPr>
        </p:nvSpPr>
        <p:spPr>
          <a:xfrm>
            <a:off x="450166" y="1814171"/>
            <a:ext cx="11338560" cy="3363912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70000"/>
              </a:spcBef>
              <a:buClrTx/>
              <a:buFont typeface="Wingdings" panose="05000000000000000000" pitchFamily="2" charset="2"/>
              <a:buChar char="§"/>
            </a:pP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Elasticidade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-Renda da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é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dada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graphicFrame>
        <p:nvGraphicFramePr>
          <p:cNvPr id="97288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1390452"/>
              </p:ext>
            </p:extLst>
          </p:nvPr>
        </p:nvGraphicFramePr>
        <p:xfrm>
          <a:off x="915837" y="2564010"/>
          <a:ext cx="10028827" cy="3020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87600" imgH="800100" progId="Equation.3">
                  <p:embed/>
                </p:oleObj>
              </mc:Choice>
              <mc:Fallback>
                <p:oleObj name="Equation" r:id="rId3" imgW="2387600" imgH="8001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837" y="2564010"/>
                        <a:ext cx="10028827" cy="3020864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1688123" y="515237"/>
            <a:ext cx="8820441" cy="695325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Outras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Elasticidades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endParaRPr lang="en-US" alt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4"/>
          <p:cNvSpPr>
            <a:spLocks noChangeArrowheads="1"/>
          </p:cNvSpPr>
          <p:nvPr/>
        </p:nvSpPr>
        <p:spPr bwMode="auto">
          <a:xfrm>
            <a:off x="1842866" y="126907"/>
            <a:ext cx="8539091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Classificação das Elasticidades</a:t>
            </a:r>
          </a:p>
        </p:txBody>
      </p:sp>
      <p:sp>
        <p:nvSpPr>
          <p:cNvPr id="99332" name="Rectangle 5"/>
          <p:cNvSpPr>
            <a:spLocks noChangeArrowheads="1"/>
          </p:cNvSpPr>
          <p:nvPr/>
        </p:nvSpPr>
        <p:spPr bwMode="auto">
          <a:xfrm>
            <a:off x="267068" y="1126957"/>
            <a:ext cx="11676184" cy="4350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Se E</a:t>
            </a:r>
            <a:r>
              <a:rPr lang="pt-BR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pt-BR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&lt; 0 </a:t>
            </a:r>
            <a:r>
              <a:rPr lang="pt-BR" altLang="en-US" sz="3600" b="0" dirty="0">
                <a:latin typeface="Calibri" panose="020F0502020204030204" pitchFamily="34" charset="0"/>
                <a:cs typeface="Calibri" panose="020F0502020204030204" pitchFamily="34" charset="0"/>
              </a:rPr>
              <a:t>: o  bem  em questão  é  dito  inferior, ou seja, seu  efeito-renda é  negativo. Dessa forma, renda e consumo variam em sentido contrário.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6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Se 0 </a:t>
            </a:r>
            <a:r>
              <a:rPr lang="en-US" altLang="en-US" sz="3600" dirty="0">
                <a:latin typeface="Symbol" panose="05050102010706020507" pitchFamily="18" charset="2"/>
                <a:cs typeface="Calibri" panose="020F0502020204030204" pitchFamily="34" charset="0"/>
              </a:rPr>
              <a:t>£</a:t>
            </a:r>
            <a:r>
              <a:rPr lang="pt-BR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E</a:t>
            </a:r>
            <a:r>
              <a:rPr lang="pt-BR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pt-BR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dirty="0">
                <a:latin typeface="Symbol" panose="05050102010706020507" pitchFamily="18" charset="2"/>
                <a:cs typeface="Calibri" panose="020F0502020204030204" pitchFamily="34" charset="0"/>
              </a:rPr>
              <a:t>£</a:t>
            </a:r>
            <a:r>
              <a:rPr lang="pt-BR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1 </a:t>
            </a:r>
            <a:r>
              <a:rPr lang="pt-BR" altLang="en-US" sz="3600" b="0" dirty="0">
                <a:latin typeface="Calibri" panose="020F0502020204030204" pitchFamily="34" charset="0"/>
                <a:cs typeface="Calibri" panose="020F0502020204030204" pitchFamily="34" charset="0"/>
              </a:rPr>
              <a:t>: o  bem  em  questão  é   dito  normal ,  pois  o  efeito-renda  é  positivo, porém, a quantidade demandada varia menos que proporcionalmente às variações na renda.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6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Se  E</a:t>
            </a:r>
            <a:r>
              <a:rPr lang="pt-BR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pt-BR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&gt; 1 : </a:t>
            </a:r>
            <a:r>
              <a:rPr lang="pt-BR" altLang="en-US" sz="3600" b="0" dirty="0">
                <a:latin typeface="Calibri" panose="020F0502020204030204" pitchFamily="34" charset="0"/>
                <a:cs typeface="Calibri" panose="020F0502020204030204" pitchFamily="34" charset="0"/>
              </a:rPr>
              <a:t>o bem em  questão é  dito supérfluo ou superior, pois o efeito-renda é positivo e  a  quantidade demandada varia mais que proporcionalmente às alterações na renda</a:t>
            </a:r>
            <a:r>
              <a:rPr lang="en-US" altLang="en-US" sz="3600" b="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altLang="en-US" sz="3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2"/>
          <p:cNvSpPr>
            <a:spLocks noChangeArrowheads="1"/>
          </p:cNvSpPr>
          <p:nvPr/>
        </p:nvSpPr>
        <p:spPr bwMode="auto">
          <a:xfrm>
            <a:off x="2286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239621" name="Rectangle 5"/>
          <p:cNvSpPr>
            <a:spLocks noGrp="1" noChangeArrowheads="1"/>
          </p:cNvSpPr>
          <p:nvPr>
            <p:ph idx="1"/>
          </p:nvPr>
        </p:nvSpPr>
        <p:spPr>
          <a:xfrm>
            <a:off x="357189" y="1343807"/>
            <a:ext cx="11347134" cy="3187700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70000"/>
              </a:spcBef>
              <a:buClrTx/>
            </a:pP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Elasticidade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Cruzada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mede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mudança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percentual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quantidade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demandada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de um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bem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resultante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mudança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percentual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de outro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bem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1688123" y="472373"/>
            <a:ext cx="8820441" cy="695325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Outras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Elasticidades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endParaRPr lang="en-US" alt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9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1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2"/>
          <p:cNvSpPr>
            <a:spLocks noChangeArrowheads="1"/>
          </p:cNvSpPr>
          <p:nvPr/>
        </p:nvSpPr>
        <p:spPr bwMode="auto">
          <a:xfrm>
            <a:off x="2286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102404" name="Rectangle 3"/>
          <p:cNvSpPr>
            <a:spLocks noChangeArrowheads="1"/>
          </p:cNvSpPr>
          <p:nvPr/>
        </p:nvSpPr>
        <p:spPr bwMode="auto">
          <a:xfrm>
            <a:off x="4800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92369" y="1658938"/>
            <a:ext cx="11071273" cy="1700212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70000"/>
              </a:spcBef>
              <a:buClrTx/>
            </a:pP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Elasticidade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Cruzada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é:</a:t>
            </a:r>
          </a:p>
        </p:txBody>
      </p:sp>
      <p:graphicFrame>
        <p:nvGraphicFramePr>
          <p:cNvPr id="102408" name="Object 1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02886791"/>
              </p:ext>
            </p:extLst>
          </p:nvPr>
        </p:nvGraphicFramePr>
        <p:xfrm>
          <a:off x="974286" y="2404573"/>
          <a:ext cx="10082920" cy="279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62305" imgH="771470" progId="Equation.3">
                  <p:embed/>
                </p:oleObj>
              </mc:Choice>
              <mc:Fallback>
                <p:oleObj name="Equation" r:id="rId3" imgW="2762305" imgH="77147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286" y="2404573"/>
                        <a:ext cx="10082920" cy="2792412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1688123" y="500949"/>
            <a:ext cx="8820441" cy="695325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Outras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Elasticidades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endParaRPr lang="en-US" alt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3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7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 bwMode="auto">
          <a:xfrm>
            <a:off x="70341" y="1164926"/>
            <a:ext cx="12056012" cy="53906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1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0445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417722"/>
              </p:ext>
            </p:extLst>
          </p:nvPr>
        </p:nvGraphicFramePr>
        <p:xfrm>
          <a:off x="182861" y="1164926"/>
          <a:ext cx="633048" cy="727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5289" imgH="114182" progId="Equation.3">
                  <p:embed/>
                </p:oleObj>
              </mc:Choice>
              <mc:Fallback>
                <p:oleObj name="Equation" r:id="rId2" imgW="95289" imgH="11418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61" y="1164926"/>
                        <a:ext cx="633048" cy="7272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079591"/>
              </p:ext>
            </p:extLst>
          </p:nvPr>
        </p:nvGraphicFramePr>
        <p:xfrm>
          <a:off x="5015111" y="2762929"/>
          <a:ext cx="1807701" cy="2273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0887" imgH="628675" progId="Equation.3">
                  <p:embed/>
                </p:oleObj>
              </mc:Choice>
              <mc:Fallback>
                <p:oleObj name="Equation" r:id="rId4" imgW="380887" imgH="628675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5111" y="2762929"/>
                        <a:ext cx="1807701" cy="22733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57" name="Text Box 11"/>
          <p:cNvSpPr txBox="1">
            <a:spLocks noChangeArrowheads="1"/>
          </p:cNvSpPr>
          <p:nvPr/>
        </p:nvSpPr>
        <p:spPr bwMode="auto">
          <a:xfrm>
            <a:off x="6768887" y="2639738"/>
            <a:ext cx="555439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3600" b="0" dirty="0"/>
              <a:t>→Bens Complementares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3600" b="0" dirty="0"/>
              <a:t>→Bens Independentes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3600" b="0" dirty="0"/>
              <a:t>→Bens Substitutos</a:t>
            </a:r>
            <a:endParaRPr lang="en-US" altLang="en-US" sz="3600" b="0" dirty="0"/>
          </a:p>
        </p:txBody>
      </p:sp>
      <p:grpSp>
        <p:nvGrpSpPr>
          <p:cNvPr id="2" name="Agrupar 1"/>
          <p:cNvGrpSpPr/>
          <p:nvPr/>
        </p:nvGrpSpPr>
        <p:grpSpPr>
          <a:xfrm>
            <a:off x="759640" y="1786598"/>
            <a:ext cx="4791222" cy="3925448"/>
            <a:chOff x="2819400" y="2024063"/>
            <a:chExt cx="3505200" cy="2787650"/>
          </a:xfrm>
        </p:grpSpPr>
        <p:sp>
          <p:nvSpPr>
            <p:cNvPr id="104452" name="Line 6"/>
            <p:cNvSpPr>
              <a:spLocks noChangeShapeType="1"/>
            </p:cNvSpPr>
            <p:nvPr/>
          </p:nvSpPr>
          <p:spPr bwMode="auto">
            <a:xfrm flipV="1">
              <a:off x="2819400" y="2024063"/>
              <a:ext cx="0" cy="278765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53" name="Line 7"/>
            <p:cNvSpPr>
              <a:spLocks noChangeShapeType="1"/>
            </p:cNvSpPr>
            <p:nvPr/>
          </p:nvSpPr>
          <p:spPr bwMode="auto">
            <a:xfrm>
              <a:off x="2819400" y="3486150"/>
              <a:ext cx="3048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54" name="Line 8"/>
            <p:cNvSpPr>
              <a:spLocks noChangeShapeType="1"/>
            </p:cNvSpPr>
            <p:nvPr/>
          </p:nvSpPr>
          <p:spPr bwMode="auto">
            <a:xfrm>
              <a:off x="2819400" y="2571750"/>
              <a:ext cx="3048000" cy="381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55" name="Line 9"/>
            <p:cNvSpPr>
              <a:spLocks noChangeShapeType="1"/>
            </p:cNvSpPr>
            <p:nvPr/>
          </p:nvSpPr>
          <p:spPr bwMode="auto">
            <a:xfrm flipV="1">
              <a:off x="2819400" y="4019550"/>
              <a:ext cx="312420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58" name="Line 12"/>
            <p:cNvSpPr>
              <a:spLocks noChangeShapeType="1"/>
            </p:cNvSpPr>
            <p:nvPr/>
          </p:nvSpPr>
          <p:spPr bwMode="auto">
            <a:xfrm>
              <a:off x="2819400" y="4791541"/>
              <a:ext cx="3505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10445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237233"/>
              </p:ext>
            </p:extLst>
          </p:nvPr>
        </p:nvGraphicFramePr>
        <p:xfrm>
          <a:off x="5338673" y="5639677"/>
          <a:ext cx="654149" cy="69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5289" imgH="114182" progId="Equation.3">
                  <p:embed/>
                </p:oleObj>
              </mc:Choice>
              <mc:Fallback>
                <p:oleObj name="Equation" r:id="rId6" imgW="95289" imgH="11418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8673" y="5639677"/>
                        <a:ext cx="654149" cy="69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60" name="Rectangle 14"/>
          <p:cNvSpPr>
            <a:spLocks noChangeArrowheads="1"/>
          </p:cNvSpPr>
          <p:nvPr/>
        </p:nvSpPr>
        <p:spPr bwMode="auto">
          <a:xfrm>
            <a:off x="2321167" y="129640"/>
            <a:ext cx="8249654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Classificação das Elasticidades</a:t>
            </a:r>
          </a:p>
        </p:txBody>
      </p:sp>
    </p:spTree>
  </p:cSld>
  <p:clrMapOvr>
    <a:masterClrMapping/>
  </p:clrMapOvr>
  <p:transition spd="med">
    <p:wipe dir="r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2"/>
          <p:cNvSpPr>
            <a:spLocks noChangeArrowheads="1"/>
          </p:cNvSpPr>
          <p:nvPr/>
        </p:nvSpPr>
        <p:spPr bwMode="auto">
          <a:xfrm>
            <a:off x="2286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105477" name="Rectangle 4"/>
          <p:cNvSpPr>
            <a:spLocks noGrp="1" noChangeArrowheads="1"/>
          </p:cNvSpPr>
          <p:nvPr>
            <p:ph type="title"/>
          </p:nvPr>
        </p:nvSpPr>
        <p:spPr>
          <a:xfrm>
            <a:off x="2869808" y="415001"/>
            <a:ext cx="6668086" cy="719137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Elasticidades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45765" name="Rectangle 5"/>
          <p:cNvSpPr>
            <a:spLocks noGrp="1" noChangeArrowheads="1"/>
          </p:cNvSpPr>
          <p:nvPr>
            <p:ph idx="1"/>
          </p:nvPr>
        </p:nvSpPr>
        <p:spPr>
          <a:xfrm>
            <a:off x="98473" y="1322581"/>
            <a:ext cx="11868443" cy="2700337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90000"/>
              </a:lnSpc>
              <a:spcBef>
                <a:spcPct val="700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Elasticidade-Preço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mede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mudança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percentual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quantidade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ofertada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resultante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alteração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spcBef>
                <a:spcPct val="700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Elasticidade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normalmente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é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positiva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porque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quantidade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ofertada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estão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diretamente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relacionados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spcBef>
                <a:spcPct val="700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Podemos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calcular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elasticidade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relação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a taxa de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juros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salários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e o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custo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das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matérias-primas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spcBef>
                <a:spcPct val="70000"/>
              </a:spcBef>
              <a:buClrTx/>
              <a:buFont typeface="Arial" panose="020B0604020202020204" pitchFamily="34" charset="0"/>
              <a:buChar char="•"/>
            </a:pPr>
            <a:endParaRPr lang="en-US" alt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7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5" grpId="0" build="p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>
          <a:xfrm>
            <a:off x="1322363" y="229215"/>
            <a:ext cx="9706708" cy="955675"/>
          </a:xfrm>
        </p:spPr>
        <p:txBody>
          <a:bodyPr/>
          <a:lstStyle/>
          <a:p>
            <a:pPr algn="ctr" eaLnBrk="1" hangingPunct="1"/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Elasticidades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endParaRPr lang="en-US" alt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9843" name="Rectangle 3"/>
          <p:cNvSpPr>
            <a:spLocks noGrp="1" noChangeArrowheads="1"/>
          </p:cNvSpPr>
          <p:nvPr>
            <p:ph idx="1"/>
          </p:nvPr>
        </p:nvSpPr>
        <p:spPr>
          <a:xfrm>
            <a:off x="476706" y="2465071"/>
            <a:ext cx="10566434" cy="3135313"/>
          </a:xfrm>
        </p:spPr>
        <p:txBody>
          <a:bodyPr/>
          <a:lstStyle/>
          <a:p>
            <a:pPr eaLnBrk="1" hangingPunct="1">
              <a:buClrTx/>
              <a:buFont typeface="Wingdings" panose="05000000000000000000" pitchFamily="2" charset="2"/>
              <a:buChar char="§"/>
            </a:pPr>
            <a:r>
              <a:rPr lang="en-US" altLang="en-US" sz="4200" b="1" dirty="0">
                <a:latin typeface="Calibri" panose="020F0502020204030204" pitchFamily="34" charset="0"/>
                <a:cs typeface="Calibri" panose="020F0502020204030204" pitchFamily="34" charset="0"/>
              </a:rPr>
              <a:t>1981: </a:t>
            </a:r>
            <a:r>
              <a:rPr lang="en-US" altLang="en-US" sz="4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Curva</a:t>
            </a:r>
            <a:r>
              <a:rPr lang="en-US" altLang="en-US" sz="4200" b="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200" b="1" dirty="0">
                <a:latin typeface="Calibri" panose="020F0502020204030204" pitchFamily="34" charset="0"/>
                <a:cs typeface="Calibri" panose="020F0502020204030204" pitchFamily="34" charset="0"/>
              </a:rPr>
              <a:t> Para o </a:t>
            </a:r>
            <a:r>
              <a:rPr lang="en-US" altLang="en-US" sz="4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Trigo</a:t>
            </a:r>
            <a:endParaRPr lang="en-US" altLang="en-US" sz="4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buClrTx/>
              <a:buFont typeface="Wingdings" panose="05000000000000000000" pitchFamily="2" charset="2"/>
              <a:buChar char="§"/>
            </a:pPr>
            <a:r>
              <a:rPr lang="en-US" altLang="en-US" sz="4200" i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altLang="en-US" sz="42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4200" i="1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1.800 + 240</a:t>
            </a:r>
            <a:r>
              <a:rPr lang="en-US" altLang="en-US" sz="4200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</a:p>
          <a:p>
            <a:pPr lvl="1" eaLnBrk="1" hangingPunct="1">
              <a:buClrTx/>
              <a:buFont typeface="Wingdings" panose="05000000000000000000" pitchFamily="2" charset="2"/>
              <a:buChar char="§"/>
            </a:pPr>
            <a:endParaRPr lang="en-US" altLang="en-US" sz="12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§"/>
            </a:pPr>
            <a:r>
              <a:rPr lang="en-US" altLang="en-US" sz="4200" b="1" dirty="0">
                <a:latin typeface="Calibri" panose="020F0502020204030204" pitchFamily="34" charset="0"/>
                <a:cs typeface="Calibri" panose="020F0502020204030204" pitchFamily="34" charset="0"/>
              </a:rPr>
              <a:t>1981: </a:t>
            </a:r>
            <a:r>
              <a:rPr lang="en-US" altLang="en-US" sz="4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Curva</a:t>
            </a:r>
            <a:r>
              <a:rPr lang="en-US" altLang="en-US" sz="4200" b="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r>
              <a:rPr lang="en-US" altLang="en-US" sz="4200" b="1" dirty="0">
                <a:latin typeface="Calibri" panose="020F0502020204030204" pitchFamily="34" charset="0"/>
                <a:cs typeface="Calibri" panose="020F0502020204030204" pitchFamily="34" charset="0"/>
              </a:rPr>
              <a:t> Para o </a:t>
            </a:r>
            <a:r>
              <a:rPr lang="en-US" altLang="en-US" sz="4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Trigo</a:t>
            </a:r>
            <a:endParaRPr lang="en-US" altLang="en-US" sz="4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buClrTx/>
              <a:buFont typeface="Wingdings" panose="05000000000000000000" pitchFamily="2" charset="2"/>
              <a:buChar char="§"/>
            </a:pPr>
            <a:r>
              <a:rPr lang="en-US" altLang="en-US" sz="4200" i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altLang="en-US" sz="42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altLang="en-US" sz="4200" i="1" dirty="0">
                <a:latin typeface="Calibri" panose="020F0502020204030204" pitchFamily="34" charset="0"/>
                <a:cs typeface="Calibri" panose="020F0502020204030204" pitchFamily="34" charset="0"/>
              </a:rPr>
              <a:t> = 3.550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- 266</a:t>
            </a:r>
            <a:r>
              <a:rPr lang="en-US" altLang="en-US" sz="4200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</a:p>
        </p:txBody>
      </p:sp>
      <p:sp>
        <p:nvSpPr>
          <p:cNvPr id="109573" name="Text Box 4"/>
          <p:cNvSpPr txBox="1">
            <a:spLocks noChangeArrowheads="1"/>
          </p:cNvSpPr>
          <p:nvPr/>
        </p:nvSpPr>
        <p:spPr bwMode="auto">
          <a:xfrm>
            <a:off x="554660" y="1284530"/>
            <a:ext cx="7098164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Exemplo</a:t>
            </a: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: O Mercado de </a:t>
            </a:r>
            <a:r>
              <a:rPr lang="en-US" altLang="en-US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Trigo</a:t>
            </a:r>
            <a:endParaRPr lang="en-US" altLang="en-US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1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151" y="1422365"/>
            <a:ext cx="11760590" cy="4114316"/>
          </a:xfrm>
        </p:spPr>
        <p:txBody>
          <a:bodyPr/>
          <a:lstStyle/>
          <a:p>
            <a:pPr algn="just"/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Uma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alteração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provoca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movimento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ao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longo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curva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variação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quantidade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ofertada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algn="just"/>
            <a:endParaRPr lang="en-US" altLang="en-US" sz="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Uma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alteração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qualquer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outro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fator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altere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as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condições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provoca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deslocamento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curva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variação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</a:p>
          <a:p>
            <a:pPr algn="just"/>
            <a:endParaRPr lang="pt-BR" sz="420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1026137" y="1019154"/>
            <a:ext cx="10396830" cy="801687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Outras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Variáveis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Afetam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787230"/>
      </p:ext>
    </p:extLst>
  </p:cSld>
  <p:clrMapOvr>
    <a:masterClrMapping/>
  </p:clrMapOvr>
  <p:transition spd="med">
    <p:wipe dir="r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5"/>
          <p:cNvSpPr>
            <a:spLocks noGrp="1" noChangeArrowheads="1"/>
          </p:cNvSpPr>
          <p:nvPr>
            <p:ph idx="1"/>
          </p:nvPr>
        </p:nvSpPr>
        <p:spPr>
          <a:xfrm>
            <a:off x="815923" y="1250028"/>
            <a:ext cx="9510932" cy="1481131"/>
          </a:xfrm>
          <a:noFill/>
        </p:spPr>
        <p:txBody>
          <a:bodyPr/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Equilíbrio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: Q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= Q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858131" y="1994345"/>
            <a:ext cx="10410092" cy="387452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pt-BR" altLang="en-US" sz="1800"/>
          </a:p>
        </p:txBody>
      </p:sp>
      <p:graphicFrame>
        <p:nvGraphicFramePr>
          <p:cNvPr id="1106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408316"/>
              </p:ext>
            </p:extLst>
          </p:nvPr>
        </p:nvGraphicFramePr>
        <p:xfrm>
          <a:off x="2545723" y="2204251"/>
          <a:ext cx="6575771" cy="642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28800" imgH="177800" progId="Equation.3">
                  <p:embed/>
                </p:oleObj>
              </mc:Choice>
              <mc:Fallback>
                <p:oleObj name="Equation" r:id="rId2" imgW="1828800" imgH="177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5723" y="2204251"/>
                        <a:ext cx="6575771" cy="6421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691782"/>
              </p:ext>
            </p:extLst>
          </p:nvPr>
        </p:nvGraphicFramePr>
        <p:xfrm>
          <a:off x="4363772" y="3048188"/>
          <a:ext cx="3106174" cy="642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63225" imgH="177723" progId="Equation.3">
                  <p:embed/>
                </p:oleObj>
              </mc:Choice>
              <mc:Fallback>
                <p:oleObj name="Equation" r:id="rId4" imgW="863225" imgH="17772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3772" y="3048188"/>
                        <a:ext cx="3106174" cy="6421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700661"/>
              </p:ext>
            </p:extLst>
          </p:nvPr>
        </p:nvGraphicFramePr>
        <p:xfrm>
          <a:off x="3981158" y="3993327"/>
          <a:ext cx="3837038" cy="731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66337" imgH="203112" progId="Equation.3">
                  <p:embed/>
                </p:oleObj>
              </mc:Choice>
              <mc:Fallback>
                <p:oleObj name="Equation" r:id="rId6" imgW="1066337" imgH="20311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158" y="3993327"/>
                        <a:ext cx="3837038" cy="7315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001859"/>
              </p:ext>
            </p:extLst>
          </p:nvPr>
        </p:nvGraphicFramePr>
        <p:xfrm>
          <a:off x="998808" y="5015894"/>
          <a:ext cx="10269415" cy="65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984500" imgH="203200" progId="Equation.3">
                  <p:embed/>
                </p:oleObj>
              </mc:Choice>
              <mc:Fallback>
                <p:oleObj name="Equation" r:id="rId8" imgW="2984500" imgH="203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808" y="5015894"/>
                        <a:ext cx="10269415" cy="65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22363" y="229217"/>
            <a:ext cx="9706708" cy="955675"/>
          </a:xfrm>
        </p:spPr>
        <p:txBody>
          <a:bodyPr/>
          <a:lstStyle/>
          <a:p>
            <a:pPr algn="ctr" eaLnBrk="1" hangingPunct="1"/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Elasticidades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endParaRPr lang="en-US" alt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661182" y="1496210"/>
            <a:ext cx="10578904" cy="390578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pt-BR" altLang="en-US" sz="1800"/>
          </a:p>
        </p:txBody>
      </p:sp>
      <p:graphicFrame>
        <p:nvGraphicFramePr>
          <p:cNvPr id="1116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267375"/>
              </p:ext>
            </p:extLst>
          </p:nvPr>
        </p:nvGraphicFramePr>
        <p:xfrm>
          <a:off x="801859" y="1661773"/>
          <a:ext cx="10311618" cy="1475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22600" imgH="431800" progId="Equation.3">
                  <p:embed/>
                </p:oleObj>
              </mc:Choice>
              <mc:Fallback>
                <p:oleObj name="Equation" r:id="rId2" imgW="3022600" imgH="431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859" y="1661773"/>
                        <a:ext cx="10311618" cy="14753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369430"/>
              </p:ext>
            </p:extLst>
          </p:nvPr>
        </p:nvGraphicFramePr>
        <p:xfrm>
          <a:off x="800613" y="3630911"/>
          <a:ext cx="10381826" cy="1489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819400" imgH="431800" progId="Equation.3">
                  <p:embed/>
                </p:oleObj>
              </mc:Choice>
              <mc:Fallback>
                <p:oleObj name="Equation" r:id="rId4" imgW="2819400" imgH="431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613" y="3630911"/>
                        <a:ext cx="10381826" cy="14893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322363" y="286368"/>
            <a:ext cx="9706708" cy="955675"/>
          </a:xfrm>
        </p:spPr>
        <p:txBody>
          <a:bodyPr/>
          <a:lstStyle/>
          <a:p>
            <a:pPr algn="ctr" eaLnBrk="1" hangingPunct="1"/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Elasticidades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endParaRPr lang="en-US" alt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9"/>
          <p:cNvSpPr>
            <a:spLocks noGrp="1" noChangeArrowheads="1"/>
          </p:cNvSpPr>
          <p:nvPr>
            <p:ph idx="1"/>
          </p:nvPr>
        </p:nvSpPr>
        <p:spPr>
          <a:xfrm>
            <a:off x="562707" y="1598761"/>
            <a:ext cx="11197883" cy="3725862"/>
          </a:xfrm>
        </p:spPr>
        <p:txBody>
          <a:bodyPr/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Se o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altLang="en-US" sz="4200" dirty="0" err="1">
                <a:latin typeface="Calibri" panose="020F0502020204030204" pitchFamily="34" charset="0"/>
                <a:cs typeface="Calibri" panose="020F0502020204030204" pitchFamily="34" charset="0"/>
              </a:rPr>
              <a:t>trigo</a:t>
            </a:r>
            <a:r>
              <a:rPr lang="en-US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fosse $4.00/bushel:</a:t>
            </a:r>
          </a:p>
        </p:txBody>
      </p:sp>
      <p:sp>
        <p:nvSpPr>
          <p:cNvPr id="112647" name="Rectangle 11"/>
          <p:cNvSpPr>
            <a:spLocks noChangeArrowheads="1"/>
          </p:cNvSpPr>
          <p:nvPr/>
        </p:nvSpPr>
        <p:spPr bwMode="auto">
          <a:xfrm>
            <a:off x="1041009" y="2456938"/>
            <a:ext cx="8890782" cy="2717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pt-BR" altLang="en-US" sz="1800"/>
          </a:p>
        </p:txBody>
      </p:sp>
      <p:graphicFrame>
        <p:nvGraphicFramePr>
          <p:cNvPr id="11264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8891684"/>
              </p:ext>
            </p:extLst>
          </p:nvPr>
        </p:nvGraphicFramePr>
        <p:xfrm>
          <a:off x="1311671" y="2569923"/>
          <a:ext cx="8414944" cy="848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70100" imgH="228600" progId="Equation.DSMT4">
                  <p:embed/>
                </p:oleObj>
              </mc:Choice>
              <mc:Fallback>
                <p:oleObj name="Equation" r:id="rId2" imgW="207010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671" y="2569923"/>
                        <a:ext cx="8414944" cy="848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4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28196"/>
              </p:ext>
            </p:extLst>
          </p:nvPr>
        </p:nvGraphicFramePr>
        <p:xfrm>
          <a:off x="1324704" y="3645566"/>
          <a:ext cx="7021151" cy="1472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26451" imgH="393529" progId="Equation.3">
                  <p:embed/>
                </p:oleObj>
              </mc:Choice>
              <mc:Fallback>
                <p:oleObj name="Equation" r:id="rId4" imgW="1726451" imgH="393529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4704" y="3645566"/>
                        <a:ext cx="7021151" cy="14720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322363" y="300653"/>
            <a:ext cx="9706708" cy="955675"/>
          </a:xfrm>
        </p:spPr>
        <p:txBody>
          <a:bodyPr/>
          <a:lstStyle/>
          <a:p>
            <a:pPr algn="ctr" eaLnBrk="1" hangingPunct="1"/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Elasticidades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endParaRPr lang="en-US" alt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59"/>
          <p:cNvSpPr>
            <a:spLocks noChangeArrowheads="1"/>
          </p:cNvSpPr>
          <p:nvPr/>
        </p:nvSpPr>
        <p:spPr bwMode="auto">
          <a:xfrm>
            <a:off x="842961" y="197684"/>
            <a:ext cx="108039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800" b="1" dirty="0"/>
              <a:t>Análise de Mercados Competitivos</a:t>
            </a:r>
          </a:p>
        </p:txBody>
      </p:sp>
      <p:sp>
        <p:nvSpPr>
          <p:cNvPr id="115716" name="Rectangle 60"/>
          <p:cNvSpPr>
            <a:spLocks noChangeArrowheads="1"/>
          </p:cNvSpPr>
          <p:nvPr/>
        </p:nvSpPr>
        <p:spPr bwMode="auto">
          <a:xfrm>
            <a:off x="211015" y="1346863"/>
            <a:ext cx="11816862" cy="4815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§"/>
            </a:pPr>
            <a:r>
              <a:rPr lang="pt-BR" altLang="en-US" sz="3800" b="0" dirty="0"/>
              <a:t>Vimos anteriormente como as curvas de oferta e  demanda de mercado descrevem o comportamento dos preços e das quantidades  transacionadas,  caso não haja intervenção governamental. </a:t>
            </a:r>
          </a:p>
          <a:p>
            <a:pPr algn="just"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§"/>
            </a:pPr>
            <a:endParaRPr lang="pt-BR" altLang="en-US" sz="1200" b="0" dirty="0"/>
          </a:p>
          <a:p>
            <a:pPr algn="just"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§"/>
            </a:pPr>
            <a:r>
              <a:rPr lang="pt-BR" altLang="en-US" sz="3800" b="0" dirty="0"/>
              <a:t>Entretanto, por diversas vezes, os governos alteram o comportamento dos mercados via políticas de  intervenção  direta ou indireta.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9"/>
          <p:cNvSpPr>
            <a:spLocks noChangeArrowheads="1"/>
          </p:cNvSpPr>
          <p:nvPr/>
        </p:nvSpPr>
        <p:spPr bwMode="auto">
          <a:xfrm>
            <a:off x="914401" y="269123"/>
            <a:ext cx="10775851" cy="1043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800" b="1" dirty="0"/>
              <a:t>Análise de Mercados Competitivos</a:t>
            </a:r>
          </a:p>
        </p:txBody>
      </p:sp>
      <p:sp>
        <p:nvSpPr>
          <p:cNvPr id="6" name="Rectangle 60"/>
          <p:cNvSpPr>
            <a:spLocks noChangeArrowheads="1"/>
          </p:cNvSpPr>
          <p:nvPr/>
        </p:nvSpPr>
        <p:spPr bwMode="auto">
          <a:xfrm>
            <a:off x="211015" y="858015"/>
            <a:ext cx="11816862" cy="4815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§"/>
            </a:pPr>
            <a:endParaRPr lang="pt-BR" altLang="en-US" sz="3800" b="0" dirty="0"/>
          </a:p>
          <a:p>
            <a:pPr algn="just"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§"/>
            </a:pPr>
            <a:r>
              <a:rPr lang="pt-BR" altLang="en-US" sz="3800" b="0" dirty="0"/>
              <a:t>Trataremos  aqui  de  estudar  de  que  forma essas políticas geram ganhos ou perdas para os agentes econômicos envolvidos, assim  como  para a sociedade  como um  todo.</a:t>
            </a:r>
          </a:p>
          <a:p>
            <a:pPr algn="just"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§"/>
            </a:pPr>
            <a:endParaRPr lang="pt-BR" altLang="en-US" sz="1200" b="0" dirty="0"/>
          </a:p>
          <a:p>
            <a:pPr algn="just"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§"/>
            </a:pPr>
            <a:r>
              <a:rPr lang="pt-BR" altLang="en-US" sz="3800" b="0" dirty="0"/>
              <a:t>Faremos isso  utilizando o  conceito de excedente resumido a seguir.</a:t>
            </a:r>
          </a:p>
        </p:txBody>
      </p:sp>
    </p:spTree>
    <p:extLst>
      <p:ext uri="{BB962C8B-B14F-4D97-AF65-F5344CB8AC3E}">
        <p14:creationId xmlns:p14="http://schemas.microsoft.com/office/powerpoint/2010/main" val="172291903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Rectangle 5"/>
          <p:cNvSpPr>
            <a:spLocks noChangeArrowheads="1"/>
          </p:cNvSpPr>
          <p:nvPr/>
        </p:nvSpPr>
        <p:spPr bwMode="auto">
          <a:xfrm>
            <a:off x="154745" y="1543125"/>
            <a:ext cx="11802793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ClrTx/>
              <a:buFont typeface="Wingdings" panose="05000000000000000000" pitchFamily="2" charset="2"/>
              <a:buChar char="§"/>
            </a:pPr>
            <a:r>
              <a:rPr lang="pt-BR" altLang="en-US" sz="4000" b="1" dirty="0"/>
              <a:t>Os Excedentes do Consumidor e Produtor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§"/>
            </a:pPr>
            <a:endParaRPr lang="pt-BR" altLang="en-US" sz="1200" b="1" dirty="0"/>
          </a:p>
          <a:p>
            <a:pPr lvl="1" algn="just" eaLnBrk="1" hangingPunct="1">
              <a:buClrTx/>
              <a:buFont typeface="Wingdings" panose="05000000000000000000" pitchFamily="2" charset="2"/>
              <a:buChar char="§"/>
            </a:pPr>
            <a:r>
              <a:rPr lang="pt-BR" altLang="en-US" sz="4000" b="1" dirty="0"/>
              <a:t>Excedente do Consumidor </a:t>
            </a:r>
          </a:p>
          <a:p>
            <a:pPr lvl="2" algn="just" eaLnBrk="1" hangingPunct="1">
              <a:buClrTx/>
              <a:buFont typeface="Wingdings" panose="05000000000000000000" pitchFamily="2" charset="2"/>
              <a:buChar char="§"/>
            </a:pPr>
            <a:r>
              <a:rPr lang="pt-BR" altLang="en-US" sz="3800" b="0" dirty="0"/>
              <a:t>É dado  pela diferença  entre o preço que o consumidor está disposto a pagar por certa quantidade de um bem ou serviço e o preço que, efetivamente, ele paga.</a:t>
            </a:r>
          </a:p>
        </p:txBody>
      </p:sp>
      <p:sp>
        <p:nvSpPr>
          <p:cNvPr id="4" name="Rectangle 59"/>
          <p:cNvSpPr>
            <a:spLocks noChangeArrowheads="1"/>
          </p:cNvSpPr>
          <p:nvPr/>
        </p:nvSpPr>
        <p:spPr bwMode="auto">
          <a:xfrm>
            <a:off x="914401" y="254834"/>
            <a:ext cx="10775851" cy="1043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800" b="1" dirty="0"/>
              <a:t>Análise de Mercados Competitivos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54745" y="1543127"/>
            <a:ext cx="11802793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ClrTx/>
              <a:buFont typeface="Wingdings" panose="05000000000000000000" pitchFamily="2" charset="2"/>
              <a:buChar char="§"/>
            </a:pPr>
            <a:r>
              <a:rPr lang="pt-BR" altLang="en-US" sz="4000" b="1" dirty="0"/>
              <a:t>Os Excedentes do Consumidor e Produtor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§"/>
            </a:pPr>
            <a:endParaRPr lang="pt-BR" altLang="en-US" sz="600" b="1" dirty="0"/>
          </a:p>
          <a:p>
            <a:pPr lvl="1" algn="just" eaLnBrk="1" hangingPunct="1">
              <a:buClrTx/>
              <a:buFont typeface="Wingdings" panose="05000000000000000000" pitchFamily="2" charset="2"/>
              <a:buChar char="§"/>
            </a:pPr>
            <a:r>
              <a:rPr lang="pt-BR" altLang="en-US" sz="4000" b="1" dirty="0"/>
              <a:t>Excedente do Produtor </a:t>
            </a:r>
          </a:p>
          <a:p>
            <a:pPr lvl="2" algn="just" eaLnBrk="1" hangingPunct="1">
              <a:buClrTx/>
              <a:buFont typeface="Wingdings" panose="05000000000000000000" pitchFamily="2" charset="2"/>
              <a:buChar char="§"/>
            </a:pPr>
            <a:r>
              <a:rPr lang="pt-BR" altLang="en-US" sz="3800" b="0" dirty="0"/>
              <a:t>É dado  pela  diferença entre  o  preço  que o produtor aceitaria para ofertar certa quantidade de um bem ou serviço e o preço pelo qual, efetivamente, ele as oferta.</a:t>
            </a:r>
          </a:p>
        </p:txBody>
      </p:sp>
      <p:sp>
        <p:nvSpPr>
          <p:cNvPr id="6" name="Rectangle 59"/>
          <p:cNvSpPr>
            <a:spLocks noChangeArrowheads="1"/>
          </p:cNvSpPr>
          <p:nvPr/>
        </p:nvSpPr>
        <p:spPr bwMode="auto">
          <a:xfrm>
            <a:off x="914401" y="254836"/>
            <a:ext cx="10775851" cy="1043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800" b="1" dirty="0"/>
              <a:t>Análise de Mercados Competitivos</a:t>
            </a:r>
          </a:p>
        </p:txBody>
      </p:sp>
    </p:spTree>
    <p:extLst>
      <p:ext uri="{BB962C8B-B14F-4D97-AF65-F5344CB8AC3E}">
        <p14:creationId xmlns:p14="http://schemas.microsoft.com/office/powerpoint/2010/main" val="56606555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 bwMode="auto">
          <a:xfrm>
            <a:off x="604909" y="1028700"/>
            <a:ext cx="11000935" cy="57641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1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118836" name="AutoShape 5" descr="Xadrez"/>
          <p:cNvSpPr>
            <a:spLocks noChangeArrowheads="1"/>
          </p:cNvSpPr>
          <p:nvPr/>
        </p:nvSpPr>
        <p:spPr bwMode="auto">
          <a:xfrm>
            <a:off x="3372759" y="1583035"/>
            <a:ext cx="3016449" cy="2459817"/>
          </a:xfrm>
          <a:prstGeom prst="rtTriangle">
            <a:avLst/>
          </a:prstGeom>
          <a:pattFill prst="plaid">
            <a:fgClr>
              <a:srgbClr val="66FF33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118837" name="Rectangle 6"/>
          <p:cNvSpPr>
            <a:spLocks noChangeArrowheads="1"/>
          </p:cNvSpPr>
          <p:nvPr/>
        </p:nvSpPr>
        <p:spPr bwMode="auto">
          <a:xfrm>
            <a:off x="4679887" y="1597853"/>
            <a:ext cx="2268621" cy="8279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 dirty="0"/>
              <a:t>Excedente do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 dirty="0"/>
              <a:t> Consumidor</a:t>
            </a:r>
            <a:endParaRPr lang="en-US" altLang="en-US" sz="2400" b="1" dirty="0"/>
          </a:p>
        </p:txBody>
      </p:sp>
      <p:sp>
        <p:nvSpPr>
          <p:cNvPr id="118838" name="Line 7"/>
          <p:cNvSpPr>
            <a:spLocks noChangeShapeType="1"/>
          </p:cNvSpPr>
          <p:nvPr/>
        </p:nvSpPr>
        <p:spPr bwMode="auto">
          <a:xfrm flipH="1">
            <a:off x="4378242" y="2418410"/>
            <a:ext cx="821144" cy="600136"/>
          </a:xfrm>
          <a:prstGeom prst="line">
            <a:avLst/>
          </a:prstGeom>
          <a:noFill/>
          <a:ln w="38100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40" name="Text Box 9"/>
          <p:cNvSpPr txBox="1">
            <a:spLocks noChangeArrowheads="1"/>
          </p:cNvSpPr>
          <p:nvPr/>
        </p:nvSpPr>
        <p:spPr bwMode="auto">
          <a:xfrm>
            <a:off x="3875501" y="3048182"/>
            <a:ext cx="603290" cy="748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3600" b="1" dirty="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18831" name="AutoShape 11" descr="Xadrez"/>
          <p:cNvSpPr>
            <a:spLocks noChangeArrowheads="1"/>
          </p:cNvSpPr>
          <p:nvPr/>
        </p:nvSpPr>
        <p:spPr bwMode="auto">
          <a:xfrm rot="5400000">
            <a:off x="4132404" y="3283207"/>
            <a:ext cx="1396612" cy="2915902"/>
          </a:xfrm>
          <a:prstGeom prst="rtTriangle">
            <a:avLst/>
          </a:prstGeom>
          <a:pattFill prst="plaid">
            <a:fgClr>
              <a:srgbClr val="66FFFF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118832" name="Rectangle 12"/>
          <p:cNvSpPr>
            <a:spLocks noChangeArrowheads="1"/>
          </p:cNvSpPr>
          <p:nvPr/>
        </p:nvSpPr>
        <p:spPr bwMode="auto">
          <a:xfrm>
            <a:off x="7193596" y="1797900"/>
            <a:ext cx="1977451" cy="8279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3333CC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 dirty="0"/>
              <a:t> Excedente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 dirty="0"/>
              <a:t>do Produtor</a:t>
            </a:r>
            <a:endParaRPr lang="en-US" altLang="en-US" sz="2400" b="1" dirty="0"/>
          </a:p>
        </p:txBody>
      </p:sp>
      <p:sp>
        <p:nvSpPr>
          <p:cNvPr id="118834" name="Text Box 14"/>
          <p:cNvSpPr txBox="1">
            <a:spLocks noChangeArrowheads="1"/>
          </p:cNvSpPr>
          <p:nvPr/>
        </p:nvSpPr>
        <p:spPr bwMode="auto">
          <a:xfrm>
            <a:off x="3875501" y="4454056"/>
            <a:ext cx="603290" cy="67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b="1" dirty="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18835" name="Line 15"/>
          <p:cNvSpPr>
            <a:spLocks noChangeShapeType="1"/>
          </p:cNvSpPr>
          <p:nvPr/>
        </p:nvSpPr>
        <p:spPr bwMode="auto">
          <a:xfrm flipH="1">
            <a:off x="4780436" y="2414706"/>
            <a:ext cx="2413160" cy="2059725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8790" name="Line 17"/>
          <p:cNvSpPr>
            <a:spLocks noChangeShapeType="1"/>
          </p:cNvSpPr>
          <p:nvPr/>
        </p:nvSpPr>
        <p:spPr bwMode="auto">
          <a:xfrm>
            <a:off x="3372759" y="1247776"/>
            <a:ext cx="0" cy="4476939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1" name="Line 18"/>
          <p:cNvSpPr>
            <a:spLocks noChangeShapeType="1"/>
          </p:cNvSpPr>
          <p:nvPr/>
        </p:nvSpPr>
        <p:spPr bwMode="auto">
          <a:xfrm>
            <a:off x="3364380" y="5724713"/>
            <a:ext cx="5940728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2" name="Rectangle 19"/>
          <p:cNvSpPr>
            <a:spLocks noChangeArrowheads="1"/>
          </p:cNvSpPr>
          <p:nvPr/>
        </p:nvSpPr>
        <p:spPr bwMode="auto">
          <a:xfrm>
            <a:off x="9108202" y="5711748"/>
            <a:ext cx="501741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dirty="0"/>
              <a:t>Q</a:t>
            </a:r>
            <a:endParaRPr lang="en-US" altLang="en-US" b="1" dirty="0"/>
          </a:p>
        </p:txBody>
      </p:sp>
      <p:sp>
        <p:nvSpPr>
          <p:cNvPr id="118793" name="Rectangle 20"/>
          <p:cNvSpPr>
            <a:spLocks noChangeArrowheads="1"/>
          </p:cNvSpPr>
          <p:nvPr/>
        </p:nvSpPr>
        <p:spPr bwMode="auto">
          <a:xfrm>
            <a:off x="2918235" y="1074155"/>
            <a:ext cx="456857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dirty="0"/>
              <a:t>P</a:t>
            </a:r>
            <a:endParaRPr lang="en-US" altLang="en-US" b="1" dirty="0"/>
          </a:p>
        </p:txBody>
      </p:sp>
      <p:sp>
        <p:nvSpPr>
          <p:cNvPr id="118794" name="Line 21"/>
          <p:cNvSpPr>
            <a:spLocks noChangeShapeType="1"/>
          </p:cNvSpPr>
          <p:nvPr/>
        </p:nvSpPr>
        <p:spPr bwMode="auto">
          <a:xfrm flipV="1">
            <a:off x="3372759" y="2937047"/>
            <a:ext cx="5228511" cy="254316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5" name="Rectangle 22"/>
          <p:cNvSpPr>
            <a:spLocks noChangeArrowheads="1"/>
          </p:cNvSpPr>
          <p:nvPr/>
        </p:nvSpPr>
        <p:spPr bwMode="auto">
          <a:xfrm>
            <a:off x="8543520" y="2625866"/>
            <a:ext cx="405561" cy="48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b="1" i="1" dirty="0"/>
              <a:t>S</a:t>
            </a:r>
          </a:p>
        </p:txBody>
      </p:sp>
      <p:sp>
        <p:nvSpPr>
          <p:cNvPr id="118796" name="Line 23"/>
          <p:cNvSpPr>
            <a:spLocks noChangeShapeType="1"/>
          </p:cNvSpPr>
          <p:nvPr/>
        </p:nvSpPr>
        <p:spPr bwMode="auto">
          <a:xfrm>
            <a:off x="3408370" y="1612673"/>
            <a:ext cx="4857740" cy="396200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7" name="Rectangle 24"/>
          <p:cNvSpPr>
            <a:spLocks noChangeArrowheads="1"/>
          </p:cNvSpPr>
          <p:nvPr/>
        </p:nvSpPr>
        <p:spPr bwMode="auto">
          <a:xfrm>
            <a:off x="8297530" y="5257942"/>
            <a:ext cx="423194" cy="48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b="1" i="1" dirty="0"/>
              <a:t>D</a:t>
            </a:r>
          </a:p>
        </p:txBody>
      </p:sp>
      <p:sp>
        <p:nvSpPr>
          <p:cNvPr id="118798" name="Line 25"/>
          <p:cNvSpPr>
            <a:spLocks noChangeShapeType="1"/>
          </p:cNvSpPr>
          <p:nvPr/>
        </p:nvSpPr>
        <p:spPr bwMode="auto">
          <a:xfrm>
            <a:off x="3391612" y="4042851"/>
            <a:ext cx="298083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9" name="Line 26"/>
          <p:cNvSpPr>
            <a:spLocks noChangeShapeType="1"/>
          </p:cNvSpPr>
          <p:nvPr/>
        </p:nvSpPr>
        <p:spPr bwMode="auto">
          <a:xfrm>
            <a:off x="6288659" y="4059522"/>
            <a:ext cx="0" cy="1665191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00" name="Rectangle 27"/>
          <p:cNvSpPr>
            <a:spLocks noChangeArrowheads="1"/>
          </p:cNvSpPr>
          <p:nvPr/>
        </p:nvSpPr>
        <p:spPr bwMode="auto">
          <a:xfrm>
            <a:off x="6087563" y="5702487"/>
            <a:ext cx="549832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 dirty="0" err="1"/>
              <a:t>Q</a:t>
            </a:r>
            <a:r>
              <a:rPr lang="en-US" altLang="en-US" sz="1800" b="1" i="1" dirty="0" err="1"/>
              <a:t>e</a:t>
            </a:r>
            <a:endParaRPr lang="en-US" altLang="en-US" sz="1800" b="1" i="1" baseline="-25000" dirty="0"/>
          </a:p>
        </p:txBody>
      </p:sp>
      <p:sp>
        <p:nvSpPr>
          <p:cNvPr id="118801" name="Oval 28"/>
          <p:cNvSpPr>
            <a:spLocks noChangeArrowheads="1"/>
          </p:cNvSpPr>
          <p:nvPr/>
        </p:nvSpPr>
        <p:spPr bwMode="auto">
          <a:xfrm>
            <a:off x="6234196" y="3942829"/>
            <a:ext cx="201097" cy="164853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118802" name="Rectangle 29"/>
          <p:cNvSpPr>
            <a:spLocks noChangeArrowheads="1"/>
          </p:cNvSpPr>
          <p:nvPr/>
        </p:nvSpPr>
        <p:spPr bwMode="auto">
          <a:xfrm>
            <a:off x="2821839" y="3770615"/>
            <a:ext cx="533801" cy="48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b="1" dirty="0" err="1"/>
              <a:t>P</a:t>
            </a:r>
            <a:r>
              <a:rPr lang="en-US" altLang="en-US" sz="1800" b="1" dirty="0" err="1"/>
              <a:t>e</a:t>
            </a:r>
            <a:endParaRPr lang="en-US" altLang="en-US" sz="1800" b="1" dirty="0"/>
          </a:p>
        </p:txBody>
      </p:sp>
      <p:sp>
        <p:nvSpPr>
          <p:cNvPr id="118820" name="Rectangle 31"/>
          <p:cNvSpPr>
            <a:spLocks noChangeArrowheads="1"/>
          </p:cNvSpPr>
          <p:nvPr/>
        </p:nvSpPr>
        <p:spPr bwMode="auto">
          <a:xfrm>
            <a:off x="2836503" y="1747889"/>
            <a:ext cx="534163" cy="4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b="1" dirty="0"/>
              <a:t>P</a:t>
            </a:r>
            <a:r>
              <a:rPr lang="en-US" altLang="en-US" sz="1800" b="1" dirty="0"/>
              <a:t>4</a:t>
            </a:r>
          </a:p>
        </p:txBody>
      </p:sp>
      <p:sp>
        <p:nvSpPr>
          <p:cNvPr id="118821" name="Line 32"/>
          <p:cNvSpPr>
            <a:spLocks noChangeShapeType="1"/>
          </p:cNvSpPr>
          <p:nvPr/>
        </p:nvSpPr>
        <p:spPr bwMode="auto">
          <a:xfrm>
            <a:off x="3875502" y="2073889"/>
            <a:ext cx="0" cy="3650826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22" name="Line 33"/>
          <p:cNvSpPr>
            <a:spLocks noChangeShapeType="1"/>
          </p:cNvSpPr>
          <p:nvPr/>
        </p:nvSpPr>
        <p:spPr bwMode="auto">
          <a:xfrm>
            <a:off x="3391613" y="1992389"/>
            <a:ext cx="46713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23" name="Oval 34"/>
          <p:cNvSpPr>
            <a:spLocks noChangeArrowheads="1"/>
          </p:cNvSpPr>
          <p:nvPr/>
        </p:nvSpPr>
        <p:spPr bwMode="auto">
          <a:xfrm>
            <a:off x="3774954" y="1910889"/>
            <a:ext cx="201097" cy="164852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118824" name="Rectangle 35"/>
          <p:cNvSpPr>
            <a:spLocks noChangeArrowheads="1"/>
          </p:cNvSpPr>
          <p:nvPr/>
        </p:nvSpPr>
        <p:spPr bwMode="auto">
          <a:xfrm>
            <a:off x="3573857" y="5708044"/>
            <a:ext cx="548826" cy="4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 dirty="0"/>
              <a:t>Q</a:t>
            </a:r>
            <a:r>
              <a:rPr lang="en-US" altLang="en-US" sz="1800" b="1" i="1" dirty="0"/>
              <a:t>1</a:t>
            </a:r>
            <a:endParaRPr lang="en-US" altLang="en-US" sz="1800" b="1" i="1" baseline="-25000" dirty="0"/>
          </a:p>
        </p:txBody>
      </p:sp>
      <p:sp>
        <p:nvSpPr>
          <p:cNvPr id="118825" name="Rectangle 36"/>
          <p:cNvSpPr>
            <a:spLocks noChangeArrowheads="1"/>
          </p:cNvSpPr>
          <p:nvPr/>
        </p:nvSpPr>
        <p:spPr bwMode="auto">
          <a:xfrm>
            <a:off x="2836503" y="4937500"/>
            <a:ext cx="534163" cy="4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b="1" dirty="0"/>
              <a:t>P</a:t>
            </a:r>
            <a:r>
              <a:rPr lang="en-US" altLang="en-US" sz="1800" b="1" dirty="0"/>
              <a:t>1</a:t>
            </a:r>
          </a:p>
        </p:txBody>
      </p:sp>
      <p:sp>
        <p:nvSpPr>
          <p:cNvPr id="118826" name="Line 37"/>
          <p:cNvSpPr>
            <a:spLocks noChangeShapeType="1"/>
          </p:cNvSpPr>
          <p:nvPr/>
        </p:nvSpPr>
        <p:spPr bwMode="auto">
          <a:xfrm flipH="1">
            <a:off x="3372761" y="5193113"/>
            <a:ext cx="502741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8827" name="Oval 38"/>
          <p:cNvSpPr>
            <a:spLocks noChangeArrowheads="1"/>
          </p:cNvSpPr>
          <p:nvPr/>
        </p:nvSpPr>
        <p:spPr bwMode="auto">
          <a:xfrm>
            <a:off x="3774954" y="5115318"/>
            <a:ext cx="201097" cy="164852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118828" name="Text Box 39"/>
          <p:cNvSpPr txBox="1">
            <a:spLocks noChangeArrowheads="1"/>
          </p:cNvSpPr>
          <p:nvPr/>
        </p:nvSpPr>
        <p:spPr bwMode="auto">
          <a:xfrm>
            <a:off x="1392702" y="6154442"/>
            <a:ext cx="2482799" cy="5539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Consumidor 1</a:t>
            </a:r>
          </a:p>
        </p:txBody>
      </p:sp>
      <p:sp>
        <p:nvSpPr>
          <p:cNvPr id="118829" name="Line 40"/>
          <p:cNvSpPr>
            <a:spLocks noChangeShapeType="1"/>
          </p:cNvSpPr>
          <p:nvPr/>
        </p:nvSpPr>
        <p:spPr bwMode="auto">
          <a:xfrm flipV="1">
            <a:off x="3123485" y="5880305"/>
            <a:ext cx="0" cy="26672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8830" name="Line 41"/>
          <p:cNvSpPr>
            <a:spLocks noChangeShapeType="1"/>
          </p:cNvSpPr>
          <p:nvPr/>
        </p:nvSpPr>
        <p:spPr bwMode="auto">
          <a:xfrm>
            <a:off x="3123485" y="5880305"/>
            <a:ext cx="50274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8809" name="Line 43"/>
          <p:cNvSpPr>
            <a:spLocks noChangeShapeType="1"/>
          </p:cNvSpPr>
          <p:nvPr/>
        </p:nvSpPr>
        <p:spPr bwMode="auto">
          <a:xfrm>
            <a:off x="3391611" y="3142648"/>
            <a:ext cx="1874807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10" name="Line 44"/>
          <p:cNvSpPr>
            <a:spLocks noChangeShapeType="1"/>
          </p:cNvSpPr>
          <p:nvPr/>
        </p:nvSpPr>
        <p:spPr bwMode="auto">
          <a:xfrm>
            <a:off x="5283176" y="3155614"/>
            <a:ext cx="0" cy="2569099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11" name="Oval 45"/>
          <p:cNvSpPr>
            <a:spLocks noChangeArrowheads="1"/>
          </p:cNvSpPr>
          <p:nvPr/>
        </p:nvSpPr>
        <p:spPr bwMode="auto">
          <a:xfrm>
            <a:off x="5182628" y="3059296"/>
            <a:ext cx="201097" cy="1630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118812" name="Rectangle 46"/>
          <p:cNvSpPr>
            <a:spLocks noChangeArrowheads="1"/>
          </p:cNvSpPr>
          <p:nvPr/>
        </p:nvSpPr>
        <p:spPr bwMode="auto">
          <a:xfrm>
            <a:off x="4981531" y="5728418"/>
            <a:ext cx="548826" cy="4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 dirty="0"/>
              <a:t>Q</a:t>
            </a:r>
            <a:r>
              <a:rPr lang="en-US" altLang="en-US" sz="1800" b="1" i="1" dirty="0"/>
              <a:t>2</a:t>
            </a:r>
            <a:endParaRPr lang="en-US" altLang="en-US" sz="1800" b="1" i="1" baseline="-25000" dirty="0"/>
          </a:p>
        </p:txBody>
      </p:sp>
      <p:sp>
        <p:nvSpPr>
          <p:cNvPr id="118813" name="Rectangle 47"/>
          <p:cNvSpPr>
            <a:spLocks noChangeArrowheads="1"/>
          </p:cNvSpPr>
          <p:nvPr/>
        </p:nvSpPr>
        <p:spPr bwMode="auto">
          <a:xfrm>
            <a:off x="2821837" y="2896296"/>
            <a:ext cx="534163" cy="488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b="1" dirty="0"/>
              <a:t>P</a:t>
            </a:r>
            <a:r>
              <a:rPr lang="en-US" altLang="en-US" sz="1800" b="1" dirty="0"/>
              <a:t>3</a:t>
            </a:r>
          </a:p>
        </p:txBody>
      </p:sp>
      <p:sp>
        <p:nvSpPr>
          <p:cNvPr id="118814" name="Rectangle 48"/>
          <p:cNvSpPr>
            <a:spLocks noChangeArrowheads="1"/>
          </p:cNvSpPr>
          <p:nvPr/>
        </p:nvSpPr>
        <p:spPr bwMode="auto">
          <a:xfrm>
            <a:off x="2836500" y="4266976"/>
            <a:ext cx="534163" cy="488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b="1" dirty="0"/>
              <a:t>P</a:t>
            </a:r>
            <a:r>
              <a:rPr lang="en-US" altLang="en-US" sz="1800" b="1" dirty="0"/>
              <a:t>2</a:t>
            </a:r>
          </a:p>
        </p:txBody>
      </p:sp>
      <p:sp>
        <p:nvSpPr>
          <p:cNvPr id="118815" name="Line 49"/>
          <p:cNvSpPr>
            <a:spLocks noChangeShapeType="1"/>
          </p:cNvSpPr>
          <p:nvPr/>
        </p:nvSpPr>
        <p:spPr bwMode="auto">
          <a:xfrm flipH="1">
            <a:off x="3372758" y="4507771"/>
            <a:ext cx="191041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8816" name="Oval 50"/>
          <p:cNvSpPr>
            <a:spLocks noChangeArrowheads="1"/>
          </p:cNvSpPr>
          <p:nvPr/>
        </p:nvSpPr>
        <p:spPr bwMode="auto">
          <a:xfrm>
            <a:off x="5182628" y="4422567"/>
            <a:ext cx="201097" cy="163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118817" name="Text Box 51"/>
          <p:cNvSpPr txBox="1">
            <a:spLocks noChangeArrowheads="1"/>
          </p:cNvSpPr>
          <p:nvPr/>
        </p:nvSpPr>
        <p:spPr bwMode="auto">
          <a:xfrm>
            <a:off x="3959909" y="6158145"/>
            <a:ext cx="2392211" cy="5539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Consumidor 2</a:t>
            </a:r>
          </a:p>
        </p:txBody>
      </p:sp>
      <p:sp>
        <p:nvSpPr>
          <p:cNvPr id="118818" name="Line 52"/>
          <p:cNvSpPr>
            <a:spLocks noChangeShapeType="1"/>
          </p:cNvSpPr>
          <p:nvPr/>
        </p:nvSpPr>
        <p:spPr bwMode="auto">
          <a:xfrm>
            <a:off x="4531159" y="5880304"/>
            <a:ext cx="50274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8819" name="Line 53"/>
          <p:cNvSpPr>
            <a:spLocks noChangeShapeType="1"/>
          </p:cNvSpPr>
          <p:nvPr/>
        </p:nvSpPr>
        <p:spPr bwMode="auto">
          <a:xfrm flipV="1">
            <a:off x="4531159" y="5880304"/>
            <a:ext cx="0" cy="26672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8806" name="Text Box 55"/>
          <p:cNvSpPr txBox="1">
            <a:spLocks noChangeArrowheads="1"/>
          </p:cNvSpPr>
          <p:nvPr/>
        </p:nvSpPr>
        <p:spPr bwMode="auto">
          <a:xfrm>
            <a:off x="6485565" y="6158143"/>
            <a:ext cx="2463516" cy="5539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Consumidor 3</a:t>
            </a:r>
          </a:p>
        </p:txBody>
      </p:sp>
      <p:sp>
        <p:nvSpPr>
          <p:cNvPr id="118807" name="Line 56"/>
          <p:cNvSpPr>
            <a:spLocks noChangeShapeType="1"/>
          </p:cNvSpPr>
          <p:nvPr/>
        </p:nvSpPr>
        <p:spPr bwMode="auto">
          <a:xfrm flipV="1">
            <a:off x="7145413" y="5880302"/>
            <a:ext cx="0" cy="26672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8808" name="Line 57"/>
          <p:cNvSpPr>
            <a:spLocks noChangeShapeType="1"/>
          </p:cNvSpPr>
          <p:nvPr/>
        </p:nvSpPr>
        <p:spPr bwMode="auto">
          <a:xfrm>
            <a:off x="6642672" y="5880302"/>
            <a:ext cx="50274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" name="Rectangle 59"/>
          <p:cNvSpPr>
            <a:spLocks noChangeArrowheads="1"/>
          </p:cNvSpPr>
          <p:nvPr/>
        </p:nvSpPr>
        <p:spPr bwMode="auto">
          <a:xfrm>
            <a:off x="914401" y="126247"/>
            <a:ext cx="10775851" cy="1043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800" b="1" dirty="0"/>
              <a:t>Análise de Mercados Competitivos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8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8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8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8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8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8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8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8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8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8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8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8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8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8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8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8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8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8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8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8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8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8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8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8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8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8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8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8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8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8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8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8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8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8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8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8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8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8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8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8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18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18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18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8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8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18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18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8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8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18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18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18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18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18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18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18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18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18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18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18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18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36" grpId="0" animBg="1"/>
      <p:bldP spid="118837" grpId="0" animBg="1"/>
      <p:bldP spid="118838" grpId="0" animBg="1"/>
      <p:bldP spid="118840" grpId="0"/>
      <p:bldP spid="118831" grpId="0" animBg="1"/>
      <p:bldP spid="118832" grpId="0" animBg="1"/>
      <p:bldP spid="118834" grpId="0"/>
      <p:bldP spid="118835" grpId="0" animBg="1"/>
      <p:bldP spid="118798" grpId="0" animBg="1"/>
      <p:bldP spid="118799" grpId="0" animBg="1"/>
      <p:bldP spid="118800" grpId="0"/>
      <p:bldP spid="118801" grpId="0" animBg="1"/>
      <p:bldP spid="118802" grpId="0"/>
      <p:bldP spid="118820" grpId="0"/>
      <p:bldP spid="118821" grpId="0" animBg="1"/>
      <p:bldP spid="118822" grpId="0" animBg="1"/>
      <p:bldP spid="118823" grpId="0" animBg="1"/>
      <p:bldP spid="118824" grpId="0"/>
      <p:bldP spid="118825" grpId="0"/>
      <p:bldP spid="118826" grpId="0" animBg="1"/>
      <p:bldP spid="118827" grpId="0" animBg="1"/>
      <p:bldP spid="118828" grpId="0" animBg="1"/>
      <p:bldP spid="118830" grpId="0" animBg="1"/>
      <p:bldP spid="118809" grpId="0" animBg="1"/>
      <p:bldP spid="118810" grpId="0" animBg="1"/>
      <p:bldP spid="118811" grpId="0" animBg="1"/>
      <p:bldP spid="118812" grpId="0"/>
      <p:bldP spid="118813" grpId="0"/>
      <p:bldP spid="118814" grpId="0"/>
      <p:bldP spid="118815" grpId="0" animBg="1"/>
      <p:bldP spid="118816" grpId="0" animBg="1"/>
      <p:bldP spid="118817" grpId="0" animBg="1"/>
      <p:bldP spid="118818" grpId="0" animBg="1"/>
      <p:bldP spid="118819" grpId="0" animBg="1"/>
      <p:bldP spid="118806" grpId="0" animBg="1"/>
      <p:bldP spid="118807" grpId="0" animBg="1"/>
      <p:bldP spid="118808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5"/>
          <p:cNvSpPr>
            <a:spLocks noChangeArrowheads="1"/>
          </p:cNvSpPr>
          <p:nvPr/>
        </p:nvSpPr>
        <p:spPr bwMode="auto">
          <a:xfrm>
            <a:off x="70334" y="1432859"/>
            <a:ext cx="11938782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3800" b="0" dirty="0">
                <a:latin typeface="Calibri" panose="020F0502020204030204" pitchFamily="34" charset="0"/>
                <a:cs typeface="Calibri" panose="020F0502020204030204" pitchFamily="34" charset="0"/>
              </a:rPr>
              <a:t>Note que o consumidor que demanda Q</a:t>
            </a:r>
            <a:r>
              <a:rPr lang="pt-BR" altLang="en-US" sz="2800" b="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pt-BR" altLang="en-US" sz="3800" b="0" dirty="0">
                <a:latin typeface="Calibri" panose="020F0502020204030204" pitchFamily="34" charset="0"/>
                <a:cs typeface="Calibri" panose="020F0502020204030204" pitchFamily="34" charset="0"/>
              </a:rPr>
              <a:t> aceitaria  pagar P</a:t>
            </a:r>
            <a:r>
              <a:rPr lang="pt-BR" altLang="en-US" sz="2800" b="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pt-BR" altLang="en-US" sz="3800" b="0" dirty="0">
                <a:latin typeface="Calibri" panose="020F0502020204030204" pitchFamily="34" charset="0"/>
                <a:cs typeface="Calibri" panose="020F0502020204030204" pitchFamily="34" charset="0"/>
              </a:rPr>
              <a:t>   por esta  quantidade.  Entretanto,  efetivamente ele  paga  P</a:t>
            </a:r>
            <a:r>
              <a:rPr lang="pt-BR" altLang="en-US" sz="2800" b="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pt-BR" altLang="en-US" sz="3800" b="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12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3800" b="0" dirty="0">
                <a:latin typeface="Calibri" panose="020F0502020204030204" pitchFamily="34" charset="0"/>
                <a:cs typeface="Calibri" panose="020F0502020204030204" pitchFamily="34" charset="0"/>
              </a:rPr>
              <a:t>Da  mesma  forma,  para ofertar Q</a:t>
            </a:r>
            <a:r>
              <a:rPr lang="pt-BR" altLang="en-US" sz="2800" b="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pt-BR" altLang="en-US" sz="3800" b="0" dirty="0">
                <a:latin typeface="Calibri" panose="020F0502020204030204" pitchFamily="34" charset="0"/>
                <a:cs typeface="Calibri" panose="020F0502020204030204" pitchFamily="34" charset="0"/>
              </a:rPr>
              <a:t>, o produtor aceitaria o preço P</a:t>
            </a:r>
            <a:r>
              <a:rPr lang="pt-BR" altLang="en-US" sz="2800" b="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pt-BR" altLang="en-US" sz="3800" b="0" dirty="0">
                <a:latin typeface="Calibri" panose="020F0502020204030204" pitchFamily="34" charset="0"/>
                <a:cs typeface="Calibri" panose="020F0502020204030204" pitchFamily="34" charset="0"/>
              </a:rPr>
              <a:t>,  porém,  ele vende  todas as unidades pelo preço P</a:t>
            </a:r>
            <a:r>
              <a:rPr lang="pt-BR" altLang="en-US" sz="2800" b="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pt-BR" altLang="en-US" sz="3800" b="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4" name="Rectangle 59"/>
          <p:cNvSpPr>
            <a:spLocks noChangeArrowheads="1"/>
          </p:cNvSpPr>
          <p:nvPr/>
        </p:nvSpPr>
        <p:spPr bwMode="auto">
          <a:xfrm>
            <a:off x="914401" y="226261"/>
            <a:ext cx="10775851" cy="1043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800" b="1" dirty="0"/>
              <a:t>Análise de Mercados Competitivos</a:t>
            </a:r>
          </a:p>
        </p:txBody>
      </p:sp>
    </p:spTree>
  </p:cSld>
  <p:clrMapOvr>
    <a:masterClrMapping/>
  </p:clrMapOvr>
  <p:transition spd="med">
    <p:wipe dir="r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0334" y="1418788"/>
            <a:ext cx="11938782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3600" b="0" dirty="0">
                <a:latin typeface="Calibri" panose="020F0502020204030204" pitchFamily="34" charset="0"/>
                <a:cs typeface="Calibri" panose="020F0502020204030204" pitchFamily="34" charset="0"/>
              </a:rPr>
              <a:t>Dito de outra  forma, o excedente do consumidor é o benefício  total  obtido  por todos os consumidores, representado pela área  A. 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endParaRPr lang="pt-BR" altLang="en-US" sz="12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3600" b="0" dirty="0">
                <a:latin typeface="Calibri" panose="020F0502020204030204" pitchFamily="34" charset="0"/>
                <a:cs typeface="Calibri" panose="020F0502020204030204" pitchFamily="34" charset="0"/>
              </a:rPr>
              <a:t>Usando  o  mesmo   raciocínio,   podemos  dizer que  o  excedente  do produtor é representado pela área B.</a:t>
            </a:r>
          </a:p>
        </p:txBody>
      </p:sp>
      <p:sp>
        <p:nvSpPr>
          <p:cNvPr id="6" name="Rectangle 59"/>
          <p:cNvSpPr>
            <a:spLocks noChangeArrowheads="1"/>
          </p:cNvSpPr>
          <p:nvPr/>
        </p:nvSpPr>
        <p:spPr bwMode="auto">
          <a:xfrm>
            <a:off x="914401" y="226259"/>
            <a:ext cx="10775851" cy="1043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800" b="1" dirty="0"/>
              <a:t>Análise de Mercados Competitivos</a:t>
            </a:r>
          </a:p>
        </p:txBody>
      </p:sp>
    </p:spTree>
    <p:extLst>
      <p:ext uri="{BB962C8B-B14F-4D97-AF65-F5344CB8AC3E}">
        <p14:creationId xmlns:p14="http://schemas.microsoft.com/office/powerpoint/2010/main" val="1874620011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050"/>
          <p:cNvSpPr>
            <a:spLocks noChangeArrowheads="1"/>
          </p:cNvSpPr>
          <p:nvPr/>
        </p:nvSpPr>
        <p:spPr bwMode="auto">
          <a:xfrm>
            <a:off x="-1202789" y="6417216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18436" name="Rectangle 2051"/>
          <p:cNvSpPr>
            <a:spLocks noChangeArrowheads="1"/>
          </p:cNvSpPr>
          <p:nvPr/>
        </p:nvSpPr>
        <p:spPr bwMode="auto">
          <a:xfrm>
            <a:off x="5194495" y="638864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37" name="Rectangle 4"/>
          <p:cNvSpPr>
            <a:spLocks noGrp="1" noChangeArrowheads="1"/>
          </p:cNvSpPr>
          <p:nvPr>
            <p:ph type="title"/>
          </p:nvPr>
        </p:nvSpPr>
        <p:spPr>
          <a:xfrm>
            <a:off x="1968671" y="244989"/>
            <a:ext cx="8229600" cy="801687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Mudanças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endParaRPr lang="en-US" alt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1173" name="Rectangle 2053"/>
          <p:cNvSpPr>
            <a:spLocks noGrp="1" noChangeArrowheads="1"/>
          </p:cNvSpPr>
          <p:nvPr>
            <p:ph type="body" sz="half" idx="1"/>
          </p:nvPr>
        </p:nvSpPr>
        <p:spPr>
          <a:xfrm>
            <a:off x="267285" y="1116994"/>
            <a:ext cx="11563643" cy="874299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700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200" b="1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altLang="en-US" sz="4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Custo</a:t>
            </a:r>
            <a:r>
              <a:rPr lang="en-US" altLang="en-US" sz="4200" b="1" dirty="0">
                <a:latin typeface="Calibri" panose="020F0502020204030204" pitchFamily="34" charset="0"/>
                <a:cs typeface="Calibri" panose="020F0502020204030204" pitchFamily="34" charset="0"/>
              </a:rPr>
              <a:t> das </a:t>
            </a:r>
            <a:r>
              <a:rPr lang="en-US" altLang="en-US" sz="4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Matérias-Primas</a:t>
            </a:r>
            <a:r>
              <a:rPr lang="en-US" altLang="en-US" sz="4200" b="1" dirty="0">
                <a:latin typeface="Calibri" panose="020F0502020204030204" pitchFamily="34" charset="0"/>
                <a:cs typeface="Calibri" panose="020F0502020204030204" pitchFamily="34" charset="0"/>
              </a:rPr>
              <a:t> Cai</a:t>
            </a:r>
            <a:endParaRPr lang="en-US" altLang="en-US" sz="4200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9" name="Line 2054"/>
          <p:cNvSpPr>
            <a:spLocks noChangeShapeType="1"/>
          </p:cNvSpPr>
          <p:nvPr/>
        </p:nvSpPr>
        <p:spPr bwMode="auto">
          <a:xfrm>
            <a:off x="7686822" y="2262167"/>
            <a:ext cx="0" cy="40338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Rectangle 2056"/>
          <p:cNvSpPr>
            <a:spLocks noChangeArrowheads="1"/>
          </p:cNvSpPr>
          <p:nvPr/>
        </p:nvSpPr>
        <p:spPr bwMode="auto">
          <a:xfrm>
            <a:off x="7208496" y="2060724"/>
            <a:ext cx="456857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i="1" dirty="0"/>
              <a:t>P</a:t>
            </a:r>
          </a:p>
        </p:txBody>
      </p:sp>
      <p:grpSp>
        <p:nvGrpSpPr>
          <p:cNvPr id="2" name="Group 2085"/>
          <p:cNvGrpSpPr>
            <a:grpSpLocks/>
          </p:cNvGrpSpPr>
          <p:nvPr/>
        </p:nvGrpSpPr>
        <p:grpSpPr bwMode="auto">
          <a:xfrm>
            <a:off x="8067829" y="2189146"/>
            <a:ext cx="3062291" cy="3689354"/>
            <a:chOff x="3360" y="1133"/>
            <a:chExt cx="1929" cy="2324"/>
          </a:xfrm>
        </p:grpSpPr>
        <p:sp>
          <p:nvSpPr>
            <p:cNvPr id="18466" name="Freeform 2058"/>
            <p:cNvSpPr>
              <a:spLocks/>
            </p:cNvSpPr>
            <p:nvPr/>
          </p:nvSpPr>
          <p:spPr bwMode="auto">
            <a:xfrm>
              <a:off x="3360" y="1440"/>
              <a:ext cx="1777" cy="2017"/>
            </a:xfrm>
            <a:custGeom>
              <a:avLst/>
              <a:gdLst>
                <a:gd name="T0" fmla="*/ 0 w 1777"/>
                <a:gd name="T1" fmla="*/ 2016 h 2017"/>
                <a:gd name="T2" fmla="*/ 472 w 1777"/>
                <a:gd name="T3" fmla="*/ 1628 h 2017"/>
                <a:gd name="T4" fmla="*/ 968 w 1777"/>
                <a:gd name="T5" fmla="*/ 1174 h 2017"/>
                <a:gd name="T6" fmla="*/ 1490 w 1777"/>
                <a:gd name="T7" fmla="*/ 563 h 2017"/>
                <a:gd name="T8" fmla="*/ 1685 w 1777"/>
                <a:gd name="T9" fmla="*/ 266 h 2017"/>
                <a:gd name="T10" fmla="*/ 1776 w 1777"/>
                <a:gd name="T11" fmla="*/ 0 h 20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77"/>
                <a:gd name="T19" fmla="*/ 0 h 2017"/>
                <a:gd name="T20" fmla="*/ 1777 w 1777"/>
                <a:gd name="T21" fmla="*/ 2017 h 20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77" h="2017">
                  <a:moveTo>
                    <a:pt x="0" y="2016"/>
                  </a:moveTo>
                  <a:lnTo>
                    <a:pt x="472" y="1628"/>
                  </a:lnTo>
                  <a:lnTo>
                    <a:pt x="968" y="1174"/>
                  </a:lnTo>
                  <a:lnTo>
                    <a:pt x="1490" y="563"/>
                  </a:lnTo>
                  <a:lnTo>
                    <a:pt x="1685" y="266"/>
                  </a:lnTo>
                  <a:lnTo>
                    <a:pt x="1776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Rectangle 2064"/>
            <p:cNvSpPr>
              <a:spLocks noChangeArrowheads="1"/>
            </p:cNvSpPr>
            <p:nvPr/>
          </p:nvSpPr>
          <p:spPr bwMode="auto">
            <a:xfrm>
              <a:off x="5012" y="1133"/>
              <a:ext cx="277" cy="34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i="1" dirty="0"/>
                <a:t>S</a:t>
              </a:r>
            </a:p>
          </p:txBody>
        </p:sp>
      </p:grpSp>
      <p:sp>
        <p:nvSpPr>
          <p:cNvPr id="18443" name="Line 2078"/>
          <p:cNvSpPr>
            <a:spLocks noChangeShapeType="1"/>
          </p:cNvSpPr>
          <p:nvPr/>
        </p:nvSpPr>
        <p:spPr bwMode="auto">
          <a:xfrm>
            <a:off x="7691586" y="6296005"/>
            <a:ext cx="37290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Rectangle 2079"/>
          <p:cNvSpPr>
            <a:spLocks noChangeArrowheads="1"/>
          </p:cNvSpPr>
          <p:nvPr/>
        </p:nvSpPr>
        <p:spPr bwMode="auto">
          <a:xfrm>
            <a:off x="11245390" y="6209571"/>
            <a:ext cx="501741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i="1" dirty="0"/>
              <a:t>Q</a:t>
            </a:r>
          </a:p>
        </p:txBody>
      </p:sp>
      <p:grpSp>
        <p:nvGrpSpPr>
          <p:cNvPr id="3" name="Group 2090"/>
          <p:cNvGrpSpPr>
            <a:grpSpLocks/>
          </p:cNvGrpSpPr>
          <p:nvPr/>
        </p:nvGrpSpPr>
        <p:grpSpPr bwMode="auto">
          <a:xfrm>
            <a:off x="7135964" y="3960794"/>
            <a:ext cx="3117854" cy="2827338"/>
            <a:chOff x="2773" y="2249"/>
            <a:chExt cx="1964" cy="1781"/>
          </a:xfrm>
        </p:grpSpPr>
        <p:sp>
          <p:nvSpPr>
            <p:cNvPr id="18456" name="Rectangle 2059"/>
            <p:cNvSpPr>
              <a:spLocks noChangeArrowheads="1"/>
            </p:cNvSpPr>
            <p:nvPr/>
          </p:nvSpPr>
          <p:spPr bwMode="auto">
            <a:xfrm>
              <a:off x="2782" y="2249"/>
              <a:ext cx="367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i="1" dirty="0"/>
                <a:t>P</a:t>
              </a:r>
              <a:r>
                <a:rPr lang="en-US" altLang="en-US" sz="3000" b="1" i="1" baseline="-25000" dirty="0"/>
                <a:t>1</a:t>
              </a:r>
            </a:p>
          </p:txBody>
        </p:sp>
        <p:sp>
          <p:nvSpPr>
            <p:cNvPr id="18457" name="Line 2061"/>
            <p:cNvSpPr>
              <a:spLocks noChangeShapeType="1"/>
            </p:cNvSpPr>
            <p:nvPr/>
          </p:nvSpPr>
          <p:spPr bwMode="auto">
            <a:xfrm>
              <a:off x="3147" y="2400"/>
              <a:ext cx="130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8" name="Line 2062"/>
            <p:cNvSpPr>
              <a:spLocks noChangeShapeType="1"/>
            </p:cNvSpPr>
            <p:nvPr/>
          </p:nvSpPr>
          <p:spPr bwMode="auto">
            <a:xfrm>
              <a:off x="4512" y="2427"/>
              <a:ext cx="0" cy="12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9" name="Oval 2068"/>
            <p:cNvSpPr>
              <a:spLocks noChangeArrowheads="1"/>
            </p:cNvSpPr>
            <p:nvPr/>
          </p:nvSpPr>
          <p:spPr bwMode="auto">
            <a:xfrm>
              <a:off x="4464" y="235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18460" name="Line 2070"/>
            <p:cNvSpPr>
              <a:spLocks noChangeShapeType="1"/>
            </p:cNvSpPr>
            <p:nvPr/>
          </p:nvSpPr>
          <p:spPr bwMode="auto">
            <a:xfrm>
              <a:off x="3147" y="2880"/>
              <a:ext cx="88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1" name="Rectangle 2072"/>
            <p:cNvSpPr>
              <a:spLocks noChangeArrowheads="1"/>
            </p:cNvSpPr>
            <p:nvPr/>
          </p:nvSpPr>
          <p:spPr bwMode="auto">
            <a:xfrm>
              <a:off x="2773" y="2729"/>
              <a:ext cx="367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i="1" dirty="0"/>
                <a:t>P</a:t>
              </a:r>
              <a:r>
                <a:rPr lang="en-US" altLang="en-US" sz="3000" b="1" i="1" baseline="-25000" dirty="0"/>
                <a:t>2</a:t>
              </a:r>
            </a:p>
          </p:txBody>
        </p:sp>
        <p:sp>
          <p:nvSpPr>
            <p:cNvPr id="18462" name="Rectangle 2080"/>
            <p:cNvSpPr>
              <a:spLocks noChangeArrowheads="1"/>
            </p:cNvSpPr>
            <p:nvPr/>
          </p:nvSpPr>
          <p:spPr bwMode="auto">
            <a:xfrm>
              <a:off x="4343" y="3683"/>
              <a:ext cx="394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i="1" dirty="0"/>
                <a:t>Q</a:t>
              </a:r>
              <a:r>
                <a:rPr lang="en-US" altLang="en-US" sz="3000" b="1" i="1" baseline="-25000" dirty="0"/>
                <a:t>1</a:t>
              </a:r>
            </a:p>
          </p:txBody>
        </p:sp>
        <p:sp>
          <p:nvSpPr>
            <p:cNvPr id="18463" name="Rectangle 2081"/>
            <p:cNvSpPr>
              <a:spLocks noChangeArrowheads="1"/>
            </p:cNvSpPr>
            <p:nvPr/>
          </p:nvSpPr>
          <p:spPr bwMode="auto">
            <a:xfrm>
              <a:off x="3863" y="3683"/>
              <a:ext cx="394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i="1" dirty="0"/>
                <a:t>Q</a:t>
              </a:r>
              <a:r>
                <a:rPr lang="en-US" altLang="en-US" sz="3000" b="1" i="1" baseline="-25000" dirty="0"/>
                <a:t>0</a:t>
              </a:r>
            </a:p>
          </p:txBody>
        </p:sp>
        <p:sp>
          <p:nvSpPr>
            <p:cNvPr id="18464" name="Line 2083"/>
            <p:cNvSpPr>
              <a:spLocks noChangeShapeType="1"/>
            </p:cNvSpPr>
            <p:nvPr/>
          </p:nvSpPr>
          <p:spPr bwMode="auto">
            <a:xfrm>
              <a:off x="4032" y="2895"/>
              <a:ext cx="0" cy="8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5" name="Oval 2084"/>
            <p:cNvSpPr>
              <a:spLocks noChangeArrowheads="1"/>
            </p:cNvSpPr>
            <p:nvPr/>
          </p:nvSpPr>
          <p:spPr bwMode="auto">
            <a:xfrm>
              <a:off x="3984" y="283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</p:grpSp>
      <p:grpSp>
        <p:nvGrpSpPr>
          <p:cNvPr id="4" name="Group 2092"/>
          <p:cNvGrpSpPr>
            <a:grpSpLocks/>
          </p:cNvGrpSpPr>
          <p:nvPr/>
        </p:nvGrpSpPr>
        <p:grpSpPr bwMode="auto">
          <a:xfrm>
            <a:off x="8839348" y="2303443"/>
            <a:ext cx="3163888" cy="4498975"/>
            <a:chOff x="3840" y="1205"/>
            <a:chExt cx="1993" cy="2834"/>
          </a:xfrm>
        </p:grpSpPr>
        <p:sp>
          <p:nvSpPr>
            <p:cNvPr id="18447" name="Line 2089"/>
            <p:cNvSpPr>
              <a:spLocks noChangeShapeType="1"/>
            </p:cNvSpPr>
            <p:nvPr/>
          </p:nvSpPr>
          <p:spPr bwMode="auto">
            <a:xfrm>
              <a:off x="4047" y="2880"/>
              <a:ext cx="45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8" name="Freeform 2063"/>
            <p:cNvSpPr>
              <a:spLocks/>
            </p:cNvSpPr>
            <p:nvPr/>
          </p:nvSpPr>
          <p:spPr bwMode="auto">
            <a:xfrm>
              <a:off x="3840" y="1440"/>
              <a:ext cx="1777" cy="2017"/>
            </a:xfrm>
            <a:custGeom>
              <a:avLst/>
              <a:gdLst>
                <a:gd name="T0" fmla="*/ 0 w 1777"/>
                <a:gd name="T1" fmla="*/ 2016 h 2017"/>
                <a:gd name="T2" fmla="*/ 472 w 1777"/>
                <a:gd name="T3" fmla="*/ 1628 h 2017"/>
                <a:gd name="T4" fmla="*/ 968 w 1777"/>
                <a:gd name="T5" fmla="*/ 1174 h 2017"/>
                <a:gd name="T6" fmla="*/ 1490 w 1777"/>
                <a:gd name="T7" fmla="*/ 563 h 2017"/>
                <a:gd name="T8" fmla="*/ 1685 w 1777"/>
                <a:gd name="T9" fmla="*/ 266 h 2017"/>
                <a:gd name="T10" fmla="*/ 1776 w 1777"/>
                <a:gd name="T11" fmla="*/ 0 h 20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77"/>
                <a:gd name="T19" fmla="*/ 0 h 2017"/>
                <a:gd name="T20" fmla="*/ 1777 w 1777"/>
                <a:gd name="T21" fmla="*/ 2017 h 20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77" h="2017">
                  <a:moveTo>
                    <a:pt x="0" y="2016"/>
                  </a:moveTo>
                  <a:lnTo>
                    <a:pt x="472" y="1628"/>
                  </a:lnTo>
                  <a:lnTo>
                    <a:pt x="968" y="1174"/>
                  </a:lnTo>
                  <a:lnTo>
                    <a:pt x="1490" y="563"/>
                  </a:lnTo>
                  <a:lnTo>
                    <a:pt x="1685" y="266"/>
                  </a:lnTo>
                  <a:lnTo>
                    <a:pt x="1776" y="0"/>
                  </a:lnTo>
                </a:path>
              </a:pathLst>
            </a:custGeom>
            <a:noFill/>
            <a:ln w="50800" cap="flat" cmpd="sng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CC3399"/>
                </a:solidFill>
              </a:endParaRPr>
            </a:p>
          </p:txBody>
        </p:sp>
        <p:sp>
          <p:nvSpPr>
            <p:cNvPr id="18449" name="Rectangle 2065"/>
            <p:cNvSpPr>
              <a:spLocks noChangeArrowheads="1"/>
            </p:cNvSpPr>
            <p:nvPr/>
          </p:nvSpPr>
          <p:spPr bwMode="auto">
            <a:xfrm>
              <a:off x="5489" y="1205"/>
              <a:ext cx="344" cy="34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i="1" dirty="0">
                  <a:solidFill>
                    <a:srgbClr val="0070C0"/>
                  </a:solidFill>
                </a:rPr>
                <a:t>S’</a:t>
              </a:r>
            </a:p>
          </p:txBody>
        </p:sp>
        <p:sp>
          <p:nvSpPr>
            <p:cNvPr id="18450" name="Line 2067"/>
            <p:cNvSpPr>
              <a:spLocks noChangeShapeType="1"/>
            </p:cNvSpPr>
            <p:nvPr/>
          </p:nvSpPr>
          <p:spPr bwMode="auto">
            <a:xfrm>
              <a:off x="4992" y="2427"/>
              <a:ext cx="0" cy="12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Oval 2069"/>
            <p:cNvSpPr>
              <a:spLocks noChangeArrowheads="1"/>
            </p:cNvSpPr>
            <p:nvPr/>
          </p:nvSpPr>
          <p:spPr bwMode="auto">
            <a:xfrm>
              <a:off x="4944" y="2352"/>
              <a:ext cx="96" cy="96"/>
            </a:xfrm>
            <a:prstGeom prst="ellipse">
              <a:avLst/>
            </a:prstGeom>
            <a:solidFill>
              <a:srgbClr val="0070C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18452" name="Oval 2071"/>
            <p:cNvSpPr>
              <a:spLocks noChangeArrowheads="1"/>
            </p:cNvSpPr>
            <p:nvPr/>
          </p:nvSpPr>
          <p:spPr bwMode="auto">
            <a:xfrm>
              <a:off x="4464" y="2832"/>
              <a:ext cx="96" cy="96"/>
            </a:xfrm>
            <a:prstGeom prst="ellipse">
              <a:avLst/>
            </a:prstGeom>
            <a:solidFill>
              <a:srgbClr val="0070C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18453" name="AutoShape 2073"/>
            <p:cNvSpPr>
              <a:spLocks noChangeArrowheads="1"/>
            </p:cNvSpPr>
            <p:nvPr/>
          </p:nvSpPr>
          <p:spPr bwMode="auto">
            <a:xfrm>
              <a:off x="5061" y="1680"/>
              <a:ext cx="336" cy="240"/>
            </a:xfrm>
            <a:prstGeom prst="rightArrow">
              <a:avLst>
                <a:gd name="adj1" fmla="val 50000"/>
                <a:gd name="adj2" fmla="val 82542"/>
              </a:avLst>
            </a:pr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18454" name="Rectangle 2082"/>
            <p:cNvSpPr>
              <a:spLocks noChangeArrowheads="1"/>
            </p:cNvSpPr>
            <p:nvPr/>
          </p:nvSpPr>
          <p:spPr bwMode="auto">
            <a:xfrm>
              <a:off x="4841" y="3692"/>
              <a:ext cx="394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i="1" dirty="0"/>
                <a:t>Q</a:t>
              </a:r>
              <a:r>
                <a:rPr lang="en-US" altLang="en-US" sz="3000" b="1" i="1" baseline="-25000" dirty="0"/>
                <a:t>2</a:t>
              </a:r>
            </a:p>
          </p:txBody>
        </p:sp>
        <p:sp>
          <p:nvSpPr>
            <p:cNvPr id="18455" name="Line 2087"/>
            <p:cNvSpPr>
              <a:spLocks noChangeShapeType="1"/>
            </p:cNvSpPr>
            <p:nvPr/>
          </p:nvSpPr>
          <p:spPr bwMode="auto">
            <a:xfrm>
              <a:off x="4539" y="2400"/>
              <a:ext cx="4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" name="Rectangle 2053"/>
          <p:cNvSpPr txBox="1">
            <a:spLocks noChangeArrowheads="1"/>
          </p:cNvSpPr>
          <p:nvPr/>
        </p:nvSpPr>
        <p:spPr bwMode="auto">
          <a:xfrm>
            <a:off x="279015" y="2240064"/>
            <a:ext cx="6751242" cy="20448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402632" indent="-40263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12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3364" indent="-33572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36">
                <a:solidFill>
                  <a:schemeClr val="tx1"/>
                </a:solidFill>
                <a:latin typeface="+mn-lt"/>
              </a:defRPr>
            </a:lvl2pPr>
            <a:lvl3pPr marL="1342902" indent="-267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60">
                <a:solidFill>
                  <a:schemeClr val="tx1"/>
                </a:solidFill>
                <a:latin typeface="+mn-lt"/>
              </a:defRPr>
            </a:lvl3pPr>
            <a:lvl4pPr marL="1880540" indent="-26762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333">
                <a:solidFill>
                  <a:schemeClr val="tx1"/>
                </a:solidFill>
                <a:latin typeface="+mn-lt"/>
              </a:defRPr>
            </a:lvl4pPr>
            <a:lvl5pPr marL="2418179" indent="-267625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33">
                <a:solidFill>
                  <a:schemeClr val="tx1"/>
                </a:solidFill>
                <a:latin typeface="+mn-lt"/>
              </a:defRPr>
            </a:lvl5pPr>
            <a:lvl6pPr marL="2956019" indent="-26872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70">
                <a:solidFill>
                  <a:schemeClr val="tx1"/>
                </a:solidFill>
                <a:latin typeface="+mn-lt"/>
              </a:defRPr>
            </a:lvl6pPr>
            <a:lvl7pPr marL="3493477" indent="-26872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70">
                <a:solidFill>
                  <a:schemeClr val="tx1"/>
                </a:solidFill>
                <a:latin typeface="+mn-lt"/>
              </a:defRPr>
            </a:lvl7pPr>
            <a:lvl8pPr marL="4030935" indent="-26872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70">
                <a:solidFill>
                  <a:schemeClr val="tx1"/>
                </a:solidFill>
                <a:latin typeface="+mn-lt"/>
              </a:defRPr>
            </a:lvl8pPr>
            <a:lvl9pPr marL="4568393" indent="-26872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7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spcBef>
                <a:spcPct val="70000"/>
              </a:spcBef>
              <a:buNone/>
            </a:pPr>
            <a:r>
              <a:rPr lang="en-US" altLang="en-US" sz="40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Curva</a:t>
            </a:r>
            <a:r>
              <a:rPr lang="en-US" altLang="en-US" sz="4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0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40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desloca</a:t>
            </a:r>
            <a:r>
              <a:rPr lang="en-US" altLang="en-US" sz="4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-se para </a:t>
            </a:r>
            <a:r>
              <a:rPr lang="en-US" altLang="en-US" sz="4000" b="0" i="1" kern="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4000" b="0" i="1" kern="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altLang="en-US" sz="4000" b="0" kern="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sz="40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maior</a:t>
            </a:r>
            <a:r>
              <a:rPr lang="en-US" altLang="en-US" sz="4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produção</a:t>
            </a:r>
            <a:r>
              <a:rPr lang="en-US" altLang="en-US" sz="4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altLang="en-US" sz="40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qualquer</a:t>
            </a:r>
            <a:r>
              <a:rPr lang="en-US" altLang="en-US" sz="4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4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en-US" sz="4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b="0" i="1" kern="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4000" b="0" i="1" kern="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altLang="en-US" sz="4000" b="0" kern="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en-US" altLang="en-US" sz="4000" b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altLang="en-US" sz="4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b="0" i="1" kern="0" dirty="0">
                <a:latin typeface="Calibri" panose="020F0502020204030204" pitchFamily="34" charset="0"/>
                <a:cs typeface="Calibri" panose="020F0502020204030204" pitchFamily="34" charset="0"/>
              </a:rPr>
              <a:t>S.</a:t>
            </a:r>
            <a:endParaRPr lang="en-US" altLang="en-US" sz="4000" b="0" kern="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1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3" grpId="0" build="p" autoUpdateAnimBg="0"/>
      <p:bldP spid="35" grpId="0" build="p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4"/>
          <p:cNvSpPr>
            <a:spLocks noChangeArrowheads="1"/>
          </p:cNvSpPr>
          <p:nvPr/>
        </p:nvSpPr>
        <p:spPr bwMode="auto">
          <a:xfrm>
            <a:off x="1336434" y="177265"/>
            <a:ext cx="966829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Calculando as Variações de Bem Estar</a:t>
            </a:r>
          </a:p>
        </p:txBody>
      </p:sp>
      <p:sp>
        <p:nvSpPr>
          <p:cNvPr id="120836" name="Rectangle 5"/>
          <p:cNvSpPr>
            <a:spLocks noChangeArrowheads="1"/>
          </p:cNvSpPr>
          <p:nvPr/>
        </p:nvSpPr>
        <p:spPr bwMode="auto">
          <a:xfrm>
            <a:off x="128588" y="1389946"/>
            <a:ext cx="11800814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pt-BR" altLang="en-US" sz="4000" b="0" dirty="0"/>
              <a:t>Como vimos,  o  excedente do  produtor  mede  o  benefício total dos produtores,  assim como o excedente do  consumidor mede o benefício total dos consumidores. </a:t>
            </a:r>
          </a:p>
          <a:p>
            <a:pPr algn="just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endParaRPr lang="pt-BR" altLang="en-US" sz="1200" b="0" dirty="0"/>
          </a:p>
          <a:p>
            <a:pPr algn="just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pt-BR" altLang="en-US" sz="4000" b="0" dirty="0"/>
              <a:t>Dessa  forma  podemos medir os ganhos ou perdas de ambos decorrentes   das intervenções governamentais, observando as variações  dos excedentes. </a:t>
            </a:r>
          </a:p>
          <a:p>
            <a:pPr algn="just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endParaRPr lang="pt-BR" altLang="en-US" sz="4000" b="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36434" y="205839"/>
            <a:ext cx="966829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Calculando as Variações de Bem Estar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95420" y="771403"/>
            <a:ext cx="11633982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endParaRPr lang="pt-BR" altLang="en-US" sz="4000" b="0" dirty="0"/>
          </a:p>
          <a:p>
            <a:pPr algn="just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pt-BR" altLang="en-US" sz="3800" b="0" dirty="0"/>
              <a:t>Dito de outra forma, o conceito de excedente pode ser  interpretado como  uma  medida de bem estar, e   podemos  utilizá-la  para  avaliarmos  os  impactos  das intervenções governamentais sobre os produtores, consumidores  e  sobre  a  sociedade, à medida que podemos dividi-la entre consumidores e produtores. </a:t>
            </a:r>
          </a:p>
        </p:txBody>
      </p:sp>
    </p:spTree>
    <p:extLst>
      <p:ext uri="{BB962C8B-B14F-4D97-AF65-F5344CB8AC3E}">
        <p14:creationId xmlns:p14="http://schemas.microsoft.com/office/powerpoint/2010/main" val="154807275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5"/>
          <p:cNvSpPr>
            <a:spLocks noChangeArrowheads="1"/>
          </p:cNvSpPr>
          <p:nvPr/>
        </p:nvSpPr>
        <p:spPr bwMode="auto">
          <a:xfrm>
            <a:off x="182218" y="1202600"/>
            <a:ext cx="1184785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pt-BR" altLang="en-US" sz="3800" b="0" dirty="0">
                <a:latin typeface="Calibri" panose="020F0502020204030204" pitchFamily="34" charset="0"/>
                <a:cs typeface="Calibri" panose="020F0502020204030204" pitchFamily="34" charset="0"/>
              </a:rPr>
              <a:t>Para sabermos se a medida foi benéfica para a sociedade,  devemos calcular o “ganho social”, que se for negativo implica em perda para a sociedade (“peso morto”).</a:t>
            </a:r>
            <a:r>
              <a:rPr lang="pt-BR" altLang="en-US" sz="3800" b="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</a:t>
            </a:r>
            <a:endParaRPr lang="pt-BR" altLang="en-US" sz="3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pt-BR" altLang="en-US" sz="3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864" name="Text Box 9"/>
          <p:cNvSpPr txBox="1">
            <a:spLocks noChangeArrowheads="1"/>
          </p:cNvSpPr>
          <p:nvPr/>
        </p:nvSpPr>
        <p:spPr bwMode="auto">
          <a:xfrm>
            <a:off x="969060" y="5883171"/>
            <a:ext cx="5290622" cy="67710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3800" b="0" dirty="0">
                <a:latin typeface="Calibri" panose="020F0502020204030204" pitchFamily="34" charset="0"/>
                <a:cs typeface="Calibri" panose="020F0502020204030204" pitchFamily="34" charset="0"/>
              </a:rPr>
              <a:t>Ganho social (se positivo)</a:t>
            </a:r>
          </a:p>
        </p:txBody>
      </p:sp>
      <p:sp>
        <p:nvSpPr>
          <p:cNvPr id="121873" name="Text Box 18"/>
          <p:cNvSpPr txBox="1">
            <a:spLocks noChangeArrowheads="1"/>
          </p:cNvSpPr>
          <p:nvPr/>
        </p:nvSpPr>
        <p:spPr bwMode="auto">
          <a:xfrm>
            <a:off x="645237" y="2979363"/>
            <a:ext cx="4187941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en-US" sz="4000" b="1" dirty="0">
                <a:latin typeface="Times New Roman" panose="02020603050405020304" pitchFamily="18" charset="0"/>
              </a:rPr>
              <a:t>G.S. = </a:t>
            </a:r>
            <a:r>
              <a:rPr lang="pt-BR" altLang="en-US" sz="4000" b="1" dirty="0">
                <a:latin typeface="Symbol" panose="05050102010706020507" pitchFamily="18" charset="2"/>
              </a:rPr>
              <a:t>D</a:t>
            </a:r>
            <a:r>
              <a:rPr lang="pt-BR" altLang="en-US" sz="4000" b="1" dirty="0">
                <a:latin typeface="Times New Roman" panose="02020603050405020304" pitchFamily="18" charset="0"/>
              </a:rPr>
              <a:t>EP + </a:t>
            </a:r>
            <a:r>
              <a:rPr lang="pt-BR" altLang="en-US" sz="4000" b="1" dirty="0">
                <a:latin typeface="Symbol" panose="05050102010706020507" pitchFamily="18" charset="2"/>
              </a:rPr>
              <a:t>D</a:t>
            </a:r>
            <a:r>
              <a:rPr lang="pt-BR" altLang="en-US" sz="4000" b="1" dirty="0">
                <a:latin typeface="Times New Roman" panose="02020603050405020304" pitchFamily="18" charset="0"/>
              </a:rPr>
              <a:t>EC</a:t>
            </a:r>
          </a:p>
        </p:txBody>
      </p:sp>
      <p:cxnSp>
        <p:nvCxnSpPr>
          <p:cNvPr id="3" name="Conector de Seta Reta 2"/>
          <p:cNvCxnSpPr>
            <a:cxnSpLocks/>
          </p:cNvCxnSpPr>
          <p:nvPr/>
        </p:nvCxnSpPr>
        <p:spPr bwMode="auto">
          <a:xfrm>
            <a:off x="1195314" y="3552712"/>
            <a:ext cx="0" cy="23102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" name="Conector de Seta Reta 4"/>
          <p:cNvCxnSpPr/>
          <p:nvPr/>
        </p:nvCxnSpPr>
        <p:spPr bwMode="auto">
          <a:xfrm>
            <a:off x="2693177" y="3552712"/>
            <a:ext cx="0" cy="14575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Conector de Seta Reta 6"/>
          <p:cNvCxnSpPr>
            <a:cxnSpLocks/>
          </p:cNvCxnSpPr>
          <p:nvPr/>
        </p:nvCxnSpPr>
        <p:spPr bwMode="auto">
          <a:xfrm>
            <a:off x="4135459" y="3555820"/>
            <a:ext cx="0" cy="6189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2260942" y="5022699"/>
            <a:ext cx="7149902" cy="67710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3800" b="0" dirty="0">
                <a:latin typeface="Calibri" panose="020F0502020204030204" pitchFamily="34" charset="0"/>
                <a:cs typeface="Calibri" panose="020F0502020204030204" pitchFamily="34" charset="0"/>
              </a:rPr>
              <a:t>Variação do excedente do produtor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3699366" y="4176289"/>
            <a:ext cx="7751298" cy="67710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3800" b="0" dirty="0">
                <a:latin typeface="Calibri" panose="020F0502020204030204" pitchFamily="34" charset="0"/>
                <a:cs typeface="Calibri" panose="020F0502020204030204" pitchFamily="34" charset="0"/>
              </a:rPr>
              <a:t>Variação do excedente do consumidor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336434" y="163416"/>
            <a:ext cx="966829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Calculando as Variações de Bem Estar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/>
      <p:bldP spid="121864" grpId="0" animBg="1"/>
      <p:bldP spid="121873" grpId="0" animBg="1"/>
      <p:bldP spid="25" grpId="0" animBg="1"/>
      <p:bldP spid="26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Rectangle 5"/>
          <p:cNvSpPr>
            <a:spLocks noChangeArrowheads="1"/>
          </p:cNvSpPr>
          <p:nvPr/>
        </p:nvSpPr>
        <p:spPr bwMode="auto">
          <a:xfrm>
            <a:off x="55832" y="1024309"/>
            <a:ext cx="12013809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4000" b="0" dirty="0">
                <a:latin typeface="Calibri" panose="020F0502020204030204" pitchFamily="34" charset="0"/>
                <a:cs typeface="Calibri" panose="020F0502020204030204" pitchFamily="34" charset="0"/>
              </a:rPr>
              <a:t>Se a medida de  política  econômica  for  onerosa para o  governo,  ou seja,  se  o  governo incorreu em gastos, devemos computá-los  como  perda,   já  que o governo gasta o dinheiro da sociedade, arrecadado via cobrança de  impostos.  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4000" b="0" dirty="0">
                <a:latin typeface="Calibri" panose="020F0502020204030204" pitchFamily="34" charset="0"/>
                <a:cs typeface="Calibri" panose="020F0502020204030204" pitchFamily="34" charset="0"/>
              </a:rPr>
              <a:t>Se  a  medida  de  política  econômica  gerar arrecadação para o governo, devemos adicioná-la  ao  “ganho social”,  pois  é  de  se  esperar  que  tais  recursos se transformem e benefícios para a sociedade. 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307858" y="148691"/>
            <a:ext cx="966829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Calculando as Variações de Bem Estar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9" name="Text Box 6"/>
          <p:cNvSpPr txBox="1">
            <a:spLocks noChangeArrowheads="1"/>
          </p:cNvSpPr>
          <p:nvPr/>
        </p:nvSpPr>
        <p:spPr bwMode="auto">
          <a:xfrm>
            <a:off x="5662246" y="6028967"/>
            <a:ext cx="4761913" cy="5539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3000" b="1" dirty="0"/>
              <a:t>Arrecadação do Governo</a:t>
            </a:r>
          </a:p>
        </p:txBody>
      </p:sp>
      <p:sp>
        <p:nvSpPr>
          <p:cNvPr id="123910" name="Text Box 7"/>
          <p:cNvSpPr txBox="1">
            <a:spLocks noChangeArrowheads="1"/>
          </p:cNvSpPr>
          <p:nvPr/>
        </p:nvSpPr>
        <p:spPr bwMode="auto">
          <a:xfrm>
            <a:off x="5621217" y="3043098"/>
            <a:ext cx="3733798" cy="5539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3000" b="1" dirty="0"/>
              <a:t>Gastos do Governo</a:t>
            </a:r>
          </a:p>
        </p:txBody>
      </p:sp>
      <p:sp>
        <p:nvSpPr>
          <p:cNvPr id="123912" name="Text Box 9"/>
          <p:cNvSpPr txBox="1">
            <a:spLocks noChangeArrowheads="1"/>
          </p:cNvSpPr>
          <p:nvPr/>
        </p:nvSpPr>
        <p:spPr bwMode="auto">
          <a:xfrm>
            <a:off x="1257742" y="5120429"/>
            <a:ext cx="5215659" cy="67710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en-US" sz="3800" b="1" dirty="0">
                <a:latin typeface="Times New Roman" panose="02020603050405020304" pitchFamily="18" charset="0"/>
              </a:rPr>
              <a:t>G.S. = </a:t>
            </a:r>
            <a:r>
              <a:rPr lang="pt-BR" altLang="en-US" sz="3800" b="1" dirty="0">
                <a:latin typeface="Symbol" panose="05050102010706020507" pitchFamily="18" charset="2"/>
              </a:rPr>
              <a:t>D</a:t>
            </a:r>
            <a:r>
              <a:rPr lang="pt-BR" altLang="en-US" sz="3800" b="1" dirty="0">
                <a:latin typeface="Times New Roman" panose="02020603050405020304" pitchFamily="18" charset="0"/>
              </a:rPr>
              <a:t>EP + </a:t>
            </a:r>
            <a:r>
              <a:rPr lang="pt-BR" altLang="en-US" sz="3800" b="1" dirty="0">
                <a:latin typeface="Symbol" panose="05050102010706020507" pitchFamily="18" charset="2"/>
              </a:rPr>
              <a:t>D</a:t>
            </a:r>
            <a:r>
              <a:rPr lang="pt-BR" altLang="en-US" sz="3800" b="1" dirty="0">
                <a:latin typeface="Times New Roman" panose="02020603050405020304" pitchFamily="18" charset="0"/>
              </a:rPr>
              <a:t>EC + AG</a:t>
            </a:r>
          </a:p>
        </p:txBody>
      </p:sp>
      <p:sp>
        <p:nvSpPr>
          <p:cNvPr id="123913" name="Text Box 10"/>
          <p:cNvSpPr txBox="1">
            <a:spLocks noChangeArrowheads="1"/>
          </p:cNvSpPr>
          <p:nvPr/>
        </p:nvSpPr>
        <p:spPr bwMode="auto">
          <a:xfrm>
            <a:off x="1257031" y="2139324"/>
            <a:ext cx="5152757" cy="67710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en-US" sz="3800" b="1" dirty="0">
                <a:latin typeface="Times New Roman" panose="02020603050405020304" pitchFamily="18" charset="0"/>
              </a:rPr>
              <a:t>G.S. = </a:t>
            </a:r>
            <a:r>
              <a:rPr lang="pt-BR" altLang="en-US" sz="3800" b="1" dirty="0">
                <a:latin typeface="Symbol" panose="05050102010706020507" pitchFamily="18" charset="2"/>
              </a:rPr>
              <a:t>D</a:t>
            </a:r>
            <a:r>
              <a:rPr lang="pt-BR" altLang="en-US" sz="3800" b="1" dirty="0">
                <a:latin typeface="Times New Roman" panose="02020603050405020304" pitchFamily="18" charset="0"/>
              </a:rPr>
              <a:t>EP + </a:t>
            </a:r>
            <a:r>
              <a:rPr lang="pt-BR" altLang="en-US" sz="3800" b="1" dirty="0">
                <a:latin typeface="Symbol" panose="05050102010706020507" pitchFamily="18" charset="2"/>
              </a:rPr>
              <a:t>D</a:t>
            </a:r>
            <a:r>
              <a:rPr lang="pt-BR" altLang="en-US" sz="3800" b="1" dirty="0">
                <a:latin typeface="Times New Roman" panose="02020603050405020304" pitchFamily="18" charset="0"/>
              </a:rPr>
              <a:t>EC - GG</a:t>
            </a:r>
          </a:p>
        </p:txBody>
      </p:sp>
      <p:sp>
        <p:nvSpPr>
          <p:cNvPr id="123914" name="Text Box 11"/>
          <p:cNvSpPr txBox="1">
            <a:spLocks noChangeArrowheads="1"/>
          </p:cNvSpPr>
          <p:nvPr/>
        </p:nvSpPr>
        <p:spPr bwMode="auto">
          <a:xfrm>
            <a:off x="1248504" y="1356305"/>
            <a:ext cx="7279557" cy="6771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pt-BR" altLang="en-US" sz="3800" dirty="0"/>
              <a:t>N</a:t>
            </a:r>
            <a:r>
              <a:rPr lang="pt-BR" altLang="en-US" sz="3800" b="1" dirty="0"/>
              <a:t>o caso de gastos do governo</a:t>
            </a:r>
            <a:endParaRPr lang="pt-BR" altLang="en-US" sz="3800" dirty="0"/>
          </a:p>
        </p:txBody>
      </p:sp>
      <p:sp>
        <p:nvSpPr>
          <p:cNvPr id="123915" name="Text Box 12"/>
          <p:cNvSpPr txBox="1">
            <a:spLocks noChangeArrowheads="1"/>
          </p:cNvSpPr>
          <p:nvPr/>
        </p:nvSpPr>
        <p:spPr bwMode="auto">
          <a:xfrm>
            <a:off x="1270290" y="4338500"/>
            <a:ext cx="8563025" cy="6771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800" dirty="0"/>
              <a:t>N</a:t>
            </a:r>
            <a:r>
              <a:rPr lang="pt-BR" altLang="en-US" sz="3800" b="1" dirty="0"/>
              <a:t>o caso de arrecadação do governo</a:t>
            </a:r>
            <a:endParaRPr lang="pt-BR" altLang="en-US" sz="3800" dirty="0"/>
          </a:p>
        </p:txBody>
      </p:sp>
      <p:sp>
        <p:nvSpPr>
          <p:cNvPr id="123911" name="Line 8"/>
          <p:cNvSpPr>
            <a:spLocks noChangeShapeType="1"/>
          </p:cNvSpPr>
          <p:nvPr/>
        </p:nvSpPr>
        <p:spPr bwMode="auto">
          <a:xfrm>
            <a:off x="5889676" y="265389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908" name="Line 5"/>
          <p:cNvSpPr>
            <a:spLocks noChangeShapeType="1"/>
          </p:cNvSpPr>
          <p:nvPr/>
        </p:nvSpPr>
        <p:spPr bwMode="auto">
          <a:xfrm>
            <a:off x="5960015" y="5639759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179268" y="177265"/>
            <a:ext cx="966829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Calculando as Variações de Bem Estar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3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9" grpId="0" animBg="1"/>
      <p:bldP spid="123910" grpId="0" animBg="1"/>
      <p:bldP spid="123912" grpId="0" animBg="1"/>
      <p:bldP spid="123913" grpId="0" animBg="1"/>
      <p:bldP spid="123914" grpId="0" animBg="1"/>
      <p:bldP spid="123915" grpId="0" animBg="1"/>
      <p:bldP spid="123911" grpId="0" animBg="1"/>
      <p:bldP spid="123908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26606" y="1529153"/>
            <a:ext cx="11732455" cy="378565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71500" indent="-571500" algn="just" eaLnBrk="1" hangingPunct="1">
              <a:spcBef>
                <a:spcPct val="5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pt-BR" altLang="en-US" sz="4000" b="0" dirty="0">
                <a:latin typeface="Calibri" panose="020F0502020204030204" pitchFamily="34" charset="0"/>
                <a:cs typeface="Calibri" panose="020F0502020204030204" pitchFamily="34" charset="0"/>
              </a:rPr>
              <a:t>A introdução de um imposto específico  (taxa fixa por unidade) aumenta os custos   das firmas, deslocando a curva de oferta para a esquerda (ou a demanda). Isso eleva o preço para o consumidor (</a:t>
            </a:r>
            <a:r>
              <a:rPr lang="pt-BR" altLang="en-US" sz="4000" b="0" dirty="0" err="1"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  <a:r>
              <a:rPr lang="pt-BR" altLang="en-US" sz="4000" b="0" dirty="0">
                <a:latin typeface="Calibri" panose="020F0502020204030204" pitchFamily="34" charset="0"/>
                <a:cs typeface="Calibri" panose="020F0502020204030204" pitchFamily="34" charset="0"/>
              </a:rPr>
              <a:t>) e reduz o preço recebido pelo  produtor  (</a:t>
            </a:r>
            <a:r>
              <a:rPr lang="pt-BR" altLang="en-US" sz="4000" b="0" dirty="0" err="1">
                <a:latin typeface="Calibri" panose="020F0502020204030204" pitchFamily="34" charset="0"/>
                <a:cs typeface="Calibri" panose="020F0502020204030204" pitchFamily="34" charset="0"/>
              </a:rPr>
              <a:t>Pr</a:t>
            </a:r>
            <a:r>
              <a:rPr lang="pt-BR" altLang="en-US" sz="4000" b="0" dirty="0">
                <a:latin typeface="Calibri" panose="020F0502020204030204" pitchFamily="34" charset="0"/>
                <a:cs typeface="Calibri" panose="020F0502020204030204" pitchFamily="34" charset="0"/>
              </a:rPr>
              <a:t>).  A diferença entre os dois é dada pelo imposto (t).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5578" y="145733"/>
            <a:ext cx="1049449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A Introdução de um Imposto Específico</a:t>
            </a:r>
          </a:p>
        </p:txBody>
      </p:sp>
    </p:spTree>
    <p:extLst>
      <p:ext uri="{BB962C8B-B14F-4D97-AF65-F5344CB8AC3E}">
        <p14:creationId xmlns:p14="http://schemas.microsoft.com/office/powerpoint/2010/main" val="3713764300"/>
      </p:ext>
    </p:extLst>
  </p:cSld>
  <p:clrMapOvr>
    <a:masterClrMapping/>
  </p:clrMapOvr>
  <p:transition spd="med">
    <p:wipe dir="r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1237955" y="1217001"/>
            <a:ext cx="9734843" cy="505719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1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124931" name="Rectangle 4"/>
          <p:cNvSpPr>
            <a:spLocks noChangeArrowheads="1"/>
          </p:cNvSpPr>
          <p:nvPr/>
        </p:nvSpPr>
        <p:spPr bwMode="auto">
          <a:xfrm>
            <a:off x="745587" y="131447"/>
            <a:ext cx="1049449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A Introdução de um Imposto Específico</a:t>
            </a:r>
          </a:p>
        </p:txBody>
      </p:sp>
      <p:sp>
        <p:nvSpPr>
          <p:cNvPr id="124933" name="Line 17"/>
          <p:cNvSpPr>
            <a:spLocks noChangeShapeType="1"/>
          </p:cNvSpPr>
          <p:nvPr/>
        </p:nvSpPr>
        <p:spPr bwMode="auto">
          <a:xfrm flipV="1">
            <a:off x="4227729" y="2299608"/>
            <a:ext cx="2892425" cy="2446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4" name="Line 18"/>
          <p:cNvSpPr>
            <a:spLocks noChangeShapeType="1"/>
          </p:cNvSpPr>
          <p:nvPr/>
        </p:nvSpPr>
        <p:spPr bwMode="auto">
          <a:xfrm>
            <a:off x="4299167" y="2058307"/>
            <a:ext cx="3019425" cy="2698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19"/>
          <p:cNvSpPr>
            <a:spLocks noChangeArrowheads="1"/>
          </p:cNvSpPr>
          <p:nvPr/>
        </p:nvSpPr>
        <p:spPr bwMode="auto">
          <a:xfrm>
            <a:off x="7261269" y="4531315"/>
            <a:ext cx="460063" cy="55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b="1" i="1" dirty="0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24936" name="Rectangle 20"/>
          <p:cNvSpPr>
            <a:spLocks noChangeArrowheads="1"/>
          </p:cNvSpPr>
          <p:nvPr/>
        </p:nvSpPr>
        <p:spPr bwMode="auto">
          <a:xfrm>
            <a:off x="7103840" y="1994757"/>
            <a:ext cx="395943" cy="55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b="1" i="1" dirty="0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124937" name="Line 21"/>
          <p:cNvSpPr>
            <a:spLocks noChangeShapeType="1"/>
          </p:cNvSpPr>
          <p:nvPr/>
        </p:nvSpPr>
        <p:spPr bwMode="auto">
          <a:xfrm flipH="1">
            <a:off x="3459378" y="1707469"/>
            <a:ext cx="0" cy="3708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8" name="Rectangle 22"/>
          <p:cNvSpPr>
            <a:spLocks noChangeArrowheads="1"/>
          </p:cNvSpPr>
          <p:nvPr/>
        </p:nvSpPr>
        <p:spPr bwMode="auto">
          <a:xfrm>
            <a:off x="7874217" y="5287282"/>
            <a:ext cx="482505" cy="61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</a:p>
        </p:txBody>
      </p:sp>
      <p:sp>
        <p:nvSpPr>
          <p:cNvPr id="124939" name="Rectangle 23"/>
          <p:cNvSpPr>
            <a:spLocks noChangeArrowheads="1"/>
          </p:cNvSpPr>
          <p:nvPr/>
        </p:nvSpPr>
        <p:spPr bwMode="auto">
          <a:xfrm>
            <a:off x="3051121" y="1453638"/>
            <a:ext cx="415179" cy="61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</a:p>
        </p:txBody>
      </p:sp>
      <p:sp>
        <p:nvSpPr>
          <p:cNvPr id="124940" name="Rectangle 24"/>
          <p:cNvSpPr>
            <a:spLocks noChangeArrowheads="1"/>
          </p:cNvSpPr>
          <p:nvPr/>
        </p:nvSpPr>
        <p:spPr bwMode="auto">
          <a:xfrm>
            <a:off x="2929542" y="3093307"/>
            <a:ext cx="546626" cy="55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b="1" i="1" dirty="0">
                <a:latin typeface="Times New Roman" panose="02020603050405020304" pitchFamily="18" charset="0"/>
              </a:rPr>
              <a:t>P</a:t>
            </a:r>
            <a:r>
              <a:rPr lang="pt-BR" altLang="en-US" sz="3000" b="1" i="1" baseline="-25000" dirty="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24941" name="Line 25"/>
          <p:cNvSpPr>
            <a:spLocks noChangeShapeType="1"/>
          </p:cNvSpPr>
          <p:nvPr/>
        </p:nvSpPr>
        <p:spPr bwMode="auto">
          <a:xfrm>
            <a:off x="3475253" y="3407682"/>
            <a:ext cx="222408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42" name="Line 26"/>
          <p:cNvSpPr>
            <a:spLocks noChangeShapeType="1"/>
          </p:cNvSpPr>
          <p:nvPr/>
        </p:nvSpPr>
        <p:spPr bwMode="auto">
          <a:xfrm>
            <a:off x="5778716" y="3348944"/>
            <a:ext cx="0" cy="2071688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43" name="Oval 27"/>
          <p:cNvSpPr>
            <a:spLocks noChangeArrowheads="1"/>
          </p:cNvSpPr>
          <p:nvPr/>
        </p:nvSpPr>
        <p:spPr bwMode="auto">
          <a:xfrm>
            <a:off x="5712042" y="3334657"/>
            <a:ext cx="134937" cy="144462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124944" name="Rectangle 28"/>
          <p:cNvSpPr>
            <a:spLocks noChangeArrowheads="1"/>
          </p:cNvSpPr>
          <p:nvPr/>
        </p:nvSpPr>
        <p:spPr bwMode="auto">
          <a:xfrm>
            <a:off x="5577104" y="5305184"/>
            <a:ext cx="588304" cy="55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b="1" i="1" dirty="0">
                <a:latin typeface="Times New Roman" panose="02020603050405020304" pitchFamily="18" charset="0"/>
              </a:rPr>
              <a:t>Q</a:t>
            </a:r>
            <a:r>
              <a:rPr lang="pt-BR" altLang="en-US" sz="3000" b="1" i="1" baseline="-25000" dirty="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24945" name="Line 29"/>
          <p:cNvSpPr>
            <a:spLocks noChangeShapeType="1"/>
          </p:cNvSpPr>
          <p:nvPr/>
        </p:nvSpPr>
        <p:spPr bwMode="auto">
          <a:xfrm>
            <a:off x="3478428" y="5396819"/>
            <a:ext cx="44973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4946" name="Oval 35"/>
          <p:cNvSpPr>
            <a:spLocks noChangeArrowheads="1"/>
          </p:cNvSpPr>
          <p:nvPr/>
        </p:nvSpPr>
        <p:spPr bwMode="auto">
          <a:xfrm>
            <a:off x="5029417" y="3914095"/>
            <a:ext cx="136525" cy="14446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124947" name="Oval 36"/>
          <p:cNvSpPr>
            <a:spLocks noChangeArrowheads="1"/>
          </p:cNvSpPr>
          <p:nvPr/>
        </p:nvSpPr>
        <p:spPr bwMode="auto">
          <a:xfrm>
            <a:off x="5029417" y="2756807"/>
            <a:ext cx="136525" cy="144462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grpSp>
        <p:nvGrpSpPr>
          <p:cNvPr id="2" name="Grupo 36"/>
          <p:cNvGrpSpPr>
            <a:grpSpLocks/>
          </p:cNvGrpSpPr>
          <p:nvPr/>
        </p:nvGrpSpPr>
        <p:grpSpPr bwMode="auto">
          <a:xfrm>
            <a:off x="2475906" y="1385817"/>
            <a:ext cx="4498190" cy="4484867"/>
            <a:chOff x="51578" y="935267"/>
            <a:chExt cx="4498190" cy="4484867"/>
          </a:xfrm>
        </p:grpSpPr>
        <p:sp>
          <p:nvSpPr>
            <p:cNvPr id="124952" name="Line 7"/>
            <p:cNvSpPr>
              <a:spLocks noChangeShapeType="1"/>
            </p:cNvSpPr>
            <p:nvPr/>
          </p:nvSpPr>
          <p:spPr bwMode="auto">
            <a:xfrm>
              <a:off x="2673350" y="2391982"/>
              <a:ext cx="0" cy="2578100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53" name="Rectangle 8"/>
            <p:cNvSpPr>
              <a:spLocks noChangeArrowheads="1"/>
            </p:cNvSpPr>
            <p:nvPr/>
          </p:nvSpPr>
          <p:spPr bwMode="auto">
            <a:xfrm>
              <a:off x="2425700" y="4868701"/>
              <a:ext cx="588304" cy="551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3000" b="1" i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Q’</a:t>
              </a:r>
              <a:endParaRPr lang="pt-BR" altLang="en-US" sz="3000" b="1" i="1" baseline="-25000" dirty="0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954" name="Line 9"/>
            <p:cNvSpPr>
              <a:spLocks noChangeShapeType="1"/>
            </p:cNvSpPr>
            <p:nvPr/>
          </p:nvSpPr>
          <p:spPr bwMode="auto">
            <a:xfrm>
              <a:off x="1050925" y="2377694"/>
              <a:ext cx="1543050" cy="0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55" name="Line 10"/>
            <p:cNvSpPr>
              <a:spLocks noChangeShapeType="1"/>
            </p:cNvSpPr>
            <p:nvPr/>
          </p:nvSpPr>
          <p:spPr bwMode="auto">
            <a:xfrm flipV="1">
              <a:off x="1160463" y="1220407"/>
              <a:ext cx="2890838" cy="2446338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56" name="Rectangle 11"/>
            <p:cNvSpPr>
              <a:spLocks noChangeArrowheads="1"/>
            </p:cNvSpPr>
            <p:nvPr/>
          </p:nvSpPr>
          <p:spPr bwMode="auto">
            <a:xfrm>
              <a:off x="4012761" y="935267"/>
              <a:ext cx="537007" cy="551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3000" b="1" i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S</a:t>
              </a:r>
              <a:r>
                <a:rPr lang="pt-BR" altLang="en-US" sz="2200" b="1" i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4957" name="Rectangle 31"/>
            <p:cNvSpPr>
              <a:spLocks noChangeArrowheads="1"/>
            </p:cNvSpPr>
            <p:nvPr/>
          </p:nvSpPr>
          <p:spPr bwMode="auto">
            <a:xfrm>
              <a:off x="505213" y="3248742"/>
              <a:ext cx="567464" cy="551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3000" b="1" i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Pr</a:t>
              </a:r>
              <a:endParaRPr lang="pt-BR" altLang="en-US" sz="3000" b="1" i="1" baseline="-25000" dirty="0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958" name="Line 32"/>
            <p:cNvSpPr>
              <a:spLocks noChangeShapeType="1"/>
            </p:cNvSpPr>
            <p:nvPr/>
          </p:nvSpPr>
          <p:spPr bwMode="auto">
            <a:xfrm>
              <a:off x="1050925" y="3534982"/>
              <a:ext cx="1543050" cy="0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59" name="Rectangle 33"/>
            <p:cNvSpPr>
              <a:spLocks noChangeArrowheads="1"/>
            </p:cNvSpPr>
            <p:nvPr/>
          </p:nvSpPr>
          <p:spPr bwMode="auto">
            <a:xfrm>
              <a:off x="491145" y="2122275"/>
              <a:ext cx="589906" cy="551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3000" b="1" i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Pc</a:t>
              </a:r>
              <a:endParaRPr lang="pt-BR" altLang="en-US" sz="3000" b="1" i="1" baseline="-25000" dirty="0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960" name="Rectangle 34"/>
            <p:cNvSpPr>
              <a:spLocks noChangeArrowheads="1"/>
            </p:cNvSpPr>
            <p:nvPr/>
          </p:nvSpPr>
          <p:spPr bwMode="auto">
            <a:xfrm>
              <a:off x="51578" y="2627100"/>
              <a:ext cx="336632" cy="643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124961" name="AutoShape 37"/>
            <p:cNvSpPr>
              <a:spLocks/>
            </p:cNvSpPr>
            <p:nvPr/>
          </p:nvSpPr>
          <p:spPr bwMode="auto">
            <a:xfrm>
              <a:off x="327773" y="2371344"/>
              <a:ext cx="202112" cy="1201738"/>
            </a:xfrm>
            <a:prstGeom prst="leftBrace">
              <a:avLst>
                <a:gd name="adj1" fmla="val 131424"/>
                <a:gd name="adj2" fmla="val 50000"/>
              </a:avLst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</p:grpSp>
      <p:grpSp>
        <p:nvGrpSpPr>
          <p:cNvPr id="3" name="Grupo 39"/>
          <p:cNvGrpSpPr>
            <a:grpSpLocks/>
          </p:cNvGrpSpPr>
          <p:nvPr/>
        </p:nvGrpSpPr>
        <p:grpSpPr bwMode="auto">
          <a:xfrm>
            <a:off x="3537167" y="2563133"/>
            <a:ext cx="3573059" cy="2912960"/>
            <a:chOff x="1112838" y="2113725"/>
            <a:chExt cx="3572519" cy="2911707"/>
          </a:xfrm>
        </p:grpSpPr>
        <p:sp>
          <p:nvSpPr>
            <p:cNvPr id="124950" name="Line 18"/>
            <p:cNvSpPr>
              <a:spLocks noChangeShapeType="1"/>
            </p:cNvSpPr>
            <p:nvPr/>
          </p:nvSpPr>
          <p:spPr bwMode="auto">
            <a:xfrm>
              <a:off x="1112838" y="2113725"/>
              <a:ext cx="3019425" cy="26987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51" name="Rectangle 19"/>
            <p:cNvSpPr>
              <a:spLocks noChangeArrowheads="1"/>
            </p:cNvSpPr>
            <p:nvPr/>
          </p:nvSpPr>
          <p:spPr bwMode="auto">
            <a:xfrm>
              <a:off x="4084320" y="4474236"/>
              <a:ext cx="601037" cy="55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3000" b="1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D</a:t>
              </a:r>
              <a:r>
                <a:rPr lang="pt-BR" altLang="en-US" sz="2200" b="1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/>
          <p:cNvSpPr/>
          <p:nvPr/>
        </p:nvSpPr>
        <p:spPr bwMode="auto">
          <a:xfrm>
            <a:off x="7420706" y="5533284"/>
            <a:ext cx="1360059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tângulo 14"/>
          <p:cNvSpPr/>
          <p:nvPr/>
        </p:nvSpPr>
        <p:spPr bwMode="auto">
          <a:xfrm>
            <a:off x="6002214" y="4761907"/>
            <a:ext cx="349347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tângulo 13"/>
          <p:cNvSpPr/>
          <p:nvPr/>
        </p:nvSpPr>
        <p:spPr bwMode="auto">
          <a:xfrm>
            <a:off x="8072510" y="3441891"/>
            <a:ext cx="3958886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etângulo 12"/>
          <p:cNvSpPr/>
          <p:nvPr/>
        </p:nvSpPr>
        <p:spPr bwMode="auto">
          <a:xfrm>
            <a:off x="3123025" y="3430171"/>
            <a:ext cx="3305909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Retângulo 3"/>
          <p:cNvSpPr/>
          <p:nvPr/>
        </p:nvSpPr>
        <p:spPr bwMode="auto">
          <a:xfrm>
            <a:off x="6203851" y="2447778"/>
            <a:ext cx="3685737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5962" name="Título 1"/>
          <p:cNvSpPr>
            <a:spLocks noGrp="1"/>
          </p:cNvSpPr>
          <p:nvPr>
            <p:ph type="title"/>
          </p:nvPr>
        </p:nvSpPr>
        <p:spPr>
          <a:xfrm>
            <a:off x="504092" y="316524"/>
            <a:ext cx="8244894" cy="765606"/>
          </a:xfrm>
        </p:spPr>
        <p:txBody>
          <a:bodyPr/>
          <a:lstStyle/>
          <a:p>
            <a:pPr algn="l"/>
            <a:r>
              <a:rPr lang="pt-BR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Exemplo</a:t>
            </a:r>
          </a:p>
        </p:txBody>
      </p:sp>
      <p:graphicFrame>
        <p:nvGraphicFramePr>
          <p:cNvPr id="12596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981288"/>
              </p:ext>
            </p:extLst>
          </p:nvPr>
        </p:nvGraphicFramePr>
        <p:xfrm>
          <a:off x="504092" y="1186470"/>
          <a:ext cx="11527304" cy="5003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56000" imgH="1689100" progId="Equation.DSMT4">
                  <p:embed/>
                </p:oleObj>
              </mc:Choice>
              <mc:Fallback>
                <p:oleObj name="Equation" r:id="rId2" imgW="3556000" imgH="16891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092" y="1186470"/>
                        <a:ext cx="11527304" cy="50033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 bwMode="auto">
          <a:xfrm>
            <a:off x="998806" y="1336431"/>
            <a:ext cx="10156874" cy="502216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1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126978" name="Título 1"/>
          <p:cNvSpPr>
            <a:spLocks noGrp="1"/>
          </p:cNvSpPr>
          <p:nvPr>
            <p:ph type="title"/>
          </p:nvPr>
        </p:nvSpPr>
        <p:spPr>
          <a:xfrm>
            <a:off x="221415" y="347080"/>
            <a:ext cx="11340905" cy="739775"/>
          </a:xfrm>
        </p:spPr>
        <p:txBody>
          <a:bodyPr/>
          <a:lstStyle/>
          <a:p>
            <a:r>
              <a:rPr lang="pt-BR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Exemplo</a:t>
            </a:r>
          </a:p>
        </p:txBody>
      </p:sp>
      <p:sp>
        <p:nvSpPr>
          <p:cNvPr id="126980" name="Line 17"/>
          <p:cNvSpPr>
            <a:spLocks noChangeShapeType="1"/>
          </p:cNvSpPr>
          <p:nvPr/>
        </p:nvSpPr>
        <p:spPr bwMode="auto">
          <a:xfrm flipV="1">
            <a:off x="4206876" y="2363789"/>
            <a:ext cx="2892425" cy="2446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1" name="Line 18"/>
          <p:cNvSpPr>
            <a:spLocks noChangeShapeType="1"/>
          </p:cNvSpPr>
          <p:nvPr/>
        </p:nvSpPr>
        <p:spPr bwMode="auto">
          <a:xfrm>
            <a:off x="4278314" y="2122488"/>
            <a:ext cx="3019425" cy="2698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2" name="Rectangle 19"/>
          <p:cNvSpPr>
            <a:spLocks noChangeArrowheads="1"/>
          </p:cNvSpPr>
          <p:nvPr/>
        </p:nvSpPr>
        <p:spPr bwMode="auto">
          <a:xfrm>
            <a:off x="7240419" y="4511089"/>
            <a:ext cx="479299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i="1" dirty="0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26983" name="Rectangle 20"/>
          <p:cNvSpPr>
            <a:spLocks noChangeArrowheads="1"/>
          </p:cNvSpPr>
          <p:nvPr/>
        </p:nvSpPr>
        <p:spPr bwMode="auto">
          <a:xfrm>
            <a:off x="7082987" y="2030803"/>
            <a:ext cx="410370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i="1" dirty="0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126984" name="Line 21"/>
          <p:cNvSpPr>
            <a:spLocks noChangeShapeType="1"/>
          </p:cNvSpPr>
          <p:nvPr/>
        </p:nvSpPr>
        <p:spPr bwMode="auto">
          <a:xfrm flipH="1">
            <a:off x="3438525" y="1771650"/>
            <a:ext cx="0" cy="3708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5" name="Rectangle 22"/>
          <p:cNvSpPr>
            <a:spLocks noChangeArrowheads="1"/>
          </p:cNvSpPr>
          <p:nvPr/>
        </p:nvSpPr>
        <p:spPr bwMode="auto">
          <a:xfrm>
            <a:off x="7825228" y="5351463"/>
            <a:ext cx="482505" cy="61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</a:p>
        </p:txBody>
      </p:sp>
      <p:sp>
        <p:nvSpPr>
          <p:cNvPr id="126986" name="Rectangle 23"/>
          <p:cNvSpPr>
            <a:spLocks noChangeArrowheads="1"/>
          </p:cNvSpPr>
          <p:nvPr/>
        </p:nvSpPr>
        <p:spPr bwMode="auto">
          <a:xfrm>
            <a:off x="3030268" y="1531887"/>
            <a:ext cx="415179" cy="61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</a:p>
        </p:txBody>
      </p:sp>
      <p:sp>
        <p:nvSpPr>
          <p:cNvPr id="126987" name="Rectangle 24"/>
          <p:cNvSpPr>
            <a:spLocks noChangeArrowheads="1"/>
          </p:cNvSpPr>
          <p:nvPr/>
        </p:nvSpPr>
        <p:spPr bwMode="auto">
          <a:xfrm>
            <a:off x="2252293" y="3199691"/>
            <a:ext cx="1215077" cy="55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b="1" i="1" dirty="0">
                <a:latin typeface="Times New Roman" panose="02020603050405020304" pitchFamily="18" charset="0"/>
              </a:rPr>
              <a:t>P* = 5</a:t>
            </a:r>
            <a:endParaRPr lang="pt-BR" altLang="en-US" sz="3000" b="1" i="1" baseline="-25000" dirty="0">
              <a:latin typeface="Times New Roman" panose="02020603050405020304" pitchFamily="18" charset="0"/>
            </a:endParaRPr>
          </a:p>
        </p:txBody>
      </p:sp>
      <p:sp>
        <p:nvSpPr>
          <p:cNvPr id="126988" name="Line 25"/>
          <p:cNvSpPr>
            <a:spLocks noChangeShapeType="1"/>
          </p:cNvSpPr>
          <p:nvPr/>
        </p:nvSpPr>
        <p:spPr bwMode="auto">
          <a:xfrm>
            <a:off x="3454400" y="3471863"/>
            <a:ext cx="222408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9" name="Line 26"/>
          <p:cNvSpPr>
            <a:spLocks noChangeShapeType="1"/>
          </p:cNvSpPr>
          <p:nvPr/>
        </p:nvSpPr>
        <p:spPr bwMode="auto">
          <a:xfrm>
            <a:off x="5757863" y="3413125"/>
            <a:ext cx="0" cy="2071688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90" name="Oval 27"/>
          <p:cNvSpPr>
            <a:spLocks noChangeArrowheads="1"/>
          </p:cNvSpPr>
          <p:nvPr/>
        </p:nvSpPr>
        <p:spPr bwMode="auto">
          <a:xfrm>
            <a:off x="5691189" y="3398838"/>
            <a:ext cx="134937" cy="144462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126991" name="Rectangle 28"/>
          <p:cNvSpPr>
            <a:spLocks noChangeArrowheads="1"/>
          </p:cNvSpPr>
          <p:nvPr/>
        </p:nvSpPr>
        <p:spPr bwMode="auto">
          <a:xfrm>
            <a:off x="5498003" y="5397501"/>
            <a:ext cx="1216712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800" b="1" i="1" dirty="0">
                <a:latin typeface="Times New Roman" panose="02020603050405020304" pitchFamily="18" charset="0"/>
              </a:rPr>
              <a:t>Q*=50</a:t>
            </a:r>
            <a:endParaRPr lang="pt-BR" altLang="en-US" sz="2800" b="1" i="1" baseline="-25000" dirty="0">
              <a:latin typeface="Times New Roman" panose="02020603050405020304" pitchFamily="18" charset="0"/>
            </a:endParaRPr>
          </a:p>
        </p:txBody>
      </p:sp>
      <p:sp>
        <p:nvSpPr>
          <p:cNvPr id="126992" name="Line 29"/>
          <p:cNvSpPr>
            <a:spLocks noChangeShapeType="1"/>
          </p:cNvSpPr>
          <p:nvPr/>
        </p:nvSpPr>
        <p:spPr bwMode="auto">
          <a:xfrm>
            <a:off x="3457575" y="5461000"/>
            <a:ext cx="44973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6993" name="Oval 35"/>
          <p:cNvSpPr>
            <a:spLocks noChangeArrowheads="1"/>
          </p:cNvSpPr>
          <p:nvPr/>
        </p:nvSpPr>
        <p:spPr bwMode="auto">
          <a:xfrm>
            <a:off x="5008564" y="3978276"/>
            <a:ext cx="136525" cy="14446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126994" name="Oval 36"/>
          <p:cNvSpPr>
            <a:spLocks noChangeArrowheads="1"/>
          </p:cNvSpPr>
          <p:nvPr/>
        </p:nvSpPr>
        <p:spPr bwMode="auto">
          <a:xfrm>
            <a:off x="5008564" y="2820988"/>
            <a:ext cx="136525" cy="144462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grpSp>
        <p:nvGrpSpPr>
          <p:cNvPr id="2" name="Grupo 34"/>
          <p:cNvGrpSpPr>
            <a:grpSpLocks/>
          </p:cNvGrpSpPr>
          <p:nvPr/>
        </p:nvGrpSpPr>
        <p:grpSpPr bwMode="auto">
          <a:xfrm>
            <a:off x="1798659" y="2623401"/>
            <a:ext cx="5317488" cy="3295613"/>
            <a:chOff x="-347983" y="2623386"/>
            <a:chExt cx="5319032" cy="3295120"/>
          </a:xfrm>
        </p:grpSpPr>
        <p:sp>
          <p:nvSpPr>
            <p:cNvPr id="126996" name="Line 7"/>
            <p:cNvSpPr>
              <a:spLocks noChangeShapeType="1"/>
            </p:cNvSpPr>
            <p:nvPr/>
          </p:nvSpPr>
          <p:spPr bwMode="auto">
            <a:xfrm>
              <a:off x="2930930" y="2907142"/>
              <a:ext cx="0" cy="2578100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97" name="Rectangle 8"/>
            <p:cNvSpPr>
              <a:spLocks noChangeArrowheads="1"/>
            </p:cNvSpPr>
            <p:nvPr/>
          </p:nvSpPr>
          <p:spPr bwMode="auto">
            <a:xfrm>
              <a:off x="2197592" y="5397929"/>
              <a:ext cx="1215309" cy="520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800" b="1" i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Q’=40</a:t>
              </a:r>
              <a:endParaRPr lang="pt-BR" altLang="en-US" sz="2800" b="1" i="1" baseline="-25000" dirty="0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6998" name="Line 9"/>
            <p:cNvSpPr>
              <a:spLocks noChangeShapeType="1"/>
            </p:cNvSpPr>
            <p:nvPr/>
          </p:nvSpPr>
          <p:spPr bwMode="auto">
            <a:xfrm>
              <a:off x="1308505" y="2892854"/>
              <a:ext cx="1543050" cy="0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99" name="Rectangle 31"/>
            <p:cNvSpPr>
              <a:spLocks noChangeArrowheads="1"/>
            </p:cNvSpPr>
            <p:nvPr/>
          </p:nvSpPr>
          <p:spPr bwMode="auto">
            <a:xfrm>
              <a:off x="69613" y="3777978"/>
              <a:ext cx="1258102" cy="551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3000" b="1" i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Pr</a:t>
              </a:r>
              <a:r>
                <a:rPr lang="pt-BR" altLang="en-US" sz="3000" b="1" i="1" baseline="-25000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pt-BR" altLang="en-US" sz="3000" b="1" i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= 4</a:t>
              </a:r>
              <a:endParaRPr lang="pt-BR" altLang="en-US" sz="3000" b="1" i="1" baseline="-25000" dirty="0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7000" name="Line 32"/>
            <p:cNvSpPr>
              <a:spLocks noChangeShapeType="1"/>
            </p:cNvSpPr>
            <p:nvPr/>
          </p:nvSpPr>
          <p:spPr bwMode="auto">
            <a:xfrm>
              <a:off x="1308505" y="4050142"/>
              <a:ext cx="1543050" cy="0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01" name="Rectangle 33"/>
            <p:cNvSpPr>
              <a:spLocks noChangeArrowheads="1"/>
            </p:cNvSpPr>
            <p:nvPr/>
          </p:nvSpPr>
          <p:spPr bwMode="auto">
            <a:xfrm>
              <a:off x="147422" y="2623386"/>
              <a:ext cx="1179102" cy="551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3000" b="1" i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Pc</a:t>
              </a:r>
              <a:r>
                <a:rPr lang="pt-BR" altLang="en-US" sz="3000" b="1" i="1" baseline="-25000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pt-BR" altLang="en-US" sz="3000" b="1" i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= 6</a:t>
              </a:r>
              <a:endParaRPr lang="pt-BR" altLang="en-US" sz="3000" b="1" i="1" baseline="-25000" dirty="0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7002" name="Rectangle 34"/>
            <p:cNvSpPr>
              <a:spLocks noChangeArrowheads="1"/>
            </p:cNvSpPr>
            <p:nvPr/>
          </p:nvSpPr>
          <p:spPr bwMode="auto">
            <a:xfrm>
              <a:off x="-347983" y="3100080"/>
              <a:ext cx="354368" cy="705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40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127003" name="AutoShape 37"/>
            <p:cNvSpPr>
              <a:spLocks/>
            </p:cNvSpPr>
            <p:nvPr/>
          </p:nvSpPr>
          <p:spPr bwMode="auto">
            <a:xfrm>
              <a:off x="-34955" y="2886504"/>
              <a:ext cx="139150" cy="1201738"/>
            </a:xfrm>
            <a:prstGeom prst="leftBrace">
              <a:avLst>
                <a:gd name="adj1" fmla="val 131424"/>
                <a:gd name="adj2" fmla="val 50000"/>
              </a:avLst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33" name="Line 18"/>
            <p:cNvSpPr>
              <a:spLocks noChangeShapeType="1"/>
            </p:cNvSpPr>
            <p:nvPr/>
          </p:nvSpPr>
          <p:spPr bwMode="auto">
            <a:xfrm>
              <a:off x="1370168" y="2628885"/>
              <a:ext cx="3020303" cy="2698346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pt-BR">
                <a:latin typeface="Arial" charset="0"/>
                <a:cs typeface="Arial" charset="0"/>
              </a:endParaRPr>
            </a:p>
          </p:txBody>
        </p:sp>
        <p:sp>
          <p:nvSpPr>
            <p:cNvPr id="34" name="Rectangle 19"/>
            <p:cNvSpPr>
              <a:spLocks noChangeArrowheads="1"/>
            </p:cNvSpPr>
            <p:nvPr/>
          </p:nvSpPr>
          <p:spPr bwMode="auto">
            <a:xfrm>
              <a:off x="4355316" y="4961181"/>
              <a:ext cx="615733" cy="5821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pt-BR" sz="3200" b="1" i="1" dirty="0">
                  <a:solidFill>
                    <a:srgbClr val="3333CC"/>
                  </a:solidFill>
                  <a:latin typeface="Times New Roman" pitchFamily="18" charset="0"/>
                  <a:cs typeface="Arial" charset="0"/>
                </a:rPr>
                <a:t>D’</a:t>
              </a: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auto">
          <a:xfrm>
            <a:off x="0" y="1212536"/>
            <a:ext cx="12192000" cy="53744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1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83212" y="3627781"/>
            <a:ext cx="2608262" cy="685800"/>
            <a:chOff x="1189" y="2376"/>
            <a:chExt cx="1643" cy="432"/>
          </a:xfrm>
        </p:grpSpPr>
        <p:sp>
          <p:nvSpPr>
            <p:cNvPr id="128035" name="AutoShape 5"/>
            <p:cNvSpPr>
              <a:spLocks noChangeArrowheads="1"/>
            </p:cNvSpPr>
            <p:nvPr/>
          </p:nvSpPr>
          <p:spPr bwMode="auto">
            <a:xfrm rot="10800000" flipH="1">
              <a:off x="2341" y="2376"/>
              <a:ext cx="491" cy="432"/>
            </a:xfrm>
            <a:prstGeom prst="rtTriangle">
              <a:avLst/>
            </a:prstGeom>
            <a:solidFill>
              <a:srgbClr val="FF7C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128036" name="Rectangle 6"/>
            <p:cNvSpPr>
              <a:spLocks noChangeArrowheads="1"/>
            </p:cNvSpPr>
            <p:nvPr/>
          </p:nvSpPr>
          <p:spPr bwMode="auto">
            <a:xfrm>
              <a:off x="1189" y="2400"/>
              <a:ext cx="1152" cy="384"/>
            </a:xfrm>
            <a:prstGeom prst="rect">
              <a:avLst/>
            </a:prstGeom>
            <a:solidFill>
              <a:srgbClr val="FFDC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 b="1" i="1">
                <a:latin typeface="Times New Roman" panose="02020603050405020304" pitchFamily="18" charset="0"/>
              </a:endParaRPr>
            </a:p>
          </p:txBody>
        </p:sp>
        <p:sp>
          <p:nvSpPr>
            <p:cNvPr id="128037" name="Text Box 7"/>
            <p:cNvSpPr txBox="1">
              <a:spLocks noChangeArrowheads="1"/>
            </p:cNvSpPr>
            <p:nvPr/>
          </p:nvSpPr>
          <p:spPr bwMode="auto">
            <a:xfrm>
              <a:off x="2352" y="2388"/>
              <a:ext cx="28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2600" b="1" dirty="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28038" name="Text Box 8"/>
            <p:cNvSpPr txBox="1">
              <a:spLocks noChangeArrowheads="1"/>
            </p:cNvSpPr>
            <p:nvPr/>
          </p:nvSpPr>
          <p:spPr bwMode="auto">
            <a:xfrm>
              <a:off x="1632" y="2424"/>
              <a:ext cx="28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2600" b="1" dirty="0">
                  <a:latin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283212" y="3021357"/>
            <a:ext cx="2620962" cy="644525"/>
            <a:chOff x="1189" y="1994"/>
            <a:chExt cx="1651" cy="406"/>
          </a:xfrm>
        </p:grpSpPr>
        <p:sp>
          <p:nvSpPr>
            <p:cNvPr id="128031" name="AutoShape 10"/>
            <p:cNvSpPr>
              <a:spLocks noChangeArrowheads="1"/>
            </p:cNvSpPr>
            <p:nvPr/>
          </p:nvSpPr>
          <p:spPr bwMode="auto">
            <a:xfrm>
              <a:off x="2341" y="1994"/>
              <a:ext cx="499" cy="406"/>
            </a:xfrm>
            <a:prstGeom prst="rtTriangle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 b="1" i="1">
                <a:latin typeface="Times New Roman" panose="02020603050405020304" pitchFamily="18" charset="0"/>
              </a:endParaRPr>
            </a:p>
          </p:txBody>
        </p:sp>
        <p:sp>
          <p:nvSpPr>
            <p:cNvPr id="128032" name="Rectangle 11"/>
            <p:cNvSpPr>
              <a:spLocks noChangeArrowheads="1"/>
            </p:cNvSpPr>
            <p:nvPr/>
          </p:nvSpPr>
          <p:spPr bwMode="auto">
            <a:xfrm>
              <a:off x="1189" y="2016"/>
              <a:ext cx="1152" cy="384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 b="1" i="1">
                <a:latin typeface="Times New Roman" panose="02020603050405020304" pitchFamily="18" charset="0"/>
              </a:endParaRPr>
            </a:p>
          </p:txBody>
        </p:sp>
        <p:sp>
          <p:nvSpPr>
            <p:cNvPr id="128033" name="Text Box 12"/>
            <p:cNvSpPr txBox="1">
              <a:spLocks noChangeArrowheads="1"/>
            </p:cNvSpPr>
            <p:nvPr/>
          </p:nvSpPr>
          <p:spPr bwMode="auto">
            <a:xfrm>
              <a:off x="1632" y="2043"/>
              <a:ext cx="28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2600" b="1" dirty="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28034" name="Text Box 13"/>
            <p:cNvSpPr txBox="1">
              <a:spLocks noChangeArrowheads="1"/>
            </p:cNvSpPr>
            <p:nvPr/>
          </p:nvSpPr>
          <p:spPr bwMode="auto">
            <a:xfrm>
              <a:off x="2352" y="2088"/>
              <a:ext cx="28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2600" b="1" dirty="0"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128005" name="Line 14"/>
          <p:cNvSpPr>
            <a:spLocks noChangeShapeType="1"/>
          </p:cNvSpPr>
          <p:nvPr/>
        </p:nvSpPr>
        <p:spPr bwMode="auto">
          <a:xfrm flipV="1">
            <a:off x="2138874" y="2499069"/>
            <a:ext cx="3233738" cy="25765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06" name="Line 15"/>
          <p:cNvSpPr>
            <a:spLocks noChangeShapeType="1"/>
          </p:cNvSpPr>
          <p:nvPr/>
        </p:nvSpPr>
        <p:spPr bwMode="auto">
          <a:xfrm>
            <a:off x="2218250" y="2245069"/>
            <a:ext cx="3376613" cy="2843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07" name="Rectangle 16"/>
          <p:cNvSpPr>
            <a:spLocks noChangeArrowheads="1"/>
          </p:cNvSpPr>
          <p:nvPr/>
        </p:nvSpPr>
        <p:spPr bwMode="auto">
          <a:xfrm>
            <a:off x="5535685" y="4900906"/>
            <a:ext cx="460063" cy="55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 b="1" i="1" dirty="0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28008" name="Rectangle 17"/>
          <p:cNvSpPr>
            <a:spLocks noChangeArrowheads="1"/>
          </p:cNvSpPr>
          <p:nvPr/>
        </p:nvSpPr>
        <p:spPr bwMode="auto">
          <a:xfrm>
            <a:off x="5351536" y="2143470"/>
            <a:ext cx="395943" cy="55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 b="1" i="1" dirty="0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128009" name="Line 18"/>
          <p:cNvSpPr>
            <a:spLocks noChangeShapeType="1"/>
          </p:cNvSpPr>
          <p:nvPr/>
        </p:nvSpPr>
        <p:spPr bwMode="auto">
          <a:xfrm>
            <a:off x="1281624" y="1875181"/>
            <a:ext cx="1588" cy="3886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10" name="Rectangle 19"/>
          <p:cNvSpPr>
            <a:spLocks noChangeArrowheads="1"/>
          </p:cNvSpPr>
          <p:nvPr/>
        </p:nvSpPr>
        <p:spPr bwMode="auto">
          <a:xfrm>
            <a:off x="6217163" y="5647081"/>
            <a:ext cx="464872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</a:p>
        </p:txBody>
      </p:sp>
      <p:sp>
        <p:nvSpPr>
          <p:cNvPr id="128011" name="Rectangle 20"/>
          <p:cNvSpPr>
            <a:spLocks noChangeArrowheads="1"/>
          </p:cNvSpPr>
          <p:nvPr/>
        </p:nvSpPr>
        <p:spPr bwMode="auto">
          <a:xfrm>
            <a:off x="888364" y="1613414"/>
            <a:ext cx="400752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</a:p>
        </p:txBody>
      </p:sp>
      <p:sp>
        <p:nvSpPr>
          <p:cNvPr id="128012" name="Rectangle 21"/>
          <p:cNvSpPr>
            <a:spLocks noChangeArrowheads="1"/>
          </p:cNvSpPr>
          <p:nvPr/>
        </p:nvSpPr>
        <p:spPr bwMode="auto">
          <a:xfrm>
            <a:off x="743192" y="3312258"/>
            <a:ext cx="546626" cy="55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sz="3000" b="1" i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28013" name="Line 22"/>
          <p:cNvSpPr>
            <a:spLocks noChangeShapeType="1"/>
          </p:cNvSpPr>
          <p:nvPr/>
        </p:nvSpPr>
        <p:spPr bwMode="auto">
          <a:xfrm>
            <a:off x="1297500" y="3665881"/>
            <a:ext cx="2487613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14" name="Line 23"/>
          <p:cNvSpPr>
            <a:spLocks noChangeShapeType="1"/>
          </p:cNvSpPr>
          <p:nvPr/>
        </p:nvSpPr>
        <p:spPr bwMode="auto">
          <a:xfrm>
            <a:off x="3874012" y="3603969"/>
            <a:ext cx="0" cy="2182812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15" name="Oval 24"/>
          <p:cNvSpPr>
            <a:spLocks noChangeArrowheads="1"/>
          </p:cNvSpPr>
          <p:nvPr/>
        </p:nvSpPr>
        <p:spPr bwMode="auto">
          <a:xfrm>
            <a:off x="3797812" y="3589681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128016" name="Rectangle 25"/>
          <p:cNvSpPr>
            <a:spLocks noChangeArrowheads="1"/>
          </p:cNvSpPr>
          <p:nvPr/>
        </p:nvSpPr>
        <p:spPr bwMode="auto">
          <a:xfrm>
            <a:off x="3647000" y="5696295"/>
            <a:ext cx="588304" cy="55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 b="1" i="1" dirty="0">
                <a:latin typeface="Times New Roman" panose="02020603050405020304" pitchFamily="18" charset="0"/>
              </a:rPr>
              <a:t>Q</a:t>
            </a:r>
            <a:r>
              <a:rPr lang="en-US" altLang="en-US" sz="3000" b="1" i="1" baseline="-25000" dirty="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28017" name="Line 26"/>
          <p:cNvSpPr>
            <a:spLocks noChangeShapeType="1"/>
          </p:cNvSpPr>
          <p:nvPr/>
        </p:nvSpPr>
        <p:spPr bwMode="auto">
          <a:xfrm>
            <a:off x="1300674" y="5761381"/>
            <a:ext cx="502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81474" y="2791173"/>
            <a:ext cx="3425825" cy="3455992"/>
            <a:chOff x="432" y="1849"/>
            <a:chExt cx="2158" cy="2177"/>
          </a:xfrm>
        </p:grpSpPr>
        <p:sp>
          <p:nvSpPr>
            <p:cNvPr id="128020" name="Line 28"/>
            <p:cNvSpPr>
              <a:spLocks noChangeShapeType="1"/>
            </p:cNvSpPr>
            <p:nvPr/>
          </p:nvSpPr>
          <p:spPr bwMode="auto">
            <a:xfrm>
              <a:off x="2341" y="2025"/>
              <a:ext cx="0" cy="1711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21" name="Rectangle 29"/>
            <p:cNvSpPr>
              <a:spLocks noChangeArrowheads="1"/>
            </p:cNvSpPr>
            <p:nvPr/>
          </p:nvSpPr>
          <p:spPr bwMode="auto">
            <a:xfrm>
              <a:off x="2157" y="3679"/>
              <a:ext cx="433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i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Q’</a:t>
              </a:r>
              <a:endParaRPr lang="en-US" altLang="en-US" sz="3000" b="1" i="1" baseline="-25000" dirty="0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8022" name="Rectangle 30"/>
            <p:cNvSpPr>
              <a:spLocks noChangeArrowheads="1"/>
            </p:cNvSpPr>
            <p:nvPr/>
          </p:nvSpPr>
          <p:spPr bwMode="auto">
            <a:xfrm>
              <a:off x="848" y="2578"/>
              <a:ext cx="357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i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Pr</a:t>
              </a:r>
              <a:endParaRPr lang="en-US" altLang="en-US" sz="3000" b="1" i="1" baseline="-25000" dirty="0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8023" name="Line 31"/>
            <p:cNvSpPr>
              <a:spLocks noChangeShapeType="1"/>
            </p:cNvSpPr>
            <p:nvPr/>
          </p:nvSpPr>
          <p:spPr bwMode="auto">
            <a:xfrm>
              <a:off x="1198" y="2784"/>
              <a:ext cx="1087" cy="0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24" name="Line 32"/>
            <p:cNvSpPr>
              <a:spLocks noChangeShapeType="1"/>
            </p:cNvSpPr>
            <p:nvPr/>
          </p:nvSpPr>
          <p:spPr bwMode="auto">
            <a:xfrm>
              <a:off x="1198" y="2016"/>
              <a:ext cx="1087" cy="0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25" name="Rectangle 33"/>
            <p:cNvSpPr>
              <a:spLocks noChangeArrowheads="1"/>
            </p:cNvSpPr>
            <p:nvPr/>
          </p:nvSpPr>
          <p:spPr bwMode="auto">
            <a:xfrm>
              <a:off x="839" y="1849"/>
              <a:ext cx="372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b="1" i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Pc</a:t>
              </a:r>
              <a:endParaRPr lang="en-US" altLang="en-US" sz="3000" b="1" i="1" baseline="-25000" dirty="0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8026" name="Rectangle 34"/>
            <p:cNvSpPr>
              <a:spLocks noChangeArrowheads="1"/>
            </p:cNvSpPr>
            <p:nvPr/>
          </p:nvSpPr>
          <p:spPr bwMode="auto">
            <a:xfrm>
              <a:off x="432" y="2217"/>
              <a:ext cx="201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128027" name="AutoShape 35"/>
            <p:cNvSpPr>
              <a:spLocks/>
            </p:cNvSpPr>
            <p:nvPr/>
          </p:nvSpPr>
          <p:spPr bwMode="auto">
            <a:xfrm>
              <a:off x="816" y="2040"/>
              <a:ext cx="48" cy="768"/>
            </a:xfrm>
            <a:prstGeom prst="leftBracket">
              <a:avLst>
                <a:gd name="adj" fmla="val 133333"/>
              </a:avLst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128028" name="Line 36"/>
            <p:cNvSpPr>
              <a:spLocks noChangeShapeType="1"/>
            </p:cNvSpPr>
            <p:nvPr/>
          </p:nvSpPr>
          <p:spPr bwMode="auto">
            <a:xfrm flipH="1">
              <a:off x="624" y="2424"/>
              <a:ext cx="192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029" name="Oval 37"/>
            <p:cNvSpPr>
              <a:spLocks noChangeArrowheads="1"/>
            </p:cNvSpPr>
            <p:nvPr/>
          </p:nvSpPr>
          <p:spPr bwMode="auto">
            <a:xfrm>
              <a:off x="2293" y="273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128030" name="Oval 38"/>
            <p:cNvSpPr>
              <a:spLocks noChangeArrowheads="1"/>
            </p:cNvSpPr>
            <p:nvPr/>
          </p:nvSpPr>
          <p:spPr bwMode="auto">
            <a:xfrm>
              <a:off x="2293" y="1968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</p:grp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7311048" y="1358536"/>
            <a:ext cx="2439424" cy="61555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en-US" sz="3400" b="1" dirty="0">
                <a:latin typeface="Symbol" panose="05050102010706020507" pitchFamily="18" charset="2"/>
              </a:rPr>
              <a:t>D</a:t>
            </a:r>
            <a:r>
              <a:rPr lang="pt-BR" altLang="en-US" sz="3400" b="1" dirty="0">
                <a:latin typeface="Times New Roman" panose="02020603050405020304" pitchFamily="18" charset="0"/>
              </a:rPr>
              <a:t>EP = -C-D</a:t>
            </a: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7331220" y="2026996"/>
            <a:ext cx="2419252" cy="61555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en-US" sz="3400" b="1">
                <a:latin typeface="Symbol" panose="05050102010706020507" pitchFamily="18" charset="2"/>
              </a:rPr>
              <a:t>D</a:t>
            </a:r>
            <a:r>
              <a:rPr lang="pt-BR" altLang="en-US" sz="3400" b="1">
                <a:latin typeface="Times New Roman" panose="02020603050405020304" pitchFamily="18" charset="0"/>
              </a:rPr>
              <a:t>EC = -A-B</a:t>
            </a: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7326924" y="2716313"/>
            <a:ext cx="2423548" cy="61555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en-US" sz="3400" b="1" dirty="0">
                <a:latin typeface="Times New Roman" panose="02020603050405020304" pitchFamily="18" charset="0"/>
              </a:rPr>
              <a:t>A.G. = A+C</a:t>
            </a:r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4472152" y="3412661"/>
            <a:ext cx="7677102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en-US" b="1">
                <a:latin typeface="Times New Roman" panose="02020603050405020304" pitchFamily="18" charset="0"/>
              </a:rPr>
              <a:t>G.S. = </a:t>
            </a:r>
            <a:r>
              <a:rPr lang="pt-BR" altLang="en-US" b="1">
                <a:latin typeface="Symbol" panose="05050102010706020507" pitchFamily="18" charset="2"/>
              </a:rPr>
              <a:t>D</a:t>
            </a:r>
            <a:r>
              <a:rPr lang="pt-BR" altLang="en-US" b="1">
                <a:latin typeface="Times New Roman" panose="02020603050405020304" pitchFamily="18" charset="0"/>
              </a:rPr>
              <a:t>EP+</a:t>
            </a:r>
            <a:r>
              <a:rPr lang="pt-BR" altLang="en-US" b="1">
                <a:latin typeface="Symbol" panose="05050102010706020507" pitchFamily="18" charset="2"/>
              </a:rPr>
              <a:t>D</a:t>
            </a:r>
            <a:r>
              <a:rPr lang="pt-BR" altLang="en-US" b="1">
                <a:latin typeface="Times New Roman" panose="02020603050405020304" pitchFamily="18" charset="0"/>
              </a:rPr>
              <a:t>EC+A.G.  =  -C-D-A-B+A+C</a:t>
            </a:r>
          </a:p>
        </p:txBody>
      </p: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9752426" y="4298926"/>
            <a:ext cx="2238113" cy="61555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en-US" sz="3400" b="1" dirty="0">
                <a:latin typeface="Times New Roman" panose="02020603050405020304" pitchFamily="18" charset="0"/>
              </a:rPr>
              <a:t>G.S.= -B-D</a:t>
            </a:r>
          </a:p>
        </p:txBody>
      </p:sp>
      <p:cxnSp>
        <p:nvCxnSpPr>
          <p:cNvPr id="6" name="Conector de Seta Reta 5"/>
          <p:cNvCxnSpPr/>
          <p:nvPr/>
        </p:nvCxnSpPr>
        <p:spPr bwMode="auto">
          <a:xfrm>
            <a:off x="10592972" y="3948509"/>
            <a:ext cx="0" cy="3590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745587" y="145736"/>
            <a:ext cx="1049449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A Introdução de um Imposto Específico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Grp="1" noChangeArrowheads="1"/>
          </p:cNvSpPr>
          <p:nvPr>
            <p:ph type="title"/>
          </p:nvPr>
        </p:nvSpPr>
        <p:spPr>
          <a:xfrm>
            <a:off x="1265287" y="624601"/>
            <a:ext cx="8229600" cy="801687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Uma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Revisão</a:t>
            </a:r>
            <a:endParaRPr lang="en-US" alt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-14072" y="1559635"/>
            <a:ext cx="12196690" cy="4883150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571500" lvl="1" indent="-571500" algn="just" eaLnBrk="1" hangingPunct="1"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Existe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relação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direta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entre o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e 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quantidade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ofertada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. Um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aumento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provoca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variação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quantidade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ofertada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repreesentada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deslocammento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ao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longo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curva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71500" lvl="1" indent="-571500" algn="just" eaLnBrk="1" hangingPunct="1">
              <a:buClrTx/>
              <a:buSzPct val="75000"/>
              <a:buFont typeface="Arial" panose="020B0604020202020204" pitchFamily="34" charset="0"/>
              <a:buChar char="•"/>
            </a:pPr>
            <a:endParaRPr lang="en-US" altLang="en-US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 indent="-571500" algn="just" eaLnBrk="1" hangingPunct="1"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Existe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relação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inversa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entre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custos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produção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e 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. Um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aumento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nos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custos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produção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provoca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variação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, 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representada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pelo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deslocamento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curva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oferta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para 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esquerda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graphicFrame>
        <p:nvGraphicFramePr>
          <p:cNvPr id="20488" name="Object 6">
            <a:hlinkClick r:id="" action="ppaction://ole?verb=0"/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17732983"/>
              </p:ext>
            </p:extLst>
          </p:nvPr>
        </p:nvGraphicFramePr>
        <p:xfrm>
          <a:off x="6766732" y="401662"/>
          <a:ext cx="3502025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02865" imgH="304668" progId="Equation.3">
                  <p:embed/>
                </p:oleObj>
              </mc:Choice>
              <mc:Fallback>
                <p:oleObj name="Equation" r:id="rId3" imgW="1002865" imgH="304668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6732" y="401662"/>
                        <a:ext cx="3502025" cy="106362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 bwMode="auto">
          <a:xfrm>
            <a:off x="0" y="971550"/>
            <a:ext cx="12192000" cy="58689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1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130051" name="Rectangle 4"/>
          <p:cNvSpPr>
            <a:spLocks noChangeArrowheads="1"/>
          </p:cNvSpPr>
          <p:nvPr/>
        </p:nvSpPr>
        <p:spPr bwMode="auto">
          <a:xfrm>
            <a:off x="1319068" y="76982"/>
            <a:ext cx="9302041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800" b="1" dirty="0"/>
              <a:t>O Imposto e as Elasticidades</a:t>
            </a:r>
          </a:p>
        </p:txBody>
      </p:sp>
      <p:sp>
        <p:nvSpPr>
          <p:cNvPr id="130052" name="Line 5"/>
          <p:cNvSpPr>
            <a:spLocks noChangeShapeType="1"/>
          </p:cNvSpPr>
          <p:nvPr/>
        </p:nvSpPr>
        <p:spPr bwMode="auto">
          <a:xfrm>
            <a:off x="1306733" y="1914800"/>
            <a:ext cx="0" cy="3325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53" name="Line 6"/>
          <p:cNvSpPr>
            <a:spLocks noChangeShapeType="1"/>
          </p:cNvSpPr>
          <p:nvPr/>
        </p:nvSpPr>
        <p:spPr bwMode="auto">
          <a:xfrm>
            <a:off x="6982779" y="1942930"/>
            <a:ext cx="0" cy="3325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54" name="Line 7"/>
          <p:cNvSpPr>
            <a:spLocks noChangeShapeType="1"/>
          </p:cNvSpPr>
          <p:nvPr/>
        </p:nvSpPr>
        <p:spPr bwMode="auto">
          <a:xfrm>
            <a:off x="1321021" y="5237656"/>
            <a:ext cx="36814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55" name="Line 8"/>
          <p:cNvSpPr>
            <a:spLocks noChangeShapeType="1"/>
          </p:cNvSpPr>
          <p:nvPr/>
        </p:nvSpPr>
        <p:spPr bwMode="auto">
          <a:xfrm>
            <a:off x="6995479" y="5265786"/>
            <a:ext cx="368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56" name="Rectangle 9"/>
          <p:cNvSpPr>
            <a:spLocks noChangeArrowheads="1"/>
          </p:cNvSpPr>
          <p:nvPr/>
        </p:nvSpPr>
        <p:spPr bwMode="auto">
          <a:xfrm>
            <a:off x="4800602" y="5165290"/>
            <a:ext cx="460716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</a:p>
        </p:txBody>
      </p:sp>
      <p:sp>
        <p:nvSpPr>
          <p:cNvPr id="130057" name="Rectangle 10"/>
          <p:cNvSpPr>
            <a:spLocks noChangeArrowheads="1"/>
          </p:cNvSpPr>
          <p:nvPr/>
        </p:nvSpPr>
        <p:spPr bwMode="auto">
          <a:xfrm>
            <a:off x="10508398" y="5179352"/>
            <a:ext cx="464872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</a:p>
        </p:txBody>
      </p:sp>
      <p:sp>
        <p:nvSpPr>
          <p:cNvPr id="130058" name="Rectangle 11"/>
          <p:cNvSpPr>
            <a:spLocks noChangeArrowheads="1"/>
          </p:cNvSpPr>
          <p:nvPr/>
        </p:nvSpPr>
        <p:spPr bwMode="auto">
          <a:xfrm>
            <a:off x="973359" y="1597468"/>
            <a:ext cx="397169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</a:p>
        </p:txBody>
      </p:sp>
      <p:sp>
        <p:nvSpPr>
          <p:cNvPr id="130059" name="Rectangle 12"/>
          <p:cNvSpPr>
            <a:spLocks noChangeArrowheads="1"/>
          </p:cNvSpPr>
          <p:nvPr/>
        </p:nvSpPr>
        <p:spPr bwMode="auto">
          <a:xfrm>
            <a:off x="6603587" y="1725391"/>
            <a:ext cx="400752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</a:p>
        </p:txBody>
      </p:sp>
      <p:sp>
        <p:nvSpPr>
          <p:cNvPr id="130060" name="Rectangle 13"/>
          <p:cNvSpPr>
            <a:spLocks noChangeArrowheads="1"/>
          </p:cNvSpPr>
          <p:nvPr/>
        </p:nvSpPr>
        <p:spPr bwMode="auto">
          <a:xfrm>
            <a:off x="4376958" y="2629344"/>
            <a:ext cx="395943" cy="55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b="1" i="1" dirty="0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130061" name="Line 14"/>
          <p:cNvSpPr>
            <a:spLocks noChangeShapeType="1"/>
          </p:cNvSpPr>
          <p:nvPr/>
        </p:nvSpPr>
        <p:spPr bwMode="auto">
          <a:xfrm>
            <a:off x="2616422" y="1911845"/>
            <a:ext cx="949325" cy="3303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62" name="Rectangle 15"/>
          <p:cNvSpPr>
            <a:spLocks noChangeArrowheads="1"/>
          </p:cNvSpPr>
          <p:nvPr/>
        </p:nvSpPr>
        <p:spPr bwMode="auto">
          <a:xfrm>
            <a:off x="2604478" y="1569823"/>
            <a:ext cx="406009" cy="55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b="1" i="1" dirty="0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30063" name="Line 16"/>
          <p:cNvSpPr>
            <a:spLocks noChangeShapeType="1"/>
          </p:cNvSpPr>
          <p:nvPr/>
        </p:nvSpPr>
        <p:spPr bwMode="auto">
          <a:xfrm flipV="1">
            <a:off x="1332134" y="2899270"/>
            <a:ext cx="3089275" cy="942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64" name="Line 17"/>
          <p:cNvSpPr>
            <a:spLocks noChangeShapeType="1"/>
          </p:cNvSpPr>
          <p:nvPr/>
        </p:nvSpPr>
        <p:spPr bwMode="auto">
          <a:xfrm>
            <a:off x="7039929" y="2781349"/>
            <a:ext cx="3435350" cy="1090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65" name="Line 18"/>
          <p:cNvSpPr>
            <a:spLocks noChangeShapeType="1"/>
          </p:cNvSpPr>
          <p:nvPr/>
        </p:nvSpPr>
        <p:spPr bwMode="auto">
          <a:xfrm flipV="1">
            <a:off x="8290879" y="2025700"/>
            <a:ext cx="806450" cy="326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66" name="Rectangle 19"/>
          <p:cNvSpPr>
            <a:spLocks noChangeArrowheads="1"/>
          </p:cNvSpPr>
          <p:nvPr/>
        </p:nvSpPr>
        <p:spPr bwMode="auto">
          <a:xfrm>
            <a:off x="9077231" y="1711594"/>
            <a:ext cx="395943" cy="55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b="1" i="1" dirty="0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130067" name="Rectangle 20"/>
          <p:cNvSpPr>
            <a:spLocks noChangeArrowheads="1"/>
          </p:cNvSpPr>
          <p:nvPr/>
        </p:nvSpPr>
        <p:spPr bwMode="auto">
          <a:xfrm>
            <a:off x="10413366" y="3661214"/>
            <a:ext cx="460063" cy="55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b="1" i="1" dirty="0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30068" name="Rectangle 21"/>
          <p:cNvSpPr>
            <a:spLocks noChangeArrowheads="1"/>
          </p:cNvSpPr>
          <p:nvPr/>
        </p:nvSpPr>
        <p:spPr bwMode="auto">
          <a:xfrm>
            <a:off x="2881533" y="5154617"/>
            <a:ext cx="589906" cy="48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600" b="1" dirty="0" err="1">
                <a:latin typeface="Times New Roman" panose="02020603050405020304" pitchFamily="18" charset="0"/>
              </a:rPr>
              <a:t>Qe</a:t>
            </a:r>
            <a:endParaRPr lang="pt-BR" altLang="en-US" sz="2600" b="1" baseline="-25000" dirty="0">
              <a:latin typeface="Times New Roman" panose="02020603050405020304" pitchFamily="18" charset="0"/>
            </a:endParaRPr>
          </a:p>
        </p:txBody>
      </p:sp>
      <p:sp>
        <p:nvSpPr>
          <p:cNvPr id="130069" name="Rectangle 22"/>
          <p:cNvSpPr>
            <a:spLocks noChangeArrowheads="1"/>
          </p:cNvSpPr>
          <p:nvPr/>
        </p:nvSpPr>
        <p:spPr bwMode="auto">
          <a:xfrm>
            <a:off x="745585" y="2941423"/>
            <a:ext cx="589906" cy="55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b="1" dirty="0" err="1">
                <a:latin typeface="Times New Roman" panose="02020603050405020304" pitchFamily="18" charset="0"/>
              </a:rPr>
              <a:t>Pe</a:t>
            </a:r>
            <a:endParaRPr lang="pt-BR" altLang="en-US" sz="3000" b="1" baseline="-25000" dirty="0">
              <a:latin typeface="Times New Roman" panose="02020603050405020304" pitchFamily="18" charset="0"/>
            </a:endParaRPr>
          </a:p>
        </p:txBody>
      </p:sp>
      <p:sp>
        <p:nvSpPr>
          <p:cNvPr id="130070" name="Line 23"/>
          <p:cNvSpPr>
            <a:spLocks noChangeShapeType="1"/>
          </p:cNvSpPr>
          <p:nvPr/>
        </p:nvSpPr>
        <p:spPr bwMode="auto">
          <a:xfrm flipH="1">
            <a:off x="1297208" y="3305669"/>
            <a:ext cx="17335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71" name="Rectangle 24"/>
          <p:cNvSpPr>
            <a:spLocks noChangeArrowheads="1"/>
          </p:cNvSpPr>
          <p:nvPr/>
        </p:nvSpPr>
        <p:spPr bwMode="auto">
          <a:xfrm>
            <a:off x="6443197" y="3108324"/>
            <a:ext cx="589906" cy="55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b="1" dirty="0" err="1">
                <a:latin typeface="Times New Roman" panose="02020603050405020304" pitchFamily="18" charset="0"/>
              </a:rPr>
              <a:t>Pe</a:t>
            </a:r>
            <a:endParaRPr lang="pt-BR" altLang="en-US" sz="3000" b="1" baseline="-25000" dirty="0">
              <a:latin typeface="Times New Roman" panose="02020603050405020304" pitchFamily="18" charset="0"/>
            </a:endParaRPr>
          </a:p>
        </p:txBody>
      </p:sp>
      <p:sp>
        <p:nvSpPr>
          <p:cNvPr id="130072" name="Line 25"/>
          <p:cNvSpPr>
            <a:spLocks noChangeShapeType="1"/>
          </p:cNvSpPr>
          <p:nvPr/>
        </p:nvSpPr>
        <p:spPr bwMode="auto">
          <a:xfrm flipH="1">
            <a:off x="6993892" y="3333799"/>
            <a:ext cx="17176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73" name="Line 26"/>
          <p:cNvSpPr>
            <a:spLocks noChangeShapeType="1"/>
          </p:cNvSpPr>
          <p:nvPr/>
        </p:nvSpPr>
        <p:spPr bwMode="auto">
          <a:xfrm>
            <a:off x="3019646" y="3316782"/>
            <a:ext cx="0" cy="19097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74" name="Rectangle 27"/>
          <p:cNvSpPr>
            <a:spLocks noChangeArrowheads="1"/>
          </p:cNvSpPr>
          <p:nvPr/>
        </p:nvSpPr>
        <p:spPr bwMode="auto">
          <a:xfrm>
            <a:off x="8625841" y="5188878"/>
            <a:ext cx="589906" cy="48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600" b="1" dirty="0" err="1">
                <a:latin typeface="Times New Roman" panose="02020603050405020304" pitchFamily="18" charset="0"/>
              </a:rPr>
              <a:t>Qe</a:t>
            </a:r>
            <a:endParaRPr lang="pt-BR" altLang="en-US" sz="2600" b="1" baseline="-25000" dirty="0">
              <a:latin typeface="Times New Roman" panose="02020603050405020304" pitchFamily="18" charset="0"/>
            </a:endParaRPr>
          </a:p>
        </p:txBody>
      </p:sp>
      <p:sp>
        <p:nvSpPr>
          <p:cNvPr id="130075" name="Oval 28"/>
          <p:cNvSpPr>
            <a:spLocks noChangeArrowheads="1"/>
          </p:cNvSpPr>
          <p:nvPr/>
        </p:nvSpPr>
        <p:spPr bwMode="auto">
          <a:xfrm>
            <a:off x="2948209" y="3240581"/>
            <a:ext cx="142875" cy="128588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130076" name="Line 29"/>
          <p:cNvSpPr>
            <a:spLocks noChangeShapeType="1"/>
          </p:cNvSpPr>
          <p:nvPr/>
        </p:nvSpPr>
        <p:spPr bwMode="auto">
          <a:xfrm>
            <a:off x="8765541" y="3344912"/>
            <a:ext cx="0" cy="19097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77" name="Oval 30"/>
          <p:cNvSpPr>
            <a:spLocks noChangeArrowheads="1"/>
          </p:cNvSpPr>
          <p:nvPr/>
        </p:nvSpPr>
        <p:spPr bwMode="auto">
          <a:xfrm>
            <a:off x="8694105" y="3268711"/>
            <a:ext cx="142875" cy="128588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130078" name="Rectangle 31"/>
          <p:cNvSpPr>
            <a:spLocks noChangeArrowheads="1"/>
          </p:cNvSpPr>
          <p:nvPr/>
        </p:nvSpPr>
        <p:spPr bwMode="auto">
          <a:xfrm>
            <a:off x="2472617" y="5140549"/>
            <a:ext cx="553038" cy="48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Q</a:t>
            </a:r>
            <a:r>
              <a:rPr lang="pt-BR" altLang="en-US" sz="2600" b="1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30079" name="Line 32"/>
          <p:cNvSpPr>
            <a:spLocks noChangeShapeType="1"/>
          </p:cNvSpPr>
          <p:nvPr/>
        </p:nvSpPr>
        <p:spPr bwMode="auto">
          <a:xfrm flipH="1">
            <a:off x="1301971" y="2464295"/>
            <a:ext cx="1427162" cy="3175"/>
          </a:xfrm>
          <a:prstGeom prst="line">
            <a:avLst/>
          </a:prstGeom>
          <a:noFill/>
          <a:ln w="254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80" name="Rectangle 33"/>
          <p:cNvSpPr>
            <a:spLocks noChangeArrowheads="1"/>
          </p:cNvSpPr>
          <p:nvPr/>
        </p:nvSpPr>
        <p:spPr bwMode="auto">
          <a:xfrm>
            <a:off x="745585" y="2205042"/>
            <a:ext cx="589906" cy="55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Pc</a:t>
            </a:r>
            <a:endParaRPr lang="pt-BR" altLang="en-US" sz="3000" b="1" baseline="-250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0081" name="Line 34"/>
          <p:cNvSpPr>
            <a:spLocks noChangeShapeType="1"/>
          </p:cNvSpPr>
          <p:nvPr/>
        </p:nvSpPr>
        <p:spPr bwMode="auto">
          <a:xfrm flipH="1">
            <a:off x="1301971" y="3432669"/>
            <a:ext cx="1447800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82" name="Rectangle 35"/>
          <p:cNvSpPr>
            <a:spLocks noChangeArrowheads="1"/>
          </p:cNvSpPr>
          <p:nvPr/>
        </p:nvSpPr>
        <p:spPr bwMode="auto">
          <a:xfrm>
            <a:off x="752162" y="3249617"/>
            <a:ext cx="660093" cy="55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Pp</a:t>
            </a:r>
            <a:endParaRPr lang="pt-BR" altLang="en-US" sz="3000" b="1" baseline="-250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0083" name="Rectangle 36"/>
          <p:cNvSpPr>
            <a:spLocks noChangeArrowheads="1"/>
          </p:cNvSpPr>
          <p:nvPr/>
        </p:nvSpPr>
        <p:spPr bwMode="auto">
          <a:xfrm>
            <a:off x="1549622" y="2622555"/>
            <a:ext cx="296557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30084" name="Line 37"/>
          <p:cNvSpPr>
            <a:spLocks noChangeShapeType="1"/>
          </p:cNvSpPr>
          <p:nvPr/>
        </p:nvSpPr>
        <p:spPr bwMode="auto">
          <a:xfrm>
            <a:off x="2738658" y="2543670"/>
            <a:ext cx="0" cy="2682875"/>
          </a:xfrm>
          <a:prstGeom prst="line">
            <a:avLst/>
          </a:prstGeom>
          <a:noFill/>
          <a:ln w="254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85" name="Rectangle 38"/>
          <p:cNvSpPr>
            <a:spLocks noChangeArrowheads="1"/>
          </p:cNvSpPr>
          <p:nvPr/>
        </p:nvSpPr>
        <p:spPr bwMode="auto">
          <a:xfrm>
            <a:off x="8230993" y="5174810"/>
            <a:ext cx="553038" cy="48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Q</a:t>
            </a:r>
            <a:r>
              <a:rPr lang="pt-BR" altLang="en-US" sz="2600" b="1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30086" name="Line 39"/>
          <p:cNvSpPr>
            <a:spLocks noChangeShapeType="1"/>
          </p:cNvSpPr>
          <p:nvPr/>
        </p:nvSpPr>
        <p:spPr bwMode="auto">
          <a:xfrm>
            <a:off x="8479791" y="3281412"/>
            <a:ext cx="0" cy="1973263"/>
          </a:xfrm>
          <a:prstGeom prst="line">
            <a:avLst/>
          </a:prstGeom>
          <a:noFill/>
          <a:ln w="25400" cap="rnd">
            <a:solidFill>
              <a:srgbClr val="0000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87" name="Oval 40"/>
          <p:cNvSpPr>
            <a:spLocks noChangeArrowheads="1"/>
          </p:cNvSpPr>
          <p:nvPr/>
        </p:nvSpPr>
        <p:spPr bwMode="auto">
          <a:xfrm>
            <a:off x="8408355" y="3168700"/>
            <a:ext cx="142875" cy="130175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130088" name="Oval 41"/>
          <p:cNvSpPr>
            <a:spLocks noChangeArrowheads="1"/>
          </p:cNvSpPr>
          <p:nvPr/>
        </p:nvSpPr>
        <p:spPr bwMode="auto">
          <a:xfrm>
            <a:off x="8408355" y="4364086"/>
            <a:ext cx="142875" cy="128588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130089" name="Line 42"/>
          <p:cNvSpPr>
            <a:spLocks noChangeShapeType="1"/>
          </p:cNvSpPr>
          <p:nvPr/>
        </p:nvSpPr>
        <p:spPr bwMode="auto">
          <a:xfrm flipH="1">
            <a:off x="6971666" y="3233786"/>
            <a:ext cx="1447800" cy="0"/>
          </a:xfrm>
          <a:prstGeom prst="line">
            <a:avLst/>
          </a:prstGeom>
          <a:noFill/>
          <a:ln w="25400">
            <a:solidFill>
              <a:srgbClr val="0000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90" name="Rectangle 43"/>
          <p:cNvSpPr>
            <a:spLocks noChangeArrowheads="1"/>
          </p:cNvSpPr>
          <p:nvPr/>
        </p:nvSpPr>
        <p:spPr bwMode="auto">
          <a:xfrm>
            <a:off x="6443197" y="2821425"/>
            <a:ext cx="589906" cy="55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Pc</a:t>
            </a:r>
            <a:endParaRPr lang="pt-BR" altLang="en-US" sz="3000" b="1" baseline="-250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0091" name="Line 44"/>
          <p:cNvSpPr>
            <a:spLocks noChangeShapeType="1"/>
          </p:cNvSpPr>
          <p:nvPr/>
        </p:nvSpPr>
        <p:spPr bwMode="auto">
          <a:xfrm flipH="1">
            <a:off x="6971666" y="4427586"/>
            <a:ext cx="1447800" cy="0"/>
          </a:xfrm>
          <a:prstGeom prst="line">
            <a:avLst/>
          </a:prstGeom>
          <a:noFill/>
          <a:ln w="25400">
            <a:solidFill>
              <a:srgbClr val="0000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92" name="Rectangle 45"/>
          <p:cNvSpPr>
            <a:spLocks noChangeArrowheads="1"/>
          </p:cNvSpPr>
          <p:nvPr/>
        </p:nvSpPr>
        <p:spPr bwMode="auto">
          <a:xfrm>
            <a:off x="6429129" y="4124545"/>
            <a:ext cx="631584" cy="55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Pp</a:t>
            </a:r>
            <a:endParaRPr lang="pt-BR" altLang="en-US" sz="3000" b="1" baseline="-250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0093" name="Rectangle 46"/>
          <p:cNvSpPr>
            <a:spLocks noChangeArrowheads="1"/>
          </p:cNvSpPr>
          <p:nvPr/>
        </p:nvSpPr>
        <p:spPr bwMode="auto">
          <a:xfrm>
            <a:off x="7293930" y="3464365"/>
            <a:ext cx="296557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30094" name="Text Box 47"/>
          <p:cNvSpPr txBox="1">
            <a:spLocks noChangeArrowheads="1"/>
          </p:cNvSpPr>
          <p:nvPr/>
        </p:nvSpPr>
        <p:spPr bwMode="auto">
          <a:xfrm>
            <a:off x="42199" y="1063798"/>
            <a:ext cx="6115841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Incidência Maior Sobre os Compradores</a:t>
            </a:r>
          </a:p>
        </p:txBody>
      </p:sp>
      <p:sp>
        <p:nvSpPr>
          <p:cNvPr id="130095" name="AutoShape 48"/>
          <p:cNvSpPr>
            <a:spLocks/>
          </p:cNvSpPr>
          <p:nvPr/>
        </p:nvSpPr>
        <p:spPr bwMode="auto">
          <a:xfrm flipH="1">
            <a:off x="7101841" y="3254424"/>
            <a:ext cx="76200" cy="1143000"/>
          </a:xfrm>
          <a:prstGeom prst="leftBracket">
            <a:avLst>
              <a:gd name="adj" fmla="val 125000"/>
            </a:avLst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130096" name="Line 49"/>
          <p:cNvSpPr>
            <a:spLocks noChangeShapeType="1"/>
          </p:cNvSpPr>
          <p:nvPr/>
        </p:nvSpPr>
        <p:spPr bwMode="auto">
          <a:xfrm>
            <a:off x="7178041" y="3787824"/>
            <a:ext cx="1524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097" name="Oval 50"/>
          <p:cNvSpPr>
            <a:spLocks noChangeArrowheads="1"/>
          </p:cNvSpPr>
          <p:nvPr/>
        </p:nvSpPr>
        <p:spPr bwMode="auto">
          <a:xfrm>
            <a:off x="2667222" y="3369170"/>
            <a:ext cx="142875" cy="128587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130098" name="Oval 51"/>
          <p:cNvSpPr>
            <a:spLocks noChangeArrowheads="1"/>
          </p:cNvSpPr>
          <p:nvPr/>
        </p:nvSpPr>
        <p:spPr bwMode="auto">
          <a:xfrm>
            <a:off x="2667222" y="2402381"/>
            <a:ext cx="142875" cy="128588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130099" name="AutoShape 52"/>
          <p:cNvSpPr>
            <a:spLocks/>
          </p:cNvSpPr>
          <p:nvPr/>
        </p:nvSpPr>
        <p:spPr bwMode="auto">
          <a:xfrm flipH="1">
            <a:off x="1357533" y="2464294"/>
            <a:ext cx="76200" cy="990600"/>
          </a:xfrm>
          <a:prstGeom prst="leftBracket">
            <a:avLst>
              <a:gd name="adj" fmla="val 108333"/>
            </a:avLst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130100" name="Line 53"/>
          <p:cNvSpPr>
            <a:spLocks noChangeShapeType="1"/>
          </p:cNvSpPr>
          <p:nvPr/>
        </p:nvSpPr>
        <p:spPr bwMode="auto">
          <a:xfrm>
            <a:off x="1433733" y="2921494"/>
            <a:ext cx="1524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101" name="Text Box 54"/>
          <p:cNvSpPr txBox="1">
            <a:spLocks noChangeArrowheads="1"/>
          </p:cNvSpPr>
          <p:nvPr/>
        </p:nvSpPr>
        <p:spPr bwMode="auto">
          <a:xfrm>
            <a:off x="6263345" y="1063798"/>
            <a:ext cx="589052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Incidência Maior Sobre os Vendedores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40692" y="5701708"/>
            <a:ext cx="11956904" cy="11387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sz="3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Lição Básica:</a:t>
            </a:r>
            <a:r>
              <a:rPr lang="pt-BR" sz="3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ramo mais inelástico do mercado arcará com um ônus tributário maior.</a:t>
            </a:r>
            <a:endParaRPr lang="en-US" sz="34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4"/>
          <p:cNvSpPr>
            <a:spLocks noChangeArrowheads="1"/>
          </p:cNvSpPr>
          <p:nvPr/>
        </p:nvSpPr>
        <p:spPr bwMode="auto">
          <a:xfrm>
            <a:off x="1195754" y="132333"/>
            <a:ext cx="9092834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Subsídios</a:t>
            </a:r>
          </a:p>
        </p:txBody>
      </p:sp>
      <p:sp>
        <p:nvSpPr>
          <p:cNvPr id="131076" name="Line 5"/>
          <p:cNvSpPr>
            <a:spLocks noChangeShapeType="1"/>
          </p:cNvSpPr>
          <p:nvPr/>
        </p:nvSpPr>
        <p:spPr bwMode="auto">
          <a:xfrm flipV="1">
            <a:off x="1462453" y="2163764"/>
            <a:ext cx="2754313" cy="2333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77" name="Line 6"/>
          <p:cNvSpPr>
            <a:spLocks noChangeShapeType="1"/>
          </p:cNvSpPr>
          <p:nvPr/>
        </p:nvSpPr>
        <p:spPr bwMode="auto">
          <a:xfrm>
            <a:off x="1529128" y="2065339"/>
            <a:ext cx="2862263" cy="2281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78" name="Rectangle 7"/>
          <p:cNvSpPr>
            <a:spLocks noChangeArrowheads="1"/>
          </p:cNvSpPr>
          <p:nvPr/>
        </p:nvSpPr>
        <p:spPr bwMode="auto">
          <a:xfrm>
            <a:off x="4307033" y="4132874"/>
            <a:ext cx="423194" cy="48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600" b="1" i="1" dirty="0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31079" name="Rectangle 8"/>
          <p:cNvSpPr>
            <a:spLocks noChangeArrowheads="1"/>
          </p:cNvSpPr>
          <p:nvPr/>
        </p:nvSpPr>
        <p:spPr bwMode="auto">
          <a:xfrm>
            <a:off x="4156441" y="1698085"/>
            <a:ext cx="410370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i="1" dirty="0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131080" name="Line 9"/>
          <p:cNvSpPr>
            <a:spLocks noChangeShapeType="1"/>
          </p:cNvSpPr>
          <p:nvPr/>
        </p:nvSpPr>
        <p:spPr bwMode="auto">
          <a:xfrm flipH="1">
            <a:off x="970328" y="1712914"/>
            <a:ext cx="4763" cy="3540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1" name="Rectangle 10"/>
          <p:cNvSpPr>
            <a:spLocks noChangeArrowheads="1"/>
          </p:cNvSpPr>
          <p:nvPr/>
        </p:nvSpPr>
        <p:spPr bwMode="auto">
          <a:xfrm>
            <a:off x="4664441" y="5203825"/>
            <a:ext cx="464872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</a:p>
        </p:txBody>
      </p:sp>
      <p:sp>
        <p:nvSpPr>
          <p:cNvPr id="131082" name="Rectangle 11"/>
          <p:cNvSpPr>
            <a:spLocks noChangeArrowheads="1"/>
          </p:cNvSpPr>
          <p:nvPr/>
        </p:nvSpPr>
        <p:spPr bwMode="auto">
          <a:xfrm>
            <a:off x="697765" y="1312057"/>
            <a:ext cx="400752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</a:p>
        </p:txBody>
      </p:sp>
      <p:sp>
        <p:nvSpPr>
          <p:cNvPr id="131083" name="Rectangle 12"/>
          <p:cNvSpPr>
            <a:spLocks noChangeArrowheads="1"/>
          </p:cNvSpPr>
          <p:nvPr/>
        </p:nvSpPr>
        <p:spPr bwMode="auto">
          <a:xfrm>
            <a:off x="464743" y="2937754"/>
            <a:ext cx="546626" cy="55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b="1" i="1" dirty="0">
                <a:latin typeface="Times New Roman" panose="02020603050405020304" pitchFamily="18" charset="0"/>
              </a:rPr>
              <a:t>P</a:t>
            </a:r>
            <a:r>
              <a:rPr lang="pt-BR" altLang="en-US" sz="3000" b="1" i="1" baseline="-25000" dirty="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31084" name="Line 13"/>
          <p:cNvSpPr>
            <a:spLocks noChangeShapeType="1"/>
          </p:cNvSpPr>
          <p:nvPr/>
        </p:nvSpPr>
        <p:spPr bwMode="auto">
          <a:xfrm>
            <a:off x="984615" y="3249613"/>
            <a:ext cx="193675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5" name="Line 14"/>
          <p:cNvSpPr>
            <a:spLocks noChangeShapeType="1"/>
          </p:cNvSpPr>
          <p:nvPr/>
        </p:nvSpPr>
        <p:spPr bwMode="auto">
          <a:xfrm>
            <a:off x="2991215" y="3154363"/>
            <a:ext cx="0" cy="210185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6" name="Oval 15"/>
          <p:cNvSpPr>
            <a:spLocks noChangeArrowheads="1"/>
          </p:cNvSpPr>
          <p:nvPr/>
        </p:nvSpPr>
        <p:spPr bwMode="auto">
          <a:xfrm>
            <a:off x="2932478" y="3140075"/>
            <a:ext cx="119063" cy="14605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131087" name="Rectangle 16"/>
          <p:cNvSpPr>
            <a:spLocks noChangeArrowheads="1"/>
          </p:cNvSpPr>
          <p:nvPr/>
        </p:nvSpPr>
        <p:spPr bwMode="auto">
          <a:xfrm>
            <a:off x="2730595" y="5135293"/>
            <a:ext cx="588304" cy="55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b="1" i="1" dirty="0">
                <a:latin typeface="Times New Roman" panose="02020603050405020304" pitchFamily="18" charset="0"/>
              </a:rPr>
              <a:t>Q</a:t>
            </a:r>
            <a:r>
              <a:rPr lang="pt-BR" altLang="en-US" sz="3000" b="1" i="1" baseline="-25000" dirty="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31088" name="Line 17"/>
          <p:cNvSpPr>
            <a:spLocks noChangeShapeType="1"/>
          </p:cNvSpPr>
          <p:nvPr/>
        </p:nvSpPr>
        <p:spPr bwMode="auto">
          <a:xfrm>
            <a:off x="987791" y="5230813"/>
            <a:ext cx="3857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089" name="Rectangle 18"/>
          <p:cNvSpPr>
            <a:spLocks noChangeArrowheads="1"/>
          </p:cNvSpPr>
          <p:nvPr/>
        </p:nvSpPr>
        <p:spPr bwMode="auto">
          <a:xfrm>
            <a:off x="4649882" y="2217417"/>
            <a:ext cx="546626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S’</a:t>
            </a:r>
          </a:p>
        </p:txBody>
      </p:sp>
      <p:sp>
        <p:nvSpPr>
          <p:cNvPr id="131090" name="Line 19"/>
          <p:cNvSpPr>
            <a:spLocks noChangeShapeType="1"/>
          </p:cNvSpPr>
          <p:nvPr/>
        </p:nvSpPr>
        <p:spPr bwMode="auto">
          <a:xfrm flipV="1">
            <a:off x="2019665" y="2705101"/>
            <a:ext cx="2755900" cy="2333625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91" name="Line 20"/>
          <p:cNvSpPr>
            <a:spLocks noChangeShapeType="1"/>
          </p:cNvSpPr>
          <p:nvPr/>
        </p:nvSpPr>
        <p:spPr bwMode="auto">
          <a:xfrm>
            <a:off x="984615" y="3763963"/>
            <a:ext cx="2590800" cy="0"/>
          </a:xfrm>
          <a:prstGeom prst="line">
            <a:avLst/>
          </a:prstGeom>
          <a:noFill/>
          <a:ln w="28575">
            <a:solidFill>
              <a:srgbClr val="0000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92" name="Line 21"/>
          <p:cNvSpPr>
            <a:spLocks noChangeShapeType="1"/>
          </p:cNvSpPr>
          <p:nvPr/>
        </p:nvSpPr>
        <p:spPr bwMode="auto">
          <a:xfrm>
            <a:off x="3584940" y="2713039"/>
            <a:ext cx="0" cy="2543175"/>
          </a:xfrm>
          <a:prstGeom prst="line">
            <a:avLst/>
          </a:prstGeom>
          <a:noFill/>
          <a:ln w="25400">
            <a:solidFill>
              <a:srgbClr val="0000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93" name="Rectangle 22"/>
          <p:cNvSpPr>
            <a:spLocks noChangeArrowheads="1"/>
          </p:cNvSpPr>
          <p:nvPr/>
        </p:nvSpPr>
        <p:spPr bwMode="auto">
          <a:xfrm>
            <a:off x="3380592" y="5149361"/>
            <a:ext cx="588304" cy="55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Q’</a:t>
            </a:r>
            <a:endParaRPr lang="pt-BR" altLang="en-US" sz="3000" b="1" i="1" baseline="-25000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1094" name="Oval 23"/>
          <p:cNvSpPr>
            <a:spLocks noChangeArrowheads="1"/>
          </p:cNvSpPr>
          <p:nvPr/>
        </p:nvSpPr>
        <p:spPr bwMode="auto">
          <a:xfrm>
            <a:off x="3526203" y="3652839"/>
            <a:ext cx="117475" cy="147637"/>
          </a:xfrm>
          <a:prstGeom prst="ellipse">
            <a:avLst/>
          </a:prstGeom>
          <a:solidFill>
            <a:srgbClr val="0000CC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131095" name="Oval 24"/>
          <p:cNvSpPr>
            <a:spLocks noChangeArrowheads="1"/>
          </p:cNvSpPr>
          <p:nvPr/>
        </p:nvSpPr>
        <p:spPr bwMode="auto">
          <a:xfrm>
            <a:off x="3526203" y="2625725"/>
            <a:ext cx="117475" cy="147638"/>
          </a:xfrm>
          <a:prstGeom prst="ellipse">
            <a:avLst/>
          </a:prstGeom>
          <a:solidFill>
            <a:srgbClr val="0000CC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131096" name="Line 25"/>
          <p:cNvSpPr>
            <a:spLocks noChangeShapeType="1"/>
          </p:cNvSpPr>
          <p:nvPr/>
        </p:nvSpPr>
        <p:spPr bwMode="auto">
          <a:xfrm>
            <a:off x="3967528" y="2552700"/>
            <a:ext cx="347663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097" name="Text Box 26"/>
          <p:cNvSpPr txBox="1">
            <a:spLocks noChangeArrowheads="1"/>
          </p:cNvSpPr>
          <p:nvPr/>
        </p:nvSpPr>
        <p:spPr bwMode="auto">
          <a:xfrm>
            <a:off x="5233178" y="1395629"/>
            <a:ext cx="6879106" cy="440120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en-US" sz="3500" b="0" dirty="0"/>
              <a:t>A  concessão de  um subsídio por parte do governo reduz os custos das firmas, deslocando  a  curva de oferta  para direita.  Isso reduz  o preço para o  consumidor (</a:t>
            </a:r>
            <a:r>
              <a:rPr lang="pt-BR" altLang="en-US" sz="3500" b="0" dirty="0" err="1"/>
              <a:t>Pc</a:t>
            </a:r>
            <a:r>
              <a:rPr lang="pt-BR" altLang="en-US" sz="3500" b="0" dirty="0"/>
              <a:t>) e eleva o preço recebido pelo produtor  (</a:t>
            </a:r>
            <a:r>
              <a:rPr lang="pt-BR" altLang="en-US" sz="3500" b="0" dirty="0" err="1"/>
              <a:t>Pr</a:t>
            </a:r>
            <a:r>
              <a:rPr lang="pt-BR" altLang="en-US" sz="3500" b="0" dirty="0"/>
              <a:t>). A diferença entre os dois é dada pelo subsídio (s).</a:t>
            </a:r>
          </a:p>
        </p:txBody>
      </p:sp>
      <p:sp>
        <p:nvSpPr>
          <p:cNvPr id="131105" name="Line 28"/>
          <p:cNvSpPr>
            <a:spLocks noChangeShapeType="1"/>
          </p:cNvSpPr>
          <p:nvPr/>
        </p:nvSpPr>
        <p:spPr bwMode="auto">
          <a:xfrm flipV="1">
            <a:off x="4107228" y="1638301"/>
            <a:ext cx="885825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5129" y="2424114"/>
            <a:ext cx="3511557" cy="1592261"/>
            <a:chOff x="18" y="1743"/>
            <a:chExt cx="2212" cy="1003"/>
          </a:xfrm>
        </p:grpSpPr>
        <p:sp>
          <p:nvSpPr>
            <p:cNvPr id="131100" name="Line 32"/>
            <p:cNvSpPr>
              <a:spLocks noChangeShapeType="1"/>
            </p:cNvSpPr>
            <p:nvPr/>
          </p:nvSpPr>
          <p:spPr bwMode="auto">
            <a:xfrm>
              <a:off x="635" y="1940"/>
              <a:ext cx="1595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01" name="Rectangle 33"/>
            <p:cNvSpPr>
              <a:spLocks noChangeArrowheads="1"/>
            </p:cNvSpPr>
            <p:nvPr/>
          </p:nvSpPr>
          <p:spPr bwMode="auto">
            <a:xfrm>
              <a:off x="288" y="1743"/>
              <a:ext cx="357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3000" b="1" i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Pr</a:t>
              </a:r>
              <a:endParaRPr lang="pt-BR" altLang="en-US" sz="3000" b="1" i="1" baseline="-25000" dirty="0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1102" name="Rectangle 34"/>
            <p:cNvSpPr>
              <a:spLocks noChangeArrowheads="1"/>
            </p:cNvSpPr>
            <p:nvPr/>
          </p:nvSpPr>
          <p:spPr bwMode="auto">
            <a:xfrm>
              <a:off x="288" y="2399"/>
              <a:ext cx="372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3000" b="1" i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Pc</a:t>
              </a:r>
              <a:endParaRPr lang="pt-BR" altLang="en-US" sz="3000" b="1" i="1" baseline="-25000" dirty="0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1103" name="Rectangle 35"/>
            <p:cNvSpPr>
              <a:spLocks noChangeArrowheads="1"/>
            </p:cNvSpPr>
            <p:nvPr/>
          </p:nvSpPr>
          <p:spPr bwMode="auto">
            <a:xfrm>
              <a:off x="18" y="2001"/>
              <a:ext cx="216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b="1" i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131104" name="AutoShape 36"/>
            <p:cNvSpPr>
              <a:spLocks/>
            </p:cNvSpPr>
            <p:nvPr/>
          </p:nvSpPr>
          <p:spPr bwMode="auto">
            <a:xfrm>
              <a:off x="210" y="1872"/>
              <a:ext cx="114" cy="697"/>
            </a:xfrm>
            <a:prstGeom prst="leftBrace">
              <a:avLst>
                <a:gd name="adj1" fmla="val 121007"/>
                <a:gd name="adj2" fmla="val 50000"/>
              </a:avLst>
            </a:prstGeom>
            <a:noFill/>
            <a:ln w="9525">
              <a:solidFill>
                <a:schemeClr val="accent5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</p:grpSp>
      <p:cxnSp>
        <p:nvCxnSpPr>
          <p:cNvPr id="4" name="Conector de Seta Reta 3"/>
          <p:cNvCxnSpPr>
            <a:cxnSpLocks/>
          </p:cNvCxnSpPr>
          <p:nvPr/>
        </p:nvCxnSpPr>
        <p:spPr bwMode="auto">
          <a:xfrm>
            <a:off x="4983133" y="1632148"/>
            <a:ext cx="26411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9" grpId="0"/>
      <p:bldP spid="131090" grpId="0" animBg="1"/>
      <p:bldP spid="131091" grpId="0" animBg="1"/>
      <p:bldP spid="131092" grpId="0" animBg="1"/>
      <p:bldP spid="131093" grpId="0"/>
      <p:bldP spid="131094" grpId="0" animBg="1"/>
      <p:bldP spid="131095" grpId="0" animBg="1"/>
      <p:bldP spid="131096" grpId="0" animBg="1"/>
      <p:bldP spid="131097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538015" y="2199535"/>
            <a:ext cx="838200" cy="990600"/>
            <a:chOff x="2544" y="1968"/>
            <a:chExt cx="528" cy="624"/>
          </a:xfrm>
        </p:grpSpPr>
        <p:sp>
          <p:nvSpPr>
            <p:cNvPr id="132140" name="AutoShape 6" descr="Zigue-zague"/>
            <p:cNvSpPr>
              <a:spLocks noChangeArrowheads="1"/>
            </p:cNvSpPr>
            <p:nvPr/>
          </p:nvSpPr>
          <p:spPr bwMode="auto">
            <a:xfrm rot="-5400000">
              <a:off x="2496" y="2016"/>
              <a:ext cx="624" cy="528"/>
            </a:xfrm>
            <a:prstGeom prst="triangle">
              <a:avLst>
                <a:gd name="adj" fmla="val 50000"/>
              </a:avLst>
            </a:prstGeom>
            <a:pattFill prst="zigZag">
              <a:fgClr>
                <a:srgbClr val="FFFF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132141" name="Text Box 7"/>
            <p:cNvSpPr txBox="1">
              <a:spLocks noChangeArrowheads="1"/>
            </p:cNvSpPr>
            <p:nvPr/>
          </p:nvSpPr>
          <p:spPr bwMode="auto">
            <a:xfrm>
              <a:off x="2784" y="2123"/>
              <a:ext cx="240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3000" b="1" dirty="0">
                  <a:latin typeface="Times New Roman" panose="02020603050405020304" pitchFamily="18" charset="0"/>
                </a:rPr>
                <a:t>E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023415" y="2123337"/>
            <a:ext cx="3276600" cy="630238"/>
            <a:chOff x="1392" y="1920"/>
            <a:chExt cx="2064" cy="397"/>
          </a:xfrm>
        </p:grpSpPr>
        <p:sp>
          <p:nvSpPr>
            <p:cNvPr id="132134" name="AutoShape 9"/>
            <p:cNvSpPr>
              <a:spLocks noChangeArrowheads="1"/>
            </p:cNvSpPr>
            <p:nvPr/>
          </p:nvSpPr>
          <p:spPr bwMode="auto">
            <a:xfrm flipV="1">
              <a:off x="2544" y="1968"/>
              <a:ext cx="912" cy="288"/>
            </a:xfrm>
            <a:prstGeom prst="triangle">
              <a:avLst>
                <a:gd name="adj" fmla="val 50000"/>
              </a:avLst>
            </a:prstGeom>
            <a:solidFill>
              <a:srgbClr val="FF7C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grpSp>
          <p:nvGrpSpPr>
            <p:cNvPr id="132135" name="Group 10"/>
            <p:cNvGrpSpPr>
              <a:grpSpLocks/>
            </p:cNvGrpSpPr>
            <p:nvPr/>
          </p:nvGrpSpPr>
          <p:grpSpPr bwMode="auto">
            <a:xfrm>
              <a:off x="1392" y="1920"/>
              <a:ext cx="1584" cy="384"/>
              <a:chOff x="4080" y="1920"/>
              <a:chExt cx="1536" cy="336"/>
            </a:xfrm>
          </p:grpSpPr>
          <p:sp>
            <p:nvSpPr>
              <p:cNvPr id="132138" name="Rectangle 11"/>
              <p:cNvSpPr>
                <a:spLocks noChangeArrowheads="1"/>
              </p:cNvSpPr>
              <p:nvPr/>
            </p:nvSpPr>
            <p:spPr bwMode="auto">
              <a:xfrm>
                <a:off x="4080" y="1968"/>
                <a:ext cx="1056" cy="288"/>
              </a:xfrm>
              <a:prstGeom prst="rect">
                <a:avLst/>
              </a:prstGeom>
              <a:solidFill>
                <a:srgbClr val="CC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pt-BR" altLang="en-US" sz="1800"/>
              </a:p>
            </p:txBody>
          </p:sp>
          <p:sp>
            <p:nvSpPr>
              <p:cNvPr id="132139" name="AutoShape 12"/>
              <p:cNvSpPr>
                <a:spLocks noChangeArrowheads="1"/>
              </p:cNvSpPr>
              <p:nvPr/>
            </p:nvSpPr>
            <p:spPr bwMode="auto">
              <a:xfrm>
                <a:off x="5088" y="1920"/>
                <a:ext cx="528" cy="336"/>
              </a:xfrm>
              <a:prstGeom prst="rtTriangle">
                <a:avLst/>
              </a:prstGeom>
              <a:solidFill>
                <a:srgbClr val="CC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pt-BR" altLang="en-US" sz="1800"/>
              </a:p>
            </p:txBody>
          </p:sp>
        </p:grpSp>
        <p:sp>
          <p:nvSpPr>
            <p:cNvPr id="132136" name="Text Box 13"/>
            <p:cNvSpPr txBox="1">
              <a:spLocks noChangeArrowheads="1"/>
            </p:cNvSpPr>
            <p:nvPr/>
          </p:nvSpPr>
          <p:spPr bwMode="auto">
            <a:xfrm>
              <a:off x="2880" y="1932"/>
              <a:ext cx="240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3000" b="1" dirty="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32137" name="Text Box 14"/>
            <p:cNvSpPr txBox="1">
              <a:spLocks noChangeArrowheads="1"/>
            </p:cNvSpPr>
            <p:nvPr/>
          </p:nvSpPr>
          <p:spPr bwMode="auto">
            <a:xfrm>
              <a:off x="1920" y="1968"/>
              <a:ext cx="240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3000" b="1" dirty="0">
                  <a:latin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023415" y="2720238"/>
            <a:ext cx="3429000" cy="617538"/>
            <a:chOff x="1392" y="2296"/>
            <a:chExt cx="2160" cy="389"/>
          </a:xfrm>
        </p:grpSpPr>
        <p:sp>
          <p:nvSpPr>
            <p:cNvPr id="132128" name="AutoShape 16"/>
            <p:cNvSpPr>
              <a:spLocks noChangeArrowheads="1"/>
            </p:cNvSpPr>
            <p:nvPr/>
          </p:nvSpPr>
          <p:spPr bwMode="auto">
            <a:xfrm>
              <a:off x="2448" y="2304"/>
              <a:ext cx="1104" cy="336"/>
            </a:xfrm>
            <a:prstGeom prst="triangle">
              <a:avLst>
                <a:gd name="adj" fmla="val 50000"/>
              </a:avLst>
            </a:prstGeom>
            <a:solidFill>
              <a:srgbClr val="FFDC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grpSp>
          <p:nvGrpSpPr>
            <p:cNvPr id="132129" name="Group 17"/>
            <p:cNvGrpSpPr>
              <a:grpSpLocks/>
            </p:cNvGrpSpPr>
            <p:nvPr/>
          </p:nvGrpSpPr>
          <p:grpSpPr bwMode="auto">
            <a:xfrm>
              <a:off x="1392" y="2296"/>
              <a:ext cx="1632" cy="344"/>
              <a:chOff x="3360" y="2256"/>
              <a:chExt cx="1488" cy="384"/>
            </a:xfrm>
          </p:grpSpPr>
          <p:sp>
            <p:nvSpPr>
              <p:cNvPr id="132132" name="Rectangle 18"/>
              <p:cNvSpPr>
                <a:spLocks noChangeArrowheads="1"/>
              </p:cNvSpPr>
              <p:nvPr/>
            </p:nvSpPr>
            <p:spPr bwMode="auto">
              <a:xfrm>
                <a:off x="3360" y="2256"/>
                <a:ext cx="1056" cy="384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pt-BR" altLang="en-US" sz="1800"/>
              </a:p>
            </p:txBody>
          </p:sp>
          <p:sp>
            <p:nvSpPr>
              <p:cNvPr id="132133" name="AutoShape 19"/>
              <p:cNvSpPr>
                <a:spLocks noChangeArrowheads="1"/>
              </p:cNvSpPr>
              <p:nvPr/>
            </p:nvSpPr>
            <p:spPr bwMode="auto">
              <a:xfrm flipV="1">
                <a:off x="4368" y="2256"/>
                <a:ext cx="480" cy="384"/>
              </a:xfrm>
              <a:prstGeom prst="rtTriangle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pt-BR" altLang="en-US" sz="1800"/>
              </a:p>
            </p:txBody>
          </p:sp>
        </p:grpSp>
        <p:sp>
          <p:nvSpPr>
            <p:cNvPr id="132130" name="Text Box 20"/>
            <p:cNvSpPr txBox="1">
              <a:spLocks noChangeArrowheads="1"/>
            </p:cNvSpPr>
            <p:nvPr/>
          </p:nvSpPr>
          <p:spPr bwMode="auto">
            <a:xfrm>
              <a:off x="2757" y="2336"/>
              <a:ext cx="240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3000" b="1" dirty="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32131" name="Text Box 21"/>
            <p:cNvSpPr txBox="1">
              <a:spLocks noChangeArrowheads="1"/>
            </p:cNvSpPr>
            <p:nvPr/>
          </p:nvSpPr>
          <p:spPr bwMode="auto">
            <a:xfrm>
              <a:off x="1920" y="2318"/>
              <a:ext cx="240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en-US" sz="3000" b="1" dirty="0">
                  <a:latin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132103" name="Line 22"/>
          <p:cNvSpPr>
            <a:spLocks noChangeShapeType="1"/>
          </p:cNvSpPr>
          <p:nvPr/>
        </p:nvSpPr>
        <p:spPr bwMode="auto">
          <a:xfrm flipV="1">
            <a:off x="1633015" y="1604223"/>
            <a:ext cx="3538538" cy="2424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04" name="Line 23"/>
          <p:cNvSpPr>
            <a:spLocks noChangeShapeType="1"/>
          </p:cNvSpPr>
          <p:nvPr/>
        </p:nvSpPr>
        <p:spPr bwMode="auto">
          <a:xfrm>
            <a:off x="1718741" y="1502623"/>
            <a:ext cx="3675063" cy="2368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05" name="Rectangle 24"/>
          <p:cNvSpPr>
            <a:spLocks noChangeArrowheads="1"/>
          </p:cNvSpPr>
          <p:nvPr/>
        </p:nvSpPr>
        <p:spPr bwMode="auto">
          <a:xfrm>
            <a:off x="5296526" y="3701260"/>
            <a:ext cx="479299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i="1" dirty="0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32106" name="Rectangle 25"/>
          <p:cNvSpPr>
            <a:spLocks noChangeArrowheads="1"/>
          </p:cNvSpPr>
          <p:nvPr/>
        </p:nvSpPr>
        <p:spPr bwMode="auto">
          <a:xfrm>
            <a:off x="5120315" y="1143478"/>
            <a:ext cx="410370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132107" name="Line 26"/>
          <p:cNvSpPr>
            <a:spLocks noChangeShapeType="1"/>
          </p:cNvSpPr>
          <p:nvPr/>
        </p:nvSpPr>
        <p:spPr bwMode="auto">
          <a:xfrm flipH="1">
            <a:off x="1005953" y="1145435"/>
            <a:ext cx="4762" cy="3644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08" name="Rectangle 27"/>
          <p:cNvSpPr>
            <a:spLocks noChangeArrowheads="1"/>
          </p:cNvSpPr>
          <p:nvPr/>
        </p:nvSpPr>
        <p:spPr bwMode="auto">
          <a:xfrm>
            <a:off x="5807432" y="4721144"/>
            <a:ext cx="464872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</a:p>
        </p:txBody>
      </p:sp>
      <p:sp>
        <p:nvSpPr>
          <p:cNvPr id="132109" name="Rectangle 28"/>
          <p:cNvSpPr>
            <a:spLocks noChangeArrowheads="1"/>
          </p:cNvSpPr>
          <p:nvPr/>
        </p:nvSpPr>
        <p:spPr bwMode="auto">
          <a:xfrm>
            <a:off x="639241" y="828762"/>
            <a:ext cx="400752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</a:p>
        </p:txBody>
      </p:sp>
      <p:sp>
        <p:nvSpPr>
          <p:cNvPr id="132110" name="Rectangle 29"/>
          <p:cNvSpPr>
            <a:spLocks noChangeArrowheads="1"/>
          </p:cNvSpPr>
          <p:nvPr/>
        </p:nvSpPr>
        <p:spPr bwMode="auto">
          <a:xfrm>
            <a:off x="494069" y="2397484"/>
            <a:ext cx="546626" cy="55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b="1" i="1" dirty="0">
                <a:latin typeface="Times New Roman" panose="02020603050405020304" pitchFamily="18" charset="0"/>
              </a:rPr>
              <a:t>P</a:t>
            </a:r>
            <a:r>
              <a:rPr lang="pt-BR" altLang="en-US" sz="3000" b="1" i="1" baseline="-25000" dirty="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32111" name="Line 30"/>
          <p:cNvSpPr>
            <a:spLocks noChangeShapeType="1"/>
          </p:cNvSpPr>
          <p:nvPr/>
        </p:nvSpPr>
        <p:spPr bwMode="auto">
          <a:xfrm>
            <a:off x="1020241" y="2732935"/>
            <a:ext cx="2487613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12" name="Line 31"/>
          <p:cNvSpPr>
            <a:spLocks noChangeShapeType="1"/>
          </p:cNvSpPr>
          <p:nvPr/>
        </p:nvSpPr>
        <p:spPr bwMode="auto">
          <a:xfrm>
            <a:off x="3596753" y="2632923"/>
            <a:ext cx="0" cy="2182812"/>
          </a:xfrm>
          <a:prstGeom prst="line">
            <a:avLst/>
          </a:prstGeom>
          <a:noFill/>
          <a:ln w="28575">
            <a:solidFill>
              <a:srgbClr val="00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13" name="Oval 32"/>
          <p:cNvSpPr>
            <a:spLocks noChangeArrowheads="1"/>
          </p:cNvSpPr>
          <p:nvPr/>
        </p:nvSpPr>
        <p:spPr bwMode="auto">
          <a:xfrm>
            <a:off x="3520553" y="2618635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1800"/>
          </a:p>
        </p:txBody>
      </p:sp>
      <p:sp>
        <p:nvSpPr>
          <p:cNvPr id="132114" name="Rectangle 33"/>
          <p:cNvSpPr>
            <a:spLocks noChangeArrowheads="1"/>
          </p:cNvSpPr>
          <p:nvPr/>
        </p:nvSpPr>
        <p:spPr bwMode="auto">
          <a:xfrm>
            <a:off x="3355673" y="4693228"/>
            <a:ext cx="588304" cy="55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000" b="1" i="1" dirty="0">
                <a:latin typeface="Times New Roman" panose="02020603050405020304" pitchFamily="18" charset="0"/>
              </a:rPr>
              <a:t>Q</a:t>
            </a:r>
            <a:r>
              <a:rPr lang="pt-BR" altLang="en-US" sz="3000" b="1" i="1" baseline="-25000" dirty="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32115" name="Line 34"/>
          <p:cNvSpPr>
            <a:spLocks noChangeShapeType="1"/>
          </p:cNvSpPr>
          <p:nvPr/>
        </p:nvSpPr>
        <p:spPr bwMode="auto">
          <a:xfrm flipH="1">
            <a:off x="371612" y="2656735"/>
            <a:ext cx="762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48692" y="1891563"/>
            <a:ext cx="4672013" cy="3379789"/>
            <a:chOff x="346" y="1774"/>
            <a:chExt cx="2943" cy="2129"/>
          </a:xfrm>
        </p:grpSpPr>
        <p:sp>
          <p:nvSpPr>
            <p:cNvPr id="132118" name="Line 36"/>
            <p:cNvSpPr>
              <a:spLocks noChangeShapeType="1"/>
            </p:cNvSpPr>
            <p:nvPr/>
          </p:nvSpPr>
          <p:spPr bwMode="auto">
            <a:xfrm>
              <a:off x="958" y="2640"/>
              <a:ext cx="2095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19" name="Line 37"/>
            <p:cNvSpPr>
              <a:spLocks noChangeShapeType="1"/>
            </p:cNvSpPr>
            <p:nvPr/>
          </p:nvSpPr>
          <p:spPr bwMode="auto">
            <a:xfrm>
              <a:off x="958" y="1968"/>
              <a:ext cx="2047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20" name="Line 38"/>
            <p:cNvSpPr>
              <a:spLocks noChangeShapeType="1"/>
            </p:cNvSpPr>
            <p:nvPr/>
          </p:nvSpPr>
          <p:spPr bwMode="auto">
            <a:xfrm>
              <a:off x="3061" y="1953"/>
              <a:ext cx="0" cy="1663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21" name="Rectangle 39"/>
            <p:cNvSpPr>
              <a:spLocks noChangeArrowheads="1"/>
            </p:cNvSpPr>
            <p:nvPr/>
          </p:nvSpPr>
          <p:spPr bwMode="auto">
            <a:xfrm>
              <a:off x="2918" y="3556"/>
              <a:ext cx="37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30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Q’</a:t>
              </a:r>
              <a:endParaRPr lang="pt-BR" altLang="en-US" sz="3000" b="1" i="1" baseline="-25000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2122" name="Rectangle 40"/>
            <p:cNvSpPr>
              <a:spLocks noChangeArrowheads="1"/>
            </p:cNvSpPr>
            <p:nvPr/>
          </p:nvSpPr>
          <p:spPr bwMode="auto">
            <a:xfrm>
              <a:off x="626" y="1774"/>
              <a:ext cx="357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3000" b="1" i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Pr</a:t>
              </a:r>
              <a:endParaRPr lang="pt-BR" altLang="en-US" sz="3000" b="1" i="1" baseline="-25000" dirty="0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2123" name="Rectangle 41"/>
            <p:cNvSpPr>
              <a:spLocks noChangeArrowheads="1"/>
            </p:cNvSpPr>
            <p:nvPr/>
          </p:nvSpPr>
          <p:spPr bwMode="auto">
            <a:xfrm>
              <a:off x="608" y="2437"/>
              <a:ext cx="372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3000" b="1" i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Pc</a:t>
              </a:r>
              <a:endParaRPr lang="pt-BR" altLang="en-US" sz="3000" b="1" i="1" baseline="-25000" dirty="0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2124" name="Rectangle 42"/>
            <p:cNvSpPr>
              <a:spLocks noChangeArrowheads="1"/>
            </p:cNvSpPr>
            <p:nvPr/>
          </p:nvSpPr>
          <p:spPr bwMode="auto">
            <a:xfrm>
              <a:off x="346" y="2033"/>
              <a:ext cx="222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3400" b="1" i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132125" name="AutoShape 43"/>
            <p:cNvSpPr>
              <a:spLocks/>
            </p:cNvSpPr>
            <p:nvPr/>
          </p:nvSpPr>
          <p:spPr bwMode="auto">
            <a:xfrm>
              <a:off x="602" y="1875"/>
              <a:ext cx="61" cy="835"/>
            </a:xfrm>
            <a:prstGeom prst="leftBracket">
              <a:avLst>
                <a:gd name="adj" fmla="val 116667"/>
              </a:avLst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132126" name="Oval 44"/>
            <p:cNvSpPr>
              <a:spLocks noChangeArrowheads="1"/>
            </p:cNvSpPr>
            <p:nvPr/>
          </p:nvSpPr>
          <p:spPr bwMode="auto">
            <a:xfrm>
              <a:off x="3013" y="2568"/>
              <a:ext cx="96" cy="96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  <p:sp>
          <p:nvSpPr>
            <p:cNvPr id="132127" name="Oval 45"/>
            <p:cNvSpPr>
              <a:spLocks noChangeArrowheads="1"/>
            </p:cNvSpPr>
            <p:nvPr/>
          </p:nvSpPr>
          <p:spPr bwMode="auto">
            <a:xfrm>
              <a:off x="3013" y="1896"/>
              <a:ext cx="96" cy="96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1800"/>
            </a:p>
          </p:txBody>
        </p:sp>
      </p:grpSp>
      <p:sp>
        <p:nvSpPr>
          <p:cNvPr id="132117" name="Line 46"/>
          <p:cNvSpPr>
            <a:spLocks noChangeShapeType="1"/>
          </p:cNvSpPr>
          <p:nvPr/>
        </p:nvSpPr>
        <p:spPr bwMode="auto">
          <a:xfrm>
            <a:off x="1023415" y="4790335"/>
            <a:ext cx="495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245641" y="5599234"/>
            <a:ext cx="1182444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ClrTx/>
              <a:buFont typeface="Arial" panose="020B0604020202020204" pitchFamily="34" charset="0"/>
              <a:buChar char="•"/>
            </a:pPr>
            <a:r>
              <a:rPr lang="pt-BR" altLang="en-US" sz="4000" b="0" dirty="0">
                <a:latin typeface="Calibri" panose="020F0502020204030204" pitchFamily="34" charset="0"/>
                <a:cs typeface="Calibri" panose="020F0502020204030204" pitchFamily="34" charset="0"/>
              </a:rPr>
              <a:t>Logo,  o  subsídio  gera  uma perda  de bem estar  para  a sociedade, representada pela área  E.</a:t>
            </a:r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6053553" y="1180090"/>
            <a:ext cx="2480359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en-US" sz="3600" b="1" dirty="0">
                <a:latin typeface="Symbol" panose="05050102010706020507" pitchFamily="18" charset="2"/>
              </a:rPr>
              <a:t>D</a:t>
            </a:r>
            <a:r>
              <a:rPr lang="pt-BR" altLang="en-US" sz="3600" b="1" dirty="0">
                <a:latin typeface="Times New Roman" panose="02020603050405020304" pitchFamily="18" charset="0"/>
              </a:rPr>
              <a:t>EC = A+B</a:t>
            </a:r>
          </a:p>
        </p:txBody>
      </p:sp>
      <p:sp>
        <p:nvSpPr>
          <p:cNvPr id="48" name="Text Box 7"/>
          <p:cNvSpPr txBox="1">
            <a:spLocks noChangeArrowheads="1"/>
          </p:cNvSpPr>
          <p:nvPr/>
        </p:nvSpPr>
        <p:spPr bwMode="auto">
          <a:xfrm>
            <a:off x="9043182" y="1168637"/>
            <a:ext cx="2454711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en-US" sz="3600" b="1" dirty="0">
                <a:latin typeface="Symbol" panose="05050102010706020507" pitchFamily="18" charset="2"/>
              </a:rPr>
              <a:t>D</a:t>
            </a:r>
            <a:r>
              <a:rPr lang="pt-BR" altLang="en-US" sz="3600" b="1" dirty="0">
                <a:latin typeface="Times New Roman" panose="02020603050405020304" pitchFamily="18" charset="0"/>
              </a:rPr>
              <a:t>EP = C+D</a:t>
            </a: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6038557" y="1945141"/>
            <a:ext cx="5478808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en-US" sz="3600" b="1" dirty="0">
                <a:latin typeface="Times New Roman" panose="02020603050405020304" pitchFamily="18" charset="0"/>
              </a:rPr>
              <a:t>G.G. = Subsídio Unit. x Q’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en-US" sz="3600" dirty="0">
                <a:latin typeface="Times New Roman" panose="02020603050405020304" pitchFamily="18" charset="0"/>
              </a:rPr>
              <a:t>G.G. =</a:t>
            </a:r>
            <a:r>
              <a:rPr lang="pt-BR" altLang="en-US" sz="3600" b="1" dirty="0">
                <a:latin typeface="Times New Roman" panose="02020603050405020304" pitchFamily="18" charset="0"/>
              </a:rPr>
              <a:t>  A+B+C+D+E</a:t>
            </a:r>
          </a:p>
        </p:txBody>
      </p:sp>
      <p:sp>
        <p:nvSpPr>
          <p:cNvPr id="50" name="Text Box 9"/>
          <p:cNvSpPr txBox="1">
            <a:spLocks noChangeArrowheads="1"/>
          </p:cNvSpPr>
          <p:nvPr/>
        </p:nvSpPr>
        <p:spPr bwMode="auto">
          <a:xfrm>
            <a:off x="6039481" y="3281579"/>
            <a:ext cx="5981317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600" b="1" dirty="0">
                <a:latin typeface="Times New Roman" panose="02020603050405020304" pitchFamily="18" charset="0"/>
              </a:rPr>
              <a:t>G.S. = </a:t>
            </a:r>
            <a:r>
              <a:rPr lang="pt-BR" altLang="en-US" sz="3600" b="1" dirty="0">
                <a:latin typeface="Symbol" panose="05050102010706020507" pitchFamily="18" charset="2"/>
              </a:rPr>
              <a:t>D</a:t>
            </a:r>
            <a:r>
              <a:rPr lang="pt-BR" altLang="en-US" sz="3600" b="1" dirty="0">
                <a:latin typeface="Times New Roman" panose="02020603050405020304" pitchFamily="18" charset="0"/>
              </a:rPr>
              <a:t>EC+</a:t>
            </a:r>
            <a:r>
              <a:rPr lang="pt-BR" altLang="en-US" sz="3600" b="1" dirty="0">
                <a:latin typeface="Symbol" panose="05050102010706020507" pitchFamily="18" charset="2"/>
              </a:rPr>
              <a:t>D</a:t>
            </a:r>
            <a:r>
              <a:rPr lang="pt-BR" altLang="en-US" sz="3600" b="1" dirty="0">
                <a:latin typeface="Times New Roman" panose="02020603050405020304" pitchFamily="18" charset="0"/>
              </a:rPr>
              <a:t>EP-G.G.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600" b="1" dirty="0">
                <a:latin typeface="Times New Roman" panose="02020603050405020304" pitchFamily="18" charset="0"/>
              </a:rPr>
              <a:t>G.S. = A+B+C+D-A-B-C-D-E</a:t>
            </a:r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8008035" y="4741097"/>
            <a:ext cx="187102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en-US" sz="3600" b="1" dirty="0">
                <a:latin typeface="Times New Roman" panose="02020603050405020304" pitchFamily="18" charset="0"/>
              </a:rPr>
              <a:t>G.S.= -E</a:t>
            </a:r>
          </a:p>
        </p:txBody>
      </p:sp>
      <p:cxnSp>
        <p:nvCxnSpPr>
          <p:cNvPr id="6" name="Conector de Seta Reta 5"/>
          <p:cNvCxnSpPr/>
          <p:nvPr/>
        </p:nvCxnSpPr>
        <p:spPr bwMode="auto">
          <a:xfrm>
            <a:off x="8918916" y="4482204"/>
            <a:ext cx="0" cy="249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" name="Rectangle 4"/>
          <p:cNvSpPr>
            <a:spLocks noChangeArrowheads="1"/>
          </p:cNvSpPr>
          <p:nvPr/>
        </p:nvSpPr>
        <p:spPr bwMode="auto">
          <a:xfrm>
            <a:off x="1195754" y="132330"/>
            <a:ext cx="9092834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Subsídios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33700" y="95250"/>
            <a:ext cx="73739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3600" b="1">
              <a:solidFill>
                <a:srgbClr val="6633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28800" y="1219200"/>
            <a:ext cx="85344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>
                <a:srgbClr val="663300"/>
              </a:buClr>
            </a:pPr>
            <a:endParaRPr lang="pt-BR" altLang="en-US" sz="2800">
              <a:solidFill>
                <a:srgbClr val="376546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39796" y="1085538"/>
            <a:ext cx="11746523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 algn="just" eaLnBrk="1" hangingPunct="1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defRPr/>
            </a:pPr>
            <a:r>
              <a:rPr lang="pt-BR" sz="4200" b="0" dirty="0">
                <a:solidFill>
                  <a:schemeClr val="tx1"/>
                </a:solidFill>
                <a:latin typeface="Arial" charset="0"/>
                <a:cs typeface="Arial" charset="0"/>
              </a:rPr>
              <a:t>Anteriormente trabalhamos com um imposto específico, ou seja, um valor fixo por unidade vendida. Agora suponha que a cobrança seja realizada através de uma alíquota, que chamaremos de t. Note que, neste caso, quanto maior for o preço, maior será o valor monetário imposto pago, pois ele é cobrado como um percentual do preço.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277076" y="84258"/>
            <a:ext cx="990365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Introduzindo um Imposto </a:t>
            </a:r>
            <a:r>
              <a:rPr lang="pt-BR" altLang="en-US" sz="4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ad-valorem</a:t>
            </a:r>
            <a:endParaRPr lang="pt-BR" altLang="en-US" sz="4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56240"/>
      </p:ext>
    </p:extLst>
  </p:cSld>
  <p:clrMapOvr>
    <a:masterClrMapping/>
  </p:clrMapOvr>
  <p:transition spd="med">
    <p:wipe dir="r"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33700" y="95250"/>
            <a:ext cx="73739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en-US" sz="3600" b="1">
              <a:solidFill>
                <a:srgbClr val="6633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28800" y="1219200"/>
            <a:ext cx="85344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>
                <a:srgbClr val="663300"/>
              </a:buClr>
            </a:pPr>
            <a:endParaRPr lang="pt-BR" altLang="en-US" sz="2800">
              <a:solidFill>
                <a:srgbClr val="376546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91365" y="141408"/>
            <a:ext cx="990365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Introduzindo um Imposto </a:t>
            </a:r>
            <a:r>
              <a:rPr lang="pt-BR" altLang="en-US" sz="4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ad-valorem</a:t>
            </a:r>
            <a:endParaRPr lang="pt-BR" altLang="en-US" sz="4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96948" y="1139825"/>
            <a:ext cx="11746523" cy="156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 algn="just" eaLnBrk="1" hangingPunct="1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defRPr/>
            </a:pPr>
            <a:r>
              <a:rPr lang="pt-BR" sz="4200" b="0" dirty="0">
                <a:solidFill>
                  <a:schemeClr val="tx1"/>
                </a:solidFill>
                <a:latin typeface="Arial" charset="0"/>
                <a:cs typeface="Arial" charset="0"/>
              </a:rPr>
              <a:t>Construindo a curva de demanda com imposto:</a:t>
            </a:r>
          </a:p>
          <a:p>
            <a:pPr marL="571500" indent="-571500" algn="just" eaLnBrk="1" hangingPunct="1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  <a:defRPr/>
            </a:pPr>
            <a:endParaRPr lang="pt-BR" sz="42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314483"/>
              </p:ext>
            </p:extLst>
          </p:nvPr>
        </p:nvGraphicFramePr>
        <p:xfrm>
          <a:off x="869655" y="2630654"/>
          <a:ext cx="11073815" cy="1941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04960" imgH="609480" progId="Equation.DSMT4">
                  <p:embed/>
                </p:oleObj>
              </mc:Choice>
              <mc:Fallback>
                <p:oleObj name="Equation" r:id="rId2" imgW="3504960" imgH="609480" progId="Equation.DSMT4">
                  <p:embed/>
                  <p:pic>
                    <p:nvPicPr>
                      <p:cNvPr id="13415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655" y="2630654"/>
                        <a:ext cx="11073815" cy="1941346"/>
                      </a:xfrm>
                      <a:prstGeom prst="rect">
                        <a:avLst/>
                      </a:prstGeom>
                      <a:solidFill>
                        <a:srgbClr val="EBEBF5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270292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Título 1"/>
          <p:cNvSpPr>
            <a:spLocks noGrp="1"/>
          </p:cNvSpPr>
          <p:nvPr>
            <p:ph type="title"/>
          </p:nvPr>
        </p:nvSpPr>
        <p:spPr>
          <a:xfrm>
            <a:off x="1533378" y="247777"/>
            <a:ext cx="8862646" cy="785812"/>
          </a:xfrm>
        </p:spPr>
        <p:txBody>
          <a:bodyPr/>
          <a:lstStyle/>
          <a:p>
            <a:pPr algn="ctr"/>
            <a:r>
              <a:rPr lang="pt-BR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Exemplo</a:t>
            </a:r>
          </a:p>
        </p:txBody>
      </p:sp>
      <p:sp>
        <p:nvSpPr>
          <p:cNvPr id="135172" name="Espaço Reservado para Conteúdo 2"/>
          <p:cNvSpPr>
            <a:spLocks noGrp="1"/>
          </p:cNvSpPr>
          <p:nvPr>
            <p:ph idx="1"/>
          </p:nvPr>
        </p:nvSpPr>
        <p:spPr>
          <a:xfrm>
            <a:off x="336963" y="1062157"/>
            <a:ext cx="11451101" cy="4883150"/>
          </a:xfrm>
        </p:spPr>
        <p:txBody>
          <a:bodyPr/>
          <a:lstStyle/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altLang="en-US" sz="3800" b="1" dirty="0">
                <a:latin typeface="Calibri" panose="020F0502020204030204" pitchFamily="34" charset="0"/>
                <a:cs typeface="Calibri" panose="020F0502020204030204" pitchFamily="34" charset="0"/>
              </a:rPr>
              <a:t>P = 100Q - 100   e   P = 400 -100Q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Equilíbrio: 100Q – 100 = 400 – 100Q→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endParaRPr lang="pt-BR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Suponha que t = 100%</a:t>
            </a:r>
          </a:p>
          <a:p>
            <a:pPr lvl="1" algn="just">
              <a:buClrTx/>
              <a:buFont typeface="Arial" panose="020B0604020202020204" pitchFamily="34" charset="0"/>
              <a:buChar char="•"/>
            </a:pPr>
            <a:r>
              <a:rPr lang="pt-BR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(D´)  P(1+1) = 400 – 100Q. Logo:</a:t>
            </a:r>
          </a:p>
          <a:p>
            <a:pPr lvl="1" algn="just">
              <a:buClrTx/>
              <a:buFont typeface="Arial" panose="020B0604020202020204" pitchFamily="34" charset="0"/>
              <a:buChar char="•"/>
            </a:pPr>
            <a:r>
              <a:rPr lang="pt-BR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(D´)  P = 200 – 50Q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Equilíbrio com imposto: D´= S → </a:t>
            </a:r>
            <a:r>
              <a:rPr lang="pt-BR" altLang="en-US" sz="3800" b="1" dirty="0">
                <a:latin typeface="Calibri" panose="020F0502020204030204" pitchFamily="34" charset="0"/>
                <a:cs typeface="Calibri" panose="020F0502020204030204" pitchFamily="34" charset="0"/>
              </a:rPr>
              <a:t>Q = 2  e  P = 100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Substituindo Q = 2 na demanda antiga, encontramos o preço ao consumidor.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8306553" y="1448755"/>
            <a:ext cx="1694915" cy="1261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3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 = 150</a:t>
            </a:r>
          </a:p>
          <a:p>
            <a:pPr eaLnBrk="1" hangingPunct="1">
              <a:defRPr/>
            </a:pPr>
            <a:r>
              <a:rPr lang="pt-BR" sz="3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 = 2,5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5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5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5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5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5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5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5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5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5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5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auto">
          <a:xfrm>
            <a:off x="196507" y="1262629"/>
            <a:ext cx="11704320" cy="537749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1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6196" name="Conector de seta reta 6"/>
          <p:cNvCxnSpPr>
            <a:cxnSpLocks noChangeShapeType="1"/>
          </p:cNvCxnSpPr>
          <p:nvPr/>
        </p:nvCxnSpPr>
        <p:spPr bwMode="auto">
          <a:xfrm rot="5400000" flipH="1" flipV="1">
            <a:off x="2383299" y="3902386"/>
            <a:ext cx="4335952" cy="15564"/>
          </a:xfrm>
          <a:prstGeom prst="straightConnector1">
            <a:avLst/>
          </a:prstGeom>
          <a:noFill/>
          <a:ln w="5715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6197" name="Conector de seta reta 8"/>
          <p:cNvCxnSpPr>
            <a:cxnSpLocks noChangeShapeType="1"/>
          </p:cNvCxnSpPr>
          <p:nvPr/>
        </p:nvCxnSpPr>
        <p:spPr bwMode="auto">
          <a:xfrm>
            <a:off x="4525984" y="6092741"/>
            <a:ext cx="5398792" cy="1971"/>
          </a:xfrm>
          <a:prstGeom prst="straightConnector1">
            <a:avLst/>
          </a:prstGeom>
          <a:noFill/>
          <a:ln w="5715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6198" name="CaixaDeTexto 9"/>
          <p:cNvSpPr txBox="1">
            <a:spLocks noChangeArrowheads="1"/>
          </p:cNvSpPr>
          <p:nvPr/>
        </p:nvSpPr>
        <p:spPr bwMode="auto">
          <a:xfrm>
            <a:off x="4108001" y="1455107"/>
            <a:ext cx="6634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</a:p>
        </p:txBody>
      </p:sp>
      <p:sp>
        <p:nvSpPr>
          <p:cNvPr id="136199" name="CaixaDeTexto 10"/>
          <p:cNvSpPr txBox="1">
            <a:spLocks noChangeArrowheads="1"/>
          </p:cNvSpPr>
          <p:nvPr/>
        </p:nvSpPr>
        <p:spPr bwMode="auto">
          <a:xfrm>
            <a:off x="9732168" y="6009927"/>
            <a:ext cx="6634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</a:p>
        </p:txBody>
      </p:sp>
      <p:cxnSp>
        <p:nvCxnSpPr>
          <p:cNvPr id="12" name="Conector reto 11"/>
          <p:cNvCxnSpPr/>
          <p:nvPr/>
        </p:nvCxnSpPr>
        <p:spPr bwMode="auto">
          <a:xfrm>
            <a:off x="4574622" y="2125512"/>
            <a:ext cx="4750936" cy="3967228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Conector reto 12"/>
          <p:cNvCxnSpPr/>
          <p:nvPr/>
        </p:nvCxnSpPr>
        <p:spPr bwMode="auto">
          <a:xfrm flipV="1">
            <a:off x="5426754" y="2685499"/>
            <a:ext cx="3408534" cy="3423016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CaixaDeTexto 13"/>
          <p:cNvSpPr txBox="1"/>
          <p:nvPr/>
        </p:nvSpPr>
        <p:spPr>
          <a:xfrm>
            <a:off x="8788598" y="2237904"/>
            <a:ext cx="789877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t-BR" sz="3000" b="1" dirty="0">
                <a:solidFill>
                  <a:schemeClr val="tx1"/>
                </a:solidFill>
                <a:latin typeface="Arial" charset="0"/>
                <a:cs typeface="Arial" charset="0"/>
              </a:rPr>
              <a:t>S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8975367" y="5381724"/>
            <a:ext cx="789877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t-BR" sz="3000" b="1" dirty="0">
                <a:solidFill>
                  <a:schemeClr val="tx1"/>
                </a:solidFill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9092694" y="6075260"/>
            <a:ext cx="710111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t-BR" sz="3000" b="0" dirty="0">
                <a:solidFill>
                  <a:schemeClr val="tx1"/>
                </a:solidFill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6925845" y="6041474"/>
            <a:ext cx="9130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32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2,5</a:t>
            </a:r>
          </a:p>
        </p:txBody>
      </p:sp>
      <p:cxnSp>
        <p:nvCxnSpPr>
          <p:cNvPr id="18" name="Conector reto 17"/>
          <p:cNvCxnSpPr/>
          <p:nvPr/>
        </p:nvCxnSpPr>
        <p:spPr bwMode="auto">
          <a:xfrm rot="5400000">
            <a:off x="6331371" y="5197551"/>
            <a:ext cx="1758831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Conector reto 18"/>
          <p:cNvCxnSpPr/>
          <p:nvPr/>
        </p:nvCxnSpPr>
        <p:spPr bwMode="auto">
          <a:xfrm rot="10800000">
            <a:off x="4559057" y="4318135"/>
            <a:ext cx="2636166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CaixaDeTexto 19"/>
          <p:cNvSpPr txBox="1"/>
          <p:nvPr/>
        </p:nvSpPr>
        <p:spPr>
          <a:xfrm>
            <a:off x="3768743" y="4027753"/>
            <a:ext cx="9651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32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150</a:t>
            </a:r>
          </a:p>
        </p:txBody>
      </p:sp>
      <p:grpSp>
        <p:nvGrpSpPr>
          <p:cNvPr id="2" name="Grupo 46"/>
          <p:cNvGrpSpPr>
            <a:grpSpLocks/>
          </p:cNvGrpSpPr>
          <p:nvPr/>
        </p:nvGrpSpPr>
        <p:grpSpPr bwMode="auto">
          <a:xfrm>
            <a:off x="2906420" y="3596742"/>
            <a:ext cx="3873364" cy="1169004"/>
            <a:chOff x="1788643" y="2818928"/>
            <a:chExt cx="3053821" cy="941703"/>
          </a:xfrm>
        </p:grpSpPr>
        <p:cxnSp>
          <p:nvCxnSpPr>
            <p:cNvPr id="136221" name="Conector reto 35"/>
            <p:cNvCxnSpPr>
              <a:cxnSpLocks noChangeShapeType="1"/>
            </p:cNvCxnSpPr>
            <p:nvPr/>
          </p:nvCxnSpPr>
          <p:spPr bwMode="auto">
            <a:xfrm rot="5400000" flipH="1" flipV="1">
              <a:off x="4462537" y="3432220"/>
              <a:ext cx="656823" cy="0"/>
            </a:xfrm>
            <a:prstGeom prst="line">
              <a:avLst/>
            </a:prstGeom>
            <a:noFill/>
            <a:ln w="12700" algn="ctr">
              <a:solidFill>
                <a:srgbClr val="00B05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6222" name="Conector reto 37"/>
            <p:cNvCxnSpPr>
              <a:cxnSpLocks noChangeShapeType="1"/>
            </p:cNvCxnSpPr>
            <p:nvPr/>
          </p:nvCxnSpPr>
          <p:spPr bwMode="auto">
            <a:xfrm rot="10800000">
              <a:off x="3039422" y="3090930"/>
              <a:ext cx="1803042" cy="2"/>
            </a:xfrm>
            <a:prstGeom prst="line">
              <a:avLst/>
            </a:prstGeom>
            <a:noFill/>
            <a:ln w="12700" algn="ctr">
              <a:solidFill>
                <a:srgbClr val="00B05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223" name="CaixaDeTexto 40"/>
            <p:cNvSpPr txBox="1">
              <a:spLocks noChangeArrowheads="1"/>
            </p:cNvSpPr>
            <p:nvPr/>
          </p:nvSpPr>
          <p:spPr bwMode="auto">
            <a:xfrm>
              <a:off x="1788643" y="2818928"/>
              <a:ext cx="1328158" cy="917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3400" b="0" dirty="0" err="1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Pc</a:t>
              </a:r>
              <a:r>
                <a:rPr lang="pt-BR" altLang="en-US" sz="3400" b="0" dirty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= 200</a:t>
              </a:r>
            </a:p>
          </p:txBody>
        </p:sp>
      </p:grpSp>
      <p:grpSp>
        <p:nvGrpSpPr>
          <p:cNvPr id="3" name="Grupo 45"/>
          <p:cNvGrpSpPr>
            <a:grpSpLocks/>
          </p:cNvGrpSpPr>
          <p:nvPr/>
        </p:nvGrpSpPr>
        <p:grpSpPr bwMode="auto">
          <a:xfrm>
            <a:off x="2883436" y="3902086"/>
            <a:ext cx="6426559" cy="2738036"/>
            <a:chOff x="1685490" y="3065172"/>
            <a:chExt cx="5243352" cy="2204763"/>
          </a:xfrm>
        </p:grpSpPr>
        <p:cxnSp>
          <p:nvCxnSpPr>
            <p:cNvPr id="136214" name="Conector reto 30"/>
            <p:cNvCxnSpPr>
              <a:cxnSpLocks noChangeShapeType="1"/>
            </p:cNvCxnSpPr>
            <p:nvPr/>
          </p:nvCxnSpPr>
          <p:spPr bwMode="auto">
            <a:xfrm rot="10800000">
              <a:off x="3065181" y="3799268"/>
              <a:ext cx="1764405" cy="0"/>
            </a:xfrm>
            <a:prstGeom prst="line">
              <a:avLst/>
            </a:prstGeom>
            <a:noFill/>
            <a:ln w="12700" algn="ctr">
              <a:solidFill>
                <a:srgbClr val="00B05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6215" name="Conector reto 24"/>
            <p:cNvCxnSpPr>
              <a:cxnSpLocks noChangeShapeType="1"/>
            </p:cNvCxnSpPr>
            <p:nvPr/>
          </p:nvCxnSpPr>
          <p:spPr bwMode="auto">
            <a:xfrm>
              <a:off x="3065180" y="3065172"/>
              <a:ext cx="3863662" cy="1751527"/>
            </a:xfrm>
            <a:prstGeom prst="line">
              <a:avLst/>
            </a:prstGeom>
            <a:noFill/>
            <a:ln w="38100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6216" name="Conector reto 28"/>
            <p:cNvCxnSpPr>
              <a:cxnSpLocks noChangeShapeType="1"/>
            </p:cNvCxnSpPr>
            <p:nvPr/>
          </p:nvCxnSpPr>
          <p:spPr bwMode="auto">
            <a:xfrm rot="5400000">
              <a:off x="4256475" y="4295104"/>
              <a:ext cx="1068946" cy="0"/>
            </a:xfrm>
            <a:prstGeom prst="line">
              <a:avLst/>
            </a:prstGeom>
            <a:noFill/>
            <a:ln w="12700" algn="ctr">
              <a:solidFill>
                <a:srgbClr val="00B05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217" name="CaixaDeTexto 31"/>
            <p:cNvSpPr txBox="1">
              <a:spLocks noChangeArrowheads="1"/>
            </p:cNvSpPr>
            <p:nvPr/>
          </p:nvSpPr>
          <p:spPr bwMode="auto">
            <a:xfrm>
              <a:off x="4653634" y="4786662"/>
              <a:ext cx="429321" cy="483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3300" b="0" dirty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36219" name="CaixaDeTexto 41"/>
            <p:cNvSpPr txBox="1">
              <a:spLocks noChangeArrowheads="1"/>
            </p:cNvSpPr>
            <p:nvPr/>
          </p:nvSpPr>
          <p:spPr bwMode="auto">
            <a:xfrm>
              <a:off x="1685490" y="3560654"/>
              <a:ext cx="1704495" cy="495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3400" b="0" dirty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Pp = 100 </a:t>
              </a:r>
            </a:p>
          </p:txBody>
        </p:sp>
      </p:grpSp>
      <p:grpSp>
        <p:nvGrpSpPr>
          <p:cNvPr id="4" name="Grupo 47"/>
          <p:cNvGrpSpPr>
            <a:grpSpLocks/>
          </p:cNvGrpSpPr>
          <p:nvPr/>
        </p:nvGrpSpPr>
        <p:grpSpPr bwMode="auto">
          <a:xfrm>
            <a:off x="857694" y="3786286"/>
            <a:ext cx="2056060" cy="1145605"/>
            <a:chOff x="-105404" y="2949267"/>
            <a:chExt cx="1677278" cy="923330"/>
          </a:xfrm>
        </p:grpSpPr>
        <p:sp>
          <p:nvSpPr>
            <p:cNvPr id="136212" name="Chave esquerda 42"/>
            <p:cNvSpPr>
              <a:spLocks/>
            </p:cNvSpPr>
            <p:nvPr/>
          </p:nvSpPr>
          <p:spPr bwMode="auto">
            <a:xfrm>
              <a:off x="1430207" y="2949267"/>
              <a:ext cx="141667" cy="923330"/>
            </a:xfrm>
            <a:prstGeom prst="leftBrace">
              <a:avLst>
                <a:gd name="adj1" fmla="val 8328"/>
                <a:gd name="adj2" fmla="val 50000"/>
              </a:avLst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5400"/>
            </a:p>
          </p:txBody>
        </p:sp>
        <p:sp>
          <p:nvSpPr>
            <p:cNvPr id="136213" name="CaixaDeTexto 43"/>
            <p:cNvSpPr txBox="1">
              <a:spLocks noChangeArrowheads="1"/>
            </p:cNvSpPr>
            <p:nvPr/>
          </p:nvSpPr>
          <p:spPr bwMode="auto">
            <a:xfrm>
              <a:off x="-105404" y="3133203"/>
              <a:ext cx="1525168" cy="471314"/>
            </a:xfrm>
            <a:prstGeom prst="rect">
              <a:avLst/>
            </a:prstGeom>
            <a:noFill/>
            <a:ln w="9525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b="1" dirty="0">
                  <a:solidFill>
                    <a:srgbClr val="00B050"/>
                  </a:solidFill>
                </a:rPr>
                <a:t>t = 100%</a:t>
              </a:r>
            </a:p>
          </p:txBody>
        </p:sp>
      </p:grpSp>
      <p:sp>
        <p:nvSpPr>
          <p:cNvPr id="33" name="Título 1"/>
          <p:cNvSpPr>
            <a:spLocks noGrp="1"/>
          </p:cNvSpPr>
          <p:nvPr>
            <p:ph type="title"/>
          </p:nvPr>
        </p:nvSpPr>
        <p:spPr>
          <a:xfrm>
            <a:off x="768002" y="405377"/>
            <a:ext cx="9973994" cy="785812"/>
          </a:xfrm>
        </p:spPr>
        <p:txBody>
          <a:bodyPr/>
          <a:lstStyle/>
          <a:p>
            <a:pPr algn="ctr"/>
            <a:r>
              <a:rPr lang="pt-BR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Exemplo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ítulo 1"/>
          <p:cNvSpPr>
            <a:spLocks noGrp="1"/>
          </p:cNvSpPr>
          <p:nvPr>
            <p:ph type="title"/>
          </p:nvPr>
        </p:nvSpPr>
        <p:spPr>
          <a:xfrm>
            <a:off x="1895472" y="23058"/>
            <a:ext cx="8229600" cy="1371600"/>
          </a:xfrm>
        </p:spPr>
        <p:txBody>
          <a:bodyPr/>
          <a:lstStyle/>
          <a:p>
            <a:pPr algn="ctr"/>
            <a:r>
              <a:rPr lang="pt-BR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Uma Observação Importante</a:t>
            </a:r>
            <a:endParaRPr lang="en-US" alt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7219" name="Espaço Reservado para Conteúdo 2"/>
          <p:cNvSpPr>
            <a:spLocks noGrp="1"/>
          </p:cNvSpPr>
          <p:nvPr>
            <p:ph idx="1"/>
          </p:nvPr>
        </p:nvSpPr>
        <p:spPr>
          <a:xfrm>
            <a:off x="126609" y="1123851"/>
            <a:ext cx="11915336" cy="4475162"/>
          </a:xfrm>
        </p:spPr>
        <p:txBody>
          <a:bodyPr/>
          <a:lstStyle/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Até aqui nós vimos que qualquer intervenção governamental gera um </a:t>
            </a:r>
            <a:r>
              <a:rPr lang="pt-BR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“peso morto”</a:t>
            </a:r>
            <a:r>
              <a:rPr lang="pt-BR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pt-BR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ou seja, reduz o bem estar.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 razão para isso é que estamos trabalhando com mercados </a:t>
            </a:r>
            <a:r>
              <a:rPr lang="pt-BR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perfeitamente</a:t>
            </a:r>
            <a:r>
              <a:rPr lang="pt-BR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competitivos</a:t>
            </a:r>
            <a:r>
              <a:rPr lang="pt-BR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e sem qualquer outro tipo de </a:t>
            </a:r>
            <a:r>
              <a:rPr lang="pt-BR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falha de mercado</a:t>
            </a:r>
            <a:r>
              <a:rPr lang="pt-BR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. Nesse caso, a alocação de recursos via mercado é </a:t>
            </a:r>
            <a:r>
              <a:rPr lang="pt-BR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eficiente no sentido de Pareto </a:t>
            </a:r>
            <a:r>
              <a:rPr lang="pt-BR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(maximiza o excedente total).</a:t>
            </a:r>
            <a:endParaRPr lang="en-US" alt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id="{A08A5E66-E283-4FC6-BFF5-2DE67E4767FD}"/>
              </a:ext>
            </a:extLst>
          </p:cNvPr>
          <p:cNvCxnSpPr>
            <a:cxnSpLocks/>
          </p:cNvCxnSpPr>
          <p:nvPr/>
        </p:nvCxnSpPr>
        <p:spPr bwMode="auto">
          <a:xfrm>
            <a:off x="10629900" y="5972175"/>
            <a:ext cx="1285875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256C03A6-BC85-4CB3-92DE-6C2844607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8" y="1073143"/>
            <a:ext cx="11887200" cy="4883150"/>
          </a:xfrm>
        </p:spPr>
        <p:txBody>
          <a:bodyPr/>
          <a:lstStyle/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sz="3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Dizemos que um estado da economia é </a:t>
            </a:r>
            <a:r>
              <a:rPr lang="pt-BR" sz="35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eficiente no sentido de Pareto</a:t>
            </a:r>
            <a:r>
              <a:rPr lang="pt-BR" sz="3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quando não é possível melhorar a situação de nenhum agente dessa economia sem piorar a situação de, pelo menos, outro.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sz="3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Nesse sentido, o </a:t>
            </a:r>
            <a:r>
              <a:rPr lang="pt-BR" sz="35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ótimo de Pareto </a:t>
            </a:r>
            <a:r>
              <a:rPr lang="pt-BR" sz="3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ocorre quando todas as possibilidades de trocas mutuamente vantajosas já foram exploradas.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sz="3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 termos da nossa representação convencional de mercado, isso ocorre quando as </a:t>
            </a:r>
            <a:r>
              <a:rPr lang="pt-BR" sz="35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curvas de oferta e demanda se interceptam, maximizando o excedente total.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341C0AE5-D7D1-4889-BC6C-0E4972978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32" y="319092"/>
            <a:ext cx="11236325" cy="785813"/>
          </a:xfrm>
        </p:spPr>
        <p:txBody>
          <a:bodyPr/>
          <a:lstStyle/>
          <a:p>
            <a:pPr algn="ctr"/>
            <a:r>
              <a:rPr lang="pt-BR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Concorrência Perfeita e Eficiência </a:t>
            </a:r>
            <a:r>
              <a:rPr lang="pt-BR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Alocativa</a:t>
            </a:r>
            <a:endParaRPr lang="pt-BR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06008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81A5937F-276F-4539-B681-6EB1F0B07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2" y="958840"/>
            <a:ext cx="12063412" cy="4883150"/>
          </a:xfrm>
        </p:spPr>
        <p:txBody>
          <a:bodyPr/>
          <a:lstStyle/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sz="35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BR" sz="3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nálise de um mercado individual o </a:t>
            </a:r>
            <a:r>
              <a:rPr lang="pt-BR" sz="35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ótimo de Pareto </a:t>
            </a:r>
            <a:r>
              <a:rPr lang="pt-BR" sz="3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 como propriedade a </a:t>
            </a:r>
            <a:r>
              <a:rPr lang="pt-BR" sz="35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igualdade entre o preço e o custo marginal.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sz="3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o </a:t>
            </a:r>
            <a:r>
              <a:rPr lang="pt-BR" sz="35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CMg</a:t>
            </a:r>
            <a:r>
              <a:rPr lang="pt-BR" sz="3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diferente do preço, então é possível melhorar a situação de pelo menos alguns consumidores e algumas firmas sem piorar a situação de ninguém.</a:t>
            </a:r>
          </a:p>
          <a:p>
            <a:pPr lvl="1" algn="just">
              <a:buClrTx/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P &gt; </a:t>
            </a:r>
            <a:r>
              <a:rPr lang="pt-BR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CMg</a:t>
            </a:r>
            <a:r>
              <a:rPr lang="pt-BR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existe pelo menos algum consumidor disposto a pagar por uma unidade adicional da mercadoria um valor superior ao custo de produção dessa unidade adicional.</a:t>
            </a:r>
          </a:p>
          <a:p>
            <a:pPr lvl="1" algn="just">
              <a:buClrTx/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Logo, se essa unidade adicional for produzida e vendida ao preço de demanda, isso aumentará o lucro da firma e o bem estar do consumidor.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A7DEB211-C8A4-4EBF-ABD0-F6AF49CCB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32" y="233364"/>
            <a:ext cx="11236325" cy="785813"/>
          </a:xfrm>
        </p:spPr>
        <p:txBody>
          <a:bodyPr/>
          <a:lstStyle/>
          <a:p>
            <a:pPr algn="ctr"/>
            <a:r>
              <a:rPr lang="pt-BR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Concorrência Perfeita e Eficiência </a:t>
            </a:r>
            <a:r>
              <a:rPr lang="pt-BR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Alocativa</a:t>
            </a:r>
            <a:endParaRPr lang="pt-BR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07575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Grp="1" noChangeArrowheads="1"/>
          </p:cNvSpPr>
          <p:nvPr>
            <p:ph type="title"/>
          </p:nvPr>
        </p:nvSpPr>
        <p:spPr>
          <a:xfrm>
            <a:off x="2081213" y="284773"/>
            <a:ext cx="8229600" cy="801687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Curva</a:t>
            </a:r>
            <a:r>
              <a:rPr lang="en-US" alt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endParaRPr lang="en-US" alt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4" name="Rectangle 5"/>
          <p:cNvSpPr>
            <a:spLocks noGrp="1" noChangeArrowheads="1"/>
          </p:cNvSpPr>
          <p:nvPr>
            <p:ph idx="1"/>
          </p:nvPr>
        </p:nvSpPr>
        <p:spPr>
          <a:xfrm>
            <a:off x="337625" y="1226236"/>
            <a:ext cx="11577710" cy="3654425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700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Curva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Demanda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nos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mostra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quanto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consumidores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estão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dispostos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comprar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cada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alternativo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 eaLnBrk="1" hangingPunct="1">
              <a:spcBef>
                <a:spcPct val="700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Essa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relação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entre o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preço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e 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quantidade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pode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ser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mostrada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pela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seguinte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equação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graphicFrame>
        <p:nvGraphicFramePr>
          <p:cNvPr id="22536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9194118"/>
              </p:ext>
            </p:extLst>
          </p:nvPr>
        </p:nvGraphicFramePr>
        <p:xfrm>
          <a:off x="855098" y="5075115"/>
          <a:ext cx="3416300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50531" imgH="304668" progId="Equation.3">
                  <p:embed/>
                </p:oleObj>
              </mc:Choice>
              <mc:Fallback>
                <p:oleObj name="Equation" r:id="rId3" imgW="850531" imgH="304668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098" y="5075115"/>
                        <a:ext cx="3416300" cy="1271588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3">
            <a:extLst>
              <a:ext uri="{FF2B5EF4-FFF2-40B4-BE49-F238E27FC236}">
                <a16:creationId xmlns:a16="http://schemas.microsoft.com/office/drawing/2014/main" id="{E21DF5D1-160C-4D26-A3E3-090951B56A9B}"/>
              </a:ext>
            </a:extLst>
          </p:cNvPr>
          <p:cNvSpPr/>
          <p:nvPr/>
        </p:nvSpPr>
        <p:spPr>
          <a:xfrm>
            <a:off x="1187233" y="557207"/>
            <a:ext cx="9558720" cy="188595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8A425F69-65FB-4C58-856B-887A0B01F971}"/>
              </a:ext>
            </a:extLst>
          </p:cNvPr>
          <p:cNvSpPr txBox="1">
            <a:spLocks/>
          </p:cNvSpPr>
          <p:nvPr/>
        </p:nvSpPr>
        <p:spPr bwMode="auto">
          <a:xfrm>
            <a:off x="1144369" y="840338"/>
            <a:ext cx="9558720" cy="1170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29" tIns="40815" rIns="81629" bIns="40815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118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5118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5118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5118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5118">
                <a:solidFill>
                  <a:schemeClr val="tx2"/>
                </a:solidFill>
                <a:latin typeface="Times New Roman" pitchFamily="18" charset="0"/>
              </a:defRPr>
            </a:lvl5pPr>
            <a:lvl6pPr marL="537458" algn="ctr" rtl="0" eaLnBrk="1" fontAlgn="base" hangingPunct="1">
              <a:spcBef>
                <a:spcPct val="0"/>
              </a:spcBef>
              <a:spcAft>
                <a:spcPct val="0"/>
              </a:spcAft>
              <a:defRPr sz="5136">
                <a:solidFill>
                  <a:schemeClr val="tx2"/>
                </a:solidFill>
                <a:latin typeface="Times New Roman" pitchFamily="18" charset="0"/>
              </a:defRPr>
            </a:lvl6pPr>
            <a:lvl7pPr marL="1074916" algn="ctr" rtl="0" eaLnBrk="1" fontAlgn="base" hangingPunct="1">
              <a:spcBef>
                <a:spcPct val="0"/>
              </a:spcBef>
              <a:spcAft>
                <a:spcPct val="0"/>
              </a:spcAft>
              <a:defRPr sz="5136">
                <a:solidFill>
                  <a:schemeClr val="tx2"/>
                </a:solidFill>
                <a:latin typeface="Times New Roman" pitchFamily="18" charset="0"/>
              </a:defRPr>
            </a:lvl7pPr>
            <a:lvl8pPr marL="1612373" algn="ctr" rtl="0" eaLnBrk="1" fontAlgn="base" hangingPunct="1">
              <a:spcBef>
                <a:spcPct val="0"/>
              </a:spcBef>
              <a:spcAft>
                <a:spcPct val="0"/>
              </a:spcAft>
              <a:defRPr sz="5136">
                <a:solidFill>
                  <a:schemeClr val="tx2"/>
                </a:solidFill>
                <a:latin typeface="Times New Roman" pitchFamily="18" charset="0"/>
              </a:defRPr>
            </a:lvl8pPr>
            <a:lvl9pPr marL="2149831" algn="ctr" rtl="0" eaLnBrk="1" fontAlgn="base" hangingPunct="1">
              <a:spcBef>
                <a:spcPct val="0"/>
              </a:spcBef>
              <a:spcAft>
                <a:spcPct val="0"/>
              </a:spcAft>
              <a:defRPr sz="5136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sz="54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Exercícios</a:t>
            </a:r>
            <a:endParaRPr lang="en-US" sz="5400" b="1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689C57B-0DA6-4FE7-9F7F-21BD662BFD86}"/>
              </a:ext>
            </a:extLst>
          </p:cNvPr>
          <p:cNvSpPr txBox="1"/>
          <p:nvPr/>
        </p:nvSpPr>
        <p:spPr>
          <a:xfrm>
            <a:off x="85720" y="2857500"/>
            <a:ext cx="1196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Font typeface="+mj-lt"/>
              <a:buAutoNum type="arabicParenR"/>
            </a:pPr>
            <a:r>
              <a:rPr lang="pt-BR" sz="3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Inicialmente veremos alguns exemplos de provas diversas.</a:t>
            </a:r>
          </a:p>
          <a:p>
            <a:pPr marL="742950" indent="-742950" algn="just">
              <a:buFont typeface="+mj-lt"/>
              <a:buAutoNum type="arabicParenR"/>
            </a:pPr>
            <a:endParaRPr lang="pt-BR" sz="12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indent="-742950" algn="just">
              <a:buFont typeface="+mj-lt"/>
              <a:buAutoNum type="arabicParenR"/>
            </a:pPr>
            <a:r>
              <a:rPr lang="pt-BR" sz="3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Depois veremos vários exercícios da FCC.</a:t>
            </a:r>
          </a:p>
          <a:p>
            <a:pPr marL="1290638" lvl="1" indent="-571500" algn="just">
              <a:buFont typeface="Arial" panose="020B0604020202020204" pitchFamily="34" charset="0"/>
              <a:buChar char="•"/>
            </a:pPr>
            <a:r>
              <a:rPr lang="pt-BR" sz="3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Vejam o arquivo “Exercícios FCC – Finanças Públicas.”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3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3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405189"/>
      </p:ext>
    </p:extLst>
  </p:cSld>
  <p:clrMapOvr>
    <a:masterClrMapping/>
  </p:clrMapOvr>
  <p:transition spd="med">
    <p:wipe dir="r"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230943" y="6231988"/>
            <a:ext cx="683455" cy="6351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351696" y="291245"/>
            <a:ext cx="11619910" cy="5280025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pt-BR" sz="3800" b="1" dirty="0">
                <a:latin typeface="Calibri" panose="020F0502020204030204" pitchFamily="34" charset="0"/>
                <a:cs typeface="Calibri" panose="020F0502020204030204" pitchFamily="34" charset="0"/>
              </a:rPr>
              <a:t>1) Analista – Economia – MPU - 2005</a:t>
            </a:r>
            <a:endParaRPr lang="pt-BR" sz="3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Em um mercado, caso seja instituído um tributo específico sobre a venda de um bem, cuja demanda seja totalmente inelástica, seu ônus será</a:t>
            </a:r>
          </a:p>
          <a:p>
            <a:pPr marL="514350" indent="-51435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parcialmente suportado pelos produtores.</a:t>
            </a:r>
          </a:p>
          <a:p>
            <a:pPr marL="514350" indent="-51435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integralmente suportado pelos produtores.</a:t>
            </a:r>
          </a:p>
          <a:p>
            <a:pPr marL="514350" indent="-51435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dividido em partes iguais entre produtores e consumidores.</a:t>
            </a:r>
          </a:p>
          <a:p>
            <a:pPr marL="514350" indent="-51435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parcialmente repassado aos consumidores.</a:t>
            </a:r>
          </a:p>
          <a:p>
            <a:pPr marL="514350" indent="-51435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integralmente suportado pelos consumidores.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 bwMode="auto">
          <a:xfrm>
            <a:off x="703385" y="230769"/>
            <a:ext cx="11211950" cy="425682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1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139266" name="Espaço Reservado para Conteúdo 2"/>
          <p:cNvSpPr>
            <a:spLocks noGrp="1"/>
          </p:cNvSpPr>
          <p:nvPr>
            <p:ph idx="1"/>
          </p:nvPr>
        </p:nvSpPr>
        <p:spPr>
          <a:xfrm>
            <a:off x="182881" y="4379396"/>
            <a:ext cx="11859064" cy="1035050"/>
          </a:xfrm>
        </p:spPr>
        <p:txBody>
          <a:bodyPr/>
          <a:lstStyle/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Como vimos, o ramo mais inelástico do mercado arcará com um ônus tributário maior. Logo, se a demanda for </a:t>
            </a:r>
            <a:r>
              <a:rPr lang="pt-BR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anelástica</a:t>
            </a:r>
            <a:r>
              <a:rPr lang="pt-BR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, o ônus tributário recairá integralmente sobre o consumidor.</a:t>
            </a:r>
            <a:endParaRPr lang="en-US" alt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39268" name="Conector de seta reta 2"/>
          <p:cNvCxnSpPr>
            <a:cxnSpLocks noChangeShapeType="1"/>
          </p:cNvCxnSpPr>
          <p:nvPr/>
        </p:nvCxnSpPr>
        <p:spPr bwMode="auto">
          <a:xfrm flipV="1">
            <a:off x="3484482" y="482967"/>
            <a:ext cx="0" cy="346049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9269" name="Conector de seta reta 4"/>
          <p:cNvCxnSpPr>
            <a:cxnSpLocks noChangeShapeType="1"/>
          </p:cNvCxnSpPr>
          <p:nvPr/>
        </p:nvCxnSpPr>
        <p:spPr bwMode="auto">
          <a:xfrm>
            <a:off x="3484483" y="3905676"/>
            <a:ext cx="4386028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9270" name="CaixaDeTexto 5"/>
          <p:cNvSpPr txBox="1">
            <a:spLocks noChangeArrowheads="1"/>
          </p:cNvSpPr>
          <p:nvPr/>
        </p:nvSpPr>
        <p:spPr bwMode="auto">
          <a:xfrm>
            <a:off x="3060907" y="202633"/>
            <a:ext cx="45171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endParaRPr lang="en-US" altLang="en-US" sz="3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9271" name="CaixaDeTexto 9"/>
          <p:cNvSpPr txBox="1">
            <a:spLocks noChangeArrowheads="1"/>
          </p:cNvSpPr>
          <p:nvPr/>
        </p:nvSpPr>
        <p:spPr bwMode="auto">
          <a:xfrm>
            <a:off x="7721620" y="3830099"/>
            <a:ext cx="45171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endParaRPr lang="en-US" altLang="en-US" sz="3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39272" name="Conector reto 7"/>
          <p:cNvCxnSpPr>
            <a:cxnSpLocks noChangeShapeType="1"/>
          </p:cNvCxnSpPr>
          <p:nvPr/>
        </p:nvCxnSpPr>
        <p:spPr bwMode="auto">
          <a:xfrm>
            <a:off x="5650272" y="640280"/>
            <a:ext cx="0" cy="326539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9273" name="Conector reto 15"/>
          <p:cNvCxnSpPr>
            <a:cxnSpLocks noChangeShapeType="1"/>
          </p:cNvCxnSpPr>
          <p:nvPr/>
        </p:nvCxnSpPr>
        <p:spPr bwMode="auto">
          <a:xfrm flipV="1">
            <a:off x="4315307" y="1221479"/>
            <a:ext cx="3020813" cy="2312476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9274" name="CaixaDeTexto 16"/>
          <p:cNvSpPr txBox="1">
            <a:spLocks noChangeArrowheads="1"/>
          </p:cNvSpPr>
          <p:nvPr/>
        </p:nvSpPr>
        <p:spPr bwMode="auto">
          <a:xfrm>
            <a:off x="7279609" y="911162"/>
            <a:ext cx="6795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dirty="0"/>
              <a:t>S</a:t>
            </a:r>
            <a:r>
              <a:rPr lang="pt-BR" altLang="en-US" sz="2400" b="1" dirty="0"/>
              <a:t>0</a:t>
            </a:r>
            <a:endParaRPr lang="en-US" altLang="en-US" sz="2400" b="1" dirty="0"/>
          </a:p>
        </p:txBody>
      </p:sp>
      <p:cxnSp>
        <p:nvCxnSpPr>
          <p:cNvPr id="139275" name="Conector reto 19"/>
          <p:cNvCxnSpPr>
            <a:cxnSpLocks noChangeShapeType="1"/>
          </p:cNvCxnSpPr>
          <p:nvPr/>
        </p:nvCxnSpPr>
        <p:spPr bwMode="auto">
          <a:xfrm>
            <a:off x="3486499" y="2513261"/>
            <a:ext cx="2167806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9276" name="CaixaDeTexto 14"/>
          <p:cNvSpPr txBox="1">
            <a:spLocks noChangeArrowheads="1"/>
          </p:cNvSpPr>
          <p:nvPr/>
        </p:nvSpPr>
        <p:spPr bwMode="auto">
          <a:xfrm>
            <a:off x="2900014" y="2262710"/>
            <a:ext cx="6863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dirty="0"/>
              <a:t>P</a:t>
            </a:r>
            <a:r>
              <a:rPr lang="pt-BR" altLang="en-US" sz="2400" b="1" dirty="0"/>
              <a:t>0</a:t>
            </a:r>
            <a:endParaRPr lang="en-US" altLang="en-US" sz="2400" b="1" dirty="0"/>
          </a:p>
        </p:txBody>
      </p:sp>
      <p:sp>
        <p:nvSpPr>
          <p:cNvPr id="139277" name="CaixaDeTexto 21"/>
          <p:cNvSpPr txBox="1">
            <a:spLocks noChangeArrowheads="1"/>
          </p:cNvSpPr>
          <p:nvPr/>
        </p:nvSpPr>
        <p:spPr bwMode="auto">
          <a:xfrm>
            <a:off x="5438676" y="177064"/>
            <a:ext cx="588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dirty="0"/>
              <a:t>D</a:t>
            </a:r>
            <a:endParaRPr lang="en-US" altLang="en-US" b="1" dirty="0"/>
          </a:p>
        </p:txBody>
      </p:sp>
      <p:sp>
        <p:nvSpPr>
          <p:cNvPr id="139278" name="CaixaDeTexto 27"/>
          <p:cNvSpPr txBox="1">
            <a:spLocks noChangeArrowheads="1"/>
          </p:cNvSpPr>
          <p:nvPr/>
        </p:nvSpPr>
        <p:spPr bwMode="auto">
          <a:xfrm>
            <a:off x="5444294" y="3856387"/>
            <a:ext cx="588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dirty="0"/>
              <a:t>Q</a:t>
            </a:r>
            <a:endParaRPr lang="en-US" altLang="en-US" b="1" dirty="0"/>
          </a:p>
        </p:txBody>
      </p:sp>
      <p:grpSp>
        <p:nvGrpSpPr>
          <p:cNvPr id="32" name="Grupo 31"/>
          <p:cNvGrpSpPr>
            <a:grpSpLocks/>
          </p:cNvGrpSpPr>
          <p:nvPr/>
        </p:nvGrpSpPr>
        <p:grpSpPr bwMode="auto">
          <a:xfrm>
            <a:off x="1726719" y="370419"/>
            <a:ext cx="5911733" cy="2672697"/>
            <a:chOff x="1032324" y="857260"/>
            <a:chExt cx="4653359" cy="2065636"/>
          </a:xfrm>
        </p:grpSpPr>
        <p:sp>
          <p:nvSpPr>
            <p:cNvPr id="12" name="CaixaDeTexto 11"/>
            <p:cNvSpPr txBox="1"/>
            <p:nvPr/>
          </p:nvSpPr>
          <p:spPr>
            <a:xfrm>
              <a:off x="5150757" y="857260"/>
              <a:ext cx="534926" cy="4519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32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</a:rPr>
                <a:t>S</a:t>
              </a:r>
              <a:r>
                <a:rPr lang="pt-BR" sz="2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</a:rPr>
                <a:t>1</a:t>
              </a:r>
              <a:endPara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14" name="Conector reto 13"/>
            <p:cNvCxnSpPr/>
            <p:nvPr/>
          </p:nvCxnSpPr>
          <p:spPr bwMode="auto">
            <a:xfrm>
              <a:off x="2415928" y="1951505"/>
              <a:ext cx="170636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5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Conector reto 26"/>
            <p:cNvCxnSpPr/>
            <p:nvPr/>
          </p:nvCxnSpPr>
          <p:spPr bwMode="auto">
            <a:xfrm flipV="1">
              <a:off x="2814345" y="1135664"/>
              <a:ext cx="2376211" cy="178723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CaixaDeTexto 28"/>
            <p:cNvSpPr txBox="1"/>
            <p:nvPr/>
          </p:nvSpPr>
          <p:spPr>
            <a:xfrm>
              <a:off x="1391279" y="2283476"/>
              <a:ext cx="772832" cy="4519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pt-BR" sz="3200" b="1" dirty="0">
                  <a:solidFill>
                    <a:schemeClr val="accent5">
                      <a:lumMod val="50000"/>
                    </a:schemeClr>
                  </a:solidFill>
                </a:rPr>
                <a:t>P</a:t>
              </a:r>
              <a:r>
                <a:rPr lang="pt-BR" sz="2400" b="1" dirty="0">
                  <a:solidFill>
                    <a:schemeClr val="accent5">
                      <a:lumMod val="50000"/>
                    </a:schemeClr>
                  </a:solidFill>
                </a:rPr>
                <a:t>P</a:t>
              </a:r>
              <a:r>
                <a:rPr lang="pt-BR" sz="3200" b="1" dirty="0">
                  <a:solidFill>
                    <a:schemeClr val="accent5">
                      <a:lumMod val="50000"/>
                    </a:schemeClr>
                  </a:solidFill>
                </a:rPr>
                <a:t>=</a:t>
              </a:r>
              <a:endParaRPr lang="en-US" sz="32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1908663" y="1671993"/>
              <a:ext cx="652386" cy="4757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3400" b="1" dirty="0">
                  <a:solidFill>
                    <a:schemeClr val="accent5">
                      <a:lumMod val="50000"/>
                    </a:schemeClr>
                  </a:solidFill>
                </a:rPr>
                <a:t>P</a:t>
              </a:r>
              <a:r>
                <a:rPr lang="pt-BR" sz="2400" b="1" dirty="0">
                  <a:solidFill>
                    <a:schemeClr val="accent5">
                      <a:lumMod val="50000"/>
                    </a:schemeClr>
                  </a:solidFill>
                </a:rPr>
                <a:t>C</a:t>
              </a:r>
              <a:endParaRPr lang="en-US" sz="24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24" name="Colchete esquerdo 23"/>
            <p:cNvSpPr/>
            <p:nvPr/>
          </p:nvSpPr>
          <p:spPr bwMode="auto">
            <a:xfrm>
              <a:off x="1361083" y="1820241"/>
              <a:ext cx="149053" cy="832956"/>
            </a:xfrm>
            <a:prstGeom prst="leftBracket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cxnSp>
          <p:nvCxnSpPr>
            <p:cNvPr id="26" name="Conector de seta reta 25"/>
            <p:cNvCxnSpPr/>
            <p:nvPr/>
          </p:nvCxnSpPr>
          <p:spPr bwMode="auto">
            <a:xfrm flipH="1">
              <a:off x="1257792" y="2200701"/>
              <a:ext cx="39683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1" name="CaixaDeTexto 30"/>
            <p:cNvSpPr txBox="1"/>
            <p:nvPr/>
          </p:nvSpPr>
          <p:spPr>
            <a:xfrm>
              <a:off x="1032324" y="1934997"/>
              <a:ext cx="300003" cy="4757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3400" b="1" dirty="0">
                  <a:solidFill>
                    <a:schemeClr val="accent5">
                      <a:lumMod val="50000"/>
                    </a:schemeClr>
                  </a:solidFill>
                </a:rPr>
                <a:t>t</a:t>
              </a:r>
              <a:endParaRPr lang="en-US" sz="34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build="p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379828" y="300594"/>
            <a:ext cx="11507372" cy="2954338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pt-BR" sz="3800" b="1" dirty="0">
                <a:latin typeface="Calibri" panose="020F0502020204030204" pitchFamily="34" charset="0"/>
              </a:rPr>
              <a:t>2) Analista – Economia – MPU – 2005</a:t>
            </a:r>
            <a:endParaRPr lang="pt-BR" sz="3800" dirty="0">
              <a:latin typeface="Calibri" panose="020F0502020204030204" pitchFamily="34" charset="0"/>
            </a:endParaRPr>
          </a:p>
          <a:p>
            <a:pPr algn="just">
              <a:buClrTx/>
              <a:buFont typeface="Wingdings" panose="05000000000000000000" pitchFamily="2" charset="2"/>
              <a:buChar char="§"/>
              <a:defRPr/>
            </a:pPr>
            <a:r>
              <a:rPr lang="pt-BR" sz="3800" dirty="0">
                <a:latin typeface="Calibri" panose="020F0502020204030204" pitchFamily="34" charset="0"/>
              </a:rPr>
              <a:t>Instruções: Para responder às questões de números 61 a 65 considere as informações a seguir.</a:t>
            </a:r>
          </a:p>
          <a:p>
            <a:pPr algn="just">
              <a:buClrTx/>
              <a:buFont typeface="Wingdings" panose="05000000000000000000" pitchFamily="2" charset="2"/>
              <a:buChar char="§"/>
              <a:defRPr/>
            </a:pPr>
            <a:r>
              <a:rPr lang="pt-BR" sz="3800" dirty="0">
                <a:latin typeface="Calibri" panose="020F0502020204030204" pitchFamily="34" charset="0"/>
              </a:rPr>
              <a:t>Uma empresa especializada em trabalhos </a:t>
            </a:r>
            <a:r>
              <a:rPr lang="pt-BR" sz="3800" dirty="0" err="1">
                <a:latin typeface="Calibri" panose="020F0502020204030204" pitchFamily="34" charset="0"/>
              </a:rPr>
              <a:t>econométricos</a:t>
            </a:r>
            <a:r>
              <a:rPr lang="pt-BR" sz="3800" dirty="0">
                <a:latin typeface="Calibri" panose="020F0502020204030204" pitchFamily="34" charset="0"/>
              </a:rPr>
              <a:t> foi contratada para estimar a demanda e a oferta do produto X para o sindicato das empresas produtoras do bem. As funções estimadas, todas estatisticamente significantes, foram:</a:t>
            </a:r>
          </a:p>
          <a:p>
            <a:pPr algn="just">
              <a:defRPr/>
            </a:pPr>
            <a:endParaRPr lang="pt-BR" sz="3800" dirty="0">
              <a:latin typeface="Calibri" panose="020F0502020204030204" pitchFamily="34" charset="0"/>
            </a:endParaRPr>
          </a:p>
          <a:p>
            <a:pPr algn="just">
              <a:defRPr/>
            </a:pPr>
            <a:endParaRPr lang="pt-BR" sz="3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351692" y="729692"/>
            <a:ext cx="11535508" cy="3174094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 algn="just" eaLnBrk="1" fontAlgn="auto" hangingPunct="1">
              <a:spcBef>
                <a:spcPts val="580"/>
              </a:spcBef>
              <a:spcAft>
                <a:spcPts val="0"/>
              </a:spcAft>
              <a:buSzPct val="85000"/>
              <a:buFont typeface="Arial" panose="020B0604020202020204" pitchFamily="34" charset="0"/>
              <a:buChar char="•"/>
              <a:defRPr/>
            </a:pPr>
            <a:r>
              <a:rPr lang="pt-BR" sz="4000" dirty="0" err="1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Qd</a:t>
            </a:r>
            <a:r>
              <a:rPr lang="pt-BR" sz="4000" dirty="0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 = 0,05 Y – 30 </a:t>
            </a:r>
            <a:r>
              <a:rPr lang="pt-BR" sz="4000" dirty="0" err="1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Px</a:t>
            </a:r>
            <a:r>
              <a:rPr lang="pt-BR" sz="4000" dirty="0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 + 20 </a:t>
            </a:r>
            <a:r>
              <a:rPr lang="pt-BR" sz="4000" dirty="0" err="1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Pz</a:t>
            </a:r>
            <a:endParaRPr lang="pt-BR" sz="4000" dirty="0">
              <a:solidFill>
                <a:schemeClr val="tx1"/>
              </a:solidFill>
              <a:latin typeface="Calibri" panose="020F0502020204030204" pitchFamily="34" charset="0"/>
              <a:cs typeface="+mn-cs"/>
            </a:endParaRPr>
          </a:p>
          <a:p>
            <a:pPr marL="457200" indent="-457200" algn="just" eaLnBrk="1" fontAlgn="auto" hangingPunct="1">
              <a:spcBef>
                <a:spcPts val="580"/>
              </a:spcBef>
              <a:spcAft>
                <a:spcPts val="0"/>
              </a:spcAft>
              <a:buSzPct val="85000"/>
              <a:buFont typeface="Arial" panose="020B0604020202020204" pitchFamily="34" charset="0"/>
              <a:buChar char="•"/>
              <a:defRPr/>
            </a:pPr>
            <a:r>
              <a:rPr lang="pt-BR" sz="4000" dirty="0" err="1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Qo</a:t>
            </a:r>
            <a:r>
              <a:rPr lang="pt-BR" sz="4000" dirty="0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 = – 6.000 + 50 </a:t>
            </a:r>
            <a:r>
              <a:rPr lang="pt-BR" sz="4000" dirty="0" err="1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Px</a:t>
            </a:r>
            <a:endParaRPr lang="pt-BR" sz="4000" dirty="0">
              <a:solidFill>
                <a:schemeClr val="tx1"/>
              </a:solidFill>
              <a:latin typeface="Calibri" panose="020F0502020204030204" pitchFamily="34" charset="0"/>
              <a:cs typeface="+mn-cs"/>
            </a:endParaRPr>
          </a:p>
          <a:p>
            <a:pPr marL="457200" indent="-457200" algn="just" eaLnBrk="1" fontAlgn="auto" hangingPunct="1">
              <a:spcBef>
                <a:spcPts val="580"/>
              </a:spcBef>
              <a:spcAft>
                <a:spcPts val="0"/>
              </a:spcAft>
              <a:buSzPct val="85000"/>
              <a:buFont typeface="Arial" panose="020B0604020202020204" pitchFamily="34" charset="0"/>
              <a:buChar char="•"/>
              <a:defRPr/>
            </a:pPr>
            <a:endParaRPr lang="pt-BR" sz="1200" dirty="0">
              <a:solidFill>
                <a:schemeClr val="tx1"/>
              </a:solidFill>
              <a:latin typeface="Calibri" panose="020F0502020204030204" pitchFamily="34" charset="0"/>
              <a:cs typeface="+mn-cs"/>
            </a:endParaRPr>
          </a:p>
          <a:p>
            <a:pPr marL="457200" indent="-457200" algn="just" eaLnBrk="1" fontAlgn="auto" hangingPunct="1">
              <a:spcBef>
                <a:spcPts val="580"/>
              </a:spcBef>
              <a:spcAft>
                <a:spcPts val="0"/>
              </a:spcAft>
              <a:buSzPct val="85000"/>
              <a:buFont typeface="Arial" panose="020B0604020202020204" pitchFamily="34" charset="0"/>
              <a:buChar char="•"/>
              <a:defRPr/>
            </a:pPr>
            <a:r>
              <a:rPr lang="pt-BR" sz="4000" b="0" dirty="0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Onde: </a:t>
            </a:r>
            <a:r>
              <a:rPr lang="pt-BR" sz="4000" b="0" dirty="0" err="1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Qd</a:t>
            </a:r>
            <a:r>
              <a:rPr lang="pt-BR" sz="4000" b="0" dirty="0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, </a:t>
            </a:r>
            <a:r>
              <a:rPr lang="pt-BR" sz="4000" b="0" dirty="0" err="1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Qo</a:t>
            </a:r>
            <a:r>
              <a:rPr lang="pt-BR" sz="4000" b="0" dirty="0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 = quantidade demandada e quantidade ofertada do bem X, respectivamente,    </a:t>
            </a:r>
            <a:r>
              <a:rPr lang="pt-BR" sz="4000" b="0" dirty="0" err="1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Px</a:t>
            </a:r>
            <a:r>
              <a:rPr lang="pt-BR" sz="4000" b="0" dirty="0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 = preço do bem X, </a:t>
            </a:r>
            <a:r>
              <a:rPr lang="pt-BR" sz="4000" b="0" dirty="0" err="1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Pz</a:t>
            </a:r>
            <a:r>
              <a:rPr lang="pt-BR" sz="4000" b="0" dirty="0">
                <a:solidFill>
                  <a:schemeClr val="tx1"/>
                </a:solidFill>
                <a:latin typeface="Calibri" panose="020F0502020204030204" pitchFamily="34" charset="0"/>
                <a:cs typeface="+mn-cs"/>
              </a:rPr>
              <a:t> = preço do bem Z e               Y = renda dos consumidores</a:t>
            </a:r>
          </a:p>
        </p:txBody>
      </p:sp>
    </p:spTree>
    <p:extLst>
      <p:ext uri="{BB962C8B-B14F-4D97-AF65-F5344CB8AC3E}">
        <p14:creationId xmlns:p14="http://schemas.microsoft.com/office/powerpoint/2010/main" val="3475436828"/>
      </p:ext>
    </p:extLst>
  </p:cSld>
  <p:clrMapOvr>
    <a:masterClrMapping/>
  </p:clrMapOvr>
  <p:transition spd="med">
    <p:wipe dir="r"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216875" y="3259090"/>
            <a:ext cx="655321" cy="56732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2400">
              <a:latin typeface="Calibri" panose="020F050202020403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015428" y="2387870"/>
            <a:ext cx="5843634" cy="6742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2400">
              <a:latin typeface="Calibri" panose="020F0502020204030204" pitchFamily="34" charset="0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295423" y="488850"/>
            <a:ext cx="11619912" cy="3792538"/>
          </a:xfrm>
        </p:spPr>
        <p:txBody>
          <a:bodyPr>
            <a:noAutofit/>
          </a:bodyPr>
          <a:lstStyle/>
          <a:p>
            <a:pPr algn="just">
              <a:buClrTx/>
              <a:buFont typeface="Arial" panose="020B0604020202020204" pitchFamily="34" charset="0"/>
              <a:buChar char="•"/>
              <a:defRPr/>
            </a:pP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61. Pode-se concluir, em vista dos dados da função demanda, que o bem Z é:</a:t>
            </a:r>
          </a:p>
          <a:p>
            <a:pPr marL="514350" indent="-51435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Complementar de X.</a:t>
            </a:r>
          </a:p>
          <a:p>
            <a:pPr marL="514350" indent="-51435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Inferior.</a:t>
            </a:r>
          </a:p>
          <a:p>
            <a:pPr marL="514350" indent="-51435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Substituto de X.</a:t>
            </a:r>
          </a:p>
          <a:p>
            <a:pPr marL="514350" indent="-51435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Independente de X.</a:t>
            </a:r>
          </a:p>
          <a:p>
            <a:pPr marL="514350" indent="-51435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Superior.</a:t>
            </a:r>
          </a:p>
          <a:p>
            <a:pPr algn="just">
              <a:defRPr/>
            </a:pPr>
            <a:endParaRPr lang="pt-BR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318" name="CaixaDeTexto 1"/>
          <p:cNvSpPr txBox="1">
            <a:spLocks noChangeArrowheads="1"/>
          </p:cNvSpPr>
          <p:nvPr/>
        </p:nvSpPr>
        <p:spPr bwMode="auto">
          <a:xfrm>
            <a:off x="351695" y="5378700"/>
            <a:ext cx="11591775" cy="126188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800" b="0" dirty="0">
                <a:latin typeface="Calibri" panose="020F0502020204030204" pitchFamily="34" charset="0"/>
                <a:cs typeface="Calibri" panose="020F0502020204030204" pitchFamily="34" charset="0"/>
              </a:rPr>
              <a:t>Observe que um aumento no preço de Z eleva a demanda pelo bem X. Logo, os bens Z e X são substitutos.</a:t>
            </a:r>
            <a:endParaRPr lang="en-US" altLang="en-US" sz="3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035039" y="2335239"/>
            <a:ext cx="58240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pt-BR" sz="3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pt-BR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0,05 Y – 30 </a:t>
            </a:r>
            <a:r>
              <a:rPr lang="pt-BR" sz="4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Px</a:t>
            </a:r>
            <a:r>
              <a:rPr lang="pt-BR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+ 20 </a:t>
            </a:r>
            <a:r>
              <a:rPr lang="pt-BR" sz="4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Pz</a:t>
            </a:r>
            <a:endParaRPr lang="pt-BR" sz="4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" name="Conector de Seta Reta 3"/>
          <p:cNvCxnSpPr>
            <a:cxnSpLocks/>
          </p:cNvCxnSpPr>
          <p:nvPr/>
        </p:nvCxnSpPr>
        <p:spPr bwMode="auto">
          <a:xfrm>
            <a:off x="10311616" y="3043125"/>
            <a:ext cx="0" cy="23307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253703" y="5573637"/>
            <a:ext cx="646627" cy="55987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2400">
              <a:latin typeface="Calibri" panose="020F0502020204030204" pitchFamily="34" charset="0"/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351692" y="159428"/>
            <a:ext cx="11535508" cy="3792538"/>
          </a:xfrm>
        </p:spPr>
        <p:txBody>
          <a:bodyPr>
            <a:noAutofit/>
          </a:bodyPr>
          <a:lstStyle/>
          <a:p>
            <a:pPr algn="just">
              <a:buClrTx/>
              <a:buFont typeface="Arial" panose="020B0604020202020204" pitchFamily="34" charset="0"/>
              <a:buChar char="•"/>
              <a:defRPr/>
            </a:pPr>
            <a:r>
              <a:rPr lang="pt-BR" sz="3800" b="1" dirty="0">
                <a:latin typeface="Calibri" panose="020F0502020204030204" pitchFamily="34" charset="0"/>
                <a:cs typeface="Calibri" panose="020F0502020204030204" pitchFamily="34" charset="0"/>
              </a:rPr>
              <a:t>Atenção: Para responder às questões de números 62 a 65, assuma que o preço de mercado de Z seja 100 e que de Y seja 200.000.</a:t>
            </a:r>
          </a:p>
          <a:p>
            <a:pPr algn="just">
              <a:buClrTx/>
              <a:buFont typeface="Arial" panose="020B0604020202020204" pitchFamily="34" charset="0"/>
              <a:buChar char="•"/>
              <a:defRPr/>
            </a:pPr>
            <a:endParaRPr lang="pt-BR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Tx/>
              <a:buFont typeface="Arial" panose="020B0604020202020204" pitchFamily="34" charset="0"/>
              <a:buChar char="•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62. A elasticidade-preço da demanda de X, se o preço de equilíbrio de mercado dele fosse 200, é igual a</a:t>
            </a:r>
          </a:p>
          <a:p>
            <a:pPr marL="514350" indent="-51435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2,0</a:t>
            </a:r>
          </a:p>
          <a:p>
            <a:pPr marL="514350" indent="-51435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1,5</a:t>
            </a:r>
          </a:p>
          <a:p>
            <a:pPr marL="514350" indent="-51435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1,2</a:t>
            </a:r>
          </a:p>
          <a:p>
            <a:pPr marL="514350" indent="-51435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1,0</a:t>
            </a:r>
          </a:p>
          <a:p>
            <a:pPr marL="514350" indent="-514350" algn="just">
              <a:buClrTx/>
              <a:buFont typeface="+mj-lt"/>
              <a:buAutoNum type="alphaLcParenR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0,6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3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de cantos arredondados 2"/>
          <p:cNvSpPr/>
          <p:nvPr/>
        </p:nvSpPr>
        <p:spPr bwMode="auto">
          <a:xfrm>
            <a:off x="126610" y="1261674"/>
            <a:ext cx="3629464" cy="71508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endParaRPr lang="en-US" sz="3600" dirty="0">
              <a:latin typeface="Arial" charset="0"/>
              <a:cs typeface="Arial" charset="0"/>
            </a:endParaRPr>
          </a:p>
        </p:txBody>
      </p:sp>
      <p:graphicFrame>
        <p:nvGraphicFramePr>
          <p:cNvPr id="142340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063223"/>
              </p:ext>
            </p:extLst>
          </p:nvPr>
        </p:nvGraphicFramePr>
        <p:xfrm>
          <a:off x="4638039" y="3065589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5285" imgH="677109" progId="Equation.DSMT4">
                  <p:embed/>
                </p:oleObj>
              </mc:Choice>
              <mc:Fallback>
                <p:oleObj name="Equation" r:id="rId2" imgW="435285" imgH="677109" progId="Equation.DSMT4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8039" y="3065589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65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285932"/>
              </p:ext>
            </p:extLst>
          </p:nvPr>
        </p:nvGraphicFramePr>
        <p:xfrm>
          <a:off x="112541" y="458788"/>
          <a:ext cx="12051323" cy="1536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52900" imgH="508000" progId="Equation.DSMT4">
                  <p:embed/>
                </p:oleObj>
              </mc:Choice>
              <mc:Fallback>
                <p:oleObj name="Equation" r:id="rId4" imgW="4152900" imgH="508000" progId="Equation.DSMT4">
                  <p:embed/>
                  <p:pic>
                    <p:nvPicPr>
                      <p:cNvPr id="0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41" y="458788"/>
                        <a:ext cx="12051323" cy="15365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42" name="CaixaDeTexto 3"/>
          <p:cNvSpPr txBox="1">
            <a:spLocks noChangeArrowheads="1"/>
          </p:cNvSpPr>
          <p:nvPr/>
        </p:nvSpPr>
        <p:spPr bwMode="auto">
          <a:xfrm>
            <a:off x="654391" y="2312644"/>
            <a:ext cx="855994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200" b="1" dirty="0">
                <a:latin typeface="Calibri" panose="020F0502020204030204" pitchFamily="34" charset="0"/>
                <a:cs typeface="Calibri" panose="020F0502020204030204" pitchFamily="34" charset="0"/>
              </a:rPr>
              <a:t>Método </a:t>
            </a:r>
            <a:r>
              <a:rPr lang="pt-BR" alt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pt-BR" altLang="en-US" sz="4200" b="1" dirty="0">
                <a:latin typeface="Calibri" panose="020F0502020204030204" pitchFamily="34" charset="0"/>
                <a:cs typeface="Calibri" panose="020F0502020204030204" pitchFamily="34" charset="0"/>
              </a:rPr>
              <a:t>reve</a:t>
            </a:r>
          </a:p>
        </p:txBody>
      </p:sp>
      <p:cxnSp>
        <p:nvCxnSpPr>
          <p:cNvPr id="142343" name="Conector de seta reta 6"/>
          <p:cNvCxnSpPr>
            <a:cxnSpLocks noChangeShapeType="1"/>
          </p:cNvCxnSpPr>
          <p:nvPr/>
        </p:nvCxnSpPr>
        <p:spPr bwMode="auto">
          <a:xfrm flipH="1" flipV="1">
            <a:off x="1048702" y="3332291"/>
            <a:ext cx="1" cy="3082579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2344" name="Conector de seta reta 8"/>
          <p:cNvCxnSpPr>
            <a:cxnSpLocks noChangeShapeType="1"/>
          </p:cNvCxnSpPr>
          <p:nvPr/>
        </p:nvCxnSpPr>
        <p:spPr bwMode="auto">
          <a:xfrm>
            <a:off x="1034415" y="6414868"/>
            <a:ext cx="3973682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2345" name="Conector reto 12"/>
          <p:cNvCxnSpPr>
            <a:cxnSpLocks noChangeShapeType="1"/>
          </p:cNvCxnSpPr>
          <p:nvPr/>
        </p:nvCxnSpPr>
        <p:spPr bwMode="auto">
          <a:xfrm>
            <a:off x="1048703" y="3651378"/>
            <a:ext cx="3349921" cy="276349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2346" name="CaixaDeTexto 13"/>
          <p:cNvSpPr txBox="1">
            <a:spLocks noChangeArrowheads="1"/>
          </p:cNvSpPr>
          <p:nvPr/>
        </p:nvSpPr>
        <p:spPr bwMode="auto">
          <a:xfrm>
            <a:off x="650189" y="2948451"/>
            <a:ext cx="3143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dirty="0"/>
              <a:t>P</a:t>
            </a:r>
            <a:endParaRPr lang="en-US" altLang="en-US" dirty="0"/>
          </a:p>
        </p:txBody>
      </p:sp>
      <p:sp>
        <p:nvSpPr>
          <p:cNvPr id="142347" name="CaixaDeTexto 17"/>
          <p:cNvSpPr txBox="1">
            <a:spLocks noChangeArrowheads="1"/>
          </p:cNvSpPr>
          <p:nvPr/>
        </p:nvSpPr>
        <p:spPr bwMode="auto">
          <a:xfrm>
            <a:off x="4910113" y="6302745"/>
            <a:ext cx="3127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2348" name="CaixaDeTexto 14"/>
          <p:cNvSpPr txBox="1">
            <a:spLocks noChangeArrowheads="1"/>
          </p:cNvSpPr>
          <p:nvPr/>
        </p:nvSpPr>
        <p:spPr bwMode="auto">
          <a:xfrm>
            <a:off x="3498045" y="6339647"/>
            <a:ext cx="15663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0" dirty="0"/>
              <a:t>12.000</a:t>
            </a:r>
            <a:endParaRPr lang="en-US" altLang="en-US" b="0" dirty="0"/>
          </a:p>
        </p:txBody>
      </p:sp>
      <p:sp>
        <p:nvSpPr>
          <p:cNvPr id="142349" name="CaixaDeTexto 19"/>
          <p:cNvSpPr txBox="1">
            <a:spLocks noChangeArrowheads="1"/>
          </p:cNvSpPr>
          <p:nvPr/>
        </p:nvSpPr>
        <p:spPr bwMode="auto">
          <a:xfrm>
            <a:off x="182882" y="3394152"/>
            <a:ext cx="100022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400" b="0" dirty="0"/>
              <a:t>400</a:t>
            </a:r>
            <a:endParaRPr lang="en-US" altLang="en-US" sz="3400" b="0" dirty="0"/>
          </a:p>
        </p:txBody>
      </p:sp>
      <p:sp>
        <p:nvSpPr>
          <p:cNvPr id="142350" name="CaixaDeTexto 15"/>
          <p:cNvSpPr txBox="1">
            <a:spLocks noChangeArrowheads="1"/>
          </p:cNvSpPr>
          <p:nvPr/>
        </p:nvSpPr>
        <p:spPr bwMode="auto">
          <a:xfrm>
            <a:off x="2052589" y="3332289"/>
            <a:ext cx="9975288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800" b="0" dirty="0"/>
              <a:t>Como P = 200 está no ponto médio da curva de demanda, temos:</a:t>
            </a:r>
            <a:endParaRPr lang="en-US" altLang="en-US" sz="3800" b="0" dirty="0"/>
          </a:p>
        </p:txBody>
      </p:sp>
      <p:graphicFrame>
        <p:nvGraphicFramePr>
          <p:cNvPr id="142351" name="Obje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125147"/>
              </p:ext>
            </p:extLst>
          </p:nvPr>
        </p:nvGraphicFramePr>
        <p:xfrm>
          <a:off x="6601383" y="3826823"/>
          <a:ext cx="2880241" cy="935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85800" imgH="241300" progId="Equation.DSMT4">
                  <p:embed/>
                </p:oleObj>
              </mc:Choice>
              <mc:Fallback>
                <p:oleObj name="Equation" r:id="rId6" imgW="685800" imgH="241300" progId="Equation.DSMT4">
                  <p:embed/>
                  <p:pic>
                    <p:nvPicPr>
                      <p:cNvPr id="0" name="Objeto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1383" y="3826823"/>
                        <a:ext cx="2880241" cy="9357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2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2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2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2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2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2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2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2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2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2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2" grpId="0"/>
      <p:bldP spid="142346" grpId="0"/>
      <p:bldP spid="142347" grpId="0"/>
      <p:bldP spid="142348" grpId="0"/>
      <p:bldP spid="142349" grpId="0"/>
      <p:bldP spid="142350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aixaDeTexto 22"/>
          <p:cNvSpPr txBox="1">
            <a:spLocks noChangeArrowheads="1"/>
          </p:cNvSpPr>
          <p:nvPr/>
        </p:nvSpPr>
        <p:spPr bwMode="auto">
          <a:xfrm>
            <a:off x="334008" y="497866"/>
            <a:ext cx="646906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000" b="1" dirty="0"/>
              <a:t>Também Podemos </a:t>
            </a:r>
            <a:r>
              <a:rPr lang="pt-BR" altLang="en-US" sz="4000" dirty="0"/>
              <a:t>F</a:t>
            </a:r>
            <a:r>
              <a:rPr lang="pt-BR" altLang="en-US" sz="4000" b="1" dirty="0"/>
              <a:t>azer: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 b="1" dirty="0"/>
          </a:p>
        </p:txBody>
      </p:sp>
      <p:graphicFrame>
        <p:nvGraphicFramePr>
          <p:cNvPr id="19" name="Objeto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3559489"/>
              </p:ext>
            </p:extLst>
          </p:nvPr>
        </p:nvGraphicFramePr>
        <p:xfrm>
          <a:off x="445356" y="1142923"/>
          <a:ext cx="11361152" cy="1290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60700" imgH="393700" progId="Equation.DSMT4">
                  <p:embed/>
                </p:oleObj>
              </mc:Choice>
              <mc:Fallback>
                <p:oleObj name="Equation" r:id="rId2" imgW="3060700" imgH="393700" progId="Equation.DSMT4">
                  <p:embed/>
                  <p:pic>
                    <p:nvPicPr>
                      <p:cNvPr id="142353" name="Objeto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356" y="1142923"/>
                        <a:ext cx="11361152" cy="12907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872445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306924" y="3973780"/>
            <a:ext cx="621543" cy="59822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2400">
              <a:latin typeface="Calibri" panose="020F0502020204030204" pitchFamily="34" charset="0"/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379827" y="423278"/>
            <a:ext cx="11563643" cy="3792537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63. O mercado de X estará em equilíbrio quando:</a:t>
            </a:r>
          </a:p>
          <a:p>
            <a:pPr marL="514350" indent="-514350">
              <a:buClrTx/>
              <a:buFont typeface="+mj-lt"/>
              <a:buAutoNum type="alphaLcParenR"/>
              <a:defRPr/>
            </a:pPr>
            <a:r>
              <a:rPr lang="pt-BR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Px</a:t>
            </a: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 = 75 e </a:t>
            </a:r>
            <a:r>
              <a:rPr lang="pt-BR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Qx</a:t>
            </a: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 = 9.750</a:t>
            </a:r>
          </a:p>
          <a:p>
            <a:pPr marL="514350" indent="-514350">
              <a:buClrTx/>
              <a:buFont typeface="+mj-lt"/>
              <a:buAutoNum type="alphaLcParenR"/>
              <a:defRPr/>
            </a:pPr>
            <a:r>
              <a:rPr lang="pt-BR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Px</a:t>
            </a: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 = 150 e </a:t>
            </a:r>
            <a:r>
              <a:rPr lang="pt-BR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Qx</a:t>
            </a: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 = 7.500</a:t>
            </a:r>
          </a:p>
          <a:p>
            <a:pPr marL="514350" indent="-514350">
              <a:buClrTx/>
              <a:buFont typeface="+mj-lt"/>
              <a:buAutoNum type="alphaLcParenR"/>
              <a:defRPr/>
            </a:pPr>
            <a:r>
              <a:rPr lang="pt-BR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Px</a:t>
            </a: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 = 200 e </a:t>
            </a:r>
            <a:r>
              <a:rPr lang="pt-BR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Qx</a:t>
            </a: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 = 6.000</a:t>
            </a:r>
          </a:p>
          <a:p>
            <a:pPr marL="514350" indent="-514350">
              <a:buClrTx/>
              <a:buFont typeface="+mj-lt"/>
              <a:buAutoNum type="alphaLcParenR"/>
              <a:defRPr/>
            </a:pPr>
            <a:r>
              <a:rPr lang="pt-BR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Px</a:t>
            </a: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 = 220 e </a:t>
            </a:r>
            <a:r>
              <a:rPr lang="pt-BR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Qx</a:t>
            </a: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 = 5.400</a:t>
            </a:r>
          </a:p>
          <a:p>
            <a:pPr marL="514350" indent="-514350">
              <a:buClrTx/>
              <a:buFont typeface="+mj-lt"/>
              <a:buAutoNum type="alphaLcParenR"/>
              <a:defRPr/>
            </a:pPr>
            <a:r>
              <a:rPr lang="pt-BR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Px</a:t>
            </a: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 = 225 e </a:t>
            </a:r>
            <a:r>
              <a:rPr lang="pt-BR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Qx</a:t>
            </a:r>
            <a:r>
              <a:rPr lang="pt-BR" sz="3800" dirty="0">
                <a:latin typeface="Calibri" panose="020F0502020204030204" pitchFamily="34" charset="0"/>
                <a:cs typeface="Calibri" panose="020F0502020204030204" pitchFamily="34" charset="0"/>
              </a:rPr>
              <a:t> = 5.250</a:t>
            </a:r>
          </a:p>
          <a:p>
            <a:pPr>
              <a:defRPr/>
            </a:pPr>
            <a:endParaRPr lang="pt-BR" sz="3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Estrutura padrã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pt-BR" sz="32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pt-BR" sz="32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3473</TotalTime>
  <Words>5402</Words>
  <Application>Microsoft Office PowerPoint</Application>
  <PresentationFormat>Widescreen</PresentationFormat>
  <Paragraphs>875</Paragraphs>
  <Slides>117</Slides>
  <Notes>41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117</vt:i4>
      </vt:variant>
    </vt:vector>
  </HeadingPairs>
  <TitlesOfParts>
    <vt:vector size="124" baseType="lpstr">
      <vt:lpstr>Arial</vt:lpstr>
      <vt:lpstr>Calibri</vt:lpstr>
      <vt:lpstr>Symbol</vt:lpstr>
      <vt:lpstr>Times New Roman</vt:lpstr>
      <vt:lpstr>Wingdings</vt:lpstr>
      <vt:lpstr>Estrutura padrão</vt:lpstr>
      <vt:lpstr>Equation</vt:lpstr>
      <vt:lpstr>   Finanças Públicas Academia do Concurso Parte 1 O Básico Sobre a Oferta e a Demanda e a Eficiência do Sistema de Mercado </vt:lpstr>
      <vt:lpstr>Introdução</vt:lpstr>
      <vt:lpstr>A Curva de Oferta</vt:lpstr>
      <vt:lpstr>A Curva de Oferta Graficamente</vt:lpstr>
      <vt:lpstr>Outras Variáveis que Afetam a Oferta  </vt:lpstr>
      <vt:lpstr>Outras Variáveis que Afetam a Oferta  </vt:lpstr>
      <vt:lpstr>Mudanças na Oferta</vt:lpstr>
      <vt:lpstr>Oferta: Uma Revisão</vt:lpstr>
      <vt:lpstr>A Curva de Demanda</vt:lpstr>
      <vt:lpstr>A Curva de Demanda Graficamente</vt:lpstr>
      <vt:lpstr>Outras Variáveis que Afetam a Demanda </vt:lpstr>
      <vt:lpstr>Outras Variáveis que Afetam a Demanda </vt:lpstr>
      <vt:lpstr>Mudanças na Demanda</vt:lpstr>
      <vt:lpstr>Apresentação do PowerPoint</vt:lpstr>
      <vt:lpstr>O Mecanismo de Mercado</vt:lpstr>
      <vt:lpstr>O Mecanismo de Mercado</vt:lpstr>
      <vt:lpstr>O Mecanismo de Mercado</vt:lpstr>
      <vt:lpstr>O Mecanismo de Mercado</vt:lpstr>
      <vt:lpstr>O Mecanismo de Mercado</vt:lpstr>
      <vt:lpstr>O Mecanismo de Mercado</vt:lpstr>
      <vt:lpstr>O Mecanismo de Mercado</vt:lpstr>
      <vt:lpstr>O Mecanismo de Mercado</vt:lpstr>
      <vt:lpstr>Mudanças no Equilíbrio de Mercado</vt:lpstr>
      <vt:lpstr>Mudanças no Equilíbrio de Mercado</vt:lpstr>
      <vt:lpstr>Mudanças no Equilíbrio de Mercado</vt:lpstr>
      <vt:lpstr>Mudanças no Equilíbrio de Mercado</vt:lpstr>
      <vt:lpstr>Um Exemplo com o Preço Real dos Ovos nos EUA</vt:lpstr>
      <vt:lpstr>Mercado de Ovos</vt:lpstr>
      <vt:lpstr>O Preço do Ensino Universitário</vt:lpstr>
      <vt:lpstr>O Mercado de Ensino Universitário</vt:lpstr>
      <vt:lpstr>A Curva de Demanda Algebricamente</vt:lpstr>
      <vt:lpstr>A Curva de Oferta Algebricamente</vt:lpstr>
      <vt:lpstr>O Equilíbrio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Elasticidades da Oferta e Demanda</vt:lpstr>
      <vt:lpstr>Elasticidades da Oferta e Demanda</vt:lpstr>
      <vt:lpstr>Elasticidades da Oferta e Demanda</vt:lpstr>
      <vt:lpstr>Elasticidades da Oferta e Demanda</vt:lpstr>
      <vt:lpstr>Elasticidades da Oferta e Demanda</vt:lpstr>
      <vt:lpstr>Elasticidades da Oferta e Demanda</vt:lpstr>
      <vt:lpstr>Elasticidade de Preço da Demanda</vt:lpstr>
      <vt:lpstr>Elasticidade de Preço da Demanda</vt:lpstr>
      <vt:lpstr>Apresentação do PowerPoint</vt:lpstr>
      <vt:lpstr>Um Caso Extremo: A Hipérbole Equilátera</vt:lpstr>
      <vt:lpstr>Prova e Exemplos</vt:lpstr>
      <vt:lpstr>Prova e Exemplos</vt:lpstr>
      <vt:lpstr>Cálculo da Elasticidade-Preço Para uma Demanda Linear</vt:lpstr>
      <vt:lpstr>Outras Elasticidades da Demanda</vt:lpstr>
      <vt:lpstr>Outras Elasticidades da Demanda</vt:lpstr>
      <vt:lpstr>Apresentação do PowerPoint</vt:lpstr>
      <vt:lpstr>Outras Elasticidades da Demanda</vt:lpstr>
      <vt:lpstr>Outras Elasticidades da Demanda</vt:lpstr>
      <vt:lpstr>Apresentação do PowerPoint</vt:lpstr>
      <vt:lpstr>Elasticidades da Oferta </vt:lpstr>
      <vt:lpstr>Elasticidades da Oferta e Demanda</vt:lpstr>
      <vt:lpstr>Elasticidades da Oferta e Demanda</vt:lpstr>
      <vt:lpstr>Elasticidades da Oferta e Demanda</vt:lpstr>
      <vt:lpstr>Elasticidades da Oferta e Demanda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Exemplo</vt:lpstr>
      <vt:lpstr>Exemplo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Exemplo</vt:lpstr>
      <vt:lpstr>Exemplo</vt:lpstr>
      <vt:lpstr>Uma Observação Importante</vt:lpstr>
      <vt:lpstr>Concorrência Perfeita e Eficiência Alocativa</vt:lpstr>
      <vt:lpstr>Concorrência Perfeita e Eficiência Alocativa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ibmec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02</dc:title>
  <dc:creator>ACJA</dc:creator>
  <cp:lastModifiedBy>Antonio Carlos Assumpção</cp:lastModifiedBy>
  <cp:revision>193</cp:revision>
  <dcterms:created xsi:type="dcterms:W3CDTF">2000-03-16T15:04:42Z</dcterms:created>
  <dcterms:modified xsi:type="dcterms:W3CDTF">2021-05-12T13:44:44Z</dcterms:modified>
</cp:coreProperties>
</file>