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notesMasterIdLst>
    <p:notesMasterId r:id="rId251"/>
  </p:notesMasterIdLst>
  <p:sldIdLst>
    <p:sldId id="256" r:id="rId2"/>
    <p:sldId id="612" r:id="rId3"/>
    <p:sldId id="264" r:id="rId4"/>
    <p:sldId id="555" r:id="rId5"/>
    <p:sldId id="300" r:id="rId6"/>
    <p:sldId id="568" r:id="rId7"/>
    <p:sldId id="569" r:id="rId8"/>
    <p:sldId id="566" r:id="rId9"/>
    <p:sldId id="474" r:id="rId10"/>
    <p:sldId id="475" r:id="rId11"/>
    <p:sldId id="306" r:id="rId12"/>
    <p:sldId id="476" r:id="rId13"/>
    <p:sldId id="558" r:id="rId14"/>
    <p:sldId id="517" r:id="rId15"/>
    <p:sldId id="567" r:id="rId16"/>
    <p:sldId id="556" r:id="rId17"/>
    <p:sldId id="557" r:id="rId18"/>
    <p:sldId id="478" r:id="rId19"/>
    <p:sldId id="479" r:id="rId20"/>
    <p:sldId id="480" r:id="rId21"/>
    <p:sldId id="481" r:id="rId22"/>
    <p:sldId id="518" r:id="rId23"/>
    <p:sldId id="363" r:id="rId24"/>
    <p:sldId id="267" r:id="rId25"/>
    <p:sldId id="268" r:id="rId26"/>
    <p:sldId id="269" r:id="rId27"/>
    <p:sldId id="270" r:id="rId28"/>
    <p:sldId id="266" r:id="rId29"/>
    <p:sldId id="361" r:id="rId30"/>
    <p:sldId id="271" r:id="rId31"/>
    <p:sldId id="272" r:id="rId32"/>
    <p:sldId id="364" r:id="rId33"/>
    <p:sldId id="365" r:id="rId34"/>
    <p:sldId id="521" r:id="rId35"/>
    <p:sldId id="522" r:id="rId36"/>
    <p:sldId id="523" r:id="rId37"/>
    <p:sldId id="274" r:id="rId38"/>
    <p:sldId id="560" r:id="rId39"/>
    <p:sldId id="561" r:id="rId40"/>
    <p:sldId id="559" r:id="rId41"/>
    <p:sldId id="564" r:id="rId42"/>
    <p:sldId id="525" r:id="rId43"/>
    <p:sldId id="391" r:id="rId44"/>
    <p:sldId id="526" r:id="rId45"/>
    <p:sldId id="563" r:id="rId46"/>
    <p:sldId id="309" r:id="rId47"/>
    <p:sldId id="527" r:id="rId48"/>
    <p:sldId id="484" r:id="rId49"/>
    <p:sldId id="367" r:id="rId50"/>
    <p:sldId id="485" r:id="rId51"/>
    <p:sldId id="570" r:id="rId52"/>
    <p:sldId id="322" r:id="rId53"/>
    <p:sldId id="528" r:id="rId54"/>
    <p:sldId id="368" r:id="rId55"/>
    <p:sldId id="369" r:id="rId56"/>
    <p:sldId id="370" r:id="rId57"/>
    <p:sldId id="371" r:id="rId58"/>
    <p:sldId id="372" r:id="rId59"/>
    <p:sldId id="373" r:id="rId60"/>
    <p:sldId id="486" r:id="rId61"/>
    <p:sldId id="374" r:id="rId62"/>
    <p:sldId id="379" r:id="rId63"/>
    <p:sldId id="380" r:id="rId64"/>
    <p:sldId id="571" r:id="rId65"/>
    <p:sldId id="381" r:id="rId66"/>
    <p:sldId id="596" r:id="rId67"/>
    <p:sldId id="483" r:id="rId68"/>
    <p:sldId id="585" r:id="rId69"/>
    <p:sldId id="586" r:id="rId70"/>
    <p:sldId id="375" r:id="rId71"/>
    <p:sldId id="536" r:id="rId72"/>
    <p:sldId id="376" r:id="rId73"/>
    <p:sldId id="377" r:id="rId74"/>
    <p:sldId id="537" r:id="rId75"/>
    <p:sldId id="378" r:id="rId76"/>
    <p:sldId id="538" r:id="rId77"/>
    <p:sldId id="572" r:id="rId78"/>
    <p:sldId id="573" r:id="rId79"/>
    <p:sldId id="574" r:id="rId80"/>
    <p:sldId id="401" r:id="rId81"/>
    <p:sldId id="539" r:id="rId82"/>
    <p:sldId id="402" r:id="rId83"/>
    <p:sldId id="403" r:id="rId84"/>
    <p:sldId id="489" r:id="rId85"/>
    <p:sldId id="540" r:id="rId86"/>
    <p:sldId id="404" r:id="rId87"/>
    <p:sldId id="405" r:id="rId88"/>
    <p:sldId id="406" r:id="rId89"/>
    <p:sldId id="407" r:id="rId90"/>
    <p:sldId id="408" r:id="rId91"/>
    <p:sldId id="541" r:id="rId92"/>
    <p:sldId id="409" r:id="rId93"/>
    <p:sldId id="490" r:id="rId94"/>
    <p:sldId id="513" r:id="rId95"/>
    <p:sldId id="514" r:id="rId96"/>
    <p:sldId id="327" r:id="rId97"/>
    <p:sldId id="328" r:id="rId98"/>
    <p:sldId id="529" r:id="rId99"/>
    <p:sldId id="487" r:id="rId100"/>
    <p:sldId id="530" r:id="rId101"/>
    <p:sldId id="329" r:id="rId102"/>
    <p:sldId id="395" r:id="rId103"/>
    <p:sldId id="531" r:id="rId104"/>
    <p:sldId id="396" r:id="rId105"/>
    <p:sldId id="532" r:id="rId106"/>
    <p:sldId id="491" r:id="rId107"/>
    <p:sldId id="492" r:id="rId108"/>
    <p:sldId id="493" r:id="rId109"/>
    <p:sldId id="397" r:id="rId110"/>
    <p:sldId id="533" r:id="rId111"/>
    <p:sldId id="611" r:id="rId112"/>
    <p:sldId id="398" r:id="rId113"/>
    <p:sldId id="575" r:id="rId114"/>
    <p:sldId id="594" r:id="rId115"/>
    <p:sldId id="330" r:id="rId116"/>
    <p:sldId id="534" r:id="rId117"/>
    <p:sldId id="331" r:id="rId118"/>
    <p:sldId id="535" r:id="rId119"/>
    <p:sldId id="332" r:id="rId120"/>
    <p:sldId id="542" r:id="rId121"/>
    <p:sldId id="333" r:id="rId122"/>
    <p:sldId id="543" r:id="rId123"/>
    <p:sldId id="471" r:id="rId124"/>
    <p:sldId id="339" r:id="rId125"/>
    <p:sldId id="340" r:id="rId126"/>
    <p:sldId id="284" r:id="rId127"/>
    <p:sldId id="544" r:id="rId128"/>
    <p:sldId id="593" r:id="rId129"/>
    <p:sldId id="342" r:id="rId130"/>
    <p:sldId id="577" r:id="rId131"/>
    <p:sldId id="576" r:id="rId132"/>
    <p:sldId id="343" r:id="rId133"/>
    <p:sldId id="578" r:id="rId134"/>
    <p:sldId id="579" r:id="rId135"/>
    <p:sldId id="591" r:id="rId136"/>
    <p:sldId id="592" r:id="rId137"/>
    <p:sldId id="384" r:id="rId138"/>
    <p:sldId id="545" r:id="rId139"/>
    <p:sldId id="385" r:id="rId140"/>
    <p:sldId id="580" r:id="rId141"/>
    <p:sldId id="344" r:id="rId142"/>
    <p:sldId id="382" r:id="rId143"/>
    <p:sldId id="581" r:id="rId144"/>
    <p:sldId id="582" r:id="rId145"/>
    <p:sldId id="494" r:id="rId146"/>
    <p:sldId id="584" r:id="rId147"/>
    <p:sldId id="296" r:id="rId148"/>
    <p:sldId id="297" r:id="rId149"/>
    <p:sldId id="587" r:id="rId150"/>
    <p:sldId id="590" r:id="rId151"/>
    <p:sldId id="588" r:id="rId152"/>
    <p:sldId id="589" r:id="rId153"/>
    <p:sldId id="546" r:id="rId154"/>
    <p:sldId id="597" r:id="rId155"/>
    <p:sldId id="598" r:id="rId156"/>
    <p:sldId id="599" r:id="rId157"/>
    <p:sldId id="600" r:id="rId158"/>
    <p:sldId id="602" r:id="rId159"/>
    <p:sldId id="603" r:id="rId160"/>
    <p:sldId id="604" r:id="rId161"/>
    <p:sldId id="605" r:id="rId162"/>
    <p:sldId id="392" r:id="rId163"/>
    <p:sldId id="547" r:id="rId164"/>
    <p:sldId id="393" r:id="rId165"/>
    <p:sldId id="394" r:id="rId166"/>
    <p:sldId id="548" r:id="rId167"/>
    <p:sldId id="606" r:id="rId168"/>
    <p:sldId id="311" r:id="rId169"/>
    <p:sldId id="549" r:id="rId170"/>
    <p:sldId id="609" r:id="rId171"/>
    <p:sldId id="312" r:id="rId172"/>
    <p:sldId id="313" r:id="rId173"/>
    <p:sldId id="314" r:id="rId174"/>
    <p:sldId id="610" r:id="rId175"/>
    <p:sldId id="550" r:id="rId176"/>
    <p:sldId id="607" r:id="rId177"/>
    <p:sldId id="608" r:id="rId178"/>
    <p:sldId id="390" r:id="rId179"/>
    <p:sldId id="551" r:id="rId180"/>
    <p:sldId id="400" r:id="rId181"/>
    <p:sldId id="348" r:id="rId182"/>
    <p:sldId id="349" r:id="rId183"/>
    <p:sldId id="595" r:id="rId184"/>
    <p:sldId id="350" r:id="rId185"/>
    <p:sldId id="351" r:id="rId186"/>
    <p:sldId id="352" r:id="rId187"/>
    <p:sldId id="353" r:id="rId188"/>
    <p:sldId id="354" r:id="rId189"/>
    <p:sldId id="552" r:id="rId190"/>
    <p:sldId id="355" r:id="rId191"/>
    <p:sldId id="356" r:id="rId192"/>
    <p:sldId id="553" r:id="rId193"/>
    <p:sldId id="357" r:id="rId194"/>
    <p:sldId id="554" r:id="rId195"/>
    <p:sldId id="358" r:id="rId196"/>
    <p:sldId id="412" r:id="rId197"/>
    <p:sldId id="495" r:id="rId198"/>
    <p:sldId id="413" r:id="rId199"/>
    <p:sldId id="416" r:id="rId200"/>
    <p:sldId id="417" r:id="rId201"/>
    <p:sldId id="418" r:id="rId202"/>
    <p:sldId id="496" r:id="rId203"/>
    <p:sldId id="419" r:id="rId204"/>
    <p:sldId id="420" r:id="rId205"/>
    <p:sldId id="422" r:id="rId206"/>
    <p:sldId id="498" r:id="rId207"/>
    <p:sldId id="423" r:id="rId208"/>
    <p:sldId id="499" r:id="rId209"/>
    <p:sldId id="424" r:id="rId210"/>
    <p:sldId id="437" r:id="rId211"/>
    <p:sldId id="438" r:id="rId212"/>
    <p:sldId id="500" r:id="rId213"/>
    <p:sldId id="439" r:id="rId214"/>
    <p:sldId id="501" r:id="rId215"/>
    <p:sldId id="441" r:id="rId216"/>
    <p:sldId id="442" r:id="rId217"/>
    <p:sldId id="443" r:id="rId218"/>
    <p:sldId id="444" r:id="rId219"/>
    <p:sldId id="445" r:id="rId220"/>
    <p:sldId id="446" r:id="rId221"/>
    <p:sldId id="447" r:id="rId222"/>
    <p:sldId id="448" r:id="rId223"/>
    <p:sldId id="449" r:id="rId224"/>
    <p:sldId id="450" r:id="rId225"/>
    <p:sldId id="451" r:id="rId226"/>
    <p:sldId id="425" r:id="rId227"/>
    <p:sldId id="426" r:id="rId228"/>
    <p:sldId id="454" r:id="rId229"/>
    <p:sldId id="455" r:id="rId230"/>
    <p:sldId id="457" r:id="rId231"/>
    <p:sldId id="458" r:id="rId232"/>
    <p:sldId id="460" r:id="rId233"/>
    <p:sldId id="427" r:id="rId234"/>
    <p:sldId id="428" r:id="rId235"/>
    <p:sldId id="429" r:id="rId236"/>
    <p:sldId id="430" r:id="rId237"/>
    <p:sldId id="433" r:id="rId238"/>
    <p:sldId id="434" r:id="rId239"/>
    <p:sldId id="435" r:id="rId240"/>
    <p:sldId id="436" r:id="rId241"/>
    <p:sldId id="462" r:id="rId242"/>
    <p:sldId id="488" r:id="rId243"/>
    <p:sldId id="463" r:id="rId244"/>
    <p:sldId id="464" r:id="rId245"/>
    <p:sldId id="465" r:id="rId246"/>
    <p:sldId id="466" r:id="rId247"/>
    <p:sldId id="468" r:id="rId248"/>
    <p:sldId id="469" r:id="rId249"/>
    <p:sldId id="470" r:id="rId250"/>
  </p:sldIdLst>
  <p:sldSz cx="12192000" cy="6858000"/>
  <p:notesSz cx="6858000" cy="9144000"/>
  <p:defaultTextStyle>
    <a:defPPr>
      <a:defRPr lang="pt-BR"/>
    </a:defPPr>
    <a:lvl1pPr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1pPr>
    <a:lvl2pPr marL="719138" indent="-261938"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2pPr>
    <a:lvl3pPr marL="1438275" indent="-523875"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3pPr>
    <a:lvl4pPr marL="2159000" indent="-787400"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4pPr>
    <a:lvl5pPr marL="2878138" indent="-1049338"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FFFF"/>
    <a:srgbClr val="99FFCC"/>
    <a:srgbClr val="33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92881" autoAdjust="0"/>
  </p:normalViewPr>
  <p:slideViewPr>
    <p:cSldViewPr>
      <p:cViewPr varScale="1">
        <p:scale>
          <a:sx n="67" d="100"/>
          <a:sy n="67" d="100"/>
        </p:scale>
        <p:origin x="1008" y="66"/>
      </p:cViewPr>
      <p:guideLst>
        <p:guide orient="horz" pos="2160"/>
        <p:guide pos="3840"/>
      </p:guideLst>
    </p:cSldViewPr>
  </p:slideViewPr>
  <p:outlineViewPr>
    <p:cViewPr>
      <p:scale>
        <a:sx n="33" d="100"/>
        <a:sy n="33" d="100"/>
      </p:scale>
      <p:origin x="90" y="163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20A0E73-387F-4914-A776-31BA9CADFE71}" type="datetimeFigureOut">
              <a:rPr lang="en-US"/>
              <a:pPr>
                <a:defRPr/>
              </a:pPr>
              <a:t>5/12/2021</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en-US" noProof="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069C898-7184-4811-A351-537EF3971D3D}" type="slidenum">
              <a:rPr lang="en-US"/>
              <a:pPr>
                <a:defRPr/>
              </a:pPr>
              <a:t>‹nº›</a:t>
            </a:fld>
            <a:endParaRPr lang="en-US"/>
          </a:p>
        </p:txBody>
      </p:sp>
    </p:spTree>
    <p:extLst>
      <p:ext uri="{BB962C8B-B14F-4D97-AF65-F5344CB8AC3E}">
        <p14:creationId xmlns:p14="http://schemas.microsoft.com/office/powerpoint/2010/main" val="372651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069C898-7184-4811-A351-537EF3971D3D}" type="slidenum">
              <a:rPr lang="en-US" smtClean="0"/>
              <a:pPr>
                <a:defRPr/>
              </a:pPr>
              <a:t>3</a:t>
            </a:fld>
            <a:endParaRPr lang="en-US"/>
          </a:p>
        </p:txBody>
      </p:sp>
    </p:spTree>
    <p:extLst>
      <p:ext uri="{BB962C8B-B14F-4D97-AF65-F5344CB8AC3E}">
        <p14:creationId xmlns:p14="http://schemas.microsoft.com/office/powerpoint/2010/main" val="159321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9069C898-7184-4811-A351-537EF3971D3D}" type="slidenum">
              <a:rPr lang="en-US" smtClean="0"/>
              <a:pPr>
                <a:defRPr/>
              </a:pPr>
              <a:t>16</a:t>
            </a:fld>
            <a:endParaRPr lang="en-US"/>
          </a:p>
        </p:txBody>
      </p:sp>
    </p:spTree>
    <p:extLst>
      <p:ext uri="{BB962C8B-B14F-4D97-AF65-F5344CB8AC3E}">
        <p14:creationId xmlns:p14="http://schemas.microsoft.com/office/powerpoint/2010/main" val="360959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EF43CB-491F-458C-A963-EF0129FE594B}" type="slidenum">
              <a:rPr lang="en-US" altLang="en-US" smtClean="0"/>
              <a:pPr/>
              <a:t>31</a:t>
            </a:fld>
            <a:endParaRPr lang="en-US" altLang="en-US"/>
          </a:p>
        </p:txBody>
      </p:sp>
    </p:spTree>
    <p:extLst>
      <p:ext uri="{BB962C8B-B14F-4D97-AF65-F5344CB8AC3E}">
        <p14:creationId xmlns:p14="http://schemas.microsoft.com/office/powerpoint/2010/main" val="41820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9069C898-7184-4811-A351-537EF3971D3D}" type="slidenum">
              <a:rPr lang="en-US" smtClean="0"/>
              <a:pPr>
                <a:defRPr/>
              </a:pPr>
              <a:t>141</a:t>
            </a:fld>
            <a:endParaRPr lang="en-US"/>
          </a:p>
        </p:txBody>
      </p:sp>
    </p:spTree>
    <p:extLst>
      <p:ext uri="{BB962C8B-B14F-4D97-AF65-F5344CB8AC3E}">
        <p14:creationId xmlns:p14="http://schemas.microsoft.com/office/powerpoint/2010/main" val="185656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9069C898-7184-4811-A351-537EF3971D3D}" type="slidenum">
              <a:rPr lang="en-US" smtClean="0"/>
              <a:pPr>
                <a:defRPr/>
              </a:pPr>
              <a:t>177</a:t>
            </a:fld>
            <a:endParaRPr lang="en-US"/>
          </a:p>
        </p:txBody>
      </p:sp>
    </p:spTree>
    <p:extLst>
      <p:ext uri="{BB962C8B-B14F-4D97-AF65-F5344CB8AC3E}">
        <p14:creationId xmlns:p14="http://schemas.microsoft.com/office/powerpoint/2010/main" val="111022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1" y="3886200"/>
            <a:ext cx="8534400" cy="1752600"/>
          </a:xfrm>
        </p:spPr>
        <p:txBody>
          <a:bodyPr/>
          <a:lstStyle>
            <a:lvl1pPr marL="0" indent="0" algn="ctr">
              <a:buNone/>
              <a:defRPr/>
            </a:lvl1pPr>
            <a:lvl2pPr marL="537458" indent="0" algn="ctr">
              <a:buNone/>
              <a:defRPr/>
            </a:lvl2pPr>
            <a:lvl3pPr marL="1074916" indent="0" algn="ctr">
              <a:buNone/>
              <a:defRPr/>
            </a:lvl3pPr>
            <a:lvl4pPr marL="1612373" indent="0" algn="ctr">
              <a:buNone/>
              <a:defRPr/>
            </a:lvl4pPr>
            <a:lvl5pPr marL="2149831" indent="0" algn="ctr">
              <a:buNone/>
              <a:defRPr/>
            </a:lvl5pPr>
            <a:lvl6pPr marL="2687289" indent="0" algn="ctr">
              <a:buNone/>
              <a:defRPr/>
            </a:lvl6pPr>
            <a:lvl7pPr marL="3224747" indent="0" algn="ctr">
              <a:buNone/>
              <a:defRPr/>
            </a:lvl7pPr>
            <a:lvl8pPr marL="3762205" indent="0" algn="ctr">
              <a:buNone/>
              <a:defRPr/>
            </a:lvl8pPr>
            <a:lvl9pPr marL="4299663"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64FB15-09D1-456D-9B80-25511E920821}" type="slidenum">
              <a:rPr lang="en-US" smtClean="0"/>
              <a:pPr>
                <a:defRPr/>
              </a:pPr>
              <a:t>‹nº›</a:t>
            </a:fld>
            <a:endParaRPr lang="en-US"/>
          </a:p>
        </p:txBody>
      </p:sp>
      <p:sp>
        <p:nvSpPr>
          <p:cNvPr id="7" name="Retângulo 6"/>
          <p:cNvSpPr/>
          <p:nvPr/>
        </p:nvSpPr>
        <p:spPr>
          <a:xfrm>
            <a:off x="-1" y="3"/>
            <a:ext cx="12192001" cy="191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6"/>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16114" cy="391954"/>
          </a:xfrm>
          <a:prstGeom prst="rect">
            <a:avLst/>
          </a:prstGeom>
        </p:spPr>
      </p:pic>
      <p:sp>
        <p:nvSpPr>
          <p:cNvPr id="9" name="Retângulo 8"/>
          <p:cNvSpPr/>
          <p:nvPr userDrawn="1"/>
        </p:nvSpPr>
        <p:spPr>
          <a:xfrm>
            <a:off x="-1" y="-26123"/>
            <a:ext cx="12192001" cy="191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6"/>
          </a:p>
        </p:txBody>
      </p:sp>
      <p:pic>
        <p:nvPicPr>
          <p:cNvPr id="10" name="Imagem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516114" cy="391954"/>
          </a:xfrm>
          <a:prstGeom prst="rect">
            <a:avLst/>
          </a:prstGeom>
        </p:spPr>
      </p:pic>
    </p:spTree>
    <p:extLst>
      <p:ext uri="{BB962C8B-B14F-4D97-AF65-F5344CB8AC3E}">
        <p14:creationId xmlns:p14="http://schemas.microsoft.com/office/powerpoint/2010/main" val="116358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5C9DC-E638-45D0-A6D9-35B5032377D9}" type="slidenum">
              <a:rPr lang="en-US" smtClean="0"/>
              <a:pPr>
                <a:defRPr/>
              </a:pPr>
              <a:t>‹nº›</a:t>
            </a:fld>
            <a:endParaRPr lang="en-US"/>
          </a:p>
        </p:txBody>
      </p:sp>
    </p:spTree>
    <p:extLst>
      <p:ext uri="{BB962C8B-B14F-4D97-AF65-F5344CB8AC3E}">
        <p14:creationId xmlns:p14="http://schemas.microsoft.com/office/powerpoint/2010/main" val="408438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86800" y="609600"/>
            <a:ext cx="2590800" cy="54864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914400" y="609600"/>
            <a:ext cx="7569200" cy="54864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3BBE0-A40E-4876-97C2-8CEEB22B69D9}" type="slidenum">
              <a:rPr lang="en-US" smtClean="0"/>
              <a:pPr>
                <a:defRPr/>
              </a:pPr>
              <a:t>‹nº›</a:t>
            </a:fld>
            <a:endParaRPr lang="en-US"/>
          </a:p>
        </p:txBody>
      </p:sp>
    </p:spTree>
    <p:extLst>
      <p:ext uri="{BB962C8B-B14F-4D97-AF65-F5344CB8AC3E}">
        <p14:creationId xmlns:p14="http://schemas.microsoft.com/office/powerpoint/2010/main" val="255251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457200"/>
            <a:ext cx="10972800" cy="5410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90D235C-EFB9-4319-9D3C-9997AF129E05}" type="slidenum">
              <a:rPr lang="en-US"/>
              <a:pPr>
                <a:defRPr/>
              </a:pPr>
              <a:t>‹nº›</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89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7EDC81-B3D0-4F3F-8EA2-8F73CD8C635B}" type="slidenum">
              <a:rPr lang="en-US" smtClean="0"/>
              <a:pPr>
                <a:defRPr/>
              </a:pPr>
              <a:t>‹nº›</a:t>
            </a:fld>
            <a:endParaRPr lang="en-US"/>
          </a:p>
        </p:txBody>
      </p:sp>
    </p:spTree>
    <p:extLst>
      <p:ext uri="{BB962C8B-B14F-4D97-AF65-F5344CB8AC3E}">
        <p14:creationId xmlns:p14="http://schemas.microsoft.com/office/powerpoint/2010/main" val="185906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741" b="1" cap="all"/>
            </a:lvl1pPr>
          </a:lstStyle>
          <a:p>
            <a:r>
              <a:rPr lang="pt-BR"/>
              <a:t>Clique para editar o título mestre</a:t>
            </a:r>
          </a:p>
        </p:txBody>
      </p:sp>
      <p:sp>
        <p:nvSpPr>
          <p:cNvPr id="3" name="Espaço Reservado para Texto 2"/>
          <p:cNvSpPr>
            <a:spLocks noGrp="1"/>
          </p:cNvSpPr>
          <p:nvPr>
            <p:ph type="body" idx="1"/>
          </p:nvPr>
        </p:nvSpPr>
        <p:spPr>
          <a:xfrm>
            <a:off x="963084" y="2906714"/>
            <a:ext cx="10363200" cy="1500187"/>
          </a:xfrm>
        </p:spPr>
        <p:txBody>
          <a:bodyPr anchor="b"/>
          <a:lstStyle>
            <a:lvl1pPr marL="0" indent="0">
              <a:buNone/>
              <a:defRPr sz="2370"/>
            </a:lvl1pPr>
            <a:lvl2pPr marL="537458" indent="0">
              <a:buNone/>
              <a:defRPr sz="2107"/>
            </a:lvl2pPr>
            <a:lvl3pPr marL="1074916" indent="0">
              <a:buNone/>
              <a:defRPr sz="1844"/>
            </a:lvl3pPr>
            <a:lvl4pPr marL="1612373" indent="0">
              <a:buNone/>
              <a:defRPr sz="1580"/>
            </a:lvl4pPr>
            <a:lvl5pPr marL="2149831" indent="0">
              <a:buNone/>
              <a:defRPr sz="1580"/>
            </a:lvl5pPr>
            <a:lvl6pPr marL="2687289" indent="0">
              <a:buNone/>
              <a:defRPr sz="1580"/>
            </a:lvl6pPr>
            <a:lvl7pPr marL="3224747" indent="0">
              <a:buNone/>
              <a:defRPr sz="1580"/>
            </a:lvl7pPr>
            <a:lvl8pPr marL="3762205" indent="0">
              <a:buNone/>
              <a:defRPr sz="1580"/>
            </a:lvl8pPr>
            <a:lvl9pPr marL="4299663" indent="0">
              <a:buNone/>
              <a:defRPr sz="1580"/>
            </a:lvl9pPr>
          </a:lstStyle>
          <a:p>
            <a:pPr lvl="0"/>
            <a:r>
              <a:rPr lang="pt-BR"/>
              <a:t>Editar estilos de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4868F1-676E-4B16-97B0-7B0FBDADA1AE}" type="slidenum">
              <a:rPr lang="en-US" smtClean="0"/>
              <a:pPr>
                <a:defRPr/>
              </a:pPr>
              <a:t>‹nº›</a:t>
            </a:fld>
            <a:endParaRPr lang="en-US"/>
          </a:p>
        </p:txBody>
      </p:sp>
    </p:spTree>
    <p:extLst>
      <p:ext uri="{BB962C8B-B14F-4D97-AF65-F5344CB8AC3E}">
        <p14:creationId xmlns:p14="http://schemas.microsoft.com/office/powerpoint/2010/main" val="303175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914401" y="1981200"/>
            <a:ext cx="5080000" cy="4114800"/>
          </a:xfrm>
        </p:spPr>
        <p:txBody>
          <a:bodyPr/>
          <a:lstStyle>
            <a:lvl1pPr>
              <a:defRPr sz="3292"/>
            </a:lvl1pPr>
            <a:lvl2pPr>
              <a:defRPr sz="2897"/>
            </a:lvl2pPr>
            <a:lvl3pPr>
              <a:defRPr sz="2370"/>
            </a:lvl3pPr>
            <a:lvl4pPr>
              <a:defRPr sz="2107"/>
            </a:lvl4pPr>
            <a:lvl5pPr>
              <a:defRPr sz="2107"/>
            </a:lvl5pPr>
            <a:lvl6pPr>
              <a:defRPr sz="2107"/>
            </a:lvl6pPr>
            <a:lvl7pPr>
              <a:defRPr sz="2107"/>
            </a:lvl7pPr>
            <a:lvl8pPr>
              <a:defRPr sz="2107"/>
            </a:lvl8pPr>
            <a:lvl9pPr>
              <a:defRPr sz="2107"/>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981200"/>
            <a:ext cx="5080000" cy="4114800"/>
          </a:xfrm>
        </p:spPr>
        <p:txBody>
          <a:bodyPr/>
          <a:lstStyle>
            <a:lvl1pPr>
              <a:defRPr sz="3292"/>
            </a:lvl1pPr>
            <a:lvl2pPr>
              <a:defRPr sz="2897"/>
            </a:lvl2pPr>
            <a:lvl3pPr>
              <a:defRPr sz="2370"/>
            </a:lvl3pPr>
            <a:lvl4pPr>
              <a:defRPr sz="2107"/>
            </a:lvl4pPr>
            <a:lvl5pPr>
              <a:defRPr sz="2107"/>
            </a:lvl5pPr>
            <a:lvl6pPr>
              <a:defRPr sz="2107"/>
            </a:lvl6pPr>
            <a:lvl7pPr>
              <a:defRPr sz="2107"/>
            </a:lvl7pPr>
            <a:lvl8pPr>
              <a:defRPr sz="2107"/>
            </a:lvl8pPr>
            <a:lvl9pPr>
              <a:defRPr sz="2107"/>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1DED0E-1553-4CA5-9F49-EE8B19877271}" type="slidenum">
              <a:rPr lang="en-US" smtClean="0"/>
              <a:pPr>
                <a:defRPr/>
              </a:pPr>
              <a:t>‹nº›</a:t>
            </a:fld>
            <a:endParaRPr lang="en-US"/>
          </a:p>
        </p:txBody>
      </p:sp>
    </p:spTree>
    <p:extLst>
      <p:ext uri="{BB962C8B-B14F-4D97-AF65-F5344CB8AC3E}">
        <p14:creationId xmlns:p14="http://schemas.microsoft.com/office/powerpoint/2010/main" val="3494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1" y="1535113"/>
            <a:ext cx="5386917" cy="639762"/>
          </a:xfrm>
        </p:spPr>
        <p:txBody>
          <a:bodyPr anchor="b"/>
          <a:lstStyle>
            <a:lvl1pPr marL="0" indent="0">
              <a:buNone/>
              <a:defRPr sz="2897" b="1"/>
            </a:lvl1pPr>
            <a:lvl2pPr marL="537458" indent="0">
              <a:buNone/>
              <a:defRPr sz="2370" b="1"/>
            </a:lvl2pPr>
            <a:lvl3pPr marL="1074916" indent="0">
              <a:buNone/>
              <a:defRPr sz="2107" b="1"/>
            </a:lvl3pPr>
            <a:lvl4pPr marL="1612373" indent="0">
              <a:buNone/>
              <a:defRPr sz="1844" b="1"/>
            </a:lvl4pPr>
            <a:lvl5pPr marL="2149831" indent="0">
              <a:buNone/>
              <a:defRPr sz="1844" b="1"/>
            </a:lvl5pPr>
            <a:lvl6pPr marL="2687289" indent="0">
              <a:buNone/>
              <a:defRPr sz="1844" b="1"/>
            </a:lvl6pPr>
            <a:lvl7pPr marL="3224747" indent="0">
              <a:buNone/>
              <a:defRPr sz="1844" b="1"/>
            </a:lvl7pPr>
            <a:lvl8pPr marL="3762205" indent="0">
              <a:buNone/>
              <a:defRPr sz="1844" b="1"/>
            </a:lvl8pPr>
            <a:lvl9pPr marL="4299663" indent="0">
              <a:buNone/>
              <a:defRPr sz="1844" b="1"/>
            </a:lvl9pPr>
          </a:lstStyle>
          <a:p>
            <a:pPr lvl="0"/>
            <a:r>
              <a:rPr lang="pt-BR"/>
              <a:t>Editar estilos de texto Mestre</a:t>
            </a:r>
          </a:p>
        </p:txBody>
      </p:sp>
      <p:sp>
        <p:nvSpPr>
          <p:cNvPr id="4" name="Espaço Reservado para Conteúdo 3"/>
          <p:cNvSpPr>
            <a:spLocks noGrp="1"/>
          </p:cNvSpPr>
          <p:nvPr>
            <p:ph sz="half" idx="2"/>
          </p:nvPr>
        </p:nvSpPr>
        <p:spPr>
          <a:xfrm>
            <a:off x="609601" y="2174875"/>
            <a:ext cx="5386917" cy="3951288"/>
          </a:xfrm>
        </p:spPr>
        <p:txBody>
          <a:bodyPr/>
          <a:lstStyle>
            <a:lvl1pPr>
              <a:defRPr sz="2897"/>
            </a:lvl1pPr>
            <a:lvl2pPr>
              <a:defRPr sz="2370"/>
            </a:lvl2pPr>
            <a:lvl3pPr>
              <a:defRPr sz="2107"/>
            </a:lvl3pPr>
            <a:lvl4pPr>
              <a:defRPr sz="1844"/>
            </a:lvl4pPr>
            <a:lvl5pPr>
              <a:defRPr sz="1844"/>
            </a:lvl5pPr>
            <a:lvl6pPr>
              <a:defRPr sz="1844"/>
            </a:lvl6pPr>
            <a:lvl7pPr>
              <a:defRPr sz="1844"/>
            </a:lvl7pPr>
            <a:lvl8pPr>
              <a:defRPr sz="1844"/>
            </a:lvl8pPr>
            <a:lvl9pPr>
              <a:defRPr sz="184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9" y="1535113"/>
            <a:ext cx="5389034" cy="639762"/>
          </a:xfrm>
        </p:spPr>
        <p:txBody>
          <a:bodyPr anchor="b"/>
          <a:lstStyle>
            <a:lvl1pPr marL="0" indent="0">
              <a:buNone/>
              <a:defRPr sz="2897" b="1"/>
            </a:lvl1pPr>
            <a:lvl2pPr marL="537458" indent="0">
              <a:buNone/>
              <a:defRPr sz="2370" b="1"/>
            </a:lvl2pPr>
            <a:lvl3pPr marL="1074916" indent="0">
              <a:buNone/>
              <a:defRPr sz="2107" b="1"/>
            </a:lvl3pPr>
            <a:lvl4pPr marL="1612373" indent="0">
              <a:buNone/>
              <a:defRPr sz="1844" b="1"/>
            </a:lvl4pPr>
            <a:lvl5pPr marL="2149831" indent="0">
              <a:buNone/>
              <a:defRPr sz="1844" b="1"/>
            </a:lvl5pPr>
            <a:lvl6pPr marL="2687289" indent="0">
              <a:buNone/>
              <a:defRPr sz="1844" b="1"/>
            </a:lvl6pPr>
            <a:lvl7pPr marL="3224747" indent="0">
              <a:buNone/>
              <a:defRPr sz="1844" b="1"/>
            </a:lvl7pPr>
            <a:lvl8pPr marL="3762205" indent="0">
              <a:buNone/>
              <a:defRPr sz="1844" b="1"/>
            </a:lvl8pPr>
            <a:lvl9pPr marL="4299663" indent="0">
              <a:buNone/>
              <a:defRPr sz="1844" b="1"/>
            </a:lvl9pPr>
          </a:lstStyle>
          <a:p>
            <a:pPr lvl="0"/>
            <a:r>
              <a:rPr lang="pt-BR"/>
              <a:t>Editar estilos de texto Mestre</a:t>
            </a:r>
          </a:p>
        </p:txBody>
      </p:sp>
      <p:sp>
        <p:nvSpPr>
          <p:cNvPr id="6" name="Espaço Reservado para Conteúdo 5"/>
          <p:cNvSpPr>
            <a:spLocks noGrp="1"/>
          </p:cNvSpPr>
          <p:nvPr>
            <p:ph sz="quarter" idx="4"/>
          </p:nvPr>
        </p:nvSpPr>
        <p:spPr>
          <a:xfrm>
            <a:off x="6193369" y="2174875"/>
            <a:ext cx="5389034" cy="3951288"/>
          </a:xfrm>
        </p:spPr>
        <p:txBody>
          <a:bodyPr/>
          <a:lstStyle>
            <a:lvl1pPr>
              <a:defRPr sz="2897"/>
            </a:lvl1pPr>
            <a:lvl2pPr>
              <a:defRPr sz="2370"/>
            </a:lvl2pPr>
            <a:lvl3pPr>
              <a:defRPr sz="2107"/>
            </a:lvl3pPr>
            <a:lvl4pPr>
              <a:defRPr sz="1844"/>
            </a:lvl4pPr>
            <a:lvl5pPr>
              <a:defRPr sz="1844"/>
            </a:lvl5pPr>
            <a:lvl6pPr>
              <a:defRPr sz="1844"/>
            </a:lvl6pPr>
            <a:lvl7pPr>
              <a:defRPr sz="1844"/>
            </a:lvl7pPr>
            <a:lvl8pPr>
              <a:defRPr sz="1844"/>
            </a:lvl8pPr>
            <a:lvl9pPr>
              <a:defRPr sz="184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612020-6904-4B24-832C-D54F0CE18B59}" type="slidenum">
              <a:rPr lang="en-US" smtClean="0"/>
              <a:pPr>
                <a:defRPr/>
              </a:pPr>
              <a:t>‹nº›</a:t>
            </a:fld>
            <a:endParaRPr lang="en-US"/>
          </a:p>
        </p:txBody>
      </p:sp>
    </p:spTree>
    <p:extLst>
      <p:ext uri="{BB962C8B-B14F-4D97-AF65-F5344CB8AC3E}">
        <p14:creationId xmlns:p14="http://schemas.microsoft.com/office/powerpoint/2010/main" val="6966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E5727A-28CB-4030-BCB3-DE5AD11FC068}" type="slidenum">
              <a:rPr lang="en-US" smtClean="0"/>
              <a:pPr>
                <a:defRPr/>
              </a:pPr>
              <a:t>‹nº›</a:t>
            </a:fld>
            <a:endParaRPr lang="en-US"/>
          </a:p>
        </p:txBody>
      </p:sp>
    </p:spTree>
    <p:extLst>
      <p:ext uri="{BB962C8B-B14F-4D97-AF65-F5344CB8AC3E}">
        <p14:creationId xmlns:p14="http://schemas.microsoft.com/office/powerpoint/2010/main" val="8107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A61D3D-AC33-45D5-96D7-7309A7A3B150}" type="slidenum">
              <a:rPr lang="en-US" smtClean="0"/>
              <a:pPr>
                <a:defRPr/>
              </a:pPr>
              <a:t>‹nº›</a:t>
            </a:fld>
            <a:endParaRPr lang="en-US"/>
          </a:p>
        </p:txBody>
      </p:sp>
    </p:spTree>
    <p:extLst>
      <p:ext uri="{BB962C8B-B14F-4D97-AF65-F5344CB8AC3E}">
        <p14:creationId xmlns:p14="http://schemas.microsoft.com/office/powerpoint/2010/main" val="134870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1"/>
            <a:ext cx="4011084" cy="1162051"/>
          </a:xfrm>
        </p:spPr>
        <p:txBody>
          <a:bodyPr anchor="b"/>
          <a:lstStyle>
            <a:lvl1pPr algn="l">
              <a:defRPr sz="2370" b="1"/>
            </a:lvl1pPr>
          </a:lstStyle>
          <a:p>
            <a:r>
              <a:rPr lang="pt-BR"/>
              <a:t>Clique para editar o título mestre</a:t>
            </a:r>
          </a:p>
        </p:txBody>
      </p:sp>
      <p:sp>
        <p:nvSpPr>
          <p:cNvPr id="3" name="Espaço Reservado para Conteúdo 2"/>
          <p:cNvSpPr>
            <a:spLocks noGrp="1"/>
          </p:cNvSpPr>
          <p:nvPr>
            <p:ph idx="1"/>
          </p:nvPr>
        </p:nvSpPr>
        <p:spPr>
          <a:xfrm>
            <a:off x="4766733" y="273052"/>
            <a:ext cx="6815667" cy="5853113"/>
          </a:xfrm>
        </p:spPr>
        <p:txBody>
          <a:bodyPr/>
          <a:lstStyle>
            <a:lvl1pPr>
              <a:defRPr sz="3687"/>
            </a:lvl1pPr>
            <a:lvl2pPr>
              <a:defRPr sz="3292"/>
            </a:lvl2pPr>
            <a:lvl3pPr>
              <a:defRPr sz="2897"/>
            </a:lvl3pPr>
            <a:lvl4pPr>
              <a:defRPr sz="2370"/>
            </a:lvl4pPr>
            <a:lvl5pPr>
              <a:defRPr sz="2370"/>
            </a:lvl5pPr>
            <a:lvl6pPr>
              <a:defRPr sz="2370"/>
            </a:lvl6pPr>
            <a:lvl7pPr>
              <a:defRPr sz="2370"/>
            </a:lvl7pPr>
            <a:lvl8pPr>
              <a:defRPr sz="2370"/>
            </a:lvl8pPr>
            <a:lvl9pPr>
              <a:defRPr sz="237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2" y="1435102"/>
            <a:ext cx="4011084" cy="4691063"/>
          </a:xfrm>
        </p:spPr>
        <p:txBody>
          <a:bodyPr/>
          <a:lstStyle>
            <a:lvl1pPr marL="0" indent="0">
              <a:buNone/>
              <a:defRPr sz="1580"/>
            </a:lvl1pPr>
            <a:lvl2pPr marL="537458" indent="0">
              <a:buNone/>
              <a:defRPr sz="1449"/>
            </a:lvl2pPr>
            <a:lvl3pPr marL="1074916" indent="0">
              <a:buNone/>
              <a:defRPr sz="1185"/>
            </a:lvl3pPr>
            <a:lvl4pPr marL="1612373" indent="0">
              <a:buNone/>
              <a:defRPr sz="1054"/>
            </a:lvl4pPr>
            <a:lvl5pPr marL="2149831" indent="0">
              <a:buNone/>
              <a:defRPr sz="1054"/>
            </a:lvl5pPr>
            <a:lvl6pPr marL="2687289" indent="0">
              <a:buNone/>
              <a:defRPr sz="1054"/>
            </a:lvl6pPr>
            <a:lvl7pPr marL="3224747" indent="0">
              <a:buNone/>
              <a:defRPr sz="1054"/>
            </a:lvl7pPr>
            <a:lvl8pPr marL="3762205" indent="0">
              <a:buNone/>
              <a:defRPr sz="1054"/>
            </a:lvl8pPr>
            <a:lvl9pPr marL="4299663" indent="0">
              <a:buNone/>
              <a:defRPr sz="1054"/>
            </a:lvl9pPr>
          </a:lstStyle>
          <a:p>
            <a:pPr lvl="0"/>
            <a:r>
              <a:rPr lang="pt-BR"/>
              <a:t>Editar estilos de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92C5E3-15CE-45AC-936E-5C33F6FAC4C5}" type="slidenum">
              <a:rPr lang="en-US" smtClean="0"/>
              <a:pPr>
                <a:defRPr/>
              </a:pPr>
              <a:t>‹nº›</a:t>
            </a:fld>
            <a:endParaRPr lang="en-US"/>
          </a:p>
        </p:txBody>
      </p:sp>
    </p:spTree>
    <p:extLst>
      <p:ext uri="{BB962C8B-B14F-4D97-AF65-F5344CB8AC3E}">
        <p14:creationId xmlns:p14="http://schemas.microsoft.com/office/powerpoint/2010/main" val="31388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8" y="4800601"/>
            <a:ext cx="7315200" cy="566738"/>
          </a:xfrm>
        </p:spPr>
        <p:txBody>
          <a:bodyPr anchor="b"/>
          <a:lstStyle>
            <a:lvl1pPr algn="l">
              <a:defRPr sz="2370" b="1"/>
            </a:lvl1pPr>
          </a:lstStyle>
          <a:p>
            <a:r>
              <a:rPr lang="pt-BR"/>
              <a:t>Clique para editar o título mestre</a:t>
            </a:r>
          </a:p>
        </p:txBody>
      </p:sp>
      <p:sp>
        <p:nvSpPr>
          <p:cNvPr id="3" name="Espaço Reservado para Imagem 2"/>
          <p:cNvSpPr>
            <a:spLocks noGrp="1"/>
          </p:cNvSpPr>
          <p:nvPr>
            <p:ph type="pic" idx="1"/>
          </p:nvPr>
        </p:nvSpPr>
        <p:spPr>
          <a:xfrm>
            <a:off x="2389718" y="612775"/>
            <a:ext cx="7315200" cy="4114800"/>
          </a:xfrm>
        </p:spPr>
        <p:txBody>
          <a:bodyPr/>
          <a:lstStyle>
            <a:lvl1pPr marL="0" indent="0">
              <a:buNone/>
              <a:defRPr sz="3687"/>
            </a:lvl1pPr>
            <a:lvl2pPr marL="537458" indent="0">
              <a:buNone/>
              <a:defRPr sz="3292"/>
            </a:lvl2pPr>
            <a:lvl3pPr marL="1074916" indent="0">
              <a:buNone/>
              <a:defRPr sz="2897"/>
            </a:lvl3pPr>
            <a:lvl4pPr marL="1612373" indent="0">
              <a:buNone/>
              <a:defRPr sz="2370"/>
            </a:lvl4pPr>
            <a:lvl5pPr marL="2149831" indent="0">
              <a:buNone/>
              <a:defRPr sz="2370"/>
            </a:lvl5pPr>
            <a:lvl6pPr marL="2687289" indent="0">
              <a:buNone/>
              <a:defRPr sz="2370"/>
            </a:lvl6pPr>
            <a:lvl7pPr marL="3224747" indent="0">
              <a:buNone/>
              <a:defRPr sz="2370"/>
            </a:lvl7pPr>
            <a:lvl8pPr marL="3762205" indent="0">
              <a:buNone/>
              <a:defRPr sz="2370"/>
            </a:lvl8pPr>
            <a:lvl9pPr marL="4299663" indent="0">
              <a:buNone/>
              <a:defRPr sz="2370"/>
            </a:lvl9pPr>
          </a:lstStyle>
          <a:p>
            <a:pPr lvl="0"/>
            <a:r>
              <a:rPr lang="pt-BR" noProof="0"/>
              <a:t>Clique no ícone para adicionar uma imagem</a:t>
            </a:r>
          </a:p>
        </p:txBody>
      </p:sp>
      <p:sp>
        <p:nvSpPr>
          <p:cNvPr id="4" name="Espaço Reservado para Texto 3"/>
          <p:cNvSpPr>
            <a:spLocks noGrp="1"/>
          </p:cNvSpPr>
          <p:nvPr>
            <p:ph type="body" sz="half" idx="2"/>
          </p:nvPr>
        </p:nvSpPr>
        <p:spPr>
          <a:xfrm>
            <a:off x="2389718" y="5367339"/>
            <a:ext cx="7315200" cy="804861"/>
          </a:xfrm>
        </p:spPr>
        <p:txBody>
          <a:bodyPr/>
          <a:lstStyle>
            <a:lvl1pPr marL="0" indent="0">
              <a:buNone/>
              <a:defRPr sz="1580"/>
            </a:lvl1pPr>
            <a:lvl2pPr marL="537458" indent="0">
              <a:buNone/>
              <a:defRPr sz="1449"/>
            </a:lvl2pPr>
            <a:lvl3pPr marL="1074916" indent="0">
              <a:buNone/>
              <a:defRPr sz="1185"/>
            </a:lvl3pPr>
            <a:lvl4pPr marL="1612373" indent="0">
              <a:buNone/>
              <a:defRPr sz="1054"/>
            </a:lvl4pPr>
            <a:lvl5pPr marL="2149831" indent="0">
              <a:buNone/>
              <a:defRPr sz="1054"/>
            </a:lvl5pPr>
            <a:lvl6pPr marL="2687289" indent="0">
              <a:buNone/>
              <a:defRPr sz="1054"/>
            </a:lvl6pPr>
            <a:lvl7pPr marL="3224747" indent="0">
              <a:buNone/>
              <a:defRPr sz="1054"/>
            </a:lvl7pPr>
            <a:lvl8pPr marL="3762205" indent="0">
              <a:buNone/>
              <a:defRPr sz="1054"/>
            </a:lvl8pPr>
            <a:lvl9pPr marL="4299663" indent="0">
              <a:buNone/>
              <a:defRPr sz="1054"/>
            </a:lvl9pPr>
          </a:lstStyle>
          <a:p>
            <a:pPr lvl="0"/>
            <a:r>
              <a:rPr lang="pt-BR"/>
              <a:t>Editar estilos de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23D8D-0428-4293-9009-53CA68BCADBD}" type="slidenum">
              <a:rPr lang="en-US" smtClean="0"/>
              <a:pPr>
                <a:defRPr/>
              </a:pPr>
              <a:t>‹nº›</a:t>
            </a:fld>
            <a:endParaRPr lang="en-US"/>
          </a:p>
        </p:txBody>
      </p:sp>
    </p:spTree>
    <p:extLst>
      <p:ext uri="{BB962C8B-B14F-4D97-AF65-F5344CB8AC3E}">
        <p14:creationId xmlns:p14="http://schemas.microsoft.com/office/powerpoint/2010/main" val="345415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3953" y="609707"/>
            <a:ext cx="10364095" cy="114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913953" y="1981549"/>
            <a:ext cx="10364095" cy="411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913953" y="6248293"/>
            <a:ext cx="2539950" cy="457281"/>
          </a:xfrm>
          <a:prstGeom prst="rect">
            <a:avLst/>
          </a:prstGeom>
          <a:noFill/>
          <a:ln w="9525">
            <a:noFill/>
            <a:miter lim="800000"/>
            <a:headEnd/>
            <a:tailEnd/>
          </a:ln>
          <a:effectLst/>
        </p:spPr>
        <p:txBody>
          <a:bodyPr vert="horz" wrap="square" lIns="81629" tIns="40815" rIns="81629" bIns="40815" numCol="1" anchor="t" anchorCtr="0" compatLnSpc="1">
            <a:prstTxWarp prst="textNoShape">
              <a:avLst/>
            </a:prstTxWarp>
          </a:bodyPr>
          <a:lstStyle>
            <a:lvl1pPr algn="l" eaLnBrk="1" hangingPunct="1">
              <a:spcBef>
                <a:spcPct val="0"/>
              </a:spcBef>
              <a:defRPr sz="1580" b="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4165949" y="6248293"/>
            <a:ext cx="3860103" cy="457281"/>
          </a:xfrm>
          <a:prstGeom prst="rect">
            <a:avLst/>
          </a:prstGeom>
          <a:noFill/>
          <a:ln w="9525">
            <a:noFill/>
            <a:miter lim="800000"/>
            <a:headEnd/>
            <a:tailEnd/>
          </a:ln>
          <a:effectLst/>
        </p:spPr>
        <p:txBody>
          <a:bodyPr vert="horz" wrap="square" lIns="81629" tIns="40815" rIns="81629" bIns="40815" numCol="1" anchor="t" anchorCtr="0" compatLnSpc="1">
            <a:prstTxWarp prst="textNoShape">
              <a:avLst/>
            </a:prstTxWarp>
          </a:bodyPr>
          <a:lstStyle>
            <a:lvl1pPr algn="ctr" eaLnBrk="1" hangingPunct="1">
              <a:spcBef>
                <a:spcPct val="0"/>
              </a:spcBef>
              <a:defRPr sz="1580" b="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8098" y="6248293"/>
            <a:ext cx="2539950" cy="457281"/>
          </a:xfrm>
          <a:prstGeom prst="rect">
            <a:avLst/>
          </a:prstGeom>
          <a:noFill/>
          <a:ln w="9525">
            <a:noFill/>
            <a:miter lim="800000"/>
            <a:headEnd/>
            <a:tailEnd/>
          </a:ln>
          <a:effectLst/>
        </p:spPr>
        <p:txBody>
          <a:bodyPr vert="horz" wrap="square" lIns="81629" tIns="40815" rIns="81629" bIns="40815" numCol="1" anchor="t" anchorCtr="0" compatLnSpc="1">
            <a:prstTxWarp prst="textNoShape">
              <a:avLst/>
            </a:prstTxWarp>
          </a:bodyPr>
          <a:lstStyle>
            <a:lvl1pPr algn="r" eaLnBrk="1" hangingPunct="1">
              <a:spcBef>
                <a:spcPct val="0"/>
              </a:spcBef>
              <a:defRPr sz="1580" b="0">
                <a:solidFill>
                  <a:schemeClr val="tx1"/>
                </a:solidFill>
                <a:cs typeface="+mn-cs"/>
              </a:defRPr>
            </a:lvl1pPr>
          </a:lstStyle>
          <a:p>
            <a:pPr>
              <a:defRPr/>
            </a:pPr>
            <a:fld id="{EDF281DD-E2CA-4CFE-A272-68C12AF2A165}" type="slidenum">
              <a:rPr lang="en-US" smtClean="0"/>
              <a:pPr>
                <a:defRPr/>
              </a:pPr>
              <a:t>‹nº›</a:t>
            </a:fld>
            <a:endParaRPr lang="en-US"/>
          </a:p>
        </p:txBody>
      </p:sp>
      <p:sp>
        <p:nvSpPr>
          <p:cNvPr id="12" name="Retângulo 11">
            <a:extLst>
              <a:ext uri="{FF2B5EF4-FFF2-40B4-BE49-F238E27FC236}">
                <a16:creationId xmlns:a16="http://schemas.microsoft.com/office/drawing/2014/main" id="{84628650-00FD-4951-9475-F669B7B4EF5B}"/>
              </a:ext>
            </a:extLst>
          </p:cNvPr>
          <p:cNvSpPr/>
          <p:nvPr userDrawn="1"/>
        </p:nvSpPr>
        <p:spPr>
          <a:xfrm>
            <a:off x="0" y="-27384"/>
            <a:ext cx="12192000"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eaLnBrk="0" fontAlgn="base" hangingPunct="0">
              <a:spcBef>
                <a:spcPct val="0"/>
              </a:spcBef>
              <a:spcAft>
                <a:spcPct val="0"/>
              </a:spcAft>
              <a:defRPr sz="4900" b="1" kern="1200">
                <a:solidFill>
                  <a:schemeClr val="lt1"/>
                </a:solidFill>
                <a:latin typeface="+mn-lt"/>
                <a:ea typeface="+mn-ea"/>
                <a:cs typeface="+mn-cs"/>
              </a:defRPr>
            </a:lvl1pPr>
            <a:lvl2pPr marL="719138" indent="-261938" algn="l" rtl="0" eaLnBrk="0" fontAlgn="base" hangingPunct="0">
              <a:spcBef>
                <a:spcPct val="0"/>
              </a:spcBef>
              <a:spcAft>
                <a:spcPct val="0"/>
              </a:spcAft>
              <a:defRPr sz="4900" b="1" kern="1200">
                <a:solidFill>
                  <a:schemeClr val="lt1"/>
                </a:solidFill>
                <a:latin typeface="+mn-lt"/>
                <a:ea typeface="+mn-ea"/>
                <a:cs typeface="+mn-cs"/>
              </a:defRPr>
            </a:lvl2pPr>
            <a:lvl3pPr marL="1438275" indent="-523875" algn="l" rtl="0" eaLnBrk="0" fontAlgn="base" hangingPunct="0">
              <a:spcBef>
                <a:spcPct val="0"/>
              </a:spcBef>
              <a:spcAft>
                <a:spcPct val="0"/>
              </a:spcAft>
              <a:defRPr sz="4900" b="1" kern="1200">
                <a:solidFill>
                  <a:schemeClr val="lt1"/>
                </a:solidFill>
                <a:latin typeface="+mn-lt"/>
                <a:ea typeface="+mn-ea"/>
                <a:cs typeface="+mn-cs"/>
              </a:defRPr>
            </a:lvl3pPr>
            <a:lvl4pPr marL="2159000" indent="-787400" algn="l" rtl="0" eaLnBrk="0" fontAlgn="base" hangingPunct="0">
              <a:spcBef>
                <a:spcPct val="0"/>
              </a:spcBef>
              <a:spcAft>
                <a:spcPct val="0"/>
              </a:spcAft>
              <a:defRPr sz="4900" b="1" kern="1200">
                <a:solidFill>
                  <a:schemeClr val="lt1"/>
                </a:solidFill>
                <a:latin typeface="+mn-lt"/>
                <a:ea typeface="+mn-ea"/>
                <a:cs typeface="+mn-cs"/>
              </a:defRPr>
            </a:lvl4pPr>
            <a:lvl5pPr marL="2878138" indent="-1049338" algn="l" rtl="0" eaLnBrk="0" fontAlgn="base" hangingPunct="0">
              <a:spcBef>
                <a:spcPct val="0"/>
              </a:spcBef>
              <a:spcAft>
                <a:spcPct val="0"/>
              </a:spcAft>
              <a:defRPr sz="4900" b="1" kern="1200">
                <a:solidFill>
                  <a:schemeClr val="lt1"/>
                </a:solidFill>
                <a:latin typeface="+mn-lt"/>
                <a:ea typeface="+mn-ea"/>
                <a:cs typeface="+mn-cs"/>
              </a:defRPr>
            </a:lvl5pPr>
            <a:lvl6pPr marL="2286000" algn="l" defTabSz="914400" rtl="0" eaLnBrk="1" latinLnBrk="0" hangingPunct="1">
              <a:defRPr sz="4900" b="1" kern="1200">
                <a:solidFill>
                  <a:schemeClr val="lt1"/>
                </a:solidFill>
                <a:latin typeface="+mn-lt"/>
                <a:ea typeface="+mn-ea"/>
                <a:cs typeface="+mn-cs"/>
              </a:defRPr>
            </a:lvl6pPr>
            <a:lvl7pPr marL="2743200" algn="l" defTabSz="914400" rtl="0" eaLnBrk="1" latinLnBrk="0" hangingPunct="1">
              <a:defRPr sz="4900" b="1" kern="1200">
                <a:solidFill>
                  <a:schemeClr val="lt1"/>
                </a:solidFill>
                <a:latin typeface="+mn-lt"/>
                <a:ea typeface="+mn-ea"/>
                <a:cs typeface="+mn-cs"/>
              </a:defRPr>
            </a:lvl7pPr>
            <a:lvl8pPr marL="3200400" algn="l" defTabSz="914400" rtl="0" eaLnBrk="1" latinLnBrk="0" hangingPunct="1">
              <a:defRPr sz="4900" b="1" kern="1200">
                <a:solidFill>
                  <a:schemeClr val="lt1"/>
                </a:solidFill>
                <a:latin typeface="+mn-lt"/>
                <a:ea typeface="+mn-ea"/>
                <a:cs typeface="+mn-cs"/>
              </a:defRPr>
            </a:lvl8pPr>
            <a:lvl9pPr marL="3657600" algn="l" defTabSz="914400" rtl="0" eaLnBrk="1" latinLnBrk="0" hangingPunct="1">
              <a:defRPr sz="4900" b="1" kern="1200">
                <a:solidFill>
                  <a:schemeClr val="lt1"/>
                </a:solidFill>
                <a:latin typeface="+mn-lt"/>
                <a:ea typeface="+mn-ea"/>
                <a:cs typeface="+mn-cs"/>
              </a:defRPr>
            </a:lvl9pPr>
          </a:lstStyle>
          <a:p>
            <a:pPr algn="ctr" eaLnBrk="1" hangingPunct="1">
              <a:defRPr/>
            </a:pPr>
            <a:endParaRPr lang="en-US" sz="2400"/>
          </a:p>
        </p:txBody>
      </p:sp>
      <p:pic>
        <p:nvPicPr>
          <p:cNvPr id="14" name="Imagem 13" descr="Logotipo, nome da empresa&#10;&#10;Descrição gerada automaticamente">
            <a:extLst>
              <a:ext uri="{FF2B5EF4-FFF2-40B4-BE49-F238E27FC236}">
                <a16:creationId xmlns:a16="http://schemas.microsoft.com/office/drawing/2014/main" id="{C5175FF7-BBCF-44A6-85B6-3C5C871A186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3063"/>
            <a:ext cx="402853" cy="350805"/>
          </a:xfrm>
          <a:prstGeom prst="rect">
            <a:avLst/>
          </a:prstGeom>
        </p:spPr>
      </p:pic>
    </p:spTree>
    <p:extLst>
      <p:ext uri="{BB962C8B-B14F-4D97-AF65-F5344CB8AC3E}">
        <p14:creationId xmlns:p14="http://schemas.microsoft.com/office/powerpoint/2010/main" val="66659752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xStyles>
    <p:title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p:titleStyle>
    <p:body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p:bodyStyle>
    <p:otherStyle>
      <a:defPPr>
        <a:defRPr lang="pt-BR"/>
      </a:defPPr>
      <a:lvl1pPr marL="0" algn="l" defTabSz="1074916" rtl="0" eaLnBrk="1" latinLnBrk="0" hangingPunct="1">
        <a:defRPr sz="2107" kern="1200">
          <a:solidFill>
            <a:schemeClr val="tx1"/>
          </a:solidFill>
          <a:latin typeface="+mn-lt"/>
          <a:ea typeface="+mn-ea"/>
          <a:cs typeface="+mn-cs"/>
        </a:defRPr>
      </a:lvl1pPr>
      <a:lvl2pPr marL="537458" algn="l" defTabSz="1074916" rtl="0" eaLnBrk="1" latinLnBrk="0" hangingPunct="1">
        <a:defRPr sz="2107" kern="1200">
          <a:solidFill>
            <a:schemeClr val="tx1"/>
          </a:solidFill>
          <a:latin typeface="+mn-lt"/>
          <a:ea typeface="+mn-ea"/>
          <a:cs typeface="+mn-cs"/>
        </a:defRPr>
      </a:lvl2pPr>
      <a:lvl3pPr marL="1074916" algn="l" defTabSz="1074916" rtl="0" eaLnBrk="1" latinLnBrk="0" hangingPunct="1">
        <a:defRPr sz="2107" kern="1200">
          <a:solidFill>
            <a:schemeClr val="tx1"/>
          </a:solidFill>
          <a:latin typeface="+mn-lt"/>
          <a:ea typeface="+mn-ea"/>
          <a:cs typeface="+mn-cs"/>
        </a:defRPr>
      </a:lvl3pPr>
      <a:lvl4pPr marL="1612373" algn="l" defTabSz="1074916" rtl="0" eaLnBrk="1" latinLnBrk="0" hangingPunct="1">
        <a:defRPr sz="2107" kern="1200">
          <a:solidFill>
            <a:schemeClr val="tx1"/>
          </a:solidFill>
          <a:latin typeface="+mn-lt"/>
          <a:ea typeface="+mn-ea"/>
          <a:cs typeface="+mn-cs"/>
        </a:defRPr>
      </a:lvl4pPr>
      <a:lvl5pPr marL="2149831" algn="l" defTabSz="1074916" rtl="0" eaLnBrk="1" latinLnBrk="0" hangingPunct="1">
        <a:defRPr sz="2107" kern="1200">
          <a:solidFill>
            <a:schemeClr val="tx1"/>
          </a:solidFill>
          <a:latin typeface="+mn-lt"/>
          <a:ea typeface="+mn-ea"/>
          <a:cs typeface="+mn-cs"/>
        </a:defRPr>
      </a:lvl5pPr>
      <a:lvl6pPr marL="2687289" algn="l" defTabSz="1074916" rtl="0" eaLnBrk="1" latinLnBrk="0" hangingPunct="1">
        <a:defRPr sz="2107" kern="1200">
          <a:solidFill>
            <a:schemeClr val="tx1"/>
          </a:solidFill>
          <a:latin typeface="+mn-lt"/>
          <a:ea typeface="+mn-ea"/>
          <a:cs typeface="+mn-cs"/>
        </a:defRPr>
      </a:lvl6pPr>
      <a:lvl7pPr marL="3224747" algn="l" defTabSz="1074916" rtl="0" eaLnBrk="1" latinLnBrk="0" hangingPunct="1">
        <a:defRPr sz="2107" kern="1200">
          <a:solidFill>
            <a:schemeClr val="tx1"/>
          </a:solidFill>
          <a:latin typeface="+mn-lt"/>
          <a:ea typeface="+mn-ea"/>
          <a:cs typeface="+mn-cs"/>
        </a:defRPr>
      </a:lvl7pPr>
      <a:lvl8pPr marL="3762205" algn="l" defTabSz="1074916" rtl="0" eaLnBrk="1" latinLnBrk="0" hangingPunct="1">
        <a:defRPr sz="2107" kern="1200">
          <a:solidFill>
            <a:schemeClr val="tx1"/>
          </a:solidFill>
          <a:latin typeface="+mn-lt"/>
          <a:ea typeface="+mn-ea"/>
          <a:cs typeface="+mn-cs"/>
        </a:defRPr>
      </a:lvl8pPr>
      <a:lvl9pPr marL="4299663" algn="l" defTabSz="1074916" rtl="0" eaLnBrk="1" latinLnBrk="0" hangingPunct="1">
        <a:defRPr sz="21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2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9.bin"/><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6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9.wmf"/><Relationship Id="rId4" Type="http://schemas.openxmlformats.org/officeDocument/2006/relationships/oleObject" Target="../embeddings/oleObject42.bin"/><Relationship Id="rId9" Type="http://schemas.openxmlformats.org/officeDocument/2006/relationships/image" Target="../media/image51.wmf"/></Relationships>
</file>

<file path=ppt/slides/_rels/slide6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46.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781800" y="5715000"/>
            <a:ext cx="5108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400" i="1" dirty="0"/>
              <a:t>Prof: Antonio Carlos Assumpção</a:t>
            </a:r>
          </a:p>
          <a:p>
            <a:pPr algn="ctr" eaLnBrk="1" hangingPunct="1">
              <a:spcBef>
                <a:spcPct val="0"/>
              </a:spcBef>
              <a:buClrTx/>
              <a:buSzTx/>
              <a:buFontTx/>
              <a:buNone/>
            </a:pPr>
            <a:r>
              <a:rPr lang="pt-BR" altLang="en-US" sz="2400" i="1" dirty="0"/>
              <a:t>Doutor em Economia - UFF</a:t>
            </a:r>
          </a:p>
        </p:txBody>
      </p:sp>
      <p:sp>
        <p:nvSpPr>
          <p:cNvPr id="10" name="Rectangle 2">
            <a:extLst>
              <a:ext uri="{FF2B5EF4-FFF2-40B4-BE49-F238E27FC236}">
                <a16:creationId xmlns:a16="http://schemas.microsoft.com/office/drawing/2014/main" id="{B2B81F7B-93E8-464B-8A7B-B1D7A8D11BDB}"/>
              </a:ext>
            </a:extLst>
          </p:cNvPr>
          <p:cNvSpPr txBox="1">
            <a:spLocks noChangeArrowheads="1"/>
          </p:cNvSpPr>
          <p:nvPr/>
        </p:nvSpPr>
        <p:spPr>
          <a:xfrm>
            <a:off x="4295378" y="1817651"/>
            <a:ext cx="7561262"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200" b="1" kern="0">
                <a:cs typeface="Times New Roman" panose="02020603050405020304" pitchFamily="18" charset="0"/>
              </a:rPr>
              <a:t>Finanças Públicas</a:t>
            </a:r>
            <a:br>
              <a:rPr lang="pt-BR" altLang="en-US" sz="4200" b="1" kern="0">
                <a:cs typeface="Times New Roman" panose="02020603050405020304" pitchFamily="18" charset="0"/>
              </a:rPr>
            </a:br>
            <a:br>
              <a:rPr lang="pt-BR" altLang="en-US" sz="4200" b="1" kern="0">
                <a:cs typeface="Times New Roman" panose="02020603050405020304" pitchFamily="18" charset="0"/>
              </a:rPr>
            </a:br>
            <a:r>
              <a:rPr lang="pt-BR" altLang="en-US" sz="4200" b="1" kern="0">
                <a:cs typeface="Times New Roman" panose="02020603050405020304" pitchFamily="18" charset="0"/>
              </a:rPr>
              <a:t>Parte 2</a:t>
            </a:r>
            <a:br>
              <a:rPr lang="pt-BR" altLang="en-US" sz="4200" b="0" kern="0">
                <a:solidFill>
                  <a:schemeClr val="tx1"/>
                </a:solidFill>
              </a:rPr>
            </a:br>
            <a:endParaRPr lang="pt-BR" altLang="en-US" sz="4200" b="0" kern="0" dirty="0">
              <a:solidFill>
                <a:schemeClr val="tx1"/>
              </a:solidFill>
            </a:endParaRPr>
          </a:p>
        </p:txBody>
      </p:sp>
      <p:sp>
        <p:nvSpPr>
          <p:cNvPr id="11" name="Retângulo de cantos arredondados 3">
            <a:extLst>
              <a:ext uri="{FF2B5EF4-FFF2-40B4-BE49-F238E27FC236}">
                <a16:creationId xmlns:a16="http://schemas.microsoft.com/office/drawing/2014/main" id="{C6B05A46-8AA6-4916-9472-9C99F33BD5CC}"/>
              </a:ext>
            </a:extLst>
          </p:cNvPr>
          <p:cNvSpPr/>
          <p:nvPr/>
        </p:nvSpPr>
        <p:spPr>
          <a:xfrm>
            <a:off x="3575272" y="1628867"/>
            <a:ext cx="8281367" cy="271453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ítulo 1">
            <a:extLst>
              <a:ext uri="{FF2B5EF4-FFF2-40B4-BE49-F238E27FC236}">
                <a16:creationId xmlns:a16="http://schemas.microsoft.com/office/drawing/2014/main" id="{D34FD938-5B3E-4F2D-BE5D-7A65ED121CB6}"/>
              </a:ext>
            </a:extLst>
          </p:cNvPr>
          <p:cNvSpPr txBox="1">
            <a:spLocks/>
          </p:cNvSpPr>
          <p:nvPr/>
        </p:nvSpPr>
        <p:spPr bwMode="auto">
          <a:xfrm>
            <a:off x="2927648" y="1447800"/>
            <a:ext cx="9558720" cy="123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eaLnBrk="1" hangingPunct="1">
              <a:spcBef>
                <a:spcPts val="0"/>
              </a:spcBef>
              <a:buClrTx/>
              <a:buSzTx/>
              <a:buFontTx/>
              <a:buNone/>
            </a:pPr>
            <a:br>
              <a:rPr lang="pt-BR" sz="5400" b="1" kern="0" dirty="0">
                <a:latin typeface="Calibri" panose="020F0502020204030204" pitchFamily="34" charset="0"/>
                <a:cs typeface="Calibri" panose="020F0502020204030204" pitchFamily="34" charset="0"/>
              </a:rPr>
            </a:br>
            <a:br>
              <a:rPr lang="pt-BR" sz="5400" b="1" kern="0" dirty="0">
                <a:latin typeface="Calibri" panose="020F0502020204030204" pitchFamily="34" charset="0"/>
                <a:cs typeface="Calibri" panose="020F0502020204030204" pitchFamily="34" charset="0"/>
              </a:rPr>
            </a:br>
            <a:br>
              <a:rPr lang="pt-BR" sz="5400" b="1" kern="0" dirty="0">
                <a:latin typeface="Calibri" panose="020F0502020204030204" pitchFamily="34" charset="0"/>
                <a:cs typeface="Calibri" panose="020F0502020204030204" pitchFamily="34" charset="0"/>
              </a:rPr>
            </a:br>
            <a:r>
              <a:rPr lang="pt-BR" sz="5400" b="1" kern="0" dirty="0">
                <a:solidFill>
                  <a:schemeClr val="tx1"/>
                </a:solidFill>
                <a:latin typeface="Calibri" panose="020F0502020204030204" pitchFamily="34" charset="0"/>
                <a:cs typeface="Calibri" panose="020F0502020204030204" pitchFamily="34" charset="0"/>
              </a:rPr>
              <a:t>Finanças Públicas</a:t>
            </a:r>
            <a:br>
              <a:rPr lang="pt-BR" sz="5400" b="1" kern="0" dirty="0">
                <a:solidFill>
                  <a:schemeClr val="tx1"/>
                </a:solidFill>
                <a:latin typeface="Calibri" panose="020F0502020204030204" pitchFamily="34" charset="0"/>
                <a:cs typeface="Calibri" panose="020F0502020204030204" pitchFamily="34" charset="0"/>
              </a:rPr>
            </a:br>
            <a:r>
              <a:rPr lang="pt-BR" sz="5400" kern="0" dirty="0">
                <a:solidFill>
                  <a:schemeClr val="tx1"/>
                </a:solidFill>
                <a:latin typeface="Calibri" panose="020F0502020204030204" pitchFamily="34" charset="0"/>
                <a:cs typeface="Calibri" panose="020F0502020204030204" pitchFamily="34" charset="0"/>
              </a:rPr>
              <a:t>Academia do Concurso</a:t>
            </a:r>
          </a:p>
          <a:p>
            <a:pPr algn="ctr" eaLnBrk="1" hangingPunct="1">
              <a:spcBef>
                <a:spcPts val="0"/>
              </a:spcBef>
              <a:buClrTx/>
              <a:buSzTx/>
              <a:buFontTx/>
              <a:buNone/>
            </a:pPr>
            <a:r>
              <a:rPr lang="pt-BR" sz="5400" b="1" kern="0" dirty="0">
                <a:solidFill>
                  <a:schemeClr val="tx1"/>
                </a:solidFill>
                <a:latin typeface="Calibri" panose="020F0502020204030204" pitchFamily="34" charset="0"/>
                <a:cs typeface="Calibri" panose="020F0502020204030204" pitchFamily="34" charset="0"/>
              </a:rPr>
              <a:t>Parte 3</a:t>
            </a:r>
            <a:br>
              <a:rPr lang="pt-BR" sz="5400" b="1" kern="0" dirty="0">
                <a:solidFill>
                  <a:schemeClr val="tx1"/>
                </a:solidFill>
                <a:latin typeface="Calibri" panose="020F0502020204030204" pitchFamily="34" charset="0"/>
                <a:cs typeface="Calibri" panose="020F0502020204030204" pitchFamily="34" charset="0"/>
              </a:rPr>
            </a:br>
            <a:endParaRPr lang="en-US" sz="3600" b="1" kern="0" dirty="0">
              <a:solidFill>
                <a:schemeClr val="tx1"/>
              </a:solidFill>
              <a:latin typeface="Calibri" panose="020F0502020204030204" pitchFamily="34" charset="0"/>
              <a:cs typeface="Calibri" panose="020F0502020204030204" pitchFamily="34" charset="0"/>
            </a:endParaRPr>
          </a:p>
        </p:txBody>
      </p:sp>
      <p:pic>
        <p:nvPicPr>
          <p:cNvPr id="16" name="Imagem 15" descr="Logotipo, nome da empresa&#10;&#10;Descrição gerada automaticamente">
            <a:extLst>
              <a:ext uri="{FF2B5EF4-FFF2-40B4-BE49-F238E27FC236}">
                <a16:creationId xmlns:a16="http://schemas.microsoft.com/office/drawing/2014/main" id="{5519B96D-8067-42F0-A19D-863E7DBDA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476468"/>
            <a:ext cx="3151844" cy="30409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152400" y="13716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0000"/>
              <a:buFont typeface="Arial" panose="020B0604020202020204" pitchFamily="34" charset="0"/>
              <a:buChar char="•"/>
            </a:pPr>
            <a:r>
              <a:rPr lang="pt-BR" altLang="en-US" sz="4000" b="1" kern="0" dirty="0">
                <a:latin typeface="Calibri" panose="020F0502020204030204" pitchFamily="34" charset="0"/>
                <a:cs typeface="Calibri" panose="020F0502020204030204" pitchFamily="34" charset="0"/>
              </a:rPr>
              <a:t>Déficit Público →  </a:t>
            </a:r>
            <a:endParaRPr lang="en-US" altLang="en-US" sz="4000" b="1" kern="0" dirty="0">
              <a:latin typeface="Calibri" panose="020F0502020204030204" pitchFamily="34" charset="0"/>
              <a:cs typeface="Calibri" panose="020F0502020204030204" pitchFamily="34" charset="0"/>
            </a:endParaRPr>
          </a:p>
          <a:p>
            <a:pPr algn="just" eaLnBrk="1" hangingPunct="1">
              <a:spcBef>
                <a:spcPct val="50000"/>
              </a:spcBef>
              <a:buClrTx/>
              <a:buFont typeface="Arial" panose="020B0604020202020204" pitchFamily="34" charset="0"/>
              <a:buChar char="•"/>
            </a:pPr>
            <a:endParaRPr lang="en-US" altLang="en-US" sz="4000" kern="0" dirty="0">
              <a:latin typeface="Calibri" panose="020F0502020204030204" pitchFamily="34" charset="0"/>
              <a:cs typeface="Calibri" panose="020F0502020204030204" pitchFamily="34" charset="0"/>
            </a:endParaRPr>
          </a:p>
        </p:txBody>
      </p:sp>
      <p:sp>
        <p:nvSpPr>
          <p:cNvPr id="6" name="Rectangle 6"/>
          <p:cNvSpPr>
            <a:spLocks noChangeArrowheads="1"/>
          </p:cNvSpPr>
          <p:nvPr/>
        </p:nvSpPr>
        <p:spPr bwMode="auto">
          <a:xfrm>
            <a:off x="1447800" y="304800"/>
            <a:ext cx="929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graphicFrame>
        <p:nvGraphicFramePr>
          <p:cNvPr id="7" name="Object 7"/>
          <p:cNvGraphicFramePr>
            <a:graphicFrameLocks noChangeAspect="1"/>
          </p:cNvGraphicFramePr>
          <p:nvPr>
            <p:extLst>
              <p:ext uri="{D42A27DB-BD31-4B8C-83A1-F6EECF244321}">
                <p14:modId xmlns:p14="http://schemas.microsoft.com/office/powerpoint/2010/main" val="2173811120"/>
              </p:ext>
            </p:extLst>
          </p:nvPr>
        </p:nvGraphicFramePr>
        <p:xfrm>
          <a:off x="4343400" y="1290320"/>
          <a:ext cx="3162300" cy="843280"/>
        </p:xfrm>
        <a:graphic>
          <a:graphicData uri="http://schemas.openxmlformats.org/presentationml/2006/ole">
            <mc:AlternateContent xmlns:mc="http://schemas.openxmlformats.org/markup-compatibility/2006">
              <mc:Choice xmlns:v="urn:schemas-microsoft-com:vml" Requires="v">
                <p:oleObj name="Equation" r:id="rId2" imgW="901309" imgH="228501" progId="Equation.3">
                  <p:embed/>
                </p:oleObj>
              </mc:Choice>
              <mc:Fallback>
                <p:oleObj name="Equation" r:id="rId2" imgW="901309" imgH="228501" progId="Equation.3">
                  <p:embed/>
                  <p:pic>
                    <p:nvPicPr>
                      <p:cNvPr id="7173"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0320"/>
                        <a:ext cx="3162300" cy="843280"/>
                      </a:xfrm>
                      <a:prstGeom prst="rect">
                        <a:avLst/>
                      </a:prstGeom>
                      <a:solidFill>
                        <a:schemeClr val="bg1">
                          <a:lumMod val="95000"/>
                        </a:schemeClr>
                      </a:solidFill>
                      <a:ln>
                        <a:solidFill>
                          <a:schemeClr val="tx1"/>
                        </a:solidFill>
                      </a:ln>
                      <a:effectLst/>
                    </p:spPr>
                  </p:pic>
                </p:oleObj>
              </mc:Fallback>
            </mc:AlternateContent>
          </a:graphicData>
        </a:graphic>
      </p:graphicFrame>
      <p:sp>
        <p:nvSpPr>
          <p:cNvPr id="9" name="Text Box 9"/>
          <p:cNvSpPr txBox="1">
            <a:spLocks noChangeArrowheads="1"/>
          </p:cNvSpPr>
          <p:nvPr/>
        </p:nvSpPr>
        <p:spPr bwMode="auto">
          <a:xfrm>
            <a:off x="152400" y="2286000"/>
            <a:ext cx="11901488" cy="4478149"/>
          </a:xfrm>
          <a:prstGeom prst="rect">
            <a:avLst/>
          </a:prstGeom>
          <a:noFill/>
          <a:ln w="9525">
            <a:no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lgn="just" eaLnBrk="1" hangingPunct="1">
              <a:spcBef>
                <a:spcPct val="50000"/>
              </a:spcBef>
              <a:buClrTx/>
              <a:buSzTx/>
              <a:buFont typeface="Arial" panose="020B0604020202020204" pitchFamily="34" charset="0"/>
              <a:buChar char="•"/>
              <a:defRPr/>
            </a:pPr>
            <a:r>
              <a:rPr lang="en-US" altLang="en-US" sz="3800" b="0" dirty="0">
                <a:latin typeface="Calibri" panose="020F0502020204030204" pitchFamily="34" charset="0"/>
                <a:cs typeface="Calibri" panose="020F0502020204030204" pitchFamily="34" charset="0"/>
              </a:rPr>
              <a:t>Logo, o </a:t>
            </a:r>
            <a:r>
              <a:rPr lang="en-US" altLang="en-US" sz="3800" b="0" dirty="0" err="1">
                <a:latin typeface="Calibri" panose="020F0502020204030204" pitchFamily="34" charset="0"/>
                <a:cs typeface="Calibri" panose="020F0502020204030204" pitchFamily="34" charset="0"/>
              </a:rPr>
              <a:t>déficit</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público</a:t>
            </a:r>
            <a:r>
              <a:rPr lang="en-US" altLang="en-US" sz="3800" b="0" dirty="0">
                <a:latin typeface="Calibri" panose="020F0502020204030204" pitchFamily="34" charset="0"/>
                <a:cs typeface="Calibri" panose="020F0502020204030204" pitchFamily="34" charset="0"/>
              </a:rPr>
              <a:t> nominal, </a:t>
            </a:r>
            <a:r>
              <a:rPr lang="en-US" altLang="en-US" sz="3800" b="0" dirty="0" err="1">
                <a:latin typeface="Calibri" panose="020F0502020204030204" pitchFamily="34" charset="0"/>
                <a:cs typeface="Calibri" panose="020F0502020204030204" pitchFamily="34" charset="0"/>
              </a:rPr>
              <a:t>ou</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necessidades</a:t>
            </a:r>
            <a:r>
              <a:rPr lang="en-US" altLang="en-US" sz="3800" b="0" dirty="0">
                <a:latin typeface="Calibri" panose="020F0502020204030204" pitchFamily="34" charset="0"/>
                <a:cs typeface="Calibri" panose="020F0502020204030204" pitchFamily="34" charset="0"/>
              </a:rPr>
              <a:t> de </a:t>
            </a:r>
            <a:r>
              <a:rPr lang="en-US" altLang="en-US" sz="3800" b="0" dirty="0" err="1">
                <a:latin typeface="Calibri" panose="020F0502020204030204" pitchFamily="34" charset="0"/>
                <a:cs typeface="Calibri" panose="020F0502020204030204" pitchFamily="34" charset="0"/>
              </a:rPr>
              <a:t>financiamento</a:t>
            </a:r>
            <a:r>
              <a:rPr lang="en-US" altLang="en-US" sz="3800" b="0" dirty="0">
                <a:latin typeface="Calibri" panose="020F0502020204030204" pitchFamily="34" charset="0"/>
                <a:cs typeface="Calibri" panose="020F0502020204030204" pitchFamily="34" charset="0"/>
              </a:rPr>
              <a:t> do </a:t>
            </a:r>
            <a:r>
              <a:rPr lang="en-US" altLang="en-US" sz="3800" b="0" dirty="0" err="1">
                <a:latin typeface="Calibri" panose="020F0502020204030204" pitchFamily="34" charset="0"/>
                <a:cs typeface="Calibri" panose="020F0502020204030204" pitchFamily="34" charset="0"/>
              </a:rPr>
              <a:t>setor</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público</a:t>
            </a:r>
            <a:r>
              <a:rPr lang="en-US" altLang="en-US" sz="3800" b="0" dirty="0">
                <a:latin typeface="Calibri" panose="020F0502020204030204" pitchFamily="34" charset="0"/>
                <a:cs typeface="Calibri" panose="020F0502020204030204" pitchFamily="34" charset="0"/>
              </a:rPr>
              <a:t> (NFSP), é dado pela </a:t>
            </a:r>
            <a:r>
              <a:rPr lang="en-US" altLang="en-US" sz="3800" b="0" dirty="0" err="1">
                <a:latin typeface="Calibri" panose="020F0502020204030204" pitchFamily="34" charset="0"/>
                <a:cs typeface="Calibri" panose="020F0502020204030204" pitchFamily="34" charset="0"/>
              </a:rPr>
              <a:t>diferença</a:t>
            </a:r>
            <a:r>
              <a:rPr lang="en-US" altLang="en-US" sz="3800" b="0" dirty="0">
                <a:latin typeface="Calibri" panose="020F0502020204030204" pitchFamily="34" charset="0"/>
                <a:cs typeface="Calibri" panose="020F0502020204030204" pitchFamily="34" charset="0"/>
              </a:rPr>
              <a:t> entre o </a:t>
            </a:r>
            <a:r>
              <a:rPr lang="en-US" altLang="en-US" sz="3800" b="0" dirty="0" err="1">
                <a:latin typeface="Calibri" panose="020F0502020204030204" pitchFamily="34" charset="0"/>
                <a:cs typeface="Calibri" panose="020F0502020204030204" pitchFamily="34" charset="0"/>
              </a:rPr>
              <a:t>investimento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governamental</a:t>
            </a:r>
            <a:r>
              <a:rPr lang="en-US" altLang="en-US" sz="3800" b="0" dirty="0">
                <a:latin typeface="Calibri" panose="020F0502020204030204" pitchFamily="34" charset="0"/>
                <a:cs typeface="Calibri" panose="020F0502020204030204" pitchFamily="34" charset="0"/>
              </a:rPr>
              <a:t> e  a  </a:t>
            </a:r>
            <a:r>
              <a:rPr lang="en-US" altLang="en-US" sz="3800" b="0" dirty="0" err="1">
                <a:latin typeface="Calibri" panose="020F0502020204030204" pitchFamily="34" charset="0"/>
                <a:cs typeface="Calibri" panose="020F0502020204030204" pitchFamily="34" charset="0"/>
              </a:rPr>
              <a:t>poupança</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governamental</a:t>
            </a:r>
            <a:r>
              <a:rPr lang="en-US" altLang="en-US" sz="3800" b="0" dirty="0">
                <a:latin typeface="Calibri" panose="020F0502020204030204" pitchFamily="34" charset="0"/>
                <a:cs typeface="Calibri" panose="020F0502020204030204" pitchFamily="34" charset="0"/>
              </a:rPr>
              <a:t>.</a:t>
            </a:r>
          </a:p>
          <a:p>
            <a:pPr marL="457200" indent="-457200" algn="just" eaLnBrk="1" hangingPunct="1">
              <a:spcBef>
                <a:spcPct val="50000"/>
              </a:spcBef>
              <a:buClrTx/>
              <a:buSzTx/>
              <a:buFont typeface="Arial" panose="020B0604020202020204" pitchFamily="34" charset="0"/>
              <a:buChar char="•"/>
              <a:defRPr/>
            </a:pPr>
            <a:r>
              <a:rPr lang="en-US" altLang="en-US" sz="3800" b="0" dirty="0">
                <a:latin typeface="Calibri" panose="020F0502020204030204" pitchFamily="34" charset="0"/>
                <a:cs typeface="Calibri" panose="020F0502020204030204" pitchFamily="34" charset="0"/>
              </a:rPr>
              <a:t>Note que, </a:t>
            </a:r>
            <a:r>
              <a:rPr lang="en-US" altLang="en-US" sz="3800" b="0" dirty="0" err="1">
                <a:latin typeface="Calibri" panose="020F0502020204030204" pitchFamily="34" charset="0"/>
                <a:cs typeface="Calibri" panose="020F0502020204030204" pitchFamily="34" charset="0"/>
              </a:rPr>
              <a:t>déficit</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público</a:t>
            </a:r>
            <a:r>
              <a:rPr lang="en-US" altLang="en-US" sz="3800" b="0" dirty="0">
                <a:latin typeface="Calibri" panose="020F0502020204030204" pitchFamily="34" charset="0"/>
                <a:cs typeface="Calibri" panose="020F0502020204030204" pitchFamily="34" charset="0"/>
              </a:rPr>
              <a:t> e </a:t>
            </a:r>
            <a:r>
              <a:rPr lang="en-US" altLang="en-US" sz="3800" b="0" dirty="0" err="1">
                <a:latin typeface="Calibri" panose="020F0502020204030204" pitchFamily="34" charset="0"/>
                <a:cs typeface="Calibri" panose="020F0502020204030204" pitchFamily="34" charset="0"/>
              </a:rPr>
              <a:t>despoupança</a:t>
            </a:r>
            <a:r>
              <a:rPr lang="en-US" altLang="en-US" sz="3800" b="0" dirty="0">
                <a:latin typeface="Calibri" panose="020F0502020204030204" pitchFamily="34" charset="0"/>
                <a:cs typeface="Calibri" panose="020F0502020204030204" pitchFamily="34" charset="0"/>
              </a:rPr>
              <a:t> do </a:t>
            </a:r>
            <a:r>
              <a:rPr lang="en-US" altLang="en-US" sz="3800" b="0" dirty="0" err="1">
                <a:latin typeface="Calibri" panose="020F0502020204030204" pitchFamily="34" charset="0"/>
                <a:cs typeface="Calibri" panose="020F0502020204030204" pitchFamily="34" charset="0"/>
              </a:rPr>
              <a:t>governo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são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conceitos</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diferentes</a:t>
            </a:r>
            <a:r>
              <a:rPr lang="en-US" altLang="en-US" sz="3800" b="0" dirty="0">
                <a:latin typeface="Calibri" panose="020F0502020204030204" pitchFamily="34" charset="0"/>
                <a:cs typeface="Calibri" panose="020F0502020204030204" pitchFamily="34" charset="0"/>
              </a:rPr>
              <a:t> e a </a:t>
            </a:r>
            <a:r>
              <a:rPr lang="en-US" altLang="en-US" sz="3800" b="0" dirty="0" err="1">
                <a:latin typeface="Calibri" panose="020F0502020204030204" pitchFamily="34" charset="0"/>
                <a:cs typeface="Calibri" panose="020F0502020204030204" pitchFamily="34" charset="0"/>
              </a:rPr>
              <a:t>diferença</a:t>
            </a:r>
            <a:r>
              <a:rPr lang="en-US" altLang="en-US" sz="3800" b="0" dirty="0">
                <a:latin typeface="Calibri" panose="020F0502020204030204" pitchFamily="34" charset="0"/>
                <a:cs typeface="Calibri" panose="020F0502020204030204" pitchFamily="34" charset="0"/>
              </a:rPr>
              <a:t> entre </a:t>
            </a:r>
            <a:r>
              <a:rPr lang="en-US" altLang="en-US" sz="3800" b="0" dirty="0" err="1">
                <a:latin typeface="Calibri" panose="020F0502020204030204" pitchFamily="34" charset="0"/>
                <a:cs typeface="Calibri" panose="020F0502020204030204" pitchFamily="34" charset="0"/>
              </a:rPr>
              <a:t>eles</a:t>
            </a:r>
            <a:r>
              <a:rPr lang="en-US" altLang="en-US" sz="3800" b="0" dirty="0">
                <a:latin typeface="Calibri" panose="020F0502020204030204" pitchFamily="34" charset="0"/>
                <a:cs typeface="Calibri" panose="020F0502020204030204" pitchFamily="34" charset="0"/>
              </a:rPr>
              <a:t> é o valor do </a:t>
            </a:r>
            <a:r>
              <a:rPr lang="en-US" altLang="en-US" sz="3800" b="0" dirty="0" err="1">
                <a:latin typeface="Calibri" panose="020F0502020204030204" pitchFamily="34" charset="0"/>
                <a:cs typeface="Calibri" panose="020F0502020204030204" pitchFamily="34" charset="0"/>
              </a:rPr>
              <a:t>investimento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governamental</a:t>
            </a:r>
            <a:r>
              <a:rPr lang="en-US" altLang="en-US" sz="3800" b="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354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7800" y="76200"/>
            <a:ext cx="90678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76200" y="1371600"/>
            <a:ext cx="119634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lvl="1" algn="just">
              <a:buClrTx/>
              <a:buFont typeface="Arial" panose="020B0604020202020204" pitchFamily="34" charset="0"/>
              <a:buChar char="•"/>
              <a:defRPr/>
            </a:pPr>
            <a:endParaRPr 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A </a:t>
            </a:r>
            <a:r>
              <a:rPr lang="en-US" sz="3600" dirty="0" err="1">
                <a:latin typeface="Calibri" panose="020F0502020204030204" pitchFamily="34" charset="0"/>
                <a:cs typeface="Calibri" panose="020F0502020204030204" pitchFamily="34" charset="0"/>
              </a:rPr>
              <a:t>adoção</a:t>
            </a:r>
            <a:r>
              <a:rPr lang="en-US" sz="3600" dirty="0">
                <a:latin typeface="Calibri" panose="020F0502020204030204" pitchFamily="34" charset="0"/>
                <a:cs typeface="Calibri" panose="020F0502020204030204" pitchFamily="34" charset="0"/>
              </a:rPr>
              <a:t> de um </a:t>
            </a:r>
            <a:r>
              <a:rPr lang="en-US" sz="3600" dirty="0" err="1">
                <a:latin typeface="Calibri" panose="020F0502020204030204" pitchFamily="34" charset="0"/>
                <a:cs typeface="Calibri" panose="020F0502020204030204" pitchFamily="34" charset="0"/>
              </a:rPr>
              <a:t>sistema</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metas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razoavelmente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rígidas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resultado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primário</a:t>
            </a:r>
            <a:r>
              <a:rPr lang="en-US" sz="3600" dirty="0">
                <a:latin typeface="Calibri" panose="020F0502020204030204" pitchFamily="34" charset="0"/>
                <a:cs typeface="Calibri" panose="020F0502020204030204" pitchFamily="34" charset="0"/>
              </a:rPr>
              <a:t> para o </a:t>
            </a:r>
            <a:r>
              <a:rPr lang="en-US" sz="3600" dirty="0" err="1">
                <a:latin typeface="Calibri" panose="020F0502020204030204" pitchFamily="34" charset="0"/>
                <a:cs typeface="Calibri" panose="020F0502020204030204" pitchFamily="34" charset="0"/>
              </a:rPr>
              <a:t>setor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público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consolidado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religiosamente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cumpridas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desde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então</a:t>
            </a:r>
            <a:r>
              <a:rPr lang="en-US" sz="3600" dirty="0">
                <a:latin typeface="Calibri" panose="020F0502020204030204" pitchFamily="34" charset="0"/>
                <a:cs typeface="Calibri" panose="020F0502020204030204" pitchFamily="34" charset="0"/>
              </a:rPr>
              <a:t>, a</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partir</a:t>
            </a:r>
            <a:r>
              <a:rPr lang="en-US" sz="3600" dirty="0">
                <a:latin typeface="Calibri" panose="020F0502020204030204" pitchFamily="34" charset="0"/>
                <a:cs typeface="Calibri" panose="020F0502020204030204" pitchFamily="34" charset="0"/>
              </a:rPr>
              <a:t> de 1999.</a:t>
            </a:r>
          </a:p>
          <a:p>
            <a:pPr lvl="2" algn="just">
              <a:buClrTx/>
              <a:buFont typeface="Arial" panose="020B0604020202020204" pitchFamily="34" charset="0"/>
              <a:buChar char="•"/>
              <a:defRPr/>
            </a:pPr>
            <a:r>
              <a:rPr lang="en-US" sz="3600" b="1" dirty="0">
                <a:latin typeface="Calibri" panose="020F0502020204030204" pitchFamily="34" charset="0"/>
                <a:cs typeface="Calibri" panose="020F0502020204030204" pitchFamily="34" charset="0"/>
              </a:rPr>
              <a:t>OBS.</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política</a:t>
            </a:r>
            <a:r>
              <a:rPr lang="en-US" sz="3600" dirty="0">
                <a:latin typeface="Calibri" panose="020F0502020204030204" pitchFamily="34" charset="0"/>
                <a:cs typeface="Calibri" panose="020F0502020204030204" pitchFamily="34" charset="0"/>
              </a:rPr>
              <a:t> fiscal </a:t>
            </a:r>
            <a:r>
              <a:rPr lang="en-US" sz="3600" dirty="0" err="1">
                <a:latin typeface="Calibri" panose="020F0502020204030204" pitchFamily="34" charset="0"/>
                <a:cs typeface="Calibri" panose="020F0502020204030204" pitchFamily="34" charset="0"/>
              </a:rPr>
              <a:t>foi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flexibilizada</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partir</a:t>
            </a:r>
            <a:r>
              <a:rPr lang="en-US" sz="3600" dirty="0">
                <a:latin typeface="Calibri" panose="020F0502020204030204" pitchFamily="34" charset="0"/>
                <a:cs typeface="Calibri" panose="020F0502020204030204" pitchFamily="34" charset="0"/>
              </a:rPr>
              <a:t> de 2012.</a:t>
            </a:r>
          </a:p>
          <a:p>
            <a:pPr lvl="1" algn="just">
              <a:buClrTx/>
              <a:buFont typeface="Arial" panose="020B0604020202020204" pitchFamily="34" charset="0"/>
              <a:buChar char="•"/>
              <a:defRPr/>
            </a:pPr>
            <a:endParaRPr lang="en-US" sz="38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8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447800" y="0"/>
            <a:ext cx="90678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p:cNvSpPr>
            <a:spLocks noGrp="1"/>
          </p:cNvSpPr>
          <p:nvPr>
            <p:ph idx="1"/>
          </p:nvPr>
        </p:nvSpPr>
        <p:spPr>
          <a:xfrm>
            <a:off x="152400" y="1143000"/>
            <a:ext cx="118872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lvl="1" algn="just">
              <a:buClrTx/>
              <a:buFont typeface="Arial" panose="020B0604020202020204" pitchFamily="34" charset="0"/>
              <a:buChar char="•"/>
              <a:defRPr/>
            </a:pPr>
            <a:endParaRPr lang="en-US" sz="6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As </a:t>
            </a:r>
            <a:r>
              <a:rPr lang="en-US" sz="3600" dirty="0" err="1">
                <a:latin typeface="Calibri" panose="020F0502020204030204" pitchFamily="34" charset="0"/>
                <a:ea typeface="+mn-ea"/>
                <a:cs typeface="Calibri" panose="020F0502020204030204" pitchFamily="34" charset="0"/>
              </a:rPr>
              <a:t>medidas</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aumento</a:t>
            </a:r>
            <a:r>
              <a:rPr lang="en-US" sz="3600" dirty="0">
                <a:latin typeface="Calibri" panose="020F0502020204030204" pitchFamily="34" charset="0"/>
                <a:ea typeface="+mn-ea"/>
                <a:cs typeface="Calibri" panose="020F0502020204030204" pitchFamily="34" charset="0"/>
              </a:rPr>
              <a:t> da </a:t>
            </a:r>
            <a:r>
              <a:rPr lang="en-US" sz="3600" dirty="0" err="1">
                <a:latin typeface="Calibri" panose="020F0502020204030204" pitchFamily="34" charset="0"/>
                <a:ea typeface="+mn-ea"/>
                <a:cs typeface="Calibri" panose="020F0502020204030204" pitchFamily="34" charset="0"/>
              </a:rPr>
              <a:t>receita</a:t>
            </a:r>
            <a:r>
              <a:rPr lang="en-US" sz="3600" dirty="0">
                <a:latin typeface="Calibri" panose="020F0502020204030204" pitchFamily="34" charset="0"/>
                <a:ea typeface="+mn-ea"/>
                <a:cs typeface="Calibri" panose="020F0502020204030204" pitchFamily="34" charset="0"/>
              </a:rPr>
              <a:t> para </a:t>
            </a:r>
            <a:r>
              <a:rPr lang="en-US" sz="3600" dirty="0" err="1">
                <a:latin typeface="Calibri" panose="020F0502020204030204" pitchFamily="34" charset="0"/>
                <a:ea typeface="+mn-ea"/>
                <a:cs typeface="Calibri" panose="020F0502020204030204" pitchFamily="34" charset="0"/>
              </a:rPr>
              <a:t>viabilizar</a:t>
            </a:r>
            <a:r>
              <a:rPr lang="en-US" sz="3600" dirty="0">
                <a:latin typeface="Calibri" panose="020F0502020204030204" pitchFamily="34" charset="0"/>
                <a:ea typeface="+mn-ea"/>
                <a:cs typeface="Calibri" panose="020F0502020204030204" pitchFamily="34" charset="0"/>
              </a:rPr>
              <a:t> um </a:t>
            </a:r>
            <a:r>
              <a:rPr lang="en-US" sz="3600" dirty="0" err="1">
                <a:latin typeface="Calibri" panose="020F0502020204030204" pitchFamily="34" charset="0"/>
                <a:ea typeface="+mn-ea"/>
                <a:cs typeface="Calibri" panose="020F0502020204030204" pitchFamily="34" charset="0"/>
              </a:rPr>
              <a:t>profundo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ajuste</a:t>
            </a:r>
            <a:r>
              <a:rPr lang="en-US" sz="3600" dirty="0">
                <a:latin typeface="Calibri" panose="020F0502020204030204" pitchFamily="34" charset="0"/>
                <a:ea typeface="+mn-ea"/>
                <a:cs typeface="Calibri" panose="020F0502020204030204" pitchFamily="34" charset="0"/>
              </a:rPr>
              <a:t> fiscal,</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1999, </a:t>
            </a:r>
            <a:r>
              <a:rPr lang="en-US" sz="3600" dirty="0" err="1">
                <a:latin typeface="Calibri" panose="020F0502020204030204" pitchFamily="34" charset="0"/>
                <a:ea typeface="+mn-ea"/>
                <a:cs typeface="Calibri" panose="020F0502020204030204" pitchFamily="34" charset="0"/>
              </a:rPr>
              <a:t>prática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posteriormente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repetida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diversas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vezes</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pt-BR" sz="12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aprovação</a:t>
            </a:r>
            <a:r>
              <a:rPr lang="en-US" sz="3600" dirty="0">
                <a:latin typeface="Calibri" panose="020F0502020204030204" pitchFamily="34" charset="0"/>
                <a:ea typeface="+mn-ea"/>
                <a:cs typeface="Calibri" panose="020F0502020204030204" pitchFamily="34" charset="0"/>
              </a:rPr>
              <a:t> da Lei de </a:t>
            </a:r>
            <a:r>
              <a:rPr lang="en-US" sz="3600" dirty="0" err="1">
                <a:latin typeface="Calibri" panose="020F0502020204030204" pitchFamily="34" charset="0"/>
                <a:ea typeface="+mn-ea"/>
                <a:cs typeface="Calibri" panose="020F0502020204030204" pitchFamily="34" charset="0"/>
              </a:rPr>
              <a:t>Responsabilidade</a:t>
            </a:r>
            <a:r>
              <a:rPr lang="en-US" sz="3600" dirty="0">
                <a:latin typeface="Calibri" panose="020F0502020204030204" pitchFamily="34" charset="0"/>
                <a:ea typeface="+mn-ea"/>
                <a:cs typeface="Calibri" panose="020F0502020204030204" pitchFamily="34" charset="0"/>
              </a:rPr>
              <a:t> Fiscal (LRF) –      Lei </a:t>
            </a:r>
            <a:r>
              <a:rPr lang="en-US" sz="3600" dirty="0" err="1">
                <a:latin typeface="Calibri" panose="020F0502020204030204" pitchFamily="34" charset="0"/>
                <a:ea typeface="+mn-ea"/>
                <a:cs typeface="Calibri" panose="020F0502020204030204" pitchFamily="34" charset="0"/>
              </a:rPr>
              <a:t>Complementar</a:t>
            </a:r>
            <a:r>
              <a:rPr lang="en-US" sz="3600" dirty="0">
                <a:latin typeface="Calibri" panose="020F0502020204030204" pitchFamily="34" charset="0"/>
                <a:ea typeface="+mn-ea"/>
                <a:cs typeface="Calibri" panose="020F0502020204030204" pitchFamily="34" charset="0"/>
              </a:rPr>
              <a:t> 101/2000 - no </a:t>
            </a:r>
            <a:r>
              <a:rPr lang="en-US" sz="3600" dirty="0" err="1">
                <a:latin typeface="Calibri" panose="020F0502020204030204" pitchFamily="34" charset="0"/>
                <a:ea typeface="+mn-ea"/>
                <a:cs typeface="Calibri" panose="020F0502020204030204" pitchFamily="34" charset="0"/>
              </a:rPr>
              <a:t>segundo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mandato</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de FHC, </a:t>
            </a:r>
            <a:r>
              <a:rPr lang="en-US" sz="3600" dirty="0" err="1">
                <a:latin typeface="Calibri" panose="020F0502020204030204" pitchFamily="34" charset="0"/>
                <a:ea typeface="+mn-ea"/>
                <a:cs typeface="Calibri" panose="020F0502020204030204" pitchFamily="34" charset="0"/>
              </a:rPr>
              <a:t>consolidando</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processo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iniciado</a:t>
            </a:r>
            <a:r>
              <a:rPr lang="en-US" sz="3600" dirty="0">
                <a:latin typeface="Calibri" panose="020F0502020204030204" pitchFamily="34" charset="0"/>
                <a:ea typeface="+mn-ea"/>
                <a:cs typeface="Calibri" panose="020F0502020204030204" pitchFamily="34" charset="0"/>
              </a:rPr>
              <a:t> com a </a:t>
            </a:r>
            <a:r>
              <a:rPr lang="en-US" sz="3600" dirty="0" err="1">
                <a:latin typeface="Calibri" panose="020F0502020204030204" pitchFamily="34" charset="0"/>
                <a:ea typeface="+mn-ea"/>
                <a:cs typeface="Calibri" panose="020F0502020204030204" pitchFamily="34" charset="0"/>
              </a:rPr>
              <a:t>privatização</a:t>
            </a:r>
            <a:r>
              <a:rPr lang="en-US" sz="3600" dirty="0">
                <a:latin typeface="Calibri" panose="020F0502020204030204" pitchFamily="34" charset="0"/>
                <a:ea typeface="+mn-ea"/>
                <a:cs typeface="Calibri" panose="020F0502020204030204" pitchFamily="34" charset="0"/>
              </a:rPr>
              <a:t> dos </a:t>
            </a:r>
            <a:r>
              <a:rPr lang="en-US" sz="3600" dirty="0" err="1">
                <a:latin typeface="Calibri" panose="020F0502020204030204" pitchFamily="34" charset="0"/>
                <a:ea typeface="+mn-ea"/>
                <a:cs typeface="Calibri" panose="020F0502020204030204" pitchFamily="34" charset="0"/>
              </a:rPr>
              <a:t>bancos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e</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continuado</a:t>
            </a:r>
            <a:r>
              <a:rPr lang="en-US" sz="3600" dirty="0">
                <a:latin typeface="Calibri" panose="020F0502020204030204" pitchFamily="34" charset="0"/>
                <a:ea typeface="+mn-ea"/>
                <a:cs typeface="Calibri" panose="020F0502020204030204" pitchFamily="34" charset="0"/>
              </a:rPr>
              <a:t> com a </a:t>
            </a:r>
            <a:r>
              <a:rPr lang="en-US" sz="3600" dirty="0" err="1">
                <a:latin typeface="Calibri" panose="020F0502020204030204" pitchFamily="34" charset="0"/>
                <a:ea typeface="+mn-ea"/>
                <a:cs typeface="Calibri" panose="020F0502020204030204" pitchFamily="34" charset="0"/>
              </a:rPr>
              <a:t>renegociação</a:t>
            </a:r>
            <a:r>
              <a:rPr lang="en-US" sz="3600" dirty="0">
                <a:latin typeface="Calibri" panose="020F0502020204030204" pitchFamily="34" charset="0"/>
                <a:ea typeface="+mn-ea"/>
                <a:cs typeface="Calibri" panose="020F0502020204030204" pitchFamily="34" charset="0"/>
              </a:rPr>
              <a:t> das </a:t>
            </a:r>
            <a:r>
              <a:rPr lang="en-US" sz="3600" dirty="0" err="1">
                <a:latin typeface="Calibri" panose="020F0502020204030204" pitchFamily="34" charset="0"/>
                <a:ea typeface="+mn-ea"/>
                <a:cs typeface="Calibri" panose="020F0502020204030204" pitchFamily="34" charset="0"/>
              </a:rPr>
              <a:t>dívidas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e </a:t>
            </a:r>
            <a:r>
              <a:rPr lang="en-US" sz="3600" dirty="0" err="1">
                <a:latin typeface="Calibri" panose="020F0502020204030204" pitchFamily="34" charset="0"/>
                <a:ea typeface="+mn-ea"/>
                <a:cs typeface="Calibri" panose="020F0502020204030204" pitchFamily="34" charset="0"/>
              </a:rPr>
              <a:t>municipais</a:t>
            </a:r>
            <a:r>
              <a:rPr lang="en-US" sz="3600" dirty="0">
                <a:latin typeface="Calibri" panose="020F0502020204030204" pitchFamily="34" charset="0"/>
                <a:ea typeface="+mn-ea"/>
                <a:cs typeface="Calibri" panose="020F0502020204030204" pitchFamily="34" charset="0"/>
              </a:rPr>
              <a:t> → </a:t>
            </a:r>
            <a:r>
              <a:rPr lang="en-US" sz="3600" dirty="0" err="1">
                <a:latin typeface="Calibri" panose="020F0502020204030204" pitchFamily="34" charset="0"/>
                <a:ea typeface="+mn-ea"/>
                <a:cs typeface="Calibri" panose="020F0502020204030204" pitchFamily="34" charset="0"/>
              </a:rPr>
              <a:t>Regras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Formais</a:t>
            </a:r>
            <a:r>
              <a:rPr lang="en-US" sz="3600" dirty="0">
                <a:latin typeface="Calibri" panose="020F0502020204030204" pitchFamily="34" charset="0"/>
                <a:ea typeface="+mn-ea"/>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0419" name="Título 1"/>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
        <p:nvSpPr>
          <p:cNvPr id="60418" name="Espaço Reservado para Conteúdo 2"/>
          <p:cNvSpPr>
            <a:spLocks noGrp="1"/>
          </p:cNvSpPr>
          <p:nvPr>
            <p:ph idx="1"/>
          </p:nvPr>
        </p:nvSpPr>
        <p:spPr>
          <a:xfrm>
            <a:off x="228600" y="1219200"/>
            <a:ext cx="116586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regime de aposentadoria estabelecido na </a:t>
            </a:r>
            <a:r>
              <a:rPr lang="pt-BR" altLang="en-US" sz="3800" b="1" dirty="0">
                <a:latin typeface="Calibri" panose="020F0502020204030204" pitchFamily="34" charset="0"/>
                <a:cs typeface="Calibri" panose="020F0502020204030204" pitchFamily="34" charset="0"/>
              </a:rPr>
              <a:t>Constituição de 1988 </a:t>
            </a:r>
            <a:r>
              <a:rPr lang="pt-BR" altLang="en-US" sz="3800" dirty="0">
                <a:latin typeface="Calibri" panose="020F0502020204030204" pitchFamily="34" charset="0"/>
                <a:cs typeface="Calibri" panose="020F0502020204030204" pitchFamily="34" charset="0"/>
              </a:rPr>
              <a:t>tinha as seguintes características principais, válidas tanto para o regime geral (RGPS) quanto para os servidores públicos (RPPS):</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marL="1280588" lvl="1" indent="-742950" algn="just">
              <a:buClrTx/>
              <a:buFont typeface="+mj-lt"/>
              <a:buAutoNum type="alphaLcParenR"/>
            </a:pPr>
            <a:r>
              <a:rPr lang="pt-BR" altLang="en-US" sz="3800" dirty="0">
                <a:latin typeface="Calibri" panose="020F0502020204030204" pitchFamily="34" charset="0"/>
                <a:cs typeface="Calibri" panose="020F0502020204030204" pitchFamily="34" charset="0"/>
              </a:rPr>
              <a:t>Aposentadoria </a:t>
            </a:r>
            <a:r>
              <a:rPr lang="pt-BR" altLang="en-US" sz="3800" b="1" dirty="0">
                <a:latin typeface="Calibri" panose="020F0502020204030204" pitchFamily="34" charset="0"/>
                <a:cs typeface="Calibri" panose="020F0502020204030204" pitchFamily="34" charset="0"/>
              </a:rPr>
              <a:t>por idade </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65 e 60 anos para homens e mulheres</a:t>
            </a:r>
            <a:r>
              <a:rPr lang="pt-BR" altLang="en-US" sz="3800" dirty="0">
                <a:latin typeface="Calibri" panose="020F0502020204030204" pitchFamily="34" charset="0"/>
                <a:cs typeface="Calibri" panose="020F0502020204030204" pitchFamily="34" charset="0"/>
              </a:rPr>
              <a:t>, respectivamente, com </a:t>
            </a:r>
            <a:r>
              <a:rPr lang="pt-BR" altLang="en-US" sz="3800" b="1" dirty="0">
                <a:latin typeface="Calibri" panose="020F0502020204030204" pitchFamily="34" charset="0"/>
                <a:cs typeface="Calibri" panose="020F0502020204030204" pitchFamily="34" charset="0"/>
              </a:rPr>
              <a:t>redução de 5 anos</a:t>
            </a:r>
            <a:r>
              <a:rPr lang="pt-BR" altLang="en-US" sz="3800" dirty="0">
                <a:latin typeface="Calibri" panose="020F0502020204030204" pitchFamily="34" charset="0"/>
                <a:cs typeface="Calibri" panose="020F0502020204030204" pitchFamily="34" charset="0"/>
              </a:rPr>
              <a:t> para os trabalhadores </a:t>
            </a:r>
            <a:r>
              <a:rPr lang="pt-BR" altLang="en-US" sz="3800" b="1" dirty="0">
                <a:latin typeface="Calibri" panose="020F0502020204030204" pitchFamily="34" charset="0"/>
                <a:cs typeface="Calibri" panose="020F0502020204030204" pitchFamily="34" charset="0"/>
              </a:rPr>
              <a:t>rurais</a:t>
            </a:r>
            <a:r>
              <a:rPr lang="pt-BR" altLang="en-US" sz="3800" dirty="0">
                <a:latin typeface="Calibri" panose="020F0502020204030204" pitchFamily="34" charset="0"/>
                <a:cs typeface="Calibri" panose="020F0502020204030204" pitchFamily="34" charset="0"/>
              </a:rPr>
              <a:t> de ambos os sexos.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152400" y="609600"/>
            <a:ext cx="11658600" cy="3886200"/>
          </a:xfrm>
        </p:spPr>
        <p:txBody>
          <a:bodyPr/>
          <a:lstStyle/>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marL="1280588" lvl="1" indent="-742950" algn="just">
              <a:buClrTx/>
              <a:buFont typeface="+mj-lt"/>
              <a:buAutoNum type="alphaLcParenR" startAt="2"/>
            </a:pPr>
            <a:r>
              <a:rPr lang="pt-BR" altLang="en-US" sz="3800" dirty="0">
                <a:latin typeface="Calibri" panose="020F0502020204030204" pitchFamily="34" charset="0"/>
                <a:cs typeface="Calibri" panose="020F0502020204030204" pitchFamily="34" charset="0"/>
              </a:rPr>
              <a:t>Aposentadoria por </a:t>
            </a:r>
            <a:r>
              <a:rPr lang="pt-BR" altLang="en-US" sz="3800" b="1" dirty="0">
                <a:latin typeface="Calibri" panose="020F0502020204030204" pitchFamily="34" charset="0"/>
                <a:cs typeface="Calibri" panose="020F0502020204030204" pitchFamily="34" charset="0"/>
              </a:rPr>
              <a:t>tempo de serviço </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35 e 30 anos de serviço</a:t>
            </a:r>
            <a:r>
              <a:rPr lang="pt-BR" altLang="en-US" sz="3800" dirty="0">
                <a:latin typeface="Calibri" panose="020F0502020204030204" pitchFamily="34" charset="0"/>
                <a:cs typeface="Calibri" panose="020F0502020204030204" pitchFamily="34" charset="0"/>
              </a:rPr>
              <a:t> para homens e mulheres, respectivamente, com </a:t>
            </a:r>
            <a:r>
              <a:rPr lang="pt-BR" altLang="en-US" sz="3800" b="1" dirty="0">
                <a:latin typeface="Calibri" panose="020F0502020204030204" pitchFamily="34" charset="0"/>
                <a:cs typeface="Calibri" panose="020F0502020204030204" pitchFamily="34" charset="0"/>
              </a:rPr>
              <a:t>redução de 5 anos </a:t>
            </a:r>
            <a:r>
              <a:rPr lang="pt-BR" altLang="en-US" sz="3800" dirty="0">
                <a:latin typeface="Calibri" panose="020F0502020204030204" pitchFamily="34" charset="0"/>
                <a:cs typeface="Calibri" panose="020F0502020204030204" pitchFamily="34" charset="0"/>
              </a:rPr>
              <a:t>de idade para </a:t>
            </a:r>
            <a:r>
              <a:rPr lang="pt-BR" altLang="en-US" sz="3800" b="1" dirty="0">
                <a:latin typeface="Calibri" panose="020F0502020204030204" pitchFamily="34" charset="0"/>
                <a:cs typeface="Calibri" panose="020F0502020204030204" pitchFamily="34" charset="0"/>
              </a:rPr>
              <a:t>professores </a:t>
            </a:r>
            <a:r>
              <a:rPr lang="pt-BR" altLang="en-US" sz="3800" dirty="0">
                <a:latin typeface="Calibri" panose="020F0502020204030204" pitchFamily="34" charset="0"/>
                <a:cs typeface="Calibri" panose="020F0502020204030204" pitchFamily="34" charset="0"/>
              </a:rPr>
              <a:t>de ambos os sexos.</a:t>
            </a:r>
          </a:p>
          <a:p>
            <a:pPr lvl="1" algn="just">
              <a:buClrTx/>
              <a:buFont typeface="+mj-lt"/>
              <a:buAutoNum type="alphaLcParenR" startAt="2"/>
            </a:pPr>
            <a:endParaRPr lang="pt-BR" altLang="en-US" sz="600" dirty="0">
              <a:latin typeface="Calibri" panose="020F0502020204030204" pitchFamily="34" charset="0"/>
              <a:cs typeface="Calibri" panose="020F0502020204030204" pitchFamily="34" charset="0"/>
            </a:endParaRPr>
          </a:p>
          <a:p>
            <a:pPr marL="1280588" lvl="1" indent="-742950" algn="just">
              <a:buClrTx/>
              <a:buFont typeface="+mj-lt"/>
              <a:buAutoNum type="alphaLcParenR" startAt="2"/>
            </a:pPr>
            <a:r>
              <a:rPr lang="pt-BR" altLang="en-US" sz="3800" dirty="0">
                <a:latin typeface="Calibri" panose="020F0502020204030204" pitchFamily="34" charset="0"/>
                <a:cs typeface="Calibri" panose="020F0502020204030204" pitchFamily="34" charset="0"/>
              </a:rPr>
              <a:t>Aposentadoria </a:t>
            </a:r>
            <a:r>
              <a:rPr lang="pt-BR" altLang="en-US" sz="3800" b="1" dirty="0">
                <a:latin typeface="Calibri" panose="020F0502020204030204" pitchFamily="34" charset="0"/>
                <a:cs typeface="Calibri" panose="020F0502020204030204" pitchFamily="34" charset="0"/>
              </a:rPr>
              <a:t>proporcional </a:t>
            </a:r>
            <a:r>
              <a:rPr lang="pt-BR" altLang="en-US" sz="3800" dirty="0">
                <a:latin typeface="Calibri" panose="020F0502020204030204" pitchFamily="34" charset="0"/>
                <a:cs typeface="Calibri" panose="020F0502020204030204" pitchFamily="34" charset="0"/>
              </a:rPr>
              <a:t>ao tempo de serviço → </a:t>
            </a:r>
            <a:r>
              <a:rPr lang="pt-BR" altLang="en-US" sz="3800" b="1" dirty="0">
                <a:latin typeface="Calibri" panose="020F0502020204030204" pitchFamily="34" charset="0"/>
                <a:cs typeface="Calibri" panose="020F0502020204030204" pitchFamily="34" charset="0"/>
              </a:rPr>
              <a:t>30 e 25 anos </a:t>
            </a:r>
            <a:r>
              <a:rPr lang="pt-BR" altLang="en-US" sz="3800" dirty="0">
                <a:latin typeface="Calibri" panose="020F0502020204030204" pitchFamily="34" charset="0"/>
                <a:cs typeface="Calibri" panose="020F0502020204030204" pitchFamily="34" charset="0"/>
              </a:rPr>
              <a:t>de serviço para homens e mulheres, respectivamente.</a:t>
            </a:r>
            <a:endParaRPr lang="en-US" altLang="en-US" sz="3800"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AA71C390-1954-4CCB-B747-1B527827C77A}"/>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847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442" name="Espaço Reservado para Conteúdo 2"/>
          <p:cNvSpPr>
            <a:spLocks noGrp="1"/>
          </p:cNvSpPr>
          <p:nvPr>
            <p:ph idx="1"/>
          </p:nvPr>
        </p:nvSpPr>
        <p:spPr>
          <a:xfrm>
            <a:off x="76200" y="1295400"/>
            <a:ext cx="11996738"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a:t>
            </a:r>
            <a:r>
              <a:rPr lang="pt-BR" altLang="en-US" sz="3800" b="1" dirty="0">
                <a:latin typeface="Calibri" panose="020F0502020204030204" pitchFamily="34" charset="0"/>
                <a:cs typeface="Calibri" panose="020F0502020204030204" pitchFamily="34" charset="0"/>
              </a:rPr>
              <a:t>Brasil</a:t>
            </a:r>
            <a:r>
              <a:rPr lang="pt-BR" altLang="en-US" sz="3800" dirty="0">
                <a:latin typeface="Calibri" panose="020F0502020204030204" pitchFamily="34" charset="0"/>
                <a:cs typeface="Calibri" panose="020F0502020204030204" pitchFamily="34" charset="0"/>
              </a:rPr>
              <a:t> é um dos </a:t>
            </a:r>
            <a:r>
              <a:rPr lang="pt-BR" altLang="en-US" sz="3800" b="1" dirty="0">
                <a:latin typeface="Calibri" panose="020F0502020204030204" pitchFamily="34" charset="0"/>
                <a:cs typeface="Calibri" panose="020F0502020204030204" pitchFamily="34" charset="0"/>
              </a:rPr>
              <a:t>poucos países </a:t>
            </a:r>
            <a:r>
              <a:rPr lang="pt-BR" altLang="en-US" sz="3800" dirty="0">
                <a:latin typeface="Calibri" panose="020F0502020204030204" pitchFamily="34" charset="0"/>
                <a:cs typeface="Calibri" panose="020F0502020204030204" pitchFamily="34" charset="0"/>
              </a:rPr>
              <a:t>que adotam a figura da aposentadoria por </a:t>
            </a:r>
            <a:r>
              <a:rPr lang="pt-BR" altLang="en-US" sz="3800" b="1" dirty="0">
                <a:latin typeface="Calibri" panose="020F0502020204030204" pitchFamily="34" charset="0"/>
                <a:cs typeface="Calibri" panose="020F0502020204030204" pitchFamily="34" charset="0"/>
              </a:rPr>
              <a:t>tempo de serviço</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posteriormente transformada em aposentadoria por tempo de contribuição.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Essa </a:t>
            </a:r>
            <a:r>
              <a:rPr lang="pt-BR" altLang="en-US" sz="3800" b="1" dirty="0">
                <a:latin typeface="Calibri" panose="020F0502020204030204" pitchFamily="34" charset="0"/>
                <a:cs typeface="Calibri" panose="020F0502020204030204" pitchFamily="34" charset="0"/>
              </a:rPr>
              <a:t>figura</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combinada</a:t>
            </a:r>
            <a:r>
              <a:rPr lang="pt-BR" altLang="en-US" sz="3800" dirty="0">
                <a:latin typeface="Calibri" panose="020F0502020204030204" pitchFamily="34" charset="0"/>
                <a:cs typeface="Calibri" panose="020F0502020204030204" pitchFamily="34" charset="0"/>
              </a:rPr>
              <a:t> com a </a:t>
            </a:r>
            <a:r>
              <a:rPr lang="pt-BR" altLang="en-US" sz="3800" b="1" dirty="0">
                <a:latin typeface="Calibri" panose="020F0502020204030204" pitchFamily="34" charset="0"/>
                <a:cs typeface="Calibri" panose="020F0502020204030204" pitchFamily="34" charset="0"/>
              </a:rPr>
              <a:t>possibilidade de aposentadoria proporcional</a:t>
            </a:r>
            <a:r>
              <a:rPr lang="pt-BR" altLang="en-US" sz="3800" dirty="0">
                <a:latin typeface="Calibri" panose="020F0502020204030204" pitchFamily="34" charset="0"/>
                <a:cs typeface="Calibri" panose="020F0502020204030204" pitchFamily="34" charset="0"/>
              </a:rPr>
              <a:t>, permitia que um contingente não desprezível de pessoas se aposentasse </a:t>
            </a:r>
            <a:r>
              <a:rPr lang="pt-BR" altLang="en-US" sz="3800" b="1" dirty="0">
                <a:latin typeface="Calibri" panose="020F0502020204030204" pitchFamily="34" charset="0"/>
                <a:cs typeface="Calibri" panose="020F0502020204030204" pitchFamily="34" charset="0"/>
              </a:rPr>
              <a:t>antes dos 50 anos </a:t>
            </a:r>
            <a:r>
              <a:rPr lang="pt-BR" altLang="en-US" sz="3800" dirty="0">
                <a:latin typeface="Calibri" panose="020F0502020204030204" pitchFamily="34" charset="0"/>
                <a:cs typeface="Calibri" panose="020F0502020204030204" pitchFamily="34" charset="0"/>
              </a:rPr>
              <a:t>(alguns antes dos 45 anos).</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8097A55B-DDC2-491C-B870-6F07C1A42458}"/>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609600"/>
            <a:ext cx="11734800" cy="3886200"/>
          </a:xfrm>
        </p:spPr>
        <p:txBody>
          <a:bodyPr/>
          <a:lstStyle/>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problema começa a ser agravado por questões </a:t>
            </a:r>
            <a:r>
              <a:rPr lang="pt-BR" altLang="en-US" sz="3800" b="1" dirty="0">
                <a:latin typeface="Calibri" panose="020F0502020204030204" pitchFamily="34" charset="0"/>
                <a:cs typeface="Calibri" panose="020F0502020204030204" pitchFamily="34" charset="0"/>
              </a:rPr>
              <a:t>demográficas </a:t>
            </a:r>
            <a:r>
              <a:rPr lang="pt-BR" altLang="en-US" sz="3800" dirty="0">
                <a:latin typeface="Calibri" panose="020F0502020204030204" pitchFamily="34" charset="0"/>
                <a:cs typeface="Calibri" panose="020F0502020204030204" pitchFamily="34" charset="0"/>
              </a:rPr>
              <a:t>(redução da relação entre contribuintes e inativos).</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Aumento da expectativa de vida (boa notícia !)</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Queda na taxa de natalidade.</a:t>
            </a:r>
            <a:endParaRPr lang="en-US" altLang="en-US" sz="3800"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82B35787-5DF1-479E-A1D8-58EB935E3E07}"/>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3532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p:cNvGrpSpPr/>
          <p:nvPr/>
        </p:nvGrpSpPr>
        <p:grpSpPr>
          <a:xfrm>
            <a:off x="0" y="-76200"/>
            <a:ext cx="12192000" cy="6858000"/>
            <a:chOff x="0" y="-76200"/>
            <a:chExt cx="12192000" cy="6858000"/>
          </a:xfrm>
        </p:grpSpPr>
        <p:pic>
          <p:nvPicPr>
            <p:cNvPr id="4" name="Imagem 3"/>
            <p:cNvPicPr>
              <a:picLocks noChangeAspect="1"/>
            </p:cNvPicPr>
            <p:nvPr/>
          </p:nvPicPr>
          <p:blipFill>
            <a:blip r:embed="rId2"/>
            <a:stretch>
              <a:fillRect/>
            </a:stretch>
          </p:blipFill>
          <p:spPr>
            <a:xfrm>
              <a:off x="19050" y="533400"/>
              <a:ext cx="12172950" cy="6248400"/>
            </a:xfrm>
            <a:prstGeom prst="rect">
              <a:avLst/>
            </a:prstGeom>
            <a:ln w="28575">
              <a:solidFill>
                <a:schemeClr val="tx1"/>
              </a:solidFill>
            </a:ln>
          </p:spPr>
        </p:pic>
        <p:sp>
          <p:nvSpPr>
            <p:cNvPr id="2" name="Retângulo 1"/>
            <p:cNvSpPr/>
            <p:nvPr/>
          </p:nvSpPr>
          <p:spPr bwMode="auto">
            <a:xfrm>
              <a:off x="0" y="-76200"/>
              <a:ext cx="1219200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5" name="CaixaDeTexto 4"/>
            <p:cNvSpPr txBox="1"/>
            <p:nvPr/>
          </p:nvSpPr>
          <p:spPr>
            <a:xfrm>
              <a:off x="3733800" y="-76200"/>
              <a:ext cx="5562600" cy="677108"/>
            </a:xfrm>
            <a:prstGeom prst="rect">
              <a:avLst/>
            </a:prstGeom>
            <a:noFill/>
          </p:spPr>
          <p:txBody>
            <a:bodyPr wrap="square" rtlCol="0">
              <a:spAutoFit/>
            </a:bodyPr>
            <a:lstStyle/>
            <a:p>
              <a:r>
                <a:rPr lang="pt-BR" sz="3800" b="1" dirty="0">
                  <a:solidFill>
                    <a:schemeClr val="tx1"/>
                  </a:solidFill>
                  <a:latin typeface="Calibri" panose="020F0502020204030204" pitchFamily="34" charset="0"/>
                  <a:cs typeface="Calibri" panose="020F0502020204030204" pitchFamily="34" charset="0"/>
                </a:rPr>
                <a:t>Pirâmides Etárias no Brasil</a:t>
              </a:r>
            </a:p>
          </p:txBody>
        </p:sp>
        <p:sp>
          <p:nvSpPr>
            <p:cNvPr id="3" name="CaixaDeTexto 2"/>
            <p:cNvSpPr txBox="1"/>
            <p:nvPr/>
          </p:nvSpPr>
          <p:spPr>
            <a:xfrm>
              <a:off x="3962400" y="1447800"/>
              <a:ext cx="1524000" cy="615553"/>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pt-BR" sz="3400" dirty="0">
                  <a:solidFill>
                    <a:schemeClr val="accent4">
                      <a:lumMod val="75000"/>
                    </a:schemeClr>
                  </a:solidFill>
                  <a:latin typeface="Calibri" panose="020F0502020204030204" pitchFamily="34" charset="0"/>
                  <a:cs typeface="Calibri" panose="020F0502020204030204" pitchFamily="34" charset="0"/>
                </a:rPr>
                <a:t>Mulher</a:t>
              </a:r>
            </a:p>
          </p:txBody>
        </p:sp>
        <p:sp>
          <p:nvSpPr>
            <p:cNvPr id="8" name="CaixaDeTexto 7"/>
            <p:cNvSpPr txBox="1"/>
            <p:nvPr/>
          </p:nvSpPr>
          <p:spPr>
            <a:xfrm>
              <a:off x="838200" y="1447800"/>
              <a:ext cx="1676400" cy="615553"/>
            </a:xfrm>
            <a:prstGeom prst="rect">
              <a:avLst/>
            </a:prstGeom>
            <a:solidFill>
              <a:schemeClr val="accent2">
                <a:lumMod val="20000"/>
                <a:lumOff val="80000"/>
              </a:schemeClr>
            </a:solidFill>
            <a:ln>
              <a:solidFill>
                <a:srgbClr val="C00000"/>
              </a:solidFill>
            </a:ln>
          </p:spPr>
          <p:txBody>
            <a:bodyPr wrap="square" rtlCol="0">
              <a:spAutoFit/>
            </a:bodyPr>
            <a:lstStyle/>
            <a:p>
              <a:r>
                <a:rPr lang="pt-BR" sz="3400" dirty="0">
                  <a:solidFill>
                    <a:srgbClr val="C00000"/>
                  </a:solidFill>
                  <a:latin typeface="Calibri" panose="020F0502020204030204" pitchFamily="34" charset="0"/>
                  <a:cs typeface="Calibri" panose="020F0502020204030204" pitchFamily="34" charset="0"/>
                </a:rPr>
                <a:t>Homem</a:t>
              </a:r>
            </a:p>
          </p:txBody>
        </p:sp>
        <p:sp>
          <p:nvSpPr>
            <p:cNvPr id="11" name="Retângulo 10"/>
            <p:cNvSpPr/>
            <p:nvPr/>
          </p:nvSpPr>
          <p:spPr bwMode="auto">
            <a:xfrm>
              <a:off x="2895600" y="600908"/>
              <a:ext cx="609600" cy="23729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2" name="Retângulo 11"/>
            <p:cNvSpPr/>
            <p:nvPr/>
          </p:nvSpPr>
          <p:spPr bwMode="auto">
            <a:xfrm>
              <a:off x="8839200" y="600908"/>
              <a:ext cx="609600" cy="23729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0" name="CaixaDeTexto 9"/>
            <p:cNvSpPr txBox="1"/>
            <p:nvPr/>
          </p:nvSpPr>
          <p:spPr>
            <a:xfrm>
              <a:off x="2667000" y="405825"/>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1980</a:t>
              </a:r>
            </a:p>
          </p:txBody>
        </p:sp>
        <p:sp>
          <p:nvSpPr>
            <p:cNvPr id="13" name="CaixaDeTexto 12"/>
            <p:cNvSpPr txBox="1"/>
            <p:nvPr/>
          </p:nvSpPr>
          <p:spPr>
            <a:xfrm>
              <a:off x="8624887" y="396300"/>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2000</a:t>
              </a:r>
            </a:p>
          </p:txBody>
        </p:sp>
      </p:grpSp>
      <p:sp>
        <p:nvSpPr>
          <p:cNvPr id="6" name="CaixaDeTexto 5">
            <a:extLst>
              <a:ext uri="{FF2B5EF4-FFF2-40B4-BE49-F238E27FC236}">
                <a16:creationId xmlns:a16="http://schemas.microsoft.com/office/drawing/2014/main" id="{E7E45A53-BD24-4675-AD34-D94D72F0C9FA}"/>
              </a:ext>
            </a:extLst>
          </p:cNvPr>
          <p:cNvSpPr txBox="1"/>
          <p:nvPr/>
        </p:nvSpPr>
        <p:spPr>
          <a:xfrm>
            <a:off x="4648200" y="5969913"/>
            <a:ext cx="1295400" cy="430887"/>
          </a:xfrm>
          <a:prstGeom prst="rect">
            <a:avLst/>
          </a:prstGeom>
          <a:noFill/>
        </p:spPr>
        <p:txBody>
          <a:bodyPr wrap="square" rtlCol="0">
            <a:spAutoFit/>
          </a:bodyPr>
          <a:lstStyle/>
          <a:p>
            <a:pPr algn="ctr"/>
            <a:r>
              <a:rPr lang="pt-BR" sz="2200" b="0" dirty="0">
                <a:solidFill>
                  <a:schemeClr val="bg2">
                    <a:lumMod val="50000"/>
                  </a:schemeClr>
                </a:solidFill>
                <a:latin typeface="Arial" panose="020B0604020202020204" pitchFamily="34" charset="0"/>
              </a:rPr>
              <a:t>Milhares</a:t>
            </a:r>
          </a:p>
        </p:txBody>
      </p:sp>
    </p:spTree>
    <p:extLst>
      <p:ext uri="{BB962C8B-B14F-4D97-AF65-F5344CB8AC3E}">
        <p14:creationId xmlns:p14="http://schemas.microsoft.com/office/powerpoint/2010/main" val="24189675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0" y="-76200"/>
            <a:ext cx="12192000" cy="6934200"/>
            <a:chOff x="0" y="-76200"/>
            <a:chExt cx="12192000" cy="6934200"/>
          </a:xfrm>
        </p:grpSpPr>
        <p:pic>
          <p:nvPicPr>
            <p:cNvPr id="5" name="Imagem 4"/>
            <p:cNvPicPr>
              <a:picLocks noChangeAspect="1"/>
            </p:cNvPicPr>
            <p:nvPr/>
          </p:nvPicPr>
          <p:blipFill>
            <a:blip r:embed="rId2"/>
            <a:stretch>
              <a:fillRect/>
            </a:stretch>
          </p:blipFill>
          <p:spPr>
            <a:xfrm>
              <a:off x="8818" y="542925"/>
              <a:ext cx="12183182" cy="6315075"/>
            </a:xfrm>
            <a:prstGeom prst="rect">
              <a:avLst/>
            </a:prstGeom>
            <a:ln w="28575">
              <a:solidFill>
                <a:schemeClr val="tx1"/>
              </a:solidFill>
            </a:ln>
          </p:spPr>
        </p:pic>
        <p:sp>
          <p:nvSpPr>
            <p:cNvPr id="6" name="Retângulo 5"/>
            <p:cNvSpPr/>
            <p:nvPr/>
          </p:nvSpPr>
          <p:spPr bwMode="auto">
            <a:xfrm>
              <a:off x="0" y="-76200"/>
              <a:ext cx="1219200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CaixaDeTexto 6"/>
            <p:cNvSpPr txBox="1"/>
            <p:nvPr/>
          </p:nvSpPr>
          <p:spPr>
            <a:xfrm>
              <a:off x="3733800" y="-76200"/>
              <a:ext cx="5562600" cy="677108"/>
            </a:xfrm>
            <a:prstGeom prst="rect">
              <a:avLst/>
            </a:prstGeom>
            <a:noFill/>
          </p:spPr>
          <p:txBody>
            <a:bodyPr wrap="square" rtlCol="0">
              <a:spAutoFit/>
            </a:bodyPr>
            <a:lstStyle/>
            <a:p>
              <a:r>
                <a:rPr lang="pt-BR" sz="3800" b="1" dirty="0">
                  <a:solidFill>
                    <a:schemeClr val="tx1"/>
                  </a:solidFill>
                  <a:latin typeface="Calibri" panose="020F0502020204030204" pitchFamily="34" charset="0"/>
                  <a:cs typeface="Calibri" panose="020F0502020204030204" pitchFamily="34" charset="0"/>
                </a:rPr>
                <a:t>Pirâmides Etárias no Brasil</a:t>
              </a:r>
            </a:p>
          </p:txBody>
        </p:sp>
        <p:sp>
          <p:nvSpPr>
            <p:cNvPr id="8" name="Retângulo 7"/>
            <p:cNvSpPr/>
            <p:nvPr/>
          </p:nvSpPr>
          <p:spPr bwMode="auto">
            <a:xfrm>
              <a:off x="2895600" y="609599"/>
              <a:ext cx="609600" cy="276225"/>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9" name="Retângulo 8"/>
            <p:cNvSpPr/>
            <p:nvPr/>
          </p:nvSpPr>
          <p:spPr bwMode="auto">
            <a:xfrm>
              <a:off x="8915400" y="600908"/>
              <a:ext cx="609600" cy="23729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0" name="CaixaDeTexto 9"/>
            <p:cNvSpPr txBox="1"/>
            <p:nvPr/>
          </p:nvSpPr>
          <p:spPr>
            <a:xfrm>
              <a:off x="2743200" y="396300"/>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2030</a:t>
              </a:r>
            </a:p>
          </p:txBody>
        </p:sp>
        <p:sp>
          <p:nvSpPr>
            <p:cNvPr id="11" name="CaixaDeTexto 10"/>
            <p:cNvSpPr txBox="1"/>
            <p:nvPr/>
          </p:nvSpPr>
          <p:spPr>
            <a:xfrm>
              <a:off x="8777287" y="396300"/>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2050</a:t>
              </a:r>
            </a:p>
          </p:txBody>
        </p:sp>
      </p:grpSp>
    </p:spTree>
    <p:extLst>
      <p:ext uri="{BB962C8B-B14F-4D97-AF65-F5344CB8AC3E}">
        <p14:creationId xmlns:p14="http://schemas.microsoft.com/office/powerpoint/2010/main" val="10704536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219200"/>
            <a:ext cx="11734800" cy="3886200"/>
          </a:xfrm>
        </p:spPr>
        <p:txBody>
          <a:bodyPr/>
          <a:lstStyle/>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Mesmo com a maior formalização no mercado de trabalho durante algum período das últimas décadas e três reformas parciais no sistema, que evitaram uma queda relação contribuinte/beneficiário, as previsões são dramáticas.</a:t>
            </a:r>
          </a:p>
          <a:p>
            <a:pPr algn="just">
              <a:buClrTx/>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Essa relação, que correspondia a 3,24 na década de 90, deve atingir 1,76 em 2050.</a:t>
            </a:r>
          </a:p>
        </p:txBody>
      </p:sp>
      <p:sp>
        <p:nvSpPr>
          <p:cNvPr id="4" name="Título 1">
            <a:extLst>
              <a:ext uri="{FF2B5EF4-FFF2-40B4-BE49-F238E27FC236}">
                <a16:creationId xmlns:a16="http://schemas.microsoft.com/office/drawing/2014/main" id="{564E079A-E0FE-4970-99A5-383681169AF4}"/>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3749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2466" name="Título 1"/>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62467" name="Espaço Reservado para Conteúdo 2"/>
          <p:cNvSpPr>
            <a:spLocks noGrp="1"/>
          </p:cNvSpPr>
          <p:nvPr>
            <p:ph idx="1"/>
          </p:nvPr>
        </p:nvSpPr>
        <p:spPr>
          <a:xfrm>
            <a:off x="228600" y="1143000"/>
            <a:ext cx="11658600" cy="38862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FHC 1 (1998)</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Idade mínima para os novos entrantes do funcionalismo público de 60 e 55 anos, para homens e mulheres, respectivamente.</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“Pedágio”, na forma de 20% de acréscimo de tempo remanescente para a aposentadoria por tempo de contribuição no setor público.</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 calcmode="lin" valueType="num">
                                      <p:cBhvr additive="base">
                                        <p:cTn id="11"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anim calcmode="lin" valueType="num">
                                      <p:cBhvr additive="base">
                                        <p:cTn id="15"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0175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graphicFrame>
        <p:nvGraphicFramePr>
          <p:cNvPr id="8213" name="Object 6"/>
          <p:cNvGraphicFramePr>
            <a:graphicFrameLocks noChangeAspect="1"/>
          </p:cNvGraphicFramePr>
          <p:nvPr>
            <p:extLst>
              <p:ext uri="{D42A27DB-BD31-4B8C-83A1-F6EECF244321}">
                <p14:modId xmlns:p14="http://schemas.microsoft.com/office/powerpoint/2010/main" val="1276540862"/>
              </p:ext>
            </p:extLst>
          </p:nvPr>
        </p:nvGraphicFramePr>
        <p:xfrm>
          <a:off x="762000" y="1828800"/>
          <a:ext cx="8846731" cy="914400"/>
        </p:xfrm>
        <a:graphic>
          <a:graphicData uri="http://schemas.openxmlformats.org/presentationml/2006/ole">
            <mc:AlternateContent xmlns:mc="http://schemas.openxmlformats.org/markup-compatibility/2006">
              <mc:Choice xmlns:v="urn:schemas-microsoft-com:vml" Requires="v">
                <p:oleObj name="Equation" r:id="rId2" imgW="2146300" imgH="241300" progId="Equation.DSMT4">
                  <p:embed/>
                </p:oleObj>
              </mc:Choice>
              <mc:Fallback>
                <p:oleObj name="Equation" r:id="rId2" imgW="2146300" imgH="2413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8846731" cy="914400"/>
                      </a:xfrm>
                      <a:prstGeom prst="rect">
                        <a:avLst/>
                      </a:prstGeom>
                      <a:solidFill>
                        <a:schemeClr val="bg1">
                          <a:lumMod val="95000"/>
                        </a:schemeClr>
                      </a:solidFill>
                      <a:ln>
                        <a:solidFill>
                          <a:schemeClr val="tx1"/>
                        </a:solidFill>
                      </a:ln>
                      <a:effectLst/>
                    </p:spPr>
                  </p:pic>
                </p:oleObj>
              </mc:Fallback>
            </mc:AlternateContent>
          </a:graphicData>
        </a:graphic>
      </p:graphicFrame>
      <p:sp>
        <p:nvSpPr>
          <p:cNvPr id="8218" name="Text Box 12"/>
          <p:cNvSpPr txBox="1">
            <a:spLocks noChangeArrowheads="1"/>
          </p:cNvSpPr>
          <p:nvPr/>
        </p:nvSpPr>
        <p:spPr bwMode="auto">
          <a:xfrm>
            <a:off x="152400" y="2895600"/>
            <a:ext cx="11887200" cy="3908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ts val="600"/>
              </a:spcBef>
              <a:buClrTx/>
              <a:buSzTx/>
              <a:buFont typeface="Arial" panose="020B0604020202020204" pitchFamily="34" charset="0"/>
              <a:buChar char="•"/>
            </a:pPr>
            <a:r>
              <a:rPr lang="en-US" altLang="en-US" sz="3500" b="0" dirty="0">
                <a:solidFill>
                  <a:srgbClr val="000000"/>
                </a:solidFill>
                <a:latin typeface="Calibri" panose="020F0502020204030204" pitchFamily="34" charset="0"/>
                <a:cs typeface="Calibri" panose="020F0502020204030204" pitchFamily="34" charset="0"/>
              </a:rPr>
              <a:t>O </a:t>
            </a:r>
            <a:r>
              <a:rPr lang="en-US" altLang="en-US" sz="3500" b="0" dirty="0" err="1">
                <a:solidFill>
                  <a:srgbClr val="000000"/>
                </a:solidFill>
                <a:latin typeface="Calibri" panose="020F0502020204030204" pitchFamily="34" charset="0"/>
                <a:cs typeface="Calibri" panose="020F0502020204030204" pitchFamily="34" charset="0"/>
              </a:rPr>
              <a:t>estoque</a:t>
            </a:r>
            <a:r>
              <a:rPr lang="en-US" altLang="en-US" sz="3500" b="0" dirty="0">
                <a:solidFill>
                  <a:srgbClr val="000000"/>
                </a:solidFill>
                <a:latin typeface="Calibri" panose="020F0502020204030204" pitchFamily="34" charset="0"/>
                <a:cs typeface="Calibri" panose="020F0502020204030204" pitchFamily="34" charset="0"/>
              </a:rPr>
              <a:t> da </a:t>
            </a:r>
            <a:r>
              <a:rPr lang="en-US" altLang="en-US" sz="3500" b="0" dirty="0" err="1">
                <a:solidFill>
                  <a:srgbClr val="000000"/>
                </a:solidFill>
                <a:latin typeface="Calibri" panose="020F0502020204030204" pitchFamily="34" charset="0"/>
                <a:cs typeface="Calibri" panose="020F0502020204030204" pitchFamily="34" charset="0"/>
              </a:rPr>
              <a:t>dívida</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pública</a:t>
            </a:r>
            <a:r>
              <a:rPr lang="en-US" altLang="en-US" sz="3500" b="0" dirty="0">
                <a:solidFill>
                  <a:srgbClr val="000000"/>
                </a:solidFill>
                <a:latin typeface="Calibri" panose="020F0502020204030204" pitchFamily="34" charset="0"/>
                <a:cs typeface="Calibri" panose="020F0502020204030204" pitchFamily="34" charset="0"/>
              </a:rPr>
              <a:t> no </a:t>
            </a:r>
            <a:r>
              <a:rPr lang="en-US" altLang="en-US" sz="3500" b="0" dirty="0" err="1">
                <a:solidFill>
                  <a:srgbClr val="000000"/>
                </a:solidFill>
                <a:latin typeface="Calibri" panose="020F0502020204030204" pitchFamily="34" charset="0"/>
                <a:cs typeface="Calibri" panose="020F0502020204030204" pitchFamily="34" charset="0"/>
              </a:rPr>
              <a:t>período</a:t>
            </a:r>
            <a:r>
              <a:rPr lang="en-US" altLang="en-US" sz="3500" b="0" dirty="0">
                <a:solidFill>
                  <a:srgbClr val="000000"/>
                </a:solidFill>
                <a:latin typeface="Calibri" panose="020F0502020204030204" pitchFamily="34" charset="0"/>
                <a:cs typeface="Calibri" panose="020F0502020204030204" pitchFamily="34" charset="0"/>
              </a:rPr>
              <a:t> t é </a:t>
            </a:r>
            <a:r>
              <a:rPr lang="en-US" altLang="en-US" sz="3500" b="0" dirty="0" err="1">
                <a:solidFill>
                  <a:srgbClr val="000000"/>
                </a:solidFill>
                <a:latin typeface="Calibri" panose="020F0502020204030204" pitchFamily="34" charset="0"/>
                <a:cs typeface="Calibri" panose="020F0502020204030204" pitchFamily="34" charset="0"/>
              </a:rPr>
              <a:t>igual</a:t>
            </a:r>
            <a:r>
              <a:rPr lang="en-US" altLang="en-US" sz="3500" b="0" dirty="0">
                <a:solidFill>
                  <a:srgbClr val="000000"/>
                </a:solidFill>
                <a:latin typeface="Calibri" panose="020F0502020204030204" pitchFamily="34" charset="0"/>
                <a:cs typeface="Calibri" panose="020F0502020204030204" pitchFamily="34" charset="0"/>
              </a:rPr>
              <a:t> a </a:t>
            </a:r>
            <a:r>
              <a:rPr lang="en-US" altLang="en-US" sz="3500" b="0" dirty="0" err="1">
                <a:solidFill>
                  <a:srgbClr val="000000"/>
                </a:solidFill>
                <a:latin typeface="Calibri" panose="020F0502020204030204" pitchFamily="34" charset="0"/>
                <a:cs typeface="Calibri" panose="020F0502020204030204" pitchFamily="34" charset="0"/>
              </a:rPr>
              <a:t>dívida</a:t>
            </a:r>
            <a:r>
              <a:rPr lang="en-US" altLang="en-US" sz="3500" b="0" dirty="0">
                <a:solidFill>
                  <a:srgbClr val="000000"/>
                </a:solidFill>
                <a:latin typeface="Calibri" panose="020F0502020204030204" pitchFamily="34" charset="0"/>
                <a:cs typeface="Calibri" panose="020F0502020204030204" pitchFamily="34" charset="0"/>
              </a:rPr>
              <a:t> do </a:t>
            </a:r>
            <a:r>
              <a:rPr lang="en-US" altLang="en-US" sz="3500" b="0" dirty="0" err="1">
                <a:solidFill>
                  <a:srgbClr val="000000"/>
                </a:solidFill>
                <a:latin typeface="Calibri" panose="020F0502020204030204" pitchFamily="34" charset="0"/>
                <a:cs typeface="Calibri" panose="020F0502020204030204" pitchFamily="34" charset="0"/>
              </a:rPr>
              <a:t>período</a:t>
            </a:r>
            <a:r>
              <a:rPr lang="en-US" altLang="en-US" sz="3500" b="0" dirty="0">
                <a:solidFill>
                  <a:srgbClr val="000000"/>
                </a:solidFill>
                <a:latin typeface="Calibri" panose="020F0502020204030204" pitchFamily="34" charset="0"/>
                <a:cs typeface="Calibri" panose="020F0502020204030204" pitchFamily="34" charset="0"/>
              </a:rPr>
              <a:t> anterior </a:t>
            </a:r>
            <a:r>
              <a:rPr lang="en-US" altLang="en-US" sz="3500" b="0" dirty="0" err="1">
                <a:solidFill>
                  <a:srgbClr val="000000"/>
                </a:solidFill>
                <a:latin typeface="Calibri" panose="020F0502020204030204" pitchFamily="34" charset="0"/>
                <a:cs typeface="Calibri" panose="020F0502020204030204" pitchFamily="34" charset="0"/>
              </a:rPr>
              <a:t>mais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os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gastos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correntes</a:t>
            </a:r>
            <a:r>
              <a:rPr lang="en-US" altLang="en-US" sz="3500" b="0" dirty="0">
                <a:solidFill>
                  <a:srgbClr val="000000"/>
                </a:solidFill>
                <a:latin typeface="Calibri" panose="020F0502020204030204" pitchFamily="34" charset="0"/>
                <a:cs typeface="Calibri" panose="020F0502020204030204" pitchFamily="34" charset="0"/>
              </a:rPr>
              <a:t> do </a:t>
            </a:r>
            <a:r>
              <a:rPr lang="en-US" altLang="en-US" sz="3500" b="0" dirty="0" err="1">
                <a:solidFill>
                  <a:srgbClr val="000000"/>
                </a:solidFill>
                <a:latin typeface="Calibri" panose="020F0502020204030204" pitchFamily="34" charset="0"/>
                <a:cs typeface="Calibri" panose="020F0502020204030204" pitchFamily="34" charset="0"/>
              </a:rPr>
              <a:t>governo</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consumo</a:t>
            </a:r>
            <a:r>
              <a:rPr lang="en-US" altLang="en-US" sz="3500" b="0" dirty="0">
                <a:solidFill>
                  <a:srgbClr val="000000"/>
                </a:solidFill>
                <a:latin typeface="Calibri" panose="020F0502020204030204" pitchFamily="34" charset="0"/>
                <a:cs typeface="Calibri" panose="020F0502020204030204" pitchFamily="34" charset="0"/>
              </a:rPr>
              <a:t> (G) , </a:t>
            </a:r>
            <a:r>
              <a:rPr lang="en-US" altLang="en-US" sz="3500" b="0" dirty="0" err="1">
                <a:solidFill>
                  <a:srgbClr val="000000"/>
                </a:solidFill>
                <a:latin typeface="Calibri" panose="020F0502020204030204" pitchFamily="34" charset="0"/>
                <a:cs typeface="Calibri" panose="020F0502020204030204" pitchFamily="34" charset="0"/>
              </a:rPr>
              <a:t>transferências</a:t>
            </a:r>
            <a:r>
              <a:rPr lang="en-US" altLang="en-US" sz="3500" b="0" dirty="0">
                <a:solidFill>
                  <a:srgbClr val="000000"/>
                </a:solidFill>
                <a:latin typeface="Calibri" panose="020F0502020204030204" pitchFamily="34" charset="0"/>
                <a:cs typeface="Calibri" panose="020F0502020204030204" pitchFamily="34" charset="0"/>
              </a:rPr>
              <a:t> (Tr) e </a:t>
            </a:r>
            <a:r>
              <a:rPr lang="en-US" altLang="en-US" sz="3500" b="0" dirty="0" err="1">
                <a:solidFill>
                  <a:srgbClr val="000000"/>
                </a:solidFill>
                <a:latin typeface="Calibri" panose="020F0502020204030204" pitchFamily="34" charset="0"/>
                <a:cs typeface="Calibri" panose="020F0502020204030204" pitchFamily="34" charset="0"/>
              </a:rPr>
              <a:t>investimento</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governamental</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mais</a:t>
            </a:r>
            <a:r>
              <a:rPr lang="en-US" altLang="en-US" sz="3500" b="0" dirty="0">
                <a:solidFill>
                  <a:srgbClr val="000000"/>
                </a:solidFill>
                <a:latin typeface="Calibri" panose="020F0502020204030204" pitchFamily="34" charset="0"/>
                <a:cs typeface="Calibri" panose="020F0502020204030204" pitchFamily="34" charset="0"/>
              </a:rPr>
              <a:t> o </a:t>
            </a:r>
            <a:r>
              <a:rPr lang="en-US" altLang="en-US" sz="3500" b="0" dirty="0" err="1">
                <a:solidFill>
                  <a:srgbClr val="000000"/>
                </a:solidFill>
                <a:latin typeface="Calibri" panose="020F0502020204030204" pitchFamily="34" charset="0"/>
                <a:cs typeface="Calibri" panose="020F0502020204030204" pitchFamily="34" charset="0"/>
              </a:rPr>
              <a:t>pagamento</a:t>
            </a:r>
            <a:r>
              <a:rPr lang="en-US" altLang="en-US" sz="3500" b="0" dirty="0">
                <a:solidFill>
                  <a:srgbClr val="000000"/>
                </a:solidFill>
                <a:latin typeface="Calibri" panose="020F0502020204030204" pitchFamily="34" charset="0"/>
                <a:cs typeface="Calibri" panose="020F0502020204030204" pitchFamily="34" charset="0"/>
              </a:rPr>
              <a:t> de </a:t>
            </a:r>
            <a:r>
              <a:rPr lang="en-US" altLang="en-US" sz="3500" b="0" dirty="0" err="1">
                <a:solidFill>
                  <a:srgbClr val="000000"/>
                </a:solidFill>
                <a:latin typeface="Calibri" panose="020F0502020204030204" pitchFamily="34" charset="0"/>
                <a:cs typeface="Calibri" panose="020F0502020204030204" pitchFamily="34" charset="0"/>
              </a:rPr>
              <a:t>juros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sobre</a:t>
            </a:r>
            <a:r>
              <a:rPr lang="en-US" altLang="en-US" sz="3500" b="0" dirty="0">
                <a:solidFill>
                  <a:srgbClr val="000000"/>
                </a:solidFill>
                <a:latin typeface="Calibri" panose="020F0502020204030204" pitchFamily="34" charset="0"/>
                <a:cs typeface="Calibri" panose="020F0502020204030204" pitchFamily="34" charset="0"/>
              </a:rPr>
              <a:t> o </a:t>
            </a:r>
            <a:r>
              <a:rPr lang="en-US" altLang="en-US" sz="3500" b="0" dirty="0" err="1">
                <a:solidFill>
                  <a:srgbClr val="000000"/>
                </a:solidFill>
                <a:latin typeface="Calibri" panose="020F0502020204030204" pitchFamily="34" charset="0"/>
                <a:cs typeface="Calibri" panose="020F0502020204030204" pitchFamily="34" charset="0"/>
              </a:rPr>
              <a:t>estoque</a:t>
            </a:r>
            <a:r>
              <a:rPr lang="en-US" altLang="en-US" sz="3500" b="0" dirty="0">
                <a:solidFill>
                  <a:srgbClr val="000000"/>
                </a:solidFill>
                <a:latin typeface="Calibri" panose="020F0502020204030204" pitchFamily="34" charset="0"/>
                <a:cs typeface="Calibri" panose="020F0502020204030204" pitchFamily="34" charset="0"/>
              </a:rPr>
              <a:t> da </a:t>
            </a:r>
            <a:r>
              <a:rPr lang="en-US" altLang="en-US" sz="3500" b="0" dirty="0" err="1">
                <a:solidFill>
                  <a:srgbClr val="000000"/>
                </a:solidFill>
                <a:latin typeface="Calibri" panose="020F0502020204030204" pitchFamily="34" charset="0"/>
                <a:cs typeface="Calibri" panose="020F0502020204030204" pitchFamily="34" charset="0"/>
              </a:rPr>
              <a:t>dívida</a:t>
            </a:r>
            <a:r>
              <a:rPr lang="en-US" altLang="en-US" sz="3500" b="0" dirty="0">
                <a:solidFill>
                  <a:srgbClr val="000000"/>
                </a:solidFill>
                <a:latin typeface="Calibri" panose="020F0502020204030204" pitchFamily="34" charset="0"/>
                <a:cs typeface="Calibri" panose="020F0502020204030204" pitchFamily="34" charset="0"/>
              </a:rPr>
              <a:t> no </a:t>
            </a:r>
            <a:r>
              <a:rPr lang="en-US" altLang="en-US" sz="3500" b="0" dirty="0" err="1">
                <a:solidFill>
                  <a:srgbClr val="000000"/>
                </a:solidFill>
                <a:latin typeface="Calibri" panose="020F0502020204030204" pitchFamily="34" charset="0"/>
                <a:cs typeface="Calibri" panose="020F0502020204030204" pitchFamily="34" charset="0"/>
              </a:rPr>
              <a:t>período</a:t>
            </a:r>
            <a:r>
              <a:rPr lang="en-US" altLang="en-US" sz="3500" b="0" dirty="0">
                <a:solidFill>
                  <a:srgbClr val="000000"/>
                </a:solidFill>
                <a:latin typeface="Calibri" panose="020F0502020204030204" pitchFamily="34" charset="0"/>
                <a:cs typeface="Calibri" panose="020F0502020204030204" pitchFamily="34" charset="0"/>
              </a:rPr>
              <a:t> anterior, </a:t>
            </a:r>
            <a:r>
              <a:rPr lang="en-US" altLang="en-US" sz="3500" b="0" dirty="0" err="1">
                <a:solidFill>
                  <a:srgbClr val="000000"/>
                </a:solidFill>
                <a:latin typeface="Calibri" panose="020F0502020204030204" pitchFamily="34" charset="0"/>
                <a:cs typeface="Calibri" panose="020F0502020204030204" pitchFamily="34" charset="0"/>
              </a:rPr>
              <a:t>menos</a:t>
            </a:r>
            <a:r>
              <a:rPr lang="en-US" altLang="en-US" sz="3500" b="0" dirty="0">
                <a:solidFill>
                  <a:srgbClr val="000000"/>
                </a:solidFill>
                <a:latin typeface="Calibri" panose="020F0502020204030204" pitchFamily="34" charset="0"/>
                <a:cs typeface="Calibri" panose="020F0502020204030204" pitchFamily="34" charset="0"/>
              </a:rPr>
              <a:t> a </a:t>
            </a:r>
            <a:r>
              <a:rPr lang="en-US" altLang="en-US" sz="3500" b="0" dirty="0" err="1">
                <a:solidFill>
                  <a:srgbClr val="000000"/>
                </a:solidFill>
                <a:latin typeface="Calibri" panose="020F0502020204030204" pitchFamily="34" charset="0"/>
                <a:cs typeface="Calibri" panose="020F0502020204030204" pitchFamily="34" charset="0"/>
              </a:rPr>
              <a:t>carga</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tributária</a:t>
            </a:r>
            <a:r>
              <a:rPr lang="en-US" altLang="en-US" sz="3500" b="0" dirty="0">
                <a:solidFill>
                  <a:srgbClr val="000000"/>
                </a:solidFill>
                <a:latin typeface="Calibri" panose="020F0502020204030204" pitchFamily="34" charset="0"/>
                <a:cs typeface="Calibri" panose="020F0502020204030204" pitchFamily="34" charset="0"/>
              </a:rPr>
              <a:t>.</a:t>
            </a:r>
          </a:p>
          <a:p>
            <a:pPr marL="1314450" lvl="1" indent="-571500" algn="just" eaLnBrk="1" hangingPunct="1">
              <a:spcBef>
                <a:spcPts val="600"/>
              </a:spcBef>
              <a:buClrTx/>
              <a:buSzTx/>
              <a:buFont typeface="Arial" panose="020B0604020202020204" pitchFamily="34" charset="0"/>
              <a:buChar char="•"/>
            </a:pPr>
            <a:r>
              <a:rPr lang="en-US" altLang="en-US" sz="3400" b="0" dirty="0">
                <a:solidFill>
                  <a:srgbClr val="000000"/>
                </a:solidFill>
                <a:latin typeface="Calibri" panose="020F0502020204030204" pitchFamily="34" charset="0"/>
                <a:cs typeface="Calibri" panose="020F0502020204030204" pitchFamily="34" charset="0"/>
              </a:rPr>
              <a:t>Observe que </a:t>
            </a:r>
            <a:r>
              <a:rPr lang="en-US" altLang="en-US" sz="3400" b="0" dirty="0" err="1">
                <a:solidFill>
                  <a:srgbClr val="000000"/>
                </a:solidFill>
                <a:latin typeface="Calibri" panose="020F0502020204030204" pitchFamily="34" charset="0"/>
                <a:cs typeface="Calibri" panose="020F0502020204030204" pitchFamily="34" charset="0"/>
              </a:rPr>
              <a:t>estamos</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tratando</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separadamente</a:t>
            </a:r>
            <a:r>
              <a:rPr lang="en-US" altLang="en-US" sz="3400" b="0" dirty="0">
                <a:solidFill>
                  <a:srgbClr val="000000"/>
                </a:solidFill>
                <a:latin typeface="Calibri" panose="020F0502020204030204" pitchFamily="34" charset="0"/>
                <a:cs typeface="Calibri" panose="020F0502020204030204" pitchFamily="34" charset="0"/>
              </a:rPr>
              <a:t> as </a:t>
            </a:r>
            <a:r>
              <a:rPr lang="en-US" altLang="en-US" sz="3400" b="0" dirty="0" err="1">
                <a:solidFill>
                  <a:srgbClr val="000000"/>
                </a:solidFill>
                <a:latin typeface="Calibri" panose="020F0502020204030204" pitchFamily="34" charset="0"/>
                <a:cs typeface="Calibri" panose="020F0502020204030204" pitchFamily="34" charset="0"/>
              </a:rPr>
              <a:t>despesas</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financeiras</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pagamentos</a:t>
            </a:r>
            <a:r>
              <a:rPr lang="en-US" altLang="en-US" sz="3400" b="0" dirty="0">
                <a:solidFill>
                  <a:srgbClr val="000000"/>
                </a:solidFill>
                <a:latin typeface="Calibri" panose="020F0502020204030204" pitchFamily="34" charset="0"/>
                <a:cs typeface="Calibri" panose="020F0502020204030204" pitchFamily="34" charset="0"/>
              </a:rPr>
              <a:t> de </a:t>
            </a:r>
            <a:r>
              <a:rPr lang="en-US" altLang="en-US" sz="3400" b="0" dirty="0" err="1">
                <a:solidFill>
                  <a:srgbClr val="000000"/>
                </a:solidFill>
                <a:latin typeface="Calibri" panose="020F0502020204030204" pitchFamily="34" charset="0"/>
                <a:cs typeface="Calibri" panose="020F0502020204030204" pitchFamily="34" charset="0"/>
              </a:rPr>
              <a:t>juros</a:t>
            </a:r>
            <a:r>
              <a:rPr lang="en-US" altLang="en-US" sz="3400" b="0" dirty="0">
                <a:solidFill>
                  <a:srgbClr val="000000"/>
                </a:solidFill>
                <a:latin typeface="Calibri" panose="020F0502020204030204" pitchFamily="34" charset="0"/>
                <a:cs typeface="Calibri" panose="020F0502020204030204" pitchFamily="34" charset="0"/>
              </a:rPr>
              <a:t>.</a:t>
            </a:r>
          </a:p>
        </p:txBody>
      </p:sp>
      <p:sp>
        <p:nvSpPr>
          <p:cNvPr id="8" name="CaixaDeTexto 7"/>
          <p:cNvSpPr txBox="1"/>
          <p:nvPr/>
        </p:nvSpPr>
        <p:spPr>
          <a:xfrm>
            <a:off x="152400" y="1066800"/>
            <a:ext cx="11887200" cy="707886"/>
          </a:xfrm>
          <a:prstGeom prst="rect">
            <a:avLst/>
          </a:prstGeom>
          <a:noFill/>
        </p:spPr>
        <p:txBody>
          <a:bodyPr wrap="square" rtlCol="0">
            <a:spAutoFit/>
          </a:bodyPr>
          <a:lstStyle/>
          <a:p>
            <a:pPr marL="457200" indent="-457200">
              <a:buFont typeface="Arial" panose="020B0604020202020204" pitchFamily="34" charset="0"/>
              <a:buChar char="•"/>
            </a:pPr>
            <a:r>
              <a:rPr lang="pt-BR" sz="4000" b="1" dirty="0">
                <a:solidFill>
                  <a:schemeClr val="tx1"/>
                </a:solidFill>
                <a:latin typeface="Calibri" panose="020F0502020204030204" pitchFamily="34" charset="0"/>
                <a:cs typeface="Calibri" panose="020F0502020204030204" pitchFamily="34" charset="0"/>
              </a:rPr>
              <a:t>Dívida Pública → Governo se Financiando com Dívida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additive="base">
                                        <p:cTn id="7" dur="500" fill="hold"/>
                                        <p:tgtEl>
                                          <p:spTgt spid="8213"/>
                                        </p:tgtEl>
                                        <p:attrNameLst>
                                          <p:attrName>ppt_x</p:attrName>
                                        </p:attrNameLst>
                                      </p:cBhvr>
                                      <p:tavLst>
                                        <p:tav tm="0">
                                          <p:val>
                                            <p:strVal val="#ppt_x"/>
                                          </p:val>
                                        </p:tav>
                                        <p:tav tm="100000">
                                          <p:val>
                                            <p:strVal val="#ppt_x"/>
                                          </p:val>
                                        </p:tav>
                                      </p:tavLst>
                                    </p:anim>
                                    <p:anim calcmode="lin" valueType="num">
                                      <p:cBhvr additive="base">
                                        <p:cTn id="8" dur="500" fill="hold"/>
                                        <p:tgtEl>
                                          <p:spTgt spid="82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218"/>
                                        </p:tgtEl>
                                        <p:attrNameLst>
                                          <p:attrName>style.visibility</p:attrName>
                                        </p:attrNameLst>
                                      </p:cBhvr>
                                      <p:to>
                                        <p:strVal val="visible"/>
                                      </p:to>
                                    </p:set>
                                    <p:anim calcmode="lin" valueType="num">
                                      <p:cBhvr additive="base">
                                        <p:cTn id="17" dur="500" fill="hold"/>
                                        <p:tgtEl>
                                          <p:spTgt spid="8218"/>
                                        </p:tgtEl>
                                        <p:attrNameLst>
                                          <p:attrName>ppt_x</p:attrName>
                                        </p:attrNameLst>
                                      </p:cBhvr>
                                      <p:tavLst>
                                        <p:tav tm="0">
                                          <p:val>
                                            <p:strVal val="#ppt_x"/>
                                          </p:val>
                                        </p:tav>
                                        <p:tav tm="100000">
                                          <p:val>
                                            <p:strVal val="#ppt_x"/>
                                          </p:val>
                                        </p:tav>
                                      </p:tavLst>
                                    </p:anim>
                                    <p:anim calcmode="lin" valueType="num">
                                      <p:cBhvr additive="base">
                                        <p:cTn id="18" dur="500" fill="hold"/>
                                        <p:tgtEl>
                                          <p:spTgt spid="8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228600" y="914400"/>
            <a:ext cx="11658600" cy="3886200"/>
          </a:xfrm>
        </p:spPr>
        <p:txBody>
          <a:bodyPr/>
          <a:lstStyle/>
          <a:p>
            <a:pPr lvl="1" algn="just">
              <a:buClrTx/>
              <a:buFont typeface="Arial" panose="020B0604020202020204" pitchFamily="34" charset="0"/>
              <a:buChar char="•"/>
            </a:pPr>
            <a:endParaRPr lang="pt-BR" altLang="en-US" sz="400" dirty="0"/>
          </a:p>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FHC 2 (2002)</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Criação do fator previdenciário: no INSS o valor da aposentadoria por tempo de contribuição passa a depender da multiplicação da média dos 80% maiores salários de contribuição do indivíduo na ativa, por um fator previdenciário, tanto menor quanto menores forem a idade de aposentadoria e o número de anos de contribuição.</a:t>
            </a:r>
          </a:p>
        </p:txBody>
      </p:sp>
    </p:spTree>
    <p:extLst>
      <p:ext uri="{BB962C8B-B14F-4D97-AF65-F5344CB8AC3E}">
        <p14:creationId xmlns:p14="http://schemas.microsoft.com/office/powerpoint/2010/main" val="34663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B16AF28-6054-4A73-9BBB-A1E9D5A9E46B}"/>
              </a:ext>
            </a:extLst>
          </p:cNvPr>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14E0962C-F436-4FB2-B976-DE62541B7FAC}"/>
              </a:ext>
            </a:extLst>
          </p:cNvPr>
          <p:cNvSpPr>
            <a:spLocks noGrp="1"/>
          </p:cNvSpPr>
          <p:nvPr>
            <p:ph idx="1"/>
          </p:nvPr>
        </p:nvSpPr>
        <p:spPr>
          <a:xfrm>
            <a:off x="228600" y="1219200"/>
            <a:ext cx="11734800" cy="3886200"/>
          </a:xfrm>
        </p:spPr>
        <p:txBody>
          <a:bodyPr/>
          <a:lstStyle/>
          <a:p>
            <a:pPr algn="just">
              <a:buFont typeface="Arial" panose="020B0604020202020204" pitchFamily="34" charset="0"/>
              <a:buChar char="•"/>
            </a:pPr>
            <a:r>
              <a:rPr lang="pt-BR" sz="3800" dirty="0">
                <a:latin typeface="Calibri" panose="020F0502020204030204" pitchFamily="34" charset="0"/>
                <a:cs typeface="Calibri" panose="020F0502020204030204" pitchFamily="34" charset="0"/>
              </a:rPr>
              <a:t>De acordo com a </a:t>
            </a:r>
            <a:r>
              <a:rPr lang="pt-BR" sz="3800" b="1" dirty="0">
                <a:latin typeface="Calibri" panose="020F0502020204030204" pitchFamily="34" charset="0"/>
                <a:cs typeface="Calibri" panose="020F0502020204030204" pitchFamily="34" charset="0"/>
              </a:rPr>
              <a:t>Lei 13.183/2015</a:t>
            </a:r>
            <a:r>
              <a:rPr lang="pt-BR" sz="3800" dirty="0">
                <a:latin typeface="Calibri" panose="020F0502020204030204" pitchFamily="34" charset="0"/>
                <a:cs typeface="Calibri" panose="020F0502020204030204" pitchFamily="34" charset="0"/>
              </a:rPr>
              <a:t>, até 30 de dezembro 2018, para se aposentar por tempo de contribuição, </a:t>
            </a:r>
            <a:r>
              <a:rPr lang="pt-BR" sz="3800" b="1" dirty="0">
                <a:latin typeface="Calibri" panose="020F0502020204030204" pitchFamily="34" charset="0"/>
                <a:cs typeface="Calibri" panose="020F0502020204030204" pitchFamily="34" charset="0"/>
              </a:rPr>
              <a:t>sem incidência do fator previdenciário</a:t>
            </a:r>
            <a:r>
              <a:rPr lang="pt-BR" sz="3800" dirty="0">
                <a:latin typeface="Calibri" panose="020F0502020204030204" pitchFamily="34" charset="0"/>
                <a:cs typeface="Calibri" panose="020F0502020204030204" pitchFamily="34" charset="0"/>
              </a:rPr>
              <a:t>, o segurado terá de somar 85 pontos, se mulher, e 95 pontos, se homem.</a:t>
            </a:r>
          </a:p>
          <a:p>
            <a:pPr algn="just">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pt-BR" sz="3800" dirty="0">
                <a:latin typeface="Calibri" panose="020F0502020204030204" pitchFamily="34" charset="0"/>
                <a:cs typeface="Calibri" panose="020F0502020204030204" pitchFamily="34" charset="0"/>
              </a:rPr>
              <a:t>A partir de </a:t>
            </a:r>
            <a:r>
              <a:rPr lang="pt-BR" sz="3800" b="1" dirty="0">
                <a:latin typeface="Calibri" panose="020F0502020204030204" pitchFamily="34" charset="0"/>
                <a:cs typeface="Calibri" panose="020F0502020204030204" pitchFamily="34" charset="0"/>
              </a:rPr>
              <a:t>31 de dezembro de 2018</a:t>
            </a:r>
            <a:r>
              <a:rPr lang="pt-BR" sz="3800" dirty="0">
                <a:latin typeface="Calibri" panose="020F0502020204030204" pitchFamily="34" charset="0"/>
                <a:cs typeface="Calibri" panose="020F0502020204030204" pitchFamily="34" charset="0"/>
              </a:rPr>
              <a:t>, para afastar o uso do fator, a soma da idade e do tempo de contribuição terá de ser 86, se mulher, e 96, se homem.</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8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3491" name="Espaço Reservado para Conteúdo 2"/>
          <p:cNvSpPr>
            <a:spLocks noGrp="1"/>
          </p:cNvSpPr>
          <p:nvPr>
            <p:ph idx="1"/>
          </p:nvPr>
        </p:nvSpPr>
        <p:spPr>
          <a:xfrm>
            <a:off x="228599" y="990600"/>
            <a:ext cx="11644313" cy="38862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Lula (2003)</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Antecipação da vigência da idade mínima para a aposentadoria aprovada no governo anterior (passa a ser válida para todos os servidores).</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Taxação dos servidores públicos inativos (11% da parcela do salário que excedesse o teto contributivo do INSS).</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Aposentadoria integral do funcionalismo público dependendo de um número maior de anos no cargo.</a:t>
            </a:r>
          </a:p>
        </p:txBody>
      </p:sp>
      <p:sp>
        <p:nvSpPr>
          <p:cNvPr id="6" name="Título 1"/>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anim calcmode="lin" valueType="num">
                                      <p:cBhvr additive="base">
                                        <p:cTn id="11"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49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anim calcmode="lin" valueType="num">
                                      <p:cBhvr additive="base">
                                        <p:cTn id="1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49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anim calcmode="lin" valueType="num">
                                      <p:cBhvr additive="base">
                                        <p:cTn id="19"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45B07-8F59-4EB4-9329-79C134F47909}"/>
              </a:ext>
            </a:extLst>
          </p:cNvPr>
          <p:cNvSpPr>
            <a:spLocks noGrp="1"/>
          </p:cNvSpPr>
          <p:nvPr>
            <p:ph type="title"/>
          </p:nvPr>
        </p:nvSpPr>
        <p:spPr>
          <a:xfrm>
            <a:off x="152400" y="0"/>
            <a:ext cx="11887199" cy="1143202"/>
          </a:xfrm>
        </p:spPr>
        <p:txBody>
          <a:bodyPr/>
          <a:lstStyle/>
          <a:p>
            <a:r>
              <a:rPr lang="pt-BR" sz="3800" b="1" dirty="0">
                <a:latin typeface="Calibri" panose="020F0502020204030204" pitchFamily="34" charset="0"/>
                <a:cs typeface="Calibri" panose="020F0502020204030204" pitchFamily="34" charset="0"/>
              </a:rPr>
              <a:t>Arrecadação Líquida, Despesa de Déficit – RGPS (% PIB)</a:t>
            </a:r>
          </a:p>
        </p:txBody>
      </p:sp>
      <p:pic>
        <p:nvPicPr>
          <p:cNvPr id="4" name="Imagem 3">
            <a:extLst>
              <a:ext uri="{FF2B5EF4-FFF2-40B4-BE49-F238E27FC236}">
                <a16:creationId xmlns:a16="http://schemas.microsoft.com/office/drawing/2014/main" id="{070EDE01-0E0F-4405-BF57-688B6752361F}"/>
              </a:ext>
            </a:extLst>
          </p:cNvPr>
          <p:cNvPicPr>
            <a:picLocks noChangeAspect="1"/>
          </p:cNvPicPr>
          <p:nvPr/>
        </p:nvPicPr>
        <p:blipFill>
          <a:blip r:embed="rId2"/>
          <a:stretch>
            <a:fillRect/>
          </a:stretch>
        </p:blipFill>
        <p:spPr>
          <a:xfrm>
            <a:off x="1" y="928688"/>
            <a:ext cx="12192000" cy="5943600"/>
          </a:xfrm>
          <a:prstGeom prst="rect">
            <a:avLst/>
          </a:prstGeom>
        </p:spPr>
      </p:pic>
      <p:sp>
        <p:nvSpPr>
          <p:cNvPr id="5" name="Retângulo 4">
            <a:extLst>
              <a:ext uri="{FF2B5EF4-FFF2-40B4-BE49-F238E27FC236}">
                <a16:creationId xmlns:a16="http://schemas.microsoft.com/office/drawing/2014/main" id="{A495D388-D073-4A6D-BAE5-4454A0760541}"/>
              </a:ext>
            </a:extLst>
          </p:cNvPr>
          <p:cNvSpPr/>
          <p:nvPr/>
        </p:nvSpPr>
        <p:spPr bwMode="auto">
          <a:xfrm>
            <a:off x="0" y="314325"/>
            <a:ext cx="12191999" cy="6543675"/>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7" name="Conector reto 6">
            <a:extLst>
              <a:ext uri="{FF2B5EF4-FFF2-40B4-BE49-F238E27FC236}">
                <a16:creationId xmlns:a16="http://schemas.microsoft.com/office/drawing/2014/main" id="{0F05EA5D-196A-4736-BB9E-064B0CE0B1D8}"/>
              </a:ext>
            </a:extLst>
          </p:cNvPr>
          <p:cNvCxnSpPr/>
          <p:nvPr/>
        </p:nvCxnSpPr>
        <p:spPr bwMode="auto">
          <a:xfrm>
            <a:off x="0" y="914400"/>
            <a:ext cx="1219199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Retângulo 2">
            <a:extLst>
              <a:ext uri="{FF2B5EF4-FFF2-40B4-BE49-F238E27FC236}">
                <a16:creationId xmlns:a16="http://schemas.microsoft.com/office/drawing/2014/main" id="{EBE2305A-B12C-4241-9514-0C55E2BDC766}"/>
              </a:ext>
            </a:extLst>
          </p:cNvPr>
          <p:cNvSpPr/>
          <p:nvPr/>
        </p:nvSpPr>
        <p:spPr bwMode="auto">
          <a:xfrm>
            <a:off x="8991600" y="314325"/>
            <a:ext cx="2743200" cy="55721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8" name="Retângulo 7">
            <a:extLst>
              <a:ext uri="{FF2B5EF4-FFF2-40B4-BE49-F238E27FC236}">
                <a16:creationId xmlns:a16="http://schemas.microsoft.com/office/drawing/2014/main" id="{65D55211-0A12-43D7-92EE-DFC833D9918B}"/>
              </a:ext>
            </a:extLst>
          </p:cNvPr>
          <p:cNvSpPr/>
          <p:nvPr/>
        </p:nvSpPr>
        <p:spPr bwMode="auto">
          <a:xfrm flipH="1">
            <a:off x="10858500" y="914400"/>
            <a:ext cx="571500" cy="5629274"/>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2410281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7FBB6B-3E84-4E48-B80E-136B3F357267}"/>
              </a:ext>
            </a:extLst>
          </p:cNvPr>
          <p:cNvPicPr>
            <a:picLocks noChangeAspect="1"/>
          </p:cNvPicPr>
          <p:nvPr/>
        </p:nvPicPr>
        <p:blipFill>
          <a:blip r:embed="rId2"/>
          <a:stretch>
            <a:fillRect/>
          </a:stretch>
        </p:blipFill>
        <p:spPr>
          <a:xfrm>
            <a:off x="0" y="840500"/>
            <a:ext cx="12192000" cy="6017499"/>
          </a:xfrm>
          <a:prstGeom prst="rect">
            <a:avLst/>
          </a:prstGeom>
        </p:spPr>
      </p:pic>
      <p:sp>
        <p:nvSpPr>
          <p:cNvPr id="5" name="Título 1">
            <a:extLst>
              <a:ext uri="{FF2B5EF4-FFF2-40B4-BE49-F238E27FC236}">
                <a16:creationId xmlns:a16="http://schemas.microsoft.com/office/drawing/2014/main" id="{119C1C42-536A-4A6B-B8DB-A165566E6683}"/>
              </a:ext>
            </a:extLst>
          </p:cNvPr>
          <p:cNvSpPr>
            <a:spLocks noGrp="1"/>
          </p:cNvSpPr>
          <p:nvPr>
            <p:ph type="title"/>
          </p:nvPr>
        </p:nvSpPr>
        <p:spPr>
          <a:xfrm>
            <a:off x="152400" y="0"/>
            <a:ext cx="11887199" cy="1143202"/>
          </a:xfrm>
        </p:spPr>
        <p:txBody>
          <a:bodyPr/>
          <a:lstStyle/>
          <a:p>
            <a:r>
              <a:rPr lang="pt-BR" sz="3800" b="1" dirty="0">
                <a:latin typeface="Calibri" panose="020F0502020204030204" pitchFamily="34" charset="0"/>
                <a:cs typeface="Calibri" panose="020F0502020204030204" pitchFamily="34" charset="0"/>
              </a:rPr>
              <a:t>Déficit – RPPS Federal (% PIB)</a:t>
            </a:r>
          </a:p>
        </p:txBody>
      </p:sp>
      <p:sp>
        <p:nvSpPr>
          <p:cNvPr id="6" name="Retângulo 5">
            <a:extLst>
              <a:ext uri="{FF2B5EF4-FFF2-40B4-BE49-F238E27FC236}">
                <a16:creationId xmlns:a16="http://schemas.microsoft.com/office/drawing/2014/main" id="{5A61D0E0-8C02-4201-BD1C-0E5965C877E6}"/>
              </a:ext>
            </a:extLst>
          </p:cNvPr>
          <p:cNvSpPr/>
          <p:nvPr/>
        </p:nvSpPr>
        <p:spPr bwMode="auto">
          <a:xfrm>
            <a:off x="0" y="314325"/>
            <a:ext cx="12191999" cy="6543675"/>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7" name="Conector reto 6">
            <a:extLst>
              <a:ext uri="{FF2B5EF4-FFF2-40B4-BE49-F238E27FC236}">
                <a16:creationId xmlns:a16="http://schemas.microsoft.com/office/drawing/2014/main" id="{F1A8B06C-9CC4-4542-A0C6-438B788F799A}"/>
              </a:ext>
            </a:extLst>
          </p:cNvPr>
          <p:cNvCxnSpPr/>
          <p:nvPr/>
        </p:nvCxnSpPr>
        <p:spPr bwMode="auto">
          <a:xfrm>
            <a:off x="0" y="914400"/>
            <a:ext cx="1219199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Retângulo 7">
            <a:extLst>
              <a:ext uri="{FF2B5EF4-FFF2-40B4-BE49-F238E27FC236}">
                <a16:creationId xmlns:a16="http://schemas.microsoft.com/office/drawing/2014/main" id="{B05BC175-B066-4F60-86E4-B0DB253217D7}"/>
              </a:ext>
            </a:extLst>
          </p:cNvPr>
          <p:cNvSpPr/>
          <p:nvPr/>
        </p:nvSpPr>
        <p:spPr bwMode="auto">
          <a:xfrm>
            <a:off x="4800600" y="314325"/>
            <a:ext cx="4343400" cy="55721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9" name="Retângulo 8">
            <a:extLst>
              <a:ext uri="{FF2B5EF4-FFF2-40B4-BE49-F238E27FC236}">
                <a16:creationId xmlns:a16="http://schemas.microsoft.com/office/drawing/2014/main" id="{F8BEC7E7-0D90-49C7-82AE-768F16CBC06B}"/>
              </a:ext>
            </a:extLst>
          </p:cNvPr>
          <p:cNvSpPr/>
          <p:nvPr/>
        </p:nvSpPr>
        <p:spPr bwMode="auto">
          <a:xfrm flipH="1">
            <a:off x="10629900" y="988300"/>
            <a:ext cx="533400" cy="3431297"/>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18942519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p:cNvSpPr>
            <a:spLocks noGrp="1"/>
          </p:cNvSpPr>
          <p:nvPr>
            <p:ph idx="1"/>
          </p:nvPr>
        </p:nvSpPr>
        <p:spPr>
          <a:xfrm>
            <a:off x="152400" y="1066800"/>
            <a:ext cx="11920538" cy="3886200"/>
          </a:xfrm>
        </p:spPr>
        <p:txBody>
          <a:bodyPr/>
          <a:lstStyle/>
          <a:p>
            <a:pPr algn="just">
              <a:buClrTx/>
              <a:buFont typeface="Arial" panose="020B0604020202020204" pitchFamily="34" charset="0"/>
              <a:buChar char="•"/>
              <a:defRPr/>
            </a:pPr>
            <a:r>
              <a:rPr lang="en-US" sz="3800" b="1" dirty="0">
                <a:latin typeface="Calibri" panose="020F0502020204030204" pitchFamily="34" charset="0"/>
                <a:cs typeface="Calibri" panose="020F0502020204030204" pitchFamily="34" charset="0"/>
              </a:rPr>
              <a:t>O </a:t>
            </a:r>
            <a:r>
              <a:rPr lang="en-US" sz="3800" b="1" dirty="0" err="1">
                <a:latin typeface="Calibri" panose="020F0502020204030204" pitchFamily="34" charset="0"/>
                <a:cs typeface="Calibri" panose="020F0502020204030204" pitchFamily="34" charset="0"/>
              </a:rPr>
              <a:t>Período</a:t>
            </a:r>
            <a:r>
              <a:rPr lang="en-US" sz="3800" b="1" dirty="0">
                <a:latin typeface="Calibri" panose="020F0502020204030204" pitchFamily="34" charset="0"/>
                <a:cs typeface="Calibri" panose="020F0502020204030204" pitchFamily="34" charset="0"/>
              </a:rPr>
              <a:t> </a:t>
            </a:r>
            <a:r>
              <a:rPr lang="en-US" sz="3800" b="1" dirty="0" err="1">
                <a:latin typeface="Calibri" panose="020F0502020204030204" pitchFamily="34" charset="0"/>
                <a:cs typeface="Calibri" panose="020F0502020204030204" pitchFamily="34" charset="0"/>
              </a:rPr>
              <a:t>Collor</a:t>
            </a:r>
            <a:r>
              <a:rPr lang="en-US" sz="3800" b="1" dirty="0">
                <a:latin typeface="Calibri" panose="020F0502020204030204" pitchFamily="34" charset="0"/>
                <a:cs typeface="Calibri" panose="020F0502020204030204" pitchFamily="34" charset="0"/>
              </a:rPr>
              <a:t>/</a:t>
            </a:r>
            <a:r>
              <a:rPr lang="en-US" sz="3800" b="1" dirty="0" err="1">
                <a:latin typeface="Calibri" panose="020F0502020204030204" pitchFamily="34" charset="0"/>
                <a:cs typeface="Calibri" panose="020F0502020204030204" pitchFamily="34" charset="0"/>
              </a:rPr>
              <a:t>Itamar</a:t>
            </a:r>
            <a:r>
              <a:rPr lang="en-US" sz="3800" b="1" dirty="0">
                <a:latin typeface="Calibri" panose="020F0502020204030204" pitchFamily="34" charset="0"/>
                <a:cs typeface="Calibri" panose="020F0502020204030204" pitchFamily="34" charset="0"/>
              </a:rPr>
              <a:t> Franco (1990-1994)</a:t>
            </a:r>
          </a:p>
          <a:p>
            <a:pPr algn="just">
              <a:buFont typeface="Arial" panose="020B0604020202020204" pitchFamily="34" charset="0"/>
              <a:buChar char="•"/>
              <a:defRPr/>
            </a:pPr>
            <a:r>
              <a:rPr lang="en-US" sz="3600" dirty="0" err="1">
                <a:latin typeface="Calibri" panose="020F0502020204030204" pitchFamily="34" charset="0"/>
                <a:cs typeface="Calibri" panose="020F0502020204030204" pitchFamily="34" charset="0"/>
              </a:rPr>
              <a:t>Pode</a:t>
            </a:r>
            <a:r>
              <a:rPr lang="en-US" sz="3600" dirty="0">
                <a:latin typeface="Calibri" panose="020F0502020204030204" pitchFamily="34" charset="0"/>
                <a:cs typeface="Calibri" panose="020F0502020204030204" pitchFamily="34" charset="0"/>
              </a:rPr>
              <a:t> ser </a:t>
            </a:r>
            <a:r>
              <a:rPr lang="en-US" sz="3600" dirty="0" err="1">
                <a:latin typeface="Calibri" panose="020F0502020204030204" pitchFamily="34" charset="0"/>
                <a:cs typeface="Calibri" panose="020F0502020204030204" pitchFamily="34" charset="0"/>
              </a:rPr>
              <a:t>definido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como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estando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associado</a:t>
            </a:r>
            <a:r>
              <a:rPr lang="en-US" sz="3600" dirty="0">
                <a:latin typeface="Calibri" panose="020F0502020204030204" pitchFamily="34" charset="0"/>
                <a:cs typeface="Calibri" panose="020F0502020204030204" pitchFamily="34" charset="0"/>
              </a:rPr>
              <a:t> a</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um “</a:t>
            </a:r>
            <a:r>
              <a:rPr lang="en-US" sz="3600" dirty="0" err="1">
                <a:latin typeface="Calibri" panose="020F0502020204030204" pitchFamily="34" charset="0"/>
                <a:cs typeface="Calibri" panose="020F0502020204030204" pitchFamily="34" charset="0"/>
              </a:rPr>
              <a:t>déficit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reprimido</a:t>
            </a:r>
            <a:r>
              <a:rPr lang="en-US" sz="3600" dirty="0">
                <a:latin typeface="Calibri" panose="020F0502020204030204" pitchFamily="34" charset="0"/>
                <a:cs typeface="Calibri" panose="020F0502020204030204" pitchFamily="34" charset="0"/>
              </a:rPr>
              <a:t>”.</a:t>
            </a:r>
          </a:p>
          <a:p>
            <a:pPr lvl="1" algn="just">
              <a:buClrTx/>
              <a:buFont typeface="Arial" panose="020B0604020202020204" pitchFamily="34" charset="0"/>
              <a:buChar char="•"/>
              <a:defRPr/>
            </a:pPr>
            <a:r>
              <a:rPr lang="en-US" sz="3400" dirty="0" err="1">
                <a:latin typeface="Calibri" panose="020F0502020204030204" pitchFamily="34" charset="0"/>
                <a:ea typeface="+mn-ea"/>
                <a:cs typeface="Calibri" panose="020F0502020204030204" pitchFamily="34" charset="0"/>
              </a:rPr>
              <a:t>Sarney</a:t>
            </a:r>
            <a:r>
              <a:rPr lang="en-US" sz="3400" dirty="0">
                <a:latin typeface="Calibri" panose="020F0502020204030204" pitchFamily="34" charset="0"/>
                <a:ea typeface="+mn-ea"/>
                <a:cs typeface="Calibri" panose="020F0502020204030204" pitchFamily="34" charset="0"/>
              </a:rPr>
              <a:t> (1985-1989) → NFSP (</a:t>
            </a:r>
            <a:r>
              <a:rPr lang="en-US" sz="3400" dirty="0" err="1">
                <a:latin typeface="Calibri" panose="020F0502020204030204" pitchFamily="34" charset="0"/>
                <a:ea typeface="+mn-ea"/>
                <a:cs typeface="Calibri" panose="020F0502020204030204" pitchFamily="34" charset="0"/>
              </a:rPr>
              <a:t>operacional</a:t>
            </a:r>
            <a:r>
              <a:rPr lang="en-US" sz="3400" dirty="0">
                <a:latin typeface="Calibri" panose="020F0502020204030204" pitchFamily="34" charset="0"/>
                <a:ea typeface="+mn-ea"/>
                <a:cs typeface="Calibri" panose="020F0502020204030204" pitchFamily="34" charset="0"/>
              </a:rPr>
              <a:t>) de 5,1% do PIB. </a:t>
            </a:r>
          </a:p>
          <a:p>
            <a:pPr lvl="1" algn="just">
              <a:buClrTx/>
              <a:buFont typeface="Arial" panose="020B0604020202020204" pitchFamily="34" charset="0"/>
              <a:buChar char="•"/>
              <a:defRPr/>
            </a:pPr>
            <a:r>
              <a:rPr lang="en-US" sz="3400" dirty="0">
                <a:latin typeface="Calibri" panose="020F0502020204030204" pitchFamily="34" charset="0"/>
                <a:ea typeface="+mn-ea"/>
                <a:cs typeface="Calibri" panose="020F0502020204030204" pitchFamily="34" charset="0"/>
              </a:rPr>
              <a:t>Entre 1990 e</a:t>
            </a:r>
            <a:r>
              <a:rPr lang="pt-BR" sz="3400" dirty="0">
                <a:latin typeface="Calibri" panose="020F0502020204030204" pitchFamily="34" charset="0"/>
                <a:cs typeface="Calibri" panose="020F0502020204030204" pitchFamily="34" charset="0"/>
              </a:rPr>
              <a:t> </a:t>
            </a:r>
            <a:r>
              <a:rPr lang="en-US" sz="3400" dirty="0">
                <a:latin typeface="Calibri" panose="020F0502020204030204" pitchFamily="34" charset="0"/>
                <a:ea typeface="+mn-ea"/>
                <a:cs typeface="Calibri" panose="020F0502020204030204" pitchFamily="34" charset="0"/>
              </a:rPr>
              <a:t>1994 (</a:t>
            </a:r>
            <a:r>
              <a:rPr lang="en-US" sz="3400" dirty="0" err="1">
                <a:latin typeface="Calibri" panose="020F0502020204030204" pitchFamily="34" charset="0"/>
                <a:ea typeface="+mn-ea"/>
                <a:cs typeface="Calibri" panose="020F0502020204030204" pitchFamily="34" charset="0"/>
              </a:rPr>
              <a:t>Collor</a:t>
            </a:r>
            <a:r>
              <a:rPr lang="en-US" sz="3400" dirty="0">
                <a:latin typeface="Calibri" panose="020F0502020204030204" pitchFamily="34" charset="0"/>
                <a:ea typeface="+mn-ea"/>
                <a:cs typeface="Calibri" panose="020F0502020204030204" pitchFamily="34" charset="0"/>
              </a:rPr>
              <a:t>/</a:t>
            </a:r>
            <a:r>
              <a:rPr lang="en-US" sz="3400" dirty="0" err="1">
                <a:latin typeface="Calibri" panose="020F0502020204030204" pitchFamily="34" charset="0"/>
                <a:ea typeface="+mn-ea"/>
                <a:cs typeface="Calibri" panose="020F0502020204030204" pitchFamily="34" charset="0"/>
              </a:rPr>
              <a:t>Itamar</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elas</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foram</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em</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média</a:t>
            </a:r>
            <a:r>
              <a:rPr lang="en-US" sz="3400" dirty="0">
                <a:latin typeface="Calibri" panose="020F0502020204030204" pitchFamily="34" charset="0"/>
                <a:ea typeface="+mn-ea"/>
                <a:cs typeface="Calibri" panose="020F0502020204030204" pitchFamily="34" charset="0"/>
              </a:rPr>
              <a:t>,</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praticamente</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zeradas</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graças</a:t>
            </a:r>
            <a:r>
              <a:rPr lang="en-US" sz="3400" dirty="0">
                <a:latin typeface="Calibri" panose="020F0502020204030204" pitchFamily="34" charset="0"/>
                <a:ea typeface="+mn-ea"/>
                <a:cs typeface="Calibri" panose="020F0502020204030204" pitchFamily="34" charset="0"/>
              </a:rPr>
              <a:t> a </a:t>
            </a:r>
            <a:r>
              <a:rPr lang="en-US" sz="3400" dirty="0" err="1">
                <a:latin typeface="Calibri" panose="020F0502020204030204" pitchFamily="34" charset="0"/>
                <a:ea typeface="+mn-ea"/>
                <a:cs typeface="Calibri" panose="020F0502020204030204" pitchFamily="34" charset="0"/>
              </a:rPr>
              <a:t>uma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combinação</a:t>
            </a:r>
            <a:r>
              <a:rPr lang="en-US" sz="3400" dirty="0">
                <a:latin typeface="Calibri" panose="020F0502020204030204" pitchFamily="34" charset="0"/>
                <a:ea typeface="+mn-ea"/>
                <a:cs typeface="Calibri" panose="020F0502020204030204" pitchFamily="34" charset="0"/>
              </a:rPr>
              <a:t> de </a:t>
            </a:r>
            <a:r>
              <a:rPr lang="en-US" sz="3400" dirty="0" err="1">
                <a:latin typeface="Calibri" panose="020F0502020204030204" pitchFamily="34" charset="0"/>
                <a:ea typeface="+mn-ea"/>
                <a:cs typeface="Calibri" panose="020F0502020204030204" pitchFamily="34" charset="0"/>
              </a:rPr>
              <a:t>fatores</a:t>
            </a:r>
            <a:r>
              <a:rPr lang="en-US" sz="3400" dirty="0">
                <a:latin typeface="Calibri" panose="020F0502020204030204" pitchFamily="34" charset="0"/>
                <a:ea typeface="+mn-ea"/>
                <a:cs typeface="Calibri" panose="020F0502020204030204" pitchFamily="34" charset="0"/>
              </a:rPr>
              <a:t>:</a:t>
            </a:r>
          </a:p>
          <a:p>
            <a:pPr lvl="2" algn="just">
              <a:buFont typeface="Arial" panose="020B0604020202020204" pitchFamily="34" charset="0"/>
              <a:buChar char="•"/>
              <a:defRPr/>
            </a:pPr>
            <a:r>
              <a:rPr lang="en-US" sz="3224" dirty="0" err="1">
                <a:latin typeface="Calibri" panose="020F0502020204030204" pitchFamily="34" charset="0"/>
                <a:ea typeface="+mn-ea"/>
                <a:cs typeface="Calibri" panose="020F0502020204030204" pitchFamily="34" charset="0"/>
              </a:rPr>
              <a:t>Melhora</a:t>
            </a:r>
            <a:r>
              <a:rPr lang="en-US" sz="3224" dirty="0">
                <a:latin typeface="Calibri" panose="020F0502020204030204" pitchFamily="34" charset="0"/>
                <a:ea typeface="+mn-ea"/>
                <a:cs typeface="Calibri" panose="020F0502020204030204" pitchFamily="34" charset="0"/>
              </a:rPr>
              <a:t> do </a:t>
            </a:r>
            <a:r>
              <a:rPr lang="en-US" sz="3224" dirty="0" err="1">
                <a:latin typeface="Calibri" panose="020F0502020204030204" pitchFamily="34" charset="0"/>
                <a:ea typeface="+mn-ea"/>
                <a:cs typeface="Calibri" panose="020F0502020204030204" pitchFamily="34" charset="0"/>
              </a:rPr>
              <a:t>resultado</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primário</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aumento</a:t>
            </a:r>
            <a:r>
              <a:rPr lang="en-US" sz="3224" dirty="0">
                <a:latin typeface="Calibri" panose="020F0502020204030204" pitchFamily="34" charset="0"/>
                <a:ea typeface="+mn-ea"/>
                <a:cs typeface="Calibri" panose="020F0502020204030204" pitchFamily="34" charset="0"/>
              </a:rPr>
              <a:t> do IOF, </a:t>
            </a:r>
            <a:r>
              <a:rPr lang="en-US" sz="3224" dirty="0" err="1">
                <a:latin typeface="Calibri" panose="020F0502020204030204" pitchFamily="34" charset="0"/>
                <a:ea typeface="+mn-ea"/>
                <a:cs typeface="Calibri" panose="020F0502020204030204" pitchFamily="34" charset="0"/>
              </a:rPr>
              <a:t>corte</a:t>
            </a:r>
            <a:r>
              <a:rPr lang="en-US" sz="3224" dirty="0">
                <a:latin typeface="Calibri" panose="020F0502020204030204" pitchFamily="34" charset="0"/>
                <a:ea typeface="+mn-ea"/>
                <a:cs typeface="Calibri" panose="020F0502020204030204" pitchFamily="34" charset="0"/>
              </a:rPr>
              <a:t> de </a:t>
            </a:r>
            <a:r>
              <a:rPr lang="en-US" sz="3224" dirty="0" err="1">
                <a:latin typeface="Calibri" panose="020F0502020204030204" pitchFamily="34" charset="0"/>
                <a:ea typeface="+mn-ea"/>
                <a:cs typeface="Calibri" panose="020F0502020204030204" pitchFamily="34" charset="0"/>
              </a:rPr>
              <a:t>subsídios</a:t>
            </a:r>
            <a:r>
              <a:rPr lang="en-US" sz="3224" dirty="0">
                <a:latin typeface="Calibri" panose="020F0502020204030204" pitchFamily="34" charset="0"/>
                <a:ea typeface="+mn-ea"/>
                <a:cs typeface="Calibri" panose="020F0502020204030204" pitchFamily="34" charset="0"/>
              </a:rPr>
              <a:t>,…)</a:t>
            </a:r>
          </a:p>
          <a:p>
            <a:pPr lvl="2" algn="just">
              <a:buFont typeface="Arial" panose="020B0604020202020204" pitchFamily="34" charset="0"/>
              <a:buChar char="•"/>
              <a:defRPr/>
            </a:pPr>
            <a:r>
              <a:rPr lang="en-US" sz="3224" dirty="0" err="1">
                <a:latin typeface="Calibri" panose="020F0502020204030204" pitchFamily="34" charset="0"/>
                <a:ea typeface="+mn-ea"/>
                <a:cs typeface="Calibri" panose="020F0502020204030204" pitchFamily="34" charset="0"/>
              </a:rPr>
              <a:t>Redução</a:t>
            </a:r>
            <a:r>
              <a:rPr lang="en-US" sz="3224" dirty="0">
                <a:latin typeface="Calibri" panose="020F0502020204030204" pitchFamily="34" charset="0"/>
                <a:ea typeface="+mn-ea"/>
                <a:cs typeface="Calibri" panose="020F0502020204030204" pitchFamily="34" charset="0"/>
              </a:rPr>
              <a:t> das </a:t>
            </a:r>
            <a:r>
              <a:rPr lang="en-US" sz="3224" dirty="0" err="1">
                <a:latin typeface="Calibri" panose="020F0502020204030204" pitchFamily="34" charset="0"/>
                <a:ea typeface="+mn-ea"/>
                <a:cs typeface="Calibri" panose="020F0502020204030204" pitchFamily="34" charset="0"/>
              </a:rPr>
              <a:t>despesas</a:t>
            </a:r>
            <a:r>
              <a:rPr lang="en-US" sz="3224" dirty="0">
                <a:latin typeface="Calibri" panose="020F0502020204030204" pitchFamily="34" charset="0"/>
                <a:cs typeface="Calibri" panose="020F0502020204030204" pitchFamily="34" charset="0"/>
              </a:rPr>
              <a:t> </a:t>
            </a:r>
            <a:r>
              <a:rPr lang="en-US" sz="3224" dirty="0">
                <a:latin typeface="Calibri" panose="020F0502020204030204" pitchFamily="34" charset="0"/>
                <a:ea typeface="+mn-ea"/>
                <a:cs typeface="Calibri" panose="020F0502020204030204" pitchFamily="34" charset="0"/>
              </a:rPr>
              <a:t>com </a:t>
            </a:r>
            <a:r>
              <a:rPr lang="en-US" sz="3224" dirty="0" err="1">
                <a:latin typeface="Calibri" panose="020F0502020204030204" pitchFamily="34" charset="0"/>
                <a:ea typeface="+mn-ea"/>
                <a:cs typeface="Calibri" panose="020F0502020204030204" pitchFamily="34" charset="0"/>
              </a:rPr>
              <a:t>juros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reais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expressas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como</a:t>
            </a:r>
            <a:r>
              <a:rPr lang="pt-BR" sz="3224" dirty="0">
                <a:latin typeface="Calibri" panose="020F0502020204030204" pitchFamily="34" charset="0"/>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proporção</a:t>
            </a:r>
            <a:r>
              <a:rPr lang="en-US" sz="3224" dirty="0">
                <a:latin typeface="Calibri" panose="020F0502020204030204" pitchFamily="34" charset="0"/>
                <a:ea typeface="+mn-ea"/>
                <a:cs typeface="Calibri" panose="020F0502020204030204" pitchFamily="34" charset="0"/>
              </a:rPr>
              <a:t> do PIB. </a:t>
            </a:r>
            <a:endParaRPr lang="en-US" sz="3800" dirty="0">
              <a:latin typeface="Calibri" panose="020F0502020204030204" pitchFamily="34" charset="0"/>
              <a:ea typeface="+mn-ea"/>
              <a:cs typeface="Calibri" panose="020F0502020204030204" pitchFamily="34" charset="0"/>
            </a:endParaRPr>
          </a:p>
          <a:p>
            <a:pPr algn="just">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228600" y="1066800"/>
            <a:ext cx="11734800" cy="3886200"/>
          </a:xfrm>
        </p:spPr>
        <p:txBody>
          <a:bodyPr/>
          <a:lstStyle/>
          <a:p>
            <a:pPr algn="just">
              <a:buClrTx/>
              <a:buFont typeface="Arial" panose="020B0604020202020204" pitchFamily="34" charset="0"/>
              <a:buChar char="•"/>
              <a:defRPr/>
            </a:pPr>
            <a:r>
              <a:rPr lang="en-US" sz="4000" b="1" dirty="0">
                <a:latin typeface="Calibri" panose="020F0502020204030204" pitchFamily="34" charset="0"/>
                <a:cs typeface="Calibri" panose="020F0502020204030204" pitchFamily="34" charset="0"/>
              </a:rPr>
              <a:t>O </a:t>
            </a:r>
            <a:r>
              <a:rPr lang="en-US" sz="4000" b="1" dirty="0" err="1">
                <a:latin typeface="Calibri" panose="020F0502020204030204" pitchFamily="34" charset="0"/>
                <a:cs typeface="Calibri" panose="020F0502020204030204" pitchFamily="34" charset="0"/>
              </a:rPr>
              <a:t>Período</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Collor</a:t>
            </a:r>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Itamar</a:t>
            </a:r>
            <a:r>
              <a:rPr lang="en-US" sz="4000" b="1" dirty="0">
                <a:latin typeface="Calibri" panose="020F0502020204030204" pitchFamily="34" charset="0"/>
                <a:cs typeface="Calibri" panose="020F0502020204030204" pitchFamily="34" charset="0"/>
              </a:rPr>
              <a:t> Franco (1990-1994)</a:t>
            </a:r>
            <a:endParaRPr lang="en-US" sz="40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Essa </a:t>
            </a:r>
            <a:r>
              <a:rPr lang="en-US" sz="3600" dirty="0" err="1">
                <a:latin typeface="Calibri" panose="020F0502020204030204" pitchFamily="34" charset="0"/>
                <a:ea typeface="+mn-ea"/>
                <a:cs typeface="Calibri" panose="020F0502020204030204" pitchFamily="34" charset="0"/>
              </a:rPr>
              <a:t>melhora</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resultado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primário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pelo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menos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parte</a:t>
            </a:r>
            <a:r>
              <a:rPr lang="en-US" sz="3600" dirty="0">
                <a:latin typeface="Calibri" panose="020F0502020204030204" pitchFamily="34" charset="0"/>
                <a:ea typeface="+mn-ea"/>
                <a:cs typeface="Calibri" panose="020F0502020204030204" pitchFamily="34" charset="0"/>
              </a:rPr>
              <a: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envolveu</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um </a:t>
            </a:r>
            <a:r>
              <a:rPr lang="en-US" sz="3600" dirty="0" err="1">
                <a:latin typeface="Calibri" panose="020F0502020204030204" pitchFamily="34" charset="0"/>
                <a:ea typeface="+mn-ea"/>
                <a:cs typeface="Calibri" panose="020F0502020204030204" pitchFamily="34" charset="0"/>
              </a:rPr>
              <a:t>componente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espúrio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uma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vez</a:t>
            </a:r>
            <a:r>
              <a:rPr lang="en-US" sz="3600" dirty="0">
                <a:latin typeface="Calibri" panose="020F0502020204030204" pitchFamily="34" charset="0"/>
                <a:ea typeface="+mn-ea"/>
                <a:cs typeface="Calibri" panose="020F0502020204030204" pitchFamily="34" charset="0"/>
              </a:rPr>
              <a:t> que </a:t>
            </a:r>
            <a:r>
              <a:rPr lang="en-US" sz="3600" dirty="0" err="1">
                <a:latin typeface="Calibri" panose="020F0502020204030204" pitchFamily="34" charset="0"/>
                <a:ea typeface="+mn-ea"/>
                <a:cs typeface="Calibri" panose="020F0502020204030204" pitchFamily="34" charset="0"/>
              </a:rPr>
              <a:t>foi</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baseada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facilidade</a:t>
            </a:r>
            <a:r>
              <a:rPr lang="en-US" sz="3600" dirty="0">
                <a:latin typeface="Calibri" panose="020F0502020204030204" pitchFamily="34" charset="0"/>
                <a:ea typeface="+mn-ea"/>
                <a:cs typeface="Calibri" panose="020F0502020204030204" pitchFamily="34" charset="0"/>
              </a:rPr>
              <a:t> que a</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alta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criava</a:t>
            </a:r>
            <a:r>
              <a:rPr lang="en-US" sz="3600" dirty="0">
                <a:latin typeface="Calibri" panose="020F0502020204030204" pitchFamily="34" charset="0"/>
                <a:ea typeface="+mn-ea"/>
                <a:cs typeface="Calibri" panose="020F0502020204030204" pitchFamily="34" charset="0"/>
              </a:rPr>
              <a:t> para </a:t>
            </a:r>
            <a:r>
              <a:rPr lang="en-US" sz="3600" dirty="0" err="1">
                <a:latin typeface="Calibri" panose="020F0502020204030204" pitchFamily="34" charset="0"/>
                <a:ea typeface="+mn-ea"/>
                <a:cs typeface="Calibri" panose="020F0502020204030204" pitchFamily="34" charset="0"/>
              </a:rPr>
              <a:t>ajustar</a:t>
            </a:r>
            <a:r>
              <a:rPr lang="en-US" sz="3600" dirty="0">
                <a:latin typeface="Calibri" panose="020F0502020204030204" pitchFamily="34" charset="0"/>
                <a:ea typeface="+mn-ea"/>
                <a:cs typeface="Calibri" panose="020F0502020204030204" pitchFamily="34" charset="0"/>
              </a:rPr>
              <a:t> o valor das </a:t>
            </a:r>
            <a:r>
              <a:rPr lang="en-US" sz="3600" dirty="0" err="1">
                <a:latin typeface="Calibri" panose="020F0502020204030204" pitchFamily="34" charset="0"/>
                <a:ea typeface="+mn-ea"/>
                <a:cs typeface="Calibri" panose="020F0502020204030204" pitchFamily="34" charset="0"/>
              </a:rPr>
              <a:t>despesas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reais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um </a:t>
            </a:r>
            <a:r>
              <a:rPr lang="en-US" sz="3600" dirty="0" err="1">
                <a:latin typeface="Calibri" panose="020F0502020204030204" pitchFamily="34" charset="0"/>
                <a:ea typeface="+mn-ea"/>
                <a:cs typeface="Calibri" panose="020F0502020204030204" pitchFamily="34" charset="0"/>
              </a:rPr>
              <a:t>contexto</a:t>
            </a:r>
            <a:r>
              <a:rPr lang="en-US"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de </a:t>
            </a:r>
            <a:r>
              <a:rPr lang="en-US" sz="3600" dirty="0" err="1">
                <a:latin typeface="Calibri" panose="020F0502020204030204" pitchFamily="34" charset="0"/>
                <a:ea typeface="+mn-ea"/>
                <a:cs typeface="Calibri" panose="020F0502020204030204" pitchFamily="34" charset="0"/>
              </a:rPr>
              <a:t>receitas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razoavelmente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indexadas</a:t>
            </a:r>
            <a:r>
              <a:rPr lang="en-US" sz="3600" dirty="0">
                <a:latin typeface="Calibri" panose="020F0502020204030204" pitchFamily="34" charset="0"/>
                <a:ea typeface="+mn-ea"/>
                <a:cs typeface="Calibri" panose="020F0502020204030204" pitchFamily="34" charset="0"/>
              </a:rPr>
              <a:t> à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a:t>
            </a:r>
            <a:endParaRPr lang="pt-BR" sz="3600" dirty="0">
              <a:latin typeface="Calibri" panose="020F0502020204030204" pitchFamily="34" charset="0"/>
              <a:ea typeface="+mn-ea"/>
              <a:cs typeface="Calibri" panose="020F0502020204030204" pitchFamily="34" charset="0"/>
            </a:endParaRPr>
          </a:p>
          <a:p>
            <a:pPr algn="just">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2400" y="1143000"/>
            <a:ext cx="118110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Período FHC (1995-1998)</a:t>
            </a:r>
          </a:p>
          <a:p>
            <a:pPr lvl="1" algn="just">
              <a:buClrTx/>
              <a:buFont typeface="Arial" panose="020B0604020202020204" pitchFamily="34" charset="0"/>
              <a:buChar char="•"/>
              <a:defRPr/>
            </a:pPr>
            <a:r>
              <a:rPr lang="pt-BR" sz="3600" dirty="0">
                <a:latin typeface="Calibri" panose="020F0502020204030204" pitchFamily="34" charset="0"/>
                <a:ea typeface="+mn-ea"/>
                <a:cs typeface="Calibri" panose="020F0502020204030204" pitchFamily="34" charset="0"/>
              </a:rPr>
              <a:t>O</a:t>
            </a:r>
            <a:r>
              <a:rPr lang="en-US" sz="3600" dirty="0">
                <a:latin typeface="Calibri" panose="020F0502020204030204" pitchFamily="34" charset="0"/>
                <a:ea typeface="+mn-ea"/>
                <a:cs typeface="Calibri" panose="020F0502020204030204" pitchFamily="34" charset="0"/>
              </a:rPr>
              <a:t>s </a:t>
            </a:r>
            <a:r>
              <a:rPr lang="en-US" sz="3600" dirty="0" err="1">
                <a:latin typeface="Calibri" panose="020F0502020204030204" pitchFamily="34" charset="0"/>
                <a:ea typeface="+mn-ea"/>
                <a:cs typeface="Calibri" panose="020F0502020204030204" pitchFamily="34" charset="0"/>
              </a:rPr>
              <a:t>anos</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primeiro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Governo</a:t>
            </a:r>
            <a:r>
              <a:rPr lang="en-US" sz="3600" dirty="0">
                <a:latin typeface="Calibri" panose="020F0502020204030204" pitchFamily="34" charset="0"/>
                <a:ea typeface="+mn-ea"/>
                <a:cs typeface="Calibri" panose="020F0502020204030204" pitchFamily="34" charset="0"/>
              </a:rPr>
              <a:t> FHC (1995-1998) </a:t>
            </a:r>
            <a:r>
              <a:rPr lang="en-US" sz="3600" dirty="0" err="1">
                <a:latin typeface="Calibri" panose="020F0502020204030204" pitchFamily="34" charset="0"/>
                <a:ea typeface="+mn-ea"/>
                <a:cs typeface="Calibri" panose="020F0502020204030204" pitchFamily="34" charset="0"/>
              </a:rPr>
              <a:t>podem</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ser </a:t>
            </a:r>
            <a:r>
              <a:rPr lang="en-US" sz="3600" dirty="0" err="1">
                <a:latin typeface="Calibri" panose="020F0502020204030204" pitchFamily="34" charset="0"/>
                <a:ea typeface="+mn-ea"/>
                <a:cs typeface="Calibri" panose="020F0502020204030204" pitchFamily="34" charset="0"/>
              </a:rPr>
              <a:t>definidos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como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sendo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déficit</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aberto</a:t>
            </a:r>
            <a:r>
              <a:rPr lang="en-US" sz="3600" dirty="0">
                <a:latin typeface="Calibri" panose="020F0502020204030204" pitchFamily="34" charset="0"/>
                <a:ea typeface="+mn-ea"/>
                <a:cs typeface="Calibri" panose="020F0502020204030204" pitchFamily="34" charset="0"/>
              </a:rPr>
              <a:t>”. </a:t>
            </a: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O </a:t>
            </a:r>
            <a:r>
              <a:rPr lang="en-US" sz="3600" dirty="0" err="1">
                <a:latin typeface="Calibri" panose="020F0502020204030204" pitchFamily="34" charset="0"/>
                <a:ea typeface="+mn-ea"/>
                <a:cs typeface="Calibri" panose="020F0502020204030204" pitchFamily="34" charset="0"/>
              </a:rPr>
              <a:t>resultado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primário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consolidado</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setor</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público</a:t>
            </a:r>
            <a:r>
              <a:rPr lang="en-US" sz="3600" dirty="0">
                <a:latin typeface="Calibri" panose="020F0502020204030204" pitchFamily="34" charset="0"/>
                <a:ea typeface="+mn-ea"/>
                <a:cs typeface="Calibri" panose="020F0502020204030204" pitchFamily="34" charset="0"/>
              </a:rPr>
              <a:t> que,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média</a:t>
            </a:r>
            <a:r>
              <a:rPr lang="en-US" sz="3600" dirty="0">
                <a:latin typeface="Calibri" panose="020F0502020204030204" pitchFamily="34" charset="0"/>
                <a:ea typeface="+mn-ea"/>
                <a:cs typeface="Calibri" panose="020F0502020204030204" pitchFamily="34" charset="0"/>
              </a:rPr>
              <a:t> de 1990-1994, fora de 2,8% do PIB,</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tornou</a:t>
            </a:r>
            <a:r>
              <a:rPr lang="en-US" sz="3600" dirty="0">
                <a:latin typeface="Calibri" panose="020F0502020204030204" pitchFamily="34" charset="0"/>
                <a:ea typeface="+mn-ea"/>
                <a:cs typeface="Calibri" panose="020F0502020204030204" pitchFamily="34" charset="0"/>
              </a:rPr>
              <a:t>-se um </a:t>
            </a:r>
            <a:r>
              <a:rPr lang="en-US" sz="3600" dirty="0" err="1">
                <a:latin typeface="Calibri" panose="020F0502020204030204" pitchFamily="34" charset="0"/>
                <a:ea typeface="+mn-ea"/>
                <a:cs typeface="Calibri" panose="020F0502020204030204" pitchFamily="34" charset="0"/>
              </a:rPr>
              <a:t>déficit</a:t>
            </a:r>
            <a:r>
              <a:rPr lang="en-US" sz="3600" dirty="0">
                <a:latin typeface="Calibri" panose="020F0502020204030204" pitchFamily="34" charset="0"/>
                <a:ea typeface="+mn-ea"/>
                <a:cs typeface="Calibri" panose="020F0502020204030204" pitchFamily="34" charset="0"/>
              </a:rPr>
              <a:t> de 0,2% do PIB,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média</a:t>
            </a:r>
            <a:r>
              <a:rPr lang="en-US" sz="3600" dirty="0">
                <a:latin typeface="Calibri" panose="020F0502020204030204" pitchFamily="34" charset="0"/>
                <a:ea typeface="+mn-ea"/>
                <a:cs typeface="Calibri" panose="020F0502020204030204" pitchFamily="34" charset="0"/>
              </a:rPr>
              <a:t> de 1995-1998. </a:t>
            </a:r>
            <a:r>
              <a:rPr lang="en-US" sz="3600" dirty="0" err="1">
                <a:latin typeface="Calibri" panose="020F0502020204030204" pitchFamily="34" charset="0"/>
                <a:ea typeface="+mn-ea"/>
                <a:cs typeface="Calibri" panose="020F0502020204030204" pitchFamily="34" charset="0"/>
              </a:rPr>
              <a:t>Isso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somado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às</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despesas</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juros</a:t>
            </a:r>
            <a:r>
              <a:rPr lang="en-US" sz="3600" dirty="0">
                <a:latin typeface="Calibri" panose="020F0502020204030204" pitchFamily="34" charset="0"/>
                <a:ea typeface="+mn-ea"/>
                <a:cs typeface="Calibri" panose="020F0502020204030204" pitchFamily="34" charset="0"/>
              </a:rPr>
              <a:t> de 6,0% do PIB, </a:t>
            </a:r>
            <a:r>
              <a:rPr lang="en-US" sz="3600" dirty="0" err="1">
                <a:latin typeface="Calibri" panose="020F0502020204030204" pitchFamily="34" charset="0"/>
                <a:ea typeface="+mn-ea"/>
                <a:cs typeface="Calibri" panose="020F0502020204030204" pitchFamily="34" charset="0"/>
              </a:rPr>
              <a:t>gerou</a:t>
            </a:r>
            <a:r>
              <a:rPr lang="en-US" sz="3600" dirty="0">
                <a:latin typeface="Calibri" panose="020F0502020204030204" pitchFamily="34" charset="0"/>
                <a:ea typeface="+mn-ea"/>
                <a:cs typeface="Calibri" panose="020F0502020204030204" pitchFamily="34" charset="0"/>
              </a:rPr>
              <a:t> um</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déficit</a:t>
            </a:r>
            <a:r>
              <a:rPr lang="en-US" sz="3600" dirty="0">
                <a:latin typeface="Calibri" panose="020F0502020204030204" pitchFamily="34" charset="0"/>
                <a:ea typeface="+mn-ea"/>
                <a:cs typeface="Calibri" panose="020F0502020204030204" pitchFamily="34" charset="0"/>
              </a:rPr>
              <a:t> nominal </a:t>
            </a:r>
            <a:r>
              <a:rPr lang="en-US" sz="3600" dirty="0" err="1">
                <a:latin typeface="Calibri" panose="020F0502020204030204" pitchFamily="34" charset="0"/>
                <a:ea typeface="+mn-ea"/>
                <a:cs typeface="Calibri" panose="020F0502020204030204" pitchFamily="34" charset="0"/>
              </a:rPr>
              <a:t>médio</a:t>
            </a:r>
            <a:r>
              <a:rPr lang="en-US" sz="3600" dirty="0">
                <a:latin typeface="Calibri" panose="020F0502020204030204" pitchFamily="34" charset="0"/>
                <a:ea typeface="+mn-ea"/>
                <a:cs typeface="Calibri" panose="020F0502020204030204" pitchFamily="34" charset="0"/>
              </a:rPr>
              <a:t> de 6,2% do PIB no </a:t>
            </a:r>
            <a:r>
              <a:rPr lang="en-US" sz="3600" dirty="0" err="1">
                <a:latin typeface="Calibri" panose="020F0502020204030204" pitchFamily="34" charset="0"/>
                <a:ea typeface="+mn-ea"/>
                <a:cs typeface="Calibri" panose="020F0502020204030204" pitchFamily="34" charset="0"/>
              </a:rPr>
              <a:t>período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que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pese</a:t>
            </a:r>
            <a:r>
              <a:rPr lang="en-US" sz="3600" dirty="0">
                <a:latin typeface="Calibri" panose="020F0502020204030204" pitchFamily="34" charset="0"/>
                <a:ea typeface="+mn-ea"/>
                <a:cs typeface="Calibri" panose="020F0502020204030204" pitchFamily="34" charset="0"/>
              </a:rPr>
              <a:t> a </a:t>
            </a:r>
            <a:r>
              <a:rPr lang="en-US" sz="3600" dirty="0" err="1">
                <a:latin typeface="Calibri" panose="020F0502020204030204" pitchFamily="34" charset="0"/>
                <a:ea typeface="+mn-ea"/>
                <a:cs typeface="Calibri" panose="020F0502020204030204" pitchFamily="34" charset="0"/>
              </a:rPr>
              <a:t>retórica</a:t>
            </a:r>
            <a:r>
              <a:rPr lang="en-US" sz="3600" dirty="0">
                <a:latin typeface="Calibri" panose="020F0502020204030204" pitchFamily="34" charset="0"/>
                <a:ea typeface="+mn-ea"/>
                <a:cs typeface="Calibri" panose="020F0502020204030204" pitchFamily="34" charset="0"/>
              </a:rPr>
              <a:t> de</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austeridade</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governo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época</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3800" dirty="0">
              <a:latin typeface="Calibri" panose="020F0502020204030204" pitchFamily="34" charset="0"/>
              <a:ea typeface="+mn-ea"/>
              <a:cs typeface="Calibri" panose="020F0502020204030204" pitchFamily="34" charset="0"/>
            </a:endParaRPr>
          </a:p>
        </p:txBody>
      </p:sp>
      <p:sp>
        <p:nvSpPr>
          <p:cNvPr id="6"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52400" y="1219200"/>
            <a:ext cx="118872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Período FHC (1995-1998)</a:t>
            </a:r>
            <a:endParaRPr lang="en-US" sz="40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Nesse</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contexto</a:t>
            </a:r>
            <a:r>
              <a:rPr lang="en-US" sz="3800" dirty="0">
                <a:latin typeface="Calibri" panose="020F0502020204030204" pitchFamily="34" charset="0"/>
                <a:ea typeface="+mn-ea"/>
                <a:cs typeface="Calibri" panose="020F0502020204030204" pitchFamily="34" charset="0"/>
              </a:rPr>
              <a:t>, a </a:t>
            </a:r>
            <a:r>
              <a:rPr lang="en-US" sz="3800" dirty="0" err="1">
                <a:latin typeface="Calibri" panose="020F0502020204030204" pitchFamily="34" charset="0"/>
                <a:ea typeface="+mn-ea"/>
                <a:cs typeface="Calibri" panose="020F0502020204030204" pitchFamily="34" charset="0"/>
              </a:rPr>
              <a:t>dívida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líquida</a:t>
            </a:r>
            <a:r>
              <a:rPr lang="en-US" sz="3800" dirty="0">
                <a:latin typeface="Calibri" panose="020F0502020204030204" pitchFamily="34" charset="0"/>
                <a:ea typeface="+mn-ea"/>
                <a:cs typeface="Calibri" panose="020F0502020204030204" pitchFamily="34" charset="0"/>
              </a:rPr>
              <a:t> do </a:t>
            </a:r>
            <a:r>
              <a:rPr lang="en-US" sz="3800" dirty="0" err="1">
                <a:latin typeface="Calibri" panose="020F0502020204030204" pitchFamily="34" charset="0"/>
                <a:ea typeface="+mn-ea"/>
                <a:cs typeface="Calibri" panose="020F0502020204030204" pitchFamily="34" charset="0"/>
              </a:rPr>
              <a:t>setor</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público</a:t>
            </a:r>
            <a:r>
              <a:rPr lang="en-US" sz="3800" dirty="0">
                <a:latin typeface="Calibri" panose="020F0502020204030204" pitchFamily="34" charset="0"/>
                <a:ea typeface="+mn-ea"/>
                <a:cs typeface="Calibri" panose="020F0502020204030204" pitchFamily="34" charset="0"/>
              </a:rPr>
              <a:t> (DLSP), que no </a:t>
            </a:r>
            <a:r>
              <a:rPr lang="en-US" sz="3800" dirty="0" err="1">
                <a:latin typeface="Calibri" panose="020F0502020204030204" pitchFamily="34" charset="0"/>
                <a:ea typeface="+mn-ea"/>
                <a:cs typeface="Calibri" panose="020F0502020204030204" pitchFamily="34" charset="0"/>
              </a:rPr>
              <a:t>começo</a:t>
            </a:r>
            <a:r>
              <a:rPr lang="en-US" sz="3800" dirty="0">
                <a:latin typeface="Calibri" panose="020F0502020204030204" pitchFamily="34" charset="0"/>
                <a:ea typeface="+mn-ea"/>
                <a:cs typeface="Calibri" panose="020F0502020204030204" pitchFamily="34" charset="0"/>
              </a:rPr>
              <a:t> do Plano Real,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junho</a:t>
            </a:r>
            <a:r>
              <a:rPr lang="en-US" sz="3800" dirty="0">
                <a:latin typeface="Calibri" panose="020F0502020204030204" pitchFamily="34" charset="0"/>
                <a:ea typeface="+mn-ea"/>
                <a:cs typeface="Calibri" panose="020F0502020204030204" pitchFamily="34" charset="0"/>
              </a:rPr>
              <a:t> de 1994, era de 30% do PIB, </a:t>
            </a:r>
            <a:r>
              <a:rPr lang="en-US" sz="3800" dirty="0" err="1">
                <a:latin typeface="Calibri" panose="020F0502020204030204" pitchFamily="34" charset="0"/>
                <a:ea typeface="+mn-ea"/>
                <a:cs typeface="Calibri" panose="020F0502020204030204" pitchFamily="34" charset="0"/>
              </a:rPr>
              <a:t>atingiu</a:t>
            </a:r>
            <a:r>
              <a:rPr lang="en-US" sz="3800" dirty="0">
                <a:latin typeface="Calibri" panose="020F0502020204030204" pitchFamily="34" charset="0"/>
                <a:ea typeface="+mn-ea"/>
                <a:cs typeface="Calibri" panose="020F0502020204030204" pitchFamily="34" charset="0"/>
              </a:rPr>
              <a:t> 39%</a:t>
            </a:r>
            <a:r>
              <a:rPr lang="pt-BR"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do PIB </a:t>
            </a:r>
            <a:r>
              <a:rPr lang="en-US" sz="3800" dirty="0" err="1">
                <a:latin typeface="Calibri" panose="020F0502020204030204" pitchFamily="34" charset="0"/>
                <a:ea typeface="+mn-ea"/>
                <a:cs typeface="Calibri" panose="020F0502020204030204" pitchFamily="34" charset="0"/>
              </a:rPr>
              <a:t>quatro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anos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depois</a:t>
            </a:r>
            <a:r>
              <a:rPr lang="en-US" sz="3800" dirty="0">
                <a:latin typeface="Calibri" panose="020F0502020204030204" pitchFamily="34" charset="0"/>
                <a:ea typeface="+mn-ea"/>
                <a:cs typeface="Calibri" panose="020F0502020204030204" pitchFamily="34" charset="0"/>
              </a:rPr>
              <a:t> e </a:t>
            </a:r>
            <a:r>
              <a:rPr lang="en-US" sz="3800" dirty="0" err="1">
                <a:latin typeface="Calibri" panose="020F0502020204030204" pitchFamily="34" charset="0"/>
                <a:ea typeface="+mn-ea"/>
                <a:cs typeface="Calibri" panose="020F0502020204030204" pitchFamily="34" charset="0"/>
              </a:rPr>
              <a:t>ultrapassou</a:t>
            </a:r>
            <a:r>
              <a:rPr lang="en-US" sz="3800" dirty="0">
                <a:latin typeface="Calibri" panose="020F0502020204030204" pitchFamily="34" charset="0"/>
                <a:ea typeface="+mn-ea"/>
                <a:cs typeface="Calibri" panose="020F0502020204030204" pitchFamily="34" charset="0"/>
              </a:rPr>
              <a:t> 50% do PIB no </a:t>
            </a:r>
            <a:r>
              <a:rPr lang="en-US" sz="3800" dirty="0" err="1">
                <a:latin typeface="Calibri" panose="020F0502020204030204" pitchFamily="34" charset="0"/>
                <a:ea typeface="+mn-ea"/>
                <a:cs typeface="Calibri" panose="020F0502020204030204" pitchFamily="34" charset="0"/>
              </a:rPr>
              <a:t>início</a:t>
            </a:r>
            <a:r>
              <a:rPr lang="en-US" sz="3800" dirty="0">
                <a:latin typeface="Calibri" panose="020F0502020204030204" pitchFamily="34" charset="0"/>
                <a:ea typeface="+mn-ea"/>
                <a:cs typeface="Calibri" panose="020F0502020204030204" pitchFamily="34" charset="0"/>
              </a:rPr>
              <a:t> de 1999 (</a:t>
            </a:r>
            <a:r>
              <a:rPr lang="en-US" sz="3800" dirty="0" err="1">
                <a:latin typeface="Calibri" panose="020F0502020204030204" pitchFamily="34" charset="0"/>
                <a:ea typeface="+mn-ea"/>
                <a:cs typeface="Calibri" panose="020F0502020204030204" pitchFamily="34" charset="0"/>
              </a:rPr>
              <a:t>efeito</a:t>
            </a:r>
            <a:r>
              <a:rPr lang="en-US" sz="3800" dirty="0">
                <a:latin typeface="Calibri" panose="020F0502020204030204" pitchFamily="34" charset="0"/>
                <a:ea typeface="+mn-ea"/>
                <a:cs typeface="Calibri" panose="020F0502020204030204" pitchFamily="34" charset="0"/>
              </a:rPr>
              <a:t> da </a:t>
            </a:r>
            <a:r>
              <a:rPr lang="en-US" sz="3800" dirty="0" err="1">
                <a:latin typeface="Calibri" panose="020F0502020204030204" pitchFamily="34" charset="0"/>
                <a:ea typeface="+mn-ea"/>
                <a:cs typeface="Calibri" panose="020F0502020204030204" pitchFamily="34" charset="0"/>
              </a:rPr>
              <a:t>desvalorização</a:t>
            </a:r>
            <a:r>
              <a:rPr lang="en-US" sz="3800" dirty="0">
                <a:latin typeface="Calibri" panose="020F0502020204030204" pitchFamily="34" charset="0"/>
                <a:ea typeface="+mn-ea"/>
                <a:cs typeface="Calibri" panose="020F0502020204030204" pitchFamily="34" charset="0"/>
              </a:rPr>
              <a:t> do real).</a:t>
            </a:r>
            <a:endParaRPr lang="pt-BR" sz="3800"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219200"/>
            <a:ext cx="11658600" cy="5029200"/>
          </a:xfrm>
        </p:spPr>
        <p:txBody>
          <a:bodyPr/>
          <a:lstStyle/>
          <a:p>
            <a:pPr>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Período FHC (1999-2002)</a:t>
            </a:r>
          </a:p>
          <a:p>
            <a:pPr>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Pode</a:t>
            </a:r>
            <a:r>
              <a:rPr lang="en-US" sz="3800" dirty="0">
                <a:latin typeface="Calibri" panose="020F0502020204030204" pitchFamily="34" charset="0"/>
                <a:ea typeface="+mn-ea"/>
                <a:cs typeface="Calibri" panose="020F0502020204030204" pitchFamily="34" charset="0"/>
              </a:rPr>
              <a:t> ser </a:t>
            </a:r>
            <a:r>
              <a:rPr lang="en-US" sz="3800" dirty="0" err="1">
                <a:latin typeface="Calibri" panose="020F0502020204030204" pitchFamily="34" charset="0"/>
                <a:ea typeface="+mn-ea"/>
                <a:cs typeface="Calibri" panose="020F0502020204030204" pitchFamily="34" charset="0"/>
              </a:rPr>
              <a:t>definido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como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sendo</a:t>
            </a:r>
            <a:r>
              <a:rPr lang="en-US" sz="3800" dirty="0">
                <a:latin typeface="Calibri" panose="020F0502020204030204" pitchFamily="34" charset="0"/>
                <a:ea typeface="+mn-ea"/>
                <a:cs typeface="Calibri" panose="020F0502020204030204" pitchFamily="34" charset="0"/>
              </a:rPr>
              <a:t> de</a:t>
            </a:r>
            <a:r>
              <a:rPr lang="pt-BR"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a:t>
            </a:r>
            <a:r>
              <a:rPr lang="en-US" sz="3800" dirty="0" err="1">
                <a:latin typeface="Calibri" panose="020F0502020204030204" pitchFamily="34" charset="0"/>
                <a:ea typeface="+mn-ea"/>
                <a:cs typeface="Calibri" panose="020F0502020204030204" pitchFamily="34" charset="0"/>
              </a:rPr>
              <a:t>ajuste</a:t>
            </a:r>
            <a:r>
              <a:rPr lang="en-US"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com </a:t>
            </a:r>
            <a:r>
              <a:rPr lang="en-US" sz="3800" dirty="0" err="1">
                <a:latin typeface="Calibri" panose="020F0502020204030204" pitchFamily="34" charset="0"/>
                <a:ea typeface="+mn-ea"/>
                <a:cs typeface="Calibri" panose="020F0502020204030204" pitchFamily="34" charset="0"/>
              </a:rPr>
              <a:t>endividamento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após</a:t>
            </a:r>
            <a:r>
              <a:rPr lang="en-US" sz="3800" dirty="0">
                <a:latin typeface="Calibri" panose="020F0502020204030204" pitchFamily="34" charset="0"/>
                <a:ea typeface="+mn-ea"/>
                <a:cs typeface="Calibri" panose="020F0502020204030204" pitchFamily="34" charset="0"/>
              </a:rPr>
              <a:t> o forte </a:t>
            </a:r>
            <a:r>
              <a:rPr lang="en-US" sz="3800" dirty="0" err="1">
                <a:latin typeface="Calibri" panose="020F0502020204030204" pitchFamily="34" charset="0"/>
                <a:ea typeface="+mn-ea"/>
                <a:cs typeface="Calibri" panose="020F0502020204030204" pitchFamily="34" charset="0"/>
              </a:rPr>
              <a:t>ajuste</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primário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iniciado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1999.</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Embora</a:t>
            </a:r>
            <a:r>
              <a:rPr lang="en-US" sz="3800" dirty="0">
                <a:latin typeface="Calibri" panose="020F0502020204030204" pitchFamily="34" charset="0"/>
                <a:ea typeface="+mn-ea"/>
                <a:cs typeface="Calibri" panose="020F0502020204030204" pitchFamily="34" charset="0"/>
              </a:rPr>
              <a:t> a </a:t>
            </a:r>
            <a:r>
              <a:rPr lang="en-US" sz="3800" dirty="0" err="1">
                <a:latin typeface="Calibri" panose="020F0502020204030204" pitchFamily="34" charset="0"/>
                <a:ea typeface="+mn-ea"/>
                <a:cs typeface="Calibri" panose="020F0502020204030204" pitchFamily="34" charset="0"/>
              </a:rPr>
              <a:t>menor</a:t>
            </a:r>
            <a:r>
              <a:rPr lang="pt-BR"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despesa</a:t>
            </a:r>
            <a:r>
              <a:rPr lang="en-US" sz="3800" dirty="0">
                <a:latin typeface="Calibri" panose="020F0502020204030204" pitchFamily="34" charset="0"/>
                <a:ea typeface="+mn-ea"/>
                <a:cs typeface="Calibri" panose="020F0502020204030204" pitchFamily="34" charset="0"/>
              </a:rPr>
              <a:t> com </a:t>
            </a:r>
            <a:r>
              <a:rPr lang="en-US" sz="3800" dirty="0" err="1">
                <a:latin typeface="Calibri" panose="020F0502020204030204" pitchFamily="34" charset="0"/>
                <a:ea typeface="+mn-ea"/>
                <a:cs typeface="Calibri" panose="020F0502020204030204" pitchFamily="34" charset="0"/>
              </a:rPr>
              <a:t>juros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reais</a:t>
            </a:r>
            <a:r>
              <a:rPr lang="en-US" sz="3800" dirty="0">
                <a:latin typeface="Calibri" panose="020F0502020204030204" pitchFamily="34" charset="0"/>
                <a:ea typeface="+mn-ea"/>
                <a:cs typeface="Calibri" panose="020F0502020204030204" pitchFamily="34" charset="0"/>
              </a:rPr>
              <a:t> e o </a:t>
            </a:r>
            <a:r>
              <a:rPr lang="en-US" sz="3800" dirty="0" err="1">
                <a:latin typeface="Calibri" panose="020F0502020204030204" pitchFamily="34" charset="0"/>
                <a:ea typeface="+mn-ea"/>
                <a:cs typeface="Calibri" panose="020F0502020204030204" pitchFamily="34" charset="0"/>
              </a:rPr>
              <a:t>ajustamento</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primário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tenham</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diminuído</a:t>
            </a:r>
            <a:r>
              <a:rPr lang="en-US" sz="3800" dirty="0">
                <a:latin typeface="Calibri" panose="020F0502020204030204" pitchFamily="34" charset="0"/>
                <a:ea typeface="+mn-ea"/>
                <a:cs typeface="Calibri" panose="020F0502020204030204" pitchFamily="34" charset="0"/>
              </a:rPr>
              <a:t> as NFSP</a:t>
            </a:r>
            <a:r>
              <a:rPr lang="pt-BR"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nominais</a:t>
            </a:r>
            <a:r>
              <a:rPr lang="en-US" sz="3800" dirty="0">
                <a:latin typeface="Calibri" panose="020F0502020204030204" pitchFamily="34" charset="0"/>
                <a:ea typeface="+mn-ea"/>
                <a:cs typeface="Calibri" panose="020F0502020204030204" pitchFamily="34" charset="0"/>
              </a:rPr>
              <a:t> do </a:t>
            </a:r>
            <a:r>
              <a:rPr lang="en-US" sz="3800" dirty="0" err="1">
                <a:latin typeface="Calibri" panose="020F0502020204030204" pitchFamily="34" charset="0"/>
                <a:ea typeface="+mn-ea"/>
                <a:cs typeface="Calibri" panose="020F0502020204030204" pitchFamily="34" charset="0"/>
              </a:rPr>
              <a:t>período</a:t>
            </a:r>
            <a:r>
              <a:rPr lang="en-US" sz="3800" dirty="0">
                <a:latin typeface="Calibri" panose="020F0502020204030204" pitchFamily="34" charset="0"/>
                <a:ea typeface="+mn-ea"/>
                <a:cs typeface="Calibri" panose="020F0502020204030204" pitchFamily="34" charset="0"/>
              </a:rPr>
              <a:t> para 4,0% do PIB, </a:t>
            </a:r>
            <a:r>
              <a:rPr lang="en-US" sz="3800" dirty="0" err="1">
                <a:latin typeface="Calibri" panose="020F0502020204030204" pitchFamily="34" charset="0"/>
                <a:ea typeface="+mn-ea"/>
                <a:cs typeface="Calibri" panose="020F0502020204030204" pitchFamily="34" charset="0"/>
              </a:rPr>
              <a:t>estas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continuaram</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sendo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relevantes</a:t>
            </a:r>
            <a:r>
              <a:rPr lang="en-US" sz="3800" dirty="0">
                <a:latin typeface="Calibri" panose="020F0502020204030204" pitchFamily="34" charset="0"/>
                <a:ea typeface="+mn-ea"/>
                <a:cs typeface="Calibri" panose="020F0502020204030204" pitchFamily="34" charset="0"/>
              </a:rPr>
              <a:t>. </a:t>
            </a:r>
          </a:p>
          <a:p>
            <a:pPr lvl="1" algn="just">
              <a:buClrTx/>
              <a:buFont typeface="Wingdings" panose="05000000000000000000" pitchFamily="2" charset="2"/>
              <a:buChar char="§"/>
              <a:defRPr/>
            </a:pPr>
            <a:endParaRPr lang="en-US" sz="3800" dirty="0">
              <a:latin typeface="Calibri" panose="020F0502020204030204" pitchFamily="34" charset="0"/>
              <a:ea typeface="+mn-ea"/>
              <a:cs typeface="Calibri" panose="020F0502020204030204" pitchFamily="34" charset="0"/>
            </a:endParaRPr>
          </a:p>
          <a:p>
            <a:pPr lvl="1">
              <a:buFont typeface="Wingdings" panose="05000000000000000000" pitchFamily="2" charset="2"/>
              <a:buChar char="§"/>
              <a:defRPr/>
            </a:pPr>
            <a:endParaRPr lang="pt-BR" sz="3800" dirty="0">
              <a:latin typeface="Calibri" panose="020F0502020204030204" pitchFamily="34" charset="0"/>
              <a:cs typeface="Calibri" panose="020F0502020204030204" pitchFamily="34" charset="0"/>
            </a:endParaRPr>
          </a:p>
        </p:txBody>
      </p:sp>
      <p:sp>
        <p:nvSpPr>
          <p:cNvPr id="6"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0937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946007649"/>
              </p:ext>
            </p:extLst>
          </p:nvPr>
        </p:nvGraphicFramePr>
        <p:xfrm>
          <a:off x="124618" y="1143000"/>
          <a:ext cx="8382000" cy="883474"/>
        </p:xfrm>
        <a:graphic>
          <a:graphicData uri="http://schemas.openxmlformats.org/presentationml/2006/ole">
            <mc:AlternateContent xmlns:mc="http://schemas.openxmlformats.org/markup-compatibility/2006">
              <mc:Choice xmlns:v="urn:schemas-microsoft-com:vml" Requires="v">
                <p:oleObj name="Equation" r:id="rId2" imgW="2247900" imgH="241300" progId="Equation.DSMT4">
                  <p:embed/>
                </p:oleObj>
              </mc:Choice>
              <mc:Fallback>
                <p:oleObj name="Equation" r:id="rId2" imgW="2247900" imgH="241300" progId="Equation.DSMT4">
                  <p:embed/>
                  <p:pic>
                    <p:nvPicPr>
                      <p:cNvPr id="6"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 y="1143000"/>
                        <a:ext cx="8382000" cy="883474"/>
                      </a:xfrm>
                      <a:prstGeom prst="rect">
                        <a:avLst/>
                      </a:prstGeom>
                      <a:solidFill>
                        <a:schemeClr val="bg1">
                          <a:lumMod val="95000"/>
                        </a:schemeClr>
                      </a:solidFill>
                      <a:ln>
                        <a:solidFill>
                          <a:schemeClr val="tx1"/>
                        </a:solidFill>
                      </a:ln>
                      <a:effectLst/>
                    </p:spPr>
                  </p:pic>
                </p:oleObj>
              </mc:Fallback>
            </mc:AlternateContent>
          </a:graphicData>
        </a:graphic>
      </p:graphicFrame>
      <p:sp>
        <p:nvSpPr>
          <p:cNvPr id="17" name="Text Box 17"/>
          <p:cNvSpPr txBox="1">
            <a:spLocks noChangeArrowheads="1"/>
          </p:cNvSpPr>
          <p:nvPr/>
        </p:nvSpPr>
        <p:spPr bwMode="auto">
          <a:xfrm>
            <a:off x="76200" y="2057400"/>
            <a:ext cx="11935618" cy="48013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ts val="600"/>
              </a:spcBef>
              <a:buClrTx/>
              <a:buSzTx/>
              <a:buFont typeface="Arial" panose="020B0604020202020204" pitchFamily="34" charset="0"/>
              <a:buChar char="•"/>
            </a:pPr>
            <a:r>
              <a:rPr lang="pt-BR" sz="3800" b="0" dirty="0">
                <a:latin typeface="Calibri" panose="020F0502020204030204" pitchFamily="34" charset="0"/>
                <a:cs typeface="Calibri" panose="020F0502020204030204" pitchFamily="34" charset="0"/>
              </a:rPr>
              <a:t>O déficit nominal representa a diferença entre o fluxo agregado de despesas totais e de receitas totais do setor público </a:t>
            </a:r>
            <a:r>
              <a:rPr lang="pt-BR" sz="3800" dirty="0">
                <a:latin typeface="Calibri" panose="020F0502020204030204" pitchFamily="34" charset="0"/>
                <a:cs typeface="Calibri" panose="020F0502020204030204" pitchFamily="34" charset="0"/>
              </a:rPr>
              <a:t>não financeiro</a:t>
            </a:r>
            <a:r>
              <a:rPr lang="pt-BR" sz="3800" b="0" dirty="0">
                <a:latin typeface="Calibri" panose="020F0502020204030204" pitchFamily="34" charset="0"/>
                <a:cs typeface="Calibri" panose="020F0502020204030204" pitchFamily="34" charset="0"/>
              </a:rPr>
              <a:t>, num determinado período </a:t>
            </a:r>
            <a:r>
              <a:rPr lang="pt-BR" sz="3800" dirty="0">
                <a:latin typeface="Calibri" panose="020F0502020204030204" pitchFamily="34" charset="0"/>
                <a:cs typeface="Calibri" panose="020F0502020204030204" pitchFamily="34" charset="0"/>
              </a:rPr>
              <a:t>(Variação da DLSP).</a:t>
            </a:r>
          </a:p>
          <a:p>
            <a:pPr marL="1314450" lvl="1" indent="-571500" algn="just" eaLnBrk="1" hangingPunct="1">
              <a:spcBef>
                <a:spcPts val="600"/>
              </a:spcBef>
              <a:buClrTx/>
              <a:buSzTx/>
              <a:buFont typeface="Arial" panose="020B0604020202020204" pitchFamily="34" charset="0"/>
              <a:buChar char="•"/>
            </a:pPr>
            <a:r>
              <a:rPr lang="pt-BR" sz="3600" b="0" dirty="0">
                <a:latin typeface="Calibri" panose="020F0502020204030204" pitchFamily="34" charset="0"/>
                <a:cs typeface="Calibri" panose="020F0502020204030204" pitchFamily="34" charset="0"/>
              </a:rPr>
              <a:t>Essa diferença corresponde à necessidade de financiamento do setor público (NFSP). </a:t>
            </a:r>
            <a:endParaRPr lang="en-US" sz="3600" b="0" dirty="0">
              <a:solidFill>
                <a:srgbClr val="000000"/>
              </a:solidFill>
              <a:latin typeface="Calibri" panose="020F0502020204030204" pitchFamily="34" charset="0"/>
              <a:cs typeface="Calibri" panose="020F0502020204030204" pitchFamily="34" charset="0"/>
            </a:endParaRPr>
          </a:p>
          <a:p>
            <a:pPr marL="1314450" lvl="1" indent="-571500" algn="just" eaLnBrk="1" hangingPunct="1">
              <a:spcBef>
                <a:spcPts val="600"/>
              </a:spcBef>
              <a:buClrTx/>
              <a:buSzTx/>
              <a:buFont typeface="Arial" panose="020B0604020202020204" pitchFamily="34" charset="0"/>
              <a:buChar char="•"/>
            </a:pPr>
            <a:r>
              <a:rPr lang="pt-BR" sz="3600" b="0" dirty="0">
                <a:latin typeface="Calibri" panose="020F0502020204030204" pitchFamily="34" charset="0"/>
                <a:cs typeface="Calibri" panose="020F0502020204030204" pitchFamily="34" charset="0"/>
              </a:rPr>
              <a:t>Durante muito tempo foi o principal conceito de endividamento acompanhado no Brasil.</a:t>
            </a:r>
          </a:p>
        </p:txBody>
      </p:sp>
      <p:sp>
        <p:nvSpPr>
          <p:cNvPr id="19" name="Text Box 19"/>
          <p:cNvSpPr txBox="1">
            <a:spLocks noChangeArrowheads="1"/>
          </p:cNvSpPr>
          <p:nvPr/>
        </p:nvSpPr>
        <p:spPr bwMode="auto">
          <a:xfrm>
            <a:off x="8760614" y="1295400"/>
            <a:ext cx="3251204" cy="646331"/>
          </a:xfrm>
          <a:prstGeom prst="rect">
            <a:avLst/>
          </a:prstGeom>
          <a:solidFill>
            <a:schemeClr val="bg1">
              <a:lumMod val="95000"/>
            </a:schemeClr>
          </a:solidFill>
          <a:ln>
            <a:solidFill>
              <a:schemeClr val="tx1"/>
            </a:solidFill>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3600" b="1" dirty="0">
                <a:latin typeface="Calibri" panose="020F0502020204030204" pitchFamily="34" charset="0"/>
                <a:cs typeface="Calibri" panose="020F0502020204030204" pitchFamily="34" charset="0"/>
              </a:rPr>
              <a:t>Déficit Nominal</a:t>
            </a:r>
            <a:endParaRPr lang="en-US" altLang="en-US" sz="3600" b="1" dirty="0">
              <a:latin typeface="Calibri" panose="020F0502020204030204" pitchFamily="34" charset="0"/>
              <a:cs typeface="Calibri" panose="020F0502020204030204" pitchFamily="34" charset="0"/>
            </a:endParaRPr>
          </a:p>
        </p:txBody>
      </p:sp>
      <p:cxnSp>
        <p:nvCxnSpPr>
          <p:cNvPr id="30" name="Conector de Seta Reta 29"/>
          <p:cNvCxnSpPr/>
          <p:nvPr/>
        </p:nvCxnSpPr>
        <p:spPr bwMode="auto">
          <a:xfrm>
            <a:off x="8506618" y="1600200"/>
            <a:ext cx="228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661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additive="base">
                                        <p:cTn id="2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 calcmode="lin" valueType="num">
                                      <p:cBhvr additive="base">
                                        <p:cTn id="3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990600"/>
            <a:ext cx="11658600" cy="5029200"/>
          </a:xfrm>
        </p:spPr>
        <p:txBody>
          <a:bodyPr/>
          <a:lstStyle/>
          <a:p>
            <a:pPr>
              <a:buClrTx/>
              <a:buFont typeface="Arial" panose="020B0604020202020204" pitchFamily="34" charset="0"/>
              <a:buChar char="•"/>
              <a:defRPr/>
            </a:pPr>
            <a:r>
              <a:rPr lang="pt-BR" sz="4200" b="1" dirty="0">
                <a:latin typeface="Calibri" panose="020F0502020204030204" pitchFamily="34" charset="0"/>
                <a:cs typeface="Calibri" panose="020F0502020204030204" pitchFamily="34" charset="0"/>
              </a:rPr>
              <a:t>O Período FHC (1999-2002)</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mesmo</a:t>
            </a:r>
            <a:r>
              <a:rPr lang="en-US" sz="3600" dirty="0">
                <a:latin typeface="Calibri" panose="020F0502020204030204" pitchFamily="34" charset="0"/>
                <a:ea typeface="+mn-ea"/>
                <a:cs typeface="Calibri" panose="020F0502020204030204" pitchFamily="34" charset="0"/>
              </a:rPr>
              <a:t> tempo, o </a:t>
            </a:r>
            <a:r>
              <a:rPr lang="en-US" sz="3600" dirty="0" err="1">
                <a:latin typeface="Calibri" panose="020F0502020204030204" pitchFamily="34" charset="0"/>
                <a:ea typeface="+mn-ea"/>
                <a:cs typeface="Calibri" panose="020F0502020204030204" pitchFamily="34" charset="0"/>
              </a:rPr>
              <a:t>expressivo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tamanho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relativo</a:t>
            </a:r>
            <a:r>
              <a:rPr lang="en-US" sz="3600" dirty="0">
                <a:latin typeface="Calibri" panose="020F0502020204030204" pitchFamily="34" charset="0"/>
                <a:ea typeface="+mn-ea"/>
                <a:cs typeface="Calibri" panose="020F0502020204030204" pitchFamily="34" charset="0"/>
              </a:rPr>
              <a:t> da </a:t>
            </a:r>
            <a:r>
              <a:rPr lang="en-US" sz="3600" dirty="0" err="1">
                <a:latin typeface="Calibri" panose="020F0502020204030204" pitchFamily="34" charset="0"/>
                <a:ea typeface="+mn-ea"/>
                <a:cs typeface="Calibri" panose="020F0502020204030204" pitchFamily="34" charset="0"/>
              </a:rPr>
              <a:t>dívida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pública</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associada</a:t>
            </a:r>
            <a:r>
              <a:rPr lang="en-US" sz="3600" dirty="0">
                <a:latin typeface="Calibri" panose="020F0502020204030204" pitchFamily="34" charset="0"/>
                <a:ea typeface="+mn-ea"/>
                <a:cs typeface="Calibri" panose="020F0502020204030204" pitchFamily="34" charset="0"/>
              </a:rPr>
              <a:t> à taxa de </a:t>
            </a:r>
            <a:r>
              <a:rPr lang="en-US" sz="3600" dirty="0" err="1">
                <a:latin typeface="Calibri" panose="020F0502020204030204" pitchFamily="34" charset="0"/>
                <a:ea typeface="+mn-ea"/>
                <a:cs typeface="Calibri" panose="020F0502020204030204" pitchFamily="34" charset="0"/>
              </a:rPr>
              <a:t>câmbio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um </a:t>
            </a:r>
            <a:r>
              <a:rPr lang="en-US" sz="3600" dirty="0" err="1">
                <a:latin typeface="Calibri" panose="020F0502020204030204" pitchFamily="34" charset="0"/>
                <a:ea typeface="+mn-ea"/>
                <a:cs typeface="Calibri" panose="020F0502020204030204" pitchFamily="34" charset="0"/>
              </a:rPr>
              <a:t>momento</a:t>
            </a:r>
            <a:r>
              <a:rPr lang="en-US" sz="3600" dirty="0">
                <a:latin typeface="Calibri" panose="020F0502020204030204" pitchFamily="34" charset="0"/>
                <a:ea typeface="+mn-ea"/>
                <a:cs typeface="Calibri" panose="020F0502020204030204" pitchFamily="34" charset="0"/>
              </a:rPr>
              <a:t> de fortes </a:t>
            </a:r>
            <a:r>
              <a:rPr lang="en-US" sz="3600" dirty="0" err="1">
                <a:latin typeface="Calibri" panose="020F0502020204030204" pitchFamily="34" charset="0"/>
                <a:ea typeface="+mn-ea"/>
                <a:cs typeface="Calibri" panose="020F0502020204030204" pitchFamily="34" charset="0"/>
              </a:rPr>
              <a:t>depreciações</a:t>
            </a:r>
            <a:r>
              <a:rPr lang="en-US" sz="3600" dirty="0">
                <a:latin typeface="Calibri" panose="020F0502020204030204" pitchFamily="34" charset="0"/>
                <a:ea typeface="+mn-ea"/>
                <a:cs typeface="Calibri" panose="020F0502020204030204" pitchFamily="34" charset="0"/>
              </a:rPr>
              <a:t> do real, e o </a:t>
            </a:r>
            <a:r>
              <a:rPr lang="en-US" sz="3600" dirty="0" err="1">
                <a:latin typeface="Calibri" panose="020F0502020204030204" pitchFamily="34" charset="0"/>
                <a:ea typeface="+mn-ea"/>
                <a:cs typeface="Calibri" panose="020F0502020204030204" pitchFamily="34" charset="0"/>
              </a:rPr>
              <a:t>reconhecimento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passivos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contingentes</a:t>
            </a:r>
            <a:r>
              <a:rPr lang="en-US" sz="3600" dirty="0">
                <a:latin typeface="Calibri" panose="020F0502020204030204" pitchFamily="34" charset="0"/>
                <a:ea typeface="+mn-ea"/>
                <a:cs typeface="Calibri" panose="020F0502020204030204" pitchFamily="34" charset="0"/>
              </a:rPr>
              <a: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acabaram</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fazendo</a:t>
            </a:r>
            <a:r>
              <a:rPr lang="en-US" sz="3600" dirty="0">
                <a:latin typeface="Calibri" panose="020F0502020204030204" pitchFamily="34" charset="0"/>
                <a:ea typeface="+mn-ea"/>
                <a:cs typeface="Calibri" panose="020F0502020204030204" pitchFamily="34" charset="0"/>
              </a:rPr>
              <a:t> com que a </a:t>
            </a:r>
            <a:r>
              <a:rPr lang="en-US" sz="3600" dirty="0" err="1">
                <a:latin typeface="Calibri" panose="020F0502020204030204" pitchFamily="34" charset="0"/>
                <a:ea typeface="+mn-ea"/>
                <a:cs typeface="Calibri" panose="020F0502020204030204" pitchFamily="34" charset="0"/>
              </a:rPr>
              <a:t>relação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dívida</a:t>
            </a:r>
            <a:r>
              <a:rPr lang="en-US" sz="3600" dirty="0">
                <a:latin typeface="Calibri" panose="020F0502020204030204" pitchFamily="34" charset="0"/>
                <a:ea typeface="+mn-ea"/>
                <a:cs typeface="Calibri" panose="020F0502020204030204" pitchFamily="34" charset="0"/>
              </a:rPr>
              <a:t>/PIB </a:t>
            </a:r>
            <a:r>
              <a:rPr lang="en-US" sz="3600" dirty="0" err="1">
                <a:latin typeface="Calibri" panose="020F0502020204030204" pitchFamily="34" charset="0"/>
                <a:ea typeface="+mn-ea"/>
                <a:cs typeface="Calibri" panose="020F0502020204030204" pitchFamily="34" charset="0"/>
              </a:rPr>
              <a:t>não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diminuísse</a:t>
            </a:r>
            <a:r>
              <a:rPr lang="en-US" sz="3600" dirty="0">
                <a:latin typeface="Calibri" panose="020F0502020204030204" pitchFamily="34" charset="0"/>
                <a:ea typeface="+mn-ea"/>
                <a:cs typeface="Calibri" panose="020F0502020204030204" pitchFamily="34" charset="0"/>
              </a:rPr>
              <a:t>.</a:t>
            </a:r>
          </a:p>
          <a:p>
            <a:pPr lvl="2" algn="just">
              <a:buFont typeface="Arial" panose="020B0604020202020204" pitchFamily="34" charset="0"/>
              <a:buChar char="•"/>
              <a:defRPr/>
            </a:pPr>
            <a:r>
              <a:rPr lang="en-US" sz="3400" dirty="0">
                <a:latin typeface="Calibri" panose="020F0502020204030204" pitchFamily="34" charset="0"/>
                <a:ea typeface="+mn-ea"/>
                <a:cs typeface="Calibri" panose="020F0502020204030204" pitchFamily="34" charset="0"/>
              </a:rPr>
              <a:t>Tanto </a:t>
            </a:r>
            <a:r>
              <a:rPr lang="en-US" sz="3400" dirty="0" err="1">
                <a:latin typeface="Calibri" panose="020F0502020204030204" pitchFamily="34" charset="0"/>
                <a:ea typeface="+mn-ea"/>
                <a:cs typeface="Calibri" panose="020F0502020204030204" pitchFamily="34" charset="0"/>
              </a:rPr>
              <a:t>em</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janeiro</a:t>
            </a:r>
            <a:r>
              <a:rPr lang="en-US" sz="3400" dirty="0">
                <a:latin typeface="Calibri" panose="020F0502020204030204" pitchFamily="34" charset="0"/>
                <a:ea typeface="+mn-ea"/>
                <a:cs typeface="Calibri" panose="020F0502020204030204" pitchFamily="34" charset="0"/>
              </a:rPr>
              <a:t> de 1999 </a:t>
            </a:r>
            <a:r>
              <a:rPr lang="en-US" sz="3400" dirty="0" err="1">
                <a:latin typeface="Calibri" panose="020F0502020204030204" pitchFamily="34" charset="0"/>
                <a:ea typeface="+mn-ea"/>
                <a:cs typeface="Calibri" panose="020F0502020204030204" pitchFamily="34" charset="0"/>
              </a:rPr>
              <a:t>quanto</a:t>
            </a:r>
            <a:r>
              <a:rPr lang="en-US" sz="3400" dirty="0">
                <a:latin typeface="Calibri" panose="020F0502020204030204" pitchFamily="34" charset="0"/>
                <a:ea typeface="+mn-ea"/>
                <a:cs typeface="Calibri" panose="020F0502020204030204" pitchFamily="34" charset="0"/>
              </a:rPr>
              <a:t> no </a:t>
            </a:r>
            <a:r>
              <a:rPr lang="en-US" sz="3400" dirty="0" err="1">
                <a:latin typeface="Calibri" panose="020F0502020204030204" pitchFamily="34" charset="0"/>
                <a:ea typeface="+mn-ea"/>
                <a:cs typeface="Calibri" panose="020F0502020204030204" pitchFamily="34" charset="0"/>
              </a:rPr>
              <a:t>segundo</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semestre</a:t>
            </a:r>
            <a:r>
              <a:rPr lang="en-US" sz="3400" dirty="0">
                <a:latin typeface="Calibri" panose="020F0502020204030204" pitchFamily="34" charset="0"/>
                <a:ea typeface="+mn-ea"/>
                <a:cs typeface="Calibri" panose="020F0502020204030204" pitchFamily="34" charset="0"/>
              </a:rPr>
              <a:t> de 2002, </a:t>
            </a:r>
            <a:r>
              <a:rPr lang="en-US" sz="3400" dirty="0" err="1">
                <a:latin typeface="Calibri" panose="020F0502020204030204" pitchFamily="34" charset="0"/>
                <a:ea typeface="+mn-ea"/>
                <a:cs typeface="Calibri" panose="020F0502020204030204" pitchFamily="34" charset="0"/>
              </a:rPr>
              <a:t>mais</a:t>
            </a:r>
            <a:r>
              <a:rPr lang="en-US" sz="3400" dirty="0">
                <a:latin typeface="Calibri" panose="020F0502020204030204" pitchFamily="34" charset="0"/>
                <a:ea typeface="+mn-ea"/>
                <a:cs typeface="Calibri" panose="020F0502020204030204" pitchFamily="34" charset="0"/>
              </a:rPr>
              <a:t> de 30% da </a:t>
            </a:r>
            <a:r>
              <a:rPr lang="en-US" sz="3400" dirty="0" err="1">
                <a:latin typeface="Calibri" panose="020F0502020204030204" pitchFamily="34" charset="0"/>
                <a:ea typeface="+mn-ea"/>
                <a:cs typeface="Calibri" panose="020F0502020204030204" pitchFamily="34" charset="0"/>
              </a:rPr>
              <a:t>dívida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píblica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interna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estava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indexada</a:t>
            </a:r>
            <a:r>
              <a:rPr lang="en-US" sz="3400" dirty="0">
                <a:latin typeface="Calibri" panose="020F0502020204030204" pitchFamily="34" charset="0"/>
                <a:ea typeface="+mn-ea"/>
                <a:cs typeface="Calibri" panose="020F0502020204030204" pitchFamily="34" charset="0"/>
              </a:rPr>
              <a:t> ao </a:t>
            </a:r>
            <a:r>
              <a:rPr lang="en-US" sz="3400" dirty="0" err="1">
                <a:latin typeface="Calibri" panose="020F0502020204030204" pitchFamily="34" charset="0"/>
                <a:ea typeface="+mn-ea"/>
                <a:cs typeface="Calibri" panose="020F0502020204030204" pitchFamily="34" charset="0"/>
              </a:rPr>
              <a:t>câmbio</a:t>
            </a:r>
            <a:r>
              <a:rPr lang="en-US" sz="3400" dirty="0">
                <a:latin typeface="Calibri" panose="020F0502020204030204" pitchFamily="34" charset="0"/>
                <a:ea typeface="+mn-ea"/>
                <a:cs typeface="Calibri" panose="020F0502020204030204" pitchFamily="34" charset="0"/>
              </a:rPr>
              <a:t>.</a:t>
            </a:r>
          </a:p>
          <a:p>
            <a:pPr lvl="3" algn="just">
              <a:buFont typeface="Arial" panose="020B0604020202020204" pitchFamily="34" charset="0"/>
              <a:buChar char="•"/>
              <a:defRPr/>
            </a:pPr>
            <a:r>
              <a:rPr lang="en-US" sz="3200" dirty="0" err="1">
                <a:latin typeface="Calibri" panose="020F0502020204030204" pitchFamily="34" charset="0"/>
                <a:ea typeface="+mn-ea"/>
                <a:cs typeface="Calibri" panose="020F0502020204030204" pitchFamily="34" charset="0"/>
              </a:rPr>
              <a:t>Foram</a:t>
            </a:r>
            <a:r>
              <a:rPr lang="en-US" sz="3200" dirty="0">
                <a:latin typeface="Calibri" panose="020F0502020204030204" pitchFamily="34" charset="0"/>
                <a:ea typeface="+mn-ea"/>
                <a:cs typeface="Calibri" panose="020F0502020204030204" pitchFamily="34" charset="0"/>
              </a:rPr>
              <a:t> </a:t>
            </a:r>
            <a:r>
              <a:rPr lang="en-US" sz="3200" dirty="0" err="1">
                <a:latin typeface="Calibri" panose="020F0502020204030204" pitchFamily="34" charset="0"/>
                <a:ea typeface="+mn-ea"/>
                <a:cs typeface="Calibri" panose="020F0502020204030204" pitchFamily="34" charset="0"/>
              </a:rPr>
              <a:t>dois</a:t>
            </a:r>
            <a:r>
              <a:rPr lang="en-US" sz="3200" dirty="0">
                <a:latin typeface="Calibri" panose="020F0502020204030204" pitchFamily="34" charset="0"/>
                <a:ea typeface="+mn-ea"/>
                <a:cs typeface="Calibri" panose="020F0502020204030204" pitchFamily="34" charset="0"/>
              </a:rPr>
              <a:t> </a:t>
            </a:r>
            <a:r>
              <a:rPr lang="en-US" sz="3200" dirty="0" err="1">
                <a:latin typeface="Calibri" panose="020F0502020204030204" pitchFamily="34" charset="0"/>
                <a:ea typeface="+mn-ea"/>
                <a:cs typeface="Calibri" panose="020F0502020204030204" pitchFamily="34" charset="0"/>
              </a:rPr>
              <a:t>momentos</a:t>
            </a:r>
            <a:r>
              <a:rPr lang="en-US" sz="3200" dirty="0">
                <a:latin typeface="Calibri" panose="020F0502020204030204" pitchFamily="34" charset="0"/>
                <a:ea typeface="+mn-ea"/>
                <a:cs typeface="Calibri" panose="020F0502020204030204" pitchFamily="34" charset="0"/>
              </a:rPr>
              <a:t> de forte </a:t>
            </a:r>
            <a:r>
              <a:rPr lang="en-US" sz="3200" dirty="0" err="1">
                <a:latin typeface="Calibri" panose="020F0502020204030204" pitchFamily="34" charset="0"/>
                <a:ea typeface="+mn-ea"/>
                <a:cs typeface="Calibri" panose="020F0502020204030204" pitchFamily="34" charset="0"/>
              </a:rPr>
              <a:t>depreciação</a:t>
            </a:r>
            <a:r>
              <a:rPr lang="en-US" sz="3200" dirty="0">
                <a:latin typeface="Calibri" panose="020F0502020204030204" pitchFamily="34" charset="0"/>
                <a:ea typeface="+mn-ea"/>
                <a:cs typeface="Calibri" panose="020F0502020204030204" pitchFamily="34" charset="0"/>
              </a:rPr>
              <a:t> do real.</a:t>
            </a:r>
            <a:endParaRPr lang="pt-BR" sz="3200" dirty="0">
              <a:latin typeface="Calibri" panose="020F0502020204030204" pitchFamily="34" charset="0"/>
              <a:ea typeface="+mn-ea"/>
              <a:cs typeface="Calibri" panose="020F0502020204030204" pitchFamily="34" charset="0"/>
            </a:endParaRPr>
          </a:p>
          <a:p>
            <a:pPr lvl="1">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5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219200"/>
            <a:ext cx="116586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Governo Lula (2003- 2010)</a:t>
            </a:r>
          </a:p>
          <a:p>
            <a:pPr algn="just">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anos</a:t>
            </a:r>
            <a:r>
              <a:rPr lang="en-US" sz="3800" dirty="0">
                <a:latin typeface="Calibri" panose="020F0502020204030204" pitchFamily="34" charset="0"/>
                <a:ea typeface="+mn-ea"/>
                <a:cs typeface="Calibri" panose="020F0502020204030204" pitchFamily="34" charset="0"/>
              </a:rPr>
              <a:t> Lula, de 2003 </a:t>
            </a:r>
            <a:r>
              <a:rPr lang="en-US" sz="3800" dirty="0" err="1">
                <a:latin typeface="Calibri" panose="020F0502020204030204" pitchFamily="34" charset="0"/>
                <a:ea typeface="+mn-ea"/>
                <a:cs typeface="Calibri" panose="020F0502020204030204" pitchFamily="34" charset="0"/>
              </a:rPr>
              <a:t>até</a:t>
            </a:r>
            <a:r>
              <a:rPr lang="en-US" sz="3800" dirty="0">
                <a:latin typeface="Calibri" panose="020F0502020204030204" pitchFamily="34" charset="0"/>
                <a:ea typeface="+mn-ea"/>
                <a:cs typeface="Calibri" panose="020F0502020204030204" pitchFamily="34" charset="0"/>
              </a:rPr>
              <a:t> 2010, </a:t>
            </a:r>
            <a:r>
              <a:rPr lang="en-US" sz="3800" dirty="0" err="1">
                <a:latin typeface="Calibri" panose="020F0502020204030204" pitchFamily="34" charset="0"/>
                <a:ea typeface="+mn-ea"/>
                <a:cs typeface="Calibri" panose="020F0502020204030204" pitchFamily="34" charset="0"/>
              </a:rPr>
              <a:t>caracterizaram</a:t>
            </a:r>
            <a:r>
              <a:rPr lang="en-US" sz="3800" dirty="0">
                <a:latin typeface="Calibri" panose="020F0502020204030204" pitchFamily="34" charset="0"/>
                <a:ea typeface="+mn-ea"/>
                <a:cs typeface="Calibri" panose="020F0502020204030204" pitchFamily="34" charset="0"/>
              </a:rPr>
              <a:t>-se </a:t>
            </a:r>
            <a:r>
              <a:rPr lang="en-US" sz="3800" dirty="0" err="1">
                <a:latin typeface="Calibri" panose="020F0502020204030204" pitchFamily="34" charset="0"/>
                <a:ea typeface="+mn-ea"/>
                <a:cs typeface="Calibri" panose="020F0502020204030204" pitchFamily="34" charset="0"/>
              </a:rPr>
              <a:t>por</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uma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fase</a:t>
            </a:r>
            <a:r>
              <a:rPr lang="en-US" sz="3800" dirty="0">
                <a:latin typeface="Calibri" panose="020F0502020204030204" pitchFamily="34" charset="0"/>
                <a:ea typeface="+mn-ea"/>
                <a:cs typeface="Calibri" panose="020F0502020204030204" pitchFamily="34" charset="0"/>
              </a:rPr>
              <a:t> de</a:t>
            </a:r>
            <a:r>
              <a:rPr lang="pt-BR"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a:t>
            </a:r>
            <a:r>
              <a:rPr lang="en-US" sz="3800" dirty="0" err="1">
                <a:latin typeface="Calibri" panose="020F0502020204030204" pitchFamily="34" charset="0"/>
                <a:ea typeface="+mn-ea"/>
                <a:cs typeface="Calibri" panose="020F0502020204030204" pitchFamily="34" charset="0"/>
              </a:rPr>
              <a:t>controle</a:t>
            </a:r>
            <a:r>
              <a:rPr lang="en-US" sz="3800" dirty="0">
                <a:latin typeface="Calibri" panose="020F0502020204030204" pitchFamily="34" charset="0"/>
                <a:ea typeface="+mn-ea"/>
                <a:cs typeface="Calibri" panose="020F0502020204030204" pitchFamily="34" charset="0"/>
              </a:rPr>
              <a:t> do </a:t>
            </a:r>
            <a:r>
              <a:rPr lang="en-US" sz="3800" dirty="0" err="1">
                <a:latin typeface="Calibri" panose="020F0502020204030204" pitchFamily="34" charset="0"/>
                <a:ea typeface="+mn-ea"/>
                <a:cs typeface="Calibri" panose="020F0502020204030204" pitchFamily="34" charset="0"/>
              </a:rPr>
              <a:t>endividamento</a:t>
            </a:r>
            <a:r>
              <a:rPr lang="en-US" sz="3800" dirty="0">
                <a:latin typeface="Calibri" panose="020F0502020204030204" pitchFamily="34" charset="0"/>
                <a:ea typeface="+mn-ea"/>
                <a:cs typeface="Calibri" panose="020F0502020204030204" pitchFamily="34" charset="0"/>
              </a:rPr>
              <a:t>”, com </a:t>
            </a:r>
            <a:r>
              <a:rPr lang="en-US" sz="3800" dirty="0" err="1">
                <a:latin typeface="Calibri" panose="020F0502020204030204" pitchFamily="34" charset="0"/>
                <a:ea typeface="+mn-ea"/>
                <a:cs typeface="Calibri" panose="020F0502020204030204" pitchFamily="34" charset="0"/>
              </a:rPr>
              <a:t>progressiva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redução</a:t>
            </a:r>
            <a:r>
              <a:rPr lang="en-US" sz="3800" dirty="0">
                <a:latin typeface="Calibri" panose="020F0502020204030204" pitchFamily="34" charset="0"/>
                <a:ea typeface="+mn-ea"/>
                <a:cs typeface="Calibri" panose="020F0502020204030204" pitchFamily="34" charset="0"/>
              </a:rPr>
              <a:t> da </a:t>
            </a:r>
            <a:r>
              <a:rPr lang="en-US" sz="3800" dirty="0" err="1">
                <a:latin typeface="Calibri" panose="020F0502020204030204" pitchFamily="34" charset="0"/>
                <a:ea typeface="+mn-ea"/>
                <a:cs typeface="Calibri" panose="020F0502020204030204" pitchFamily="34" charset="0"/>
              </a:rPr>
              <a:t>importância</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relativa</a:t>
            </a:r>
            <a:r>
              <a:rPr lang="en-US" sz="3800" dirty="0">
                <a:latin typeface="Calibri" panose="020F0502020204030204" pitchFamily="34" charset="0"/>
                <a:ea typeface="+mn-ea"/>
                <a:cs typeface="Calibri" panose="020F0502020204030204" pitchFamily="34" charset="0"/>
              </a:rPr>
              <a:t> do</a:t>
            </a:r>
            <a:r>
              <a:rPr lang="pt-BR"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endividamento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público</a:t>
            </a:r>
            <a:r>
              <a:rPr lang="en-US" sz="3800" dirty="0">
                <a:latin typeface="Calibri" panose="020F0502020204030204" pitchFamily="34" charset="0"/>
                <a:ea typeface="+mn-ea"/>
                <a:cs typeface="Calibri" panose="020F0502020204030204" pitchFamily="34" charset="0"/>
              </a:rPr>
              <a:t>.</a:t>
            </a:r>
          </a:p>
          <a:p>
            <a:pPr lvl="2"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Excessão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feita</a:t>
            </a:r>
            <a:r>
              <a:rPr lang="en-US" sz="3800" dirty="0">
                <a:latin typeface="Calibri" panose="020F0502020204030204" pitchFamily="34" charset="0"/>
                <a:ea typeface="+mn-ea"/>
                <a:cs typeface="Calibri" panose="020F0502020204030204" pitchFamily="34" charset="0"/>
              </a:rPr>
              <a:t> ao </a:t>
            </a:r>
            <a:r>
              <a:rPr lang="en-US" sz="3800" dirty="0" err="1">
                <a:latin typeface="Calibri" panose="020F0502020204030204" pitchFamily="34" charset="0"/>
                <a:ea typeface="+mn-ea"/>
                <a:cs typeface="Calibri" panose="020F0502020204030204" pitchFamily="34" charset="0"/>
              </a:rPr>
              <a:t>ano</a:t>
            </a:r>
            <a:r>
              <a:rPr lang="en-US" sz="3800" dirty="0">
                <a:latin typeface="Calibri" panose="020F0502020204030204" pitchFamily="34" charset="0"/>
                <a:ea typeface="+mn-ea"/>
                <a:cs typeface="Calibri" panose="020F0502020204030204" pitchFamily="34" charset="0"/>
              </a:rPr>
              <a:t> de 2009.</a:t>
            </a:r>
          </a:p>
          <a:p>
            <a:pPr lvl="2" algn="just">
              <a:buClrTx/>
              <a:buFont typeface="Arial" panose="020B0604020202020204" pitchFamily="34" charset="0"/>
              <a:buChar char="•"/>
              <a:defRPr/>
            </a:pPr>
            <a:endParaRPr lang="en-US" sz="3800" dirty="0">
              <a:latin typeface="Calibri" panose="020F0502020204030204" pitchFamily="34" charset="0"/>
              <a:ea typeface="+mn-ea"/>
              <a:cs typeface="Calibri" panose="020F0502020204030204" pitchFamily="34" charset="0"/>
            </a:endParaRPr>
          </a:p>
        </p:txBody>
      </p:sp>
      <p:sp>
        <p:nvSpPr>
          <p:cNvPr id="6"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1143000"/>
            <a:ext cx="115824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Governo Lula (2003- 2010)</a:t>
            </a:r>
          </a:p>
          <a:p>
            <a:pPr algn="just">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a:latin typeface="Calibri" panose="020F0502020204030204" pitchFamily="34" charset="0"/>
                <a:ea typeface="+mn-ea"/>
                <a:cs typeface="Calibri" panose="020F0502020204030204" pitchFamily="34" charset="0"/>
              </a:rPr>
              <a:t>A </a:t>
            </a:r>
            <a:r>
              <a:rPr lang="en-US" sz="3800" dirty="0" err="1">
                <a:latin typeface="Calibri" panose="020F0502020204030204" pitchFamily="34" charset="0"/>
                <a:ea typeface="+mn-ea"/>
                <a:cs typeface="Calibri" panose="020F0502020204030204" pitchFamily="34" charset="0"/>
              </a:rPr>
              <a:t>manutenção</a:t>
            </a:r>
            <a:r>
              <a:rPr lang="en-US" sz="3800" dirty="0">
                <a:latin typeface="Calibri" panose="020F0502020204030204" pitchFamily="34" charset="0"/>
                <a:ea typeface="+mn-ea"/>
                <a:cs typeface="Calibri" panose="020F0502020204030204" pitchFamily="34" charset="0"/>
              </a:rPr>
              <a:t> da </a:t>
            </a:r>
            <a:r>
              <a:rPr lang="en-US" sz="3800" dirty="0" err="1">
                <a:latin typeface="Calibri" panose="020F0502020204030204" pitchFamily="34" charset="0"/>
                <a:ea typeface="+mn-ea"/>
                <a:cs typeface="Calibri" panose="020F0502020204030204" pitchFamily="34" charset="0"/>
              </a:rPr>
              <a:t>política</a:t>
            </a:r>
            <a:r>
              <a:rPr lang="en-US" sz="3800" dirty="0">
                <a:latin typeface="Calibri" panose="020F0502020204030204" pitchFamily="34" charset="0"/>
                <a:ea typeface="+mn-ea"/>
                <a:cs typeface="Calibri" panose="020F0502020204030204" pitchFamily="34" charset="0"/>
              </a:rPr>
              <a:t> de </a:t>
            </a:r>
            <a:r>
              <a:rPr lang="en-US" sz="3800" dirty="0" err="1">
                <a:latin typeface="Calibri" panose="020F0502020204030204" pitchFamily="34" charset="0"/>
                <a:ea typeface="+mn-ea"/>
                <a:cs typeface="Calibri" panose="020F0502020204030204" pitchFamily="34" charset="0"/>
              </a:rPr>
              <a:t>geração</a:t>
            </a:r>
            <a:r>
              <a:rPr lang="en-US" sz="3800" dirty="0">
                <a:latin typeface="Calibri" panose="020F0502020204030204" pitchFamily="34" charset="0"/>
                <a:ea typeface="+mn-ea"/>
                <a:cs typeface="Calibri" panose="020F0502020204030204" pitchFamily="34" charset="0"/>
              </a:rPr>
              <a:t> de </a:t>
            </a:r>
            <a:r>
              <a:rPr lang="en-US" sz="3800" dirty="0" err="1">
                <a:latin typeface="Calibri" panose="020F0502020204030204" pitchFamily="34" charset="0"/>
                <a:ea typeface="+mn-ea"/>
                <a:cs typeface="Calibri" panose="020F0502020204030204" pitchFamily="34" charset="0"/>
              </a:rPr>
              <a:t>superávits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primários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iniciada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1999 </a:t>
            </a:r>
            <a:r>
              <a:rPr lang="en-US" sz="3800" dirty="0" err="1">
                <a:latin typeface="Calibri" panose="020F0502020204030204" pitchFamily="34" charset="0"/>
                <a:ea typeface="+mn-ea"/>
                <a:cs typeface="Calibri" panose="020F0502020204030204" pitchFamily="34" charset="0"/>
              </a:rPr>
              <a:t>foi</a:t>
            </a:r>
            <a:r>
              <a:rPr lang="en-US" sz="3800" dirty="0">
                <a:latin typeface="Calibri" panose="020F0502020204030204" pitchFamily="34" charset="0"/>
                <a:ea typeface="+mn-ea"/>
                <a:cs typeface="Calibri" panose="020F0502020204030204" pitchFamily="34" charset="0"/>
              </a:rPr>
              <a:t> fundamental para </a:t>
            </a:r>
            <a:r>
              <a:rPr lang="en-US" sz="3800" dirty="0" err="1">
                <a:latin typeface="Calibri" panose="020F0502020204030204" pitchFamily="34" charset="0"/>
                <a:ea typeface="+mn-ea"/>
                <a:cs typeface="Calibri" panose="020F0502020204030204" pitchFamily="34" charset="0"/>
              </a:rPr>
              <a:t>isso</a:t>
            </a:r>
            <a:r>
              <a:rPr lang="en-US" sz="38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1" algn="just">
              <a:buFont typeface="Arial" panose="020B0604020202020204" pitchFamily="34" charset="0"/>
              <a:buChar char="•"/>
              <a:defRPr/>
            </a:pPr>
            <a:r>
              <a:rPr lang="en-US" sz="4176" dirty="0" err="1">
                <a:latin typeface="Calibri" panose="020F0502020204030204" pitchFamily="34" charset="0"/>
                <a:ea typeface="+mn-ea"/>
                <a:cs typeface="Calibri" panose="020F0502020204030204" pitchFamily="34" charset="0"/>
              </a:rPr>
              <a:t>Adicionalmente</a:t>
            </a:r>
            <a:r>
              <a:rPr lang="en-US" sz="4176" dirty="0">
                <a:latin typeface="Calibri" panose="020F0502020204030204" pitchFamily="34" charset="0"/>
                <a:ea typeface="+mn-ea"/>
                <a:cs typeface="Calibri" panose="020F0502020204030204" pitchFamily="34" charset="0"/>
              </a:rPr>
              <a:t>, a </a:t>
            </a:r>
            <a:r>
              <a:rPr lang="en-US" sz="4176" dirty="0" err="1">
                <a:latin typeface="Calibri" panose="020F0502020204030204" pitchFamily="34" charset="0"/>
                <a:ea typeface="+mn-ea"/>
                <a:cs typeface="Calibri" panose="020F0502020204030204" pitchFamily="34" charset="0"/>
              </a:rPr>
              <a:t>economia</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brasileira</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passou</a:t>
            </a:r>
            <a:r>
              <a:rPr lang="en-US" sz="4176" dirty="0">
                <a:latin typeface="Calibri" panose="020F0502020204030204" pitchFamily="34" charset="0"/>
                <a:ea typeface="+mn-ea"/>
                <a:cs typeface="Calibri" panose="020F0502020204030204" pitchFamily="34" charset="0"/>
              </a:rPr>
              <a:t> a </a:t>
            </a:r>
            <a:r>
              <a:rPr lang="en-US" sz="4176" dirty="0" err="1">
                <a:latin typeface="Calibri" panose="020F0502020204030204" pitchFamily="34" charset="0"/>
                <a:ea typeface="+mn-ea"/>
                <a:cs typeface="Calibri" panose="020F0502020204030204" pitchFamily="34" charset="0"/>
              </a:rPr>
              <a:t>apresentar</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taxas</a:t>
            </a:r>
            <a:r>
              <a:rPr lang="en-US" sz="4176" dirty="0">
                <a:latin typeface="Calibri" panose="020F0502020204030204" pitchFamily="34" charset="0"/>
                <a:ea typeface="+mn-ea"/>
                <a:cs typeface="Calibri" panose="020F0502020204030204" pitchFamily="34" charset="0"/>
              </a:rPr>
              <a:t> de </a:t>
            </a:r>
            <a:r>
              <a:rPr lang="en-US" sz="4176" dirty="0" err="1">
                <a:latin typeface="Calibri" panose="020F0502020204030204" pitchFamily="34" charset="0"/>
                <a:ea typeface="+mn-ea"/>
                <a:cs typeface="Calibri" panose="020F0502020204030204" pitchFamily="34" charset="0"/>
              </a:rPr>
              <a:t>crescimento</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mais</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elevadas</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aumentando</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assim</a:t>
            </a:r>
            <a:r>
              <a:rPr lang="en-US" sz="4176" dirty="0">
                <a:latin typeface="Calibri" panose="020F0502020204030204" pitchFamily="34" charset="0"/>
                <a:ea typeface="+mn-ea"/>
                <a:cs typeface="Calibri" panose="020F0502020204030204" pitchFamily="34" charset="0"/>
              </a:rPr>
              <a:t> a </a:t>
            </a:r>
            <a:r>
              <a:rPr lang="en-US" sz="4176" dirty="0" err="1">
                <a:latin typeface="Calibri" panose="020F0502020204030204" pitchFamily="34" charset="0"/>
                <a:ea typeface="+mn-ea"/>
                <a:cs typeface="Calibri" panose="020F0502020204030204" pitchFamily="34" charset="0"/>
              </a:rPr>
              <a:t>arrecadação</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durante</a:t>
            </a:r>
            <a:r>
              <a:rPr lang="en-US" sz="4176" dirty="0">
                <a:latin typeface="Calibri" panose="020F0502020204030204" pitchFamily="34" charset="0"/>
                <a:ea typeface="+mn-ea"/>
                <a:cs typeface="Calibri" panose="020F0502020204030204" pitchFamily="34" charset="0"/>
              </a:rPr>
              <a:t> o </a:t>
            </a:r>
            <a:r>
              <a:rPr lang="en-US" sz="4176" dirty="0" err="1">
                <a:latin typeface="Calibri" panose="020F0502020204030204" pitchFamily="34" charset="0"/>
                <a:ea typeface="+mn-ea"/>
                <a:cs typeface="Calibri" panose="020F0502020204030204" pitchFamily="34" charset="0"/>
              </a:rPr>
              <a:t>período</a:t>
            </a:r>
            <a:r>
              <a:rPr lang="en-US" sz="4176" dirty="0">
                <a:latin typeface="Calibri" panose="020F0502020204030204" pitchFamily="34" charset="0"/>
                <a:ea typeface="+mn-ea"/>
                <a:cs typeface="Calibri" panose="020F0502020204030204" pitchFamily="34" charset="0"/>
              </a:rPr>
              <a:t> 2003-2008 (forte </a:t>
            </a:r>
            <a:r>
              <a:rPr lang="en-US" sz="4176" dirty="0" err="1">
                <a:latin typeface="Calibri" panose="020F0502020204030204" pitchFamily="34" charset="0"/>
                <a:ea typeface="+mn-ea"/>
                <a:cs typeface="Calibri" panose="020F0502020204030204" pitchFamily="34" charset="0"/>
              </a:rPr>
              <a:t>crescimento</a:t>
            </a:r>
            <a:r>
              <a:rPr lang="en-US" sz="4176" dirty="0">
                <a:latin typeface="Calibri" panose="020F0502020204030204" pitchFamily="34" charset="0"/>
                <a:ea typeface="+mn-ea"/>
                <a:cs typeface="Calibri" panose="020F0502020204030204" pitchFamily="34" charset="0"/>
              </a:rPr>
              <a:t> da </a:t>
            </a:r>
            <a:r>
              <a:rPr lang="en-US" sz="4176" dirty="0" err="1">
                <a:latin typeface="Calibri" panose="020F0502020204030204" pitchFamily="34" charset="0"/>
                <a:ea typeface="+mn-ea"/>
                <a:cs typeface="Calibri" panose="020F0502020204030204" pitchFamily="34" charset="0"/>
              </a:rPr>
              <a:t>economia</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mundial</a:t>
            </a:r>
            <a:r>
              <a:rPr lang="en-US" sz="4176" dirty="0">
                <a:latin typeface="Calibri" panose="020F0502020204030204" pitchFamily="34" charset="0"/>
                <a:ea typeface="+mn-ea"/>
                <a:cs typeface="Calibri" panose="020F0502020204030204" pitchFamily="34" charset="0"/>
              </a:rPr>
              <a:t>).</a:t>
            </a:r>
            <a:endParaRPr lang="pt-BR" sz="4176"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9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42875" y="1143000"/>
            <a:ext cx="11820525"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Governo Dilma 1 (2011- 2014)</a:t>
            </a:r>
          </a:p>
          <a:p>
            <a:pPr algn="just">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Finalmente</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durante</a:t>
            </a:r>
            <a:r>
              <a:rPr lang="en-US" sz="3800" dirty="0">
                <a:latin typeface="Calibri" panose="020F0502020204030204" pitchFamily="34" charset="0"/>
                <a:ea typeface="+mn-ea"/>
                <a:cs typeface="Calibri" panose="020F0502020204030204" pitchFamily="34" charset="0"/>
              </a:rPr>
              <a:t> o </a:t>
            </a:r>
            <a:r>
              <a:rPr lang="en-US" sz="3800" dirty="0" err="1">
                <a:latin typeface="Calibri" panose="020F0502020204030204" pitchFamily="34" charset="0"/>
                <a:ea typeface="+mn-ea"/>
                <a:cs typeface="Calibri" panose="020F0502020204030204" pitchFamily="34" charset="0"/>
              </a:rPr>
              <a:t>primeiro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governo</a:t>
            </a:r>
            <a:r>
              <a:rPr lang="en-US" sz="3800" dirty="0">
                <a:latin typeface="Calibri" panose="020F0502020204030204" pitchFamily="34" charset="0"/>
                <a:ea typeface="+mn-ea"/>
                <a:cs typeface="Calibri" panose="020F0502020204030204" pitchFamily="34" charset="0"/>
              </a:rPr>
              <a:t> Dilma, </a:t>
            </a:r>
            <a:r>
              <a:rPr lang="en-US" sz="3800" dirty="0" err="1">
                <a:latin typeface="Calibri" panose="020F0502020204030204" pitchFamily="34" charset="0"/>
                <a:ea typeface="+mn-ea"/>
                <a:cs typeface="Calibri" panose="020F0502020204030204" pitchFamily="34" charset="0"/>
              </a:rPr>
              <a:t>houve</a:t>
            </a:r>
            <a:r>
              <a:rPr lang="en-US" sz="3800" dirty="0">
                <a:latin typeface="Calibri" panose="020F0502020204030204" pitchFamily="34" charset="0"/>
                <a:ea typeface="+mn-ea"/>
                <a:cs typeface="Calibri" panose="020F0502020204030204" pitchFamily="34" charset="0"/>
              </a:rPr>
              <a:t> um </a:t>
            </a:r>
            <a:r>
              <a:rPr lang="en-US" sz="3800" dirty="0" err="1">
                <a:latin typeface="Calibri" panose="020F0502020204030204" pitchFamily="34" charset="0"/>
                <a:ea typeface="+mn-ea"/>
                <a:cs typeface="Calibri" panose="020F0502020204030204" pitchFamily="34" charset="0"/>
              </a:rPr>
              <a:t>descontrole</a:t>
            </a:r>
            <a:r>
              <a:rPr lang="en-US" sz="3800" dirty="0">
                <a:latin typeface="Calibri" panose="020F0502020204030204" pitchFamily="34" charset="0"/>
                <a:ea typeface="+mn-ea"/>
                <a:cs typeface="Calibri" panose="020F0502020204030204" pitchFamily="34" charset="0"/>
              </a:rPr>
              <a:t> das </a:t>
            </a:r>
            <a:r>
              <a:rPr lang="en-US" sz="3800" dirty="0" err="1">
                <a:latin typeface="Calibri" panose="020F0502020204030204" pitchFamily="34" charset="0"/>
                <a:ea typeface="+mn-ea"/>
                <a:cs typeface="Calibri" panose="020F0502020204030204" pitchFamily="34" charset="0"/>
              </a:rPr>
              <a:t>contas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públicas</a:t>
            </a:r>
            <a:r>
              <a:rPr lang="en-US" sz="3800" dirty="0">
                <a:latin typeface="Calibri" panose="020F0502020204030204" pitchFamily="34" charset="0"/>
                <a:ea typeface="+mn-ea"/>
                <a:cs typeface="Calibri" panose="020F0502020204030204" pitchFamily="34" charset="0"/>
              </a:rPr>
              <a:t>, com a </a:t>
            </a:r>
            <a:r>
              <a:rPr lang="en-US" sz="3800" dirty="0" err="1">
                <a:latin typeface="Calibri" panose="020F0502020204030204" pitchFamily="34" charset="0"/>
                <a:ea typeface="+mn-ea"/>
                <a:cs typeface="Calibri" panose="020F0502020204030204" pitchFamily="34" charset="0"/>
              </a:rPr>
              <a:t>média</a:t>
            </a:r>
            <a:r>
              <a:rPr lang="en-US" sz="3800" dirty="0">
                <a:latin typeface="Calibri" panose="020F0502020204030204" pitchFamily="34" charset="0"/>
                <a:ea typeface="+mn-ea"/>
                <a:cs typeface="Calibri" panose="020F0502020204030204" pitchFamily="34" charset="0"/>
              </a:rPr>
              <a:t> das NFSP </a:t>
            </a:r>
            <a:r>
              <a:rPr lang="en-US" sz="3800" dirty="0" err="1">
                <a:latin typeface="Calibri" panose="020F0502020204030204" pitchFamily="34" charset="0"/>
                <a:ea typeface="+mn-ea"/>
                <a:cs typeface="Calibri" panose="020F0502020204030204" pitchFamily="34" charset="0"/>
              </a:rPr>
              <a:t>atingindo</a:t>
            </a:r>
            <a:r>
              <a:rPr lang="en-US" sz="3800" dirty="0">
                <a:latin typeface="Calibri" panose="020F0502020204030204" pitchFamily="34" charset="0"/>
                <a:ea typeface="+mn-ea"/>
                <a:cs typeface="Calibri" panose="020F0502020204030204" pitchFamily="34" charset="0"/>
              </a:rPr>
              <a:t> 3,76% do PIB (6,71% do PIB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2014), o que fez com que a DLSP </a:t>
            </a:r>
            <a:r>
              <a:rPr lang="en-US" sz="3800" dirty="0" err="1">
                <a:latin typeface="Calibri" panose="020F0502020204030204" pitchFamily="34" charset="0"/>
                <a:ea typeface="+mn-ea"/>
                <a:cs typeface="Calibri" panose="020F0502020204030204" pitchFamily="34" charset="0"/>
              </a:rPr>
              <a:t>voltasse</a:t>
            </a:r>
            <a:r>
              <a:rPr lang="en-US" sz="3800" dirty="0">
                <a:latin typeface="Calibri" panose="020F0502020204030204" pitchFamily="34" charset="0"/>
                <a:ea typeface="+mn-ea"/>
                <a:cs typeface="Calibri" panose="020F0502020204030204" pitchFamily="34" charset="0"/>
              </a:rPr>
              <a:t> a </a:t>
            </a:r>
            <a:r>
              <a:rPr lang="en-US" sz="3800" dirty="0" err="1">
                <a:latin typeface="Calibri" panose="020F0502020204030204" pitchFamily="34" charset="0"/>
                <a:ea typeface="+mn-ea"/>
                <a:cs typeface="Calibri" panose="020F0502020204030204" pitchFamily="34" charset="0"/>
              </a:rPr>
              <a:t>aumentar</a:t>
            </a:r>
            <a:r>
              <a:rPr lang="en-US" sz="38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2" algn="just">
              <a:buFont typeface="Arial" panose="020B0604020202020204" pitchFamily="34" charset="0"/>
              <a:buChar char="•"/>
              <a:defRPr/>
            </a:pPr>
            <a:r>
              <a:rPr lang="pt-BR" sz="3500" dirty="0">
                <a:latin typeface="Calibri" panose="020F0502020204030204" pitchFamily="34" charset="0"/>
                <a:ea typeface="+mn-ea"/>
                <a:cs typeface="Calibri" panose="020F0502020204030204" pitchFamily="34" charset="0"/>
              </a:rPr>
              <a:t>Chama a atenção a deterioração do resultado primário durante o período, com um déficit de 0,63% do PIB em 2014 e 1,89% em 2015.</a:t>
            </a:r>
          </a:p>
          <a:p>
            <a:pPr lvl="2" algn="just">
              <a:buFont typeface="Arial" panose="020B0604020202020204" pitchFamily="34" charset="0"/>
              <a:buChar char="•"/>
              <a:defRPr/>
            </a:pPr>
            <a:r>
              <a:rPr lang="pt-BR" sz="3500" dirty="0">
                <a:latin typeface="Calibri" panose="020F0502020204030204" pitchFamily="34" charset="0"/>
                <a:ea typeface="+mn-ea"/>
                <a:cs typeface="Calibri" panose="020F0502020204030204" pitchFamily="34" charset="0"/>
              </a:rPr>
              <a:t>Esse resultado piorou muito durante o Governo Dilma 2.</a:t>
            </a:r>
          </a:p>
        </p:txBody>
      </p:sp>
      <p:sp>
        <p:nvSpPr>
          <p:cNvPr id="7"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9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p:cNvSpPr>
            <a:spLocks noGrp="1"/>
          </p:cNvSpPr>
          <p:nvPr>
            <p:ph type="title"/>
          </p:nvPr>
        </p:nvSpPr>
        <p:spPr>
          <a:xfrm>
            <a:off x="1752600" y="-76200"/>
            <a:ext cx="8915400" cy="1371600"/>
          </a:xfrm>
        </p:spPr>
        <p:txBody>
          <a:bodyPr/>
          <a:lstStyle/>
          <a:p>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pt-BR" altLang="en-US" sz="4800" b="1" dirty="0">
              <a:solidFill>
                <a:schemeClr val="tx1"/>
              </a:solidFill>
              <a:latin typeface="Calibri" panose="020F0502020204030204" pitchFamily="34" charset="0"/>
              <a:cs typeface="Calibri" panose="020F0502020204030204" pitchFamily="34" charset="0"/>
            </a:endParaRPr>
          </a:p>
        </p:txBody>
      </p:sp>
      <p:sp>
        <p:nvSpPr>
          <p:cNvPr id="68611" name="Espaço Reservado para Conteúdo 2"/>
          <p:cNvSpPr>
            <a:spLocks noGrp="1"/>
          </p:cNvSpPr>
          <p:nvPr>
            <p:ph idx="1"/>
          </p:nvPr>
        </p:nvSpPr>
        <p:spPr>
          <a:xfrm>
            <a:off x="171450" y="914400"/>
            <a:ext cx="11868150" cy="3886200"/>
          </a:xfrm>
        </p:spPr>
        <p:txBody>
          <a:bodyPr/>
          <a:lstStyle/>
          <a:p>
            <a:pPr algn="just">
              <a:buClrTx/>
              <a:buFont typeface="Arial" panose="020B0604020202020204" pitchFamily="34" charset="0"/>
              <a:buChar char="•"/>
            </a:pPr>
            <a:r>
              <a:rPr lang="pt-BR" altLang="en-US" sz="3700" dirty="0">
                <a:latin typeface="Calibri" panose="020F0502020204030204" pitchFamily="34" charset="0"/>
                <a:ea typeface="Verdana" panose="020B0604030504040204" pitchFamily="34" charset="0"/>
                <a:cs typeface="Calibri" panose="020F0502020204030204" pitchFamily="34" charset="0"/>
              </a:rPr>
              <a:t>Cabe salientar que o ajuste fiscal iniciado em 1999 esteve, durante todo o período, concentrado no aumento da carga tributária, principalmente através das contribuições (</a:t>
            </a:r>
            <a:r>
              <a:rPr lang="pt-BR" altLang="en-US" sz="3700" dirty="0" err="1">
                <a:latin typeface="Calibri" panose="020F0502020204030204" pitchFamily="34" charset="0"/>
                <a:ea typeface="Verdana" panose="020B0604030504040204" pitchFamily="34" charset="0"/>
                <a:cs typeface="Calibri" panose="020F0502020204030204" pitchFamily="34" charset="0"/>
              </a:rPr>
              <a:t>Cofins</a:t>
            </a:r>
            <a:r>
              <a:rPr lang="pt-BR" altLang="en-US" sz="3700" dirty="0">
                <a:latin typeface="Calibri" panose="020F0502020204030204" pitchFamily="34" charset="0"/>
                <a:ea typeface="Verdana" panose="020B0604030504040204" pitchFamily="34" charset="0"/>
                <a:cs typeface="Calibri" panose="020F0502020204030204" pitchFamily="34" charset="0"/>
              </a:rPr>
              <a:t>, CPMF (até 2007), </a:t>
            </a:r>
            <a:r>
              <a:rPr lang="pt-BR" altLang="en-US" sz="3700" dirty="0" err="1">
                <a:latin typeface="Calibri" panose="020F0502020204030204" pitchFamily="34" charset="0"/>
                <a:ea typeface="Verdana" panose="020B0604030504040204" pitchFamily="34" charset="0"/>
                <a:cs typeface="Calibri" panose="020F0502020204030204" pitchFamily="34" charset="0"/>
              </a:rPr>
              <a:t>etc</a:t>
            </a:r>
            <a:r>
              <a:rPr lang="pt-BR" altLang="en-US" sz="3700" dirty="0">
                <a:latin typeface="Calibri" panose="020F0502020204030204" pitchFamily="34" charset="0"/>
                <a:ea typeface="Verdana" panose="020B0604030504040204" pitchFamily="34" charset="0"/>
                <a:cs typeface="Calibri" panose="020F0502020204030204" pitchFamily="34" charset="0"/>
              </a:rPr>
              <a:t>).</a:t>
            </a:r>
          </a:p>
          <a:p>
            <a:pPr lvl="1" algn="just">
              <a:buClrTx/>
              <a:buFont typeface="Arial" panose="020B0604020202020204" pitchFamily="34" charset="0"/>
              <a:buChar char="•"/>
            </a:pPr>
            <a:r>
              <a:rPr lang="pt-BR" altLang="en-US" sz="3500" dirty="0">
                <a:latin typeface="Calibri" panose="020F0502020204030204" pitchFamily="34" charset="0"/>
                <a:ea typeface="Verdana" panose="020B0604030504040204" pitchFamily="34" charset="0"/>
                <a:cs typeface="Calibri" panose="020F0502020204030204" pitchFamily="34" charset="0"/>
              </a:rPr>
              <a:t>Durante esse período a carga tributária aumentou consideravelmente.</a:t>
            </a:r>
          </a:p>
          <a:p>
            <a:pPr lvl="1" algn="just">
              <a:buClrTx/>
              <a:buFont typeface="Arial" panose="020B0604020202020204" pitchFamily="34" charset="0"/>
              <a:buChar char="•"/>
            </a:pPr>
            <a:r>
              <a:rPr lang="pt-BR" altLang="en-US" sz="3500" dirty="0">
                <a:latin typeface="Calibri" panose="020F0502020204030204" pitchFamily="34" charset="0"/>
                <a:ea typeface="Verdana" panose="020B0604030504040204" pitchFamily="34" charset="0"/>
                <a:cs typeface="Calibri" panose="020F0502020204030204" pitchFamily="34" charset="0"/>
              </a:rPr>
              <a:t>Durante esse período os gastos correntes do governo aumentaram muito como proporção do PIB, principalmente os chamados gastos sociais.</a:t>
            </a:r>
          </a:p>
          <a:p>
            <a:pPr algn="just">
              <a:buClrTx/>
              <a:buFont typeface="Arial" panose="020B0604020202020204" pitchFamily="34" charset="0"/>
              <a:buChar char="•"/>
            </a:pPr>
            <a:r>
              <a:rPr lang="pt-BR" altLang="en-US" sz="3800" b="1" dirty="0">
                <a:latin typeface="Calibri" panose="020F0502020204030204" pitchFamily="34" charset="0"/>
                <a:ea typeface="Verdana" panose="020B0604030504040204" pitchFamily="34" charset="0"/>
                <a:cs typeface="Calibri" panose="020F0502020204030204" pitchFamily="34" charset="0"/>
              </a:rPr>
              <a:t>Vamos ver alguns dados fiscais da economia brasileira.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a:xfrm>
            <a:off x="2057400" y="-76200"/>
            <a:ext cx="8382000" cy="1371600"/>
          </a:xfrm>
        </p:spPr>
        <p:txBody>
          <a:bodyPr/>
          <a:lstStyle/>
          <a:p>
            <a:pPr algn="ctr"/>
            <a:r>
              <a:rPr lang="en-US" altLang="en-US" sz="4800" b="1" dirty="0">
                <a:solidFill>
                  <a:schemeClr val="tx1"/>
                </a:solidFill>
                <a:latin typeface="Calibri" panose="020F0502020204030204" pitchFamily="34" charset="0"/>
                <a:cs typeface="Calibri" panose="020F0502020204030204" pitchFamily="34" charset="0"/>
              </a:rPr>
              <a:t>O </a:t>
            </a:r>
            <a:r>
              <a:rPr lang="en-US" altLang="en-US" sz="4800" b="1" dirty="0" err="1">
                <a:solidFill>
                  <a:schemeClr val="tx1"/>
                </a:solidFill>
                <a:latin typeface="Calibri" panose="020F0502020204030204" pitchFamily="34" charset="0"/>
                <a:cs typeface="Calibri" panose="020F0502020204030204" pitchFamily="34" charset="0"/>
              </a:rPr>
              <a:t>Efeito</a:t>
            </a:r>
            <a:r>
              <a:rPr lang="en-US" altLang="en-US" sz="4800" b="1" dirty="0">
                <a:solidFill>
                  <a:schemeClr val="tx1"/>
                </a:solidFill>
                <a:latin typeface="Calibri" panose="020F0502020204030204" pitchFamily="34" charset="0"/>
                <a:cs typeface="Calibri" panose="020F0502020204030204" pitchFamily="34" charset="0"/>
              </a:rPr>
              <a:t> do </a:t>
            </a:r>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Patrimonial</a:t>
            </a:r>
            <a:endParaRPr lang="pt-BR" altLang="en-US" sz="4800" b="1" dirty="0">
              <a:solidFill>
                <a:schemeClr val="tx1"/>
              </a:solidFill>
              <a:latin typeface="Calibri" panose="020F0502020204030204" pitchFamily="34" charset="0"/>
              <a:cs typeface="Calibri" panose="020F0502020204030204" pitchFamily="34" charset="0"/>
            </a:endParaRPr>
          </a:p>
        </p:txBody>
      </p:sp>
      <p:grpSp>
        <p:nvGrpSpPr>
          <p:cNvPr id="5" name="Agrupar 4"/>
          <p:cNvGrpSpPr/>
          <p:nvPr/>
        </p:nvGrpSpPr>
        <p:grpSpPr>
          <a:xfrm>
            <a:off x="457200" y="990600"/>
            <a:ext cx="11201400" cy="5867400"/>
            <a:chOff x="457200" y="838200"/>
            <a:chExt cx="11277600" cy="6019800"/>
          </a:xfrm>
        </p:grpSpPr>
        <p:grpSp>
          <p:nvGrpSpPr>
            <p:cNvPr id="69635" name="Grupo 4"/>
            <p:cNvGrpSpPr>
              <a:grpSpLocks/>
            </p:cNvGrpSpPr>
            <p:nvPr/>
          </p:nvGrpSpPr>
          <p:grpSpPr bwMode="auto">
            <a:xfrm>
              <a:off x="457200" y="838200"/>
              <a:ext cx="11277600" cy="6019800"/>
              <a:chOff x="0" y="1150938"/>
              <a:chExt cx="9144000" cy="5783262"/>
            </a:xfrm>
          </p:grpSpPr>
          <p:pic>
            <p:nvPicPr>
              <p:cNvPr id="696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938"/>
                <a:ext cx="91440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637" name="Conector reto 2"/>
              <p:cNvCxnSpPr>
                <a:cxnSpLocks noChangeShapeType="1"/>
              </p:cNvCxnSpPr>
              <p:nvPr/>
            </p:nvCxnSpPr>
            <p:spPr bwMode="auto">
              <a:xfrm>
                <a:off x="3124200" y="1828800"/>
                <a:ext cx="0" cy="3429000"/>
              </a:xfrm>
              <a:prstGeom prst="line">
                <a:avLst/>
              </a:prstGeom>
              <a:noFill/>
              <a:ln w="28575" algn="ctr">
                <a:solidFill>
                  <a:schemeClr val="accent1">
                    <a:lumMod val="50000"/>
                  </a:schemeClr>
                </a:solidFill>
                <a:prstDash val="dash"/>
                <a:round/>
                <a:headEnd/>
                <a:tailEnd/>
              </a:ln>
              <a:extLst>
                <a:ext uri="{909E8E84-426E-40DD-AFC4-6F175D3DCCD1}">
                  <a14:hiddenFill xmlns:a14="http://schemas.microsoft.com/office/drawing/2010/main">
                    <a:noFill/>
                  </a14:hiddenFill>
                </a:ext>
              </a:extLst>
            </p:spPr>
          </p:cxnSp>
          <p:sp>
            <p:nvSpPr>
              <p:cNvPr id="69638" name="CaixaDeTexto 3"/>
              <p:cNvSpPr txBox="1">
                <a:spLocks noChangeArrowheads="1"/>
              </p:cNvSpPr>
              <p:nvPr/>
            </p:nvSpPr>
            <p:spPr bwMode="auto">
              <a:xfrm>
                <a:off x="1915297" y="1883175"/>
                <a:ext cx="2843473" cy="413956"/>
              </a:xfrm>
              <a:prstGeom prst="rect">
                <a:avLst/>
              </a:prstGeom>
              <a:solidFill>
                <a:schemeClr val="bg1">
                  <a:lumMod val="95000"/>
                </a:schemeClr>
              </a:solidFill>
              <a:ln w="9525">
                <a:solidFill>
                  <a:schemeClr val="accent1">
                    <a:lumMod val="50000"/>
                  </a:schemeClr>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200" dirty="0"/>
                  <a:t>Início do Cálculo da DFL</a:t>
                </a:r>
                <a:endParaRPr lang="en-US" altLang="en-US" sz="2200" dirty="0"/>
              </a:p>
            </p:txBody>
          </p:sp>
        </p:grpSp>
        <p:cxnSp>
          <p:nvCxnSpPr>
            <p:cNvPr id="3" name="Conector reto 2"/>
            <p:cNvCxnSpPr>
              <a:cxnSpLocks/>
            </p:cNvCxnSpPr>
            <p:nvPr/>
          </p:nvCxnSpPr>
          <p:spPr bwMode="auto">
            <a:xfrm>
              <a:off x="7848600" y="2438400"/>
              <a:ext cx="0" cy="1828800"/>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 name="CaixaDeTexto 3"/>
            <p:cNvSpPr txBox="1"/>
            <p:nvPr/>
          </p:nvSpPr>
          <p:spPr>
            <a:xfrm>
              <a:off x="7848600" y="3048000"/>
              <a:ext cx="762000" cy="553998"/>
            </a:xfrm>
            <a:prstGeom prst="rect">
              <a:avLst/>
            </a:prstGeom>
            <a:solidFill>
              <a:srgbClr val="CCFFFF"/>
            </a:solidFill>
            <a:ln w="28575">
              <a:solidFill>
                <a:srgbClr val="00B050"/>
              </a:solidFill>
            </a:ln>
          </p:spPr>
          <p:txBody>
            <a:bodyPr wrap="square" rtlCol="0">
              <a:spAutoFit/>
            </a:bodyPr>
            <a:lstStyle/>
            <a:p>
              <a:r>
                <a:rPr lang="pt-BR" sz="3000" b="1" dirty="0">
                  <a:solidFill>
                    <a:srgbClr val="00B050"/>
                  </a:solidFill>
                </a:rPr>
                <a:t>AP</a:t>
              </a:r>
            </a:p>
          </p:txBody>
        </p:sp>
      </p:gr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524000" y="0"/>
            <a:ext cx="9296400" cy="1371600"/>
          </a:xfrm>
        </p:spPr>
        <p:txBody>
          <a:bodyPr/>
          <a:lstStyle/>
          <a:p>
            <a:pPr algn="ctr"/>
            <a:r>
              <a:rPr lang="en-US" altLang="en-US" sz="4800" b="1" dirty="0" err="1">
                <a:solidFill>
                  <a:schemeClr val="tx1"/>
                </a:solidFill>
                <a:latin typeface="Calibri" panose="020F0502020204030204" pitchFamily="34" charset="0"/>
                <a:cs typeface="Calibri" panose="020F0502020204030204" pitchFamily="34" charset="0"/>
              </a:rPr>
              <a:t>Resultados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Primário</a:t>
            </a:r>
            <a:r>
              <a:rPr lang="en-US" altLang="en-US" sz="4800" b="1" dirty="0">
                <a:solidFill>
                  <a:schemeClr val="tx1"/>
                </a:solidFill>
                <a:latin typeface="Calibri" panose="020F0502020204030204" pitchFamily="34" charset="0"/>
                <a:cs typeface="Calibri" panose="020F0502020204030204" pitchFamily="34" charset="0"/>
              </a:rPr>
              <a:t> e Nominal</a:t>
            </a:r>
            <a:endParaRPr lang="pt-BR" altLang="en-US" sz="4800" b="1" dirty="0">
              <a:solidFill>
                <a:schemeClr val="tx1"/>
              </a:solidFill>
              <a:latin typeface="Calibri" panose="020F0502020204030204" pitchFamily="34" charset="0"/>
              <a:cs typeface="Calibri" panose="020F0502020204030204" pitchFamily="34" charset="0"/>
            </a:endParaRPr>
          </a:p>
        </p:txBody>
      </p:sp>
      <p:pic>
        <p:nvPicPr>
          <p:cNvPr id="3" name="Imagem 2">
            <a:extLst>
              <a:ext uri="{FF2B5EF4-FFF2-40B4-BE49-F238E27FC236}">
                <a16:creationId xmlns:a16="http://schemas.microsoft.com/office/drawing/2014/main" id="{42112493-1666-43AD-B1F7-6191295FE807}"/>
              </a:ext>
            </a:extLst>
          </p:cNvPr>
          <p:cNvPicPr>
            <a:picLocks noChangeAspect="1"/>
          </p:cNvPicPr>
          <p:nvPr/>
        </p:nvPicPr>
        <p:blipFill>
          <a:blip r:embed="rId2"/>
          <a:stretch>
            <a:fillRect/>
          </a:stretch>
        </p:blipFill>
        <p:spPr>
          <a:xfrm>
            <a:off x="457200" y="1143000"/>
            <a:ext cx="11353800" cy="5319715"/>
          </a:xfrm>
          <a:prstGeom prst="rect">
            <a:avLst/>
          </a:prstGeom>
        </p:spPr>
      </p:pic>
      <p:sp>
        <p:nvSpPr>
          <p:cNvPr id="2" name="Retângulo 1">
            <a:extLst>
              <a:ext uri="{FF2B5EF4-FFF2-40B4-BE49-F238E27FC236}">
                <a16:creationId xmlns:a16="http://schemas.microsoft.com/office/drawing/2014/main" id="{0C756C51-0117-4C00-AA89-D0CF14A04545}"/>
              </a:ext>
            </a:extLst>
          </p:cNvPr>
          <p:cNvSpPr/>
          <p:nvPr/>
        </p:nvSpPr>
        <p:spPr bwMode="auto">
          <a:xfrm>
            <a:off x="7391400" y="3886200"/>
            <a:ext cx="995363" cy="40005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5" name="Retângulo 4">
            <a:extLst>
              <a:ext uri="{FF2B5EF4-FFF2-40B4-BE49-F238E27FC236}">
                <a16:creationId xmlns:a16="http://schemas.microsoft.com/office/drawing/2014/main" id="{1C7048F4-4670-4260-A186-C7DAE5F03002}"/>
              </a:ext>
            </a:extLst>
          </p:cNvPr>
          <p:cNvSpPr/>
          <p:nvPr/>
        </p:nvSpPr>
        <p:spPr bwMode="auto">
          <a:xfrm>
            <a:off x="7391400" y="4419600"/>
            <a:ext cx="995363" cy="400050"/>
          </a:xfrm>
          <a:prstGeom prst="rect">
            <a:avLst/>
          </a:prstGeom>
          <a:noFill/>
          <a:ln w="28575"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Retângulo 6">
            <a:extLst>
              <a:ext uri="{FF2B5EF4-FFF2-40B4-BE49-F238E27FC236}">
                <a16:creationId xmlns:a16="http://schemas.microsoft.com/office/drawing/2014/main" id="{4886823B-E708-47CE-A197-71FC237C3928}"/>
              </a:ext>
            </a:extLst>
          </p:cNvPr>
          <p:cNvSpPr/>
          <p:nvPr/>
        </p:nvSpPr>
        <p:spPr bwMode="auto">
          <a:xfrm>
            <a:off x="7391400" y="4933950"/>
            <a:ext cx="995363" cy="1423988"/>
          </a:xfrm>
          <a:prstGeom prst="rect">
            <a:avLst/>
          </a:prstGeom>
          <a:noFill/>
          <a:ln w="28575"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524000" y="-76200"/>
            <a:ext cx="9296400" cy="1371600"/>
          </a:xfrm>
        </p:spPr>
        <p:txBody>
          <a:bodyPr/>
          <a:lstStyle/>
          <a:p>
            <a:pPr algn="ctr"/>
            <a:r>
              <a:rPr lang="en-US" altLang="en-US" sz="4800" b="1" dirty="0" err="1">
                <a:solidFill>
                  <a:schemeClr val="tx1"/>
                </a:solidFill>
                <a:latin typeface="Calibri" panose="020F0502020204030204" pitchFamily="34" charset="0"/>
                <a:cs typeface="Calibri" panose="020F0502020204030204" pitchFamily="34" charset="0"/>
              </a:rPr>
              <a:t>Resultados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Primário</a:t>
            </a:r>
            <a:r>
              <a:rPr lang="en-US" altLang="en-US" sz="4800" b="1" dirty="0">
                <a:solidFill>
                  <a:schemeClr val="tx1"/>
                </a:solidFill>
                <a:latin typeface="Calibri" panose="020F0502020204030204" pitchFamily="34" charset="0"/>
                <a:cs typeface="Calibri" panose="020F0502020204030204" pitchFamily="34" charset="0"/>
              </a:rPr>
              <a:t> e Nominal</a:t>
            </a:r>
            <a:endParaRPr lang="pt-BR" altLang="en-US" sz="4800" b="1" dirty="0">
              <a:solidFill>
                <a:schemeClr val="tx1"/>
              </a:solidFill>
              <a:latin typeface="Calibri" panose="020F0502020204030204" pitchFamily="34" charset="0"/>
              <a:cs typeface="Calibri" panose="020F0502020204030204" pitchFamily="34" charset="0"/>
            </a:endParaRPr>
          </a:p>
        </p:txBody>
      </p:sp>
      <p:pic>
        <p:nvPicPr>
          <p:cNvPr id="2" name="Imagem 1">
            <a:extLst>
              <a:ext uri="{FF2B5EF4-FFF2-40B4-BE49-F238E27FC236}">
                <a16:creationId xmlns:a16="http://schemas.microsoft.com/office/drawing/2014/main" id="{C4012E8B-C15F-45FD-A6AD-12616C2AE0A9}"/>
              </a:ext>
            </a:extLst>
          </p:cNvPr>
          <p:cNvPicPr>
            <a:picLocks noChangeAspect="1"/>
          </p:cNvPicPr>
          <p:nvPr/>
        </p:nvPicPr>
        <p:blipFill>
          <a:blip r:embed="rId2"/>
          <a:stretch>
            <a:fillRect/>
          </a:stretch>
        </p:blipFill>
        <p:spPr>
          <a:xfrm>
            <a:off x="457200" y="1000125"/>
            <a:ext cx="11277600" cy="5789563"/>
          </a:xfrm>
          <a:prstGeom prst="rect">
            <a:avLst/>
          </a:prstGeom>
        </p:spPr>
      </p:pic>
      <p:sp>
        <p:nvSpPr>
          <p:cNvPr id="4" name="Retângulo 3">
            <a:extLst>
              <a:ext uri="{FF2B5EF4-FFF2-40B4-BE49-F238E27FC236}">
                <a16:creationId xmlns:a16="http://schemas.microsoft.com/office/drawing/2014/main" id="{67D3364E-742A-4B49-BCF2-CA6041EC475F}"/>
              </a:ext>
            </a:extLst>
          </p:cNvPr>
          <p:cNvSpPr/>
          <p:nvPr/>
        </p:nvSpPr>
        <p:spPr bwMode="auto">
          <a:xfrm>
            <a:off x="7315200" y="2843212"/>
            <a:ext cx="995363" cy="814388"/>
          </a:xfrm>
          <a:prstGeom prst="rect">
            <a:avLst/>
          </a:prstGeom>
          <a:noFill/>
          <a:ln w="28575"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5" name="Retângulo 4">
            <a:extLst>
              <a:ext uri="{FF2B5EF4-FFF2-40B4-BE49-F238E27FC236}">
                <a16:creationId xmlns:a16="http://schemas.microsoft.com/office/drawing/2014/main" id="{FC722996-1B95-446D-8D3B-2B1C9157C0BB}"/>
              </a:ext>
            </a:extLst>
          </p:cNvPr>
          <p:cNvSpPr/>
          <p:nvPr/>
        </p:nvSpPr>
        <p:spPr bwMode="auto">
          <a:xfrm>
            <a:off x="7315200" y="2419350"/>
            <a:ext cx="995363" cy="40005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Retângulo 6">
            <a:extLst>
              <a:ext uri="{FF2B5EF4-FFF2-40B4-BE49-F238E27FC236}">
                <a16:creationId xmlns:a16="http://schemas.microsoft.com/office/drawing/2014/main" id="{848AFB53-6834-4AF1-9FF1-DA0ED5E4BBE9}"/>
              </a:ext>
            </a:extLst>
          </p:cNvPr>
          <p:cNvSpPr/>
          <p:nvPr/>
        </p:nvSpPr>
        <p:spPr bwMode="auto">
          <a:xfrm>
            <a:off x="7315200" y="3714749"/>
            <a:ext cx="995363" cy="2143125"/>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8" name="Retângulo 7">
            <a:extLst>
              <a:ext uri="{FF2B5EF4-FFF2-40B4-BE49-F238E27FC236}">
                <a16:creationId xmlns:a16="http://schemas.microsoft.com/office/drawing/2014/main" id="{C1E493D0-68B6-4FDF-8560-DA017B2CDD48}"/>
              </a:ext>
            </a:extLst>
          </p:cNvPr>
          <p:cNvSpPr/>
          <p:nvPr/>
        </p:nvSpPr>
        <p:spPr bwMode="auto">
          <a:xfrm>
            <a:off x="10434637" y="5010150"/>
            <a:ext cx="995363" cy="40005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22867692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DD610EDF-A3B2-4193-8C89-4B7E76051C72}"/>
              </a:ext>
            </a:extLst>
          </p:cNvPr>
          <p:cNvSpPr>
            <a:spLocks noGrp="1"/>
          </p:cNvSpPr>
          <p:nvPr>
            <p:ph type="title"/>
          </p:nvPr>
        </p:nvSpPr>
        <p:spPr>
          <a:xfrm>
            <a:off x="1524000" y="-76200"/>
            <a:ext cx="9296400" cy="1371600"/>
          </a:xfrm>
        </p:spPr>
        <p:txBody>
          <a:bodyPr/>
          <a:lstStyle/>
          <a:p>
            <a:pPr algn="ctr"/>
            <a:r>
              <a:rPr lang="en-US" altLang="en-US" sz="4800" b="1" dirty="0" err="1">
                <a:solidFill>
                  <a:schemeClr val="tx1"/>
                </a:solidFill>
                <a:latin typeface="Calibri" panose="020F0502020204030204" pitchFamily="34" charset="0"/>
                <a:cs typeface="Calibri" panose="020F0502020204030204" pitchFamily="34" charset="0"/>
              </a:rPr>
              <a:t>Resultados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Primário</a:t>
            </a:r>
            <a:r>
              <a:rPr lang="en-US" altLang="en-US" sz="4800" b="1" dirty="0">
                <a:solidFill>
                  <a:schemeClr val="tx1"/>
                </a:solidFill>
                <a:latin typeface="Calibri" panose="020F0502020204030204" pitchFamily="34" charset="0"/>
                <a:cs typeface="Calibri" panose="020F0502020204030204" pitchFamily="34" charset="0"/>
              </a:rPr>
              <a:t> e Nominal</a:t>
            </a:r>
            <a:endParaRPr lang="pt-BR" altLang="en-US" sz="4800" b="1" dirty="0">
              <a:solidFill>
                <a:schemeClr val="tx1"/>
              </a:solidFill>
              <a:latin typeface="Calibri" panose="020F0502020204030204" pitchFamily="34" charset="0"/>
              <a:cs typeface="Calibri" panose="020F0502020204030204" pitchFamily="34" charset="0"/>
            </a:endParaRPr>
          </a:p>
        </p:txBody>
      </p:sp>
      <p:sp>
        <p:nvSpPr>
          <p:cNvPr id="10" name="CaixaDeTexto 9">
            <a:extLst>
              <a:ext uri="{FF2B5EF4-FFF2-40B4-BE49-F238E27FC236}">
                <a16:creationId xmlns:a16="http://schemas.microsoft.com/office/drawing/2014/main" id="{F05E093D-6489-4B65-B6D9-E367AF75AE7C}"/>
              </a:ext>
            </a:extLst>
          </p:cNvPr>
          <p:cNvSpPr txBox="1"/>
          <p:nvPr/>
        </p:nvSpPr>
        <p:spPr>
          <a:xfrm>
            <a:off x="152400" y="1143000"/>
            <a:ext cx="11887200" cy="5047536"/>
          </a:xfrm>
          <a:prstGeom prst="rect">
            <a:avLst/>
          </a:prstGeom>
          <a:noFill/>
        </p:spPr>
        <p:txBody>
          <a:bodyPr wrap="square" rtlCol="0">
            <a:spAutoFit/>
          </a:bodyPr>
          <a:lstStyle/>
          <a:p>
            <a:pPr marL="685800" indent="-685800">
              <a:buFont typeface="Arial" panose="020B0604020202020204" pitchFamily="34" charset="0"/>
              <a:buChar char="•"/>
            </a:pPr>
            <a:r>
              <a:rPr lang="pt-BR" sz="3800" b="1" dirty="0">
                <a:solidFill>
                  <a:schemeClr val="tx1"/>
                </a:solidFill>
                <a:latin typeface="Calibri" panose="020F0502020204030204" pitchFamily="34" charset="0"/>
                <a:cs typeface="Calibri" panose="020F0502020204030204" pitchFamily="34" charset="0"/>
              </a:rPr>
              <a:t>Os dados mais atuais...</a:t>
            </a:r>
          </a:p>
          <a:p>
            <a:pPr marL="685800" indent="-685800">
              <a:buFont typeface="Arial" panose="020B0604020202020204" pitchFamily="34" charset="0"/>
              <a:buChar char="•"/>
            </a:pPr>
            <a:endParaRPr lang="pt-BR" sz="400" b="0" dirty="0">
              <a:solidFill>
                <a:schemeClr val="tx1"/>
              </a:solidFill>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pt-BR" sz="3800" b="0" dirty="0">
                <a:solidFill>
                  <a:schemeClr val="tx1"/>
                </a:solidFill>
                <a:latin typeface="Calibri" panose="020F0502020204030204" pitchFamily="34" charset="0"/>
                <a:cs typeface="Calibri" panose="020F0502020204030204" pitchFamily="34" charset="0"/>
              </a:rPr>
              <a:t>2019 → NFSP = 5,79% (JN = 4,96% + </a:t>
            </a:r>
            <a:r>
              <a:rPr lang="pt-BR" sz="3800" b="0" dirty="0" err="1">
                <a:solidFill>
                  <a:schemeClr val="tx1"/>
                </a:solidFill>
                <a:latin typeface="Calibri" panose="020F0502020204030204" pitchFamily="34" charset="0"/>
                <a:cs typeface="Calibri" panose="020F0502020204030204" pitchFamily="34" charset="0"/>
              </a:rPr>
              <a:t>Déf</a:t>
            </a:r>
            <a:r>
              <a:rPr lang="pt-BR" sz="3800" b="0" dirty="0">
                <a:solidFill>
                  <a:schemeClr val="tx1"/>
                </a:solidFill>
                <a:latin typeface="Calibri" panose="020F0502020204030204" pitchFamily="34" charset="0"/>
                <a:cs typeface="Calibri" panose="020F0502020204030204" pitchFamily="34" charset="0"/>
              </a:rPr>
              <a:t>. Prim. = 0,84%)</a:t>
            </a:r>
          </a:p>
          <a:p>
            <a:pPr marL="685800" indent="-685800">
              <a:buFont typeface="Arial" panose="020B0604020202020204" pitchFamily="34" charset="0"/>
              <a:buChar char="•"/>
            </a:pPr>
            <a:r>
              <a:rPr lang="pt-BR" sz="3800" b="0" dirty="0">
                <a:solidFill>
                  <a:schemeClr val="tx1"/>
                </a:solidFill>
                <a:latin typeface="Calibri" panose="020F0502020204030204" pitchFamily="34" charset="0"/>
                <a:cs typeface="Calibri" panose="020F0502020204030204" pitchFamily="34" charset="0"/>
              </a:rPr>
              <a:t>2020 → NFSP = 13,7% (JN = 4,22% + </a:t>
            </a:r>
            <a:r>
              <a:rPr lang="pt-BR" sz="3800" b="0" dirty="0" err="1">
                <a:solidFill>
                  <a:schemeClr val="tx1"/>
                </a:solidFill>
                <a:latin typeface="Calibri" panose="020F0502020204030204" pitchFamily="34" charset="0"/>
                <a:cs typeface="Calibri" panose="020F0502020204030204" pitchFamily="34" charset="0"/>
              </a:rPr>
              <a:t>Déf</a:t>
            </a:r>
            <a:r>
              <a:rPr lang="pt-BR" sz="3800" b="0" dirty="0">
                <a:solidFill>
                  <a:schemeClr val="tx1"/>
                </a:solidFill>
                <a:latin typeface="Calibri" panose="020F0502020204030204" pitchFamily="34" charset="0"/>
                <a:cs typeface="Calibri" panose="020F0502020204030204" pitchFamily="34" charset="0"/>
              </a:rPr>
              <a:t>. Prim. = 9,49%)</a:t>
            </a:r>
          </a:p>
          <a:p>
            <a:pPr marL="1143000" lvl="1" indent="-685800" algn="just">
              <a:buFont typeface="Arial" panose="020B0604020202020204" pitchFamily="34" charset="0"/>
              <a:buChar char="•"/>
            </a:pPr>
            <a:r>
              <a:rPr lang="pt-BR" sz="3200" b="0" dirty="0">
                <a:solidFill>
                  <a:schemeClr val="tx1"/>
                </a:solidFill>
                <a:latin typeface="Calibri" panose="020F0502020204030204" pitchFamily="34" charset="0"/>
                <a:cs typeface="Calibri" panose="020F0502020204030204" pitchFamily="34" charset="0"/>
              </a:rPr>
              <a:t>Grande parte dos gastos em 2020 foram excepcionais, por conta da Covid (além da queda na receita). A expectativa para 2021 (Relatório Focus) é de um Déficit Primário de 2,75% do PIB e Déficit Nominal de 6,85% do PIB.</a:t>
            </a:r>
          </a:p>
          <a:p>
            <a:pPr marL="685800" indent="-685800" algn="just">
              <a:buFont typeface="Arial" panose="020B0604020202020204" pitchFamily="34" charset="0"/>
              <a:buChar char="•"/>
            </a:pPr>
            <a:endParaRPr lang="pt-BR" sz="38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endParaRPr lang="pt-BR" sz="3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142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p:nvPr>
        </p:nvSpPr>
        <p:spPr>
          <a:xfrm>
            <a:off x="2667000" y="-76200"/>
            <a:ext cx="6400800" cy="1371600"/>
          </a:xfrm>
        </p:spPr>
        <p:txBody>
          <a:bodyPr/>
          <a:lstStyle/>
          <a:p>
            <a:r>
              <a:rPr lang="pt-BR" altLang="en-US" sz="4800" b="1" dirty="0">
                <a:solidFill>
                  <a:schemeClr val="tx1"/>
                </a:solidFill>
                <a:latin typeface="Calibri" panose="020F0502020204030204" pitchFamily="34" charset="0"/>
                <a:cs typeface="Calibri" panose="020F0502020204030204" pitchFamily="34" charset="0"/>
              </a:rPr>
              <a:t>Resposta à Crise: 2009</a:t>
            </a: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07" y="990600"/>
            <a:ext cx="1102559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4F1C106-4443-46F1-BC0E-F3315DAC766F}"/>
              </a:ext>
            </a:extLst>
          </p:cNvPr>
          <p:cNvSpPr>
            <a:spLocks noGrp="1"/>
          </p:cNvSpPr>
          <p:nvPr>
            <p:ph idx="1"/>
          </p:nvPr>
        </p:nvSpPr>
        <p:spPr>
          <a:xfrm>
            <a:off x="152400" y="1066800"/>
            <a:ext cx="11887200" cy="4114316"/>
          </a:xfrm>
        </p:spPr>
        <p:txBody>
          <a:bodyPr/>
          <a:lstStyle/>
          <a:p>
            <a:pPr algn="just"/>
            <a:r>
              <a:rPr lang="pt-BR" sz="3500" dirty="0">
                <a:latin typeface="Calibri" panose="020F0502020204030204" pitchFamily="34" charset="0"/>
                <a:cs typeface="Calibri" panose="020F0502020204030204" pitchFamily="34" charset="0"/>
              </a:rPr>
              <a:t>O conceito de DLSP abarca o governo federal (União, INSS e BC), os governos regionais e as empresas estatais não</a:t>
            </a:r>
            <a:br>
              <a:rPr lang="pt-BR" sz="3500" dirty="0">
                <a:latin typeface="Calibri" panose="020F0502020204030204" pitchFamily="34" charset="0"/>
                <a:cs typeface="Calibri" panose="020F0502020204030204" pitchFamily="34" charset="0"/>
              </a:rPr>
            </a:br>
            <a:r>
              <a:rPr lang="pt-BR" sz="3500" dirty="0">
                <a:latin typeface="Calibri" panose="020F0502020204030204" pitchFamily="34" charset="0"/>
                <a:cs typeface="Calibri" panose="020F0502020204030204" pitchFamily="34" charset="0"/>
              </a:rPr>
              <a:t>dependentes, não financeiras → </a:t>
            </a:r>
            <a:r>
              <a:rPr lang="pt-BR" sz="3500" b="1" dirty="0">
                <a:latin typeface="Calibri" panose="020F0502020204030204" pitchFamily="34" charset="0"/>
                <a:cs typeface="Calibri" panose="020F0502020204030204" pitchFamily="34" charset="0"/>
              </a:rPr>
              <a:t>exclusive Petrobrás e Grupo Eletrobrás, que saíram dessas estatísticas em 2009. </a:t>
            </a:r>
          </a:p>
        </p:txBody>
      </p:sp>
      <p:sp>
        <p:nvSpPr>
          <p:cNvPr id="6" name="Espaço Reservado para Conteúdo 2">
            <a:extLst>
              <a:ext uri="{FF2B5EF4-FFF2-40B4-BE49-F238E27FC236}">
                <a16:creationId xmlns:a16="http://schemas.microsoft.com/office/drawing/2014/main" id="{12A90E38-61B7-4B6D-8BBE-DBAB49E747C5}"/>
              </a:ext>
            </a:extLst>
          </p:cNvPr>
          <p:cNvSpPr txBox="1">
            <a:spLocks/>
          </p:cNvSpPr>
          <p:nvPr/>
        </p:nvSpPr>
        <p:spPr bwMode="auto">
          <a:xfrm>
            <a:off x="152400" y="3429000"/>
            <a:ext cx="1173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sz="3500" b="1" kern="0" dirty="0">
                <a:latin typeface="Calibri" panose="020F0502020204030204" pitchFamily="34" charset="0"/>
                <a:cs typeface="Calibri" panose="020F0502020204030204" pitchFamily="34" charset="0"/>
              </a:rPr>
              <a:t>Logo → A DLSP </a:t>
            </a:r>
            <a:r>
              <a:rPr lang="pt-BR" sz="3500" b="0" kern="0" dirty="0">
                <a:latin typeface="Calibri" panose="020F0502020204030204" pitchFamily="34" charset="0"/>
                <a:cs typeface="Calibri" panose="020F0502020204030204" pitchFamily="34" charset="0"/>
              </a:rPr>
              <a:t>consolida o endividamento líquido do setor público não financeiro junto ao sistema financeiro (público e privado), setor privado não financeiro e resto do mundo. </a:t>
            </a:r>
          </a:p>
          <a:p>
            <a:pPr lvl="1" algn="just">
              <a:buFont typeface="Arial" panose="020B0604020202020204" pitchFamily="34" charset="0"/>
              <a:buChar char="•"/>
            </a:pPr>
            <a:r>
              <a:rPr lang="pt-BR" sz="3500" b="0" kern="0" dirty="0">
                <a:latin typeface="Calibri" panose="020F0502020204030204" pitchFamily="34" charset="0"/>
                <a:cs typeface="Calibri" panose="020F0502020204030204" pitchFamily="34" charset="0"/>
              </a:rPr>
              <a:t>Quando estivermos nos referindo ao endividamento do setor público, via de regra, estaremos considerando a DLSP.</a:t>
            </a:r>
          </a:p>
        </p:txBody>
      </p:sp>
      <p:sp>
        <p:nvSpPr>
          <p:cNvPr id="7" name="Rectangle 4">
            <a:extLst>
              <a:ext uri="{FF2B5EF4-FFF2-40B4-BE49-F238E27FC236}">
                <a16:creationId xmlns:a16="http://schemas.microsoft.com/office/drawing/2014/main" id="{0939F325-9C2A-4CF1-9C08-E27725197E60}"/>
              </a:ext>
            </a:extLst>
          </p:cNvPr>
          <p:cNvSpPr>
            <a:spLocks noChangeArrowheads="1"/>
          </p:cNvSpPr>
          <p:nvPr/>
        </p:nvSpPr>
        <p:spPr bwMode="auto">
          <a:xfrm>
            <a:off x="10937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07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5D05D6D-1029-4C9B-BA10-9AF6DC0AC9FE}"/>
              </a:ext>
            </a:extLst>
          </p:cNvPr>
          <p:cNvPicPr>
            <a:picLocks noChangeAspect="1"/>
          </p:cNvPicPr>
          <p:nvPr/>
        </p:nvPicPr>
        <p:blipFill>
          <a:blip r:embed="rId2"/>
          <a:stretch>
            <a:fillRect/>
          </a:stretch>
        </p:blipFill>
        <p:spPr>
          <a:xfrm>
            <a:off x="0" y="338334"/>
            <a:ext cx="12192000" cy="6519666"/>
          </a:xfrm>
          <a:prstGeom prst="rect">
            <a:avLst/>
          </a:prstGeom>
        </p:spPr>
      </p:pic>
      <p:sp>
        <p:nvSpPr>
          <p:cNvPr id="5" name="Elipse 4">
            <a:extLst>
              <a:ext uri="{FF2B5EF4-FFF2-40B4-BE49-F238E27FC236}">
                <a16:creationId xmlns:a16="http://schemas.microsoft.com/office/drawing/2014/main" id="{EA984EE3-2855-4896-8574-8497B774D102}"/>
              </a:ext>
            </a:extLst>
          </p:cNvPr>
          <p:cNvSpPr/>
          <p:nvPr/>
        </p:nvSpPr>
        <p:spPr bwMode="auto">
          <a:xfrm>
            <a:off x="4475163" y="3505200"/>
            <a:ext cx="1239837"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Retângulo 7">
            <a:extLst>
              <a:ext uri="{FF2B5EF4-FFF2-40B4-BE49-F238E27FC236}">
                <a16:creationId xmlns:a16="http://schemas.microsoft.com/office/drawing/2014/main" id="{866AA395-7580-4DD5-8726-511C89CAD5B6}"/>
              </a:ext>
            </a:extLst>
          </p:cNvPr>
          <p:cNvSpPr/>
          <p:nvPr/>
        </p:nvSpPr>
        <p:spPr bwMode="auto">
          <a:xfrm>
            <a:off x="9372599" y="2071688"/>
            <a:ext cx="2671764" cy="3186112"/>
          </a:xfrm>
          <a:prstGeom prst="rect">
            <a:avLst/>
          </a:prstGeom>
          <a:noFill/>
          <a:ln w="28575" cap="flat" cmpd="sng" algn="ctr">
            <a:solidFill>
              <a:srgbClr val="FF000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40016003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82A98A1-86B6-49F1-9687-7B46DC36275A}"/>
              </a:ext>
            </a:extLst>
          </p:cNvPr>
          <p:cNvPicPr>
            <a:picLocks noChangeAspect="1"/>
          </p:cNvPicPr>
          <p:nvPr/>
        </p:nvPicPr>
        <p:blipFill>
          <a:blip r:embed="rId2"/>
          <a:stretch>
            <a:fillRect/>
          </a:stretch>
        </p:blipFill>
        <p:spPr>
          <a:xfrm>
            <a:off x="0" y="328613"/>
            <a:ext cx="12192000" cy="6529387"/>
          </a:xfrm>
          <a:prstGeom prst="rect">
            <a:avLst/>
          </a:prstGeom>
        </p:spPr>
      </p:pic>
    </p:spTree>
    <p:extLst>
      <p:ext uri="{BB962C8B-B14F-4D97-AF65-F5344CB8AC3E}">
        <p14:creationId xmlns:p14="http://schemas.microsoft.com/office/powerpoint/2010/main" val="675972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4CB595F-DD94-44CA-BA76-4A0CB5751DF0}"/>
              </a:ext>
            </a:extLst>
          </p:cNvPr>
          <p:cNvPicPr>
            <a:picLocks noChangeAspect="1"/>
          </p:cNvPicPr>
          <p:nvPr/>
        </p:nvPicPr>
        <p:blipFill>
          <a:blip r:embed="rId2"/>
          <a:stretch>
            <a:fillRect/>
          </a:stretch>
        </p:blipFill>
        <p:spPr>
          <a:xfrm>
            <a:off x="0" y="367875"/>
            <a:ext cx="12191999" cy="6490125"/>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45518-54A5-4478-9555-5CD27A0D7B0B}"/>
              </a:ext>
            </a:extLst>
          </p:cNvPr>
          <p:cNvSpPr>
            <a:spLocks noGrp="1"/>
          </p:cNvSpPr>
          <p:nvPr>
            <p:ph type="title"/>
          </p:nvPr>
        </p:nvSpPr>
        <p:spPr>
          <a:xfrm>
            <a:off x="762000" y="152400"/>
            <a:ext cx="10364095" cy="1143202"/>
          </a:xfrm>
        </p:spPr>
        <p:txBody>
          <a:bodyPr/>
          <a:lstStyle/>
          <a:p>
            <a:r>
              <a:rPr lang="pt-BR" sz="4800" b="1" dirty="0">
                <a:solidFill>
                  <a:schemeClr val="tx1"/>
                </a:solidFill>
                <a:latin typeface="Calibri" panose="020F0502020204030204" pitchFamily="34" charset="0"/>
                <a:cs typeface="Calibri" panose="020F0502020204030204" pitchFamily="34" charset="0"/>
              </a:rPr>
              <a:t>Observação</a:t>
            </a:r>
          </a:p>
        </p:txBody>
      </p:sp>
      <p:sp>
        <p:nvSpPr>
          <p:cNvPr id="3" name="Espaço Reservado para Conteúdo 2">
            <a:extLst>
              <a:ext uri="{FF2B5EF4-FFF2-40B4-BE49-F238E27FC236}">
                <a16:creationId xmlns:a16="http://schemas.microsoft.com/office/drawing/2014/main" id="{22B36521-9E26-4F79-A3EA-1F94A83948BB}"/>
              </a:ext>
            </a:extLst>
          </p:cNvPr>
          <p:cNvSpPr>
            <a:spLocks noGrp="1"/>
          </p:cNvSpPr>
          <p:nvPr>
            <p:ph idx="1"/>
          </p:nvPr>
        </p:nvSpPr>
        <p:spPr>
          <a:xfrm>
            <a:off x="152400" y="1219200"/>
            <a:ext cx="11810999" cy="4114316"/>
          </a:xfrm>
        </p:spPr>
        <p:txBody>
          <a:bodyPr/>
          <a:lstStyle/>
          <a:p>
            <a:pPr algn="just"/>
            <a:r>
              <a:rPr lang="pt-BR" sz="3800" dirty="0">
                <a:latin typeface="Calibri" panose="020F0502020204030204" pitchFamily="34" charset="0"/>
                <a:cs typeface="Calibri" panose="020F0502020204030204" pitchFamily="34" charset="0"/>
              </a:rPr>
              <a:t>Segundo os dados da RFB a carga tributária no Brasil é quase 34% do PIB.</a:t>
            </a:r>
          </a:p>
          <a:p>
            <a:pPr algn="just"/>
            <a:r>
              <a:rPr lang="pt-BR" sz="3800" dirty="0">
                <a:latin typeface="Calibri" panose="020F0502020204030204" pitchFamily="34" charset="0"/>
                <a:cs typeface="Calibri" panose="020F0502020204030204" pitchFamily="34" charset="0"/>
              </a:rPr>
              <a:t>A utilização dos dados da OCDE é importante para podermos efetuar comparações internacionais.</a:t>
            </a:r>
          </a:p>
          <a:p>
            <a:pPr lvl="1" algn="just">
              <a:buFont typeface="Wingdings" panose="05000000000000000000" pitchFamily="2" charset="2"/>
              <a:buChar char="§"/>
            </a:pPr>
            <a:r>
              <a:rPr lang="pt-BR" sz="3600" dirty="0">
                <a:latin typeface="Calibri" panose="020F0502020204030204" pitchFamily="34" charset="0"/>
                <a:cs typeface="Calibri" panose="020F0502020204030204" pitchFamily="34" charset="0"/>
              </a:rPr>
              <a:t>Considerando algumas receitas extraordinárias (temos aqui algum problema de falta de homogeneidade), a CTB (divulgada pela OCDE), ultrapassa 34% do PIB no Brasil (2017).</a:t>
            </a:r>
          </a:p>
        </p:txBody>
      </p:sp>
    </p:spTree>
    <p:extLst>
      <p:ext uri="{BB962C8B-B14F-4D97-AF65-F5344CB8AC3E}">
        <p14:creationId xmlns:p14="http://schemas.microsoft.com/office/powerpoint/2010/main" val="31405554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B557400-545C-4F28-932C-803CD7118D71}"/>
              </a:ext>
            </a:extLst>
          </p:cNvPr>
          <p:cNvPicPr>
            <a:picLocks noChangeAspect="1"/>
          </p:cNvPicPr>
          <p:nvPr/>
        </p:nvPicPr>
        <p:blipFill>
          <a:blip r:embed="rId2"/>
          <a:stretch>
            <a:fillRect/>
          </a:stretch>
        </p:blipFill>
        <p:spPr>
          <a:xfrm>
            <a:off x="0" y="326587"/>
            <a:ext cx="12192000" cy="6522177"/>
          </a:xfrm>
          <a:prstGeom prst="rect">
            <a:avLst/>
          </a:prstGeom>
        </p:spPr>
      </p:pic>
      <p:sp>
        <p:nvSpPr>
          <p:cNvPr id="6" name="Retângulo 5">
            <a:extLst>
              <a:ext uri="{FF2B5EF4-FFF2-40B4-BE49-F238E27FC236}">
                <a16:creationId xmlns:a16="http://schemas.microsoft.com/office/drawing/2014/main" id="{71033421-A595-4083-84BE-F079F6F3920B}"/>
              </a:ext>
            </a:extLst>
          </p:cNvPr>
          <p:cNvSpPr/>
          <p:nvPr/>
        </p:nvSpPr>
        <p:spPr bwMode="auto">
          <a:xfrm>
            <a:off x="10134600" y="1371600"/>
            <a:ext cx="381000" cy="342900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7219645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0E965-4E18-4E61-94C7-4C72B933073F}"/>
              </a:ext>
            </a:extLst>
          </p:cNvPr>
          <p:cNvSpPr>
            <a:spLocks noGrp="1"/>
          </p:cNvSpPr>
          <p:nvPr>
            <p:ph type="title"/>
          </p:nvPr>
        </p:nvSpPr>
        <p:spPr>
          <a:xfrm>
            <a:off x="609600" y="228398"/>
            <a:ext cx="11201400" cy="1143202"/>
          </a:xfrm>
        </p:spPr>
        <p:txBody>
          <a:bodyPr/>
          <a:lstStyle/>
          <a:p>
            <a:r>
              <a:rPr lang="pt-BR" sz="4200" b="1" dirty="0">
                <a:latin typeface="Arial" panose="020B0604020202020204" pitchFamily="34" charset="0"/>
                <a:cs typeface="Arial" panose="020B0604020202020204" pitchFamily="34" charset="0"/>
              </a:rPr>
              <a:t>Carga Tributária (% do PIB) - STN</a:t>
            </a:r>
          </a:p>
        </p:txBody>
      </p:sp>
      <p:pic>
        <p:nvPicPr>
          <p:cNvPr id="4" name="Imagem 3">
            <a:extLst>
              <a:ext uri="{FF2B5EF4-FFF2-40B4-BE49-F238E27FC236}">
                <a16:creationId xmlns:a16="http://schemas.microsoft.com/office/drawing/2014/main" id="{66E4B4D5-AE4E-4B2E-8CFC-DBA0D33636B6}"/>
              </a:ext>
            </a:extLst>
          </p:cNvPr>
          <p:cNvPicPr>
            <a:picLocks noChangeAspect="1"/>
          </p:cNvPicPr>
          <p:nvPr/>
        </p:nvPicPr>
        <p:blipFill>
          <a:blip r:embed="rId2"/>
          <a:stretch>
            <a:fillRect/>
          </a:stretch>
        </p:blipFill>
        <p:spPr>
          <a:xfrm>
            <a:off x="152400" y="1218998"/>
            <a:ext cx="11887200" cy="5410402"/>
          </a:xfrm>
          <a:prstGeom prst="rect">
            <a:avLst/>
          </a:prstGeom>
        </p:spPr>
      </p:pic>
      <p:sp>
        <p:nvSpPr>
          <p:cNvPr id="5" name="Retângulo 4">
            <a:extLst>
              <a:ext uri="{FF2B5EF4-FFF2-40B4-BE49-F238E27FC236}">
                <a16:creationId xmlns:a16="http://schemas.microsoft.com/office/drawing/2014/main" id="{FE402031-13D5-4F3A-A5F9-17304E0ACD56}"/>
              </a:ext>
            </a:extLst>
          </p:cNvPr>
          <p:cNvSpPr/>
          <p:nvPr/>
        </p:nvSpPr>
        <p:spPr bwMode="auto">
          <a:xfrm>
            <a:off x="100013" y="409372"/>
            <a:ext cx="11939587" cy="6296228"/>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9" name="Conector reto 8">
            <a:extLst>
              <a:ext uri="{FF2B5EF4-FFF2-40B4-BE49-F238E27FC236}">
                <a16:creationId xmlns:a16="http://schemas.microsoft.com/office/drawing/2014/main" id="{A4BACF88-BD38-4BAA-9C17-97EC80A3DA0C}"/>
              </a:ext>
            </a:extLst>
          </p:cNvPr>
          <p:cNvCxnSpPr/>
          <p:nvPr/>
        </p:nvCxnSpPr>
        <p:spPr bwMode="auto">
          <a:xfrm>
            <a:off x="100013" y="1219200"/>
            <a:ext cx="1193958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978157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F2F63A1-FB86-4855-8A60-5561030108BD}"/>
              </a:ext>
            </a:extLst>
          </p:cNvPr>
          <p:cNvPicPr>
            <a:picLocks noChangeAspect="1"/>
          </p:cNvPicPr>
          <p:nvPr/>
        </p:nvPicPr>
        <p:blipFill>
          <a:blip r:embed="rId2"/>
          <a:stretch>
            <a:fillRect/>
          </a:stretch>
        </p:blipFill>
        <p:spPr>
          <a:xfrm>
            <a:off x="152400" y="1219200"/>
            <a:ext cx="11811000" cy="5513685"/>
          </a:xfrm>
          <a:prstGeom prst="rect">
            <a:avLst/>
          </a:prstGeom>
        </p:spPr>
      </p:pic>
      <p:sp>
        <p:nvSpPr>
          <p:cNvPr id="5" name="Título 1">
            <a:extLst>
              <a:ext uri="{FF2B5EF4-FFF2-40B4-BE49-F238E27FC236}">
                <a16:creationId xmlns:a16="http://schemas.microsoft.com/office/drawing/2014/main" id="{2ED81B23-A015-4F1B-914E-A7E86C963BB0}"/>
              </a:ext>
            </a:extLst>
          </p:cNvPr>
          <p:cNvSpPr>
            <a:spLocks noGrp="1"/>
          </p:cNvSpPr>
          <p:nvPr>
            <p:ph type="title"/>
          </p:nvPr>
        </p:nvSpPr>
        <p:spPr>
          <a:xfrm>
            <a:off x="0" y="228398"/>
            <a:ext cx="12192000" cy="1143202"/>
          </a:xfrm>
        </p:spPr>
        <p:txBody>
          <a:bodyPr/>
          <a:lstStyle/>
          <a:p>
            <a:r>
              <a:rPr lang="pt-BR" sz="4000" b="1" dirty="0">
                <a:latin typeface="Arial" panose="020B0604020202020204" pitchFamily="34" charset="0"/>
                <a:cs typeface="Arial" panose="020B0604020202020204" pitchFamily="34" charset="0"/>
              </a:rPr>
              <a:t>Estrutura da Carga Tributária (% do PIB) - STN</a:t>
            </a:r>
          </a:p>
        </p:txBody>
      </p:sp>
      <p:sp>
        <p:nvSpPr>
          <p:cNvPr id="6" name="Retângulo 5">
            <a:extLst>
              <a:ext uri="{FF2B5EF4-FFF2-40B4-BE49-F238E27FC236}">
                <a16:creationId xmlns:a16="http://schemas.microsoft.com/office/drawing/2014/main" id="{BBEE2762-FD10-4698-B8C1-297BD90D1BEA}"/>
              </a:ext>
            </a:extLst>
          </p:cNvPr>
          <p:cNvSpPr/>
          <p:nvPr/>
        </p:nvSpPr>
        <p:spPr bwMode="auto">
          <a:xfrm>
            <a:off x="152400" y="381000"/>
            <a:ext cx="11887200" cy="6400800"/>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8" name="Conector reto 7">
            <a:extLst>
              <a:ext uri="{FF2B5EF4-FFF2-40B4-BE49-F238E27FC236}">
                <a16:creationId xmlns:a16="http://schemas.microsoft.com/office/drawing/2014/main" id="{F0C5A2DB-AC01-4CFF-ABE9-F4A54377D798}"/>
              </a:ext>
            </a:extLst>
          </p:cNvPr>
          <p:cNvCxnSpPr>
            <a:cxnSpLocks/>
          </p:cNvCxnSpPr>
          <p:nvPr/>
        </p:nvCxnSpPr>
        <p:spPr bwMode="auto">
          <a:xfrm>
            <a:off x="152400" y="1219200"/>
            <a:ext cx="11887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740799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1"/>
          <p:cNvSpPr>
            <a:spLocks noGrp="1"/>
          </p:cNvSpPr>
          <p:nvPr>
            <p:ph type="title"/>
          </p:nvPr>
        </p:nvSpPr>
        <p:spPr>
          <a:xfrm>
            <a:off x="76200" y="-76200"/>
            <a:ext cx="12192000" cy="1371600"/>
          </a:xfrm>
        </p:spPr>
        <p:txBody>
          <a:bodyPr/>
          <a:lstStyle/>
          <a:p>
            <a:r>
              <a:rPr lang="pt-BR" altLang="en-US" sz="4400" b="1" dirty="0">
                <a:solidFill>
                  <a:schemeClr val="tx1"/>
                </a:solidFill>
                <a:latin typeface="Calibri" panose="020F0502020204030204" pitchFamily="34" charset="0"/>
                <a:cs typeface="Calibri" panose="020F0502020204030204" pitchFamily="34" charset="0"/>
              </a:rPr>
              <a:t>IRBES: Índice de Retorno de Bem Estar à Sociedade</a:t>
            </a:r>
            <a:endParaRPr lang="en-US" altLang="en-US" sz="4400" dirty="0">
              <a:solidFill>
                <a:schemeClr val="tx1"/>
              </a:solidFill>
              <a:latin typeface="Calibri" panose="020F0502020204030204" pitchFamily="34" charset="0"/>
              <a:cs typeface="Calibri" panose="020F0502020204030204" pitchFamily="34" charset="0"/>
            </a:endParaRPr>
          </a:p>
        </p:txBody>
      </p:sp>
      <p:sp>
        <p:nvSpPr>
          <p:cNvPr id="75779" name="Espaço Reservado para Conteúdo 2"/>
          <p:cNvSpPr>
            <a:spLocks noGrp="1"/>
          </p:cNvSpPr>
          <p:nvPr>
            <p:ph idx="1"/>
          </p:nvPr>
        </p:nvSpPr>
        <p:spPr>
          <a:xfrm>
            <a:off x="228600" y="1143000"/>
            <a:ext cx="11658600" cy="52578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índice é calculado pelo Instituto Brasileiro de Planejamento e Tributação, é divulgado para os trinta países de mais elevada carga tributária.</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objetivo do IRBES é  verificar se os valores arrecadados estariam retornando para a sociedade,  através de serviços de qualidade, que viessem a gerar bem estar à população.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O Brasil é o trigésimo colocado entre trinta países.</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anim calcmode="lin" valueType="num">
                                      <p:cBhvr additive="base">
                                        <p:cTn id="19"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6200" y="-76200"/>
            <a:ext cx="12192000" cy="1371600"/>
          </a:xfrm>
        </p:spPr>
        <p:txBody>
          <a:bodyPr/>
          <a:lstStyle/>
          <a:p>
            <a:r>
              <a:rPr lang="pt-BR" altLang="en-US" sz="4400" b="1" dirty="0">
                <a:solidFill>
                  <a:schemeClr val="tx1"/>
                </a:solidFill>
                <a:latin typeface="Calibri" panose="020F0502020204030204" pitchFamily="34" charset="0"/>
                <a:cs typeface="Calibri" panose="020F0502020204030204" pitchFamily="34" charset="0"/>
              </a:rPr>
              <a:t>IRBES: Índice de Retorno de Bem Estar à Sociedade</a:t>
            </a:r>
            <a:endParaRPr lang="en-US" altLang="en-US" sz="4400"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228600" y="1219200"/>
            <a:ext cx="11658600" cy="5257800"/>
          </a:xfrm>
        </p:spPr>
        <p:txBody>
          <a:bodyPr/>
          <a:lstStyle/>
          <a:p>
            <a:pPr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O Índice é Calculado Utilizando:</a:t>
            </a:r>
          </a:p>
          <a:p>
            <a:pPr algn="just">
              <a:buClrTx/>
              <a:buFont typeface="Arial" panose="020B0604020202020204" pitchFamily="34" charset="0"/>
              <a:buChar char="•"/>
            </a:pPr>
            <a:endParaRPr lang="pt-BR" altLang="en-US"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Carga Tributária Bruta, divulgada pela OCDE.</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IDH (Índice de Desenvolvimento Humano, conforme dados da PNUD - Programa das Nações Unidas para o Desenvolvimento).</a:t>
            </a:r>
          </a:p>
          <a:p>
            <a:pPr lvl="2"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IDH é uma medida comparativa de riqueza, educação, expectativa de vida.</a:t>
            </a:r>
            <a:endParaRPr lang="en-US" alt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4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2502B5B-4114-4239-AB5A-2EDD6B3FE953}"/>
              </a:ext>
            </a:extLst>
          </p:cNvPr>
          <p:cNvPicPr>
            <a:picLocks noChangeAspect="1"/>
          </p:cNvPicPr>
          <p:nvPr/>
        </p:nvPicPr>
        <p:blipFill>
          <a:blip r:embed="rId2"/>
          <a:stretch>
            <a:fillRect/>
          </a:stretch>
        </p:blipFill>
        <p:spPr>
          <a:xfrm>
            <a:off x="0" y="385763"/>
            <a:ext cx="12192000" cy="6472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093785" y="3048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
        <p:nvSpPr>
          <p:cNvPr id="8" name="Text Box 23"/>
          <p:cNvSpPr txBox="1">
            <a:spLocks noChangeArrowheads="1"/>
          </p:cNvSpPr>
          <p:nvPr/>
        </p:nvSpPr>
        <p:spPr bwMode="auto">
          <a:xfrm>
            <a:off x="228600" y="2261949"/>
            <a:ext cx="11734800" cy="40626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ts val="600"/>
              </a:spcBef>
              <a:buClrTx/>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Considera apenas as despesas e receitas não financeiras. Dito de outro modo, o déficit primário é o déficit nominal quando desconsideramos as despesas financeiras.</a:t>
            </a:r>
          </a:p>
          <a:p>
            <a:pPr marL="1314450" lvl="1" indent="-571500" algn="just" eaLnBrk="1" hangingPunct="1">
              <a:spcBef>
                <a:spcPts val="600"/>
              </a:spcBef>
              <a:buClrTx/>
              <a:buSzTx/>
              <a:buFont typeface="Arial" panose="020B0604020202020204" pitchFamily="34" charset="0"/>
              <a:buChar char="•"/>
            </a:pPr>
            <a:r>
              <a:rPr lang="pt-BR" altLang="en-US" sz="3500" b="0" dirty="0">
                <a:latin typeface="Calibri" panose="020F0502020204030204" pitchFamily="34" charset="0"/>
                <a:cs typeface="Calibri" panose="020F0502020204030204" pitchFamily="34" charset="0"/>
              </a:rPr>
              <a:t>Conceito importante para o controle do endividamento.</a:t>
            </a:r>
          </a:p>
          <a:p>
            <a:pPr marL="1314450" lvl="1" indent="-571500" algn="just" eaLnBrk="1" hangingPunct="1">
              <a:spcBef>
                <a:spcPts val="600"/>
              </a:spcBef>
              <a:buClrTx/>
              <a:buSzTx/>
              <a:buFont typeface="Arial" panose="020B0604020202020204" pitchFamily="34" charset="0"/>
              <a:buChar char="•"/>
            </a:pPr>
            <a:r>
              <a:rPr lang="pt-BR" altLang="en-US" sz="3500" b="0" dirty="0">
                <a:latin typeface="Calibri" panose="020F0502020204030204" pitchFamily="34" charset="0"/>
                <a:cs typeface="Calibri" panose="020F0502020204030204" pitchFamily="34" charset="0"/>
              </a:rPr>
              <a:t>Dada a despesa com juros, qual deve ser o superávit primário para evitar um crescimento da dívida governamental ?</a:t>
            </a:r>
            <a:endParaRPr lang="en-US" altLang="en-US" sz="3500" b="0" dirty="0">
              <a:latin typeface="Calibri" panose="020F0502020204030204" pitchFamily="34" charset="0"/>
              <a:cs typeface="Calibri" panose="020F0502020204030204" pitchFamily="34" charset="0"/>
            </a:endParaRPr>
          </a:p>
        </p:txBody>
      </p:sp>
      <p:graphicFrame>
        <p:nvGraphicFramePr>
          <p:cNvPr id="9" name="Object 24"/>
          <p:cNvGraphicFramePr>
            <a:graphicFrameLocks noChangeAspect="1"/>
          </p:cNvGraphicFramePr>
          <p:nvPr>
            <p:extLst>
              <p:ext uri="{D42A27DB-BD31-4B8C-83A1-F6EECF244321}">
                <p14:modId xmlns:p14="http://schemas.microsoft.com/office/powerpoint/2010/main" val="287419033"/>
              </p:ext>
            </p:extLst>
          </p:nvPr>
        </p:nvGraphicFramePr>
        <p:xfrm>
          <a:off x="914400" y="1295400"/>
          <a:ext cx="4412498" cy="852486"/>
        </p:xfrm>
        <a:graphic>
          <a:graphicData uri="http://schemas.openxmlformats.org/presentationml/2006/ole">
            <mc:AlternateContent xmlns:mc="http://schemas.openxmlformats.org/markup-compatibility/2006">
              <mc:Choice xmlns:v="urn:schemas-microsoft-com:vml" Requires="v">
                <p:oleObj name="Equation" r:id="rId2" imgW="1129810" imgH="241195" progId="Equation.DSMT4">
                  <p:embed/>
                </p:oleObj>
              </mc:Choice>
              <mc:Fallback>
                <p:oleObj name="Equation" r:id="rId2" imgW="1129810" imgH="241195" progId="Equation.DSMT4">
                  <p:embed/>
                  <p:pic>
                    <p:nvPicPr>
                      <p:cNvPr id="25"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4412498" cy="852486"/>
                      </a:xfrm>
                      <a:prstGeom prst="rect">
                        <a:avLst/>
                      </a:prstGeom>
                      <a:solidFill>
                        <a:schemeClr val="bg1">
                          <a:lumMod val="95000"/>
                        </a:schemeClr>
                      </a:solidFill>
                      <a:ln>
                        <a:solidFill>
                          <a:schemeClr val="tx1"/>
                        </a:solidFill>
                      </a:ln>
                      <a:effectLst/>
                    </p:spPr>
                  </p:pic>
                </p:oleObj>
              </mc:Fallback>
            </mc:AlternateContent>
          </a:graphicData>
        </a:graphic>
      </p:graphicFrame>
      <p:sp>
        <p:nvSpPr>
          <p:cNvPr id="11" name="Text Box 19"/>
          <p:cNvSpPr txBox="1">
            <a:spLocks noChangeArrowheads="1"/>
          </p:cNvSpPr>
          <p:nvPr/>
        </p:nvSpPr>
        <p:spPr bwMode="auto">
          <a:xfrm>
            <a:off x="5535062" y="1371598"/>
            <a:ext cx="3532738" cy="677108"/>
          </a:xfrm>
          <a:prstGeom prst="rect">
            <a:avLst/>
          </a:prstGeom>
          <a:solidFill>
            <a:schemeClr val="bg1">
              <a:lumMod val="95000"/>
            </a:schemeClr>
          </a:solidFill>
          <a:ln>
            <a:solidFill>
              <a:schemeClr val="tx1"/>
            </a:solidFill>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3800" b="1" dirty="0">
                <a:latin typeface="Calibri" panose="020F0502020204030204" pitchFamily="34" charset="0"/>
                <a:cs typeface="Calibri" panose="020F0502020204030204" pitchFamily="34" charset="0"/>
              </a:rPr>
              <a:t>Déficit Primário</a:t>
            </a:r>
            <a:endParaRPr lang="en-US" altLang="en-US" sz="3800" b="1" dirty="0">
              <a:latin typeface="Calibri" panose="020F0502020204030204" pitchFamily="34" charset="0"/>
              <a:cs typeface="Calibri" panose="020F0502020204030204" pitchFamily="34" charset="0"/>
            </a:endParaRPr>
          </a:p>
        </p:txBody>
      </p:sp>
      <p:cxnSp>
        <p:nvCxnSpPr>
          <p:cNvPr id="12" name="Conector de Seta Reta 11"/>
          <p:cNvCxnSpPr/>
          <p:nvPr/>
        </p:nvCxnSpPr>
        <p:spPr bwMode="auto">
          <a:xfrm>
            <a:off x="5306462" y="1676398"/>
            <a:ext cx="23223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9793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97582F1-328F-4875-AA2F-13CD7F39AE77}"/>
              </a:ext>
            </a:extLst>
          </p:cNvPr>
          <p:cNvPicPr>
            <a:picLocks noChangeAspect="1"/>
          </p:cNvPicPr>
          <p:nvPr/>
        </p:nvPicPr>
        <p:blipFill>
          <a:blip r:embed="rId2"/>
          <a:stretch>
            <a:fillRect/>
          </a:stretch>
        </p:blipFill>
        <p:spPr>
          <a:xfrm>
            <a:off x="0" y="381000"/>
            <a:ext cx="12192000" cy="6477000"/>
          </a:xfrm>
          <a:prstGeom prst="rect">
            <a:avLst/>
          </a:prstGeom>
        </p:spPr>
      </p:pic>
      <p:sp>
        <p:nvSpPr>
          <p:cNvPr id="5" name="Retângulo 4">
            <a:extLst>
              <a:ext uri="{FF2B5EF4-FFF2-40B4-BE49-F238E27FC236}">
                <a16:creationId xmlns:a16="http://schemas.microsoft.com/office/drawing/2014/main" id="{D2DAC1BA-D542-4F91-9384-524C5F623744}"/>
              </a:ext>
            </a:extLst>
          </p:cNvPr>
          <p:cNvSpPr/>
          <p:nvPr/>
        </p:nvSpPr>
        <p:spPr bwMode="auto">
          <a:xfrm>
            <a:off x="990600" y="6477000"/>
            <a:ext cx="10972800" cy="34290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26153837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485176D-F6A0-4014-8278-90CE78FE8366}"/>
              </a:ext>
            </a:extLst>
          </p:cNvPr>
          <p:cNvPicPr>
            <a:picLocks noChangeAspect="1"/>
          </p:cNvPicPr>
          <p:nvPr/>
        </p:nvPicPr>
        <p:blipFill>
          <a:blip r:embed="rId3"/>
          <a:stretch>
            <a:fillRect/>
          </a:stretch>
        </p:blipFill>
        <p:spPr>
          <a:xfrm>
            <a:off x="2133600" y="1066800"/>
            <a:ext cx="8261414" cy="5693319"/>
          </a:xfrm>
          <a:prstGeom prst="rect">
            <a:avLst/>
          </a:prstGeom>
        </p:spPr>
      </p:pic>
      <p:sp>
        <p:nvSpPr>
          <p:cNvPr id="12" name="Título 1">
            <a:extLst>
              <a:ext uri="{FF2B5EF4-FFF2-40B4-BE49-F238E27FC236}">
                <a16:creationId xmlns:a16="http://schemas.microsoft.com/office/drawing/2014/main" id="{B5C13E8E-2401-4281-9889-558244AD29BE}"/>
              </a:ext>
            </a:extLst>
          </p:cNvPr>
          <p:cNvSpPr>
            <a:spLocks noGrp="1"/>
          </p:cNvSpPr>
          <p:nvPr>
            <p:ph type="title"/>
          </p:nvPr>
        </p:nvSpPr>
        <p:spPr>
          <a:xfrm>
            <a:off x="762000" y="75998"/>
            <a:ext cx="10364095" cy="1143202"/>
          </a:xfrm>
        </p:spPr>
        <p:txBody>
          <a:bodyPr/>
          <a:lstStyle/>
          <a:p>
            <a:r>
              <a:rPr lang="pt-BR" altLang="en-US" sz="4800" b="1" dirty="0">
                <a:solidFill>
                  <a:schemeClr val="tx1"/>
                </a:solidFill>
                <a:latin typeface="Calibri" panose="020F0502020204030204" pitchFamily="34" charset="0"/>
                <a:cs typeface="Calibri" panose="020F0502020204030204" pitchFamily="34" charset="0"/>
              </a:rPr>
              <a:t>Tributos Federais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4" name="Retângulo 3">
            <a:extLst>
              <a:ext uri="{FF2B5EF4-FFF2-40B4-BE49-F238E27FC236}">
                <a16:creationId xmlns:a16="http://schemas.microsoft.com/office/drawing/2014/main" id="{70C52608-D408-4A63-A806-0EB786565B6A}"/>
              </a:ext>
            </a:extLst>
          </p:cNvPr>
          <p:cNvSpPr/>
          <p:nvPr/>
        </p:nvSpPr>
        <p:spPr bwMode="auto">
          <a:xfrm>
            <a:off x="8610600" y="2724151"/>
            <a:ext cx="1524000" cy="357188"/>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4" name="Retângulo 13">
            <a:extLst>
              <a:ext uri="{FF2B5EF4-FFF2-40B4-BE49-F238E27FC236}">
                <a16:creationId xmlns:a16="http://schemas.microsoft.com/office/drawing/2014/main" id="{D3C4BAD8-3DD4-40EF-A8C4-2A1B381527DE}"/>
              </a:ext>
            </a:extLst>
          </p:cNvPr>
          <p:cNvSpPr/>
          <p:nvPr/>
        </p:nvSpPr>
        <p:spPr bwMode="auto">
          <a:xfrm>
            <a:off x="8610600" y="3757613"/>
            <a:ext cx="1524000" cy="357188"/>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ítulo 1"/>
          <p:cNvSpPr>
            <a:spLocks noGrp="1"/>
          </p:cNvSpPr>
          <p:nvPr>
            <p:ph type="title"/>
          </p:nvPr>
        </p:nvSpPr>
        <p:spPr>
          <a:xfrm>
            <a:off x="762000" y="75998"/>
            <a:ext cx="10364095" cy="1143202"/>
          </a:xfrm>
        </p:spPr>
        <p:txBody>
          <a:bodyPr/>
          <a:lstStyle/>
          <a:p>
            <a:r>
              <a:rPr lang="pt-BR" altLang="en-US" sz="4800" b="1" dirty="0">
                <a:solidFill>
                  <a:schemeClr val="tx1"/>
                </a:solidFill>
                <a:latin typeface="Calibri" panose="020F0502020204030204" pitchFamily="34" charset="0"/>
                <a:cs typeface="Calibri" panose="020F0502020204030204" pitchFamily="34" charset="0"/>
              </a:rPr>
              <a:t>Observações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79875" name="Espaço Reservado para Conteúdo 2"/>
          <p:cNvSpPr>
            <a:spLocks noGrp="1"/>
          </p:cNvSpPr>
          <p:nvPr>
            <p:ph idx="1"/>
          </p:nvPr>
        </p:nvSpPr>
        <p:spPr>
          <a:xfrm>
            <a:off x="304800" y="1143000"/>
            <a:ext cx="115824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Não inclui as receitas oriundas da Previdência Social e do Banco Central.</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receita com a CPMF deixou de existir em 2007, mas chegou a representar 0,35% do total das receitas correntes da União.</a:t>
            </a:r>
            <a:endParaRPr lang="en-US" altLang="en-US" sz="3800" dirty="0">
              <a:latin typeface="Calibri" panose="020F0502020204030204" pitchFamily="34" charset="0"/>
              <a:cs typeface="Calibri" panose="020F0502020204030204"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3098BA-9472-442B-9244-6BB4DD81BF2A}"/>
              </a:ext>
            </a:extLst>
          </p:cNvPr>
          <p:cNvSpPr>
            <a:spLocks noGrp="1"/>
          </p:cNvSpPr>
          <p:nvPr>
            <p:ph type="title"/>
          </p:nvPr>
        </p:nvSpPr>
        <p:spPr>
          <a:xfrm>
            <a:off x="152400" y="152400"/>
            <a:ext cx="11734799" cy="1143202"/>
          </a:xfrm>
        </p:spPr>
        <p:txBody>
          <a:bodyPr/>
          <a:lstStyle/>
          <a:p>
            <a:r>
              <a:rPr lang="pt-BR" sz="4800" b="1" dirty="0">
                <a:solidFill>
                  <a:schemeClr val="tx1"/>
                </a:solidFill>
                <a:latin typeface="Calibri" panose="020F0502020204030204" pitchFamily="34" charset="0"/>
                <a:cs typeface="Calibri" panose="020F0502020204030204" pitchFamily="34" charset="0"/>
              </a:rPr>
              <a:t>Estrutura de Indexação da Dívida Federal</a:t>
            </a:r>
          </a:p>
        </p:txBody>
      </p:sp>
      <p:pic>
        <p:nvPicPr>
          <p:cNvPr id="4" name="Imagem 3">
            <a:extLst>
              <a:ext uri="{FF2B5EF4-FFF2-40B4-BE49-F238E27FC236}">
                <a16:creationId xmlns:a16="http://schemas.microsoft.com/office/drawing/2014/main" id="{071AEE7F-0C89-424D-93B6-6C004A4482F8}"/>
              </a:ext>
            </a:extLst>
          </p:cNvPr>
          <p:cNvPicPr>
            <a:picLocks noChangeAspect="1"/>
          </p:cNvPicPr>
          <p:nvPr/>
        </p:nvPicPr>
        <p:blipFill>
          <a:blip r:embed="rId2"/>
          <a:stretch>
            <a:fillRect/>
          </a:stretch>
        </p:blipFill>
        <p:spPr>
          <a:xfrm>
            <a:off x="2667000" y="1143000"/>
            <a:ext cx="6248400" cy="5686442"/>
          </a:xfrm>
          <a:prstGeom prst="rect">
            <a:avLst/>
          </a:prstGeom>
        </p:spPr>
      </p:pic>
    </p:spTree>
    <p:extLst>
      <p:ext uri="{BB962C8B-B14F-4D97-AF65-F5344CB8AC3E}">
        <p14:creationId xmlns:p14="http://schemas.microsoft.com/office/powerpoint/2010/main" val="6710858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D939F0C-CB83-42CE-8872-AFA886F5CE16}"/>
              </a:ext>
            </a:extLst>
          </p:cNvPr>
          <p:cNvPicPr>
            <a:picLocks noChangeAspect="1"/>
          </p:cNvPicPr>
          <p:nvPr/>
        </p:nvPicPr>
        <p:blipFill>
          <a:blip r:embed="rId2"/>
          <a:stretch>
            <a:fillRect/>
          </a:stretch>
        </p:blipFill>
        <p:spPr>
          <a:xfrm>
            <a:off x="28574" y="357188"/>
            <a:ext cx="12163426" cy="6517603"/>
          </a:xfrm>
          <a:prstGeom prst="rect">
            <a:avLst/>
          </a:prstGeom>
        </p:spPr>
      </p:pic>
    </p:spTree>
    <p:extLst>
      <p:ext uri="{BB962C8B-B14F-4D97-AF65-F5344CB8AC3E}">
        <p14:creationId xmlns:p14="http://schemas.microsoft.com/office/powerpoint/2010/main" val="13346420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33600" y="-76200"/>
            <a:ext cx="8610600" cy="1371600"/>
          </a:xfrm>
        </p:spPr>
        <p:txBody>
          <a:bodyPr/>
          <a:lstStyle/>
          <a:p>
            <a:r>
              <a:rPr lang="pt-BR" altLang="en-US" sz="4800" b="1" dirty="0">
                <a:solidFill>
                  <a:schemeClr val="tx1"/>
                </a:solidFill>
                <a:latin typeface="Calibri" panose="020F0502020204030204" pitchFamily="34" charset="0"/>
                <a:cs typeface="Calibri" panose="020F0502020204030204" pitchFamily="34" charset="0"/>
              </a:rPr>
              <a:t>Estrutura de Indexação da DLSP</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p:cNvSpPr>
            <a:spLocks noGrp="1"/>
          </p:cNvSpPr>
          <p:nvPr>
            <p:ph idx="1"/>
          </p:nvPr>
        </p:nvSpPr>
        <p:spPr>
          <a:xfrm>
            <a:off x="152400" y="914400"/>
            <a:ext cx="11887200" cy="5791200"/>
          </a:xfrm>
        </p:spPr>
        <p:txBody>
          <a:bodyPr/>
          <a:lstStyle/>
          <a:p>
            <a:pPr algn="just">
              <a:spcBef>
                <a:spcPts val="0"/>
              </a:spcBef>
              <a:buClrTx/>
              <a:buFont typeface="Arial" panose="020B0604020202020204" pitchFamily="34" charset="0"/>
              <a:buChar char="•"/>
            </a:pPr>
            <a:r>
              <a:rPr lang="pt-BR" sz="3600" dirty="0">
                <a:latin typeface="Calibri" panose="020F0502020204030204" pitchFamily="34" charset="0"/>
                <a:cs typeface="Calibri" panose="020F0502020204030204" pitchFamily="34" charset="0"/>
              </a:rPr>
              <a:t>A partir de 2003 se iniciou uma mudança na estrutura de indexação da DLSP.</a:t>
            </a:r>
          </a:p>
          <a:p>
            <a:pPr lvl="1" algn="just">
              <a:spcBef>
                <a:spcPts val="0"/>
              </a:spcBef>
              <a:buClrTx/>
              <a:buFont typeface="Arial" panose="020B0604020202020204" pitchFamily="34" charset="0"/>
              <a:buChar char="•"/>
            </a:pPr>
            <a:r>
              <a:rPr lang="pt-BR" sz="3600" b="1" dirty="0">
                <a:latin typeface="Calibri" panose="020F0502020204030204" pitchFamily="34" charset="0"/>
                <a:cs typeface="Calibri" panose="020F0502020204030204" pitchFamily="34" charset="0"/>
              </a:rPr>
              <a:t>Eliminação da DLSP indexada ao câmbio.</a:t>
            </a:r>
          </a:p>
          <a:p>
            <a:pPr lvl="2" algn="just">
              <a:spcBef>
                <a:spcPts val="0"/>
              </a:spcBef>
              <a:buClrTx/>
              <a:buFont typeface="Arial" panose="020B0604020202020204" pitchFamily="34" charset="0"/>
              <a:buChar char="•"/>
            </a:pPr>
            <a:r>
              <a:rPr lang="pt-BR" sz="3400" dirty="0">
                <a:latin typeface="Calibri" panose="020F0502020204030204" pitchFamily="34" charset="0"/>
                <a:cs typeface="Calibri" panose="020F0502020204030204" pitchFamily="34" charset="0"/>
              </a:rPr>
              <a:t>Evitar que as depreciações cambiais tenham efeito sobre o aumento da DLSP (tanto no início de 1999 quanto em 2002, aproximadamente 30% da DLSP estava atrelada ao câmbio).</a:t>
            </a:r>
          </a:p>
          <a:p>
            <a:pPr lvl="1" algn="just">
              <a:spcBef>
                <a:spcPts val="0"/>
              </a:spcBef>
              <a:buClrTx/>
              <a:buFont typeface="Arial" panose="020B0604020202020204" pitchFamily="34" charset="0"/>
              <a:buChar char="•"/>
            </a:pPr>
            <a:r>
              <a:rPr lang="pt-BR" sz="3600" b="1" dirty="0">
                <a:latin typeface="Calibri" panose="020F0502020204030204" pitchFamily="34" charset="0"/>
                <a:cs typeface="Calibri" panose="020F0502020204030204" pitchFamily="34" charset="0"/>
              </a:rPr>
              <a:t>Aumento da participação de títulos prefixados e redução da participação dos títulos pós-fixados.</a:t>
            </a:r>
          </a:p>
          <a:p>
            <a:pPr lvl="2" algn="just">
              <a:spcBef>
                <a:spcPts val="0"/>
              </a:spcBef>
              <a:buClrTx/>
              <a:buFont typeface="Arial" panose="020B0604020202020204" pitchFamily="34" charset="0"/>
              <a:buChar char="•"/>
            </a:pPr>
            <a:r>
              <a:rPr lang="pt-BR" sz="3400" dirty="0">
                <a:latin typeface="Calibri" panose="020F0502020204030204" pitchFamily="34" charset="0"/>
                <a:cs typeface="Calibri" panose="020F0502020204030204" pitchFamily="34" charset="0"/>
              </a:rPr>
              <a:t>Aumentar a eficácia da política monetária, eliminando o efeito renda de uma elevação da taxa de juros.</a:t>
            </a:r>
          </a:p>
        </p:txBody>
      </p:sp>
    </p:spTree>
    <p:extLst>
      <p:ext uri="{BB962C8B-B14F-4D97-AF65-F5344CB8AC3E}">
        <p14:creationId xmlns:p14="http://schemas.microsoft.com/office/powerpoint/2010/main" val="21654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A445B0A-6316-4F54-B793-5AE0F369AB1F}"/>
              </a:ext>
            </a:extLst>
          </p:cNvPr>
          <p:cNvSpPr/>
          <p:nvPr/>
        </p:nvSpPr>
        <p:spPr>
          <a:xfrm>
            <a:off x="119336" y="372223"/>
            <a:ext cx="12072664" cy="6077369"/>
          </a:xfrm>
          <a:prstGeom prst="rect">
            <a:avLst/>
          </a:prstGeom>
        </p:spPr>
        <p:txBody>
          <a:bodyPr wrap="square">
            <a:spAutoFit/>
          </a:bodyPr>
          <a:lstStyle/>
          <a:p>
            <a:pPr marL="457200" indent="-457200" algn="just">
              <a:lnSpc>
                <a:spcPct val="107000"/>
              </a:lnSpc>
              <a:spcAft>
                <a:spcPts val="0"/>
              </a:spcAft>
              <a:buSzPct val="101000"/>
              <a:buFont typeface="Arial" panose="020B0604020202020204" pitchFamily="34" charset="0"/>
              <a:buChar char="•"/>
            </a:pPr>
            <a:r>
              <a:rPr lang="pt-BR" sz="3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Títulos do Tesouro Nacional</a:t>
            </a:r>
          </a:p>
          <a:p>
            <a:pPr marL="914400" lvl="1" indent="-457200" algn="just">
              <a:lnSpc>
                <a:spcPct val="107000"/>
              </a:lnSpc>
              <a:spcAft>
                <a:spcPts val="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Tesouro Selic (LFT)</a:t>
            </a:r>
          </a:p>
          <a:p>
            <a:pPr marL="914400" lvl="1" indent="-457200" algn="just">
              <a:lnSpc>
                <a:spcPct val="107000"/>
              </a:lnSpc>
              <a:spcAft>
                <a:spcPts val="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Tesouro Prefixado (LTN)</a:t>
            </a:r>
          </a:p>
          <a:p>
            <a:pPr marL="914400" lvl="1" indent="-457200" algn="just">
              <a:lnSpc>
                <a:spcPct val="107000"/>
              </a:lnSpc>
              <a:spcAft>
                <a:spcPts val="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Tesouro IPCA+ (NTN-B Principal) – Indexado ao IPCA</a:t>
            </a:r>
          </a:p>
          <a:p>
            <a:pPr marL="914400" lvl="1" indent="-457200" algn="just">
              <a:lnSpc>
                <a:spcPct val="107000"/>
              </a:lnSpc>
              <a:spcAft>
                <a:spcPts val="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Tesouro Prefixado com Juros Semestrais (NTN-F)</a:t>
            </a:r>
          </a:p>
          <a:p>
            <a:pPr marL="914400" lvl="1" indent="-457200" algn="just">
              <a:lnSpc>
                <a:spcPct val="107000"/>
              </a:lnSpc>
              <a:spcAft>
                <a:spcPts val="80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Tesouro IPCA+ com Juros Semestrais (NTN-B) – Indexado ao IPCA</a:t>
            </a:r>
          </a:p>
          <a:p>
            <a:pPr marL="457200" indent="-457200" algn="just">
              <a:spcAft>
                <a:spcPts val="800"/>
              </a:spcAft>
              <a:buSzPct val="101000"/>
              <a:buFont typeface="Arial" panose="020B0604020202020204" pitchFamily="34" charset="0"/>
              <a:buChar char="•"/>
            </a:pPr>
            <a:endParaRPr lang="pt-BR" sz="3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800"/>
              </a:spcAft>
              <a:buSzPct val="101000"/>
              <a:buFont typeface="Arial" panose="020B0604020202020204" pitchFamily="34" charset="0"/>
              <a:buChar char="•"/>
            </a:pPr>
            <a:r>
              <a:rPr lang="pt-BR" sz="3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Observação: o Tesouro também negociava os seguintes títulos:</a:t>
            </a:r>
          </a:p>
          <a:p>
            <a:pPr marL="914400" lvl="1" indent="-457200" algn="just">
              <a:spcAft>
                <a:spcPts val="80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NTN – C (Indexado ao IGP-M)</a:t>
            </a:r>
          </a:p>
          <a:p>
            <a:pPr marL="914400" lvl="1" indent="-457200" algn="just">
              <a:spcAft>
                <a:spcPts val="80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NTN – D (Indexado ao câmbio)</a:t>
            </a:r>
          </a:p>
          <a:p>
            <a:pPr marL="914400" lvl="1" indent="-457200" algn="just">
              <a:spcAft>
                <a:spcPts val="800"/>
              </a:spcAft>
              <a:buSzPct val="101000"/>
              <a:buFont typeface="Arial" panose="020B0604020202020204" pitchFamily="34" charset="0"/>
              <a:buChar char="•"/>
            </a:pPr>
            <a:r>
              <a:rPr lang="pt-BR"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NTN – H (indexado à TR)</a:t>
            </a:r>
          </a:p>
        </p:txBody>
      </p:sp>
    </p:spTree>
    <p:extLst>
      <p:ext uri="{BB962C8B-B14F-4D97-AF65-F5344CB8AC3E}">
        <p14:creationId xmlns:p14="http://schemas.microsoft.com/office/powerpoint/2010/main" val="33961522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0" y="304800"/>
            <a:ext cx="12039600" cy="1524000"/>
          </a:xfrm>
        </p:spPr>
        <p:txBody>
          <a:bodyPr/>
          <a:lstStyle/>
          <a:p>
            <a:pPr algn="just" eaLnBrk="1" hangingPunct="1">
              <a:buClrTx/>
              <a:buFont typeface="Arial" panose="020B0604020202020204" pitchFamily="34" charset="0"/>
              <a:buChar char="•"/>
            </a:pPr>
            <a:r>
              <a:rPr lang="en-US" altLang="en-US" sz="3400" dirty="0" err="1">
                <a:latin typeface="Calibri" panose="020F0502020204030204" pitchFamily="34" charset="0"/>
                <a:cs typeface="Calibri" panose="020F0502020204030204" pitchFamily="34" charset="0"/>
              </a:rPr>
              <a:t>Crescimento</a:t>
            </a:r>
            <a:r>
              <a:rPr lang="en-US" altLang="en-US" sz="3400" dirty="0">
                <a:latin typeface="Calibri" panose="020F0502020204030204" pitchFamily="34" charset="0"/>
                <a:cs typeface="Calibri" panose="020F0502020204030204" pitchFamily="34" charset="0"/>
              </a:rPr>
              <a:t> da </a:t>
            </a:r>
            <a:r>
              <a:rPr lang="en-US" altLang="en-US" sz="3400" dirty="0" err="1">
                <a:latin typeface="Calibri" panose="020F0502020204030204" pitchFamily="34" charset="0"/>
                <a:cs typeface="Calibri" panose="020F0502020204030204" pitchFamily="34" charset="0"/>
              </a:rPr>
              <a:t>relação</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dívida</a:t>
            </a:r>
            <a:r>
              <a:rPr lang="en-US" altLang="en-US" sz="3400" dirty="0">
                <a:latin typeface="Calibri" panose="020F0502020204030204" pitchFamily="34" charset="0"/>
                <a:cs typeface="Calibri" panose="020F0502020204030204" pitchFamily="34" charset="0"/>
              </a:rPr>
              <a:t> / PIB  </a:t>
            </a:r>
            <a:r>
              <a:rPr lang="en-US" altLang="en-US" sz="3400" dirty="0" err="1">
                <a:latin typeface="Calibri" panose="020F0502020204030204" pitchFamily="34" charset="0"/>
                <a:cs typeface="Calibri" panose="020F0502020204030204" pitchFamily="34" charset="0"/>
              </a:rPr>
              <a:t>associada</a:t>
            </a:r>
            <a:r>
              <a:rPr lang="en-US" altLang="en-US" sz="3400" dirty="0">
                <a:latin typeface="Calibri" panose="020F0502020204030204" pitchFamily="34" charset="0"/>
                <a:cs typeface="Calibri" panose="020F0502020204030204" pitchFamily="34" charset="0"/>
              </a:rPr>
              <a:t> ao </a:t>
            </a:r>
            <a:r>
              <a:rPr lang="en-US" altLang="en-US" sz="3400" dirty="0" err="1">
                <a:latin typeface="Calibri" panose="020F0502020204030204" pitchFamily="34" charset="0"/>
                <a:cs typeface="Calibri" panose="020F0502020204030204" pitchFamily="34" charset="0"/>
              </a:rPr>
              <a:t>crescimento</a:t>
            </a:r>
            <a:r>
              <a:rPr lang="en-US" altLang="en-US" sz="3400" dirty="0">
                <a:latin typeface="Calibri" panose="020F0502020204030204" pitchFamily="34" charset="0"/>
                <a:cs typeface="Calibri" panose="020F0502020204030204" pitchFamily="34" charset="0"/>
              </a:rPr>
              <a:t> dos </a:t>
            </a:r>
            <a:r>
              <a:rPr lang="en-US" altLang="en-US" sz="3400" dirty="0" err="1">
                <a:latin typeface="Calibri" panose="020F0502020204030204" pitchFamily="34" charset="0"/>
                <a:cs typeface="Calibri" panose="020F0502020204030204" pitchFamily="34" charset="0"/>
              </a:rPr>
              <a:t>déficits</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primários</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até</a:t>
            </a:r>
            <a:r>
              <a:rPr lang="en-US" altLang="en-US" sz="3400" dirty="0">
                <a:latin typeface="Calibri" panose="020F0502020204030204" pitchFamily="34" charset="0"/>
                <a:cs typeface="Calibri" panose="020F0502020204030204" pitchFamily="34" charset="0"/>
              </a:rPr>
              <a:t>  1998, </a:t>
            </a:r>
            <a:r>
              <a:rPr lang="en-US" altLang="en-US" sz="3400" dirty="0" err="1">
                <a:latin typeface="Calibri" panose="020F0502020204030204" pitchFamily="34" charset="0"/>
                <a:cs typeface="Calibri" panose="020F0502020204030204" pitchFamily="34" charset="0"/>
              </a:rPr>
              <a:t>incompatíveis</a:t>
            </a:r>
            <a:r>
              <a:rPr lang="en-US" altLang="en-US" sz="3400" dirty="0">
                <a:latin typeface="Calibri" panose="020F0502020204030204" pitchFamily="34" charset="0"/>
                <a:cs typeface="Calibri" panose="020F0502020204030204" pitchFamily="34" charset="0"/>
              </a:rPr>
              <a:t> com </a:t>
            </a:r>
            <a:r>
              <a:rPr lang="en-US" altLang="en-US" sz="3400" dirty="0" err="1">
                <a:latin typeface="Calibri" panose="020F0502020204030204" pitchFamily="34" charset="0"/>
                <a:cs typeface="Calibri" panose="020F0502020204030204" pitchFamily="34" charset="0"/>
              </a:rPr>
              <a:t>despesa</a:t>
            </a:r>
            <a:r>
              <a:rPr lang="en-US" altLang="en-US" sz="3400" dirty="0">
                <a:latin typeface="Calibri" panose="020F0502020204030204" pitchFamily="34" charset="0"/>
                <a:cs typeface="Calibri" panose="020F0502020204030204" pitchFamily="34" charset="0"/>
              </a:rPr>
              <a:t> com </a:t>
            </a:r>
            <a:r>
              <a:rPr lang="en-US" altLang="en-US" sz="3400" dirty="0" err="1">
                <a:latin typeface="Calibri" panose="020F0502020204030204" pitchFamily="34" charset="0"/>
                <a:cs typeface="Calibri" panose="020F0502020204030204" pitchFamily="34" charset="0"/>
              </a:rPr>
              <a:t>juros</a:t>
            </a:r>
            <a:r>
              <a:rPr lang="en-US" altLang="en-US" sz="3400" dirty="0">
                <a:latin typeface="Calibri" panose="020F0502020204030204" pitchFamily="34" charset="0"/>
                <a:cs typeface="Calibri" panose="020F0502020204030204" pitchFamily="34" charset="0"/>
              </a:rPr>
              <a:t>.   </a:t>
            </a:r>
            <a:endParaRPr lang="pt-BR" altLang="en-US" sz="3400" dirty="0">
              <a:latin typeface="Calibri" panose="020F0502020204030204" pitchFamily="34" charset="0"/>
              <a:cs typeface="Calibri" panose="020F0502020204030204" pitchFamily="34" charset="0"/>
            </a:endParaRPr>
          </a:p>
        </p:txBody>
      </p:sp>
      <p:grpSp>
        <p:nvGrpSpPr>
          <p:cNvPr id="2" name="Agrupar 1"/>
          <p:cNvGrpSpPr/>
          <p:nvPr/>
        </p:nvGrpSpPr>
        <p:grpSpPr>
          <a:xfrm>
            <a:off x="1447800" y="1828800"/>
            <a:ext cx="9296400" cy="5029200"/>
            <a:chOff x="2209800" y="2514600"/>
            <a:chExt cx="7924800" cy="4343400"/>
          </a:xfrm>
        </p:grpSpPr>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73338"/>
              <a:ext cx="792480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bwMode="auto">
            <a:xfrm>
              <a:off x="2209800" y="2514600"/>
              <a:ext cx="7924800" cy="43434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pt-BR">
                <a:solidFill>
                  <a:schemeClr val="tx1"/>
                </a:solidFill>
              </a:endParaRPr>
            </a:p>
          </p:txBody>
        </p:sp>
      </p:grpSp>
      <p:sp>
        <p:nvSpPr>
          <p:cNvPr id="7" name="Retângulo 6"/>
          <p:cNvSpPr/>
          <p:nvPr/>
        </p:nvSpPr>
        <p:spPr bwMode="auto">
          <a:xfrm>
            <a:off x="6934200" y="2543174"/>
            <a:ext cx="2819400" cy="2409825"/>
          </a:xfrm>
          <a:prstGeom prst="rect">
            <a:avLst/>
          </a:prstGeom>
          <a:noFill/>
          <a:ln w="28575" cap="flat" cmpd="sng" algn="ctr">
            <a:solidFill>
              <a:srgbClr val="00B05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0" y="228600"/>
            <a:ext cx="11963400" cy="1447800"/>
          </a:xfrm>
        </p:spPr>
        <p:txBody>
          <a:bodyPr/>
          <a:lstStyle/>
          <a:p>
            <a:pPr algn="just" eaLnBrk="1" hangingPunct="1">
              <a:buClrTx/>
              <a:buFont typeface="Arial" panose="020B0604020202020204" pitchFamily="34" charset="0"/>
              <a:buChar char="•"/>
            </a:pPr>
            <a:r>
              <a:rPr lang="en-US" altLang="en-US" sz="3400" dirty="0">
                <a:latin typeface="Calibri" panose="020F0502020204030204" pitchFamily="34" charset="0"/>
                <a:cs typeface="Calibri" panose="020F0502020204030204" pitchFamily="34" charset="0"/>
              </a:rPr>
              <a:t>Entre 1999 e 2002 o </a:t>
            </a:r>
            <a:r>
              <a:rPr lang="en-US" altLang="en-US" sz="3400" dirty="0" err="1">
                <a:latin typeface="Calibri" panose="020F0502020204030204" pitchFamily="34" charset="0"/>
                <a:cs typeface="Calibri" panose="020F0502020204030204" pitchFamily="34" charset="0"/>
              </a:rPr>
              <a:t>crescimento</a:t>
            </a:r>
            <a:r>
              <a:rPr lang="en-US" altLang="en-US" sz="3400" dirty="0">
                <a:latin typeface="Calibri" panose="020F0502020204030204" pitchFamily="34" charset="0"/>
                <a:cs typeface="Calibri" panose="020F0502020204030204" pitchFamily="34" charset="0"/>
              </a:rPr>
              <a:t> da </a:t>
            </a:r>
            <a:r>
              <a:rPr lang="en-US" altLang="en-US" sz="3400" dirty="0" err="1">
                <a:latin typeface="Calibri" panose="020F0502020204030204" pitchFamily="34" charset="0"/>
                <a:cs typeface="Calibri" panose="020F0502020204030204" pitchFamily="34" charset="0"/>
              </a:rPr>
              <a:t>relação</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dívida</a:t>
            </a:r>
            <a:r>
              <a:rPr lang="en-US" altLang="en-US" sz="3400" dirty="0">
                <a:latin typeface="Calibri" panose="020F0502020204030204" pitchFamily="34" charset="0"/>
                <a:cs typeface="Calibri" panose="020F0502020204030204" pitchFamily="34" charset="0"/>
              </a:rPr>
              <a:t>/PIB (</a:t>
            </a:r>
            <a:r>
              <a:rPr lang="en-US" altLang="en-US" sz="3400" dirty="0" err="1">
                <a:latin typeface="Calibri" panose="020F0502020204030204" pitchFamily="34" charset="0"/>
                <a:cs typeface="Calibri" panose="020F0502020204030204" pitchFamily="34" charset="0"/>
              </a:rPr>
              <a:t>mais</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modesto</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esteve</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associado</a:t>
            </a:r>
            <a:r>
              <a:rPr lang="en-US" altLang="en-US" sz="3400" dirty="0">
                <a:latin typeface="Calibri" panose="020F0502020204030204" pitchFamily="34" charset="0"/>
                <a:cs typeface="Calibri" panose="020F0502020204030204" pitchFamily="34" charset="0"/>
              </a:rPr>
              <a:t> ao </a:t>
            </a:r>
            <a:r>
              <a:rPr lang="en-US" altLang="en-US" sz="3400" dirty="0" err="1">
                <a:latin typeface="Calibri" panose="020F0502020204030204" pitchFamily="34" charset="0"/>
                <a:cs typeface="Calibri" panose="020F0502020204030204" pitchFamily="34" charset="0"/>
              </a:rPr>
              <a:t>comportamento</a:t>
            </a:r>
            <a:r>
              <a:rPr lang="en-US" altLang="en-US" sz="3400" dirty="0">
                <a:latin typeface="Calibri" panose="020F0502020204030204" pitchFamily="34" charset="0"/>
                <a:cs typeface="Calibri" panose="020F0502020204030204" pitchFamily="34" charset="0"/>
              </a:rPr>
              <a:t> da taxa de </a:t>
            </a:r>
            <a:r>
              <a:rPr lang="en-US" altLang="en-US" sz="3400" dirty="0" err="1">
                <a:latin typeface="Calibri" panose="020F0502020204030204" pitchFamily="34" charset="0"/>
                <a:cs typeface="Calibri" panose="020F0502020204030204" pitchFamily="34" charset="0"/>
              </a:rPr>
              <a:t>câmbio</a:t>
            </a:r>
            <a:r>
              <a:rPr lang="en-US" altLang="en-US" sz="3400" dirty="0">
                <a:latin typeface="Calibri" panose="020F0502020204030204" pitchFamily="34" charset="0"/>
                <a:cs typeface="Calibri" panose="020F0502020204030204" pitchFamily="34" charset="0"/>
              </a:rPr>
              <a:t>   e   da </a:t>
            </a:r>
            <a:r>
              <a:rPr lang="en-US" altLang="en-US" sz="3400" dirty="0" err="1">
                <a:latin typeface="Calibri" panose="020F0502020204030204" pitchFamily="34" charset="0"/>
                <a:cs typeface="Calibri" panose="020F0502020204030204" pitchFamily="34" charset="0"/>
              </a:rPr>
              <a:t>parcela</a:t>
            </a:r>
            <a:r>
              <a:rPr lang="en-US" altLang="en-US" sz="3400" dirty="0">
                <a:latin typeface="Calibri" panose="020F0502020204030204" pitchFamily="34" charset="0"/>
                <a:cs typeface="Calibri" panose="020F0502020204030204" pitchFamily="34" charset="0"/>
              </a:rPr>
              <a:t> da </a:t>
            </a:r>
            <a:r>
              <a:rPr lang="en-US" altLang="en-US" sz="3400" dirty="0" err="1">
                <a:latin typeface="Calibri" panose="020F0502020204030204" pitchFamily="34" charset="0"/>
                <a:cs typeface="Calibri" panose="020F0502020204030204" pitchFamily="34" charset="0"/>
              </a:rPr>
              <a:t>dívida</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pública</a:t>
            </a:r>
            <a:r>
              <a:rPr lang="en-US" altLang="en-US" sz="3400" dirty="0">
                <a:latin typeface="Calibri" panose="020F0502020204030204" pitchFamily="34" charset="0"/>
                <a:cs typeface="Calibri" panose="020F0502020204030204" pitchFamily="34" charset="0"/>
              </a:rPr>
              <a:t> </a:t>
            </a:r>
            <a:r>
              <a:rPr lang="en-US" altLang="en-US" sz="3400" dirty="0" err="1">
                <a:latin typeface="Calibri" panose="020F0502020204030204" pitchFamily="34" charset="0"/>
                <a:cs typeface="Calibri" panose="020F0502020204030204" pitchFamily="34" charset="0"/>
              </a:rPr>
              <a:t>indexada</a:t>
            </a:r>
            <a:r>
              <a:rPr lang="en-US" altLang="en-US" sz="3400" dirty="0">
                <a:latin typeface="Calibri" panose="020F0502020204030204" pitchFamily="34" charset="0"/>
                <a:cs typeface="Calibri" panose="020F0502020204030204" pitchFamily="34" charset="0"/>
              </a:rPr>
              <a:t> ao </a:t>
            </a:r>
            <a:r>
              <a:rPr lang="en-US" altLang="en-US" sz="3400" dirty="0" err="1">
                <a:latin typeface="Calibri" panose="020F0502020204030204" pitchFamily="34" charset="0"/>
                <a:cs typeface="Calibri" panose="020F0502020204030204" pitchFamily="34" charset="0"/>
              </a:rPr>
              <a:t>câmbio</a:t>
            </a:r>
            <a:r>
              <a:rPr lang="en-US" altLang="en-US" sz="3400" dirty="0">
                <a:latin typeface="Calibri" panose="020F0502020204030204" pitchFamily="34" charset="0"/>
                <a:cs typeface="Calibri" panose="020F0502020204030204" pitchFamily="34" charset="0"/>
              </a:rPr>
              <a:t>. </a:t>
            </a:r>
            <a:endParaRPr lang="pt-BR" altLang="en-US" sz="3400" dirty="0">
              <a:latin typeface="Calibri" panose="020F0502020204030204" pitchFamily="34" charset="0"/>
              <a:cs typeface="Calibri" panose="020F0502020204030204" pitchFamily="34" charset="0"/>
            </a:endParaRPr>
          </a:p>
        </p:txBody>
      </p:sp>
      <p:grpSp>
        <p:nvGrpSpPr>
          <p:cNvPr id="2" name="Agrupar 1"/>
          <p:cNvGrpSpPr/>
          <p:nvPr/>
        </p:nvGrpSpPr>
        <p:grpSpPr>
          <a:xfrm>
            <a:off x="1524000" y="1819275"/>
            <a:ext cx="8991600" cy="5038725"/>
            <a:chOff x="2438400" y="2717800"/>
            <a:chExt cx="7620000" cy="4140200"/>
          </a:xfrm>
        </p:grpSpPr>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717800"/>
              <a:ext cx="71247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bwMode="auto">
            <a:xfrm>
              <a:off x="2438400" y="2743200"/>
              <a:ext cx="7620000" cy="41148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lstStyle/>
            <a:p>
              <a:pPr eaLnBrk="1" hangingPunct="1">
                <a:defRPr/>
              </a:pPr>
              <a:endParaRPr lang="pt-BR">
                <a:solidFill>
                  <a:schemeClr val="tx1"/>
                </a:solidFill>
              </a:endParaRPr>
            </a:p>
          </p:txBody>
        </p:sp>
      </p:grpSp>
      <p:sp>
        <p:nvSpPr>
          <p:cNvPr id="7" name="Retângulo 6"/>
          <p:cNvSpPr/>
          <p:nvPr/>
        </p:nvSpPr>
        <p:spPr bwMode="auto">
          <a:xfrm>
            <a:off x="6553200" y="2514600"/>
            <a:ext cx="2590800" cy="1524000"/>
          </a:xfrm>
          <a:prstGeom prst="rect">
            <a:avLst/>
          </a:prstGeom>
          <a:noFill/>
          <a:ln w="28575" cap="flat" cmpd="sng" algn="ctr">
            <a:solidFill>
              <a:srgbClr val="00B05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45AE3FD-82F0-4B31-AFA4-F0D92B3CF64E}"/>
              </a:ext>
            </a:extLst>
          </p:cNvPr>
          <p:cNvPicPr>
            <a:picLocks noChangeAspect="1"/>
          </p:cNvPicPr>
          <p:nvPr/>
        </p:nvPicPr>
        <p:blipFill>
          <a:blip r:embed="rId2"/>
          <a:stretch>
            <a:fillRect/>
          </a:stretch>
        </p:blipFill>
        <p:spPr>
          <a:xfrm>
            <a:off x="77714" y="381000"/>
            <a:ext cx="12038086" cy="4630172"/>
          </a:xfrm>
          <a:prstGeom prst="rect">
            <a:avLst/>
          </a:prstGeom>
        </p:spPr>
      </p:pic>
      <p:sp>
        <p:nvSpPr>
          <p:cNvPr id="9" name="CaixaDeTexto 8">
            <a:extLst>
              <a:ext uri="{FF2B5EF4-FFF2-40B4-BE49-F238E27FC236}">
                <a16:creationId xmlns:a16="http://schemas.microsoft.com/office/drawing/2014/main" id="{CE1784C6-FE72-45B4-8E34-578AA193ACB9}"/>
              </a:ext>
            </a:extLst>
          </p:cNvPr>
          <p:cNvSpPr txBox="1"/>
          <p:nvPr/>
        </p:nvSpPr>
        <p:spPr>
          <a:xfrm>
            <a:off x="77714" y="5105400"/>
            <a:ext cx="12038086" cy="1815882"/>
          </a:xfrm>
          <a:prstGeom prst="rect">
            <a:avLst/>
          </a:prstGeom>
          <a:noFill/>
        </p:spPr>
        <p:txBody>
          <a:bodyPr wrap="square" rtlCol="0">
            <a:spAutoFit/>
          </a:bodyPr>
          <a:lstStyle/>
          <a:p>
            <a:pPr algn="just"/>
            <a:r>
              <a:rPr lang="pt-BR" sz="2800" dirty="0">
                <a:solidFill>
                  <a:schemeClr val="tx1"/>
                </a:solidFill>
                <a:latin typeface="Calibri" panose="020F0502020204030204" pitchFamily="34" charset="0"/>
                <a:cs typeface="Calibri" panose="020F0502020204030204" pitchFamily="34" charset="0"/>
              </a:rPr>
              <a:t>Observações: i)</a:t>
            </a:r>
            <a:r>
              <a:rPr lang="pt-BR" sz="2800" b="0" dirty="0">
                <a:solidFill>
                  <a:schemeClr val="tx1"/>
                </a:solidFill>
                <a:latin typeface="Calibri" panose="020F0502020204030204" pitchFamily="34" charset="0"/>
                <a:cs typeface="Calibri" panose="020F0502020204030204" pitchFamily="34" charset="0"/>
              </a:rPr>
              <a:t> LOAS (BPC) = Lei Orgânica de Previdência Social, </a:t>
            </a:r>
            <a:r>
              <a:rPr lang="pt-BR" sz="2800" dirty="0" err="1">
                <a:solidFill>
                  <a:schemeClr val="tx1"/>
                </a:solidFill>
                <a:latin typeface="Calibri" panose="020F0502020204030204" pitchFamily="34" charset="0"/>
                <a:cs typeface="Calibri" panose="020F0502020204030204" pitchFamily="34" charset="0"/>
              </a:rPr>
              <a:t>ii</a:t>
            </a:r>
            <a:r>
              <a:rPr lang="pt-BR" sz="2800" dirty="0">
                <a:solidFill>
                  <a:schemeClr val="tx1"/>
                </a:solidFill>
                <a:latin typeface="Calibri" panose="020F0502020204030204" pitchFamily="34" charset="0"/>
                <a:cs typeface="Calibri" panose="020F0502020204030204" pitchFamily="34" charset="0"/>
              </a:rPr>
              <a:t>)</a:t>
            </a:r>
            <a:r>
              <a:rPr lang="pt-BR" sz="2800" b="0" dirty="0">
                <a:solidFill>
                  <a:schemeClr val="tx1"/>
                </a:solidFill>
                <a:latin typeface="Calibri" panose="020F0502020204030204" pitchFamily="34" charset="0"/>
                <a:cs typeface="Calibri" panose="020F0502020204030204" pitchFamily="34" charset="0"/>
              </a:rPr>
              <a:t> RMV = Renda Mensal Vitalícia, </a:t>
            </a:r>
            <a:r>
              <a:rPr lang="pt-BR" sz="2800" dirty="0" err="1">
                <a:solidFill>
                  <a:schemeClr val="tx1"/>
                </a:solidFill>
                <a:latin typeface="Calibri" panose="020F0502020204030204" pitchFamily="34" charset="0"/>
                <a:cs typeface="Calibri" panose="020F0502020204030204" pitchFamily="34" charset="0"/>
              </a:rPr>
              <a:t>iii</a:t>
            </a:r>
            <a:r>
              <a:rPr lang="pt-BR" sz="2800" dirty="0">
                <a:solidFill>
                  <a:schemeClr val="tx1"/>
                </a:solidFill>
                <a:latin typeface="Calibri" panose="020F0502020204030204" pitchFamily="34" charset="0"/>
                <a:cs typeface="Calibri" panose="020F0502020204030204" pitchFamily="34" charset="0"/>
              </a:rPr>
              <a:t>)</a:t>
            </a:r>
            <a:r>
              <a:rPr lang="pt-BR" sz="2800" b="0" dirty="0">
                <a:solidFill>
                  <a:schemeClr val="tx1"/>
                </a:solidFill>
                <a:latin typeface="Calibri" panose="020F0502020204030204" pitchFamily="34" charset="0"/>
                <a:cs typeface="Calibri" panose="020F0502020204030204" pitchFamily="34" charset="0"/>
              </a:rPr>
              <a:t> EPU = Encargos previdenciários da União, </a:t>
            </a:r>
            <a:r>
              <a:rPr lang="pt-BR" sz="2800" dirty="0" err="1">
                <a:solidFill>
                  <a:schemeClr val="tx1"/>
                </a:solidFill>
                <a:latin typeface="Calibri" panose="020F0502020204030204" pitchFamily="34" charset="0"/>
                <a:cs typeface="Calibri" panose="020F0502020204030204" pitchFamily="34" charset="0"/>
              </a:rPr>
              <a:t>iv</a:t>
            </a:r>
            <a:r>
              <a:rPr lang="pt-BR" sz="2800" dirty="0">
                <a:solidFill>
                  <a:schemeClr val="tx1"/>
                </a:solidFill>
                <a:latin typeface="Calibri" panose="020F0502020204030204" pitchFamily="34" charset="0"/>
                <a:cs typeface="Calibri" panose="020F0502020204030204" pitchFamily="34" charset="0"/>
              </a:rPr>
              <a:t>)</a:t>
            </a:r>
            <a:r>
              <a:rPr lang="pt-BR" sz="2800" b="0" dirty="0">
                <a:solidFill>
                  <a:schemeClr val="tx1"/>
                </a:solidFill>
                <a:latin typeface="Calibri" panose="020F0502020204030204" pitchFamily="34" charset="0"/>
                <a:cs typeface="Calibri" panose="020F0502020204030204" pitchFamily="34" charset="0"/>
              </a:rPr>
              <a:t> Seguro Desemprego inclui o abono salarial e </a:t>
            </a:r>
            <a:r>
              <a:rPr lang="pt-BR" sz="2800" dirty="0">
                <a:solidFill>
                  <a:schemeClr val="tx1"/>
                </a:solidFill>
                <a:latin typeface="Calibri" panose="020F0502020204030204" pitchFamily="34" charset="0"/>
                <a:cs typeface="Calibri" panose="020F0502020204030204" pitchFamily="34" charset="0"/>
              </a:rPr>
              <a:t>v)</a:t>
            </a:r>
            <a:r>
              <a:rPr lang="pt-BR" sz="2800" b="0" dirty="0">
                <a:solidFill>
                  <a:schemeClr val="tx1"/>
                </a:solidFill>
                <a:latin typeface="Calibri" panose="020F0502020204030204" pitchFamily="34" charset="0"/>
                <a:cs typeface="Calibri" panose="020F0502020204030204" pitchFamily="34" charset="0"/>
              </a:rPr>
              <a:t> nos gastos em custeio estão os gastos com saúde e educação.</a:t>
            </a:r>
          </a:p>
        </p:txBody>
      </p:sp>
    </p:spTree>
    <p:extLst>
      <p:ext uri="{BB962C8B-B14F-4D97-AF65-F5344CB8AC3E}">
        <p14:creationId xmlns:p14="http://schemas.microsoft.com/office/powerpoint/2010/main" val="13899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B84900D-B1C5-4F52-B1BD-A22C9CE2C348}"/>
              </a:ext>
            </a:extLst>
          </p:cNvPr>
          <p:cNvSpPr>
            <a:spLocks noGrp="1"/>
          </p:cNvSpPr>
          <p:nvPr>
            <p:ph type="title"/>
          </p:nvPr>
        </p:nvSpPr>
        <p:spPr>
          <a:xfrm>
            <a:off x="990600" y="0"/>
            <a:ext cx="10363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 Importância do Resultado Primário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C832F087-F583-480D-B1D8-D19BE369F3DE}"/>
              </a:ext>
            </a:extLst>
          </p:cNvPr>
          <p:cNvSpPr>
            <a:spLocks noGrp="1"/>
          </p:cNvSpPr>
          <p:nvPr>
            <p:ph idx="1"/>
          </p:nvPr>
        </p:nvSpPr>
        <p:spPr>
          <a:xfrm>
            <a:off x="228600" y="990600"/>
            <a:ext cx="11658600" cy="2590800"/>
          </a:xfrm>
        </p:spPr>
        <p:txBody>
          <a:bodyPr/>
          <a:lstStyle/>
          <a:p>
            <a:pPr algn="just">
              <a:spcBef>
                <a:spcPts val="0"/>
              </a:spcBef>
              <a:buClrTx/>
              <a:buFont typeface="Arial" panose="020B0604020202020204" pitchFamily="34" charset="0"/>
              <a:buChar char="•"/>
            </a:pPr>
            <a:r>
              <a:rPr lang="pt-BR" altLang="en-US" sz="3400" dirty="0">
                <a:latin typeface="Calibri" panose="020F0502020204030204" pitchFamily="34" charset="0"/>
                <a:cs typeface="Calibri" panose="020F0502020204030204" pitchFamily="34" charset="0"/>
              </a:rPr>
              <a:t>Um elevado endividamento faz com que a despesa com juros incidente sobre a dívida pública seja elevada. Nesse caso, para evitar déficits nominais elevados, que façam com que a dívida pública cresça rapidamente, se faz necessária a geração de superávits primários.</a:t>
            </a:r>
          </a:p>
          <a:p>
            <a:pPr algn="just">
              <a:spcBef>
                <a:spcPts val="0"/>
              </a:spcBef>
              <a:buFont typeface="Arial" panose="020B0604020202020204" pitchFamily="34" charset="0"/>
              <a:buChar char="•"/>
            </a:pPr>
            <a:endParaRPr lang="pt-BR" altLang="en-US" sz="3600" dirty="0">
              <a:latin typeface="Calibri" panose="020F0502020204030204" pitchFamily="34" charset="0"/>
              <a:cs typeface="Calibri" panose="020F0502020204030204" pitchFamily="34" charset="0"/>
            </a:endParaRPr>
          </a:p>
        </p:txBody>
      </p:sp>
      <p:pic>
        <p:nvPicPr>
          <p:cNvPr id="2" name="Imagem 1">
            <a:extLst>
              <a:ext uri="{FF2B5EF4-FFF2-40B4-BE49-F238E27FC236}">
                <a16:creationId xmlns:a16="http://schemas.microsoft.com/office/drawing/2014/main" id="{6F96EA47-3EDD-4042-AFD4-998E502822FC}"/>
              </a:ext>
            </a:extLst>
          </p:cNvPr>
          <p:cNvPicPr>
            <a:picLocks noChangeAspect="1"/>
          </p:cNvPicPr>
          <p:nvPr/>
        </p:nvPicPr>
        <p:blipFill>
          <a:blip r:embed="rId2"/>
          <a:stretch>
            <a:fillRect/>
          </a:stretch>
        </p:blipFill>
        <p:spPr>
          <a:xfrm>
            <a:off x="1600200" y="3629024"/>
            <a:ext cx="9067800" cy="3228975"/>
          </a:xfrm>
          <a:prstGeom prst="rect">
            <a:avLst/>
          </a:prstGeom>
        </p:spPr>
      </p:pic>
      <p:sp>
        <p:nvSpPr>
          <p:cNvPr id="3" name="Retângulo 2">
            <a:extLst>
              <a:ext uri="{FF2B5EF4-FFF2-40B4-BE49-F238E27FC236}">
                <a16:creationId xmlns:a16="http://schemas.microsoft.com/office/drawing/2014/main" id="{2B8D283C-588C-47A2-AC40-3F91B9F9FCB7}"/>
              </a:ext>
            </a:extLst>
          </p:cNvPr>
          <p:cNvSpPr/>
          <p:nvPr/>
        </p:nvSpPr>
        <p:spPr bwMode="auto">
          <a:xfrm>
            <a:off x="7010400" y="4100513"/>
            <a:ext cx="1295400" cy="2300287"/>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6" name="Retângulo 5">
            <a:extLst>
              <a:ext uri="{FF2B5EF4-FFF2-40B4-BE49-F238E27FC236}">
                <a16:creationId xmlns:a16="http://schemas.microsoft.com/office/drawing/2014/main" id="{AFB0A703-D3A2-4661-BAF5-AB134061539D}"/>
              </a:ext>
            </a:extLst>
          </p:cNvPr>
          <p:cNvSpPr/>
          <p:nvPr/>
        </p:nvSpPr>
        <p:spPr bwMode="auto">
          <a:xfrm>
            <a:off x="5029200" y="4100513"/>
            <a:ext cx="1295400" cy="2300287"/>
          </a:xfrm>
          <a:prstGeom prst="rect">
            <a:avLst/>
          </a:prstGeom>
          <a:noFill/>
          <a:ln w="38100" cap="flat" cmpd="sng" algn="ctr">
            <a:solidFill>
              <a:srgbClr val="00B05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Retângulo 6">
            <a:extLst>
              <a:ext uri="{FF2B5EF4-FFF2-40B4-BE49-F238E27FC236}">
                <a16:creationId xmlns:a16="http://schemas.microsoft.com/office/drawing/2014/main" id="{1377AD6E-461D-4AFF-BDB7-3E6204097564}"/>
              </a:ext>
            </a:extLst>
          </p:cNvPr>
          <p:cNvSpPr/>
          <p:nvPr/>
        </p:nvSpPr>
        <p:spPr bwMode="auto">
          <a:xfrm>
            <a:off x="8701088" y="4100513"/>
            <a:ext cx="1890712" cy="2300287"/>
          </a:xfrm>
          <a:prstGeom prst="rect">
            <a:avLst/>
          </a:prstGeom>
          <a:noFill/>
          <a:ln w="38100" cap="flat" cmpd="sng" algn="ctr">
            <a:solidFill>
              <a:srgbClr val="00B05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15079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2D08407-6308-4C24-9082-8ED73DAD4194}"/>
              </a:ext>
            </a:extLst>
          </p:cNvPr>
          <p:cNvSpPr>
            <a:spLocks noGrp="1"/>
          </p:cNvSpPr>
          <p:nvPr>
            <p:ph/>
          </p:nvPr>
        </p:nvSpPr>
        <p:spPr>
          <a:xfrm>
            <a:off x="228600" y="381000"/>
            <a:ext cx="11734800" cy="5410200"/>
          </a:xfrm>
        </p:spPr>
        <p:txBody>
          <a:bodyPr/>
          <a:lstStyle/>
          <a:p>
            <a:pPr algn="just"/>
            <a:r>
              <a:rPr lang="pt-BR" sz="3400" dirty="0">
                <a:latin typeface="Calibri" panose="020F0502020204030204" pitchFamily="34" charset="0"/>
                <a:cs typeface="Calibri" panose="020F0502020204030204" pitchFamily="34" charset="0"/>
              </a:rPr>
              <a:t>A LOAS, que originou o BPC, substituiu, em 1996, a RMV, um benefício em extinção mantido apenas para quem já era beneficiário até dezembro de 1995.</a:t>
            </a:r>
          </a:p>
          <a:p>
            <a:pPr algn="just"/>
            <a:endParaRPr lang="pt-BR" sz="600" dirty="0">
              <a:latin typeface="Calibri" panose="020F0502020204030204" pitchFamily="34" charset="0"/>
              <a:cs typeface="Calibri" panose="020F0502020204030204" pitchFamily="34" charset="0"/>
            </a:endParaRPr>
          </a:p>
          <a:p>
            <a:pPr algn="just"/>
            <a:r>
              <a:rPr lang="pt-BR" sz="3400" dirty="0">
                <a:latin typeface="Calibri" panose="020F0502020204030204" pitchFamily="34" charset="0"/>
                <a:cs typeface="Calibri" panose="020F0502020204030204" pitchFamily="34" charset="0"/>
              </a:rPr>
              <a:t>O Bolsa Família é resultado da unificação de cinco programas sociais criados entre 2001 e 2003: i) Bolsa Escola, </a:t>
            </a:r>
            <a:r>
              <a:rPr lang="pt-BR" sz="3400" dirty="0" err="1">
                <a:latin typeface="Calibri" panose="020F0502020204030204" pitchFamily="34" charset="0"/>
                <a:cs typeface="Calibri" panose="020F0502020204030204" pitchFamily="34" charset="0"/>
              </a:rPr>
              <a:t>ii</a:t>
            </a:r>
            <a:r>
              <a:rPr lang="pt-BR" sz="3400" dirty="0">
                <a:latin typeface="Calibri" panose="020F0502020204030204" pitchFamily="34" charset="0"/>
                <a:cs typeface="Calibri" panose="020F0502020204030204" pitchFamily="34" charset="0"/>
              </a:rPr>
              <a:t>) Cartão Alimentação, </a:t>
            </a:r>
            <a:r>
              <a:rPr lang="pt-BR" sz="3400" dirty="0" err="1">
                <a:latin typeface="Calibri" panose="020F0502020204030204" pitchFamily="34" charset="0"/>
                <a:cs typeface="Calibri" panose="020F0502020204030204" pitchFamily="34" charset="0"/>
              </a:rPr>
              <a:t>iii</a:t>
            </a:r>
            <a:r>
              <a:rPr lang="pt-BR" sz="3400" dirty="0">
                <a:latin typeface="Calibri" panose="020F0502020204030204" pitchFamily="34" charset="0"/>
                <a:cs typeface="Calibri" panose="020F0502020204030204" pitchFamily="34" charset="0"/>
              </a:rPr>
              <a:t>) Auxílio-Gás ,  </a:t>
            </a:r>
            <a:r>
              <a:rPr lang="pt-BR" sz="3400" dirty="0" err="1">
                <a:latin typeface="Calibri" panose="020F0502020204030204" pitchFamily="34" charset="0"/>
                <a:cs typeface="Calibri" panose="020F0502020204030204" pitchFamily="34" charset="0"/>
              </a:rPr>
              <a:t>iv</a:t>
            </a:r>
            <a:r>
              <a:rPr lang="pt-BR" sz="3400" dirty="0">
                <a:latin typeface="Calibri" panose="020F0502020204030204" pitchFamily="34" charset="0"/>
                <a:cs typeface="Calibri" panose="020F0502020204030204" pitchFamily="34" charset="0"/>
              </a:rPr>
              <a:t>) Bolsa Alimentação e v) </a:t>
            </a:r>
            <a:r>
              <a:rPr lang="pt-BR" sz="3600" dirty="0">
                <a:latin typeface="Calibri" panose="020F0502020204030204" pitchFamily="34" charset="0"/>
                <a:cs typeface="Calibri" panose="020F0502020204030204" pitchFamily="34" charset="0"/>
              </a:rPr>
              <a:t>O Programa de Erradicação do Trabalho Infantil (PETI).</a:t>
            </a:r>
            <a:endParaRPr lang="pt-BR" sz="3400" dirty="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sz="3024" dirty="0">
                <a:latin typeface="Calibri" panose="020F0502020204030204" pitchFamily="34" charset="0"/>
                <a:cs typeface="Calibri" panose="020F0502020204030204" pitchFamily="34" charset="0"/>
              </a:rPr>
              <a:t>Em 2002 o gasto com todos esses programas era de 0,2% do PIB. Em 2018 o gasto com o Bolsa Família foi de 0,5% do PIB.</a:t>
            </a:r>
          </a:p>
          <a:p>
            <a:pPr lvl="1" algn="just">
              <a:buFont typeface="Arial" panose="020B0604020202020204" pitchFamily="34" charset="0"/>
              <a:buChar char="•"/>
            </a:pPr>
            <a:r>
              <a:rPr lang="pt-BR" sz="3024" dirty="0">
                <a:latin typeface="Calibri" panose="020F0502020204030204" pitchFamily="34" charset="0"/>
                <a:cs typeface="Calibri" panose="020F0502020204030204" pitchFamily="34" charset="0"/>
              </a:rPr>
              <a:t>Desde que foi criado, em 2003 (MP de 2003/10 e  Lei de 2004/01), o Bolsa Família cresceu muito, de pouco mais de 3 milhões de famílias para cerca de 14 milhões, número estável desde 2012. </a:t>
            </a:r>
          </a:p>
        </p:txBody>
      </p:sp>
    </p:spTree>
    <p:extLst>
      <p:ext uri="{BB962C8B-B14F-4D97-AF65-F5344CB8AC3E}">
        <p14:creationId xmlns:p14="http://schemas.microsoft.com/office/powerpoint/2010/main" val="7585429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4409804-BEC2-48DC-AC2E-7AEC7ABBD552}"/>
              </a:ext>
            </a:extLst>
          </p:cNvPr>
          <p:cNvPicPr>
            <a:picLocks noChangeAspect="1"/>
          </p:cNvPicPr>
          <p:nvPr/>
        </p:nvPicPr>
        <p:blipFill>
          <a:blip r:embed="rId2"/>
          <a:stretch>
            <a:fillRect/>
          </a:stretch>
        </p:blipFill>
        <p:spPr>
          <a:xfrm>
            <a:off x="0" y="381000"/>
            <a:ext cx="12192000" cy="6477000"/>
          </a:xfrm>
          <a:prstGeom prst="rect">
            <a:avLst/>
          </a:prstGeom>
        </p:spPr>
      </p:pic>
    </p:spTree>
    <p:extLst>
      <p:ext uri="{BB962C8B-B14F-4D97-AF65-F5344CB8AC3E}">
        <p14:creationId xmlns:p14="http://schemas.microsoft.com/office/powerpoint/2010/main" val="3202004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5007CEA-C2B8-4EEE-BE88-88C6DFD7EED7}"/>
              </a:ext>
            </a:extLst>
          </p:cNvPr>
          <p:cNvPicPr>
            <a:picLocks noChangeAspect="1"/>
          </p:cNvPicPr>
          <p:nvPr/>
        </p:nvPicPr>
        <p:blipFill>
          <a:blip r:embed="rId2"/>
          <a:stretch>
            <a:fillRect/>
          </a:stretch>
        </p:blipFill>
        <p:spPr>
          <a:xfrm>
            <a:off x="0" y="314325"/>
            <a:ext cx="12192000" cy="6543675"/>
          </a:xfrm>
          <a:prstGeom prst="rect">
            <a:avLst/>
          </a:prstGeom>
        </p:spPr>
      </p:pic>
    </p:spTree>
    <p:extLst>
      <p:ext uri="{BB962C8B-B14F-4D97-AF65-F5344CB8AC3E}">
        <p14:creationId xmlns:p14="http://schemas.microsoft.com/office/powerpoint/2010/main" val="7937470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52400" y="1143000"/>
            <a:ext cx="11734800" cy="5693866"/>
          </a:xfrm>
          <a:prstGeom prst="rect">
            <a:avLst/>
          </a:prstGeom>
          <a:noFill/>
        </p:spPr>
        <p:txBody>
          <a:bodyPr wrap="square" rtlCol="0">
            <a:spAutoFit/>
          </a:bodyPr>
          <a:lstStyle/>
          <a:p>
            <a:pPr marL="571500" indent="-571500" algn="just">
              <a:buFont typeface="Arial" panose="020B0604020202020204" pitchFamily="34" charset="0"/>
              <a:buChar char="•"/>
            </a:pPr>
            <a:r>
              <a:rPr lang="pt-BR" sz="4000" b="0" dirty="0">
                <a:solidFill>
                  <a:schemeClr val="tx1"/>
                </a:solidFill>
                <a:latin typeface="Calibri" panose="020F0502020204030204" pitchFamily="34" charset="0"/>
                <a:cs typeface="Calibri" panose="020F0502020204030204" pitchFamily="34" charset="0"/>
              </a:rPr>
              <a:t>O que chama a atenção nas tabelas anteriores é o fato do gasto primário, somente do governo central, ter crescido 6,78 pontos percentuais do PIB entre 1986 e 2018.</a:t>
            </a:r>
          </a:p>
          <a:p>
            <a:pPr marL="1290638" lvl="1" indent="-571500" algn="just">
              <a:buFont typeface="Arial" panose="020B0604020202020204" pitchFamily="34" charset="0"/>
              <a:buChar char="•"/>
            </a:pPr>
            <a:r>
              <a:rPr lang="pt-BR" sz="3600" b="0" dirty="0">
                <a:solidFill>
                  <a:schemeClr val="tx1"/>
                </a:solidFill>
                <a:latin typeface="Calibri" panose="020F0502020204030204" pitchFamily="34" charset="0"/>
                <a:cs typeface="Calibri" panose="020F0502020204030204" pitchFamily="34" charset="0"/>
              </a:rPr>
              <a:t>12,7% em 86, caiu para 10,6% em 92 e atingiram 19,5% em 2018.</a:t>
            </a:r>
          </a:p>
          <a:p>
            <a:pPr marL="1290638" lvl="1" indent="-571500" algn="just">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pt-BR" sz="4000" b="0" dirty="0">
                <a:solidFill>
                  <a:schemeClr val="tx1"/>
                </a:solidFill>
                <a:latin typeface="Calibri" panose="020F0502020204030204" pitchFamily="34" charset="0"/>
                <a:cs typeface="Calibri" panose="020F0502020204030204" pitchFamily="34" charset="0"/>
              </a:rPr>
              <a:t>O gasto primário que mais aumentou foi o previdenciário → 5,25 pontos percentuais entre 1986 e 2018.</a:t>
            </a:r>
          </a:p>
        </p:txBody>
      </p:sp>
      <p:sp>
        <p:nvSpPr>
          <p:cNvPr id="5" name="CaixaDeTexto 4"/>
          <p:cNvSpPr txBox="1"/>
          <p:nvPr/>
        </p:nvSpPr>
        <p:spPr>
          <a:xfrm>
            <a:off x="1295400" y="296614"/>
            <a:ext cx="9525000" cy="846386"/>
          </a:xfrm>
          <a:prstGeom prst="rect">
            <a:avLst/>
          </a:prstGeom>
          <a:noFill/>
        </p:spPr>
        <p:txBody>
          <a:bodyPr wrap="square" rtlCol="0">
            <a:spAutoFit/>
          </a:bodyPr>
          <a:lstStyle/>
          <a:p>
            <a:r>
              <a:rPr lang="pt-BR" sz="4800" dirty="0">
                <a:solidFill>
                  <a:schemeClr val="tx1"/>
                </a:solidFill>
                <a:latin typeface="Calibri" panose="020F0502020204030204" pitchFamily="34" charset="0"/>
                <a:cs typeface="Calibri" panose="020F0502020204030204" pitchFamily="34" charset="0"/>
              </a:rPr>
              <a:t>O Comportamento do Gasto Público</a:t>
            </a:r>
          </a:p>
        </p:txBody>
      </p:sp>
    </p:spTree>
    <p:extLst>
      <p:ext uri="{BB962C8B-B14F-4D97-AF65-F5344CB8AC3E}">
        <p14:creationId xmlns:p14="http://schemas.microsoft.com/office/powerpoint/2010/main" val="33474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150504C-4FE1-4466-A2E2-BFE7B31088E4}"/>
              </a:ext>
            </a:extLst>
          </p:cNvPr>
          <p:cNvSpPr>
            <a:spLocks noGrp="1"/>
          </p:cNvSpPr>
          <p:nvPr>
            <p:ph/>
          </p:nvPr>
        </p:nvSpPr>
        <p:spPr>
          <a:xfrm>
            <a:off x="152400" y="990600"/>
            <a:ext cx="11811000" cy="5410200"/>
          </a:xfrm>
        </p:spPr>
        <p:txBody>
          <a:bodyPr/>
          <a:lstStyle/>
          <a:p>
            <a:pPr algn="just"/>
            <a:r>
              <a:rPr lang="pt-BR" sz="3600" dirty="0">
                <a:latin typeface="Calibri" panose="020F0502020204030204" pitchFamily="34" charset="0"/>
                <a:cs typeface="Calibri" panose="020F0502020204030204" pitchFamily="34" charset="0"/>
              </a:rPr>
              <a:t>Existe uma extensa literatura sobre a implementação de Regras Fiscais.</a:t>
            </a:r>
          </a:p>
          <a:p>
            <a:pPr lvl="1" algn="just">
              <a:buFont typeface="Arial" panose="020B0604020202020204" pitchFamily="34" charset="0"/>
              <a:buChar char="•"/>
            </a:pPr>
            <a:r>
              <a:rPr lang="pt-BR" sz="3300" b="1" dirty="0">
                <a:latin typeface="Calibri" panose="020F0502020204030204" pitchFamily="34" charset="0"/>
                <a:cs typeface="Calibri" panose="020F0502020204030204" pitchFamily="34" charset="0"/>
              </a:rPr>
              <a:t>2019 →</a:t>
            </a:r>
            <a:r>
              <a:rPr lang="pt-BR" sz="3300" dirty="0">
                <a:latin typeface="Calibri" panose="020F0502020204030204" pitchFamily="34" charset="0"/>
                <a:cs typeface="Calibri" panose="020F0502020204030204" pitchFamily="34" charset="0"/>
              </a:rPr>
              <a:t> mais de 90 países adotam algum tipo de regra fiscal.</a:t>
            </a:r>
          </a:p>
          <a:p>
            <a:pPr lvl="1" algn="just">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r>
              <a:rPr lang="pt-BR" sz="3600" dirty="0">
                <a:latin typeface="Calibri" panose="020F0502020204030204" pitchFamily="34" charset="0"/>
                <a:cs typeface="Calibri" panose="020F0502020204030204" pitchFamily="34" charset="0"/>
              </a:rPr>
              <a:t>O Brasil, mesmo contando com múltiplas regras fiscais, exibiu um crescimento da dívida bruta do governo geral da ordem de 25,7 </a:t>
            </a:r>
            <a:r>
              <a:rPr lang="pt-BR" sz="3600" dirty="0" err="1">
                <a:latin typeface="Calibri" panose="020F0502020204030204" pitchFamily="34" charset="0"/>
                <a:cs typeface="Calibri" panose="020F0502020204030204" pitchFamily="34" charset="0"/>
              </a:rPr>
              <a:t>p.p</a:t>
            </a:r>
            <a:r>
              <a:rPr lang="pt-BR" sz="3600" dirty="0">
                <a:latin typeface="Calibri" panose="020F0502020204030204" pitchFamily="34" charset="0"/>
                <a:cs typeface="Calibri" panose="020F0502020204030204" pitchFamily="34" charset="0"/>
              </a:rPr>
              <a:t>. do PIB em cinco anos, alcançando 77,2% do PIB em dezembro de 2018.</a:t>
            </a:r>
          </a:p>
          <a:p>
            <a:pPr lvl="1" algn="just">
              <a:buFont typeface="Arial" panose="020B0604020202020204" pitchFamily="34" charset="0"/>
              <a:buChar char="•"/>
            </a:pPr>
            <a:r>
              <a:rPr lang="pt-BR" sz="3300" dirty="0">
                <a:latin typeface="Calibri" panose="020F0502020204030204" pitchFamily="34" charset="0"/>
                <a:cs typeface="Calibri" panose="020F0502020204030204" pitchFamily="34" charset="0"/>
              </a:rPr>
              <a:t>Adicionalmente, registra-se a presença de déficits primários nas contas públicas desde 2014, com previsão de sucessivos déficits até pelo menos 2022. </a:t>
            </a:r>
          </a:p>
        </p:txBody>
      </p:sp>
      <p:sp>
        <p:nvSpPr>
          <p:cNvPr id="3" name="CaixaDeTexto 2">
            <a:extLst>
              <a:ext uri="{FF2B5EF4-FFF2-40B4-BE49-F238E27FC236}">
                <a16:creationId xmlns:a16="http://schemas.microsoft.com/office/drawing/2014/main" id="{530FC549-9221-4B31-B17D-EE0E4F354D16}"/>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330188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95478B5-8EAA-4AE4-A128-E1660EFFFE14}"/>
              </a:ext>
            </a:extLst>
          </p:cNvPr>
          <p:cNvSpPr>
            <a:spLocks noGrp="1"/>
          </p:cNvSpPr>
          <p:nvPr>
            <p:ph/>
          </p:nvPr>
        </p:nvSpPr>
        <p:spPr>
          <a:xfrm>
            <a:off x="152400" y="1143000"/>
            <a:ext cx="11811000" cy="5410200"/>
          </a:xfrm>
        </p:spPr>
        <p:txBody>
          <a:bodyPr/>
          <a:lstStyle/>
          <a:p>
            <a:pPr marL="514350" indent="-514350" algn="just">
              <a:buFont typeface="+mj-lt"/>
              <a:buAutoNum type="arabicParenR"/>
            </a:pPr>
            <a:r>
              <a:rPr lang="pt-BR" sz="3600" b="1" dirty="0">
                <a:latin typeface="Calibri" panose="020F0502020204030204" pitchFamily="34" charset="0"/>
                <a:cs typeface="Calibri" panose="020F0502020204030204" pitchFamily="34" charset="0"/>
              </a:rPr>
              <a:t>Regra de Ouro →</a:t>
            </a:r>
            <a:r>
              <a:rPr lang="pt-BR" sz="3600" dirty="0">
                <a:latin typeface="Calibri" panose="020F0502020204030204" pitchFamily="34" charset="0"/>
                <a:cs typeface="Calibri" panose="020F0502020204030204" pitchFamily="34" charset="0"/>
              </a:rPr>
              <a:t> Veda expressamente a realização de operações de crédito que excedam o montante das</a:t>
            </a:r>
            <a:br>
              <a:rPr lang="pt-BR" sz="3600" dirty="0">
                <a:latin typeface="Calibri" panose="020F0502020204030204" pitchFamily="34" charset="0"/>
                <a:cs typeface="Calibri" panose="020F0502020204030204" pitchFamily="34" charset="0"/>
              </a:rPr>
            </a:br>
            <a:r>
              <a:rPr lang="pt-BR" sz="3600" dirty="0">
                <a:latin typeface="Calibri" panose="020F0502020204030204" pitchFamily="34" charset="0"/>
                <a:cs typeface="Calibri" panose="020F0502020204030204" pitchFamily="34" charset="0"/>
              </a:rPr>
              <a:t>despesas de capital.</a:t>
            </a:r>
          </a:p>
          <a:p>
            <a:pPr lvl="1" algn="just">
              <a:buFont typeface="Arial" panose="020B0604020202020204" pitchFamily="34" charset="0"/>
              <a:buChar char="•"/>
            </a:pPr>
            <a:r>
              <a:rPr lang="pt-BR" sz="3400" dirty="0">
                <a:latin typeface="Calibri" panose="020F0502020204030204" pitchFamily="34" charset="0"/>
                <a:cs typeface="Calibri" panose="020F0502020204030204" pitchFamily="34" charset="0"/>
              </a:rPr>
              <a:t>Ressalvadas as autorizadas mediante créditos suplementares ou especiais com finalidade precisa, aprovados pelo Poder Legislativo por maioria absoluta. </a:t>
            </a:r>
          </a:p>
          <a:p>
            <a:pPr lvl="1" algn="just">
              <a:buFont typeface="Arial" panose="020B0604020202020204" pitchFamily="34" charset="0"/>
              <a:buChar char="•"/>
            </a:pPr>
            <a:r>
              <a:rPr lang="pt-BR" sz="3400" dirty="0">
                <a:latin typeface="Calibri" panose="020F0502020204030204" pitchFamily="34" charset="0"/>
                <a:cs typeface="Calibri" panose="020F0502020204030204" pitchFamily="34" charset="0"/>
              </a:rPr>
              <a:t>Definida no inciso III do Art. 167 da Constituição de 1988.</a:t>
            </a:r>
          </a:p>
          <a:p>
            <a:pPr lvl="1" algn="just">
              <a:buFont typeface="Arial" panose="020B0604020202020204" pitchFamily="34" charset="0"/>
              <a:buChar char="•"/>
            </a:pPr>
            <a:endParaRPr lang="pt-BR" sz="500" dirty="0">
              <a:latin typeface="Calibri" panose="020F0502020204030204" pitchFamily="34" charset="0"/>
              <a:cs typeface="Calibri" panose="020F0502020204030204" pitchFamily="34" charset="0"/>
            </a:endParaRPr>
          </a:p>
          <a:p>
            <a:pPr algn="just"/>
            <a:r>
              <a:rPr lang="pt-BR" sz="3600" dirty="0">
                <a:latin typeface="Calibri" panose="020F0502020204030204" pitchFamily="34" charset="0"/>
                <a:cs typeface="Calibri" panose="020F0502020204030204" pitchFamily="34" charset="0"/>
              </a:rPr>
              <a:t>A ideia → proibição de que o Estado emita dívida para financiar gastos. </a:t>
            </a:r>
          </a:p>
        </p:txBody>
      </p:sp>
      <p:sp>
        <p:nvSpPr>
          <p:cNvPr id="3" name="CaixaDeTexto 2">
            <a:extLst>
              <a:ext uri="{FF2B5EF4-FFF2-40B4-BE49-F238E27FC236}">
                <a16:creationId xmlns:a16="http://schemas.microsoft.com/office/drawing/2014/main" id="{404C83D9-EA9B-4980-A440-5E9662B22020}"/>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7282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7CF5BD10-4402-4A6E-80D3-E4B39216C57D}"/>
              </a:ext>
            </a:extLst>
          </p:cNvPr>
          <p:cNvSpPr>
            <a:spLocks noGrp="1"/>
          </p:cNvSpPr>
          <p:nvPr>
            <p:ph/>
          </p:nvPr>
        </p:nvSpPr>
        <p:spPr>
          <a:xfrm>
            <a:off x="152400" y="1143000"/>
            <a:ext cx="11811000" cy="5410200"/>
          </a:xfrm>
        </p:spPr>
        <p:txBody>
          <a:bodyPr/>
          <a:lstStyle/>
          <a:p>
            <a:r>
              <a:rPr lang="pt-BR" sz="3600" b="1" dirty="0">
                <a:latin typeface="Calibri" panose="020F0502020204030204" pitchFamily="34" charset="0"/>
                <a:cs typeface="Calibri" panose="020F0502020204030204" pitchFamily="34" charset="0"/>
              </a:rPr>
              <a:t>Dificuldades (no caso brasileiro)</a:t>
            </a:r>
          </a:p>
          <a:p>
            <a:pPr lvl="1">
              <a:buFont typeface="Arial" panose="020B0604020202020204" pitchFamily="34" charset="0"/>
              <a:buChar char="•"/>
            </a:pPr>
            <a:r>
              <a:rPr lang="pt-BR" sz="3500" dirty="0">
                <a:latin typeface="Calibri" panose="020F0502020204030204" pitchFamily="34" charset="0"/>
                <a:cs typeface="Calibri" panose="020F0502020204030204" pitchFamily="34" charset="0"/>
              </a:rPr>
              <a:t>O amplo conceito de despesas de capital.</a:t>
            </a:r>
          </a:p>
          <a:p>
            <a:pPr lvl="1">
              <a:buFont typeface="Arial" panose="020B0604020202020204" pitchFamily="34" charset="0"/>
              <a:buChar char="•"/>
            </a:pPr>
            <a:r>
              <a:rPr lang="pt-BR" sz="3500" dirty="0">
                <a:latin typeface="Calibri" panose="020F0502020204030204" pitchFamily="34" charset="0"/>
                <a:cs typeface="Calibri" panose="020F0502020204030204" pitchFamily="34" charset="0"/>
              </a:rPr>
              <a:t>Excessiva vinculação de receitas. </a:t>
            </a:r>
          </a:p>
        </p:txBody>
      </p:sp>
      <p:sp>
        <p:nvSpPr>
          <p:cNvPr id="4" name="CaixaDeTexto 3">
            <a:extLst>
              <a:ext uri="{FF2B5EF4-FFF2-40B4-BE49-F238E27FC236}">
                <a16:creationId xmlns:a16="http://schemas.microsoft.com/office/drawing/2014/main" id="{201A01F8-112B-4083-9074-B9FA01154869}"/>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31650398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DEBB8CD-8E3C-4973-8581-5A772CA70223}"/>
              </a:ext>
            </a:extLst>
          </p:cNvPr>
          <p:cNvSpPr>
            <a:spLocks noGrp="1"/>
          </p:cNvSpPr>
          <p:nvPr>
            <p:ph/>
          </p:nvPr>
        </p:nvSpPr>
        <p:spPr>
          <a:xfrm>
            <a:off x="152400" y="1143000"/>
            <a:ext cx="11811000" cy="5410200"/>
          </a:xfrm>
        </p:spPr>
        <p:txBody>
          <a:bodyPr/>
          <a:lstStyle/>
          <a:p>
            <a:pPr marL="742950" indent="-742950" algn="just">
              <a:buFont typeface="+mj-lt"/>
              <a:buAutoNum type="arabicParenR" startAt="2"/>
            </a:pPr>
            <a:r>
              <a:rPr lang="pt-BR" b="1" dirty="0">
                <a:latin typeface="Calibri" panose="020F0502020204030204" pitchFamily="34" charset="0"/>
                <a:cs typeface="Calibri" panose="020F0502020204030204" pitchFamily="34" charset="0"/>
              </a:rPr>
              <a:t>Meta Para o Resultado Primário → </a:t>
            </a:r>
            <a:r>
              <a:rPr lang="pt-BR" dirty="0">
                <a:latin typeface="Calibri" panose="020F0502020204030204" pitchFamily="34" charset="0"/>
                <a:cs typeface="Calibri" panose="020F0502020204030204" pitchFamily="34" charset="0"/>
              </a:rPr>
              <a:t>Existe a partir do “novo regime fiscal” (1999) → Formalmente instituída pela LRF, em 2000. </a:t>
            </a:r>
          </a:p>
          <a:p>
            <a:pPr lvl="1" algn="just">
              <a:buFont typeface="Arial" panose="020B0604020202020204" pitchFamily="34" charset="0"/>
              <a:buChar char="•"/>
            </a:pPr>
            <a:r>
              <a:rPr lang="pt-BR" sz="3400" dirty="0">
                <a:latin typeface="Calibri" panose="020F0502020204030204" pitchFamily="34" charset="0"/>
                <a:cs typeface="Calibri" panose="020F0502020204030204" pitchFamily="34" charset="0"/>
              </a:rPr>
              <a:t>A lei estabeleceu que o projeto de Lei de Diretrizes Orçamentárias (PLDO) deve conter anexo de metas fiscais com definição de meta de resultado primário para o exercício</a:t>
            </a:r>
            <a:br>
              <a:rPr lang="pt-BR" sz="3400" dirty="0">
                <a:latin typeface="Calibri" panose="020F0502020204030204" pitchFamily="34" charset="0"/>
                <a:cs typeface="Calibri" panose="020F0502020204030204" pitchFamily="34" charset="0"/>
              </a:rPr>
            </a:br>
            <a:r>
              <a:rPr lang="pt-BR" sz="3400" dirty="0">
                <a:latin typeface="Calibri" panose="020F0502020204030204" pitchFamily="34" charset="0"/>
                <a:cs typeface="Calibri" panose="020F0502020204030204" pitchFamily="34" charset="0"/>
              </a:rPr>
              <a:t>ao qual a lei se refere, além de valores </a:t>
            </a:r>
            <a:r>
              <a:rPr lang="pt-BR" sz="3400" b="1" dirty="0">
                <a:latin typeface="Calibri" panose="020F0502020204030204" pitchFamily="34" charset="0"/>
                <a:cs typeface="Calibri" panose="020F0502020204030204" pitchFamily="34" charset="0"/>
              </a:rPr>
              <a:t>indicativos</a:t>
            </a:r>
            <a:r>
              <a:rPr lang="pt-BR" sz="3400" dirty="0">
                <a:latin typeface="Calibri" panose="020F0502020204030204" pitchFamily="34" charset="0"/>
                <a:cs typeface="Calibri" panose="020F0502020204030204" pitchFamily="34" charset="0"/>
              </a:rPr>
              <a:t> para a meta de dois exercícios seguintes.</a:t>
            </a:r>
          </a:p>
        </p:txBody>
      </p:sp>
      <p:sp>
        <p:nvSpPr>
          <p:cNvPr id="3" name="CaixaDeTexto 2">
            <a:extLst>
              <a:ext uri="{FF2B5EF4-FFF2-40B4-BE49-F238E27FC236}">
                <a16:creationId xmlns:a16="http://schemas.microsoft.com/office/drawing/2014/main" id="{0705EEAD-38A8-45A5-8B07-2E7A1D6ED587}"/>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161613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55A0EF4F-34E7-4624-A1B6-12BCE7D5EC30}"/>
              </a:ext>
            </a:extLst>
          </p:cNvPr>
          <p:cNvSpPr>
            <a:spLocks noGrp="1"/>
          </p:cNvSpPr>
          <p:nvPr>
            <p:ph/>
          </p:nvPr>
        </p:nvSpPr>
        <p:spPr>
          <a:xfrm>
            <a:off x="152400" y="1143000"/>
            <a:ext cx="11811000" cy="5410200"/>
          </a:xfrm>
        </p:spPr>
        <p:txBody>
          <a:bodyPr/>
          <a:lstStyle/>
          <a:p>
            <a:pPr algn="just"/>
            <a:r>
              <a:rPr lang="pt-BR" dirty="0">
                <a:latin typeface="Calibri" panose="020F0502020204030204" pitchFamily="34" charset="0"/>
                <a:cs typeface="Calibri" panose="020F0502020204030204" pitchFamily="34" charset="0"/>
              </a:rPr>
              <a:t>Importância da fixação de metas obrigatórias para vários anos (que não existe obrigatoriamente).</a:t>
            </a:r>
          </a:p>
          <a:p>
            <a:pPr lvl="1" algn="just">
              <a:buFont typeface="Arial" panose="020B0604020202020204" pitchFamily="34" charset="0"/>
              <a:buChar char="•"/>
            </a:pPr>
            <a:r>
              <a:rPr lang="pt-BR" sz="3500" dirty="0">
                <a:latin typeface="Calibri" panose="020F0502020204030204" pitchFamily="34" charset="0"/>
                <a:cs typeface="Calibri" panose="020F0502020204030204" pitchFamily="34" charset="0"/>
              </a:rPr>
              <a:t>Para balancear o aumento de rigidez nos gastos pode-se aumentar a flexibilidade da regra; cláusulas de escape para eventos bem definidos. </a:t>
            </a:r>
          </a:p>
          <a:p>
            <a:pPr lvl="1" algn="just">
              <a:buFont typeface="Arial" panose="020B0604020202020204" pitchFamily="34" charset="0"/>
              <a:buChar char="•"/>
            </a:pPr>
            <a:r>
              <a:rPr lang="pt-BR" sz="3500" dirty="0">
                <a:latin typeface="Calibri" panose="020F0502020204030204" pitchFamily="34" charset="0"/>
                <a:cs typeface="Calibri" panose="020F0502020204030204" pitchFamily="34" charset="0"/>
              </a:rPr>
              <a:t>A alta rigidez dos gastos afeta negativamente sua eficiência.</a:t>
            </a:r>
          </a:p>
        </p:txBody>
      </p:sp>
      <p:sp>
        <p:nvSpPr>
          <p:cNvPr id="4" name="CaixaDeTexto 3">
            <a:extLst>
              <a:ext uri="{FF2B5EF4-FFF2-40B4-BE49-F238E27FC236}">
                <a16:creationId xmlns:a16="http://schemas.microsoft.com/office/drawing/2014/main" id="{FF695261-E0BE-4274-A562-D964DB69EF58}"/>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27366746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E8E246E-5EEF-4C66-8CA7-7606CF427A4A}"/>
              </a:ext>
            </a:extLst>
          </p:cNvPr>
          <p:cNvSpPr>
            <a:spLocks noGrp="1"/>
          </p:cNvSpPr>
          <p:nvPr>
            <p:ph/>
          </p:nvPr>
        </p:nvSpPr>
        <p:spPr>
          <a:xfrm>
            <a:off x="76200" y="1066800"/>
            <a:ext cx="11963400" cy="5410200"/>
          </a:xfrm>
        </p:spPr>
        <p:txBody>
          <a:bodyPr/>
          <a:lstStyle/>
          <a:p>
            <a:pPr marL="742950" indent="-742950" algn="just">
              <a:buSzPct val="100000"/>
              <a:buFont typeface="+mj-lt"/>
              <a:buAutoNum type="arabicParenR" startAt="3"/>
            </a:pPr>
            <a:r>
              <a:rPr lang="pt-BR" sz="3600" b="1" dirty="0">
                <a:latin typeface="Calibri" panose="020F0502020204030204" pitchFamily="34" charset="0"/>
                <a:cs typeface="Calibri" panose="020F0502020204030204" pitchFamily="34" charset="0"/>
              </a:rPr>
              <a:t>“Teto dos Gastos” → EC nº 95 (2016) </a:t>
            </a:r>
          </a:p>
          <a:p>
            <a:pPr lvl="1" algn="just">
              <a:buSzPct val="100000"/>
              <a:buFont typeface="Arial" panose="020B0604020202020204" pitchFamily="34" charset="0"/>
              <a:buChar char="•"/>
            </a:pPr>
            <a:r>
              <a:rPr lang="pt-BR" sz="3224" dirty="0">
                <a:latin typeface="Calibri" panose="020F0502020204030204" pitchFamily="34" charset="0"/>
                <a:cs typeface="Calibri" panose="020F0502020204030204" pitchFamily="34" charset="0"/>
              </a:rPr>
              <a:t>Essa regra fixa limites para as despesas primárias individualizados por poder ou órgão da União por um prazo de </a:t>
            </a:r>
            <a:r>
              <a:rPr lang="pt-BR" sz="3224" b="1" dirty="0">
                <a:latin typeface="Calibri" panose="020F0502020204030204" pitchFamily="34" charset="0"/>
                <a:cs typeface="Calibri" panose="020F0502020204030204" pitchFamily="34" charset="0"/>
              </a:rPr>
              <a:t>20 anos</a:t>
            </a:r>
            <a:r>
              <a:rPr lang="pt-BR" sz="3224" dirty="0">
                <a:latin typeface="Calibri" panose="020F0502020204030204" pitchFamily="34" charset="0"/>
                <a:cs typeface="Calibri" panose="020F0502020204030204" pitchFamily="34" charset="0"/>
              </a:rPr>
              <a:t>, sendo que para os </a:t>
            </a:r>
            <a:r>
              <a:rPr lang="pt-BR" sz="3224" b="1" dirty="0">
                <a:latin typeface="Calibri" panose="020F0502020204030204" pitchFamily="34" charset="0"/>
                <a:cs typeface="Calibri" panose="020F0502020204030204" pitchFamily="34" charset="0"/>
              </a:rPr>
              <a:t>primeiros 10 anos</a:t>
            </a:r>
            <a:r>
              <a:rPr lang="pt-BR" sz="3224" dirty="0">
                <a:latin typeface="Calibri" panose="020F0502020204030204" pitchFamily="34" charset="0"/>
                <a:cs typeface="Calibri" panose="020F0502020204030204" pitchFamily="34" charset="0"/>
              </a:rPr>
              <a:t>, o limite de despesas deverá ter </a:t>
            </a:r>
            <a:r>
              <a:rPr lang="pt-BR" sz="3224" b="1" dirty="0">
                <a:latin typeface="Calibri" panose="020F0502020204030204" pitchFamily="34" charset="0"/>
                <a:cs typeface="Calibri" panose="020F0502020204030204" pitchFamily="34" charset="0"/>
              </a:rPr>
              <a:t>crescimento real nulo</a:t>
            </a:r>
            <a:r>
              <a:rPr lang="pt-BR" sz="3224" dirty="0">
                <a:latin typeface="Calibri" panose="020F0502020204030204" pitchFamily="34" charset="0"/>
                <a:cs typeface="Calibri" panose="020F0502020204030204" pitchFamily="34" charset="0"/>
              </a:rPr>
              <a:t> e, a partir do 11º ano,</a:t>
            </a:r>
            <a:br>
              <a:rPr lang="pt-BR" sz="3224" dirty="0">
                <a:latin typeface="Calibri" panose="020F0502020204030204" pitchFamily="34" charset="0"/>
                <a:cs typeface="Calibri" panose="020F0502020204030204" pitchFamily="34" charset="0"/>
              </a:rPr>
            </a:br>
            <a:r>
              <a:rPr lang="pt-BR" sz="3224" dirty="0">
                <a:latin typeface="Calibri" panose="020F0502020204030204" pitchFamily="34" charset="0"/>
                <a:cs typeface="Calibri" panose="020F0502020204030204" pitchFamily="34" charset="0"/>
              </a:rPr>
              <a:t>abre-se a possibilidade de revisão do método de correção dos limites uma vez a cada mandato.</a:t>
            </a:r>
          </a:p>
          <a:p>
            <a:pPr lvl="1" algn="just">
              <a:buSzPct val="100000"/>
              <a:buFont typeface="Arial" panose="020B0604020202020204" pitchFamily="34" charset="0"/>
              <a:buChar char="•"/>
            </a:pPr>
            <a:r>
              <a:rPr lang="pt-BR" sz="3200" dirty="0">
                <a:latin typeface="Calibri" panose="020F0502020204030204" pitchFamily="34" charset="0"/>
                <a:cs typeface="Calibri" panose="020F0502020204030204" pitchFamily="34" charset="0"/>
              </a:rPr>
              <a:t>Existe previsão legal de exclusão de sua base de cálculo dos créditos extraordinários, em casos como guerras, calamidades,..</a:t>
            </a:r>
          </a:p>
          <a:p>
            <a:pPr lvl="1" algn="just">
              <a:buSzPct val="100000"/>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buSzPct val="100000"/>
              <a:buFont typeface="Arial" panose="020B0604020202020204" pitchFamily="34" charset="0"/>
              <a:buChar char="•"/>
            </a:pPr>
            <a:r>
              <a:rPr lang="pt-BR" sz="3600" dirty="0">
                <a:latin typeface="Calibri" panose="020F0502020204030204" pitchFamily="34" charset="0"/>
                <a:cs typeface="Calibri" panose="020F0502020204030204" pitchFamily="34" charset="0"/>
              </a:rPr>
              <a:t>Ideia importante → Discussão sobre o </a:t>
            </a:r>
            <a:r>
              <a:rPr lang="pt-BR" sz="3600" i="1" dirty="0">
                <a:latin typeface="Calibri" panose="020F0502020204030204" pitchFamily="34" charset="0"/>
                <a:cs typeface="Calibri" panose="020F0502020204030204" pitchFamily="34" charset="0"/>
              </a:rPr>
              <a:t>trade-off </a:t>
            </a:r>
            <a:endParaRPr lang="pt-BR" sz="3976" dirty="0">
              <a:latin typeface="Calibri" panose="020F0502020204030204" pitchFamily="34" charset="0"/>
              <a:cs typeface="Calibri" panose="020F0502020204030204" pitchFamily="34" charset="0"/>
            </a:endParaRPr>
          </a:p>
        </p:txBody>
      </p:sp>
      <p:sp>
        <p:nvSpPr>
          <p:cNvPr id="3" name="CaixaDeTexto 2">
            <a:extLst>
              <a:ext uri="{FF2B5EF4-FFF2-40B4-BE49-F238E27FC236}">
                <a16:creationId xmlns:a16="http://schemas.microsoft.com/office/drawing/2014/main" id="{2347CF5B-5C40-4632-988D-6D9338645066}"/>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35251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4C27BE7-A161-40BE-8D39-C9A5245FFBD2}"/>
              </a:ext>
            </a:extLst>
          </p:cNvPr>
          <p:cNvSpPr>
            <a:spLocks noGrp="1"/>
          </p:cNvSpPr>
          <p:nvPr>
            <p:ph idx="1"/>
          </p:nvPr>
        </p:nvSpPr>
        <p:spPr>
          <a:xfrm>
            <a:off x="152401" y="1066800"/>
            <a:ext cx="11887199" cy="4114316"/>
          </a:xfrm>
        </p:spPr>
        <p:txBody>
          <a:bodyPr/>
          <a:lstStyle/>
          <a:p>
            <a:pPr algn="just">
              <a:buFont typeface="Arial" panose="020B0604020202020204" pitchFamily="34" charset="0"/>
              <a:buChar char="•"/>
            </a:pPr>
            <a:r>
              <a:rPr lang="pt-BR" sz="3600" dirty="0">
                <a:latin typeface="Calibri" panose="020F0502020204030204" pitchFamily="34" charset="0"/>
                <a:cs typeface="Calibri" panose="020F0502020204030204" pitchFamily="34" charset="0"/>
              </a:rPr>
              <a:t>A prevalência do conceito de DLSP começou a mudar quando, no final do governo Lula 2 e ao longo do governo Dilma 1, passaram a ser sistemáticos alguns</a:t>
            </a:r>
            <a:br>
              <a:rPr lang="pt-BR" sz="3600" dirty="0">
                <a:latin typeface="Calibri" panose="020F0502020204030204" pitchFamily="34" charset="0"/>
                <a:cs typeface="Calibri" panose="020F0502020204030204" pitchFamily="34" charset="0"/>
              </a:rPr>
            </a:br>
            <a:r>
              <a:rPr lang="pt-BR" sz="3600" dirty="0">
                <a:latin typeface="Calibri" panose="020F0502020204030204" pitchFamily="34" charset="0"/>
                <a:cs typeface="Calibri" panose="020F0502020204030204" pitchFamily="34" charset="0"/>
              </a:rPr>
              <a:t>artifícios de “engenharia fiscal”. </a:t>
            </a:r>
          </a:p>
          <a:p>
            <a:pPr lvl="1" algn="just">
              <a:buFont typeface="Arial" panose="020B0604020202020204" pitchFamily="34" charset="0"/>
              <a:buChar char="•"/>
            </a:pPr>
            <a:r>
              <a:rPr lang="pt-BR" sz="3600" dirty="0">
                <a:latin typeface="Calibri" panose="020F0502020204030204" pitchFamily="34" charset="0"/>
                <a:cs typeface="Calibri" panose="020F0502020204030204" pitchFamily="34" charset="0"/>
              </a:rPr>
              <a:t>Notoriamente a emissão de títulos públicos pelo Tesouro Nacional para capitalizar o BNDES e outros bancos públicos. </a:t>
            </a:r>
          </a:p>
          <a:p>
            <a:pPr lvl="1" algn="just">
              <a:buFont typeface="Arial" panose="020B0604020202020204" pitchFamily="34" charset="0"/>
              <a:buChar char="•"/>
            </a:pPr>
            <a:r>
              <a:rPr lang="pt-BR" sz="3600" dirty="0">
                <a:latin typeface="Calibri" panose="020F0502020204030204" pitchFamily="34" charset="0"/>
                <a:cs typeface="Calibri" panose="020F0502020204030204" pitchFamily="34" charset="0"/>
              </a:rPr>
              <a:t>Esse tipo de operação gerava aumento da dívida bruta, mas tinha impacto nulo sobre a dívida líquida, ao menos em um primeiro momento. </a:t>
            </a:r>
          </a:p>
        </p:txBody>
      </p:sp>
      <p:sp>
        <p:nvSpPr>
          <p:cNvPr id="4" name="Rectangle 4">
            <a:extLst>
              <a:ext uri="{FF2B5EF4-FFF2-40B4-BE49-F238E27FC236}">
                <a16:creationId xmlns:a16="http://schemas.microsoft.com/office/drawing/2014/main" id="{EEA433EB-9920-4AF1-ACD2-B293BEE8BFBD}"/>
              </a:ext>
            </a:extLst>
          </p:cNvPr>
          <p:cNvSpPr>
            <a:spLocks noChangeArrowheads="1"/>
          </p:cNvSpPr>
          <p:nvPr/>
        </p:nvSpPr>
        <p:spPr bwMode="auto">
          <a:xfrm>
            <a:off x="1169985" y="3048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9387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ADA0B52B-D058-4810-925F-92CD214B7B42}"/>
              </a:ext>
            </a:extLst>
          </p:cNvPr>
          <p:cNvSpPr>
            <a:spLocks noGrp="1"/>
          </p:cNvSpPr>
          <p:nvPr>
            <p:ph/>
          </p:nvPr>
        </p:nvSpPr>
        <p:spPr>
          <a:xfrm>
            <a:off x="76200" y="1066800"/>
            <a:ext cx="11963400" cy="5410200"/>
          </a:xfrm>
        </p:spPr>
        <p:txBody>
          <a:bodyPr/>
          <a:lstStyle/>
          <a:p>
            <a:pPr algn="just">
              <a:buSzPct val="100000"/>
              <a:buFont typeface="Arial" panose="020B0604020202020204" pitchFamily="34" charset="0"/>
              <a:buChar char="•"/>
            </a:pPr>
            <a:r>
              <a:rPr lang="pt-BR" sz="3600" dirty="0">
                <a:latin typeface="Calibri" panose="020F0502020204030204" pitchFamily="34" charset="0"/>
                <a:cs typeface="Calibri" panose="020F0502020204030204" pitchFamily="34" charset="0"/>
              </a:rPr>
              <a:t>A regra prevê vedações em caso de descumprimento de</a:t>
            </a:r>
            <a:br>
              <a:rPr lang="pt-BR" sz="3600" dirty="0">
                <a:latin typeface="Calibri" panose="020F0502020204030204" pitchFamily="34" charset="0"/>
                <a:cs typeface="Calibri" panose="020F0502020204030204" pitchFamily="34" charset="0"/>
              </a:rPr>
            </a:br>
            <a:r>
              <a:rPr lang="pt-BR" sz="3600" dirty="0">
                <a:latin typeface="Calibri" panose="020F0502020204030204" pitchFamily="34" charset="0"/>
                <a:cs typeface="Calibri" panose="020F0502020204030204" pitchFamily="34" charset="0"/>
              </a:rPr>
              <a:t>seus limites → proibição de concessão de aumento salarial, de criação de cargos, de contratação de pessoal e de realização de concursos públicos... </a:t>
            </a:r>
          </a:p>
          <a:p>
            <a:pPr algn="just">
              <a:buSzPct val="100000"/>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buSzPct val="100000"/>
              <a:buFont typeface="Arial" panose="020B0604020202020204" pitchFamily="34" charset="0"/>
              <a:buChar char="•"/>
            </a:pPr>
            <a:r>
              <a:rPr lang="pt-BR" sz="3600" dirty="0">
                <a:latin typeface="Calibri" panose="020F0502020204030204" pitchFamily="34" charset="0"/>
                <a:cs typeface="Calibri" panose="020F0502020204030204" pitchFamily="34" charset="0"/>
              </a:rPr>
              <a:t>Dificuldade → compatibilizar a regra com a rigidez do orçamento. </a:t>
            </a:r>
          </a:p>
        </p:txBody>
      </p:sp>
      <p:sp>
        <p:nvSpPr>
          <p:cNvPr id="4" name="CaixaDeTexto 3">
            <a:extLst>
              <a:ext uri="{FF2B5EF4-FFF2-40B4-BE49-F238E27FC236}">
                <a16:creationId xmlns:a16="http://schemas.microsoft.com/office/drawing/2014/main" id="{67152335-7986-48A1-91FE-B92755B4A94B}"/>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18822264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E750FD4-BA36-46EC-826A-B16C5A4F2F04}"/>
              </a:ext>
            </a:extLst>
          </p:cNvPr>
          <p:cNvSpPr>
            <a:spLocks noGrp="1"/>
          </p:cNvSpPr>
          <p:nvPr>
            <p:ph/>
          </p:nvPr>
        </p:nvSpPr>
        <p:spPr>
          <a:xfrm>
            <a:off x="152400" y="1066800"/>
            <a:ext cx="11811000" cy="5410200"/>
          </a:xfrm>
        </p:spPr>
        <p:txBody>
          <a:bodyPr/>
          <a:lstStyle/>
          <a:p>
            <a:pPr marL="742950" indent="-742950" algn="just">
              <a:buFont typeface="+mj-lt"/>
              <a:buAutoNum type="arabicParenR" startAt="4"/>
            </a:pPr>
            <a:r>
              <a:rPr lang="pt-BR" sz="3600" b="1" dirty="0">
                <a:latin typeface="Calibri" panose="020F0502020204030204" pitchFamily="34" charset="0"/>
                <a:cs typeface="Calibri" panose="020F0502020204030204" pitchFamily="34" charset="0"/>
              </a:rPr>
              <a:t>Limites Para a Dívida → </a:t>
            </a:r>
            <a:r>
              <a:rPr lang="pt-BR" sz="3600" dirty="0">
                <a:latin typeface="Calibri" panose="020F0502020204030204" pitchFamily="34" charset="0"/>
                <a:cs typeface="Calibri" panose="020F0502020204030204" pitchFamily="34" charset="0"/>
              </a:rPr>
              <a:t>Regra constitucionalmente prevista, que nunca foi regulamentada para a União. </a:t>
            </a:r>
          </a:p>
          <a:p>
            <a:pPr lvl="1" algn="just">
              <a:buFont typeface="Arial" panose="020B0604020202020204" pitchFamily="34" charset="0"/>
              <a:buChar char="•"/>
            </a:pPr>
            <a:r>
              <a:rPr lang="pt-BR" sz="2800" dirty="0">
                <a:latin typeface="Calibri" panose="020F0502020204030204" pitchFamily="34" charset="0"/>
                <a:cs typeface="Calibri" panose="020F0502020204030204" pitchFamily="34" charset="0"/>
              </a:rPr>
              <a:t>O art. 52, inciso VI, estabeleceu competência ao Senado Federal para fixar, por proposta do Presidente da República, limites globais para o montante da dívida consolidada da União, dos Estados, do Distrito Federal e dos Municípios. </a:t>
            </a:r>
          </a:p>
          <a:p>
            <a:pPr lvl="1" algn="just">
              <a:buFont typeface="Arial" panose="020B0604020202020204" pitchFamily="34" charset="0"/>
              <a:buChar char="•"/>
            </a:pPr>
            <a:r>
              <a:rPr lang="pt-BR" sz="2800" dirty="0">
                <a:latin typeface="Calibri" panose="020F0502020204030204" pitchFamily="34" charset="0"/>
                <a:cs typeface="Calibri" panose="020F0502020204030204" pitchFamily="34" charset="0"/>
              </a:rPr>
              <a:t>O art. 48 prevê que o Congresso Nacional deve dispor, com sanção do Presidente da República, sobre o montante da dívida pública mobiliária federal (DPMF). </a:t>
            </a:r>
          </a:p>
          <a:p>
            <a:pPr lvl="1" algn="just">
              <a:buFont typeface="Arial" panose="020B0604020202020204" pitchFamily="34" charset="0"/>
              <a:buChar char="•"/>
            </a:pPr>
            <a:r>
              <a:rPr lang="pt-BR" sz="2800" dirty="0">
                <a:latin typeface="Calibri" panose="020F0502020204030204" pitchFamily="34" charset="0"/>
                <a:cs typeface="Calibri" panose="020F0502020204030204" pitchFamily="34" charset="0"/>
              </a:rPr>
              <a:t>A Lei Complementar nº 101/2000 (LRF), reforçou a necessidade de submissão, pelo Presidente da República, de projetos de lei para as dívidas consolidada e mobiliária federal, mas não temos nada </a:t>
            </a:r>
            <a:r>
              <a:rPr lang="pt-BR" sz="2800" b="1" dirty="0">
                <a:latin typeface="Calibri" panose="020F0502020204030204" pitchFamily="34" charset="0"/>
                <a:cs typeface="Calibri" panose="020F0502020204030204" pitchFamily="34" charset="0"/>
              </a:rPr>
              <a:t>definido.</a:t>
            </a:r>
          </a:p>
        </p:txBody>
      </p:sp>
      <p:sp>
        <p:nvSpPr>
          <p:cNvPr id="3" name="CaixaDeTexto 2">
            <a:extLst>
              <a:ext uri="{FF2B5EF4-FFF2-40B4-BE49-F238E27FC236}">
                <a16:creationId xmlns:a16="http://schemas.microsoft.com/office/drawing/2014/main" id="{8A347154-7FC1-44E5-9373-087CC4207F16}"/>
              </a:ext>
            </a:extLst>
          </p:cNvPr>
          <p:cNvSpPr txBox="1"/>
          <p:nvPr/>
        </p:nvSpPr>
        <p:spPr>
          <a:xfrm>
            <a:off x="1295400" y="228600"/>
            <a:ext cx="9525000" cy="846386"/>
          </a:xfrm>
          <a:prstGeom prst="rect">
            <a:avLst/>
          </a:prstGeom>
          <a:noFill/>
        </p:spPr>
        <p:txBody>
          <a:bodyPr wrap="square" rtlCol="0">
            <a:spAutoFit/>
          </a:bodyPr>
          <a:lstStyle/>
          <a:p>
            <a:pPr algn="ctr"/>
            <a:r>
              <a:rPr lang="pt-BR" sz="4800" dirty="0">
                <a:solidFill>
                  <a:schemeClr val="tx1"/>
                </a:solidFill>
                <a:latin typeface="Calibri" panose="020F0502020204030204" pitchFamily="34" charset="0"/>
                <a:cs typeface="Calibri" panose="020F0502020204030204" pitchFamily="34" charset="0"/>
              </a:rPr>
              <a:t>As Regras Fiscais no Brasil</a:t>
            </a:r>
          </a:p>
        </p:txBody>
      </p:sp>
    </p:spTree>
    <p:extLst>
      <p:ext uri="{BB962C8B-B14F-4D97-AF65-F5344CB8AC3E}">
        <p14:creationId xmlns:p14="http://schemas.microsoft.com/office/powerpoint/2010/main" val="10589886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ítulo 1"/>
          <p:cNvSpPr>
            <a:spLocks noGrp="1"/>
          </p:cNvSpPr>
          <p:nvPr>
            <p:ph type="title"/>
          </p:nvPr>
        </p:nvSpPr>
        <p:spPr>
          <a:xfrm>
            <a:off x="1981200" y="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Sobre os Tributos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88067" name="Espaço Reservado para Conteúdo 2"/>
          <p:cNvSpPr>
            <a:spLocks noGrp="1"/>
          </p:cNvSpPr>
          <p:nvPr>
            <p:ph idx="1"/>
          </p:nvPr>
        </p:nvSpPr>
        <p:spPr>
          <a:xfrm>
            <a:off x="228600" y="1295400"/>
            <a:ext cx="117348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Os tributos são o conjunto de impostos, taxas, contribuições e empréstimos compulsórios que formam a receita da União, Estados e Municípios.</a:t>
            </a:r>
          </a:p>
          <a:p>
            <a:pPr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990600"/>
            <a:ext cx="117348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IRPJ (Imposto de Renda da Pessoa Jurídica) é exemplo de tributo, assim como a taxa de iluminação ou taxa do lixo cobrada por uma prefeitura, ou ainda a CSLL (Contribuição Social Sobre o Lucro Líquido).</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Os tributos podem ser </a:t>
            </a:r>
            <a:r>
              <a:rPr lang="pt-BR" altLang="en-US" sz="3800" b="1" dirty="0">
                <a:latin typeface="Calibri" panose="020F0502020204030204" pitchFamily="34" charset="0"/>
                <a:cs typeface="Calibri" panose="020F0502020204030204" pitchFamily="34" charset="0"/>
              </a:rPr>
              <a:t>diretos</a:t>
            </a:r>
            <a:r>
              <a:rPr lang="pt-BR" altLang="en-US" sz="3800" dirty="0">
                <a:latin typeface="Calibri" panose="020F0502020204030204" pitchFamily="34" charset="0"/>
                <a:cs typeface="Calibri" panose="020F0502020204030204" pitchFamily="34" charset="0"/>
              </a:rPr>
              <a:t>, onde são os contribuintes que devem arcar com a contribuição, como ocorre no Imposto de Renda, ou podem ser </a:t>
            </a:r>
            <a:r>
              <a:rPr lang="pt-BR" altLang="en-US" sz="3800" b="1" dirty="0">
                <a:latin typeface="Calibri" panose="020F0502020204030204" pitchFamily="34" charset="0"/>
                <a:cs typeface="Calibri" panose="020F0502020204030204" pitchFamily="34" charset="0"/>
              </a:rPr>
              <a:t>indiretos</a:t>
            </a:r>
            <a:r>
              <a:rPr lang="pt-BR" altLang="en-US" sz="3800" dirty="0">
                <a:latin typeface="Calibri" panose="020F0502020204030204" pitchFamily="34" charset="0"/>
                <a:cs typeface="Calibri" panose="020F0502020204030204" pitchFamily="34" charset="0"/>
              </a:rPr>
              <a:t>, como os impostos que incidem sobre o preço das mercadorias e serviços.</a:t>
            </a:r>
          </a:p>
          <a:p>
            <a:pPr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
        <p:nvSpPr>
          <p:cNvPr id="5" name="Título 1"/>
          <p:cNvSpPr>
            <a:spLocks noGrp="1"/>
          </p:cNvSpPr>
          <p:nvPr>
            <p:ph type="title"/>
          </p:nvPr>
        </p:nvSpPr>
        <p:spPr>
          <a:xfrm>
            <a:off x="1981200" y="-7620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Sobre os Tributos</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7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ítulo 1"/>
          <p:cNvSpPr>
            <a:spLocks noGrp="1"/>
          </p:cNvSpPr>
          <p:nvPr>
            <p:ph type="title"/>
          </p:nvPr>
        </p:nvSpPr>
        <p:spPr>
          <a:xfrm>
            <a:off x="1981200" y="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Sobre os Tributos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89090" name="Espaço Reservado para Conteúdo 2"/>
          <p:cNvSpPr>
            <a:spLocks noGrp="1"/>
          </p:cNvSpPr>
          <p:nvPr>
            <p:ph idx="1"/>
          </p:nvPr>
        </p:nvSpPr>
        <p:spPr>
          <a:xfrm>
            <a:off x="304800" y="1066800"/>
            <a:ext cx="115824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Os </a:t>
            </a:r>
            <a:r>
              <a:rPr lang="pt-BR" altLang="en-US" sz="3800" b="1" dirty="0">
                <a:latin typeface="Calibri" panose="020F0502020204030204" pitchFamily="34" charset="0"/>
                <a:cs typeface="Calibri" panose="020F0502020204030204" pitchFamily="34" charset="0"/>
              </a:rPr>
              <a:t>impostos</a:t>
            </a:r>
            <a:r>
              <a:rPr lang="pt-BR" altLang="en-US" sz="3800" dirty="0">
                <a:latin typeface="Calibri" panose="020F0502020204030204" pitchFamily="34" charset="0"/>
                <a:cs typeface="Calibri" panose="020F0502020204030204" pitchFamily="34" charset="0"/>
              </a:rPr>
              <a:t> são um tipo de tributo, e </a:t>
            </a:r>
            <a:r>
              <a:rPr lang="pt-BR" altLang="en-US" sz="3800" b="1" dirty="0">
                <a:latin typeface="Calibri" panose="020F0502020204030204" pitchFamily="34" charset="0"/>
                <a:cs typeface="Calibri" panose="020F0502020204030204" pitchFamily="34" charset="0"/>
              </a:rPr>
              <a:t>não há uma destinação específica</a:t>
            </a:r>
            <a:r>
              <a:rPr lang="pt-BR" altLang="en-US" sz="3800" dirty="0">
                <a:latin typeface="Calibri" panose="020F0502020204030204" pitchFamily="34" charset="0"/>
                <a:cs typeface="Calibri" panose="020F0502020204030204" pitchFamily="34" charset="0"/>
              </a:rPr>
              <a:t> para os recursos obtidos por meio de seu recolhimento. </a:t>
            </a:r>
          </a:p>
          <a:p>
            <a:pPr algn="just">
              <a:buClrTx/>
              <a:buFont typeface="Arial" panose="020B0604020202020204" pitchFamily="34" charset="0"/>
              <a:buChar char="•"/>
            </a:pPr>
            <a:endParaRPr lang="pt-BR" altLang="en-US" sz="3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Geralmente são utilizados para o financiamento de serviços públicos, como educação e segurança. </a:t>
            </a:r>
          </a:p>
          <a:p>
            <a:pPr lvl="1" algn="just">
              <a:buClrTx/>
              <a:buFont typeface="Arial" panose="020B0604020202020204" pitchFamily="34" charset="0"/>
              <a:buChar char="•"/>
            </a:pPr>
            <a:endParaRPr lang="pt-BR" altLang="en-US" sz="3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Eles podem incidir sobre o </a:t>
            </a:r>
            <a:r>
              <a:rPr lang="pt-BR" altLang="en-US" sz="3800" b="1" dirty="0">
                <a:latin typeface="Calibri" panose="020F0502020204030204" pitchFamily="34" charset="0"/>
                <a:cs typeface="Calibri" panose="020F0502020204030204" pitchFamily="34" charset="0"/>
              </a:rPr>
              <a:t>patrimônio</a:t>
            </a:r>
            <a:r>
              <a:rPr lang="pt-BR" altLang="en-US" sz="3800" dirty="0">
                <a:latin typeface="Calibri" panose="020F0502020204030204" pitchFamily="34" charset="0"/>
                <a:cs typeface="Calibri" panose="020F0502020204030204" pitchFamily="34" charset="0"/>
              </a:rPr>
              <a:t> (como o IPTU e o IPVA), </a:t>
            </a:r>
            <a:r>
              <a:rPr lang="pt-BR" altLang="en-US" sz="3800" b="1" dirty="0">
                <a:latin typeface="Calibri" panose="020F0502020204030204" pitchFamily="34" charset="0"/>
                <a:cs typeface="Calibri" panose="020F0502020204030204" pitchFamily="34" charset="0"/>
              </a:rPr>
              <a:t>renda</a:t>
            </a:r>
            <a:r>
              <a:rPr lang="pt-BR" altLang="en-US" sz="3800" dirty="0">
                <a:latin typeface="Calibri" panose="020F0502020204030204" pitchFamily="34" charset="0"/>
                <a:cs typeface="Calibri" panose="020F0502020204030204" pitchFamily="34" charset="0"/>
              </a:rPr>
              <a:t> (Imposto de Renda), </a:t>
            </a:r>
            <a:r>
              <a:rPr lang="pt-BR" altLang="en-US" sz="3800" b="1" dirty="0">
                <a:latin typeface="Calibri" panose="020F0502020204030204" pitchFamily="34" charset="0"/>
                <a:cs typeface="Calibri" panose="020F0502020204030204" pitchFamily="34" charset="0"/>
              </a:rPr>
              <a:t>produção </a:t>
            </a:r>
            <a:r>
              <a:rPr lang="pt-BR" altLang="en-US" sz="3800" dirty="0">
                <a:latin typeface="Calibri" panose="020F0502020204030204" pitchFamily="34" charset="0"/>
                <a:cs typeface="Calibri" panose="020F0502020204030204" pitchFamily="34" charset="0"/>
              </a:rPr>
              <a:t>(como o IPI) e sobre a </a:t>
            </a:r>
            <a:r>
              <a:rPr lang="pt-BR" altLang="en-US" sz="3800" b="1" dirty="0">
                <a:latin typeface="Calibri" panose="020F0502020204030204" pitchFamily="34" charset="0"/>
                <a:cs typeface="Calibri" panose="020F0502020204030204" pitchFamily="34" charset="0"/>
              </a:rPr>
              <a:t>comercialização</a:t>
            </a:r>
            <a:r>
              <a:rPr lang="pt-BR" altLang="en-US" sz="3800" dirty="0">
                <a:latin typeface="Calibri" panose="020F0502020204030204" pitchFamily="34" charset="0"/>
                <a:cs typeface="Calibri" panose="020F0502020204030204" pitchFamily="34" charset="0"/>
              </a:rPr>
              <a:t> de bens e serviços (como o ICMS).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 calcmode="lin" valueType="num">
                                      <p:cBhvr additive="base">
                                        <p:cTn id="7" dur="500" fill="hold"/>
                                        <p:tgtEl>
                                          <p:spTgt spid="89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090">
                                            <p:txEl>
                                              <p:pRg st="2" end="2"/>
                                            </p:txEl>
                                          </p:spTgt>
                                        </p:tgtEl>
                                        <p:attrNameLst>
                                          <p:attrName>style.visibility</p:attrName>
                                        </p:attrNameLst>
                                      </p:cBhvr>
                                      <p:to>
                                        <p:strVal val="visible"/>
                                      </p:to>
                                    </p:set>
                                    <p:anim calcmode="lin" valueType="num">
                                      <p:cBhvr additive="base">
                                        <p:cTn id="13" dur="500" fill="hold"/>
                                        <p:tgtEl>
                                          <p:spTgt spid="890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9090">
                                            <p:txEl>
                                              <p:pRg st="4" end="4"/>
                                            </p:txEl>
                                          </p:spTgt>
                                        </p:tgtEl>
                                        <p:attrNameLst>
                                          <p:attrName>style.visibility</p:attrName>
                                        </p:attrNameLst>
                                      </p:cBhvr>
                                      <p:to>
                                        <p:strVal val="visible"/>
                                      </p:to>
                                    </p:set>
                                    <p:anim calcmode="lin" valueType="num">
                                      <p:cBhvr additive="base">
                                        <p:cTn id="17" dur="500" fill="hold"/>
                                        <p:tgtEl>
                                          <p:spTgt spid="8909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ítulo 1"/>
          <p:cNvSpPr>
            <a:spLocks noGrp="1"/>
          </p:cNvSpPr>
          <p:nvPr>
            <p:ph type="title"/>
          </p:nvPr>
        </p:nvSpPr>
        <p:spPr>
          <a:xfrm>
            <a:off x="2057400" y="152400"/>
            <a:ext cx="8229600" cy="10668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Sobre os Tributos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90114" name="Espaço Reservado para Conteúdo 2"/>
          <p:cNvSpPr>
            <a:spLocks noGrp="1"/>
          </p:cNvSpPr>
          <p:nvPr>
            <p:ph idx="1"/>
          </p:nvPr>
        </p:nvSpPr>
        <p:spPr>
          <a:xfrm>
            <a:off x="228600" y="990600"/>
            <a:ext cx="117348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As </a:t>
            </a:r>
            <a:r>
              <a:rPr lang="pt-BR" altLang="en-US" sz="3800" b="1" dirty="0">
                <a:latin typeface="Calibri" panose="020F0502020204030204" pitchFamily="34" charset="0"/>
                <a:cs typeface="Calibri" panose="020F0502020204030204" pitchFamily="34" charset="0"/>
              </a:rPr>
              <a:t>contribuições</a:t>
            </a:r>
            <a:r>
              <a:rPr lang="pt-BR" altLang="en-US" sz="3800" dirty="0">
                <a:latin typeface="Calibri" panose="020F0502020204030204" pitchFamily="34" charset="0"/>
                <a:cs typeface="Calibri" panose="020F0502020204030204" pitchFamily="34" charset="0"/>
              </a:rPr>
              <a:t> podem ser de dois tipos: </a:t>
            </a:r>
          </a:p>
          <a:p>
            <a:pPr lvl="1" algn="just">
              <a:buClrTx/>
              <a:buFont typeface="Arial" panose="020B0604020202020204" pitchFamily="34" charset="0"/>
              <a:buChar char="•"/>
            </a:pPr>
            <a:r>
              <a:rPr lang="pt-BR" altLang="en-US" sz="3600" b="1" dirty="0">
                <a:latin typeface="Calibri" panose="020F0502020204030204" pitchFamily="34" charset="0"/>
                <a:cs typeface="Calibri" panose="020F0502020204030204" pitchFamily="34" charset="0"/>
              </a:rPr>
              <a:t>Contribuições de melhoria </a:t>
            </a:r>
            <a:r>
              <a:rPr lang="pt-BR" altLang="en-US" sz="3600" dirty="0">
                <a:latin typeface="Calibri" panose="020F0502020204030204" pitchFamily="34" charset="0"/>
                <a:cs typeface="Calibri" panose="020F0502020204030204" pitchFamily="34" charset="0"/>
              </a:rPr>
              <a:t>são cobradas em uma situação que representa um </a:t>
            </a:r>
            <a:r>
              <a:rPr lang="pt-BR" altLang="en-US" sz="3600" b="1" dirty="0">
                <a:latin typeface="Calibri" panose="020F0502020204030204" pitchFamily="34" charset="0"/>
                <a:cs typeface="Calibri" panose="020F0502020204030204" pitchFamily="34" charset="0"/>
              </a:rPr>
              <a:t>benefício ao contribuinte</a:t>
            </a:r>
            <a:r>
              <a:rPr lang="pt-BR" altLang="en-US" sz="3600" dirty="0">
                <a:latin typeface="Calibri" panose="020F0502020204030204" pitchFamily="34" charset="0"/>
                <a:cs typeface="Calibri" panose="020F0502020204030204" pitchFamily="34" charset="0"/>
              </a:rPr>
              <a:t>, como uma obra pública que valorizou seu imóvel. </a:t>
            </a:r>
          </a:p>
          <a:p>
            <a:pPr lvl="1" algn="just">
              <a:buClrTx/>
              <a:buFont typeface="Arial" panose="020B0604020202020204" pitchFamily="34" charset="0"/>
              <a:buChar char="•"/>
            </a:pPr>
            <a:r>
              <a:rPr lang="pt-BR" altLang="en-US" sz="3600" b="1" dirty="0">
                <a:latin typeface="Calibri" panose="020F0502020204030204" pitchFamily="34" charset="0"/>
                <a:cs typeface="Calibri" panose="020F0502020204030204" pitchFamily="34" charset="0"/>
              </a:rPr>
              <a:t>Contribuições especiais </a:t>
            </a:r>
            <a:r>
              <a:rPr lang="pt-BR" altLang="en-US" sz="3600" dirty="0">
                <a:latin typeface="Calibri" panose="020F0502020204030204" pitchFamily="34" charset="0"/>
                <a:cs typeface="Calibri" panose="020F0502020204030204" pitchFamily="34" charset="0"/>
              </a:rPr>
              <a:t>são cobradas quando há uma </a:t>
            </a:r>
            <a:r>
              <a:rPr lang="pt-BR" altLang="en-US" sz="3600" b="1" dirty="0">
                <a:latin typeface="Calibri" panose="020F0502020204030204" pitchFamily="34" charset="0"/>
                <a:cs typeface="Calibri" panose="020F0502020204030204" pitchFamily="34" charset="0"/>
              </a:rPr>
              <a:t>destinação específica para um determinado grupo</a:t>
            </a:r>
            <a:r>
              <a:rPr lang="pt-BR" altLang="en-US" sz="3600" dirty="0">
                <a:latin typeface="Calibri" panose="020F0502020204030204" pitchFamily="34" charset="0"/>
                <a:cs typeface="Calibri" panose="020F0502020204030204" pitchFamily="34" charset="0"/>
              </a:rPr>
              <a:t>, como o </a:t>
            </a:r>
            <a:r>
              <a:rPr lang="pt-BR" altLang="en-US" sz="3600" b="1" dirty="0">
                <a:latin typeface="Calibri" panose="020F0502020204030204" pitchFamily="34" charset="0"/>
                <a:cs typeface="Calibri" panose="020F0502020204030204" pitchFamily="34" charset="0"/>
              </a:rPr>
              <a:t>PIS</a:t>
            </a:r>
            <a:r>
              <a:rPr lang="pt-BR" altLang="en-US" sz="3600" dirty="0">
                <a:latin typeface="Calibri" panose="020F0502020204030204" pitchFamily="34" charset="0"/>
                <a:cs typeface="Calibri" panose="020F0502020204030204" pitchFamily="34" charset="0"/>
              </a:rPr>
              <a:t> (Programa de Integração Social) e </a:t>
            </a:r>
            <a:r>
              <a:rPr lang="pt-BR" altLang="en-US" sz="3600" b="1" dirty="0">
                <a:latin typeface="Calibri" panose="020F0502020204030204" pitchFamily="34" charset="0"/>
                <a:cs typeface="Calibri" panose="020F0502020204030204" pitchFamily="34" charset="0"/>
              </a:rPr>
              <a:t>PASEP</a:t>
            </a:r>
            <a:r>
              <a:rPr lang="pt-BR" altLang="en-US" sz="3600" dirty="0">
                <a:latin typeface="Calibri" panose="020F0502020204030204" pitchFamily="34" charset="0"/>
                <a:cs typeface="Calibri" panose="020F0502020204030204" pitchFamily="34" charset="0"/>
              </a:rPr>
              <a:t> (Programa de Formação do Patrimônio do Servidor Público), que são direcionados a um fundo dos trabalhadores do setor privado e público.</a:t>
            </a:r>
          </a:p>
          <a:p>
            <a:pPr lvl="1" algn="just">
              <a:buClrTx/>
              <a:buFont typeface="Arial" panose="020B0604020202020204" pitchFamily="34" charset="0"/>
              <a:buChar char="•"/>
            </a:pPr>
            <a:endParaRPr lang="pt-BR" altLang="en-US" sz="3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 calcmode="lin" valueType="num">
                                      <p:cBhvr additive="base">
                                        <p:cTn id="7" dur="500" fill="hold"/>
                                        <p:tgtEl>
                                          <p:spTgt spid="90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4">
                                            <p:txEl>
                                              <p:pRg st="1" end="1"/>
                                            </p:txEl>
                                          </p:spTgt>
                                        </p:tgtEl>
                                        <p:attrNameLst>
                                          <p:attrName>style.visibility</p:attrName>
                                        </p:attrNameLst>
                                      </p:cBhvr>
                                      <p:to>
                                        <p:strVal val="visible"/>
                                      </p:to>
                                    </p:set>
                                    <p:anim calcmode="lin" valueType="num">
                                      <p:cBhvr additive="base">
                                        <p:cTn id="13"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4">
                                            <p:txEl>
                                              <p:pRg st="2" end="2"/>
                                            </p:txEl>
                                          </p:spTgt>
                                        </p:tgtEl>
                                        <p:attrNameLst>
                                          <p:attrName>style.visibility</p:attrName>
                                        </p:attrNameLst>
                                      </p:cBhvr>
                                      <p:to>
                                        <p:strVal val="visible"/>
                                      </p:to>
                                    </p:set>
                                    <p:anim calcmode="lin" valueType="num">
                                      <p:cBhvr additive="base">
                                        <p:cTn id="19" dur="5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143484"/>
            <a:ext cx="11734800" cy="4114316"/>
          </a:xfrm>
        </p:spPr>
        <p:txBody>
          <a:bodyPr/>
          <a:lstStyle/>
          <a:p>
            <a:pPr algn="just"/>
            <a:r>
              <a:rPr lang="pt-BR" altLang="en-US" sz="3800" dirty="0">
                <a:latin typeface="Calibri" panose="020F0502020204030204" pitchFamily="34" charset="0"/>
                <a:cs typeface="Calibri" panose="020F0502020204030204" pitchFamily="34" charset="0"/>
              </a:rPr>
              <a:t>As </a:t>
            </a:r>
            <a:r>
              <a:rPr lang="pt-BR" altLang="en-US" sz="3800" b="1" dirty="0">
                <a:latin typeface="Calibri" panose="020F0502020204030204" pitchFamily="34" charset="0"/>
                <a:cs typeface="Calibri" panose="020F0502020204030204" pitchFamily="34" charset="0"/>
              </a:rPr>
              <a:t>taxas </a:t>
            </a:r>
            <a:r>
              <a:rPr lang="pt-BR" altLang="en-US" sz="3800" dirty="0">
                <a:latin typeface="Calibri" panose="020F0502020204030204" pitchFamily="34" charset="0"/>
                <a:cs typeface="Calibri" panose="020F0502020204030204" pitchFamily="34" charset="0"/>
              </a:rPr>
              <a:t>são os valores cobrados do contribuinte por um </a:t>
            </a:r>
            <a:r>
              <a:rPr lang="pt-BR" altLang="en-US" sz="3800" b="1" dirty="0">
                <a:latin typeface="Calibri" panose="020F0502020204030204" pitchFamily="34" charset="0"/>
                <a:cs typeface="Calibri" panose="020F0502020204030204" pitchFamily="34" charset="0"/>
              </a:rPr>
              <a:t>serviço prestado </a:t>
            </a:r>
            <a:r>
              <a:rPr lang="pt-BR" altLang="en-US" sz="3800" dirty="0">
                <a:latin typeface="Calibri" panose="020F0502020204030204" pitchFamily="34" charset="0"/>
                <a:cs typeface="Calibri" panose="020F0502020204030204" pitchFamily="34" charset="0"/>
              </a:rPr>
              <a:t>pelo poder público, como a taxa de </a:t>
            </a:r>
            <a:r>
              <a:rPr lang="pt-BR" altLang="en-US" sz="3800" b="1" dirty="0">
                <a:latin typeface="Calibri" panose="020F0502020204030204" pitchFamily="34" charset="0"/>
                <a:cs typeface="Calibri" panose="020F0502020204030204" pitchFamily="34" charset="0"/>
              </a:rPr>
              <a:t>lixo</a:t>
            </a:r>
            <a:r>
              <a:rPr lang="pt-BR" altLang="en-US" sz="3800" dirty="0">
                <a:latin typeface="Calibri" panose="020F0502020204030204" pitchFamily="34" charset="0"/>
                <a:cs typeface="Calibri" panose="020F0502020204030204" pitchFamily="34" charset="0"/>
              </a:rPr>
              <a:t> urbano ou a taxa para a confecção do </a:t>
            </a:r>
            <a:r>
              <a:rPr lang="pt-BR" altLang="en-US" sz="3800" b="1" dirty="0">
                <a:latin typeface="Calibri" panose="020F0502020204030204" pitchFamily="34" charset="0"/>
                <a:cs typeface="Calibri" panose="020F0502020204030204" pitchFamily="34" charset="0"/>
              </a:rPr>
              <a:t>passaporte</a:t>
            </a:r>
            <a:r>
              <a:rPr lang="pt-BR" altLang="en-US" sz="3800" dirty="0">
                <a:latin typeface="Calibri" panose="020F0502020204030204" pitchFamily="34" charset="0"/>
                <a:cs typeface="Calibri" panose="020F0502020204030204" pitchFamily="34" charset="0"/>
              </a:rPr>
              <a:t>.</a:t>
            </a:r>
          </a:p>
          <a:p>
            <a:pPr algn="just"/>
            <a:endParaRPr lang="pt-BR" altLang="en-US" sz="600" dirty="0">
              <a:latin typeface="Calibri" panose="020F0502020204030204" pitchFamily="34" charset="0"/>
              <a:cs typeface="Calibri" panose="020F0502020204030204" pitchFamily="34" charset="0"/>
            </a:endParaRPr>
          </a:p>
          <a:p>
            <a:pPr algn="just"/>
            <a:r>
              <a:rPr lang="pt-BR" altLang="en-US" sz="3800" b="1" dirty="0">
                <a:latin typeface="Calibri" panose="020F0502020204030204" pitchFamily="34" charset="0"/>
                <a:cs typeface="Calibri" panose="020F0502020204030204" pitchFamily="34" charset="0"/>
              </a:rPr>
              <a:t>Empréstimos compulsórios </a:t>
            </a:r>
            <a:r>
              <a:rPr lang="pt-BR" altLang="en-US" sz="3800" dirty="0">
                <a:latin typeface="Calibri" panose="020F0502020204030204" pitchFamily="34" charset="0"/>
                <a:cs typeface="Calibri" panose="020F0502020204030204" pitchFamily="34" charset="0"/>
              </a:rPr>
              <a:t>podem ser criados pelo governo em situações de emergência ou para algum fim específico.</a:t>
            </a:r>
          </a:p>
          <a:p>
            <a:pPr algn="just"/>
            <a:endParaRPr lang="pt-BR" altLang="en-US" sz="3800" dirty="0">
              <a:latin typeface="Calibri" panose="020F0502020204030204" pitchFamily="34" charset="0"/>
              <a:cs typeface="Calibri" panose="020F0502020204030204" pitchFamily="34" charset="0"/>
            </a:endParaRPr>
          </a:p>
          <a:p>
            <a:pPr algn="just"/>
            <a:endParaRPr lang="pt-BR" sz="3800" dirty="0">
              <a:latin typeface="Calibri" panose="020F0502020204030204" pitchFamily="34" charset="0"/>
              <a:cs typeface="Calibri" panose="020F0502020204030204" pitchFamily="34" charset="0"/>
            </a:endParaRPr>
          </a:p>
        </p:txBody>
      </p:sp>
      <p:sp>
        <p:nvSpPr>
          <p:cNvPr id="4" name="Título 1"/>
          <p:cNvSpPr>
            <a:spLocks noGrp="1"/>
          </p:cNvSpPr>
          <p:nvPr>
            <p:ph type="title"/>
          </p:nvPr>
        </p:nvSpPr>
        <p:spPr>
          <a:xfrm>
            <a:off x="2057400" y="152400"/>
            <a:ext cx="8229600" cy="10668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Sobre os Tributos</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66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300989A-75F6-44B0-906B-254C23ED0B4C}"/>
              </a:ext>
            </a:extLst>
          </p:cNvPr>
          <p:cNvSpPr>
            <a:spLocks noGrp="1"/>
          </p:cNvSpPr>
          <p:nvPr>
            <p:ph idx="1"/>
          </p:nvPr>
        </p:nvSpPr>
        <p:spPr>
          <a:xfrm>
            <a:off x="76200" y="1066800"/>
            <a:ext cx="11963400" cy="4114316"/>
          </a:xfrm>
        </p:spPr>
        <p:txBody>
          <a:bodyPr/>
          <a:lstStyle/>
          <a:p>
            <a:pPr algn="just"/>
            <a:r>
              <a:rPr lang="pt-BR" sz="3600" dirty="0">
                <a:latin typeface="Calibri" panose="020F0502020204030204" pitchFamily="34" charset="0"/>
                <a:cs typeface="Calibri" panose="020F0502020204030204" pitchFamily="34" charset="0"/>
              </a:rPr>
              <a:t>Parte dos </a:t>
            </a:r>
            <a:r>
              <a:rPr lang="pt-BR" sz="3600" b="1" dirty="0">
                <a:latin typeface="Calibri" panose="020F0502020204030204" pitchFamily="34" charset="0"/>
                <a:cs typeface="Calibri" panose="020F0502020204030204" pitchFamily="34" charset="0"/>
              </a:rPr>
              <a:t>tributos federais </a:t>
            </a:r>
            <a:r>
              <a:rPr lang="pt-BR" sz="3600" dirty="0">
                <a:latin typeface="Calibri" panose="020F0502020204030204" pitchFamily="34" charset="0"/>
                <a:cs typeface="Calibri" panose="020F0502020204030204" pitchFamily="34" charset="0"/>
              </a:rPr>
              <a:t>é </a:t>
            </a:r>
            <a:r>
              <a:rPr lang="pt-BR" sz="3600" b="1" dirty="0">
                <a:latin typeface="Calibri" panose="020F0502020204030204" pitchFamily="34" charset="0"/>
                <a:cs typeface="Calibri" panose="020F0502020204030204" pitchFamily="34" charset="0"/>
              </a:rPr>
              <a:t>partilhado</a:t>
            </a:r>
            <a:r>
              <a:rPr lang="pt-BR" sz="3600" dirty="0">
                <a:latin typeface="Calibri" panose="020F0502020204030204" pitchFamily="34" charset="0"/>
                <a:cs typeface="Calibri" panose="020F0502020204030204" pitchFamily="34" charset="0"/>
              </a:rPr>
              <a:t> com Estados e Municípios. As principais transferências da União para os Estados, o DF e os Municípios, previstas na Constituição, são:</a:t>
            </a:r>
          </a:p>
          <a:p>
            <a:pPr lvl="1" algn="just">
              <a:buFont typeface="Arial" panose="020B0604020202020204" pitchFamily="34" charset="0"/>
              <a:buChar char="•"/>
            </a:pPr>
            <a:r>
              <a:rPr lang="pt-BR" sz="3224" dirty="0">
                <a:latin typeface="Calibri" panose="020F0502020204030204" pitchFamily="34" charset="0"/>
                <a:cs typeface="Calibri" panose="020F0502020204030204" pitchFamily="34" charset="0"/>
              </a:rPr>
              <a:t>Fundo de Participação dos Estados e do Distrito Federal </a:t>
            </a:r>
            <a:r>
              <a:rPr lang="pt-BR" sz="3224" b="1" dirty="0">
                <a:latin typeface="Calibri" panose="020F0502020204030204" pitchFamily="34" charset="0"/>
                <a:cs typeface="Calibri" panose="020F0502020204030204" pitchFamily="34" charset="0"/>
              </a:rPr>
              <a:t>(FPE)</a:t>
            </a:r>
          </a:p>
          <a:p>
            <a:pPr lvl="1" algn="just">
              <a:buFont typeface="Arial" panose="020B0604020202020204" pitchFamily="34" charset="0"/>
              <a:buChar char="•"/>
            </a:pPr>
            <a:r>
              <a:rPr lang="pt-BR" sz="3224" dirty="0">
                <a:latin typeface="Calibri" panose="020F0502020204030204" pitchFamily="34" charset="0"/>
                <a:cs typeface="Calibri" panose="020F0502020204030204" pitchFamily="34" charset="0"/>
              </a:rPr>
              <a:t>Fundo de Participação dos Municípios </a:t>
            </a:r>
            <a:r>
              <a:rPr lang="pt-BR" sz="3224" b="1" dirty="0">
                <a:latin typeface="Calibri" panose="020F0502020204030204" pitchFamily="34" charset="0"/>
                <a:cs typeface="Calibri" panose="020F0502020204030204" pitchFamily="34" charset="0"/>
              </a:rPr>
              <a:t>(FPM) </a:t>
            </a:r>
          </a:p>
          <a:p>
            <a:pPr lvl="1" algn="just">
              <a:buFont typeface="Arial" panose="020B0604020202020204" pitchFamily="34" charset="0"/>
              <a:buChar char="•"/>
            </a:pPr>
            <a:r>
              <a:rPr lang="pt-BR" sz="3224" dirty="0">
                <a:latin typeface="Calibri" panose="020F0502020204030204" pitchFamily="34" charset="0"/>
                <a:cs typeface="Calibri" panose="020F0502020204030204" pitchFamily="34" charset="0"/>
              </a:rPr>
              <a:t>Fundo de Compensação pela Exportação de Produtos Industrializados - FPEX </a:t>
            </a:r>
          </a:p>
          <a:p>
            <a:pPr lvl="1" algn="just">
              <a:buFont typeface="Arial" panose="020B0604020202020204" pitchFamily="34" charset="0"/>
              <a:buChar char="•"/>
            </a:pPr>
            <a:r>
              <a:rPr lang="pt-BR" sz="3224" dirty="0">
                <a:latin typeface="Calibri" panose="020F0502020204030204" pitchFamily="34" charset="0"/>
                <a:cs typeface="Calibri" panose="020F0502020204030204" pitchFamily="34" charset="0"/>
              </a:rPr>
              <a:t>Fundo de Manutenção e Desenvolvimento da Educação Básica e de Valorização dos Profissionais da Educação - Fundeb </a:t>
            </a:r>
          </a:p>
          <a:p>
            <a:pPr lvl="1" algn="just">
              <a:buFont typeface="Arial" panose="020B0604020202020204" pitchFamily="34" charset="0"/>
              <a:buChar char="•"/>
            </a:pPr>
            <a:r>
              <a:rPr lang="pt-BR" sz="3224" dirty="0">
                <a:latin typeface="Calibri" panose="020F0502020204030204" pitchFamily="34" charset="0"/>
                <a:cs typeface="Calibri" panose="020F0502020204030204" pitchFamily="34" charset="0"/>
              </a:rPr>
              <a:t>Imposto sobre a Propriedade Territorial Rural - ITR</a:t>
            </a:r>
          </a:p>
          <a:p>
            <a:pPr algn="just"/>
            <a:endParaRPr lang="pt-BR" sz="3600" dirty="0">
              <a:latin typeface="Calibri" panose="020F0502020204030204" pitchFamily="34" charset="0"/>
              <a:cs typeface="Calibri" panose="020F0502020204030204" pitchFamily="34" charset="0"/>
            </a:endParaRPr>
          </a:p>
        </p:txBody>
      </p:sp>
      <p:sp>
        <p:nvSpPr>
          <p:cNvPr id="4" name="Título 1">
            <a:extLst>
              <a:ext uri="{FF2B5EF4-FFF2-40B4-BE49-F238E27FC236}">
                <a16:creationId xmlns:a16="http://schemas.microsoft.com/office/drawing/2014/main" id="{D7FD783C-0029-46FB-AAC7-5EC982A70470}"/>
              </a:ext>
            </a:extLst>
          </p:cNvPr>
          <p:cNvSpPr>
            <a:spLocks noGrp="1"/>
          </p:cNvSpPr>
          <p:nvPr>
            <p:ph type="title"/>
          </p:nvPr>
        </p:nvSpPr>
        <p:spPr>
          <a:xfrm>
            <a:off x="2057400" y="152400"/>
            <a:ext cx="8229600" cy="10668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Sobre os Tributos</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25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057400" y="0"/>
            <a:ext cx="8229600" cy="1371600"/>
          </a:xfrm>
        </p:spPr>
        <p:txBody>
          <a:bodyPr/>
          <a:lstStyle/>
          <a:p>
            <a:pPr algn="ct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Estrutura</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Tributária</a:t>
            </a:r>
            <a:r>
              <a:rPr lang="en-US" altLang="en-US" sz="4800" b="1" dirty="0">
                <a:solidFill>
                  <a:schemeClr val="tx1"/>
                </a:solidFill>
                <a:latin typeface="Calibri" panose="020F0502020204030204" pitchFamily="34" charset="0"/>
                <a:cs typeface="Calibri" panose="020F0502020204030204" pitchFamily="34" charset="0"/>
              </a:rPr>
              <a:t> no </a:t>
            </a:r>
            <a:r>
              <a:rPr lang="en-US" altLang="en-US" sz="4800" b="1" dirty="0" err="1">
                <a:solidFill>
                  <a:schemeClr val="tx1"/>
                </a:solidFill>
                <a:latin typeface="Calibri" panose="020F0502020204030204" pitchFamily="34" charset="0"/>
                <a:cs typeface="Calibri" panose="020F0502020204030204" pitchFamily="34" charset="0"/>
              </a:rPr>
              <a:t>Brasil</a:t>
            </a:r>
            <a:endParaRPr lang="en-US" altLang="en-US" sz="4800" b="1" dirty="0">
              <a:solidFill>
                <a:schemeClr val="tx1"/>
              </a:solidFill>
              <a:latin typeface="Calibri" panose="020F0502020204030204" pitchFamily="34" charset="0"/>
              <a:cs typeface="Calibri" panose="020F0502020204030204" pitchFamily="34" charset="0"/>
            </a:endParaRPr>
          </a:p>
        </p:txBody>
      </p:sp>
      <p:pic>
        <p:nvPicPr>
          <p:cNvPr id="911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171575"/>
            <a:ext cx="12192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228600" y="1219200"/>
            <a:ext cx="11734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Observe que boa parte da receita da União com </a:t>
            </a:r>
            <a:r>
              <a:rPr lang="pt-BR" altLang="en-US" sz="3800" dirty="0">
                <a:latin typeface="Calibri" panose="020F0502020204030204" pitchFamily="34" charset="0"/>
                <a:cs typeface="Calibri" panose="020F0502020204030204" pitchFamily="34" charset="0"/>
              </a:rPr>
              <a:t>IR e IPI </a:t>
            </a:r>
            <a:r>
              <a:rPr lang="pt-BR" altLang="en-US" sz="3800" b="0" dirty="0">
                <a:latin typeface="Calibri" panose="020F0502020204030204" pitchFamily="34" charset="0"/>
                <a:cs typeface="Calibri" panose="020F0502020204030204" pitchFamily="34" charset="0"/>
              </a:rPr>
              <a:t>é partilhada com os Estados e Municípios.</a:t>
            </a:r>
          </a:p>
          <a:p>
            <a:pPr lvl="2" algn="just">
              <a:spcBef>
                <a:spcPct val="0"/>
              </a:spcBef>
              <a:buClrTx/>
              <a:buSzTx/>
              <a:buFont typeface="Arial" panose="020B0604020202020204" pitchFamily="34" charset="0"/>
              <a:buChar char="•"/>
            </a:pPr>
            <a:r>
              <a:rPr lang="pt-BR" sz="3200" b="0" dirty="0"/>
              <a:t>Inicialmente as alíquotas eram 10%</a:t>
            </a:r>
            <a:endParaRPr lang="pt-BR" altLang="en-US" sz="3200" b="0" dirty="0">
              <a:latin typeface="Calibri" panose="020F0502020204030204" pitchFamily="34" charset="0"/>
              <a:cs typeface="Calibri" panose="020F0502020204030204" pitchFamily="34" charset="0"/>
            </a:endParaRPr>
          </a:p>
          <a:p>
            <a:pPr algn="just">
              <a:spcBef>
                <a:spcPct val="0"/>
              </a:spcBef>
              <a:buClrTx/>
              <a:buSzTx/>
              <a:buFont typeface="Arial" panose="020B0604020202020204" pitchFamily="34" charset="0"/>
              <a:buChar char="•"/>
            </a:pPr>
            <a:endParaRPr lang="pt-BR" altLang="en-US" sz="1200" b="0" dirty="0">
              <a:latin typeface="Calibri" panose="020F0502020204030204" pitchFamily="34" charset="0"/>
              <a:cs typeface="Calibri" panose="020F0502020204030204" pitchFamily="34" charset="0"/>
            </a:endParaRPr>
          </a:p>
          <a:p>
            <a:pPr algn="just">
              <a:spcBef>
                <a:spcPct val="0"/>
              </a:spcBef>
              <a:buClrTx/>
              <a:buSzTx/>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Certamente, esse é um dos motivos da União ter optado, nos últimos anos, pela criação de novas contribuições ou aumentos das alíquotas das contribuições existentes.</a:t>
            </a:r>
          </a:p>
        </p:txBody>
      </p:sp>
      <p:sp>
        <p:nvSpPr>
          <p:cNvPr id="5" name="Rectangle 2"/>
          <p:cNvSpPr>
            <a:spLocks noGrp="1" noChangeArrowheads="1"/>
          </p:cNvSpPr>
          <p:nvPr>
            <p:ph type="title"/>
          </p:nvPr>
        </p:nvSpPr>
        <p:spPr>
          <a:xfrm>
            <a:off x="2057400" y="0"/>
            <a:ext cx="8229600" cy="1371600"/>
          </a:xfrm>
        </p:spPr>
        <p:txBody>
          <a:bodyPr/>
          <a:lstStyle/>
          <a:p>
            <a:pPr algn="ct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Estrutura</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Tributária</a:t>
            </a:r>
            <a:r>
              <a:rPr lang="en-US" altLang="en-US" sz="4800" b="1" dirty="0">
                <a:solidFill>
                  <a:schemeClr val="tx1"/>
                </a:solidFill>
                <a:latin typeface="Calibri" panose="020F0502020204030204" pitchFamily="34" charset="0"/>
                <a:cs typeface="Calibri" panose="020F0502020204030204" pitchFamily="34" charset="0"/>
              </a:rPr>
              <a:t> no </a:t>
            </a:r>
            <a:r>
              <a:rPr lang="en-US" altLang="en-US" sz="4800" b="1" dirty="0" err="1">
                <a:solidFill>
                  <a:schemeClr val="tx1"/>
                </a:solidFill>
                <a:latin typeface="Calibri" panose="020F0502020204030204" pitchFamily="34" charset="0"/>
                <a:cs typeface="Calibri" panose="020F0502020204030204" pitchFamily="34" charset="0"/>
              </a:rPr>
              <a:t>Brasil</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1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48EEEC3-C6CB-4795-8BD6-3CF062B45F7D}"/>
              </a:ext>
            </a:extLst>
          </p:cNvPr>
          <p:cNvSpPr>
            <a:spLocks noGrp="1"/>
          </p:cNvSpPr>
          <p:nvPr>
            <p:ph idx="1"/>
          </p:nvPr>
        </p:nvSpPr>
        <p:spPr>
          <a:xfrm>
            <a:off x="76200" y="1066800"/>
            <a:ext cx="12011025" cy="4114316"/>
          </a:xfrm>
        </p:spPr>
        <p:txBody>
          <a:bodyPr/>
          <a:lstStyle/>
          <a:p>
            <a:pPr algn="just"/>
            <a:r>
              <a:rPr lang="pt-BR" sz="3300" dirty="0">
                <a:latin typeface="Calibri" panose="020F0502020204030204" pitchFamily="34" charset="0"/>
                <a:cs typeface="Calibri" panose="020F0502020204030204" pitchFamily="34" charset="0"/>
              </a:rPr>
              <a:t>As estatísticas de endividamento governamental refletem a dívida do setor público não financeiro. Assim, do mesmo modo que os títulos emitidos pelo Tesouro Nacional nessas operações eram contabilizados como um passivo (dívida mobiliária), os créditos juntos aos bancos, mesmo que estatais (como é o caso do BNDES), eram contabilizados como ativos no cômputo da dívida líquida. </a:t>
            </a:r>
          </a:p>
          <a:p>
            <a:pPr algn="just"/>
            <a:r>
              <a:rPr lang="pt-BR" sz="3300" dirty="0">
                <a:latin typeface="Calibri" panose="020F0502020204030204" pitchFamily="34" charset="0"/>
                <a:cs typeface="Calibri" panose="020F0502020204030204" pitchFamily="34" charset="0"/>
              </a:rPr>
              <a:t>Naturalmente, ao longo do tempo, por conta da diferença entre o custo de captação do Tesouro Nacional (mais atrelado à Selic) e a taxa cobrada do BNDES nesses empréstimos (mais atrelada à TJLP, que corre por baixo da Selic), o custo financeiro dessa operação não era nulo sobre a dívida líquida. </a:t>
            </a:r>
          </a:p>
          <a:p>
            <a:pPr algn="just"/>
            <a:endParaRPr lang="pt-BR" sz="3300" dirty="0"/>
          </a:p>
        </p:txBody>
      </p:sp>
      <p:sp>
        <p:nvSpPr>
          <p:cNvPr id="4" name="Rectangle 4">
            <a:extLst>
              <a:ext uri="{FF2B5EF4-FFF2-40B4-BE49-F238E27FC236}">
                <a16:creationId xmlns:a16="http://schemas.microsoft.com/office/drawing/2014/main" id="{AB256618-2ABD-4F34-8F26-C24BB5CFB108}"/>
              </a:ext>
            </a:extLst>
          </p:cNvPr>
          <p:cNvSpPr>
            <a:spLocks noChangeArrowheads="1"/>
          </p:cNvSpPr>
          <p:nvPr/>
        </p:nvSpPr>
        <p:spPr bwMode="auto">
          <a:xfrm>
            <a:off x="10937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45814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B6B53-975B-4E18-9A09-8A2E4D5A7AA9}"/>
              </a:ext>
            </a:extLst>
          </p:cNvPr>
          <p:cNvSpPr txBox="1">
            <a:spLocks noChangeArrowheads="1"/>
          </p:cNvSpPr>
          <p:nvPr/>
        </p:nvSpPr>
        <p:spPr bwMode="auto">
          <a:xfrm>
            <a:off x="152400" y="228600"/>
            <a:ext cx="11887200" cy="3886200"/>
          </a:xfrm>
          <a:prstGeom prst="rect">
            <a:avLst/>
          </a:prstGeom>
          <a:noFill/>
          <a:ln w="9525">
            <a:noFill/>
            <a:miter lim="800000"/>
            <a:headEnd/>
            <a:tailEnd/>
          </a:ln>
          <a:effectLst/>
        </p:spPr>
        <p:txBody>
          <a:bodyPr/>
          <a:lstStyle/>
          <a:p>
            <a:pPr algn="just" eaLnBrk="1" hangingPunct="1">
              <a:spcBef>
                <a:spcPct val="20000"/>
              </a:spcBef>
              <a:buSzPct val="75000"/>
              <a:defRPr/>
            </a:pPr>
            <a:r>
              <a:rPr lang="pt-BR" sz="3800" b="1" kern="0" dirty="0">
                <a:solidFill>
                  <a:schemeClr val="tx1"/>
                </a:solidFill>
                <a:latin typeface="Calibri" panose="020F0502020204030204" pitchFamily="34" charset="0"/>
                <a:cs typeface="Calibri" panose="020F0502020204030204" pitchFamily="34" charset="0"/>
              </a:rPr>
              <a:t>    </a:t>
            </a:r>
            <a:r>
              <a:rPr lang="pt-BR" sz="4400" b="1" kern="0" dirty="0">
                <a:solidFill>
                  <a:schemeClr val="tx1"/>
                </a:solidFill>
                <a:latin typeface="Calibri" panose="020F0502020204030204" pitchFamily="34" charset="0"/>
                <a:cs typeface="Calibri" panose="020F0502020204030204" pitchFamily="34" charset="0"/>
              </a:rPr>
              <a:t>Fundo de Participação dos Estados e Municípios</a:t>
            </a:r>
          </a:p>
          <a:p>
            <a:pPr marL="571500" indent="-571500" algn="just" eaLnBrk="1" hangingPunct="1">
              <a:spcBef>
                <a:spcPct val="20000"/>
              </a:spcBef>
              <a:buSzPct val="75000"/>
              <a:buFont typeface="Arial" panose="020B0604020202020204" pitchFamily="34" charset="0"/>
              <a:buChar char="•"/>
              <a:defRPr/>
            </a:pPr>
            <a:endParaRPr lang="pt-BR" sz="600" kern="0" dirty="0">
              <a:solidFill>
                <a:schemeClr val="tx1"/>
              </a:solidFill>
              <a:latin typeface="Calibri" panose="020F0502020204030204" pitchFamily="34" charset="0"/>
              <a:cs typeface="Calibri" panose="020F0502020204030204" pitchFamily="34" charset="0"/>
            </a:endParaRPr>
          </a:p>
          <a:p>
            <a:pPr marL="1028700" lvl="1" indent="-571500" algn="just" eaLnBrk="1" hangingPunct="1">
              <a:spcBef>
                <a:spcPct val="20000"/>
              </a:spcBef>
              <a:buSzPct val="80000"/>
              <a:buFont typeface="Arial" panose="020B0604020202020204" pitchFamily="34" charset="0"/>
              <a:buChar char="•"/>
              <a:defRPr/>
            </a:pPr>
            <a:r>
              <a:rPr lang="pt-BR" sz="3800" b="0" kern="0" dirty="0">
                <a:solidFill>
                  <a:schemeClr val="tx1"/>
                </a:solidFill>
                <a:latin typeface="Calibri" panose="020F0502020204030204" pitchFamily="34" charset="0"/>
                <a:cs typeface="Calibri" panose="020F0502020204030204" pitchFamily="34" charset="0"/>
              </a:rPr>
              <a:t>O total dos recursos do FPE é obtido multiplicando-se uma alíquota de 21,5% sobre a receita total do imposto de renda + IPI.</a:t>
            </a:r>
          </a:p>
          <a:p>
            <a:pPr marL="1028700" lvl="1" indent="-571500" algn="just" eaLnBrk="1" hangingPunct="1">
              <a:spcBef>
                <a:spcPct val="20000"/>
              </a:spcBef>
              <a:buSzPct val="80000"/>
              <a:buFont typeface="Arial" panose="020B0604020202020204" pitchFamily="34" charset="0"/>
              <a:buChar char="•"/>
              <a:defRPr/>
            </a:pPr>
            <a:endParaRPr lang="pt-BR" sz="800" b="0" kern="0" dirty="0">
              <a:solidFill>
                <a:schemeClr val="tx1"/>
              </a:solidFill>
              <a:latin typeface="Calibri" panose="020F0502020204030204" pitchFamily="34" charset="0"/>
              <a:cs typeface="Calibri" panose="020F0502020204030204" pitchFamily="34" charset="0"/>
            </a:endParaRPr>
          </a:p>
          <a:p>
            <a:pPr marL="1028700" lvl="1" indent="-571500" algn="just" eaLnBrk="1" hangingPunct="1">
              <a:spcBef>
                <a:spcPct val="20000"/>
              </a:spcBef>
              <a:buSzPct val="80000"/>
              <a:buFont typeface="Arial" panose="020B0604020202020204" pitchFamily="34" charset="0"/>
              <a:buChar char="•"/>
              <a:defRPr/>
            </a:pPr>
            <a:r>
              <a:rPr lang="pt-BR" sz="3800" b="0" kern="0" dirty="0">
                <a:solidFill>
                  <a:schemeClr val="tx1"/>
                </a:solidFill>
                <a:latin typeface="Calibri" panose="020F0502020204030204" pitchFamily="34" charset="0"/>
                <a:cs typeface="Calibri" panose="020F0502020204030204" pitchFamily="34" charset="0"/>
              </a:rPr>
              <a:t>O total dos recursos do FPM é obtido multiplicando-se uma alíquota de 22,5% sobre a receita total do imposto de renda + IPI.</a:t>
            </a:r>
          </a:p>
          <a:p>
            <a:pPr marL="1028700" lvl="1" indent="-571500" algn="just" eaLnBrk="1" hangingPunct="1">
              <a:spcBef>
                <a:spcPct val="20000"/>
              </a:spcBef>
              <a:buSzPct val="80000"/>
              <a:buFont typeface="Arial" panose="020B0604020202020204" pitchFamily="34" charset="0"/>
              <a:buChar char="•"/>
              <a:defRPr/>
            </a:pPr>
            <a:endParaRPr lang="pt-BR" sz="1200" b="0" kern="0" dirty="0">
              <a:solidFill>
                <a:schemeClr val="tx1"/>
              </a:solidFill>
              <a:latin typeface="Calibri" panose="020F0502020204030204" pitchFamily="34" charset="0"/>
              <a:cs typeface="Calibri" panose="020F0502020204030204" pitchFamily="34" charset="0"/>
            </a:endParaRPr>
          </a:p>
          <a:p>
            <a:pPr marL="571500" indent="-571500" algn="just" eaLnBrk="1" hangingPunct="1">
              <a:spcBef>
                <a:spcPct val="20000"/>
              </a:spcBef>
              <a:buSzPct val="75000"/>
              <a:buFont typeface="Arial" panose="020B0604020202020204" pitchFamily="34" charset="0"/>
              <a:buChar char="•"/>
              <a:defRPr/>
            </a:pPr>
            <a:r>
              <a:rPr lang="pt-BR" sz="3800" b="0" kern="0" dirty="0">
                <a:solidFill>
                  <a:schemeClr val="tx1"/>
                </a:solidFill>
                <a:latin typeface="Calibri" panose="020F0502020204030204" pitchFamily="34" charset="0"/>
                <a:cs typeface="Calibri" panose="020F0502020204030204" pitchFamily="34" charset="0"/>
              </a:rPr>
              <a:t>OBS. Legislação vigente desde 1993.</a:t>
            </a:r>
          </a:p>
          <a:p>
            <a:pPr marL="571500" indent="-571500" algn="just" eaLnBrk="1" hangingPunct="1">
              <a:spcBef>
                <a:spcPct val="20000"/>
              </a:spcBef>
              <a:buSzPct val="75000"/>
              <a:buFont typeface="Arial" panose="020B0604020202020204" pitchFamily="34" charset="0"/>
              <a:buChar char="•"/>
              <a:defRPr/>
            </a:pPr>
            <a:endParaRPr lang="pt-BR" sz="1200" b="0" kern="0" dirty="0">
              <a:solidFill>
                <a:schemeClr val="tx1"/>
              </a:solidFill>
              <a:latin typeface="Calibri" panose="020F0502020204030204" pitchFamily="34" charset="0"/>
              <a:cs typeface="Calibri" panose="020F0502020204030204" pitchFamily="34" charset="0"/>
            </a:endParaRPr>
          </a:p>
          <a:p>
            <a:pPr marL="571500" indent="-571500" algn="just" eaLnBrk="1" hangingPunct="1">
              <a:spcBef>
                <a:spcPct val="20000"/>
              </a:spcBef>
              <a:buSzPct val="75000"/>
              <a:buFont typeface="Arial" panose="020B0604020202020204" pitchFamily="34" charset="0"/>
              <a:buChar char="•"/>
              <a:defRPr/>
            </a:pPr>
            <a:r>
              <a:rPr lang="pt-BR" sz="3800" kern="0" dirty="0">
                <a:solidFill>
                  <a:schemeClr val="tx1"/>
                </a:solidFill>
                <a:latin typeface="Calibri" panose="020F0502020204030204" pitchFamily="34" charset="0"/>
                <a:cs typeface="Calibri" panose="020F0502020204030204" pitchFamily="34" charset="0"/>
              </a:rPr>
              <a:t>FPM alterado para 23,5% a partir de setembro de 2007.</a:t>
            </a:r>
          </a:p>
          <a:p>
            <a:pPr marL="571500" indent="-571500" algn="just" eaLnBrk="1" hangingPunct="1">
              <a:spcBef>
                <a:spcPct val="20000"/>
              </a:spcBef>
              <a:buSzPct val="75000"/>
              <a:buFont typeface="Arial" panose="020B0604020202020204" pitchFamily="34" charset="0"/>
              <a:buChar char="•"/>
              <a:defRPr/>
            </a:pPr>
            <a:endParaRPr lang="pt-BR" sz="3800"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42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677" y="1066801"/>
            <a:ext cx="11495523" cy="292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78" y="4300399"/>
            <a:ext cx="11495521" cy="24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057400" y="-76200"/>
            <a:ext cx="8229600" cy="1371600"/>
          </a:xfrm>
        </p:spPr>
        <p:txBody>
          <a:bodyPr/>
          <a:lstStyle/>
          <a:p>
            <a:pPr algn="ct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Estrutura</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Tributária</a:t>
            </a:r>
            <a:r>
              <a:rPr lang="en-US" altLang="en-US" sz="4800" b="1" dirty="0">
                <a:solidFill>
                  <a:schemeClr val="tx1"/>
                </a:solidFill>
                <a:latin typeface="Calibri" panose="020F0502020204030204" pitchFamily="34" charset="0"/>
                <a:cs typeface="Calibri" panose="020F0502020204030204" pitchFamily="34" charset="0"/>
              </a:rPr>
              <a:t> no </a:t>
            </a:r>
            <a:r>
              <a:rPr lang="en-US" altLang="en-US" sz="4800" b="1" dirty="0" err="1">
                <a:solidFill>
                  <a:schemeClr val="tx1"/>
                </a:solidFill>
                <a:latin typeface="Calibri" panose="020F0502020204030204" pitchFamily="34" charset="0"/>
                <a:cs typeface="Calibri" panose="020F0502020204030204" pitchFamily="34" charset="0"/>
              </a:rPr>
              <a:t>Brasil</a:t>
            </a:r>
            <a:endParaRPr lang="en-US" altLang="en-US"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5684BB-3A5F-420C-8C4B-1DBA71B32783}"/>
              </a:ext>
            </a:extLst>
          </p:cNvPr>
          <p:cNvSpPr txBox="1"/>
          <p:nvPr/>
        </p:nvSpPr>
        <p:spPr>
          <a:xfrm>
            <a:off x="228600" y="1060132"/>
            <a:ext cx="11658600" cy="5416868"/>
          </a:xfrm>
          <a:prstGeom prst="rect">
            <a:avLst/>
          </a:prstGeom>
          <a:noFill/>
        </p:spPr>
        <p:txBody>
          <a:bodyPr wrap="square" rtlCol="0">
            <a:spAutoFit/>
          </a:bodyPr>
          <a:lstStyle/>
          <a:p>
            <a:pPr marL="571500" indent="-571500" algn="just">
              <a:buFont typeface="Arial" panose="020B0604020202020204" pitchFamily="34" charset="0"/>
              <a:buChar char="•"/>
            </a:pPr>
            <a:r>
              <a:rPr lang="pt-BR" sz="3600" dirty="0">
                <a:solidFill>
                  <a:schemeClr val="tx1"/>
                </a:solidFill>
                <a:latin typeface="Calibri" panose="020F0502020204030204" pitchFamily="34" charset="0"/>
                <a:cs typeface="Calibri" panose="020F0502020204030204" pitchFamily="34" charset="0"/>
              </a:rPr>
              <a:t>Contribuições para a Previdência Social</a:t>
            </a:r>
          </a:p>
          <a:p>
            <a:pPr marL="1290638" lvl="1" indent="-396000" algn="just">
              <a:buFont typeface="Arial" panose="020B0604020202020204" pitchFamily="34" charset="0"/>
              <a:buChar char="•"/>
            </a:pPr>
            <a:r>
              <a:rPr lang="pt-BR" sz="3400" b="0" dirty="0">
                <a:solidFill>
                  <a:schemeClr val="tx1"/>
                </a:solidFill>
                <a:latin typeface="Calibri" panose="020F0502020204030204" pitchFamily="34" charset="0"/>
                <a:cs typeface="Calibri" panose="020F0502020204030204" pitchFamily="34" charset="0"/>
              </a:rPr>
              <a:t>Empregados, empregadores (e Instituições Financeiras)</a:t>
            </a:r>
          </a:p>
          <a:p>
            <a:pPr marL="1290638" lvl="1" indent="-571500" algn="just">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pt-BR" sz="3600" dirty="0" err="1">
                <a:solidFill>
                  <a:schemeClr val="tx1"/>
                </a:solidFill>
                <a:latin typeface="Calibri" panose="020F0502020204030204" pitchFamily="34" charset="0"/>
                <a:cs typeface="Calibri" panose="020F0502020204030204" pitchFamily="34" charset="0"/>
              </a:rPr>
              <a:t>Cofins</a:t>
            </a:r>
            <a:r>
              <a:rPr lang="pt-BR" sz="3600" dirty="0">
                <a:solidFill>
                  <a:schemeClr val="tx1"/>
                </a:solidFill>
                <a:latin typeface="Calibri" panose="020F0502020204030204" pitchFamily="34" charset="0"/>
                <a:cs typeface="Calibri" panose="020F0502020204030204" pitchFamily="34" charset="0"/>
              </a:rPr>
              <a:t> →</a:t>
            </a:r>
            <a:r>
              <a:rPr lang="pt-BR" sz="3600" b="0" dirty="0">
                <a:solidFill>
                  <a:schemeClr val="tx1"/>
                </a:solidFill>
                <a:latin typeface="Calibri" panose="020F0502020204030204" pitchFamily="34" charset="0"/>
                <a:cs typeface="Calibri" panose="020F0502020204030204" pitchFamily="34" charset="0"/>
              </a:rPr>
              <a:t> Faturamento (Receita Bruta)</a:t>
            </a:r>
          </a:p>
          <a:p>
            <a:pPr marL="571500" indent="-571500" algn="just">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pt-BR" sz="3600" dirty="0" err="1">
                <a:solidFill>
                  <a:schemeClr val="tx1"/>
                </a:solidFill>
                <a:latin typeface="Calibri" panose="020F0502020204030204" pitchFamily="34" charset="0"/>
                <a:cs typeface="Calibri" panose="020F0502020204030204" pitchFamily="34" charset="0"/>
              </a:rPr>
              <a:t>Pis</a:t>
            </a:r>
            <a:r>
              <a:rPr lang="pt-BR" sz="3600" dirty="0">
                <a:solidFill>
                  <a:schemeClr val="tx1"/>
                </a:solidFill>
                <a:latin typeface="Calibri" panose="020F0502020204030204" pitchFamily="34" charset="0"/>
                <a:cs typeface="Calibri" panose="020F0502020204030204" pitchFamily="34" charset="0"/>
              </a:rPr>
              <a:t>-Pasep →</a:t>
            </a:r>
            <a:r>
              <a:rPr lang="pt-BR" sz="3600" b="0" dirty="0">
                <a:solidFill>
                  <a:schemeClr val="tx1"/>
                </a:solidFill>
                <a:latin typeface="Calibri" panose="020F0502020204030204" pitchFamily="34" charset="0"/>
                <a:cs typeface="Calibri" panose="020F0502020204030204" pitchFamily="34" charset="0"/>
              </a:rPr>
              <a:t> Receita Operacional Bruta</a:t>
            </a:r>
          </a:p>
          <a:p>
            <a:pPr marL="571500" indent="-571500" algn="just">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pt-BR" sz="3600" dirty="0">
                <a:solidFill>
                  <a:schemeClr val="tx1"/>
                </a:solidFill>
                <a:latin typeface="Calibri" panose="020F0502020204030204" pitchFamily="34" charset="0"/>
                <a:cs typeface="Calibri" panose="020F0502020204030204" pitchFamily="34" charset="0"/>
              </a:rPr>
              <a:t>CSLL →</a:t>
            </a:r>
            <a:r>
              <a:rPr lang="pt-BR" sz="3600" b="0" dirty="0">
                <a:solidFill>
                  <a:schemeClr val="tx1"/>
                </a:solidFill>
                <a:latin typeface="Calibri" panose="020F0502020204030204" pitchFamily="34" charset="0"/>
                <a:cs typeface="Calibri" panose="020F0502020204030204" pitchFamily="34" charset="0"/>
              </a:rPr>
              <a:t> Faturamento e Lucro</a:t>
            </a:r>
          </a:p>
          <a:p>
            <a:pPr marL="571500" indent="-571500" algn="just">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pt-BR" sz="3600" dirty="0">
                <a:solidFill>
                  <a:schemeClr val="tx1"/>
                </a:solidFill>
                <a:latin typeface="Calibri" panose="020F0502020204030204" pitchFamily="34" charset="0"/>
                <a:cs typeface="Calibri" panose="020F0502020204030204" pitchFamily="34" charset="0"/>
              </a:rPr>
              <a:t>CIDE →</a:t>
            </a:r>
            <a:r>
              <a:rPr lang="pt-BR" sz="3600" b="0" dirty="0">
                <a:solidFill>
                  <a:schemeClr val="tx1"/>
                </a:solidFill>
                <a:latin typeface="Calibri" panose="020F0502020204030204" pitchFamily="34" charset="0"/>
                <a:cs typeface="Calibri" panose="020F0502020204030204" pitchFamily="34" charset="0"/>
              </a:rPr>
              <a:t> Contribuição de Intervenção no Domínio Econômico – Produtor e Importador de combustíveis</a:t>
            </a:r>
          </a:p>
          <a:p>
            <a:pPr marL="571500" indent="-571500" algn="just">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pt-BR" sz="3600" dirty="0">
                <a:solidFill>
                  <a:schemeClr val="tx1"/>
                </a:solidFill>
                <a:latin typeface="Calibri" panose="020F0502020204030204" pitchFamily="34" charset="0"/>
                <a:cs typeface="Calibri" panose="020F0502020204030204" pitchFamily="34" charset="0"/>
              </a:rPr>
              <a:t>CPMF →</a:t>
            </a:r>
            <a:r>
              <a:rPr lang="pt-BR" sz="3600" b="0" dirty="0">
                <a:solidFill>
                  <a:schemeClr val="tx1"/>
                </a:solidFill>
                <a:latin typeface="Calibri" panose="020F0502020204030204" pitchFamily="34" charset="0"/>
                <a:cs typeface="Calibri" panose="020F0502020204030204" pitchFamily="34" charset="0"/>
              </a:rPr>
              <a:t> Movimentação Financeira (já extinta)</a:t>
            </a:r>
          </a:p>
        </p:txBody>
      </p:sp>
      <p:sp>
        <p:nvSpPr>
          <p:cNvPr id="5" name="CaixaDeTexto 4">
            <a:extLst>
              <a:ext uri="{FF2B5EF4-FFF2-40B4-BE49-F238E27FC236}">
                <a16:creationId xmlns:a16="http://schemas.microsoft.com/office/drawing/2014/main" id="{6980DC5D-E9DF-4F44-AE59-8D3A535E2BC4}"/>
              </a:ext>
            </a:extLst>
          </p:cNvPr>
          <p:cNvSpPr txBox="1"/>
          <p:nvPr/>
        </p:nvSpPr>
        <p:spPr>
          <a:xfrm>
            <a:off x="3124200" y="228600"/>
            <a:ext cx="5486400" cy="769441"/>
          </a:xfrm>
          <a:prstGeom prst="rect">
            <a:avLst/>
          </a:prstGeom>
          <a:noFill/>
        </p:spPr>
        <p:txBody>
          <a:bodyPr wrap="square" rtlCol="0">
            <a:spAutoFit/>
          </a:bodyPr>
          <a:lstStyle/>
          <a:p>
            <a:r>
              <a:rPr lang="pt-BR" sz="4400" dirty="0">
                <a:solidFill>
                  <a:schemeClr val="tx1"/>
                </a:solidFill>
                <a:latin typeface="Calibri" panose="020F0502020204030204" pitchFamily="34" charset="0"/>
                <a:cs typeface="Calibri" panose="020F0502020204030204" pitchFamily="34" charset="0"/>
              </a:rPr>
              <a:t>Contribuições Federais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8600" y="457200"/>
            <a:ext cx="11734800" cy="4876800"/>
          </a:xfrm>
          <a:prstGeom prst="rect">
            <a:avLst/>
          </a:prstGeom>
          <a:noFill/>
          <a:ln w="9525">
            <a:noFill/>
            <a:miter lim="800000"/>
            <a:headEnd/>
            <a:tailEnd/>
          </a:ln>
          <a:effectLst/>
        </p:spPr>
        <p:txBody>
          <a:bodyPr/>
          <a:lstStyle/>
          <a:p>
            <a:pPr marL="571500" indent="-571500" algn="just" eaLnBrk="1" hangingPunct="1">
              <a:lnSpc>
                <a:spcPct val="90000"/>
              </a:lnSpc>
              <a:spcBef>
                <a:spcPct val="20000"/>
              </a:spcBef>
              <a:buSzPct val="75000"/>
              <a:buFont typeface="Arial" panose="020B0604020202020204" pitchFamily="34" charset="0"/>
              <a:buChar char="•"/>
              <a:defRPr/>
            </a:pPr>
            <a:endParaRPr lang="pt-BR" sz="3800" b="0" kern="0" dirty="0">
              <a:solidFill>
                <a:schemeClr val="tx1"/>
              </a:solidFill>
              <a:latin typeface="Calibri" panose="020F0502020204030204" pitchFamily="34" charset="0"/>
              <a:cs typeface="Calibri" panose="020F0502020204030204" pitchFamily="34" charset="0"/>
            </a:endParaRPr>
          </a:p>
          <a:p>
            <a:pPr marL="309562" indent="-360000" algn="just" eaLnBrk="1" hangingPunct="1">
              <a:lnSpc>
                <a:spcPct val="90000"/>
              </a:lnSpc>
              <a:spcBef>
                <a:spcPct val="20000"/>
              </a:spcBef>
              <a:buSzPct val="100000"/>
              <a:buFont typeface="Arial" panose="020B0604020202020204" pitchFamily="34" charset="0"/>
              <a:buChar char="•"/>
              <a:defRPr/>
            </a:pPr>
            <a:r>
              <a:rPr lang="pt-BR" sz="3700" b="0" kern="0" dirty="0">
                <a:solidFill>
                  <a:schemeClr val="tx1"/>
                </a:solidFill>
                <a:latin typeface="Calibri" panose="020F0502020204030204" pitchFamily="34" charset="0"/>
                <a:cs typeface="Calibri" panose="020F0502020204030204" pitchFamily="34" charset="0"/>
              </a:rPr>
              <a:t>Contribuições Para a Previdência Social e Contribuição Social Para o Financiamento da Seguridade Social (COFINS), como os nomes sugerem, financiam a seguridade social.</a:t>
            </a:r>
          </a:p>
          <a:p>
            <a:pPr marL="792000" lvl="1" indent="-360000" algn="just" eaLnBrk="1" hangingPunct="1">
              <a:lnSpc>
                <a:spcPct val="90000"/>
              </a:lnSpc>
              <a:spcBef>
                <a:spcPct val="20000"/>
              </a:spcBef>
              <a:buSzPct val="100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Seguridade social abrange a previdência social, a saúde e a assistência social.</a:t>
            </a:r>
            <a:endParaRPr lang="pt-BR" sz="3600" b="0" kern="0" dirty="0">
              <a:solidFill>
                <a:schemeClr val="tx1"/>
              </a:solidFill>
              <a:latin typeface="Calibri" panose="020F0502020204030204" pitchFamily="34" charset="0"/>
              <a:cs typeface="Calibri" panose="020F0502020204030204" pitchFamily="34" charset="0"/>
            </a:endParaRPr>
          </a:p>
          <a:p>
            <a:pPr marL="792000" lvl="1" indent="-360000" algn="just" eaLnBrk="1" hangingPunct="1">
              <a:lnSpc>
                <a:spcPct val="90000"/>
              </a:lnSpc>
              <a:spcBef>
                <a:spcPct val="20000"/>
              </a:spcBef>
              <a:buSzPct val="100000"/>
              <a:buFont typeface="Arial" panose="020B0604020202020204" pitchFamily="34" charset="0"/>
              <a:buChar char="•"/>
              <a:defRPr/>
            </a:pPr>
            <a:r>
              <a:rPr lang="pt-BR" sz="3600" b="0" kern="0" dirty="0">
                <a:solidFill>
                  <a:schemeClr val="tx1"/>
                </a:solidFill>
                <a:latin typeface="Calibri" panose="020F0502020204030204" pitchFamily="34" charset="0"/>
                <a:cs typeface="Calibri" panose="020F0502020204030204" pitchFamily="34" charset="0"/>
              </a:rPr>
              <a:t>Os recursos do PIS-Pasep integram a receita do FAT, que custeia o seguro-desemprego e o abono salarial. A Constituição de 1988 estabeleceu que,  no mínimo, 40% da arrecadação fosse destinada aos programas de desenvolvimento via BNDES.</a:t>
            </a:r>
          </a:p>
        </p:txBody>
      </p:sp>
      <p:sp>
        <p:nvSpPr>
          <p:cNvPr id="94211" name="Rectangle 4"/>
          <p:cNvSpPr>
            <a:spLocks noChangeArrowheads="1"/>
          </p:cNvSpPr>
          <p:nvPr/>
        </p:nvSpPr>
        <p:spPr bwMode="auto">
          <a:xfrm>
            <a:off x="228600" y="381000"/>
            <a:ext cx="975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buClrTx/>
              <a:buSzPct val="100000"/>
              <a:buFont typeface="Arial" panose="020B0604020202020204" pitchFamily="34" charset="0"/>
              <a:buChar char="•"/>
            </a:pPr>
            <a:r>
              <a:rPr lang="pt-BR" altLang="en-US" sz="4400" b="1" dirty="0">
                <a:latin typeface="Calibri" panose="020F0502020204030204" pitchFamily="34" charset="0"/>
                <a:cs typeface="Calibri" panose="020F0502020204030204" pitchFamily="34" charset="0"/>
              </a:rPr>
              <a:t>Destino dos Recursos e Observações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87912EE-4715-4438-930E-BB33293781A7}"/>
              </a:ext>
            </a:extLst>
          </p:cNvPr>
          <p:cNvSpPr>
            <a:spLocks noGrp="1"/>
          </p:cNvSpPr>
          <p:nvPr>
            <p:ph idx="1"/>
          </p:nvPr>
        </p:nvSpPr>
        <p:spPr>
          <a:xfrm>
            <a:off x="228600" y="1143484"/>
            <a:ext cx="11658600" cy="4114316"/>
          </a:xfrm>
        </p:spPr>
        <p:txBody>
          <a:bodyPr/>
          <a:lstStyle/>
          <a:p>
            <a:pPr algn="just"/>
            <a:r>
              <a:rPr lang="pt-BR" dirty="0">
                <a:latin typeface="Calibri" panose="020F0502020204030204" pitchFamily="34" charset="0"/>
                <a:cs typeface="Calibri" panose="020F0502020204030204" pitchFamily="34" charset="0"/>
              </a:rPr>
              <a:t>COFINS → Alínea “b” do inciso I do artigo 195 da Constituição Federal (CF). A Lei Complementar n</a:t>
            </a:r>
            <a:r>
              <a:rPr lang="pt-BR" strike="sngStrike" dirty="0">
                <a:latin typeface="Calibri" panose="020F0502020204030204" pitchFamily="34" charset="0"/>
                <a:cs typeface="Calibri" panose="020F0502020204030204" pitchFamily="34" charset="0"/>
              </a:rPr>
              <a:t>º</a:t>
            </a:r>
            <a:r>
              <a:rPr lang="pt-BR" dirty="0">
                <a:latin typeface="Calibri" panose="020F0502020204030204" pitchFamily="34" charset="0"/>
                <a:cs typeface="Calibri" panose="020F0502020204030204" pitchFamily="34" charset="0"/>
              </a:rPr>
              <a:t> 70, de 30 de dezembro de 1991, instituiu a COFINS. </a:t>
            </a:r>
          </a:p>
          <a:p>
            <a:pPr lvl="1" algn="just">
              <a:buFont typeface="Arial" panose="020B0604020202020204" pitchFamily="34" charset="0"/>
              <a:buChar char="•"/>
            </a:pPr>
            <a:r>
              <a:rPr lang="pt-BR" sz="3400" dirty="0">
                <a:latin typeface="Calibri" panose="020F0502020204030204" pitchFamily="34" charset="0"/>
                <a:cs typeface="Calibri" panose="020F0502020204030204" pitchFamily="34" charset="0"/>
              </a:rPr>
              <a:t>Posteriormente, unificou-se a legislação da Contribuição para o PIS/Pasep e da COFINS incidentes sobre o faturamento com a edição da Lei n</a:t>
            </a:r>
            <a:r>
              <a:rPr lang="pt-BR" sz="3400" strike="sngStrike" dirty="0">
                <a:latin typeface="Calibri" panose="020F0502020204030204" pitchFamily="34" charset="0"/>
                <a:cs typeface="Calibri" panose="020F0502020204030204" pitchFamily="34" charset="0"/>
              </a:rPr>
              <a:t>º</a:t>
            </a:r>
            <a:r>
              <a:rPr lang="pt-BR" sz="3400" dirty="0">
                <a:latin typeface="Calibri" panose="020F0502020204030204" pitchFamily="34" charset="0"/>
                <a:cs typeface="Calibri" panose="020F0502020204030204" pitchFamily="34" charset="0"/>
              </a:rPr>
              <a:t> 9.718, de 27 de novembro de 1998.</a:t>
            </a:r>
          </a:p>
          <a:p>
            <a:pPr lvl="1" algn="just">
              <a:buFont typeface="Arial" panose="020B0604020202020204" pitchFamily="34" charset="0"/>
              <a:buChar char="•"/>
            </a:pPr>
            <a:endParaRPr lang="pt-BR" sz="500" dirty="0">
              <a:latin typeface="Calibri" panose="020F0502020204030204" pitchFamily="34" charset="0"/>
              <a:cs typeface="Calibri" panose="020F0502020204030204" pitchFamily="34" charset="0"/>
            </a:endParaRPr>
          </a:p>
          <a:p>
            <a:pPr algn="just"/>
            <a:r>
              <a:rPr lang="pt-BR" dirty="0">
                <a:latin typeface="Calibri" panose="020F0502020204030204" pitchFamily="34" charset="0"/>
                <a:cs typeface="Calibri" panose="020F0502020204030204" pitchFamily="34" charset="0"/>
              </a:rPr>
              <a:t>O regime de apuração </a:t>
            </a:r>
            <a:r>
              <a:rPr lang="pt-BR" b="1" dirty="0">
                <a:latin typeface="Calibri" panose="020F0502020204030204" pitchFamily="34" charset="0"/>
                <a:cs typeface="Calibri" panose="020F0502020204030204" pitchFamily="34" charset="0"/>
              </a:rPr>
              <a:t>não cumulativa </a:t>
            </a:r>
            <a:r>
              <a:rPr lang="pt-BR" dirty="0">
                <a:latin typeface="Calibri" panose="020F0502020204030204" pitchFamily="34" charset="0"/>
                <a:cs typeface="Calibri" panose="020F0502020204030204" pitchFamily="34" charset="0"/>
              </a:rPr>
              <a:t>da COFINS foi instituído pela Lei n</a:t>
            </a:r>
            <a:r>
              <a:rPr lang="pt-BR" strike="sngStrike" dirty="0">
                <a:latin typeface="Calibri" panose="020F0502020204030204" pitchFamily="34" charset="0"/>
                <a:cs typeface="Calibri" panose="020F0502020204030204" pitchFamily="34" charset="0"/>
              </a:rPr>
              <a:t>º</a:t>
            </a:r>
            <a:r>
              <a:rPr lang="pt-BR" dirty="0">
                <a:latin typeface="Calibri" panose="020F0502020204030204" pitchFamily="34" charset="0"/>
                <a:cs typeface="Calibri" panose="020F0502020204030204" pitchFamily="34" charset="0"/>
              </a:rPr>
              <a:t> 10.833, de 29 de dezembro de </a:t>
            </a:r>
            <a:r>
              <a:rPr lang="pt-BR" b="1" dirty="0">
                <a:latin typeface="Calibri" panose="020F0502020204030204" pitchFamily="34" charset="0"/>
                <a:cs typeface="Calibri" panose="020F0502020204030204" pitchFamily="34" charset="0"/>
              </a:rPr>
              <a:t>2003</a:t>
            </a:r>
            <a:r>
              <a:rPr lang="pt-BR" dirty="0">
                <a:latin typeface="Calibri" panose="020F0502020204030204" pitchFamily="34" charset="0"/>
                <a:cs typeface="Calibri" panose="020F0502020204030204" pitchFamily="34" charset="0"/>
              </a:rPr>
              <a:t>.</a:t>
            </a:r>
          </a:p>
          <a:p>
            <a:pPr algn="just"/>
            <a:endParaRPr lang="pt-BR"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A866083-DBFC-4781-BC70-672FA1C54E95}"/>
              </a:ext>
            </a:extLst>
          </p:cNvPr>
          <p:cNvSpPr>
            <a:spLocks noChangeArrowheads="1"/>
          </p:cNvSpPr>
          <p:nvPr/>
        </p:nvSpPr>
        <p:spPr bwMode="auto">
          <a:xfrm>
            <a:off x="228600" y="381000"/>
            <a:ext cx="975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buClrTx/>
              <a:buSzPct val="100000"/>
              <a:buFont typeface="Arial" panose="020B0604020202020204" pitchFamily="34" charset="0"/>
              <a:buChar char="•"/>
            </a:pPr>
            <a:r>
              <a:rPr lang="pt-BR" altLang="en-US" sz="4400" b="1" dirty="0">
                <a:latin typeface="Calibri" panose="020F0502020204030204" pitchFamily="34" charset="0"/>
                <a:cs typeface="Calibri" panose="020F0502020204030204" pitchFamily="34" charset="0"/>
              </a:rPr>
              <a:t>Destino dos Recursos e Observações</a:t>
            </a:r>
          </a:p>
        </p:txBody>
      </p:sp>
    </p:spTree>
    <p:extLst>
      <p:ext uri="{BB962C8B-B14F-4D97-AF65-F5344CB8AC3E}">
        <p14:creationId xmlns:p14="http://schemas.microsoft.com/office/powerpoint/2010/main" val="25627877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609600"/>
            <a:ext cx="11887200" cy="4876800"/>
          </a:xfrm>
          <a:prstGeom prst="rect">
            <a:avLst/>
          </a:prstGeom>
          <a:noFill/>
          <a:ln w="9525">
            <a:noFill/>
            <a:miter lim="800000"/>
            <a:headEnd/>
            <a:tailEnd/>
          </a:ln>
          <a:effectLst/>
        </p:spPr>
        <p:txBody>
          <a:bodyPr/>
          <a:lstStyle/>
          <a:p>
            <a:pPr algn="just" eaLnBrk="1" hangingPunct="1">
              <a:lnSpc>
                <a:spcPct val="90000"/>
              </a:lnSpc>
              <a:spcBef>
                <a:spcPct val="20000"/>
              </a:spcBef>
              <a:buSzPct val="100000"/>
              <a:defRPr/>
            </a:pPr>
            <a:endParaRPr lang="pt-BR" sz="3800" kern="0" dirty="0">
              <a:solidFill>
                <a:schemeClr val="tx1"/>
              </a:solidFill>
              <a:latin typeface="Calibri" panose="020F0502020204030204" pitchFamily="34" charset="0"/>
              <a:cs typeface="Calibri" panose="020F0502020204030204" pitchFamily="34" charset="0"/>
            </a:endParaRPr>
          </a:p>
          <a:p>
            <a:pPr marL="571500" indent="-396000" algn="just" eaLnBrk="1" hangingPunct="1">
              <a:lnSpc>
                <a:spcPct val="90000"/>
              </a:lnSpc>
              <a:spcBef>
                <a:spcPct val="20000"/>
              </a:spcBef>
              <a:buSzPct val="100000"/>
              <a:buFont typeface="Arial" panose="020B0604020202020204" pitchFamily="34" charset="0"/>
              <a:buChar char="•"/>
              <a:defRPr/>
            </a:pPr>
            <a:r>
              <a:rPr lang="pt-BR" sz="3800" b="0" kern="0" dirty="0">
                <a:solidFill>
                  <a:schemeClr val="tx1"/>
                </a:solidFill>
                <a:latin typeface="Calibri" panose="020F0502020204030204" pitchFamily="34" charset="0"/>
                <a:cs typeface="Calibri" panose="020F0502020204030204" pitchFamily="34" charset="0"/>
              </a:rPr>
              <a:t>CSLL → Toda a arrecadação é transferida para a o Tesouro Nacional.</a:t>
            </a:r>
          </a:p>
          <a:p>
            <a:pPr marL="571500" indent="-396000" algn="just" eaLnBrk="1" hangingPunct="1">
              <a:lnSpc>
                <a:spcPct val="90000"/>
              </a:lnSpc>
              <a:spcBef>
                <a:spcPct val="20000"/>
              </a:spcBef>
              <a:buSzPct val="100000"/>
              <a:buFont typeface="Arial" panose="020B0604020202020204" pitchFamily="34" charset="0"/>
              <a:buChar char="•"/>
              <a:defRPr/>
            </a:pPr>
            <a:endParaRPr lang="pt-BR" sz="1200" b="0" kern="0" dirty="0">
              <a:solidFill>
                <a:schemeClr val="tx1"/>
              </a:solidFill>
              <a:latin typeface="Calibri" panose="020F0502020204030204" pitchFamily="34" charset="0"/>
              <a:cs typeface="Calibri" panose="020F0502020204030204" pitchFamily="34" charset="0"/>
            </a:endParaRPr>
          </a:p>
          <a:p>
            <a:pPr marL="571500" indent="-396000" algn="just" eaLnBrk="1" hangingPunct="1">
              <a:lnSpc>
                <a:spcPct val="90000"/>
              </a:lnSpc>
              <a:spcBef>
                <a:spcPct val="20000"/>
              </a:spcBef>
              <a:buSzPct val="100000"/>
              <a:buFont typeface="Arial" panose="020B0604020202020204" pitchFamily="34" charset="0"/>
              <a:buChar char="•"/>
              <a:defRPr/>
            </a:pPr>
            <a:r>
              <a:rPr lang="pt-BR" sz="3800" b="0" kern="0" dirty="0">
                <a:solidFill>
                  <a:schemeClr val="tx1"/>
                </a:solidFill>
                <a:latin typeface="Calibri" panose="020F0502020204030204" pitchFamily="34" charset="0"/>
                <a:cs typeface="Calibri" panose="020F0502020204030204" pitchFamily="34" charset="0"/>
              </a:rPr>
              <a:t>CPMF → Financiamento e custeio da saúde (0,20% para o Fundo Nacional de Saúde, 0,10% para o custeio da previdência e 0,08% para o Fundo de Combate a Erradicação da Pobreza).</a:t>
            </a:r>
          </a:p>
          <a:p>
            <a:pPr marL="1290638" lvl="1" indent="-571500" algn="just" eaLnBrk="1" hangingPunct="1">
              <a:lnSpc>
                <a:spcPct val="90000"/>
              </a:lnSpc>
              <a:spcBef>
                <a:spcPct val="20000"/>
              </a:spcBef>
              <a:buSzPct val="100000"/>
              <a:buFont typeface="Arial" panose="020B0604020202020204" pitchFamily="34" charset="0"/>
              <a:buChar char="•"/>
              <a:defRPr/>
            </a:pPr>
            <a:r>
              <a:rPr lang="pt-BR" sz="3600" b="0" kern="0" dirty="0">
                <a:solidFill>
                  <a:schemeClr val="tx1"/>
                </a:solidFill>
                <a:latin typeface="Calibri" panose="020F0502020204030204" pitchFamily="34" charset="0"/>
                <a:cs typeface="Calibri" panose="020F0502020204030204" pitchFamily="34" charset="0"/>
              </a:rPr>
              <a:t>Extinta em 2007.</a:t>
            </a:r>
          </a:p>
          <a:p>
            <a:pPr marL="1290638" lvl="1" indent="-571500" algn="just" eaLnBrk="1" hangingPunct="1">
              <a:lnSpc>
                <a:spcPct val="90000"/>
              </a:lnSpc>
              <a:spcBef>
                <a:spcPct val="20000"/>
              </a:spcBef>
              <a:buSzPct val="100000"/>
              <a:buFont typeface="Arial" panose="020B0604020202020204" pitchFamily="34" charset="0"/>
              <a:buChar char="•"/>
              <a:defRPr/>
            </a:pPr>
            <a:r>
              <a:rPr lang="pt-BR" sz="3600" b="0" kern="0" dirty="0">
                <a:solidFill>
                  <a:schemeClr val="tx1"/>
                </a:solidFill>
                <a:latin typeface="Calibri" panose="020F0502020204030204" pitchFamily="34" charset="0"/>
                <a:cs typeface="Calibri" panose="020F0502020204030204" pitchFamily="34" charset="0"/>
              </a:rPr>
              <a:t>Anteriormente existiu o IPMF, criado em 1993, com alíquota de 0,25%.</a:t>
            </a:r>
          </a:p>
        </p:txBody>
      </p:sp>
      <p:sp>
        <p:nvSpPr>
          <p:cNvPr id="4" name="Rectangle 4">
            <a:extLst>
              <a:ext uri="{FF2B5EF4-FFF2-40B4-BE49-F238E27FC236}">
                <a16:creationId xmlns:a16="http://schemas.microsoft.com/office/drawing/2014/main" id="{F9069971-EF0C-4D75-931A-AA5F06DDD206}"/>
              </a:ext>
            </a:extLst>
          </p:cNvPr>
          <p:cNvSpPr>
            <a:spLocks noChangeArrowheads="1"/>
          </p:cNvSpPr>
          <p:nvPr/>
        </p:nvSpPr>
        <p:spPr bwMode="auto">
          <a:xfrm>
            <a:off x="228600" y="381000"/>
            <a:ext cx="975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buClrTx/>
              <a:buSzPct val="100000"/>
              <a:buFont typeface="Arial" panose="020B0604020202020204" pitchFamily="34" charset="0"/>
              <a:buChar char="•"/>
            </a:pPr>
            <a:r>
              <a:rPr lang="pt-BR" altLang="en-US" sz="4400" b="1" dirty="0">
                <a:latin typeface="Calibri" panose="020F0502020204030204" pitchFamily="34" charset="0"/>
                <a:cs typeface="Calibri" panose="020F0502020204030204" pitchFamily="34" charset="0"/>
              </a:rPr>
              <a:t>Destino dos Recursos e Observações</a:t>
            </a:r>
          </a:p>
        </p:txBody>
      </p:sp>
    </p:spTree>
    <p:extLst>
      <p:ext uri="{BB962C8B-B14F-4D97-AF65-F5344CB8AC3E}">
        <p14:creationId xmlns:p14="http://schemas.microsoft.com/office/powerpoint/2010/main" val="34257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34E82-7D04-4357-9C1A-F1EF8A3077FB}"/>
              </a:ext>
            </a:extLst>
          </p:cNvPr>
          <p:cNvSpPr>
            <a:spLocks noGrp="1"/>
          </p:cNvSpPr>
          <p:nvPr>
            <p:ph type="title"/>
          </p:nvPr>
        </p:nvSpPr>
        <p:spPr>
          <a:xfrm>
            <a:off x="913953" y="76200"/>
            <a:ext cx="10364095" cy="1143202"/>
          </a:xfrm>
        </p:spPr>
        <p:txBody>
          <a:bodyPr/>
          <a:lstStyle/>
          <a:p>
            <a:r>
              <a:rPr lang="pt-BR" sz="4400" b="1" dirty="0">
                <a:solidFill>
                  <a:schemeClr val="tx1"/>
                </a:solidFill>
                <a:latin typeface="Calibri" panose="020F0502020204030204" pitchFamily="34" charset="0"/>
                <a:cs typeface="Calibri" panose="020F0502020204030204" pitchFamily="34" charset="0"/>
              </a:rPr>
              <a:t>Observações</a:t>
            </a:r>
          </a:p>
        </p:txBody>
      </p:sp>
      <p:sp>
        <p:nvSpPr>
          <p:cNvPr id="3" name="Espaço Reservado para Conteúdo 2">
            <a:extLst>
              <a:ext uri="{FF2B5EF4-FFF2-40B4-BE49-F238E27FC236}">
                <a16:creationId xmlns:a16="http://schemas.microsoft.com/office/drawing/2014/main" id="{C1484860-17C4-43BF-816B-5C1D9A85D6A0}"/>
              </a:ext>
            </a:extLst>
          </p:cNvPr>
          <p:cNvSpPr>
            <a:spLocks noGrp="1"/>
          </p:cNvSpPr>
          <p:nvPr>
            <p:ph idx="1"/>
          </p:nvPr>
        </p:nvSpPr>
        <p:spPr>
          <a:xfrm>
            <a:off x="152400" y="990600"/>
            <a:ext cx="11891963" cy="4114316"/>
          </a:xfrm>
        </p:spPr>
        <p:txBody>
          <a:bodyPr/>
          <a:lstStyle/>
          <a:p>
            <a:pPr algn="just"/>
            <a:r>
              <a:rPr lang="pt-BR" dirty="0">
                <a:latin typeface="Calibri" panose="020F0502020204030204" pitchFamily="34" charset="0"/>
                <a:cs typeface="Calibri" panose="020F0502020204030204" pitchFamily="34" charset="0"/>
              </a:rPr>
              <a:t>Dada a complexidade do nosso sistema tributário, existem propostas para alterá-lo.</a:t>
            </a:r>
          </a:p>
          <a:p>
            <a:pPr lvl="1" algn="just">
              <a:buFont typeface="Arial" panose="020B0604020202020204" pitchFamily="34" charset="0"/>
              <a:buChar char="•"/>
            </a:pPr>
            <a:r>
              <a:rPr lang="pt-BR" dirty="0">
                <a:latin typeface="Calibri" panose="020F0502020204030204" pitchFamily="34" charset="0"/>
                <a:cs typeface="Calibri" panose="020F0502020204030204" pitchFamily="34" charset="0"/>
              </a:rPr>
              <a:t>O Banco Mundial estima que uma empresa de porte médio no Brasil gaste entre 1.800 e 2.400 horas por ano para administrar a tributação (melhores práticas → entre 200 e 400 horas).</a:t>
            </a:r>
          </a:p>
          <a:p>
            <a:pPr algn="just"/>
            <a:r>
              <a:rPr lang="pt-BR" dirty="0">
                <a:latin typeface="Calibri" panose="020F0502020204030204" pitchFamily="34" charset="0"/>
                <a:cs typeface="Calibri" panose="020F0502020204030204" pitchFamily="34" charset="0"/>
              </a:rPr>
              <a:t>Na maioria dos casos existe a proposta de um único imposto sobre o consumo (com uma ou duas alíquotas), com cobrança no destino (agrupar </a:t>
            </a:r>
            <a:r>
              <a:rPr lang="pt-BR" dirty="0" err="1">
                <a:latin typeface="Calibri" panose="020F0502020204030204" pitchFamily="34" charset="0"/>
                <a:cs typeface="Calibri" panose="020F0502020204030204" pitchFamily="34" charset="0"/>
              </a:rPr>
              <a:t>Cofins</a:t>
            </a:r>
            <a:r>
              <a:rPr lang="pt-BR" dirty="0">
                <a:latin typeface="Calibri" panose="020F0502020204030204" pitchFamily="34" charset="0"/>
                <a:cs typeface="Calibri" panose="020F0502020204030204" pitchFamily="34" charset="0"/>
              </a:rPr>
              <a:t>, PIS, IPI, ICMS, ISS).</a:t>
            </a:r>
          </a:p>
          <a:p>
            <a:pPr algn="just"/>
            <a:r>
              <a:rPr lang="pt-BR" dirty="0">
                <a:latin typeface="Calibri" panose="020F0502020204030204" pitchFamily="34" charset="0"/>
                <a:cs typeface="Calibri" panose="020F0502020204030204" pitchFamily="34" charset="0"/>
              </a:rPr>
              <a:t>Seria um imposto de valor adicionado sobre bens e serviços (crédito tributário para tudo que seja “insumo”).</a:t>
            </a:r>
          </a:p>
          <a:p>
            <a:pPr marL="0" indent="0" algn="just">
              <a:buNone/>
            </a:pPr>
            <a:endParaRPr lang="pt-B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00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CC2FE4-62DA-4B2D-A3CA-3E7E615A2B73}"/>
              </a:ext>
            </a:extLst>
          </p:cNvPr>
          <p:cNvSpPr>
            <a:spLocks noGrp="1"/>
          </p:cNvSpPr>
          <p:nvPr>
            <p:ph type="title"/>
          </p:nvPr>
        </p:nvSpPr>
        <p:spPr>
          <a:xfrm>
            <a:off x="685800" y="76200"/>
            <a:ext cx="10364095" cy="1143202"/>
          </a:xfrm>
        </p:spPr>
        <p:txBody>
          <a:bodyPr/>
          <a:lstStyle/>
          <a:p>
            <a:r>
              <a:rPr lang="pt-BR" sz="4400" b="1" dirty="0">
                <a:solidFill>
                  <a:schemeClr val="tx1"/>
                </a:solidFill>
                <a:latin typeface="Calibri" panose="020F0502020204030204" pitchFamily="34" charset="0"/>
                <a:cs typeface="Calibri" panose="020F0502020204030204" pitchFamily="34" charset="0"/>
              </a:rPr>
              <a:t>Observações</a:t>
            </a:r>
          </a:p>
        </p:txBody>
      </p:sp>
      <p:sp>
        <p:nvSpPr>
          <p:cNvPr id="5" name="Espaço Reservado para Conteúdo 2">
            <a:extLst>
              <a:ext uri="{FF2B5EF4-FFF2-40B4-BE49-F238E27FC236}">
                <a16:creationId xmlns:a16="http://schemas.microsoft.com/office/drawing/2014/main" id="{E4A6BAD1-CA62-4E7C-978C-F15EE8583E3D}"/>
              </a:ext>
            </a:extLst>
          </p:cNvPr>
          <p:cNvSpPr>
            <a:spLocks noGrp="1"/>
          </p:cNvSpPr>
          <p:nvPr>
            <p:ph idx="1"/>
          </p:nvPr>
        </p:nvSpPr>
        <p:spPr>
          <a:xfrm>
            <a:off x="152400" y="991084"/>
            <a:ext cx="11810999" cy="4114316"/>
          </a:xfrm>
        </p:spPr>
        <p:txBody>
          <a:bodyPr/>
          <a:lstStyle/>
          <a:p>
            <a:pPr algn="just"/>
            <a:r>
              <a:rPr lang="pt-BR" dirty="0">
                <a:latin typeface="Calibri" panose="020F0502020204030204" pitchFamily="34" charset="0"/>
                <a:cs typeface="Calibri" panose="020F0502020204030204" pitchFamily="34" charset="0"/>
              </a:rPr>
              <a:t>Existe também a proposta de um </a:t>
            </a:r>
            <a:r>
              <a:rPr lang="pt-BR" b="1" dirty="0">
                <a:latin typeface="Calibri" panose="020F0502020204030204" pitchFamily="34" charset="0"/>
                <a:cs typeface="Calibri" panose="020F0502020204030204" pitchFamily="34" charset="0"/>
              </a:rPr>
              <a:t>imposto único </a:t>
            </a:r>
            <a:r>
              <a:rPr lang="pt-BR" dirty="0">
                <a:latin typeface="Calibri" panose="020F0502020204030204" pitchFamily="34" charset="0"/>
                <a:cs typeface="Calibri" panose="020F0502020204030204" pitchFamily="34" charset="0"/>
              </a:rPr>
              <a:t>sobre </a:t>
            </a:r>
            <a:r>
              <a:rPr lang="pt-BR" b="1" dirty="0">
                <a:latin typeface="Calibri" panose="020F0502020204030204" pitchFamily="34" charset="0"/>
                <a:cs typeface="Calibri" panose="020F0502020204030204" pitchFamily="34" charset="0"/>
              </a:rPr>
              <a:t>movimentações financeiras</a:t>
            </a:r>
            <a:r>
              <a:rPr lang="pt-BR" dirty="0">
                <a:latin typeface="Calibri" panose="020F0502020204030204" pitchFamily="34" charset="0"/>
                <a:cs typeface="Calibri" panose="020F0502020204030204" pitchFamily="34" charset="0"/>
              </a:rPr>
              <a:t>; péssimo por várias razões:</a:t>
            </a:r>
          </a:p>
          <a:p>
            <a:pPr marL="1213682" lvl="1" indent="-742950" algn="just">
              <a:buFont typeface="+mj-lt"/>
              <a:buAutoNum type="arabicParenR"/>
            </a:pPr>
            <a:r>
              <a:rPr lang="pt-BR" sz="3200" dirty="0">
                <a:latin typeface="Calibri" panose="020F0502020204030204" pitchFamily="34" charset="0"/>
                <a:cs typeface="Calibri" panose="020F0502020204030204" pitchFamily="34" charset="0"/>
              </a:rPr>
              <a:t>Tributo em cascata (</a:t>
            </a:r>
            <a:r>
              <a:rPr lang="pt-BR" sz="3200" dirty="0" err="1">
                <a:latin typeface="Calibri" panose="020F0502020204030204" pitchFamily="34" charset="0"/>
                <a:cs typeface="Calibri" panose="020F0502020204030204" pitchFamily="34" charset="0"/>
              </a:rPr>
              <a:t>distorcivo</a:t>
            </a:r>
            <a:r>
              <a:rPr lang="pt-BR" sz="3200" dirty="0">
                <a:latin typeface="Calibri" panose="020F0502020204030204" pitchFamily="34" charset="0"/>
                <a:cs typeface="Calibri" panose="020F0502020204030204" pitchFamily="34" charset="0"/>
              </a:rPr>
              <a:t>)</a:t>
            </a:r>
          </a:p>
          <a:p>
            <a:pPr marL="1213682" lvl="1" indent="-742950" algn="just">
              <a:buFont typeface="+mj-lt"/>
              <a:buAutoNum type="arabicParenR"/>
            </a:pPr>
            <a:r>
              <a:rPr lang="pt-BR" sz="3200" dirty="0">
                <a:latin typeface="Calibri" panose="020F0502020204030204" pitchFamily="34" charset="0"/>
                <a:cs typeface="Calibri" panose="020F0502020204030204" pitchFamily="34" charset="0"/>
              </a:rPr>
              <a:t>Onera investimentos e exportações</a:t>
            </a:r>
          </a:p>
          <a:p>
            <a:pPr marL="1213682" lvl="1" indent="-742950" algn="just">
              <a:buFont typeface="+mj-lt"/>
              <a:buAutoNum type="arabicParenR"/>
            </a:pPr>
            <a:r>
              <a:rPr lang="pt-BR" sz="3200" dirty="0">
                <a:latin typeface="Calibri" panose="020F0502020204030204" pitchFamily="34" charset="0"/>
                <a:cs typeface="Calibri" panose="020F0502020204030204" pitchFamily="34" charset="0"/>
              </a:rPr>
              <a:t>Tributa transações não econômicas (que não geram valor), como o pagamento da mesada do seu filho,...</a:t>
            </a:r>
          </a:p>
          <a:p>
            <a:pPr marL="1213682" lvl="1" indent="-742950" algn="just">
              <a:buFont typeface="+mj-lt"/>
              <a:buAutoNum type="arabicParenR"/>
            </a:pPr>
            <a:r>
              <a:rPr lang="pt-BR" sz="3200" dirty="0">
                <a:latin typeface="Calibri" panose="020F0502020204030204" pitchFamily="34" charset="0"/>
                <a:cs typeface="Calibri" panose="020F0502020204030204" pitchFamily="34" charset="0"/>
              </a:rPr>
              <a:t>É difícil prever qual será o tamanho da base de tributação</a:t>
            </a:r>
          </a:p>
          <a:p>
            <a:pPr marL="1476000" lvl="2" indent="-360000" algn="just">
              <a:buFont typeface="Arial" panose="020B0604020202020204" pitchFamily="34" charset="0"/>
              <a:buChar char="•"/>
            </a:pPr>
            <a:r>
              <a:rPr lang="pt-BR" sz="3200" dirty="0">
                <a:latin typeface="Calibri" panose="020F0502020204030204" pitchFamily="34" charset="0"/>
                <a:cs typeface="Calibri" panose="020F0502020204030204" pitchFamily="34" charset="0"/>
              </a:rPr>
              <a:t>Deve causar desintermediação financeira → não foi muito relevante no passado, pois a alíquota era baixa e a taxa de juros muito elevada</a:t>
            </a:r>
          </a:p>
        </p:txBody>
      </p:sp>
    </p:spTree>
    <p:extLst>
      <p:ext uri="{BB962C8B-B14F-4D97-AF65-F5344CB8AC3E}">
        <p14:creationId xmlns:p14="http://schemas.microsoft.com/office/powerpoint/2010/main" val="41382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ítulo 1"/>
          <p:cNvSpPr>
            <a:spLocks noGrp="1"/>
          </p:cNvSpPr>
          <p:nvPr>
            <p:ph type="title"/>
          </p:nvPr>
        </p:nvSpPr>
        <p:spPr>
          <a:xfrm>
            <a:off x="1828800" y="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Federalismo Fiscal</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96259" name="Espaço Reservado para Conteúdo 2"/>
          <p:cNvSpPr>
            <a:spLocks noGrp="1"/>
          </p:cNvSpPr>
          <p:nvPr>
            <p:ph idx="1"/>
          </p:nvPr>
        </p:nvSpPr>
        <p:spPr>
          <a:xfrm>
            <a:off x="304800" y="1066800"/>
            <a:ext cx="115824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conceito de Federalismo fiscal está associado com a divisão de tarefas entre os diferentes níveis de governo:</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Quem deve arrecadar cada um dos tributos do país e quem deve ofertar cada um dos serviços públicos.</a:t>
            </a:r>
          </a:p>
          <a:p>
            <a:pPr lvl="1" algn="just">
              <a:buClrTx/>
              <a:buFont typeface="Arial" panose="020B0604020202020204" pitchFamily="34" charset="0"/>
              <a:buChar char="•"/>
            </a:pPr>
            <a:endParaRPr lang="pt-BR" altLang="en-US" sz="20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ideia principal é buscar uma divisão de tarefas que maximize a eficiência do setor público.</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anim calcmode="lin" valueType="num">
                                      <p:cBhvr additive="base">
                                        <p:cTn id="11"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anim calcmode="lin" valueType="num">
                                      <p:cBhvr additive="base">
                                        <p:cTn id="17"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28800" y="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Federalismo Fiscal</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304800" y="381000"/>
            <a:ext cx="11582400" cy="3886200"/>
          </a:xfrm>
        </p:spPr>
        <p:txBody>
          <a:bodyPr/>
          <a:lstStyle/>
          <a:p>
            <a:pPr marL="0" indent="0" algn="just">
              <a:buClrTx/>
              <a:buNone/>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Por exemplo:</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É natural que o imposto sobre a renda seja de competência da União, pois os moradores de um estado podem se donos de empresas ou trabalhar em outros estados.</a:t>
            </a:r>
          </a:p>
          <a:p>
            <a:pPr lvl="1"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Também, parece natural que as obras na área urbana sejam executadas pelos governos municipais.</a:t>
            </a:r>
          </a:p>
        </p:txBody>
      </p:sp>
    </p:spTree>
    <p:extLst>
      <p:ext uri="{BB962C8B-B14F-4D97-AF65-F5344CB8AC3E}">
        <p14:creationId xmlns:p14="http://schemas.microsoft.com/office/powerpoint/2010/main" val="29977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371600"/>
          </a:xfrm>
        </p:spPr>
        <p:txBody>
          <a:bodyPr/>
          <a:lstStyle/>
          <a:p>
            <a:pPr algn="ctr"/>
            <a:r>
              <a:rPr lang="pt-BR" sz="4800" b="1" dirty="0">
                <a:solidFill>
                  <a:schemeClr val="tx1"/>
                </a:solidFill>
                <a:latin typeface="Calibri" panose="020F0502020204030204" pitchFamily="34" charset="0"/>
                <a:cs typeface="Calibri" panose="020F0502020204030204" pitchFamily="34" charset="0"/>
              </a:rPr>
              <a:t>Dívida Bruta x Dívida Líquida</a:t>
            </a:r>
          </a:p>
        </p:txBody>
      </p:sp>
      <p:sp>
        <p:nvSpPr>
          <p:cNvPr id="3" name="Espaço Reservado para Conteúdo 2"/>
          <p:cNvSpPr>
            <a:spLocks noGrp="1"/>
          </p:cNvSpPr>
          <p:nvPr>
            <p:ph idx="1"/>
          </p:nvPr>
        </p:nvSpPr>
        <p:spPr>
          <a:xfrm>
            <a:off x="76200" y="1066800"/>
            <a:ext cx="11963400" cy="3886200"/>
          </a:xfrm>
        </p:spPr>
        <p:txBody>
          <a:bodyPr/>
          <a:lstStyle/>
          <a:p>
            <a:pPr algn="just">
              <a:buClrTx/>
              <a:buFont typeface="Arial" panose="020B0604020202020204" pitchFamily="34" charset="0"/>
              <a:buChar char="•"/>
            </a:pPr>
            <a:r>
              <a:rPr lang="pt-BR" sz="3600" b="1" dirty="0">
                <a:latin typeface="Calibri" panose="020F0502020204030204" pitchFamily="34" charset="0"/>
                <a:cs typeface="Calibri" panose="020F0502020204030204" pitchFamily="34" charset="0"/>
              </a:rPr>
              <a:t>Dívida Bruta do Governo Geral (DBGG) → </a:t>
            </a:r>
            <a:r>
              <a:rPr lang="pt-BR" sz="3600" dirty="0">
                <a:latin typeface="Calibri" panose="020F0502020204030204" pitchFamily="34" charset="0"/>
                <a:cs typeface="Calibri" panose="020F0502020204030204" pitchFamily="34" charset="0"/>
              </a:rPr>
              <a:t>Indicador fiscal muito utilizado para efeitos de comparação internacional.</a:t>
            </a:r>
          </a:p>
          <a:p>
            <a:pPr lvl="1" algn="just">
              <a:buFont typeface="Arial" panose="020B0604020202020204" pitchFamily="34" charset="0"/>
              <a:buChar char="•"/>
            </a:pPr>
            <a:r>
              <a:rPr lang="pt-BR" sz="3400" dirty="0">
                <a:latin typeface="Calibri" panose="020F0502020204030204" pitchFamily="34" charset="0"/>
                <a:cs typeface="Calibri" panose="020F0502020204030204" pitchFamily="34" charset="0"/>
              </a:rPr>
              <a:t>Abrange o total das dívidas de responsabilidade dos governos federal, estaduais e municipais (incluindo administração direta e indireta e INSS) junto ao setor privado, ao setor público financeiro, ao Banco Central e ao resto do mundo. </a:t>
            </a:r>
          </a:p>
          <a:p>
            <a:pPr lvl="1" algn="just">
              <a:buFont typeface="Arial" panose="020B0604020202020204" pitchFamily="34" charset="0"/>
              <a:buChar char="•"/>
            </a:pPr>
            <a:r>
              <a:rPr lang="pt-BR" sz="3400" dirty="0">
                <a:latin typeface="Calibri" panose="020F0502020204030204" pitchFamily="34" charset="0"/>
                <a:cs typeface="Calibri" panose="020F0502020204030204" pitchFamily="34" charset="0"/>
              </a:rPr>
              <a:t>A DBGG considera, além dos títulos do financiamento mobiliário do Tesouro Nacional, as operações compromissadas* realizadas pelo Banco Central, abrangendo assim, toda a dívida mobiliária federal em mercado.</a:t>
            </a:r>
          </a:p>
        </p:txBody>
      </p:sp>
    </p:spTree>
    <p:extLst>
      <p:ext uri="{BB962C8B-B14F-4D97-AF65-F5344CB8AC3E}">
        <p14:creationId xmlns:p14="http://schemas.microsoft.com/office/powerpoint/2010/main" val="19850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828800" y="-7620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Federalismo Fiscal</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97282" name="Espaço Reservado para Conteúdo 2"/>
          <p:cNvSpPr>
            <a:spLocks noGrp="1"/>
          </p:cNvSpPr>
          <p:nvPr>
            <p:ph idx="1"/>
          </p:nvPr>
        </p:nvSpPr>
        <p:spPr>
          <a:xfrm>
            <a:off x="152400" y="914400"/>
            <a:ext cx="118872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característica central do Federalismo Fiscal no Brasil, após a Constituição de 1988 tem sido a descentralização de tarefas e de recursos.</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No caso da descentralização dos recursos, podemos citar o aumento do FPE e FPM (antes da Constituição de 1988 igual a 10%).</a:t>
            </a:r>
          </a:p>
          <a:p>
            <a:pPr lvl="1"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Note então que, apesar do forte aumento da tributação Federal nos últimos anos, os Estados e Municípios passaram a ser contemplados com mais recursos.</a:t>
            </a:r>
            <a:endParaRPr lang="en-US"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282">
                                            <p:txEl>
                                              <p:pRg st="1" end="1"/>
                                            </p:txEl>
                                          </p:spTgt>
                                        </p:tgtEl>
                                        <p:attrNameLst>
                                          <p:attrName>style.visibility</p:attrName>
                                        </p:attrNameLst>
                                      </p:cBhvr>
                                      <p:to>
                                        <p:strVal val="visible"/>
                                      </p:to>
                                    </p:set>
                                    <p:anim calcmode="lin" valueType="num">
                                      <p:cBhvr additive="base">
                                        <p:cTn id="11" dur="5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82">
                                            <p:txEl>
                                              <p:pRg st="3" end="3"/>
                                            </p:txEl>
                                          </p:spTgt>
                                        </p:tgtEl>
                                        <p:attrNameLst>
                                          <p:attrName>style.visibility</p:attrName>
                                        </p:attrNameLst>
                                      </p:cBhvr>
                                      <p:to>
                                        <p:strVal val="visible"/>
                                      </p:to>
                                    </p:set>
                                    <p:anim calcmode="lin" valueType="num">
                                      <p:cBhvr additive="base">
                                        <p:cTn id="17" dur="5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
        <p:nvSpPr>
          <p:cNvPr id="98306" name="Espaço Reservado para Conteúdo 1"/>
          <p:cNvSpPr>
            <a:spLocks noGrp="1"/>
          </p:cNvSpPr>
          <p:nvPr>
            <p:ph idx="1"/>
          </p:nvPr>
        </p:nvSpPr>
        <p:spPr>
          <a:xfrm>
            <a:off x="152400" y="1066800"/>
            <a:ext cx="11811000"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LRF, promulgada em 2000 é uma lei complementar (Lei Complementar 101/2000) que regula o artigo 163 da Constituição Federal.</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Define normas de finanças públicas voltadas para a responsabilidade na gestão fiscal.</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Abrange União, Estados e Municípios, seus poderes e entidades da administração indireta, excluídas as empresas que não dependem do tesouro ao qual se vinculam.</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additive="base">
                                        <p:cTn id="7" dur="500" fill="hold"/>
                                        <p:tgtEl>
                                          <p:spTgt spid="9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2" end="2"/>
                                            </p:txEl>
                                          </p:spTgt>
                                        </p:tgtEl>
                                        <p:attrNameLst>
                                          <p:attrName>style.visibility</p:attrName>
                                        </p:attrNameLst>
                                      </p:cBhvr>
                                      <p:to>
                                        <p:strVal val="visible"/>
                                      </p:to>
                                    </p:set>
                                    <p:anim calcmode="lin" valueType="num">
                                      <p:cBhvr additive="base">
                                        <p:cTn id="13" dur="5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306">
                                            <p:txEl>
                                              <p:pRg st="4" end="4"/>
                                            </p:txEl>
                                          </p:spTgt>
                                        </p:tgtEl>
                                        <p:attrNameLst>
                                          <p:attrName>style.visibility</p:attrName>
                                        </p:attrNameLst>
                                      </p:cBhvr>
                                      <p:to>
                                        <p:strVal val="visible"/>
                                      </p:to>
                                    </p:set>
                                    <p:anim calcmode="lin" valueType="num">
                                      <p:cBhvr additive="base">
                                        <p:cTn id="19" dur="500" fill="hold"/>
                                        <p:tgtEl>
                                          <p:spTgt spid="9830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Conteúdo 1"/>
          <p:cNvSpPr>
            <a:spLocks noGrp="1"/>
          </p:cNvSpPr>
          <p:nvPr>
            <p:ph idx="1"/>
          </p:nvPr>
        </p:nvSpPr>
        <p:spPr>
          <a:xfrm>
            <a:off x="228600" y="914401"/>
            <a:ext cx="11734800" cy="1371599"/>
          </a:xfrm>
        </p:spPr>
        <p:txBody>
          <a:bodyPr/>
          <a:lstStyle/>
          <a:p>
            <a:pPr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Gastos com Pessoal: </a:t>
            </a:r>
            <a:r>
              <a:rPr lang="pt-BR" altLang="en-US" sz="3800" dirty="0">
                <a:latin typeface="Calibri" panose="020F0502020204030204" pitchFamily="34" charset="0"/>
                <a:cs typeface="Calibri" panose="020F0502020204030204" pitchFamily="34" charset="0"/>
              </a:rPr>
              <a:t>na LRF há limites de gastos com pessoal, como percentual da receita corrente líquida. </a:t>
            </a:r>
          </a:p>
        </p:txBody>
      </p:sp>
      <p:sp>
        <p:nvSpPr>
          <p:cNvPr id="3" name="CaixaDeTexto 2"/>
          <p:cNvSpPr txBox="1"/>
          <p:nvPr/>
        </p:nvSpPr>
        <p:spPr>
          <a:xfrm>
            <a:off x="0" y="2149019"/>
            <a:ext cx="12192000" cy="4708981"/>
          </a:xfrm>
          <a:prstGeom prst="rect">
            <a:avLst/>
          </a:prstGeom>
          <a:solidFill>
            <a:schemeClr val="bg1">
              <a:lumMod val="95000"/>
            </a:schemeClr>
          </a:solidFill>
          <a:ln>
            <a:solidFill>
              <a:schemeClr val="tx1"/>
            </a:solidFill>
          </a:ln>
        </p:spPr>
        <p:txBody>
          <a:bodyPr wrap="square" rtlCol="0">
            <a:spAutoFit/>
          </a:bodyPr>
          <a:lstStyle/>
          <a:p>
            <a:pPr marL="457200" indent="-457200" algn="just">
              <a:buFont typeface="Arial" panose="020B0604020202020204" pitchFamily="34" charset="0"/>
              <a:buChar char="•"/>
            </a:pPr>
            <a:r>
              <a:rPr lang="pt-BR" sz="3000" dirty="0">
                <a:solidFill>
                  <a:schemeClr val="tx1"/>
                </a:solidFill>
                <a:latin typeface="Calibri" panose="020F0502020204030204" pitchFamily="34" charset="0"/>
                <a:cs typeface="Calibri" panose="020F0502020204030204" pitchFamily="34" charset="0"/>
              </a:rPr>
              <a:t>RCL →</a:t>
            </a:r>
            <a:r>
              <a:rPr lang="pt-BR" sz="3000" b="0" dirty="0">
                <a:solidFill>
                  <a:schemeClr val="tx1"/>
                </a:solidFill>
                <a:latin typeface="Calibri" panose="020F0502020204030204" pitchFamily="34" charset="0"/>
                <a:cs typeface="Calibri" panose="020F0502020204030204" pitchFamily="34" charset="0"/>
              </a:rPr>
              <a:t> somatório das receitas tributárias, de contribuições, patrimoniais, industriais, agropecuárias, de serviços, transferências correntes e outras receitas também correntes deduzidos, </a:t>
            </a:r>
            <a:r>
              <a:rPr lang="pt-BR" altLang="en-US" sz="3000" b="0" dirty="0">
                <a:solidFill>
                  <a:schemeClr val="tx1"/>
                </a:solidFill>
                <a:latin typeface="Calibri" panose="020F0502020204030204" pitchFamily="34" charset="0"/>
                <a:cs typeface="Calibri" panose="020F0502020204030204" pitchFamily="34" charset="0"/>
              </a:rPr>
              <a:t>na União, nos Estados e nos Municípios, os valores da contribuição para o custeio do seu sistema de previdência e assistência social. </a:t>
            </a:r>
          </a:p>
          <a:p>
            <a:pPr marL="914400" lvl="1" indent="-457200" algn="just">
              <a:buFont typeface="Arial" panose="020B0604020202020204" pitchFamily="34" charset="0"/>
              <a:buChar char="•"/>
            </a:pPr>
            <a:r>
              <a:rPr lang="pt-BR" altLang="en-US" sz="3000" b="0" dirty="0">
                <a:solidFill>
                  <a:schemeClr val="tx1"/>
                </a:solidFill>
                <a:latin typeface="Calibri" panose="020F0502020204030204" pitchFamily="34" charset="0"/>
                <a:cs typeface="Calibri" panose="020F0502020204030204" pitchFamily="34" charset="0"/>
              </a:rPr>
              <a:t>No caso da União são retiradas as transferências constitucionais e legais, como os recursos do FPE e FPM e nos Estados as transferências constitucionais aos Municípios.</a:t>
            </a:r>
          </a:p>
          <a:p>
            <a:pPr marL="914400" lvl="1" indent="-457200" algn="just">
              <a:buFont typeface="Arial" panose="020B0604020202020204" pitchFamily="34" charset="0"/>
              <a:buChar char="•"/>
            </a:pPr>
            <a:r>
              <a:rPr lang="pt-BR" altLang="en-US" sz="3000" b="0" dirty="0">
                <a:solidFill>
                  <a:schemeClr val="tx1"/>
                </a:solidFill>
                <a:latin typeface="Calibri" panose="020F0502020204030204" pitchFamily="34" charset="0"/>
                <a:cs typeface="Calibri" panose="020F0502020204030204" pitchFamily="34" charset="0"/>
              </a:rPr>
              <a:t>Deduções para o FUNDEB (</a:t>
            </a:r>
            <a:r>
              <a:rPr lang="pt-BR" sz="3000" b="0" dirty="0">
                <a:solidFill>
                  <a:schemeClr val="tx1"/>
                </a:solidFill>
                <a:latin typeface="Calibri" panose="020F0502020204030204" pitchFamily="34" charset="0"/>
                <a:cs typeface="Calibri" panose="020F0502020204030204" pitchFamily="34" charset="0"/>
              </a:rPr>
              <a:t>O Fundo de Manutenção e Desenvolvimento da Educação Básica) </a:t>
            </a:r>
            <a:r>
              <a:rPr lang="pt-BR" altLang="en-US" sz="3000" b="0" dirty="0">
                <a:solidFill>
                  <a:schemeClr val="tx1"/>
                </a:solidFill>
                <a:latin typeface="Calibri" panose="020F0502020204030204" pitchFamily="34" charset="0"/>
                <a:cs typeface="Calibri" panose="020F0502020204030204" pitchFamily="34" charset="0"/>
              </a:rPr>
              <a:t>e Contribuições para o PIS/PASEP.</a:t>
            </a:r>
          </a:p>
        </p:txBody>
      </p:sp>
      <p:sp>
        <p:nvSpPr>
          <p:cNvPr id="7" name="Título 2"/>
          <p:cNvSpPr>
            <a:spLocks noGrp="1"/>
          </p:cNvSpPr>
          <p:nvPr>
            <p:ph type="title"/>
          </p:nvPr>
        </p:nvSpPr>
        <p:spPr>
          <a:xfrm>
            <a:off x="1142999" y="762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14FAC3E6-6291-47BC-8591-2BCE23FFB03E}"/>
              </a:ext>
            </a:extLst>
          </p:cNvPr>
          <p:cNvSpPr>
            <a:spLocks noGrp="1"/>
          </p:cNvSpPr>
          <p:nvPr>
            <p:ph type="title"/>
          </p:nvPr>
        </p:nvSpPr>
        <p:spPr>
          <a:xfrm>
            <a:off x="1142999" y="762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
        <p:nvSpPr>
          <p:cNvPr id="8" name="Título 2">
            <a:extLst>
              <a:ext uri="{FF2B5EF4-FFF2-40B4-BE49-F238E27FC236}">
                <a16:creationId xmlns:a16="http://schemas.microsoft.com/office/drawing/2014/main" id="{CC8701CF-225D-4A4D-AF41-AD021C5A7E86}"/>
              </a:ext>
            </a:extLst>
          </p:cNvPr>
          <p:cNvSpPr txBox="1">
            <a:spLocks/>
          </p:cNvSpPr>
          <p:nvPr/>
        </p:nvSpPr>
        <p:spPr bwMode="auto">
          <a:xfrm>
            <a:off x="152400" y="762000"/>
            <a:ext cx="1203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ctr" anchorCtr="0" compatLnSpc="1">
            <a:prstTxWarp prst="textNoShape">
              <a:avLst/>
            </a:prstTxWarp>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pPr algn="l"/>
            <a:r>
              <a:rPr lang="pt-BR" altLang="en-US" sz="3800" kern="0" dirty="0">
                <a:solidFill>
                  <a:schemeClr val="tx1"/>
                </a:solidFill>
                <a:latin typeface="Calibri" panose="020F0502020204030204" pitchFamily="34" charset="0"/>
                <a:cs typeface="Calibri" panose="020F0502020204030204" pitchFamily="34" charset="0"/>
              </a:rPr>
              <a:t>Receita Corrente Líquida - STN </a:t>
            </a:r>
            <a:r>
              <a:rPr lang="pt-BR" altLang="en-US" sz="2700" kern="0" dirty="0">
                <a:solidFill>
                  <a:schemeClr val="tx1"/>
                </a:solidFill>
                <a:latin typeface="Calibri" panose="020F0502020204030204" pitchFamily="34" charset="0"/>
                <a:cs typeface="Calibri" panose="020F0502020204030204" pitchFamily="34" charset="0"/>
              </a:rPr>
              <a:t>(Bilhões R$ - Acumulado em 12 Meses)</a:t>
            </a:r>
            <a:endParaRPr lang="pt-BR" altLang="en-US" sz="2700" b="1" kern="0" dirty="0">
              <a:solidFill>
                <a:schemeClr val="tx1"/>
              </a:solidFill>
              <a:latin typeface="Calibri" panose="020F0502020204030204" pitchFamily="34" charset="0"/>
              <a:cs typeface="Calibri" panose="020F0502020204030204" pitchFamily="34" charset="0"/>
            </a:endParaRPr>
          </a:p>
        </p:txBody>
      </p:sp>
      <p:grpSp>
        <p:nvGrpSpPr>
          <p:cNvPr id="21" name="Agrupar 20">
            <a:extLst>
              <a:ext uri="{FF2B5EF4-FFF2-40B4-BE49-F238E27FC236}">
                <a16:creationId xmlns:a16="http://schemas.microsoft.com/office/drawing/2014/main" id="{10EB77F5-5E9F-4F63-96B3-ACCDF7673DBC}"/>
              </a:ext>
            </a:extLst>
          </p:cNvPr>
          <p:cNvGrpSpPr/>
          <p:nvPr/>
        </p:nvGrpSpPr>
        <p:grpSpPr>
          <a:xfrm>
            <a:off x="304800" y="1524000"/>
            <a:ext cx="7391400" cy="5462588"/>
            <a:chOff x="304800" y="1828800"/>
            <a:chExt cx="6324600" cy="5029200"/>
          </a:xfrm>
        </p:grpSpPr>
        <p:grpSp>
          <p:nvGrpSpPr>
            <p:cNvPr id="9" name="Agrupar 8">
              <a:extLst>
                <a:ext uri="{FF2B5EF4-FFF2-40B4-BE49-F238E27FC236}">
                  <a16:creationId xmlns:a16="http://schemas.microsoft.com/office/drawing/2014/main" id="{8B5D7E5D-1838-49A6-805F-706E9F9745AF}"/>
                </a:ext>
              </a:extLst>
            </p:cNvPr>
            <p:cNvGrpSpPr/>
            <p:nvPr/>
          </p:nvGrpSpPr>
          <p:grpSpPr>
            <a:xfrm>
              <a:off x="304800" y="1828800"/>
              <a:ext cx="6324600" cy="5029200"/>
              <a:chOff x="304800" y="1870232"/>
              <a:chExt cx="6393418" cy="5063968"/>
            </a:xfrm>
          </p:grpSpPr>
          <p:pic>
            <p:nvPicPr>
              <p:cNvPr id="5" name="Imagem 4">
                <a:extLst>
                  <a:ext uri="{FF2B5EF4-FFF2-40B4-BE49-F238E27FC236}">
                    <a16:creationId xmlns:a16="http://schemas.microsoft.com/office/drawing/2014/main" id="{95B69552-DC0D-4722-ACA0-E99581CF13F0}"/>
                  </a:ext>
                </a:extLst>
              </p:cNvPr>
              <p:cNvPicPr>
                <a:picLocks noChangeAspect="1"/>
              </p:cNvPicPr>
              <p:nvPr/>
            </p:nvPicPr>
            <p:blipFill>
              <a:blip r:embed="rId2"/>
              <a:stretch>
                <a:fillRect/>
              </a:stretch>
            </p:blipFill>
            <p:spPr>
              <a:xfrm>
                <a:off x="304800" y="1870232"/>
                <a:ext cx="4336018" cy="5045632"/>
              </a:xfrm>
              <a:prstGeom prst="rect">
                <a:avLst/>
              </a:prstGeom>
            </p:spPr>
          </p:pic>
          <p:pic>
            <p:nvPicPr>
              <p:cNvPr id="6" name="Imagem 5">
                <a:extLst>
                  <a:ext uri="{FF2B5EF4-FFF2-40B4-BE49-F238E27FC236}">
                    <a16:creationId xmlns:a16="http://schemas.microsoft.com/office/drawing/2014/main" id="{535B6ED1-7BCD-47DE-808E-2EB42E251B60}"/>
                  </a:ext>
                </a:extLst>
              </p:cNvPr>
              <p:cNvPicPr>
                <a:picLocks noChangeAspect="1"/>
              </p:cNvPicPr>
              <p:nvPr/>
            </p:nvPicPr>
            <p:blipFill>
              <a:blip r:embed="rId3"/>
              <a:stretch>
                <a:fillRect/>
              </a:stretch>
            </p:blipFill>
            <p:spPr>
              <a:xfrm>
                <a:off x="4640818" y="1888568"/>
                <a:ext cx="2057400" cy="5045632"/>
              </a:xfrm>
              <a:prstGeom prst="rect">
                <a:avLst/>
              </a:prstGeom>
            </p:spPr>
          </p:pic>
        </p:grpSp>
        <p:sp>
          <p:nvSpPr>
            <p:cNvPr id="10" name="Retângulo 9">
              <a:extLst>
                <a:ext uri="{FF2B5EF4-FFF2-40B4-BE49-F238E27FC236}">
                  <a16:creationId xmlns:a16="http://schemas.microsoft.com/office/drawing/2014/main" id="{0F2BAE10-0CA4-4287-BD35-32E14FEA3CFF}"/>
                </a:ext>
              </a:extLst>
            </p:cNvPr>
            <p:cNvSpPr/>
            <p:nvPr/>
          </p:nvSpPr>
          <p:spPr bwMode="auto">
            <a:xfrm>
              <a:off x="342900" y="1914526"/>
              <a:ext cx="6286500" cy="4800600"/>
            </a:xfrm>
            <a:prstGeom prst="rect">
              <a:avLst/>
            </a:prstGeom>
            <a:noFill/>
            <a:ln w="571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12" name="Conector reto 11">
              <a:extLst>
                <a:ext uri="{FF2B5EF4-FFF2-40B4-BE49-F238E27FC236}">
                  <a16:creationId xmlns:a16="http://schemas.microsoft.com/office/drawing/2014/main" id="{005478D3-5670-4895-A96E-49F4999A70C7}"/>
                </a:ext>
              </a:extLst>
            </p:cNvPr>
            <p:cNvCxnSpPr>
              <a:cxnSpLocks/>
            </p:cNvCxnSpPr>
            <p:nvPr/>
          </p:nvCxnSpPr>
          <p:spPr bwMode="auto">
            <a:xfrm>
              <a:off x="342900" y="2362200"/>
              <a:ext cx="62865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Conector reto 16">
              <a:extLst>
                <a:ext uri="{FF2B5EF4-FFF2-40B4-BE49-F238E27FC236}">
                  <a16:creationId xmlns:a16="http://schemas.microsoft.com/office/drawing/2014/main" id="{E0BBE252-5022-4C8A-9F4D-8E9331ADC56A}"/>
                </a:ext>
              </a:extLst>
            </p:cNvPr>
            <p:cNvCxnSpPr>
              <a:cxnSpLocks/>
            </p:cNvCxnSpPr>
            <p:nvPr/>
          </p:nvCxnSpPr>
          <p:spPr bwMode="auto">
            <a:xfrm>
              <a:off x="342900" y="2895600"/>
              <a:ext cx="62865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Conector reto 17">
              <a:extLst>
                <a:ext uri="{FF2B5EF4-FFF2-40B4-BE49-F238E27FC236}">
                  <a16:creationId xmlns:a16="http://schemas.microsoft.com/office/drawing/2014/main" id="{53BB5F9E-4137-4A23-83A9-31FBEC6DA38F}"/>
                </a:ext>
              </a:extLst>
            </p:cNvPr>
            <p:cNvCxnSpPr>
              <a:cxnSpLocks/>
            </p:cNvCxnSpPr>
            <p:nvPr/>
          </p:nvCxnSpPr>
          <p:spPr bwMode="auto">
            <a:xfrm>
              <a:off x="342900" y="4343400"/>
              <a:ext cx="62865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 name="Conector reto 18">
              <a:extLst>
                <a:ext uri="{FF2B5EF4-FFF2-40B4-BE49-F238E27FC236}">
                  <a16:creationId xmlns:a16="http://schemas.microsoft.com/office/drawing/2014/main" id="{2C555A3E-3115-499A-9847-47403B797762}"/>
                </a:ext>
              </a:extLst>
            </p:cNvPr>
            <p:cNvCxnSpPr>
              <a:cxnSpLocks/>
            </p:cNvCxnSpPr>
            <p:nvPr/>
          </p:nvCxnSpPr>
          <p:spPr bwMode="auto">
            <a:xfrm>
              <a:off x="342900" y="4800600"/>
              <a:ext cx="62865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 name="Conector reto 19">
              <a:extLst>
                <a:ext uri="{FF2B5EF4-FFF2-40B4-BE49-F238E27FC236}">
                  <a16:creationId xmlns:a16="http://schemas.microsoft.com/office/drawing/2014/main" id="{9C516FA7-20C3-4D56-AB80-C06598D1764D}"/>
                </a:ext>
              </a:extLst>
            </p:cNvPr>
            <p:cNvCxnSpPr>
              <a:cxnSpLocks/>
            </p:cNvCxnSpPr>
            <p:nvPr/>
          </p:nvCxnSpPr>
          <p:spPr bwMode="auto">
            <a:xfrm>
              <a:off x="342900" y="6248400"/>
              <a:ext cx="62865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4037913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Conteúdo 1"/>
          <p:cNvSpPr>
            <a:spLocks noGrp="1"/>
          </p:cNvSpPr>
          <p:nvPr>
            <p:ph idx="1"/>
          </p:nvPr>
        </p:nvSpPr>
        <p:spPr>
          <a:xfrm>
            <a:off x="228600" y="1084263"/>
            <a:ext cx="11734800" cy="3792537"/>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União</a:t>
            </a:r>
            <a:r>
              <a:rPr lang="pt-BR" altLang="en-US" sz="4200" dirty="0">
                <a:latin typeface="Calibri" panose="020F0502020204030204" pitchFamily="34" charset="0"/>
                <a:cs typeface="Calibri" panose="020F0502020204030204" pitchFamily="34" charset="0"/>
              </a:rPr>
              <a:t> </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Os limites máximos para gastos com pessoal (50% da Receita Corrente Líquida) são assim distribuídos: </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2,5 % para o Poder Legislativo incluindo o Tribunal de Contas.</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6 % para o Judiciário.</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0,6 % para o Ministério Público da União.</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40,9 % para o Poder Executivo.</a:t>
            </a:r>
          </a:p>
          <a:p>
            <a:pPr algn="just" eaLnBrk="1" hangingPunct="1">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6"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anim calcmode="lin" valueType="num">
                                      <p:cBhvr additive="base">
                                        <p:cTn id="7" dur="500" fill="hold"/>
                                        <p:tgtEl>
                                          <p:spTgt spid="1003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4">
                                            <p:txEl>
                                              <p:pRg st="4" end="4"/>
                                            </p:txEl>
                                          </p:spTgt>
                                        </p:tgtEl>
                                        <p:attrNameLst>
                                          <p:attrName>style.visibility</p:attrName>
                                        </p:attrNameLst>
                                      </p:cBhvr>
                                      <p:to>
                                        <p:strVal val="visible"/>
                                      </p:to>
                                    </p:set>
                                    <p:anim calcmode="lin" valueType="num">
                                      <p:cBhvr additive="base">
                                        <p:cTn id="13" dur="500" fill="hold"/>
                                        <p:tgtEl>
                                          <p:spTgt spid="10035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0354">
                                            <p:txEl>
                                              <p:pRg st="5" end="5"/>
                                            </p:txEl>
                                          </p:spTgt>
                                        </p:tgtEl>
                                        <p:attrNameLst>
                                          <p:attrName>style.visibility</p:attrName>
                                        </p:attrNameLst>
                                      </p:cBhvr>
                                      <p:to>
                                        <p:strVal val="visible"/>
                                      </p:to>
                                    </p:set>
                                    <p:anim calcmode="lin" valueType="num">
                                      <p:cBhvr additive="base">
                                        <p:cTn id="17" dur="500" fill="hold"/>
                                        <p:tgtEl>
                                          <p:spTgt spid="10035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35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0354">
                                            <p:txEl>
                                              <p:pRg st="6" end="6"/>
                                            </p:txEl>
                                          </p:spTgt>
                                        </p:tgtEl>
                                        <p:attrNameLst>
                                          <p:attrName>style.visibility</p:attrName>
                                        </p:attrNameLst>
                                      </p:cBhvr>
                                      <p:to>
                                        <p:strVal val="visible"/>
                                      </p:to>
                                    </p:set>
                                    <p:anim calcmode="lin" valueType="num">
                                      <p:cBhvr additive="base">
                                        <p:cTn id="21" dur="500" fill="hold"/>
                                        <p:tgtEl>
                                          <p:spTgt spid="10035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35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0354">
                                            <p:txEl>
                                              <p:pRg st="7" end="7"/>
                                            </p:txEl>
                                          </p:spTgt>
                                        </p:tgtEl>
                                        <p:attrNameLst>
                                          <p:attrName>style.visibility</p:attrName>
                                        </p:attrNameLst>
                                      </p:cBhvr>
                                      <p:to>
                                        <p:strVal val="visible"/>
                                      </p:to>
                                    </p:set>
                                    <p:anim calcmode="lin" valueType="num">
                                      <p:cBhvr additive="base">
                                        <p:cTn id="25" dur="500" fill="hold"/>
                                        <p:tgtEl>
                                          <p:spTgt spid="10035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Conteúdo 1"/>
          <p:cNvSpPr>
            <a:spLocks noGrp="1"/>
          </p:cNvSpPr>
          <p:nvPr>
            <p:ph idx="1"/>
          </p:nvPr>
        </p:nvSpPr>
        <p:spPr>
          <a:xfrm>
            <a:off x="152400" y="1084263"/>
            <a:ext cx="11887200" cy="3792537"/>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Estados</a:t>
            </a:r>
            <a:r>
              <a:rPr lang="pt-BR" altLang="en-US" sz="4200" dirty="0">
                <a:latin typeface="Calibri" panose="020F0502020204030204" pitchFamily="34" charset="0"/>
                <a:cs typeface="Calibri" panose="020F0502020204030204" pitchFamily="34" charset="0"/>
              </a:rPr>
              <a:t> </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Os limites máximos para gastos com pessoal (60% da Receita Corrente Líquida) serão: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3% para o Poder Legislativo incluindo o Tribunal de Contas.</a:t>
            </a:r>
          </a:p>
          <a:p>
            <a:pPr lvl="1"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6% para o Poder Judiciário.</a:t>
            </a:r>
          </a:p>
          <a:p>
            <a:pPr lvl="1"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2% para o Ministério Público.</a:t>
            </a:r>
          </a:p>
          <a:p>
            <a:pPr lvl="1"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49% para as demais despesas de pessoal do Executivo.</a:t>
            </a:r>
          </a:p>
        </p:txBody>
      </p:sp>
      <p:sp>
        <p:nvSpPr>
          <p:cNvPr id="6"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8">
                                            <p:txEl>
                                              <p:pRg st="2" end="2"/>
                                            </p:txEl>
                                          </p:spTgt>
                                        </p:tgtEl>
                                        <p:attrNameLst>
                                          <p:attrName>style.visibility</p:attrName>
                                        </p:attrNameLst>
                                      </p:cBhvr>
                                      <p:to>
                                        <p:strVal val="visible"/>
                                      </p:to>
                                    </p:set>
                                    <p:anim calcmode="lin" valueType="num">
                                      <p:cBhvr additive="base">
                                        <p:cTn id="7" dur="500" fill="hold"/>
                                        <p:tgtEl>
                                          <p:spTgt spid="10137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378">
                                            <p:txEl>
                                              <p:pRg st="4" end="4"/>
                                            </p:txEl>
                                          </p:spTgt>
                                        </p:tgtEl>
                                        <p:attrNameLst>
                                          <p:attrName>style.visibility</p:attrName>
                                        </p:attrNameLst>
                                      </p:cBhvr>
                                      <p:to>
                                        <p:strVal val="visible"/>
                                      </p:to>
                                    </p:set>
                                    <p:anim calcmode="lin" valueType="num">
                                      <p:cBhvr additive="base">
                                        <p:cTn id="13" dur="500" fill="hold"/>
                                        <p:tgtEl>
                                          <p:spTgt spid="10137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8">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1378">
                                            <p:txEl>
                                              <p:pRg st="6" end="6"/>
                                            </p:txEl>
                                          </p:spTgt>
                                        </p:tgtEl>
                                        <p:attrNameLst>
                                          <p:attrName>style.visibility</p:attrName>
                                        </p:attrNameLst>
                                      </p:cBhvr>
                                      <p:to>
                                        <p:strVal val="visible"/>
                                      </p:to>
                                    </p:set>
                                    <p:anim calcmode="lin" valueType="num">
                                      <p:cBhvr additive="base">
                                        <p:cTn id="17" dur="500" fill="hold"/>
                                        <p:tgtEl>
                                          <p:spTgt spid="101378">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78">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1378">
                                            <p:txEl>
                                              <p:pRg st="8" end="8"/>
                                            </p:txEl>
                                          </p:spTgt>
                                        </p:tgtEl>
                                        <p:attrNameLst>
                                          <p:attrName>style.visibility</p:attrName>
                                        </p:attrNameLst>
                                      </p:cBhvr>
                                      <p:to>
                                        <p:strVal val="visible"/>
                                      </p:to>
                                    </p:set>
                                    <p:anim calcmode="lin" valueType="num">
                                      <p:cBhvr additive="base">
                                        <p:cTn id="21" dur="500" fill="hold"/>
                                        <p:tgtEl>
                                          <p:spTgt spid="101378">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1378">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1378">
                                            <p:txEl>
                                              <p:pRg st="10" end="10"/>
                                            </p:txEl>
                                          </p:spTgt>
                                        </p:tgtEl>
                                        <p:attrNameLst>
                                          <p:attrName>style.visibility</p:attrName>
                                        </p:attrNameLst>
                                      </p:cBhvr>
                                      <p:to>
                                        <p:strVal val="visible"/>
                                      </p:to>
                                    </p:set>
                                    <p:anim calcmode="lin" valueType="num">
                                      <p:cBhvr additive="base">
                                        <p:cTn id="25" dur="500" fill="hold"/>
                                        <p:tgtEl>
                                          <p:spTgt spid="101378">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7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ço Reservado para Conteúdo 1"/>
          <p:cNvSpPr>
            <a:spLocks noGrp="1"/>
          </p:cNvSpPr>
          <p:nvPr>
            <p:ph idx="1"/>
          </p:nvPr>
        </p:nvSpPr>
        <p:spPr>
          <a:xfrm>
            <a:off x="304800" y="1219200"/>
            <a:ext cx="11658600" cy="3792537"/>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Municípios</a:t>
            </a:r>
            <a:r>
              <a:rPr lang="pt-BR" altLang="en-US" sz="4200" dirty="0">
                <a:latin typeface="Calibri" panose="020F0502020204030204" pitchFamily="34" charset="0"/>
                <a:cs typeface="Calibri" panose="020F0502020204030204" pitchFamily="34" charset="0"/>
              </a:rPr>
              <a:t> </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Os limites máximos para gastos com pessoal (60% da Receita Corrente Líquida) serão: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6% para o Legislativo, incluindo o Tribunal de Contas.</a:t>
            </a:r>
          </a:p>
          <a:p>
            <a:pPr lvl="1"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54% para o Executivo.</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6"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2" end="2"/>
                                            </p:txEl>
                                          </p:spTgt>
                                        </p:tgtEl>
                                        <p:attrNameLst>
                                          <p:attrName>style.visibility</p:attrName>
                                        </p:attrNameLst>
                                      </p:cBhvr>
                                      <p:to>
                                        <p:strVal val="visible"/>
                                      </p:to>
                                    </p:set>
                                    <p:anim calcmode="lin" valueType="num">
                                      <p:cBhvr additive="base">
                                        <p:cTn id="7"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4" end="4"/>
                                            </p:txEl>
                                          </p:spTgt>
                                        </p:tgtEl>
                                        <p:attrNameLst>
                                          <p:attrName>style.visibility</p:attrName>
                                        </p:attrNameLst>
                                      </p:cBhvr>
                                      <p:to>
                                        <p:strVal val="visible"/>
                                      </p:to>
                                    </p:set>
                                    <p:anim calcmode="lin" valueType="num">
                                      <p:cBhvr additive="base">
                                        <p:cTn id="13"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02">
                                            <p:txEl>
                                              <p:pRg st="6" end="6"/>
                                            </p:txEl>
                                          </p:spTgt>
                                        </p:tgtEl>
                                        <p:attrNameLst>
                                          <p:attrName>style.visibility</p:attrName>
                                        </p:attrNameLst>
                                      </p:cBhvr>
                                      <p:to>
                                        <p:strVal val="visible"/>
                                      </p:to>
                                    </p:set>
                                    <p:anim calcmode="lin" valueType="num">
                                      <p:cBhvr additive="base">
                                        <p:cTn id="17" dur="5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Conteúdo 1"/>
          <p:cNvSpPr>
            <a:spLocks noGrp="1"/>
          </p:cNvSpPr>
          <p:nvPr>
            <p:ph idx="1"/>
          </p:nvPr>
        </p:nvSpPr>
        <p:spPr>
          <a:xfrm>
            <a:off x="152400" y="1236663"/>
            <a:ext cx="11811000"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Se o governante verificar que ultrapassou os limites para despesa de pessoal, deverá tomar providências para se enquadrar, no prazo de oito meses. Mas, se depois disso, continuarem a existir excessos, ele sofrerá penalidades.</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partir da entrada em vigor da LRF, haverá uma regra de transição, que permite que os excessos de despesa com pessoal sejam eliminados nos dois exercícios seguintes, sendo, no mínimo, 50% do excedente por ano.</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6"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 calcmode="lin" valueType="num">
                                      <p:cBhvr additive="base">
                                        <p:cTn id="7" dur="500" fill="hold"/>
                                        <p:tgtEl>
                                          <p:spTgt spid="1034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6">
                                            <p:txEl>
                                              <p:pRg st="3" end="3"/>
                                            </p:txEl>
                                          </p:spTgt>
                                        </p:tgtEl>
                                        <p:attrNameLst>
                                          <p:attrName>style.visibility</p:attrName>
                                        </p:attrNameLst>
                                      </p:cBhvr>
                                      <p:to>
                                        <p:strVal val="visible"/>
                                      </p:to>
                                    </p:set>
                                    <p:anim calcmode="lin" valueType="num">
                                      <p:cBhvr additive="base">
                                        <p:cTn id="13" dur="5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ço Reservado para Conteúdo 1"/>
          <p:cNvSpPr>
            <a:spLocks noGrp="1"/>
          </p:cNvSpPr>
          <p:nvPr>
            <p:ph idx="1"/>
          </p:nvPr>
        </p:nvSpPr>
        <p:spPr>
          <a:xfrm>
            <a:off x="76200" y="1236663"/>
            <a:ext cx="11963400"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Senado Federal estabelecerá limites para a dívida pública,  por proposta do Presidente da República. Tais limites serão definidos também como percentuais das receitas da União, dos Estados, do Distrito Federal e dos Municípios.</a:t>
            </a:r>
          </a:p>
          <a:p>
            <a:pPr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Isto significa que os governantes deverão respeitar a relação entre a dívida e sua capacidade de pagamento. Ou seja, o governante não poderá  aumentar a dívida para o pagamento de despesas correntes.</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6"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 calcmode="lin" valueType="num">
                                      <p:cBhvr additive="base">
                                        <p:cTn id="7" dur="500" fill="hold"/>
                                        <p:tgtEl>
                                          <p:spTgt spid="10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450">
                                            <p:txEl>
                                              <p:pRg st="2" end="2"/>
                                            </p:txEl>
                                          </p:spTgt>
                                        </p:tgtEl>
                                        <p:attrNameLst>
                                          <p:attrName>style.visibility</p:attrName>
                                        </p:attrNameLst>
                                      </p:cBhvr>
                                      <p:to>
                                        <p:strVal val="visible"/>
                                      </p:to>
                                    </p:set>
                                    <p:anim calcmode="lin" valueType="num">
                                      <p:cBhvr additive="base">
                                        <p:cTn id="11"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4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76200" y="1312863"/>
            <a:ext cx="11963400"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Também serão definidas metas para os resultados nominal e primário do setor público.</a:t>
            </a:r>
          </a:p>
          <a:p>
            <a:pPr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Qualquer abertura de crédito suplementar ou especial deverá respeitar a meta orçamentária vigente, ou ser aprovada pelo Congresso (projeto de lei).</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5"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extLst>
      <p:ext uri="{BB962C8B-B14F-4D97-AF65-F5344CB8AC3E}">
        <p14:creationId xmlns:p14="http://schemas.microsoft.com/office/powerpoint/2010/main" val="584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609600" y="0"/>
            <a:ext cx="10972800" cy="1371600"/>
          </a:xfrm>
        </p:spPr>
        <p:txBody>
          <a:bodyPr/>
          <a:lstStyle/>
          <a:p>
            <a:pPr algn="ctr"/>
            <a:r>
              <a:rPr lang="pt-BR" sz="4800" b="1" dirty="0">
                <a:solidFill>
                  <a:schemeClr val="tx1"/>
                </a:solidFill>
                <a:latin typeface="Calibri" panose="020F0502020204030204" pitchFamily="34" charset="0"/>
                <a:cs typeface="Calibri" panose="020F0502020204030204" pitchFamily="34" charset="0"/>
              </a:rPr>
              <a:t>Dívida Bruta x Dívida Líquida</a:t>
            </a:r>
          </a:p>
        </p:txBody>
      </p:sp>
      <p:sp>
        <p:nvSpPr>
          <p:cNvPr id="3" name="Espaço Reservado para Conteúdo 2"/>
          <p:cNvSpPr>
            <a:spLocks noGrp="1"/>
          </p:cNvSpPr>
          <p:nvPr>
            <p:ph idx="1"/>
          </p:nvPr>
        </p:nvSpPr>
        <p:spPr>
          <a:xfrm>
            <a:off x="228600" y="1143000"/>
            <a:ext cx="11734800" cy="3886200"/>
          </a:xfrm>
        </p:spPr>
        <p:txBody>
          <a:bodyPr/>
          <a:lstStyle/>
          <a:p>
            <a:pPr marL="0" indent="0" algn="just">
              <a:buNone/>
            </a:pPr>
            <a:r>
              <a:rPr lang="pt-BR" sz="3600" dirty="0">
                <a:latin typeface="Calibri" panose="020F0502020204030204" pitchFamily="34" charset="0"/>
                <a:cs typeface="Calibri" panose="020F0502020204030204" pitchFamily="34" charset="0"/>
              </a:rPr>
              <a:t>*Operações compromissadas são operações de compra (com compromisso de revenda) e/ou venda (com compromisso de recompra) de títulos públicos em mercado que o Banco Central realiza para controlar a liquidez da economia. São realizadas com títulos de emissão do Tesouro Nacional, tendo em vista que o Banco Central, obedecendo a dispositivo da Lei Complementar 101/2000 (Lei de Responsabilidade Fiscal), não pode emitir títulos. </a:t>
            </a:r>
          </a:p>
          <a:p>
            <a:pPr algn="just"/>
            <a:endParaRPr lang="pt-BR"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6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Conteúdo 1"/>
          <p:cNvSpPr>
            <a:spLocks noGrp="1"/>
          </p:cNvSpPr>
          <p:nvPr>
            <p:ph idx="1"/>
          </p:nvPr>
        </p:nvSpPr>
        <p:spPr>
          <a:xfrm>
            <a:off x="381000" y="1066800"/>
            <a:ext cx="11430000"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Se o governante verificar que ultrapassou os limites de endividamento, deverá tomar providências para se enquadrar, dentro do prazo de doze  meses, reduzindo o excesso em pelo menos 25%, nos primeiros quatro meses.</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Se depois disso, continuarem a existir excessos, a administração pública ficará impedida de contratar novas operações de crédito.</a:t>
            </a:r>
          </a:p>
          <a:p>
            <a:pPr algn="just">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8"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 calcmode="lin" valueType="num">
                                      <p:cBhvr additive="base">
                                        <p:cTn id="7" dur="500" fill="hold"/>
                                        <p:tgtEl>
                                          <p:spTgt spid="105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474">
                                            <p:txEl>
                                              <p:pRg st="2" end="2"/>
                                            </p:txEl>
                                          </p:spTgt>
                                        </p:tgtEl>
                                        <p:attrNameLst>
                                          <p:attrName>style.visibility</p:attrName>
                                        </p:attrNameLst>
                                      </p:cBhvr>
                                      <p:to>
                                        <p:strVal val="visible"/>
                                      </p:to>
                                    </p:set>
                                    <p:anim calcmode="lin" valueType="num">
                                      <p:cBhvr additive="base">
                                        <p:cTn id="13" dur="500" fill="hold"/>
                                        <p:tgtEl>
                                          <p:spTgt spid="105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Conteúdo 1"/>
          <p:cNvSpPr>
            <a:spLocks noGrp="1"/>
          </p:cNvSpPr>
          <p:nvPr>
            <p:ph idx="1"/>
          </p:nvPr>
        </p:nvSpPr>
        <p:spPr>
          <a:xfrm>
            <a:off x="371475" y="1160463"/>
            <a:ext cx="11439525"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Lei estabelece que nenhum governante poderá criar uma nova despesa continuada - por prazo superior a dois  anos - sem indicar sua fonte de receita ou a redução de uma outra despesa.</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Lei estabelece que a contratação de operações de crédito em cada exercício fica limitada ao montante da despesa de capital </a:t>
            </a:r>
            <a:r>
              <a:rPr lang="pt-BR" altLang="en-US" sz="3800" b="1" dirty="0">
                <a:latin typeface="Calibri" panose="020F0502020204030204" pitchFamily="34" charset="0"/>
                <a:cs typeface="Calibri" panose="020F0502020204030204" pitchFamily="34" charset="0"/>
              </a:rPr>
              <a:t>(regra de ouro).</a:t>
            </a:r>
          </a:p>
        </p:txBody>
      </p:sp>
      <p:sp>
        <p:nvSpPr>
          <p:cNvPr id="7"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additive="base">
                                        <p:cTn id="7" dur="500" fill="hold"/>
                                        <p:tgtEl>
                                          <p:spTgt spid="10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8">
                                            <p:txEl>
                                              <p:pRg st="2" end="2"/>
                                            </p:txEl>
                                          </p:spTgt>
                                        </p:tgtEl>
                                        <p:attrNameLst>
                                          <p:attrName>style.visibility</p:attrName>
                                        </p:attrNameLst>
                                      </p:cBhvr>
                                      <p:to>
                                        <p:strVal val="visible"/>
                                      </p:to>
                                    </p:set>
                                    <p:anim calcmode="lin" valueType="num">
                                      <p:cBhvr additive="base">
                                        <p:cTn id="13"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71475" y="1236663"/>
            <a:ext cx="11439525" cy="3792537"/>
          </a:xfrm>
        </p:spPr>
        <p:txBody>
          <a:bodyPr/>
          <a:lstStyle/>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A Lei também proíbe qualquer operação de crédito entre uma instituição financeira estatal e o ente da Federação que a controle, na qualidade de beneficiário do empréstimo.</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5"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extLst>
      <p:ext uri="{BB962C8B-B14F-4D97-AF65-F5344CB8AC3E}">
        <p14:creationId xmlns:p14="http://schemas.microsoft.com/office/powerpoint/2010/main" val="161936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Conteúdo 1"/>
          <p:cNvSpPr>
            <a:spLocks noGrp="1"/>
          </p:cNvSpPr>
          <p:nvPr>
            <p:ph idx="1"/>
          </p:nvPr>
        </p:nvSpPr>
        <p:spPr>
          <a:xfrm>
            <a:off x="76200" y="1084263"/>
            <a:ext cx="11963400" cy="3792537"/>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Ano de Eleição</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Lei de Responsabilidade Fiscal contém restrições adicionais para controle das contas públicas  em anos de eleição, com destaque para o seguinte:</a:t>
            </a:r>
          </a:p>
          <a:p>
            <a:pPr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Fica impedida a contratação  de operações de crédito por antecipação de receita orçamentária (ARO).</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8"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2">
                                            <p:txEl>
                                              <p:pRg st="2" end="2"/>
                                            </p:txEl>
                                          </p:spTgt>
                                        </p:tgtEl>
                                        <p:attrNameLst>
                                          <p:attrName>style.visibility</p:attrName>
                                        </p:attrNameLst>
                                      </p:cBhvr>
                                      <p:to>
                                        <p:strVal val="visible"/>
                                      </p:to>
                                    </p:set>
                                    <p:anim calcmode="lin" valueType="num">
                                      <p:cBhvr additive="base">
                                        <p:cTn id="7" dur="500" fill="hold"/>
                                        <p:tgtEl>
                                          <p:spTgt spid="1075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2">
                                            <p:txEl>
                                              <p:pRg st="4" end="4"/>
                                            </p:txEl>
                                          </p:spTgt>
                                        </p:tgtEl>
                                        <p:attrNameLst>
                                          <p:attrName>style.visibility</p:attrName>
                                        </p:attrNameLst>
                                      </p:cBhvr>
                                      <p:to>
                                        <p:strVal val="visible"/>
                                      </p:to>
                                    </p:set>
                                    <p:anim calcmode="lin" valueType="num">
                                      <p:cBhvr additive="base">
                                        <p:cTn id="13" dur="500" fill="hold"/>
                                        <p:tgtEl>
                                          <p:spTgt spid="10752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76200" y="914400"/>
            <a:ext cx="11963400" cy="3792537"/>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Ano de Eleição</a:t>
            </a:r>
            <a:endParaRPr lang="pt-BR" altLang="en-US" sz="4200" dirty="0">
              <a:latin typeface="Calibri" panose="020F0502020204030204" pitchFamily="34" charset="0"/>
              <a:cs typeface="Calibri" panose="020F0502020204030204" pitchFamily="34" charset="0"/>
            </a:endParaRPr>
          </a:p>
          <a:p>
            <a:pPr marL="537638" lvl="1" indent="0" algn="just">
              <a:buClrTx/>
              <a:buNone/>
            </a:pPr>
            <a:endParaRPr lang="pt-BR" alt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É proibido ao governante contrair despesa que não possa ser paga no mesmo ano. A despesa só pode ser transferida para o ano seguinte se houver disponibilidade de caixa.</a:t>
            </a:r>
          </a:p>
          <a:p>
            <a:pPr lvl="1"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É proibida qualquer ação que provoque aumento da despesa de pessoal nos Poderes Legislativo e Executivo nos 180 dias anteriores ao final da legislatura ou mandato dos chefes do Poder Executivo. </a:t>
            </a:r>
          </a:p>
          <a:p>
            <a:pPr lvl="1" algn="just">
              <a:buClrTx/>
              <a:buFont typeface="Wingdings" panose="05000000000000000000" pitchFamily="2" charset="2"/>
              <a:buChar char="§"/>
            </a:pPr>
            <a:endParaRPr lang="pt-BR" altLang="en-US" sz="3800" dirty="0">
              <a:latin typeface="Calibri" panose="020F0502020204030204" pitchFamily="34" charset="0"/>
              <a:cs typeface="Calibri" panose="020F0502020204030204" pitchFamily="34" charset="0"/>
            </a:endParaRPr>
          </a:p>
          <a:p>
            <a:pPr algn="just">
              <a:buClrTx/>
              <a:buFont typeface="Wingdings" panose="05000000000000000000" pitchFamily="2" charset="2"/>
              <a:buChar char="§"/>
            </a:pPr>
            <a:endParaRPr lang="pt-BR" altLang="en-US" sz="3800" dirty="0">
              <a:latin typeface="Calibri" panose="020F0502020204030204" pitchFamily="34" charset="0"/>
              <a:cs typeface="Calibri" panose="020F0502020204030204" pitchFamily="34" charset="0"/>
            </a:endParaRPr>
          </a:p>
        </p:txBody>
      </p:sp>
      <p:sp>
        <p:nvSpPr>
          <p:cNvPr id="5" name="Título 2"/>
          <p:cNvSpPr>
            <a:spLocks noGrp="1"/>
          </p:cNvSpPr>
          <p:nvPr>
            <p:ph type="title"/>
          </p:nvPr>
        </p:nvSpPr>
        <p:spPr>
          <a:xfrm>
            <a:off x="1142999" y="762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extLst>
      <p:ext uri="{BB962C8B-B14F-4D97-AF65-F5344CB8AC3E}">
        <p14:creationId xmlns:p14="http://schemas.microsoft.com/office/powerpoint/2010/main" val="38679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ço Reservado para Conteúdo 1"/>
          <p:cNvSpPr>
            <a:spLocks noGrp="1"/>
          </p:cNvSpPr>
          <p:nvPr>
            <p:ph idx="1"/>
          </p:nvPr>
        </p:nvSpPr>
        <p:spPr>
          <a:xfrm>
            <a:off x="385763" y="1143000"/>
            <a:ext cx="11425237" cy="3792537"/>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De acordo com a LRF, fica proibida a concessão de novos financiamentos e refinanciamentos de dívidas entre a União, Estados e Municípios.</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Na medida em que os administradores de recursos públicos respeitem a LRF, agindo com responsabilidade, o contribuinte deixa de “pagar a conta”, seja por meio do aumento de impostos, redução nos investimentos ou cortes nos programas que atendam à sociedade.</a:t>
            </a:r>
          </a:p>
          <a:p>
            <a:pPr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6" name="Título 2"/>
          <p:cNvSpPr>
            <a:spLocks noGrp="1"/>
          </p:cNvSpPr>
          <p:nvPr>
            <p:ph type="title"/>
          </p:nvPr>
        </p:nvSpPr>
        <p:spPr>
          <a:xfrm>
            <a:off x="1142999" y="152400"/>
            <a:ext cx="9982201" cy="1143000"/>
          </a:xfrm>
        </p:spPr>
        <p:txBody>
          <a:bodyPr/>
          <a:lstStyle/>
          <a:p>
            <a:pPr algn="ctr" eaLnBrk="1" hangingPunct="1"/>
            <a:r>
              <a:rPr lang="pt-BR" altLang="en-US" sz="4800" b="1" dirty="0">
                <a:solidFill>
                  <a:schemeClr val="tx1"/>
                </a:solidFill>
                <a:latin typeface="Arial" panose="020B0604020202020204" pitchFamily="34" charset="0"/>
                <a:cs typeface="Arial" panose="020B0604020202020204" pitchFamily="34" charset="0"/>
              </a:rPr>
              <a:t>A Lei de Responsabilidade Fiscal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6">
                                            <p:txEl>
                                              <p:pRg st="2" end="2"/>
                                            </p:txEl>
                                          </p:spTgt>
                                        </p:tgtEl>
                                        <p:attrNameLst>
                                          <p:attrName>style.visibility</p:attrName>
                                        </p:attrNameLst>
                                      </p:cBhvr>
                                      <p:to>
                                        <p:strVal val="visible"/>
                                      </p:to>
                                    </p:set>
                                    <p:anim calcmode="lin" valueType="num">
                                      <p:cBhvr additive="base">
                                        <p:cTn id="13" dur="500" fill="hold"/>
                                        <p:tgtEl>
                                          <p:spTgt spid="1085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297180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dirty="0">
              <a:latin typeface="Calibri" panose="020F0502020204030204" pitchFamily="34" charset="0"/>
            </a:endParaRPr>
          </a:p>
        </p:txBody>
      </p:sp>
      <p:sp>
        <p:nvSpPr>
          <p:cNvPr id="5" name="Espaço Reservado para Conteúdo 2"/>
          <p:cNvSpPr>
            <a:spLocks noGrp="1"/>
          </p:cNvSpPr>
          <p:nvPr>
            <p:ph idx="1"/>
          </p:nvPr>
        </p:nvSpPr>
        <p:spPr>
          <a:xfrm>
            <a:off x="304800" y="457200"/>
            <a:ext cx="11582400" cy="6230937"/>
          </a:xfrm>
        </p:spPr>
        <p:txBody>
          <a:bodyPr>
            <a:noAutofit/>
          </a:bodyPr>
          <a:lstStyle/>
          <a:p>
            <a:pPr marL="0" indent="0" algn="just">
              <a:buNone/>
              <a:defRPr/>
            </a:pPr>
            <a:r>
              <a:rPr lang="pt-BR" sz="3000" b="1" dirty="0">
                <a:latin typeface="Calibri" panose="020F0502020204030204" pitchFamily="34" charset="0"/>
              </a:rPr>
              <a:t>1) AFRF </a:t>
            </a:r>
          </a:p>
          <a:p>
            <a:pPr algn="just">
              <a:buClrTx/>
              <a:buFont typeface="Wingdings" panose="05000000000000000000" pitchFamily="2" charset="2"/>
              <a:buChar char="§"/>
              <a:defRPr/>
            </a:pPr>
            <a:r>
              <a:rPr lang="pt-BR" sz="3000" dirty="0">
                <a:latin typeface="Calibri" panose="020F0502020204030204" pitchFamily="34" charset="0"/>
              </a:rPr>
              <a:t>O sistema tributário brasileiro é bastante complexo, tanto pelo grande número de impostos que incidem sobre os mais diversos fatos geradores como pela sua estrutura. Assinale a única opção </a:t>
            </a:r>
            <a:r>
              <a:rPr lang="pt-BR" sz="3000" b="1" dirty="0">
                <a:latin typeface="Calibri" panose="020F0502020204030204" pitchFamily="34" charset="0"/>
              </a:rPr>
              <a:t>falsa</a:t>
            </a:r>
            <a:r>
              <a:rPr lang="pt-BR" sz="3000" dirty="0">
                <a:latin typeface="Calibri" panose="020F0502020204030204" pitchFamily="34" charset="0"/>
              </a:rPr>
              <a:t> no que tange aos tipos e características dos impostos no Brasil.</a:t>
            </a:r>
          </a:p>
          <a:p>
            <a:pPr marL="514350" indent="-514350" algn="just">
              <a:buClrTx/>
              <a:buFont typeface="+mj-lt"/>
              <a:buAutoNum type="alphaLcParenR"/>
              <a:defRPr/>
            </a:pPr>
            <a:r>
              <a:rPr lang="pt-BR" sz="3000" dirty="0">
                <a:latin typeface="Calibri" panose="020F0502020204030204" pitchFamily="34" charset="0"/>
              </a:rPr>
              <a:t>Os impostos específicos são aqueles cujo valor do imposto é fixo em termos monetários. </a:t>
            </a:r>
            <a:endParaRPr lang="pt-BR" sz="3000" dirty="0">
              <a:solidFill>
                <a:srgbClr val="FF0000"/>
              </a:solidFill>
              <a:latin typeface="Calibri" panose="020F0502020204030204" pitchFamily="34" charset="0"/>
            </a:endParaRPr>
          </a:p>
          <a:p>
            <a:pPr marL="514350" indent="-514350" algn="just">
              <a:buClrTx/>
              <a:buFont typeface="+mj-lt"/>
              <a:buAutoNum type="alphaLcParenR"/>
              <a:defRPr/>
            </a:pPr>
            <a:r>
              <a:rPr lang="pt-BR" sz="3000" dirty="0">
                <a:latin typeface="Calibri" panose="020F0502020204030204" pitchFamily="34" charset="0"/>
              </a:rPr>
              <a:t>Os impostos </a:t>
            </a:r>
            <a:r>
              <a:rPr lang="pt-BR" sz="3000" i="1" dirty="0">
                <a:latin typeface="Calibri" panose="020F0502020204030204" pitchFamily="34" charset="0"/>
              </a:rPr>
              <a:t>ad valorem </a:t>
            </a:r>
            <a:r>
              <a:rPr lang="pt-BR" sz="3000" dirty="0">
                <a:latin typeface="Calibri" panose="020F0502020204030204" pitchFamily="34" charset="0"/>
              </a:rPr>
              <a:t>são pró-cíclicos.</a:t>
            </a:r>
          </a:p>
          <a:p>
            <a:pPr marL="514350" indent="-514350" algn="just">
              <a:buClrTx/>
              <a:buFont typeface="+mj-lt"/>
              <a:buAutoNum type="alphaLcParenR"/>
              <a:defRPr/>
            </a:pPr>
            <a:r>
              <a:rPr lang="pt-BR" sz="3000" dirty="0">
                <a:latin typeface="Calibri" panose="020F0502020204030204" pitchFamily="34" charset="0"/>
              </a:rPr>
              <a:t>Os impostos do tipo </a:t>
            </a:r>
            <a:r>
              <a:rPr lang="pt-BR" sz="3000" i="1" dirty="0">
                <a:latin typeface="Calibri" panose="020F0502020204030204" pitchFamily="34" charset="0"/>
              </a:rPr>
              <a:t>ad valorem </a:t>
            </a:r>
            <a:r>
              <a:rPr lang="pt-BR" sz="3000" dirty="0">
                <a:latin typeface="Calibri" panose="020F0502020204030204" pitchFamily="34" charset="0"/>
              </a:rPr>
              <a:t>são aqueles em que há uma alíquota de imposto e o valor arrecadado depende da base sobre a qual incide.</a:t>
            </a:r>
          </a:p>
          <a:p>
            <a:pPr marL="0" indent="0" algn="just">
              <a:buClrTx/>
              <a:buNone/>
              <a:defRPr/>
            </a:pPr>
            <a:endParaRPr lang="pt-BR" sz="3000" dirty="0">
              <a:latin typeface="Calibri" panose="020F0502020204030204" pitchFamily="34" charset="0"/>
            </a:endParaRPr>
          </a:p>
        </p:txBody>
      </p:sp>
      <p:sp>
        <p:nvSpPr>
          <p:cNvPr id="2" name="CaixaDeTexto 1"/>
          <p:cNvSpPr txBox="1"/>
          <p:nvPr/>
        </p:nvSpPr>
        <p:spPr>
          <a:xfrm>
            <a:off x="3962400" y="3393757"/>
            <a:ext cx="2438400" cy="492443"/>
          </a:xfrm>
          <a:prstGeom prst="rect">
            <a:avLst/>
          </a:prstGeom>
          <a:noFill/>
        </p:spPr>
        <p:txBody>
          <a:bodyPr wrap="square" rtlCol="0">
            <a:spAutoFit/>
          </a:bodyPr>
          <a:lstStyle/>
          <a:p>
            <a:r>
              <a:rPr lang="pt-BR" sz="2600" b="1" dirty="0">
                <a:solidFill>
                  <a:srgbClr val="FF0000"/>
                </a:solidFill>
              </a:rPr>
              <a:t>(por unidade)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304800" y="627064"/>
            <a:ext cx="11582400" cy="6230937"/>
          </a:xfrm>
        </p:spPr>
        <p:txBody>
          <a:bodyPr>
            <a:normAutofit/>
          </a:bodyPr>
          <a:lstStyle/>
          <a:p>
            <a:pPr marL="514350" indent="-514350" algn="just">
              <a:buClrTx/>
              <a:buFont typeface="+mj-lt"/>
              <a:buAutoNum type="alphaLcParenR" startAt="4"/>
              <a:defRPr/>
            </a:pPr>
            <a:r>
              <a:rPr lang="pt-BR" sz="3000" dirty="0">
                <a:latin typeface="Calibri" panose="020F0502020204030204" pitchFamily="34" charset="0"/>
              </a:rPr>
              <a:t>O Imposto sobre Produtos Industrializados (IPI) é de competência da União e possui alíquotas bastante diferenciadas, de acordo com critérios de essencialidade do bem e com objetivos de arrecadação e de política industrial.</a:t>
            </a:r>
          </a:p>
          <a:p>
            <a:pPr marL="514350" indent="-514350" algn="just">
              <a:buClrTx/>
              <a:buFont typeface="+mj-lt"/>
              <a:buAutoNum type="alphaLcParenR" startAt="4"/>
              <a:defRPr/>
            </a:pPr>
            <a:r>
              <a:rPr lang="pt-BR" sz="3000" dirty="0">
                <a:latin typeface="Calibri" panose="020F0502020204030204" pitchFamily="34" charset="0"/>
              </a:rPr>
              <a:t>O Imposto sobre Circulação de Mercadorias e Serviços (ICMS) corresponde ao antigo Imposto sobre Circulação de Mercadorias (ICM), com a incorporação de novos itens como fato geradores do imposto: transportes, energia elétrica, combustíveis e telecomunicações.</a:t>
            </a:r>
          </a:p>
          <a:p>
            <a:pPr marL="514350" indent="-514350" algn="just">
              <a:buClrTx/>
              <a:buFont typeface="+mj-lt"/>
              <a:buAutoNum type="alphaLcParenR" startAt="4"/>
              <a:defRPr/>
            </a:pPr>
            <a:endParaRPr lang="pt-BR" sz="3000" dirty="0">
              <a:latin typeface="Calibri" panose="020F0502020204030204" pitchFamily="34" charset="0"/>
            </a:endParaRPr>
          </a:p>
        </p:txBody>
      </p:sp>
    </p:spTree>
    <p:extLst>
      <p:ext uri="{BB962C8B-B14F-4D97-AF65-F5344CB8AC3E}">
        <p14:creationId xmlns:p14="http://schemas.microsoft.com/office/powerpoint/2010/main" val="16602183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bwMode="auto">
          <a:xfrm>
            <a:off x="152400" y="4572000"/>
            <a:ext cx="533400" cy="533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4" name="Espaço Reservado para Conteúdo 2"/>
          <p:cNvSpPr>
            <a:spLocks noGrp="1"/>
          </p:cNvSpPr>
          <p:nvPr>
            <p:ph idx="1"/>
          </p:nvPr>
        </p:nvSpPr>
        <p:spPr>
          <a:xfrm>
            <a:off x="228600" y="398462"/>
            <a:ext cx="11734800" cy="3792538"/>
          </a:xfrm>
        </p:spPr>
        <p:txBody>
          <a:bodyPr>
            <a:noAutofit/>
          </a:bodyPr>
          <a:lstStyle/>
          <a:p>
            <a:pPr marL="0" indent="0" algn="just">
              <a:buNone/>
              <a:defRPr/>
            </a:pPr>
            <a:r>
              <a:rPr lang="pt-BR" sz="3000" b="1" dirty="0">
                <a:latin typeface="Calibri" panose="020F0502020204030204" pitchFamily="34" charset="0"/>
              </a:rPr>
              <a:t>2) AFRF</a:t>
            </a:r>
          </a:p>
          <a:p>
            <a:pPr algn="just">
              <a:buClrTx/>
              <a:buFont typeface="Wingdings" panose="05000000000000000000" pitchFamily="2" charset="2"/>
              <a:buChar char="§"/>
              <a:defRPr/>
            </a:pPr>
            <a:r>
              <a:rPr lang="pt-BR" sz="3000" dirty="0">
                <a:latin typeface="Calibri" panose="020F0502020204030204" pitchFamily="34" charset="0"/>
              </a:rPr>
              <a:t>Identifique a única opção </a:t>
            </a:r>
            <a:r>
              <a:rPr lang="pt-BR" sz="3000" b="1" dirty="0">
                <a:latin typeface="Calibri" panose="020F0502020204030204" pitchFamily="34" charset="0"/>
              </a:rPr>
              <a:t>incorreta </a:t>
            </a:r>
            <a:r>
              <a:rPr lang="pt-BR" sz="3000" dirty="0">
                <a:latin typeface="Calibri" panose="020F0502020204030204" pitchFamily="34" charset="0"/>
              </a:rPr>
              <a:t>no que tange aos tipos de impostos.</a:t>
            </a:r>
          </a:p>
          <a:p>
            <a:pPr marL="514350" indent="-514350" algn="just">
              <a:buClrTx/>
              <a:buFont typeface="+mj-lt"/>
              <a:buAutoNum type="alphaLcParenR"/>
              <a:defRPr/>
            </a:pPr>
            <a:r>
              <a:rPr lang="pt-BR" sz="3000" dirty="0">
                <a:latin typeface="Calibri" panose="020F0502020204030204" pitchFamily="34" charset="0"/>
              </a:rPr>
              <a:t>Tributos diretos são aqueles cujo ônus de pagamento recai sobre o próprio contribuinte.</a:t>
            </a:r>
          </a:p>
          <a:p>
            <a:pPr marL="514350" indent="-514350" algn="just">
              <a:buClrTx/>
              <a:buFont typeface="+mj-lt"/>
              <a:buAutoNum type="alphaLcParenR"/>
              <a:defRPr/>
            </a:pPr>
            <a:r>
              <a:rPr lang="pt-BR" sz="3000" dirty="0">
                <a:latin typeface="Calibri" panose="020F0502020204030204" pitchFamily="34" charset="0"/>
              </a:rPr>
              <a:t>Os impostos indiretos costumam ser proporcionais ou seletivos, de acordo com a essencialidade do produto ou serviço em que incidem.</a:t>
            </a:r>
          </a:p>
          <a:p>
            <a:pPr marL="514350" indent="-514350" algn="just">
              <a:buClrTx/>
              <a:buFont typeface="+mj-lt"/>
              <a:buAutoNum type="alphaLcParenR"/>
              <a:defRPr/>
            </a:pPr>
            <a:r>
              <a:rPr lang="pt-BR" sz="3000" dirty="0">
                <a:latin typeface="Calibri" panose="020F0502020204030204" pitchFamily="34" charset="0"/>
              </a:rPr>
              <a:t>Os impostos diretos costumam ser progressivos, incidindo de forma graduada, de acordo com a capacidade econômica do contribuinte.</a:t>
            </a:r>
          </a:p>
          <a:p>
            <a:pPr marL="514350" indent="-514350" algn="just">
              <a:buClrTx/>
              <a:buFont typeface="+mj-lt"/>
              <a:buAutoNum type="alphaLcParenR" startAt="4"/>
              <a:defRPr/>
            </a:pPr>
            <a:r>
              <a:rPr lang="pt-BR" sz="3000" dirty="0">
                <a:latin typeface="Calibri" panose="020F0502020204030204" pitchFamily="34" charset="0"/>
              </a:rPr>
              <a:t>Os impostos indiretos, por não serem transferíveis a terceiros, permitem que a carga tributária seja distribuída de forma equitativa.</a:t>
            </a:r>
          </a:p>
          <a:p>
            <a:pPr marL="514350" indent="-514350" algn="just">
              <a:buClrTx/>
              <a:buFont typeface="+mj-lt"/>
              <a:buAutoNum type="alphaLcParenR" startAt="4"/>
              <a:defRPr/>
            </a:pPr>
            <a:r>
              <a:rPr lang="pt-BR" sz="3000" dirty="0">
                <a:latin typeface="Calibri" panose="020F0502020204030204" pitchFamily="34" charset="0"/>
              </a:rPr>
              <a:t>A diferenciação entre tributos diretos e indiretos é importante para a análise da equidade.</a:t>
            </a:r>
          </a:p>
          <a:p>
            <a:pPr marL="514350" indent="-514350" algn="just">
              <a:buClrTx/>
              <a:buFont typeface="+mj-lt"/>
              <a:buAutoNum type="alphaLcParenR"/>
              <a:defRPr/>
            </a:pPr>
            <a:endParaRPr lang="pt-BR" sz="3000" dirty="0">
              <a:latin typeface="Calibri" panose="020F0502020204030204" pitchFamily="34" charset="0"/>
            </a:endParaRPr>
          </a:p>
          <a:p>
            <a:pPr algn="just">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533400"/>
            <a:ext cx="11658600" cy="3792538"/>
          </a:xfrm>
        </p:spPr>
        <p:txBody>
          <a:bodyPr/>
          <a:lstStyle/>
          <a:p>
            <a:pPr marL="0" indent="0" algn="just" eaLnBrk="1" hangingPunct="1">
              <a:buNone/>
              <a:defRPr/>
            </a:pPr>
            <a:r>
              <a:rPr lang="pt-BR" sz="3000" b="1" dirty="0">
                <a:latin typeface="Calibri" panose="020F0502020204030204" pitchFamily="34" charset="0"/>
              </a:rPr>
              <a:t>3) (AFRF – 2003 – </a:t>
            </a:r>
            <a:r>
              <a:rPr lang="pt-BR" sz="3000" b="1" dirty="0" err="1">
                <a:latin typeface="Calibri" panose="020F0502020204030204" pitchFamily="34" charset="0"/>
              </a:rPr>
              <a:t>Esaf</a:t>
            </a:r>
            <a:r>
              <a:rPr lang="pt-BR" sz="3000" b="1" dirty="0">
                <a:latin typeface="Calibri" panose="020F0502020204030204" pitchFamily="34" charset="0"/>
              </a:rPr>
              <a:t>)</a:t>
            </a:r>
            <a:endParaRPr lang="pt-BR" sz="3000" dirty="0">
              <a:latin typeface="Calibri" panose="020F0502020204030204" pitchFamily="34" charset="0"/>
            </a:endParaRPr>
          </a:p>
          <a:p>
            <a:pPr algn="just" eaLnBrk="1" hangingPunct="1">
              <a:buClrTx/>
              <a:buFont typeface="Wingdings" panose="05000000000000000000" pitchFamily="2" charset="2"/>
              <a:buChar char="§"/>
              <a:defRPr/>
            </a:pPr>
            <a:r>
              <a:rPr lang="pt-BR" sz="3000" dirty="0">
                <a:latin typeface="Calibri" panose="020F0502020204030204" pitchFamily="34" charset="0"/>
              </a:rPr>
              <a:t>As contribuições sociais, de intervenção no domínio econômico e de interesse das categorias profissionais ou econômicas, obedecem a algumas exigências e princípios constitucionais. Aponte qual contribuição tem como fato gerador o faturamento operacional das empresas privadas com ou sem fins lucrativos e a utilização do trabalho assalariado ou de quaisquer outros que caracterizem a relação de trabalho.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872A0D8-F887-437E-B748-C09F51B32695}"/>
              </a:ext>
            </a:extLst>
          </p:cNvPr>
          <p:cNvSpPr txBox="1">
            <a:spLocks noChangeArrowheads="1"/>
          </p:cNvSpPr>
          <p:nvPr/>
        </p:nvSpPr>
        <p:spPr>
          <a:xfrm>
            <a:off x="3143697" y="1644290"/>
            <a:ext cx="7561262"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200" b="1" kern="0">
                <a:cs typeface="Times New Roman" panose="02020603050405020304" pitchFamily="18" charset="0"/>
              </a:rPr>
              <a:t>Finanças Públicas</a:t>
            </a:r>
            <a:br>
              <a:rPr lang="pt-BR" altLang="en-US" sz="4200" b="1" kern="0">
                <a:cs typeface="Times New Roman" panose="02020603050405020304" pitchFamily="18" charset="0"/>
              </a:rPr>
            </a:br>
            <a:br>
              <a:rPr lang="pt-BR" altLang="en-US" sz="4200" b="1" kern="0">
                <a:cs typeface="Times New Roman" panose="02020603050405020304" pitchFamily="18" charset="0"/>
              </a:rPr>
            </a:br>
            <a:r>
              <a:rPr lang="pt-BR" altLang="en-US" sz="4200" b="1" kern="0">
                <a:cs typeface="Times New Roman" panose="02020603050405020304" pitchFamily="18" charset="0"/>
              </a:rPr>
              <a:t>Parte 2</a:t>
            </a:r>
            <a:br>
              <a:rPr lang="pt-BR" altLang="en-US" sz="4200" b="0" kern="0">
                <a:solidFill>
                  <a:schemeClr val="tx1"/>
                </a:solidFill>
              </a:rPr>
            </a:br>
            <a:endParaRPr lang="pt-BR" altLang="en-US" sz="4200" b="0" kern="0" dirty="0">
              <a:solidFill>
                <a:schemeClr val="tx1"/>
              </a:solidFill>
            </a:endParaRPr>
          </a:p>
        </p:txBody>
      </p:sp>
      <p:sp>
        <p:nvSpPr>
          <p:cNvPr id="3" name="Retângulo de cantos arredondados 3">
            <a:extLst>
              <a:ext uri="{FF2B5EF4-FFF2-40B4-BE49-F238E27FC236}">
                <a16:creationId xmlns:a16="http://schemas.microsoft.com/office/drawing/2014/main" id="{75B85AEC-9C4E-4C36-9F20-1C294C92D4D8}"/>
              </a:ext>
            </a:extLst>
          </p:cNvPr>
          <p:cNvSpPr/>
          <p:nvPr/>
        </p:nvSpPr>
        <p:spPr>
          <a:xfrm>
            <a:off x="457200" y="381000"/>
            <a:ext cx="11353800" cy="55626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DF433F89-27C2-4E49-B96F-62FFD52884EB}"/>
              </a:ext>
            </a:extLst>
          </p:cNvPr>
          <p:cNvSpPr txBox="1">
            <a:spLocks/>
          </p:cNvSpPr>
          <p:nvPr/>
        </p:nvSpPr>
        <p:spPr bwMode="auto">
          <a:xfrm>
            <a:off x="152400" y="1889676"/>
            <a:ext cx="11506200" cy="123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457200" lvl="1" indent="0"/>
            <a:br>
              <a:rPr lang="pt-BR" sz="5400" b="1" kern="0" dirty="0">
                <a:latin typeface="Calibri" panose="020F0502020204030204" pitchFamily="34" charset="0"/>
                <a:cs typeface="Calibri" panose="020F0502020204030204" pitchFamily="34" charset="0"/>
              </a:rPr>
            </a:br>
            <a:br>
              <a:rPr lang="pt-BR" sz="5400" b="1" kern="0" dirty="0">
                <a:latin typeface="Calibri" panose="020F0502020204030204" pitchFamily="34" charset="0"/>
                <a:cs typeface="Calibri" panose="020F0502020204030204" pitchFamily="34" charset="0"/>
              </a:rPr>
            </a:br>
            <a:r>
              <a:rPr lang="pt-BR" sz="5400" b="1" kern="0" dirty="0">
                <a:latin typeface="Calibri" panose="020F0502020204030204" pitchFamily="34" charset="0"/>
                <a:cs typeface="Calibri" panose="020F0502020204030204" pitchFamily="34" charset="0"/>
              </a:rPr>
              <a:t>             </a:t>
            </a:r>
            <a:r>
              <a:rPr lang="pt-BR" sz="4600" b="1" kern="0" dirty="0">
                <a:solidFill>
                  <a:schemeClr val="tx1"/>
                </a:solidFill>
                <a:latin typeface="Calibri" panose="020F0502020204030204" pitchFamily="34" charset="0"/>
                <a:cs typeface="Calibri" panose="020F0502020204030204" pitchFamily="34" charset="0"/>
              </a:rPr>
              <a:t>Finanças Públicas – Parte </a:t>
            </a:r>
            <a:r>
              <a:rPr lang="pt-BR" sz="4600" kern="0" dirty="0">
                <a:latin typeface="Calibri" panose="020F0502020204030204" pitchFamily="34" charset="0"/>
                <a:cs typeface="Calibri" panose="020F0502020204030204" pitchFamily="34" charset="0"/>
              </a:rPr>
              <a:t>3</a:t>
            </a:r>
          </a:p>
          <a:p>
            <a:pPr lvl="1" algn="ctr">
              <a:buFont typeface="Arial" panose="020B0604020202020204" pitchFamily="34" charset="0"/>
              <a:buChar char="•"/>
            </a:pPr>
            <a:endParaRPr lang="pt-BR" sz="300" b="1" kern="0" dirty="0">
              <a:solidFill>
                <a:schemeClr val="tx1"/>
              </a:solidFill>
              <a:latin typeface="Calibri" panose="020F0502020204030204" pitchFamily="34" charset="0"/>
              <a:cs typeface="Calibri" panose="020F0502020204030204" pitchFamily="34" charset="0"/>
            </a:endParaRP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Cálculo da dívida pública e do déficit público.</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Formas de financiamento.</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Sustentabilidade da relação dívida/PIB.</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Contas Públicas: o caso brasileiro.</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Sistema tributário brasileiro.</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Federalismo Fiscal.</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Lei de Responsabilidade Fiscal.</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Parcerias Público-Privadas. </a:t>
            </a:r>
          </a:p>
          <a:p>
            <a:pPr lvl="2" algn="just">
              <a:buFont typeface="Arial" panose="020B0604020202020204" pitchFamily="34" charset="0"/>
              <a:buChar char="•"/>
            </a:pPr>
            <a:r>
              <a:rPr lang="pt-BR" sz="3000" dirty="0">
                <a:latin typeface="Calibri" panose="020F0502020204030204" pitchFamily="34" charset="0"/>
                <a:cs typeface="Calibri" panose="020F0502020204030204" pitchFamily="34" charset="0"/>
              </a:rPr>
              <a:t>Papel do Estado no sistema financeiro: modelos de racionamento de crédito e de repressão financeira.</a:t>
            </a:r>
            <a:endParaRPr lang="en-US" sz="3000" dirty="0">
              <a:latin typeface="Calibri" panose="020F0502020204030204" pitchFamily="34" charset="0"/>
              <a:cs typeface="Calibri" panose="020F0502020204030204" pitchFamily="34" charset="0"/>
            </a:endParaRPr>
          </a:p>
          <a:p>
            <a:pPr eaLnBrk="1" hangingPunct="1">
              <a:spcBef>
                <a:spcPts val="0"/>
              </a:spcBef>
              <a:buClrTx/>
              <a:buSzTx/>
              <a:buFontTx/>
              <a:buNone/>
            </a:pPr>
            <a:endParaRPr lang="en-US" sz="3600" b="1" kern="0" dirty="0">
              <a:solidFill>
                <a:schemeClr val="tx1"/>
              </a:solidFill>
              <a:latin typeface="Calibri" panose="020F0502020204030204" pitchFamily="34" charset="0"/>
              <a:cs typeface="Calibri" panose="020F0502020204030204" pitchFamily="34" charset="0"/>
            </a:endParaRPr>
          </a:p>
        </p:txBody>
      </p:sp>
      <p:sp>
        <p:nvSpPr>
          <p:cNvPr id="5" name="Rectangle 5">
            <a:extLst>
              <a:ext uri="{FF2B5EF4-FFF2-40B4-BE49-F238E27FC236}">
                <a16:creationId xmlns:a16="http://schemas.microsoft.com/office/drawing/2014/main" id="{463FD9B3-E6AA-4A3E-9F48-9C3ED637B3C8}"/>
              </a:ext>
            </a:extLst>
          </p:cNvPr>
          <p:cNvSpPr>
            <a:spLocks noChangeArrowheads="1"/>
          </p:cNvSpPr>
          <p:nvPr/>
        </p:nvSpPr>
        <p:spPr bwMode="auto">
          <a:xfrm>
            <a:off x="6781800" y="5867400"/>
            <a:ext cx="5108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400" i="1" dirty="0"/>
              <a:t>Prof: Antonio Carlos Assumpção</a:t>
            </a:r>
          </a:p>
          <a:p>
            <a:pPr algn="ctr" eaLnBrk="1" hangingPunct="1">
              <a:spcBef>
                <a:spcPct val="0"/>
              </a:spcBef>
              <a:buClrTx/>
              <a:buSzTx/>
              <a:buFontTx/>
              <a:buNone/>
            </a:pPr>
            <a:r>
              <a:rPr lang="pt-BR" altLang="en-US" sz="2400" i="1" dirty="0"/>
              <a:t>Doutor em Economia - UFF</a:t>
            </a:r>
          </a:p>
        </p:txBody>
      </p:sp>
    </p:spTree>
    <p:extLst>
      <p:ext uri="{BB962C8B-B14F-4D97-AF65-F5344CB8AC3E}">
        <p14:creationId xmlns:p14="http://schemas.microsoft.com/office/powerpoint/2010/main" val="167472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609600" y="0"/>
            <a:ext cx="10972800" cy="1371600"/>
          </a:xfrm>
        </p:spPr>
        <p:txBody>
          <a:bodyPr/>
          <a:lstStyle/>
          <a:p>
            <a:pPr algn="ctr"/>
            <a:r>
              <a:rPr lang="pt-BR" sz="4800" b="1" dirty="0">
                <a:solidFill>
                  <a:schemeClr val="tx1"/>
                </a:solidFill>
                <a:latin typeface="Calibri" panose="020F0502020204030204" pitchFamily="34" charset="0"/>
                <a:cs typeface="Calibri" panose="020F0502020204030204" pitchFamily="34" charset="0"/>
              </a:rPr>
              <a:t>Dívida Bruta x Dívida Líquida</a:t>
            </a:r>
          </a:p>
        </p:txBody>
      </p:sp>
      <p:sp>
        <p:nvSpPr>
          <p:cNvPr id="3" name="Espaço Reservado para Conteúdo 2"/>
          <p:cNvSpPr>
            <a:spLocks noGrp="1"/>
          </p:cNvSpPr>
          <p:nvPr>
            <p:ph idx="1"/>
          </p:nvPr>
        </p:nvSpPr>
        <p:spPr>
          <a:xfrm>
            <a:off x="152400" y="1219200"/>
            <a:ext cx="11734800" cy="3886200"/>
          </a:xfrm>
        </p:spPr>
        <p:txBody>
          <a:bodyPr/>
          <a:lstStyle/>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A Dívida Líquida do Governo Geral (DLGG) é o balanço entre o total de créditos e débitos dos governos federal, estaduais e municipais. </a:t>
            </a:r>
          </a:p>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A diferença entre os dois conceitos (Dívida Bruta e Líquida) é dada pelos Créditos do Governo Geral, o saldo dos Títulos livres na Carteira do BCB e o saldo de equalização cambial (resultado financeiro das operações com reservas cambiais e das operações com derivativos cambiais). </a:t>
            </a:r>
          </a:p>
        </p:txBody>
      </p:sp>
    </p:spTree>
    <p:extLst>
      <p:ext uri="{BB962C8B-B14F-4D97-AF65-F5344CB8AC3E}">
        <p14:creationId xmlns:p14="http://schemas.microsoft.com/office/powerpoint/2010/main" val="31154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04800" y="1447800"/>
            <a:ext cx="4572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5" name="Espaço Reservado para Conteúdo 1"/>
          <p:cNvSpPr>
            <a:spLocks noGrp="1"/>
          </p:cNvSpPr>
          <p:nvPr>
            <p:ph idx="1"/>
          </p:nvPr>
        </p:nvSpPr>
        <p:spPr>
          <a:xfrm>
            <a:off x="304800" y="838200"/>
            <a:ext cx="11506200" cy="3792538"/>
          </a:xfrm>
        </p:spPr>
        <p:txBody>
          <a:bodyPr/>
          <a:lstStyle/>
          <a:p>
            <a:pPr marL="514350" indent="-514350" algn="just" eaLnBrk="1" hangingPunct="1">
              <a:buClrTx/>
              <a:buFont typeface="+mj-lt"/>
              <a:buAutoNum type="alphaLcParenR"/>
              <a:defRPr/>
            </a:pPr>
            <a:r>
              <a:rPr lang="pt-BR" sz="3000" dirty="0">
                <a:latin typeface="Calibri" panose="020F0502020204030204" pitchFamily="34" charset="0"/>
              </a:rPr>
              <a:t>Contribuição para o Financiamento da Seguridade Social (COFINS).</a:t>
            </a:r>
          </a:p>
          <a:p>
            <a:pPr marL="514350" indent="-514350" algn="just" eaLnBrk="1" hangingPunct="1">
              <a:buClrTx/>
              <a:buFont typeface="+mj-lt"/>
              <a:buAutoNum type="alphaLcParenR"/>
              <a:defRPr/>
            </a:pPr>
            <a:r>
              <a:rPr lang="pt-BR" sz="3000" dirty="0">
                <a:latin typeface="Calibri" panose="020F0502020204030204" pitchFamily="34" charset="0"/>
              </a:rPr>
              <a:t>Contribuição para o Programa de Integração Social (PIS).</a:t>
            </a:r>
          </a:p>
          <a:p>
            <a:pPr marL="514350" indent="-514350" algn="just" eaLnBrk="1" hangingPunct="1">
              <a:buClrTx/>
              <a:buFont typeface="+mj-lt"/>
              <a:buAutoNum type="alphaLcParenR"/>
              <a:defRPr/>
            </a:pPr>
            <a:r>
              <a:rPr lang="pt-BR" sz="3000" dirty="0">
                <a:latin typeface="Calibri" panose="020F0502020204030204" pitchFamily="34" charset="0"/>
              </a:rPr>
              <a:t>Contribuição Social s/ o Lucro Líquido da Pessoa Jurídica (CSLL).</a:t>
            </a:r>
          </a:p>
          <a:p>
            <a:pPr marL="514350" indent="-514350" algn="just" eaLnBrk="1" hangingPunct="1">
              <a:buClrTx/>
              <a:buFont typeface="+mj-lt"/>
              <a:buAutoNum type="alphaLcParenR"/>
              <a:defRPr/>
            </a:pPr>
            <a:r>
              <a:rPr lang="pt-BR" sz="3000" dirty="0">
                <a:latin typeface="Calibri" panose="020F0502020204030204" pitchFamily="34" charset="0"/>
              </a:rPr>
              <a:t>Contribuição Provisória s/ a Movimentação Financeira (CPMF).</a:t>
            </a:r>
          </a:p>
          <a:p>
            <a:pPr marL="514350" indent="-514350" algn="just" eaLnBrk="1" hangingPunct="1">
              <a:buClrTx/>
              <a:buFont typeface="+mj-lt"/>
              <a:buAutoNum type="alphaLcParenR"/>
              <a:defRPr/>
            </a:pPr>
            <a:r>
              <a:rPr lang="pt-BR" sz="3000" dirty="0">
                <a:latin typeface="Calibri" panose="020F0502020204030204" pitchFamily="34" charset="0"/>
              </a:rPr>
              <a:t>Contribuição para o Programa de Integração Nacional (PIN).</a:t>
            </a:r>
          </a:p>
          <a:p>
            <a:pPr algn="just" eaLnBrk="1" hangingPunct="1">
              <a:defRPr/>
            </a:pPr>
            <a:endParaRPr lang="pt-BR" sz="3000" dirty="0">
              <a:latin typeface="Calibri" panose="020F0502020204030204" pitchFamily="34" charset="0"/>
            </a:endParaRPr>
          </a:p>
          <a:p>
            <a:pPr eaLnBrk="1" hangingPunct="1">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228600" y="381000"/>
            <a:ext cx="11658600" cy="3792538"/>
          </a:xfrm>
        </p:spPr>
        <p:txBody>
          <a:bodyPr/>
          <a:lstStyle/>
          <a:p>
            <a:pPr marL="0" indent="0" algn="just" eaLnBrk="1" hangingPunct="1">
              <a:buNone/>
              <a:defRPr/>
            </a:pPr>
            <a:r>
              <a:rPr lang="pt-BR" sz="3000" b="1" dirty="0">
                <a:latin typeface="Calibri" panose="020F0502020204030204" pitchFamily="34" charset="0"/>
              </a:rPr>
              <a:t> 4) AFC – STN</a:t>
            </a:r>
            <a:endParaRPr lang="pt-BR" sz="3000" dirty="0">
              <a:latin typeface="Calibri" panose="020F0502020204030204" pitchFamily="34" charset="0"/>
            </a:endParaRPr>
          </a:p>
          <a:p>
            <a:pPr algn="just" eaLnBrk="1" hangingPunct="1">
              <a:buClrTx/>
              <a:buFont typeface="Wingdings" panose="05000000000000000000" pitchFamily="2" charset="2"/>
              <a:buChar char="§"/>
              <a:defRPr/>
            </a:pPr>
            <a:r>
              <a:rPr lang="pt-BR" sz="3000" dirty="0">
                <a:latin typeface="Calibri" panose="020F0502020204030204" pitchFamily="34" charset="0"/>
              </a:rPr>
              <a:t>Uma importante mudança ocorreu nas contas correntes da administração pública brasileira na década de 80, quando de uma situação superavitária o governo passou a ter constantes déficits. Identifique qual das afirmações </a:t>
            </a:r>
            <a:r>
              <a:rPr lang="pt-BR" sz="3000" b="1" dirty="0">
                <a:latin typeface="Calibri" panose="020F0502020204030204" pitchFamily="34" charset="0"/>
              </a:rPr>
              <a:t>não é correta </a:t>
            </a:r>
            <a:r>
              <a:rPr lang="pt-BR" sz="3000" dirty="0">
                <a:latin typeface="Calibri" panose="020F0502020204030204" pitchFamily="34" charset="0"/>
              </a:rPr>
              <a:t>quanto à questão da dívida pública brasileira.</a:t>
            </a:r>
          </a:p>
          <a:p>
            <a:pPr marL="514350" indent="-514350" algn="just" eaLnBrk="1" hangingPunct="1">
              <a:buClrTx/>
              <a:buFont typeface="+mj-lt"/>
              <a:buAutoNum type="alphaLcParenR"/>
              <a:defRPr/>
            </a:pPr>
            <a:r>
              <a:rPr lang="pt-BR" sz="3000" dirty="0">
                <a:latin typeface="Calibri" panose="020F0502020204030204" pitchFamily="34" charset="0"/>
              </a:rPr>
              <a:t>Em 1981, o estoque da dívida pública líquida equivalia a mais de 20% do PIB.</a:t>
            </a:r>
          </a:p>
          <a:p>
            <a:pPr marL="514350" indent="-514350" algn="just" eaLnBrk="1" hangingPunct="1">
              <a:buClrTx/>
              <a:buFont typeface="+mj-lt"/>
              <a:buAutoNum type="alphaLcParenR" startAt="2"/>
              <a:defRPr/>
            </a:pPr>
            <a:r>
              <a:rPr lang="pt-BR" sz="3000" dirty="0">
                <a:latin typeface="Calibri" panose="020F0502020204030204" pitchFamily="34" charset="0"/>
              </a:rPr>
              <a:t>No ano de 1999, o estoque da dívida pública interna líquida alcançou o patamar de 37% do PIB.</a:t>
            </a:r>
          </a:p>
          <a:p>
            <a:pPr marL="514350" indent="-514350" algn="just" eaLnBrk="1" hangingPunct="1">
              <a:buClrTx/>
              <a:buFont typeface="+mj-lt"/>
              <a:buAutoNum type="alphaLcParenR" startAt="2"/>
              <a:defRPr/>
            </a:pPr>
            <a:r>
              <a:rPr lang="pt-BR" sz="3000" dirty="0">
                <a:latin typeface="Calibri" panose="020F0502020204030204" pitchFamily="34" charset="0"/>
              </a:rPr>
              <a:t>Até 1991, a dívida externa era o principal componente da dívida pública brasileira.</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bwMode="auto">
          <a:xfrm>
            <a:off x="152400" y="1905000"/>
            <a:ext cx="609600" cy="533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Espaço Reservado para Conteúdo 1"/>
          <p:cNvSpPr>
            <a:spLocks noGrp="1"/>
          </p:cNvSpPr>
          <p:nvPr>
            <p:ph idx="1"/>
          </p:nvPr>
        </p:nvSpPr>
        <p:spPr>
          <a:xfrm>
            <a:off x="228600" y="381000"/>
            <a:ext cx="11658600" cy="3792538"/>
          </a:xfrm>
        </p:spPr>
        <p:txBody>
          <a:bodyPr/>
          <a:lstStyle/>
          <a:p>
            <a:pPr marL="514350" indent="-514350" algn="just" eaLnBrk="1" hangingPunct="1">
              <a:buClrTx/>
              <a:buFont typeface="+mj-lt"/>
              <a:buAutoNum type="alphaLcParenR" startAt="4"/>
              <a:defRPr/>
            </a:pPr>
            <a:r>
              <a:rPr lang="pt-BR" sz="3000" dirty="0">
                <a:latin typeface="Calibri" panose="020F0502020204030204" pitchFamily="34" charset="0"/>
              </a:rPr>
              <a:t>Na análise da evolução da dívida pública mais recente é necessário levar em conta os passivos ocultos (“esqueletos”) e o efeito de redução de dívida associado às privatizações.</a:t>
            </a:r>
          </a:p>
          <a:p>
            <a:pPr marL="514350" indent="-514350" algn="just" eaLnBrk="1" hangingPunct="1">
              <a:buClrTx/>
              <a:buFont typeface="+mj-lt"/>
              <a:buAutoNum type="alphaLcParenR" startAt="4"/>
              <a:defRPr/>
            </a:pPr>
            <a:r>
              <a:rPr lang="pt-BR" sz="3000" dirty="0">
                <a:latin typeface="Calibri" panose="020F0502020204030204" pitchFamily="34" charset="0"/>
              </a:rPr>
              <a:t>A dívida pública brasileira até a segunda metade dos anos 90 era superior, como percentagem do PIB, à de diversos países desenvolvidos e com economias estáveis.</a:t>
            </a:r>
          </a:p>
          <a:p>
            <a:pPr marL="514350" indent="-514350" algn="just" eaLnBrk="1" hangingPunct="1">
              <a:buClrTx/>
              <a:buFont typeface="+mj-lt"/>
              <a:buAutoNum type="alphaLcParenR" startAt="4"/>
              <a:defRPr/>
            </a:pPr>
            <a:endParaRPr lang="pt-BR" sz="3000" dirty="0">
              <a:latin typeface="Calibri" panose="020F0502020204030204" pitchFamily="34" charset="0"/>
            </a:endParaRPr>
          </a:p>
          <a:p>
            <a:pPr marL="514350" indent="-514350" algn="just" eaLnBrk="1" hangingPunct="1">
              <a:buFont typeface="+mj-lt"/>
              <a:buAutoNum type="alphaLcParenR" startAt="4"/>
              <a:defRPr/>
            </a:pPr>
            <a:endParaRPr lang="pt-BR" sz="3000" dirty="0">
              <a:latin typeface="Calibri" panose="020F0502020204030204" pitchFamily="34" charset="0"/>
            </a:endParaRPr>
          </a:p>
        </p:txBody>
      </p:sp>
    </p:spTree>
    <p:extLst>
      <p:ext uri="{BB962C8B-B14F-4D97-AF65-F5344CB8AC3E}">
        <p14:creationId xmlns:p14="http://schemas.microsoft.com/office/powerpoint/2010/main" val="386285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2590800"/>
            <a:ext cx="5334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5" name="Espaço Reservado para Conteúdo 1"/>
          <p:cNvSpPr>
            <a:spLocks noGrp="1"/>
          </p:cNvSpPr>
          <p:nvPr>
            <p:ph idx="1"/>
          </p:nvPr>
        </p:nvSpPr>
        <p:spPr>
          <a:xfrm>
            <a:off x="304800" y="457200"/>
            <a:ext cx="11582400" cy="3792537"/>
          </a:xfrm>
        </p:spPr>
        <p:txBody>
          <a:bodyPr>
            <a:noAutofit/>
          </a:bodyPr>
          <a:lstStyle/>
          <a:p>
            <a:pPr marL="0" indent="0" algn="just" eaLnBrk="1" hangingPunct="1">
              <a:buNone/>
              <a:defRPr/>
            </a:pPr>
            <a:r>
              <a:rPr lang="pt-BR" sz="3000" b="1" dirty="0">
                <a:latin typeface="Calibri" panose="020F0502020204030204" pitchFamily="34" charset="0"/>
              </a:rPr>
              <a:t>5) AFRF – 2005</a:t>
            </a:r>
          </a:p>
          <a:p>
            <a:pPr algn="just" eaLnBrk="1" hangingPunct="1">
              <a:buClrTx/>
              <a:buFont typeface="Wingdings" panose="05000000000000000000" pitchFamily="2" charset="2"/>
              <a:buChar char="§"/>
              <a:defRPr/>
            </a:pPr>
            <a:r>
              <a:rPr lang="pt-BR" sz="3000" dirty="0">
                <a:latin typeface="Calibri" panose="020F0502020204030204" pitchFamily="34" charset="0"/>
              </a:rPr>
              <a:t>A Constituição de 1988 teve como objetivo o fortalecimento da Federação. Identifique qual a mudança provocada na tributação pela mesma, que </a:t>
            </a:r>
            <a:r>
              <a:rPr lang="pt-BR" sz="3000" b="1" dirty="0">
                <a:latin typeface="Calibri" panose="020F0502020204030204" pitchFamily="34" charset="0"/>
              </a:rPr>
              <a:t>não é verdadeira</a:t>
            </a:r>
            <a:r>
              <a:rPr lang="pt-BR" sz="3000" dirty="0">
                <a:latin typeface="Calibri" panose="020F0502020204030204" pitchFamily="34" charset="0"/>
              </a:rPr>
              <a:t>.</a:t>
            </a:r>
          </a:p>
          <a:p>
            <a:pPr marL="514350" indent="-514350" algn="just" eaLnBrk="1" hangingPunct="1">
              <a:buClrTx/>
              <a:buFont typeface="+mj-lt"/>
              <a:buAutoNum type="alphaLcParenR"/>
              <a:defRPr/>
            </a:pPr>
            <a:r>
              <a:rPr lang="pt-BR" sz="3000" dirty="0">
                <a:latin typeface="Calibri" panose="020F0502020204030204" pitchFamily="34" charset="0"/>
              </a:rPr>
              <a:t>Aumentou o grau de autonomia fiscal dos Estados e Municípios e descentralizou os recursos tributários.</a:t>
            </a:r>
          </a:p>
          <a:p>
            <a:pPr marL="514350" indent="-514350" algn="just" eaLnBrk="1" hangingPunct="1">
              <a:buClrTx/>
              <a:buFont typeface="+mj-lt"/>
              <a:buAutoNum type="alphaLcParenR"/>
              <a:defRPr/>
            </a:pPr>
            <a:r>
              <a:rPr lang="pt-BR" sz="3000" dirty="0">
                <a:latin typeface="Calibri" panose="020F0502020204030204" pitchFamily="34" charset="0"/>
              </a:rPr>
              <a:t>Atribuiu competência a cada um dos estados para fixar autonomamente as alíquotas do seu principal imposto, o Imposto sobre Circulação de Mercadorias e Serviços (ICMS), sucessor do Imposto sobre Circulação de Mercadorias (ICM).</a:t>
            </a:r>
          </a:p>
          <a:p>
            <a:pPr marL="514350" indent="-514350" algn="just" eaLnBrk="1" hangingPunct="1">
              <a:buClrTx/>
              <a:buFont typeface="+mj-lt"/>
              <a:buAutoNum type="alphaLcParenR" startAt="3"/>
              <a:defRPr/>
            </a:pPr>
            <a:r>
              <a:rPr lang="pt-BR" sz="3000" dirty="0">
                <a:latin typeface="Calibri" panose="020F0502020204030204" pitchFamily="34" charset="0"/>
              </a:rPr>
              <a:t>Reduziu os recursos disponíveis da União, por meio do aumento das transferências tributárias e da limitação de suas bases impositivas.</a:t>
            </a:r>
          </a:p>
          <a:p>
            <a:pPr marL="0" indent="0" algn="just" eaLnBrk="1" hangingPunct="1">
              <a:buClrTx/>
              <a:buNone/>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1000" y="609600"/>
            <a:ext cx="11353800" cy="3886200"/>
          </a:xfrm>
        </p:spPr>
        <p:txBody>
          <a:bodyPr/>
          <a:lstStyle/>
          <a:p>
            <a:pPr marL="514350" indent="-514350" algn="just" eaLnBrk="1" hangingPunct="1">
              <a:buClrTx/>
              <a:buFont typeface="+mj-lt"/>
              <a:buAutoNum type="alphaLcParenR" startAt="4"/>
              <a:defRPr/>
            </a:pPr>
            <a:r>
              <a:rPr lang="pt-BR" sz="3000" dirty="0">
                <a:latin typeface="Calibri" panose="020F0502020204030204" pitchFamily="34" charset="0"/>
              </a:rPr>
              <a:t>Obrigou o governo federal a criar novos tributos e elevar as alíquotas dos já existentes, em particular daqueles não sujeitos à partilha com Estados e Municípios.</a:t>
            </a:r>
          </a:p>
          <a:p>
            <a:pPr marL="514350" indent="-514350" algn="just" eaLnBrk="1" hangingPunct="1">
              <a:buClrTx/>
              <a:buFont typeface="+mj-lt"/>
              <a:buAutoNum type="alphaLcParenR" startAt="4"/>
              <a:defRPr/>
            </a:pPr>
            <a:r>
              <a:rPr lang="pt-BR" sz="3000" dirty="0">
                <a:latin typeface="Calibri" panose="020F0502020204030204" pitchFamily="34" charset="0"/>
              </a:rPr>
              <a:t>Obrigou à União a recompor sua receita utilizando outros tributos tecnicamente melhores do que o Imposto de Renda e o Imposto sobre Produtos Industrializados, do ponto de vista da eficiência do sistema econômico como um todo.</a:t>
            </a:r>
          </a:p>
          <a:p>
            <a:pPr>
              <a:defRPr/>
            </a:pPr>
            <a:endParaRPr lang="en-US" sz="3000"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381000"/>
            <a:ext cx="11658600" cy="3792538"/>
          </a:xfrm>
        </p:spPr>
        <p:txBody>
          <a:bodyPr/>
          <a:lstStyle/>
          <a:p>
            <a:pPr marL="0" indent="0" algn="just">
              <a:buNone/>
              <a:defRPr/>
            </a:pPr>
            <a:r>
              <a:rPr lang="pt-BR" sz="3000" b="1" dirty="0">
                <a:latin typeface="Calibri" panose="020F0502020204030204" pitchFamily="34" charset="0"/>
              </a:rPr>
              <a:t>6) AFC – STN </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Se tomarmos a evolução da Dívida Pública Federal (DPF), entre 2004 e 2007, podemos notar que a composição do seu estoque sofreu importantes alterações. Entre as afirmações abaixo, selecione a afirmação correta em relação a evolução da composição do estoque da Dívida Pública Federal (DPF).</a:t>
            </a:r>
          </a:p>
          <a:p>
            <a:pPr marL="514350" indent="-514350" algn="just">
              <a:buClrTx/>
              <a:buFont typeface="+mj-lt"/>
              <a:buAutoNum type="alphaLcParenR"/>
              <a:defRPr/>
            </a:pPr>
            <a:r>
              <a:rPr lang="pt-BR" sz="3000" dirty="0">
                <a:latin typeface="Calibri" panose="020F0502020204030204" pitchFamily="34" charset="0"/>
              </a:rPr>
              <a:t>Houve uma elevação da proporção de dívida com remuneração atrelada ao câmbio no período no total da DPF.</a:t>
            </a:r>
          </a:p>
          <a:p>
            <a:pPr marL="514350" indent="-514350" algn="just">
              <a:buClrTx/>
              <a:buFont typeface="+mj-lt"/>
              <a:buAutoNum type="alphaLcParenR" startAt="2"/>
              <a:defRPr/>
            </a:pPr>
            <a:r>
              <a:rPr lang="pt-BR" sz="3000" dirty="0">
                <a:latin typeface="Calibri" panose="020F0502020204030204" pitchFamily="34" charset="0"/>
              </a:rPr>
              <a:t>A proporção de títulos com remuneração atrelada à taxa SELIC, no total da DPF, sofreu elevação no período.</a:t>
            </a:r>
          </a:p>
          <a:p>
            <a:pPr marL="514350" indent="-514350" algn="just">
              <a:buClrTx/>
              <a:buFont typeface="+mj-lt"/>
              <a:buAutoNum type="alphaLcParenR" startAt="2"/>
              <a:defRPr/>
            </a:pPr>
            <a:r>
              <a:rPr lang="pt-BR" sz="3000" dirty="0">
                <a:latin typeface="Calibri" panose="020F0502020204030204" pitchFamily="34" charset="0"/>
              </a:rPr>
              <a:t>Apesar do total do estoque da dívida ter-se elevado no período, a sua distribuição em termos da forma como se remuneram os títulos que a compõem não sofreu alterações.</a:t>
            </a:r>
          </a:p>
          <a:p>
            <a:pPr marL="514350" indent="-514350" algn="just">
              <a:buClrTx/>
              <a:buFont typeface="+mj-lt"/>
              <a:buAutoNum type="alphaLcParenR"/>
              <a:defRPr/>
            </a:pPr>
            <a:endParaRPr lang="pt-BR" sz="3000" dirty="0">
              <a:latin typeface="Calibri" panose="020F0502020204030204" pitchFamily="34"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bwMode="auto">
          <a:xfrm>
            <a:off x="152400" y="533400"/>
            <a:ext cx="609600" cy="6096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Espaço Reservado para Conteúdo 1"/>
          <p:cNvSpPr>
            <a:spLocks noGrp="1"/>
          </p:cNvSpPr>
          <p:nvPr>
            <p:ph idx="1"/>
          </p:nvPr>
        </p:nvSpPr>
        <p:spPr>
          <a:xfrm>
            <a:off x="304800" y="533400"/>
            <a:ext cx="11658600" cy="3792538"/>
          </a:xfrm>
        </p:spPr>
        <p:txBody>
          <a:bodyPr/>
          <a:lstStyle/>
          <a:p>
            <a:pPr marL="514350" indent="-514350" algn="just">
              <a:buClrTx/>
              <a:buFont typeface="+mj-lt"/>
              <a:buAutoNum type="alphaLcParenR" startAt="4"/>
              <a:defRPr/>
            </a:pPr>
            <a:r>
              <a:rPr lang="pt-BR" sz="3000" dirty="0">
                <a:latin typeface="Calibri" panose="020F0502020204030204" pitchFamily="34" charset="0"/>
              </a:rPr>
              <a:t>Os títulos com remuneração prefixada apresentaram elevação dentro da composição da DPF.</a:t>
            </a:r>
          </a:p>
          <a:p>
            <a:pPr marL="514350" indent="-514350" algn="just">
              <a:buClrTx/>
              <a:buFont typeface="+mj-lt"/>
              <a:buAutoNum type="alphaLcParenR" startAt="4"/>
              <a:defRPr/>
            </a:pPr>
            <a:r>
              <a:rPr lang="pt-BR" sz="3000" dirty="0">
                <a:latin typeface="Calibri" panose="020F0502020204030204" pitchFamily="34" charset="0"/>
              </a:rPr>
              <a:t>Os títulos com remuneração atrelada a índices de preços teve sua participação no total da DPF diminuída no período.</a:t>
            </a:r>
          </a:p>
          <a:p>
            <a:pPr marL="514350" indent="-514350" algn="just" eaLnBrk="1" hangingPunct="1">
              <a:buFont typeface="+mj-lt"/>
              <a:buAutoNum type="alphaLcParenR" startAt="4"/>
              <a:defRPr/>
            </a:pPr>
            <a:endParaRPr lang="pt-BR" sz="3000" dirty="0">
              <a:latin typeface="Calibri" panose="020F0502020204030204" pitchFamily="34" charset="0"/>
            </a:endParaRPr>
          </a:p>
          <a:p>
            <a:pPr marL="514350" indent="-514350" algn="just">
              <a:buClrTx/>
              <a:buFont typeface="+mj-lt"/>
              <a:buAutoNum type="alphaLcParenR"/>
              <a:defRPr/>
            </a:pPr>
            <a:endParaRPr lang="pt-BR" sz="3000" dirty="0">
              <a:latin typeface="Calibri" panose="020F0502020204030204" pitchFamily="34" charset="0"/>
            </a:endParaRPr>
          </a:p>
        </p:txBody>
      </p:sp>
    </p:spTree>
    <p:extLst>
      <p:ext uri="{BB962C8B-B14F-4D97-AF65-F5344CB8AC3E}">
        <p14:creationId xmlns:p14="http://schemas.microsoft.com/office/powerpoint/2010/main" val="4076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3457575"/>
            <a:ext cx="533400" cy="504825"/>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200">
              <a:latin typeface="Calibri" panose="020F0502020204030204" pitchFamily="34" charset="0"/>
            </a:endParaRPr>
          </a:p>
        </p:txBody>
      </p:sp>
      <p:sp>
        <p:nvSpPr>
          <p:cNvPr id="5" name="Espaço Reservado para Conteúdo 1"/>
          <p:cNvSpPr>
            <a:spLocks noGrp="1"/>
          </p:cNvSpPr>
          <p:nvPr>
            <p:ph idx="1"/>
          </p:nvPr>
        </p:nvSpPr>
        <p:spPr>
          <a:xfrm>
            <a:off x="304800" y="381000"/>
            <a:ext cx="11582400" cy="3792538"/>
          </a:xfrm>
        </p:spPr>
        <p:txBody>
          <a:bodyPr/>
          <a:lstStyle/>
          <a:p>
            <a:pPr marL="0" indent="0" algn="just" eaLnBrk="1" hangingPunct="1">
              <a:buNone/>
              <a:defRPr/>
            </a:pPr>
            <a:r>
              <a:rPr lang="pt-BR" sz="3000" b="1" dirty="0">
                <a:latin typeface="Calibri" panose="020F0502020204030204" pitchFamily="34" charset="0"/>
              </a:rPr>
              <a:t>7) AFRF – 2005 </a:t>
            </a:r>
          </a:p>
          <a:p>
            <a:pPr algn="just" eaLnBrk="1" hangingPunct="1">
              <a:buClrTx/>
              <a:buFont typeface="Wingdings" panose="05000000000000000000" pitchFamily="2" charset="2"/>
              <a:buChar char="§"/>
              <a:defRPr/>
            </a:pPr>
            <a:r>
              <a:rPr lang="pt-BR" sz="3000" dirty="0">
                <a:latin typeface="Calibri" panose="020F0502020204030204" pitchFamily="34" charset="0"/>
              </a:rPr>
              <a:t>Observando-se o comportamento das finanças públicas no Brasil, a partir de 1999, </a:t>
            </a:r>
            <a:r>
              <a:rPr lang="pt-BR" sz="3000" b="1" dirty="0">
                <a:latin typeface="Calibri" panose="020F0502020204030204" pitchFamily="34" charset="0"/>
              </a:rPr>
              <a:t>não se pode afirmar </a:t>
            </a:r>
            <a:r>
              <a:rPr lang="pt-BR" sz="3000" dirty="0">
                <a:latin typeface="Calibri" panose="020F0502020204030204" pitchFamily="34" charset="0"/>
              </a:rPr>
              <a:t>que:</a:t>
            </a:r>
          </a:p>
          <a:p>
            <a:pPr marL="514350" indent="-514350" algn="just" eaLnBrk="1" hangingPunct="1">
              <a:buClrTx/>
              <a:buFont typeface="+mj-lt"/>
              <a:buAutoNum type="alphaLcParenR"/>
              <a:defRPr/>
            </a:pPr>
            <a:r>
              <a:rPr lang="pt-BR" sz="3000" dirty="0">
                <a:latin typeface="Calibri" panose="020F0502020204030204" pitchFamily="34" charset="0"/>
              </a:rPr>
              <a:t>Houve profunda reversão do desempenho fiscal do governo, que passou a apresentar, a partir de então, superávits primários expressivos.</a:t>
            </a:r>
          </a:p>
          <a:p>
            <a:pPr marL="514350" indent="-514350" algn="just" eaLnBrk="1" hangingPunct="1">
              <a:buClrTx/>
              <a:buFont typeface="+mj-lt"/>
              <a:buAutoNum type="alphaLcParenR"/>
              <a:defRPr/>
            </a:pPr>
            <a:r>
              <a:rPr lang="pt-BR" sz="3000" dirty="0">
                <a:latin typeface="Calibri" panose="020F0502020204030204" pitchFamily="34" charset="0"/>
              </a:rPr>
              <a:t>O ajuste fiscal foi fortemente concentrado na elevação da receita de impostos não-cumulativos.</a:t>
            </a:r>
          </a:p>
          <a:p>
            <a:pPr marL="514350" indent="-514350" algn="just" eaLnBrk="1" hangingPunct="1">
              <a:buClrTx/>
              <a:buFont typeface="Lucida Sans Unicode" pitchFamily="34" charset="0"/>
              <a:buAutoNum type="alphaLcParenR" startAt="3"/>
              <a:defRPr/>
            </a:pPr>
            <a:r>
              <a:rPr lang="pt-BR" sz="3000" dirty="0">
                <a:latin typeface="Calibri" panose="020F0502020204030204" pitchFamily="34" charset="0"/>
              </a:rPr>
              <a:t>A existência de superávits primários seria necessária para permitir a absorção de choques na economia, liberar a taxa de juros para ser usada para fins de política monetária e permitir a redução da dívida pública ao longo do tempo.</a:t>
            </a:r>
          </a:p>
          <a:p>
            <a:pPr marL="514350" indent="-514350" algn="just" eaLnBrk="1" hangingPunct="1">
              <a:buClrTx/>
              <a:buFont typeface="+mj-lt"/>
              <a:buAutoNum type="alphaLcParenR"/>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550862"/>
            <a:ext cx="11582400" cy="3792538"/>
          </a:xfrm>
        </p:spPr>
        <p:txBody>
          <a:bodyPr/>
          <a:lstStyle/>
          <a:p>
            <a:pPr marL="514350" indent="-514350" algn="just" eaLnBrk="1" hangingPunct="1">
              <a:buClrTx/>
              <a:buFont typeface="+mj-lt"/>
              <a:buAutoNum type="alphaLcParenR" startAt="4"/>
              <a:defRPr/>
            </a:pPr>
            <a:r>
              <a:rPr lang="pt-BR" sz="3000" dirty="0">
                <a:latin typeface="Calibri" panose="020F0502020204030204" pitchFamily="34" charset="0"/>
              </a:rPr>
              <a:t>Houve a aprovação da Lei de Responsabilidade Fiscal, com a imposição de limites de gastos com pessoal para os três níveis de governo</a:t>
            </a:r>
          </a:p>
          <a:p>
            <a:pPr marL="514350" indent="-514350" algn="just" eaLnBrk="1" hangingPunct="1">
              <a:buClrTx/>
              <a:buFont typeface="+mj-lt"/>
              <a:buAutoNum type="alphaLcParenR" startAt="4"/>
              <a:defRPr/>
            </a:pPr>
            <a:r>
              <a:rPr lang="pt-BR" sz="3000" dirty="0">
                <a:latin typeface="Calibri" panose="020F0502020204030204" pitchFamily="34" charset="0"/>
              </a:rPr>
              <a:t>O fator previdenciário, implementado em novembro de 1999, visou adequar o benefício ao tempo médio de recebimento do benefício (expectativa de sobrevida), à idade e ao tempo de contribuição.</a:t>
            </a:r>
          </a:p>
          <a:p>
            <a:pPr marL="514350" indent="-514350" algn="just" eaLnBrk="1" hangingPunct="1">
              <a:buClrTx/>
              <a:buFont typeface="+mj-lt"/>
              <a:buAutoNum type="alphaLcParenR"/>
              <a:defRPr/>
            </a:pPr>
            <a:endParaRPr lang="pt-BR" sz="2200" dirty="0">
              <a:latin typeface="Calibri" panose="020F0502020204030204" pitchFamily="34" charset="0"/>
            </a:endParaRPr>
          </a:p>
        </p:txBody>
      </p:sp>
    </p:spTree>
    <p:extLst>
      <p:ext uri="{BB962C8B-B14F-4D97-AF65-F5344CB8AC3E}">
        <p14:creationId xmlns:p14="http://schemas.microsoft.com/office/powerpoint/2010/main" val="13614274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381000"/>
            <a:ext cx="11658600" cy="3792537"/>
          </a:xfrm>
        </p:spPr>
        <p:txBody>
          <a:bodyPr>
            <a:noAutofit/>
          </a:bodyPr>
          <a:lstStyle/>
          <a:p>
            <a:pPr marL="0" indent="0" algn="just">
              <a:buNone/>
              <a:defRPr/>
            </a:pPr>
            <a:r>
              <a:rPr lang="pt-BR" sz="3000" b="1" dirty="0">
                <a:latin typeface="Calibri" panose="020F0502020204030204" pitchFamily="34" charset="0"/>
              </a:rPr>
              <a:t>8) APO - MPOG – EPPGG </a:t>
            </a:r>
          </a:p>
          <a:p>
            <a:pPr algn="just">
              <a:buClrTx/>
              <a:buFont typeface="Wingdings" panose="05000000000000000000" pitchFamily="2" charset="2"/>
              <a:buChar char="§"/>
              <a:defRPr/>
            </a:pPr>
            <a:r>
              <a:rPr lang="pt-BR" sz="3000" dirty="0">
                <a:latin typeface="Calibri" panose="020F0502020204030204" pitchFamily="34" charset="0"/>
              </a:rPr>
              <a:t>O ajuste fiscal necessário para dar suporte às políticas macroeconômicas, durante a segunda metade dos anos 90, foi resultado dos seguintes fatores, nos quais não se inclui(em):</a:t>
            </a:r>
          </a:p>
          <a:p>
            <a:pPr marL="514350" indent="-514350" algn="just">
              <a:buClrTx/>
              <a:buFont typeface="+mj-lt"/>
              <a:buAutoNum type="alphaLcParenR"/>
              <a:defRPr/>
            </a:pPr>
            <a:r>
              <a:rPr lang="pt-BR" sz="3000" dirty="0">
                <a:latin typeface="Calibri" panose="020F0502020204030204" pitchFamily="34" charset="0"/>
              </a:rPr>
              <a:t>um importante aumento das receitas no nível federal por meio das contribuições sociais não compartilhadas por estados e municípios, as quais foram responsáveis pelo aumento da carga tributária.</a:t>
            </a:r>
          </a:p>
          <a:p>
            <a:pPr marL="514350" indent="-514350" algn="just">
              <a:buClrTx/>
              <a:buFont typeface="+mj-lt"/>
              <a:buAutoNum type="alphaLcParenR"/>
              <a:defRPr/>
            </a:pPr>
            <a:r>
              <a:rPr lang="pt-BR" sz="3000" dirty="0">
                <a:latin typeface="Calibri" panose="020F0502020204030204" pitchFamily="34" charset="0"/>
              </a:rPr>
              <a:t>um corte nos investimentos públicos, com consequências negativas importantes para a qualidade da infra-estrutura e dos serviços públicos.</a:t>
            </a:r>
          </a:p>
          <a:p>
            <a:pPr marL="514350" indent="-514350" algn="just">
              <a:buClrTx/>
              <a:buFont typeface="+mj-lt"/>
              <a:buAutoNum type="alphaLcParenR"/>
              <a:defRPr/>
            </a:pPr>
            <a:r>
              <a:rPr lang="pt-BR" sz="3000" dirty="0">
                <a:latin typeface="Calibri" panose="020F0502020204030204" pitchFamily="34" charset="0"/>
              </a:rPr>
              <a:t>condições mais rígidas aplicadas à expansão da dívida pública estadual, após as negociações realizadas em 1997/1998.</a:t>
            </a:r>
          </a:p>
          <a:p>
            <a:pPr marL="0" indent="0" algn="just">
              <a:buClrTx/>
              <a:buNone/>
              <a:defRPr/>
            </a:pPr>
            <a:endParaRPr lang="pt-BR" sz="3000" dirty="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685800" y="0"/>
            <a:ext cx="10972800" cy="1371600"/>
          </a:xfrm>
        </p:spPr>
        <p:txBody>
          <a:bodyPr/>
          <a:lstStyle/>
          <a:p>
            <a:pPr algn="ctr"/>
            <a:r>
              <a:rPr lang="pt-BR" sz="4800" b="1" dirty="0">
                <a:solidFill>
                  <a:schemeClr val="tx1"/>
                </a:solidFill>
                <a:latin typeface="Calibri" panose="020F0502020204030204" pitchFamily="34" charset="0"/>
                <a:cs typeface="Calibri" panose="020F0502020204030204" pitchFamily="34" charset="0"/>
              </a:rPr>
              <a:t>Dívida Bruta x Dívida Líquida</a:t>
            </a:r>
          </a:p>
        </p:txBody>
      </p:sp>
      <p:pic>
        <p:nvPicPr>
          <p:cNvPr id="4" name="Espaço Reservado para Conteúdo 3"/>
          <p:cNvPicPr>
            <a:picLocks noGrp="1" noChangeAspect="1"/>
          </p:cNvPicPr>
          <p:nvPr>
            <p:ph idx="1"/>
          </p:nvPr>
        </p:nvPicPr>
        <p:blipFill>
          <a:blip r:embed="rId2"/>
          <a:stretch>
            <a:fillRect/>
          </a:stretch>
        </p:blipFill>
        <p:spPr>
          <a:xfrm>
            <a:off x="266700" y="990600"/>
            <a:ext cx="11658600" cy="4295775"/>
          </a:xfrm>
          <a:prstGeom prst="rect">
            <a:avLst/>
          </a:prstGeom>
          <a:solidFill>
            <a:schemeClr val="bg1"/>
          </a:solidFill>
        </p:spPr>
      </p:pic>
      <p:sp>
        <p:nvSpPr>
          <p:cNvPr id="2" name="Retângulo 1">
            <a:extLst>
              <a:ext uri="{FF2B5EF4-FFF2-40B4-BE49-F238E27FC236}">
                <a16:creationId xmlns:a16="http://schemas.microsoft.com/office/drawing/2014/main" id="{8A26DBB2-4F1E-4C2B-8C25-F2B5E02C559C}"/>
              </a:ext>
            </a:extLst>
          </p:cNvPr>
          <p:cNvSpPr/>
          <p:nvPr/>
        </p:nvSpPr>
        <p:spPr>
          <a:xfrm>
            <a:off x="228600" y="5288340"/>
            <a:ext cx="11658600" cy="1569660"/>
          </a:xfrm>
          <a:prstGeom prst="rect">
            <a:avLst/>
          </a:prstGeom>
        </p:spPr>
        <p:txBody>
          <a:bodyPr wrap="square">
            <a:spAutoFit/>
          </a:bodyPr>
          <a:lstStyle/>
          <a:p>
            <a:pPr marL="342900" indent="-342900" algn="just">
              <a:buFont typeface="Wingdings" panose="05000000000000000000" pitchFamily="2" charset="2"/>
              <a:buChar char="§"/>
            </a:pPr>
            <a:r>
              <a:rPr lang="pt-BR" sz="2400" b="0" dirty="0">
                <a:solidFill>
                  <a:srgbClr val="000000"/>
                </a:solidFill>
                <a:latin typeface="TimesNewRomanPSMT"/>
              </a:rPr>
              <a:t>A Dívida Líquida do Governo Geral (DLGG) exclui a autoridade monetária e as estatais não dependentes. A Dívida Bruta do Governo Geral (DBGG) – conceito mais em voga atualmente – corresponde à DLGG, mas sem descontar os ativos do governo geral (governo federal e governos regionais).</a:t>
            </a:r>
            <a:r>
              <a:rPr lang="pt-BR" sz="2400" dirty="0"/>
              <a:t> </a:t>
            </a:r>
          </a:p>
        </p:txBody>
      </p:sp>
    </p:spTree>
    <p:extLst>
      <p:ext uri="{BB962C8B-B14F-4D97-AF65-F5344CB8AC3E}">
        <p14:creationId xmlns:p14="http://schemas.microsoft.com/office/powerpoint/2010/main" val="303104197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76200" y="1295400"/>
            <a:ext cx="5334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Espaço Reservado para Conteúdo 1"/>
          <p:cNvSpPr>
            <a:spLocks noGrp="1"/>
          </p:cNvSpPr>
          <p:nvPr>
            <p:ph idx="1"/>
          </p:nvPr>
        </p:nvSpPr>
        <p:spPr>
          <a:xfrm>
            <a:off x="152400" y="457200"/>
            <a:ext cx="11811000" cy="6400800"/>
          </a:xfrm>
        </p:spPr>
        <p:txBody>
          <a:bodyPr>
            <a:normAutofit fontScale="70000" lnSpcReduction="20000"/>
          </a:bodyPr>
          <a:lstStyle/>
          <a:p>
            <a:pPr marL="742950" indent="-742950" algn="just">
              <a:buClrTx/>
              <a:buFont typeface="+mj-lt"/>
              <a:buAutoNum type="alphaLcParenR" startAt="4"/>
              <a:defRPr/>
            </a:pPr>
            <a:r>
              <a:rPr lang="pt-BR" sz="4300" dirty="0">
                <a:latin typeface="Calibri" panose="020F0502020204030204" pitchFamily="34" charset="0"/>
              </a:rPr>
              <a:t>a implementação do programa de privatização, que liberou o governo dos subsídios e empresas estatais ineficientes.</a:t>
            </a:r>
          </a:p>
          <a:p>
            <a:pPr marL="742950" indent="-742950" algn="just">
              <a:buClrTx/>
              <a:buFont typeface="+mj-lt"/>
              <a:buAutoNum type="alphaLcParenR" startAt="4"/>
              <a:defRPr/>
            </a:pPr>
            <a:r>
              <a:rPr lang="pt-BR" sz="4300" dirty="0">
                <a:latin typeface="Calibri" panose="020F0502020204030204" pitchFamily="34" charset="0"/>
              </a:rPr>
              <a:t>o incentivo ao uso dos precatórios pelos estados e municípios.</a:t>
            </a:r>
          </a:p>
          <a:p>
            <a:pPr marL="742950" indent="-742950" algn="just">
              <a:buClrTx/>
              <a:buFont typeface="+mj-lt"/>
              <a:buAutoNum type="alphaLcParenR" startAt="4"/>
              <a:defRPr/>
            </a:pPr>
            <a:endParaRPr lang="pt-BR" sz="1700" dirty="0">
              <a:latin typeface="Calibri" panose="020F0502020204030204" pitchFamily="34" charset="0"/>
            </a:endParaRPr>
          </a:p>
          <a:p>
            <a:pPr algn="just">
              <a:buClrTx/>
              <a:buFont typeface="Wingdings" panose="05000000000000000000" pitchFamily="2" charset="2"/>
              <a:buChar char="§"/>
              <a:defRPr/>
            </a:pPr>
            <a:r>
              <a:rPr lang="pt-BR" sz="4000" b="1" i="1" dirty="0">
                <a:latin typeface="Calibri" panose="020F0502020204030204" pitchFamily="34" charset="0"/>
              </a:rPr>
              <a:t>Precatórios</a:t>
            </a:r>
            <a:r>
              <a:rPr lang="pt-BR" sz="4000" b="1" dirty="0">
                <a:latin typeface="Calibri" panose="020F0502020204030204" pitchFamily="34" charset="0"/>
              </a:rPr>
              <a:t> são formalizações de requisições de pagamento de determinada quantia, superior a 60 salários mínimos por beneficiário, devida pela Fazenda Pública, em face de uma condenação judicial.</a:t>
            </a:r>
          </a:p>
          <a:p>
            <a:pPr algn="just">
              <a:buClrTx/>
              <a:buFont typeface="Wingdings" panose="05000000000000000000" pitchFamily="2" charset="2"/>
              <a:buChar char="§"/>
              <a:defRPr/>
            </a:pPr>
            <a:r>
              <a:rPr lang="pt-BR" sz="3400" dirty="0">
                <a:latin typeface="Calibri" panose="020F0502020204030204" pitchFamily="34" charset="0"/>
              </a:rPr>
              <a:t>As execuções para a cobrança de dívidas da Fazenda Pública (União, Estados, Municípios, Autarquias e Fundações de Direito Público) </a:t>
            </a:r>
            <a:r>
              <a:rPr lang="pt-BR" sz="3400" b="1" dirty="0">
                <a:latin typeface="Calibri" panose="020F0502020204030204" pitchFamily="34" charset="0"/>
              </a:rPr>
              <a:t>não se processam pela penhora de bens dos entes públicos, mas pela expedição de uma ordem de pagamento, para a inclusão da dívida no orçamento público</a:t>
            </a:r>
            <a:r>
              <a:rPr lang="pt-BR" sz="3400" dirty="0">
                <a:latin typeface="Calibri" panose="020F0502020204030204" pitchFamily="34" charset="0"/>
              </a:rPr>
              <a:t>. </a:t>
            </a:r>
            <a:r>
              <a:rPr lang="pt-BR" sz="3400" b="1" dirty="0">
                <a:latin typeface="Calibri" panose="020F0502020204030204" pitchFamily="34" charset="0"/>
              </a:rPr>
              <a:t>Esta ordem é conhecida como precatório requisitório.</a:t>
            </a:r>
            <a:r>
              <a:rPr lang="pt-BR" sz="3400" dirty="0">
                <a:latin typeface="Calibri" panose="020F0502020204030204" pitchFamily="34" charset="0"/>
              </a:rPr>
              <a:t> Excluem-se da expedição de precatório as dívidas de pequeno valor, assim consideradas as inferiores a 60 salários mínimos para as dívidas da fazenda federal, a 40 salários mínimos para a fazenda estadual e distrital e a 30 salários mínimos para a fazenda municipal, salvo lei estadual, distrital ou municipal que disponha em sentido diverso. Ao fim da execução judicial, o juiz, a pedido do credor e após parecer favorável do Ministério Público, emite um ofício ao presidente do tribunal ao qual se vincula, para requerer o pagamento do débito. As requisições recebidas no Tribunal até 31 de julho são autuadas como Precatórios, atualizadas nesta data e incluídas na proposta orçamentária do ano seguinte.</a:t>
            </a:r>
          </a:p>
          <a:p>
            <a:pPr eaLnBrk="1" hangingPunct="1">
              <a:buFont typeface="Wingdings" panose="05000000000000000000" pitchFamily="2" charset="2"/>
              <a:buNone/>
              <a:defRPr/>
            </a:pPr>
            <a:endParaRPr lang="pt-B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bwMode="auto">
          <a:xfrm>
            <a:off x="228600" y="3429000"/>
            <a:ext cx="609600" cy="533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4" name="Espaço Reservado para Conteúdo 1"/>
          <p:cNvSpPr>
            <a:spLocks noGrp="1"/>
          </p:cNvSpPr>
          <p:nvPr>
            <p:ph idx="1"/>
          </p:nvPr>
        </p:nvSpPr>
        <p:spPr>
          <a:xfrm>
            <a:off x="381000" y="457200"/>
            <a:ext cx="11582400" cy="3792538"/>
          </a:xfrm>
        </p:spPr>
        <p:txBody>
          <a:bodyPr/>
          <a:lstStyle/>
          <a:p>
            <a:pPr marL="0" indent="0" algn="just">
              <a:buNone/>
              <a:defRPr/>
            </a:pPr>
            <a:r>
              <a:rPr lang="pt-BR" sz="3000" b="1" dirty="0">
                <a:latin typeface="Calibri" panose="020F0502020204030204" pitchFamily="34" charset="0"/>
              </a:rPr>
              <a:t>9) AFRF – 2002 </a:t>
            </a:r>
          </a:p>
          <a:p>
            <a:pPr algn="just">
              <a:buClrTx/>
              <a:buFont typeface="Wingdings" panose="05000000000000000000" pitchFamily="2" charset="2"/>
              <a:buChar char="§"/>
              <a:defRPr/>
            </a:pPr>
            <a:r>
              <a:rPr lang="pt-BR" sz="3000" dirty="0">
                <a:latin typeface="Calibri" panose="020F0502020204030204" pitchFamily="34" charset="0"/>
              </a:rPr>
              <a:t>A dificuldade de estabelecer um ajuste fiscal em bases permanentes levou as autoridades brasileiras à criação de fontes temporárias de contenção fiscal. Desde 1994, houve quatro fatores que se destacaram como elementos temporários de contenção fiscal. Aponte a opção que </a:t>
            </a:r>
            <a:r>
              <a:rPr lang="pt-BR" sz="3000" b="1" dirty="0">
                <a:latin typeface="Calibri" panose="020F0502020204030204" pitchFamily="34" charset="0"/>
              </a:rPr>
              <a:t>não é pertinente</a:t>
            </a:r>
            <a:r>
              <a:rPr lang="pt-BR" sz="3000" dirty="0">
                <a:latin typeface="Calibri" panose="020F0502020204030204" pitchFamily="34" charset="0"/>
              </a:rPr>
              <a:t>.</a:t>
            </a:r>
          </a:p>
          <a:p>
            <a:pPr marL="514350" indent="-514350" algn="just">
              <a:buClrTx/>
              <a:buFont typeface="+mj-lt"/>
              <a:buAutoNum type="alphaLcParenR"/>
              <a:defRPr/>
            </a:pPr>
            <a:r>
              <a:rPr lang="pt-BR" sz="3000" dirty="0">
                <a:latin typeface="Calibri" panose="020F0502020204030204" pitchFamily="34" charset="0"/>
              </a:rPr>
              <a:t>A criação da Contribuição Social sobre o Lucro Líquido (CSLL).</a:t>
            </a:r>
          </a:p>
          <a:p>
            <a:pPr marL="514350" indent="-514350" algn="just">
              <a:buClrTx/>
              <a:buFont typeface="+mj-lt"/>
              <a:buAutoNum type="alphaLcParenR"/>
              <a:defRPr/>
            </a:pPr>
            <a:r>
              <a:rPr lang="pt-BR" sz="3000" dirty="0">
                <a:latin typeface="Calibri" panose="020F0502020204030204" pitchFamily="34" charset="0"/>
              </a:rPr>
              <a:t>A receita do imposto provisório sobre movimentações financeiras (IPMF), depois transformado em contribuição (CPMF).</a:t>
            </a:r>
          </a:p>
          <a:p>
            <a:pPr marL="514350" indent="-514350" algn="just">
              <a:buClrTx/>
              <a:buFont typeface="+mj-lt"/>
              <a:buAutoNum type="alphaLcParenR"/>
              <a:defRPr/>
            </a:pPr>
            <a:r>
              <a:rPr lang="pt-BR" sz="3000" dirty="0">
                <a:latin typeface="Calibri" panose="020F0502020204030204" pitchFamily="34" charset="0"/>
              </a:rPr>
              <a:t>O Fundo Social de Emergência (FSE), depois transformado em Fundo de Estabilização Fiscal (FEF).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457200"/>
            <a:ext cx="11582400" cy="3792538"/>
          </a:xfrm>
        </p:spPr>
        <p:txBody>
          <a:bodyPr/>
          <a:lstStyle/>
          <a:p>
            <a:pPr marL="514350" indent="-514350" algn="just">
              <a:buClrTx/>
              <a:buFont typeface="+mj-lt"/>
              <a:buAutoNum type="alphaLcParenR" startAt="4"/>
              <a:defRPr/>
            </a:pPr>
            <a:r>
              <a:rPr lang="pt-BR" sz="3000" dirty="0">
                <a:latin typeface="Calibri" panose="020F0502020204030204" pitchFamily="34" charset="0"/>
              </a:rPr>
              <a:t>A receita de concessões.</a:t>
            </a:r>
          </a:p>
          <a:p>
            <a:pPr marL="514350" indent="-514350" algn="just">
              <a:buClrTx/>
              <a:buFont typeface="+mj-lt"/>
              <a:buAutoNum type="alphaLcParenR" startAt="4"/>
              <a:defRPr/>
            </a:pPr>
            <a:r>
              <a:rPr lang="pt-BR" sz="3000" dirty="0">
                <a:latin typeface="Calibri" panose="020F0502020204030204" pitchFamily="34" charset="0"/>
              </a:rPr>
              <a:t>O componente extraordinário de aumento da receita de imposto de renda na fonte sobre aplicações financeiras, aprovado em fins de 1997 para vigorar em 1998.</a:t>
            </a:r>
          </a:p>
          <a:p>
            <a:pPr algn="just">
              <a:defRPr/>
            </a:pPr>
            <a:endParaRPr lang="pt-BR" sz="3000" dirty="0">
              <a:latin typeface="Calibri" panose="020F0502020204030204" pitchFamily="34" charset="0"/>
            </a:endParaRPr>
          </a:p>
        </p:txBody>
      </p:sp>
    </p:spTree>
    <p:extLst>
      <p:ext uri="{BB962C8B-B14F-4D97-AF65-F5344CB8AC3E}">
        <p14:creationId xmlns:p14="http://schemas.microsoft.com/office/powerpoint/2010/main" val="369233228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457200"/>
            <a:ext cx="11582400" cy="6096000"/>
          </a:xfrm>
        </p:spPr>
        <p:txBody>
          <a:bodyPr>
            <a:noAutofit/>
          </a:bodyPr>
          <a:lstStyle/>
          <a:p>
            <a:pPr marL="0" indent="0" algn="just" eaLnBrk="1" hangingPunct="1">
              <a:buNone/>
              <a:defRPr/>
            </a:pPr>
            <a:r>
              <a:rPr lang="pt-BR" sz="3000" b="1" dirty="0">
                <a:latin typeface="Calibri" panose="020F0502020204030204" pitchFamily="34" charset="0"/>
              </a:rPr>
              <a:t>10) APO – 2005</a:t>
            </a:r>
          </a:p>
          <a:p>
            <a:pPr algn="just">
              <a:buClrTx/>
              <a:buFont typeface="Wingdings" panose="05000000000000000000" pitchFamily="2" charset="2"/>
              <a:buChar char="§"/>
              <a:defRPr/>
            </a:pPr>
            <a:r>
              <a:rPr lang="pt-BR" sz="3000" dirty="0">
                <a:latin typeface="Calibri" panose="020F0502020204030204" pitchFamily="34" charset="0"/>
              </a:rPr>
              <a:t>No que diz respeito à composição dos tributos no Brasil, nos últimos dez anos, indique a única </a:t>
            </a:r>
            <a:r>
              <a:rPr lang="pt-BR" sz="3000" b="1" dirty="0">
                <a:latin typeface="Calibri" panose="020F0502020204030204" pitchFamily="34" charset="0"/>
              </a:rPr>
              <a:t>opção incorreta</a:t>
            </a:r>
            <a:r>
              <a:rPr lang="pt-BR" sz="3000" dirty="0">
                <a:latin typeface="Calibri" panose="020F0502020204030204" pitchFamily="34" charset="0"/>
              </a:rPr>
              <a:t>.</a:t>
            </a:r>
          </a:p>
          <a:p>
            <a:pPr marL="514350" indent="-514350" algn="just">
              <a:buClrTx/>
              <a:buFont typeface="+mj-lt"/>
              <a:buAutoNum type="alphaLcParenR"/>
              <a:defRPr/>
            </a:pPr>
            <a:r>
              <a:rPr lang="pt-BR" sz="3000" dirty="0">
                <a:latin typeface="Calibri" panose="020F0502020204030204" pitchFamily="34" charset="0"/>
              </a:rPr>
              <a:t>No período de 1999-2002, cerca de cinco pontos percentuais do PIB foram acrescidos à carga tributária para conter uma expansão mais forte da dívida pública.</a:t>
            </a:r>
          </a:p>
          <a:p>
            <a:pPr marL="514350" indent="-514350" algn="just">
              <a:buClrTx/>
              <a:buFont typeface="+mj-lt"/>
              <a:buAutoNum type="alphaLcParenR"/>
              <a:defRPr/>
            </a:pPr>
            <a:r>
              <a:rPr lang="pt-BR" sz="3000" dirty="0">
                <a:latin typeface="Calibri" panose="020F0502020204030204" pitchFamily="34" charset="0"/>
              </a:rPr>
              <a:t>O aumento da receita impositiva processou-se, basicamente, por meio da elevação de contribuições com incidência cumulativa.</a:t>
            </a:r>
          </a:p>
          <a:p>
            <a:pPr marL="514350" indent="-514350" algn="just">
              <a:buClrTx/>
              <a:buFont typeface="+mj-lt"/>
              <a:buAutoNum type="alphaLcParenR" startAt="3"/>
              <a:defRPr/>
            </a:pPr>
            <a:r>
              <a:rPr lang="pt-BR" sz="3000" dirty="0">
                <a:latin typeface="Calibri" panose="020F0502020204030204" pitchFamily="34" charset="0"/>
              </a:rPr>
              <a:t>Para a elevação da carga tributária, contribuíram, um aumento na tributação indireta e a arrecadação de outras receitas extraordinárias.</a:t>
            </a:r>
          </a:p>
          <a:p>
            <a:pPr marL="514350" indent="-514350" algn="just">
              <a:buClrTx/>
              <a:buFont typeface="+mj-lt"/>
              <a:buAutoNum type="alphaLcParenR"/>
              <a:defRPr/>
            </a:pPr>
            <a:endParaRPr lang="pt-BR" sz="3000" dirty="0">
              <a:latin typeface="Calibri" panose="020F0502020204030204" pitchFamily="34" charset="0"/>
            </a:endParaRPr>
          </a:p>
          <a:p>
            <a:pPr algn="just" eaLnBrk="1" hangingPunct="1">
              <a:defRPr/>
            </a:pPr>
            <a:endParaRPr lang="pt-BR" sz="3000" dirty="0">
              <a:latin typeface="Calibri" panose="020F0502020204030204" pitchFamily="34"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bwMode="auto">
          <a:xfrm>
            <a:off x="152400" y="533400"/>
            <a:ext cx="609600" cy="533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4" name="Espaço Reservado para Conteúdo 1"/>
          <p:cNvSpPr>
            <a:spLocks noGrp="1"/>
          </p:cNvSpPr>
          <p:nvPr>
            <p:ph idx="1"/>
          </p:nvPr>
        </p:nvSpPr>
        <p:spPr>
          <a:xfrm>
            <a:off x="304800" y="457200"/>
            <a:ext cx="11582400" cy="6096000"/>
          </a:xfrm>
        </p:spPr>
        <p:txBody>
          <a:bodyPr>
            <a:noAutofit/>
          </a:bodyPr>
          <a:lstStyle/>
          <a:p>
            <a:pPr marL="514350" indent="-514350" algn="just">
              <a:buClrTx/>
              <a:buFont typeface="+mj-lt"/>
              <a:buAutoNum type="alphaLcParenR" startAt="4"/>
              <a:defRPr/>
            </a:pPr>
            <a:r>
              <a:rPr lang="pt-BR" sz="3000" dirty="0">
                <a:latin typeface="Calibri" panose="020F0502020204030204" pitchFamily="34" charset="0"/>
              </a:rPr>
              <a:t>Agravou-se o caráter progressivo do sistema tributário brasileiro, baseado em tributos indiretos.</a:t>
            </a:r>
          </a:p>
          <a:p>
            <a:pPr marL="514350" indent="-514350" algn="just">
              <a:buClrTx/>
              <a:buFont typeface="+mj-lt"/>
              <a:buAutoNum type="alphaLcParenR" startAt="4"/>
              <a:defRPr/>
            </a:pPr>
            <a:r>
              <a:rPr lang="pt-BR" sz="3000" dirty="0">
                <a:latin typeface="Calibri" panose="020F0502020204030204" pitchFamily="34" charset="0"/>
              </a:rPr>
              <a:t>Observou-se baixa participação relativa dos impostos diretos sobre a renda e sobre a propriedade.</a:t>
            </a:r>
          </a:p>
          <a:p>
            <a:pPr marL="514350" indent="-514350" algn="just">
              <a:buClrTx/>
              <a:buFont typeface="+mj-lt"/>
              <a:buAutoNum type="alphaLcParenR"/>
              <a:defRPr/>
            </a:pPr>
            <a:endParaRPr lang="pt-BR" sz="3000" dirty="0">
              <a:latin typeface="Calibri" panose="020F0502020204030204" pitchFamily="34" charset="0"/>
            </a:endParaRPr>
          </a:p>
          <a:p>
            <a:pPr algn="just" eaLnBrk="1" hangingPunct="1">
              <a:defRPr/>
            </a:pPr>
            <a:endParaRPr lang="pt-BR" sz="3000" dirty="0">
              <a:latin typeface="Calibri" panose="020F0502020204030204" pitchFamily="34" charset="0"/>
            </a:endParaRPr>
          </a:p>
        </p:txBody>
      </p:sp>
    </p:spTree>
    <p:extLst>
      <p:ext uri="{BB962C8B-B14F-4D97-AF65-F5344CB8AC3E}">
        <p14:creationId xmlns:p14="http://schemas.microsoft.com/office/powerpoint/2010/main" val="322788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04800" y="3657600"/>
            <a:ext cx="5334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200">
              <a:latin typeface="Calibri" panose="020F0502020204030204" pitchFamily="34" charset="0"/>
            </a:endParaRPr>
          </a:p>
        </p:txBody>
      </p:sp>
      <p:sp>
        <p:nvSpPr>
          <p:cNvPr id="5" name="Espaço Reservado para Conteúdo 1"/>
          <p:cNvSpPr>
            <a:spLocks noGrp="1"/>
          </p:cNvSpPr>
          <p:nvPr>
            <p:ph idx="1"/>
          </p:nvPr>
        </p:nvSpPr>
        <p:spPr>
          <a:xfrm>
            <a:off x="381000" y="533400"/>
            <a:ext cx="11506200" cy="3792538"/>
          </a:xfrm>
        </p:spPr>
        <p:txBody>
          <a:bodyPr>
            <a:noAutofit/>
          </a:bodyPr>
          <a:lstStyle/>
          <a:p>
            <a:pPr marL="0" indent="0" algn="just" eaLnBrk="1" hangingPunct="1">
              <a:buNone/>
              <a:defRPr/>
            </a:pPr>
            <a:r>
              <a:rPr lang="pt-BR" sz="3000" b="1" dirty="0">
                <a:latin typeface="Calibri" panose="020F0502020204030204" pitchFamily="34" charset="0"/>
              </a:rPr>
              <a:t>11) AFRF – 2002-2 – </a:t>
            </a:r>
            <a:r>
              <a:rPr lang="pt-BR" sz="3000" b="1" dirty="0" err="1">
                <a:latin typeface="Calibri" panose="020F0502020204030204" pitchFamily="34" charset="0"/>
              </a:rPr>
              <a:t>Esaf</a:t>
            </a:r>
            <a:endParaRPr lang="pt-BR" sz="3000" b="1"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Em relação à composição da receita tributária no Brasil, indique a opção incorreta.</a:t>
            </a:r>
          </a:p>
          <a:p>
            <a:pPr marL="514350" indent="-514350" algn="just">
              <a:buClrTx/>
              <a:buFont typeface="+mj-lt"/>
              <a:buAutoNum type="alphaLcParenR"/>
              <a:defRPr/>
            </a:pPr>
            <a:r>
              <a:rPr lang="pt-BR" sz="3000" dirty="0">
                <a:latin typeface="Calibri" panose="020F0502020204030204" pitchFamily="34" charset="0"/>
              </a:rPr>
              <a:t>Após a reforma tributária de 1988, destacou-se o aumento da participação das receitas de contribuição, não sujeitas a partilhas com os Estados e Municípios, como percentual do PIB.</a:t>
            </a:r>
          </a:p>
          <a:p>
            <a:pPr marL="514350" indent="-514350" algn="just">
              <a:buClrTx/>
              <a:buFont typeface="+mj-lt"/>
              <a:buAutoNum type="alphaLcParenR"/>
              <a:defRPr/>
            </a:pPr>
            <a:r>
              <a:rPr lang="pt-BR" sz="3000" dirty="0">
                <a:latin typeface="Calibri" panose="020F0502020204030204" pitchFamily="34" charset="0"/>
              </a:rPr>
              <a:t>A tendência à elevação da carga tributária ao longo dos anos 90 decorreu principalmente da carga de tributos incidentes sobre bens e serviços, explicada em boa parte pelo crescimento da carga de impostos cumulativos, que, do ponto de vista econômico, são de boa qualidade.</a:t>
            </a:r>
          </a:p>
          <a:p>
            <a:pPr marL="514350" indent="-514350" algn="just">
              <a:buClrTx/>
              <a:buFont typeface="+mj-lt"/>
              <a:buAutoNum type="alphaLcParenR"/>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800" y="685800"/>
            <a:ext cx="11506200" cy="3886200"/>
          </a:xfrm>
        </p:spPr>
        <p:txBody>
          <a:bodyPr/>
          <a:lstStyle/>
          <a:p>
            <a:pPr marL="514350" indent="-514350" algn="just">
              <a:buClrTx/>
              <a:buFont typeface="Lucida Sans Unicode" pitchFamily="34" charset="0"/>
              <a:buAutoNum type="alphaLcParenR" startAt="3"/>
              <a:defRPr/>
            </a:pPr>
            <a:r>
              <a:rPr lang="pt-BR" sz="3000" dirty="0">
                <a:latin typeface="Calibri" panose="020F0502020204030204" pitchFamily="34" charset="0"/>
              </a:rPr>
              <a:t>No que diz respeito ao imposto de renda retido na fonte, destacou-se a tendência à maior taxação dos rendimentos de capital, no final dos anos 90.</a:t>
            </a:r>
          </a:p>
          <a:p>
            <a:pPr marL="514350" indent="-514350" algn="just">
              <a:buClrTx/>
              <a:buFont typeface="Lucida Sans Unicode" pitchFamily="34" charset="0"/>
              <a:buAutoNum type="alphaLcParenR" startAt="3"/>
              <a:defRPr/>
            </a:pPr>
            <a:r>
              <a:rPr lang="pt-BR" sz="3000" dirty="0">
                <a:latin typeface="Calibri" panose="020F0502020204030204" pitchFamily="34" charset="0"/>
              </a:rPr>
              <a:t>O Imposto sobre Produtos Industrializados (IPI) é uma fonte importante de receita do governo federal, sendo o traço mais marcante do imposto a concentração da sua arrecadação em um grupo reduzido de bens.</a:t>
            </a:r>
          </a:p>
          <a:p>
            <a:pPr marL="514350" indent="-514350" algn="just">
              <a:buClrTx/>
              <a:buFont typeface="Lucida Sans Unicode" pitchFamily="34" charset="0"/>
              <a:buAutoNum type="alphaLcParenR" startAt="3"/>
              <a:defRPr/>
            </a:pPr>
            <a:r>
              <a:rPr lang="pt-BR" sz="3000" dirty="0">
                <a:latin typeface="Calibri" panose="020F0502020204030204" pitchFamily="34" charset="0"/>
              </a:rPr>
              <a:t>Na década de 90, observou-se um aumento da arrecadação do imposto de importação, refletindo os efeitos do processo de abertura comercial e da redução das barreiras quantitativas.</a:t>
            </a:r>
          </a:p>
          <a:p>
            <a:pPr>
              <a:defRPr/>
            </a:pPr>
            <a:endParaRPr lang="en-US" sz="3000"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457200"/>
            <a:ext cx="11430000" cy="6096000"/>
          </a:xfrm>
        </p:spPr>
        <p:txBody>
          <a:bodyPr>
            <a:noAutofit/>
          </a:bodyPr>
          <a:lstStyle/>
          <a:p>
            <a:pPr marL="0" indent="0" algn="just" eaLnBrk="1" hangingPunct="1">
              <a:buNone/>
              <a:defRPr/>
            </a:pPr>
            <a:r>
              <a:rPr lang="pt-BR" sz="3000" b="1" dirty="0">
                <a:latin typeface="Calibri" panose="020F0502020204030204" pitchFamily="34" charset="0"/>
              </a:rPr>
              <a:t>12) AFRF </a:t>
            </a:r>
          </a:p>
          <a:p>
            <a:pPr algn="just">
              <a:buClrTx/>
              <a:buFont typeface="Wingdings" panose="05000000000000000000" pitchFamily="2" charset="2"/>
              <a:buChar char="§"/>
              <a:defRPr/>
            </a:pPr>
            <a:r>
              <a:rPr lang="pt-BR" sz="3000" dirty="0">
                <a:latin typeface="Calibri" panose="020F0502020204030204" pitchFamily="34" charset="0"/>
              </a:rPr>
              <a:t>Com base na evolução da carga tributária no Brasil, nos últimos 30 anos, aponte a única </a:t>
            </a:r>
            <a:r>
              <a:rPr lang="pt-BR" sz="3000" b="1" dirty="0">
                <a:latin typeface="Calibri" panose="020F0502020204030204" pitchFamily="34" charset="0"/>
              </a:rPr>
              <a:t>opção incorreta</a:t>
            </a:r>
            <a:r>
              <a:rPr lang="pt-BR" sz="3000" dirty="0">
                <a:latin typeface="Calibri" panose="020F0502020204030204" pitchFamily="34" charset="0"/>
              </a:rPr>
              <a:t>.</a:t>
            </a:r>
          </a:p>
          <a:p>
            <a:pPr marL="514350" indent="-514350" algn="just" fontAlgn="auto" hangingPunct="1">
              <a:buClrTx/>
              <a:buFont typeface="+mj-lt"/>
              <a:buAutoNum type="alphaLcParenR"/>
              <a:defRPr/>
            </a:pPr>
            <a:r>
              <a:rPr lang="pt-BR" sz="3000" dirty="0">
                <a:latin typeface="Calibri" panose="020F0502020204030204" pitchFamily="34" charset="0"/>
              </a:rPr>
              <a:t>Ao longo dos anos 70 e 80, a carga tributária brasileira oscilou entre 23% e 26% do PIB.</a:t>
            </a:r>
          </a:p>
          <a:p>
            <a:pPr marL="514350" indent="-514350" algn="just" fontAlgn="auto" hangingPunct="1">
              <a:buClrTx/>
              <a:buFont typeface="+mj-lt"/>
              <a:buAutoNum type="alphaLcParenR"/>
              <a:defRPr/>
            </a:pPr>
            <a:r>
              <a:rPr lang="pt-BR" sz="3000" dirty="0">
                <a:latin typeface="Calibri" panose="020F0502020204030204" pitchFamily="34" charset="0"/>
              </a:rPr>
              <a:t>A menor arrecadação verificada em alguns anos pode ser atribuída ao chamado “efeito </a:t>
            </a:r>
            <a:r>
              <a:rPr lang="pt-BR" sz="3000" dirty="0" err="1">
                <a:latin typeface="Calibri" panose="020F0502020204030204" pitchFamily="34" charset="0"/>
              </a:rPr>
              <a:t>Tanzi</a:t>
            </a:r>
            <a:r>
              <a:rPr lang="pt-BR" sz="3000" dirty="0">
                <a:latin typeface="Calibri" panose="020F0502020204030204" pitchFamily="34" charset="0"/>
              </a:rPr>
              <a:t>”, que corresponde à queda de arrecadação real do governo, observada em períodos de aceleração inflacionária.</a:t>
            </a:r>
          </a:p>
          <a:p>
            <a:pPr marL="514350" indent="-514350" algn="just" hangingPunct="1">
              <a:buClrTx/>
              <a:buFont typeface="Lucida Sans Unicode" pitchFamily="34" charset="0"/>
              <a:buAutoNum type="alphaLcParenR" startAt="3"/>
              <a:defRPr/>
            </a:pPr>
            <a:r>
              <a:rPr lang="pt-BR" sz="3000" dirty="0">
                <a:latin typeface="Calibri" panose="020F0502020204030204" pitchFamily="34" charset="0"/>
              </a:rPr>
              <a:t>Em 1990, ocorreu significativo aumento da carga tributária, provocado pelo Plano Collor, chegando a atingir quase 30% do PIB.</a:t>
            </a:r>
          </a:p>
          <a:p>
            <a:pPr marL="514350" indent="-514350" algn="just" fontAlgn="auto" hangingPunct="1">
              <a:buClrTx/>
              <a:buFont typeface="+mj-lt"/>
              <a:buAutoNum type="alphaLcParenR"/>
              <a:defRPr/>
            </a:pPr>
            <a:endParaRPr lang="pt-BR" sz="3000" dirty="0">
              <a:latin typeface="Calibri" panose="020F0502020204030204" pitchFamily="34" charset="0"/>
            </a:endParaRPr>
          </a:p>
          <a:p>
            <a:pPr algn="just" fontAlgn="auto" hangingPunct="1">
              <a:defRPr/>
            </a:pPr>
            <a:endParaRPr lang="pt-BR" sz="3000" dirty="0">
              <a:latin typeface="Calibri" panose="020F0502020204030204" pitchFamily="34" charset="0"/>
            </a:endParaRPr>
          </a:p>
          <a:p>
            <a:pPr algn="just" eaLnBrk="1" hangingPunct="1">
              <a:defRPr/>
            </a:pPr>
            <a:endParaRPr lang="pt-BR" sz="3000" dirty="0">
              <a:latin typeface="Calibri" panose="020F0502020204030204" pitchFamily="34"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bwMode="auto">
          <a:xfrm>
            <a:off x="228600" y="2133600"/>
            <a:ext cx="533400" cy="6096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33122" name="Espaço Reservado para Conteúdo 1"/>
          <p:cNvSpPr>
            <a:spLocks noGrp="1"/>
          </p:cNvSpPr>
          <p:nvPr>
            <p:ph idx="1"/>
          </p:nvPr>
        </p:nvSpPr>
        <p:spPr>
          <a:xfrm>
            <a:off x="381000" y="4132262"/>
            <a:ext cx="11430000" cy="2497138"/>
          </a:xfrm>
        </p:spPr>
        <p:txBody>
          <a:bodyPr/>
          <a:lstStyle/>
          <a:p>
            <a:pPr algn="just">
              <a:buClrTx/>
              <a:buFont typeface="Wingdings" panose="05000000000000000000" pitchFamily="2" charset="2"/>
              <a:buChar char="§"/>
            </a:pPr>
            <a:r>
              <a:rPr lang="pt-BR" altLang="en-US" sz="3000" b="1" dirty="0">
                <a:latin typeface="Calibri" panose="020F0502020204030204" pitchFamily="34" charset="0"/>
              </a:rPr>
              <a:t>(Item e) – IOF, COFINS, CPMF.</a:t>
            </a:r>
            <a:endParaRPr lang="pt-BR" altLang="en-US" sz="3000" dirty="0">
              <a:latin typeface="Calibri" panose="020F0502020204030204" pitchFamily="34" charset="0"/>
            </a:endParaRPr>
          </a:p>
          <a:p>
            <a:pPr algn="just">
              <a:buClrTx/>
              <a:buFont typeface="Wingdings" panose="05000000000000000000" pitchFamily="2" charset="2"/>
              <a:buChar char="§"/>
            </a:pPr>
            <a:r>
              <a:rPr lang="pt-BR" altLang="en-US" sz="3000" b="1" dirty="0">
                <a:latin typeface="Calibri" panose="020F0502020204030204" pitchFamily="34" charset="0"/>
              </a:rPr>
              <a:t>(Itens a, c e d)</a:t>
            </a:r>
            <a:r>
              <a:rPr lang="pt-BR" altLang="en-US" sz="3000" dirty="0">
                <a:latin typeface="Calibri" panose="020F0502020204030204" pitchFamily="34" charset="0"/>
              </a:rPr>
              <a:t> Durante as décadas de 70 e 80 carga tributária máxima foi de 26% em 1970 e a mínima foi de 23,4% em 1988.</a:t>
            </a:r>
          </a:p>
          <a:p>
            <a:pPr algn="just">
              <a:buClrTx/>
              <a:buFont typeface="Wingdings" panose="05000000000000000000" pitchFamily="2" charset="2"/>
              <a:buChar char="§"/>
            </a:pPr>
            <a:r>
              <a:rPr lang="pt-BR" altLang="en-US" sz="3000" dirty="0">
                <a:latin typeface="Calibri" panose="020F0502020204030204" pitchFamily="34" charset="0"/>
              </a:rPr>
              <a:t>Em 1990 foi de 29,6%, em 1991 foi de 24,4%, em 1995 foi de 25,3% e em 1999 31,1%.</a:t>
            </a:r>
          </a:p>
          <a:p>
            <a:pPr algn="just" eaLnBrk="1" hangingPunct="1">
              <a:buClrTx/>
              <a:buFont typeface="Wingdings" panose="05000000000000000000" pitchFamily="2" charset="2"/>
              <a:buChar char="§"/>
            </a:pPr>
            <a:endParaRPr lang="pt-BR" altLang="en-US" sz="3000" dirty="0">
              <a:latin typeface="Calibri" panose="020F0502020204030204" pitchFamily="34" charset="0"/>
            </a:endParaRPr>
          </a:p>
        </p:txBody>
      </p:sp>
      <p:sp>
        <p:nvSpPr>
          <p:cNvPr id="3" name="Espaço Reservado para Conteúdo 1"/>
          <p:cNvSpPr txBox="1">
            <a:spLocks/>
          </p:cNvSpPr>
          <p:nvPr/>
        </p:nvSpPr>
        <p:spPr bwMode="auto">
          <a:xfrm>
            <a:off x="304800" y="609600"/>
            <a:ext cx="1165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514350" indent="-514350" algn="just" hangingPunct="1">
              <a:buClrTx/>
              <a:buFont typeface="+mj-lt"/>
              <a:buAutoNum type="alphaLcParenR" startAt="4"/>
              <a:defRPr/>
            </a:pPr>
            <a:r>
              <a:rPr lang="pt-BR" sz="3000" kern="0" dirty="0">
                <a:latin typeface="Calibri" panose="020F0502020204030204" pitchFamily="34" charset="0"/>
              </a:rPr>
              <a:t>Houve forte escalada tributária após a implantação do Plano Real, passando a carga tributária a representar mais de 30% do PIB no final da década de 90.</a:t>
            </a:r>
          </a:p>
          <a:p>
            <a:pPr marL="514350" indent="-514350" algn="just" hangingPunct="1">
              <a:buClrTx/>
              <a:buFont typeface="+mj-lt"/>
              <a:buAutoNum type="alphaLcParenR" startAt="4"/>
              <a:defRPr/>
            </a:pPr>
            <a:r>
              <a:rPr lang="pt-BR" sz="3000" kern="0" dirty="0">
                <a:latin typeface="Calibri" panose="020F0502020204030204" pitchFamily="34" charset="0"/>
              </a:rPr>
              <a:t>A elevação da carga tributária ocorrida nos anos 90 deveu-se, basicamente, ao aumento da carga dos tributos incidentes sobre o patrimônio e a renda.</a:t>
            </a:r>
          </a:p>
          <a:p>
            <a:pPr marL="514350" indent="-514350" algn="just" fontAlgn="auto" hangingPunct="1">
              <a:buClrTx/>
              <a:buFont typeface="+mj-lt"/>
              <a:buAutoNum type="alphaLcParenR"/>
              <a:defRPr/>
            </a:pPr>
            <a:endParaRPr lang="pt-BR" sz="3000" kern="0" dirty="0">
              <a:latin typeface="Calibri" panose="020F0502020204030204" pitchFamily="34" charset="0"/>
            </a:endParaRPr>
          </a:p>
          <a:p>
            <a:pPr algn="just" fontAlgn="auto" hangingPunct="1">
              <a:defRPr/>
            </a:pPr>
            <a:endParaRPr lang="pt-BR" sz="3000" kern="0" dirty="0">
              <a:latin typeface="Calibri" panose="020F0502020204030204" pitchFamily="34" charset="0"/>
            </a:endParaRPr>
          </a:p>
          <a:p>
            <a:pPr algn="just" eaLnBrk="1" hangingPunct="1">
              <a:defRPr/>
            </a:pPr>
            <a:endParaRPr lang="pt-BR" sz="3000" kern="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22">
                                            <p:txEl>
                                              <p:pRg st="0" end="0"/>
                                            </p:txEl>
                                          </p:spTgt>
                                        </p:tgtEl>
                                        <p:attrNameLst>
                                          <p:attrName>style.visibility</p:attrName>
                                        </p:attrNameLst>
                                      </p:cBhvr>
                                      <p:to>
                                        <p:strVal val="visible"/>
                                      </p:to>
                                    </p:set>
                                    <p:anim calcmode="lin" valueType="num">
                                      <p:cBhvr additive="base">
                                        <p:cTn id="11"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122">
                                            <p:txEl>
                                              <p:pRg st="1" end="1"/>
                                            </p:txEl>
                                          </p:spTgt>
                                        </p:tgtEl>
                                        <p:attrNameLst>
                                          <p:attrName>style.visibility</p:attrName>
                                        </p:attrNameLst>
                                      </p:cBhvr>
                                      <p:to>
                                        <p:strVal val="visible"/>
                                      </p:to>
                                    </p:set>
                                    <p:anim calcmode="lin" valueType="num">
                                      <p:cBhvr additive="base">
                                        <p:cTn id="17"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122">
                                            <p:txEl>
                                              <p:pRg st="2" end="2"/>
                                            </p:txEl>
                                          </p:spTgt>
                                        </p:tgtEl>
                                        <p:attrNameLst>
                                          <p:attrName>style.visibility</p:attrName>
                                        </p:attrNameLst>
                                      </p:cBhvr>
                                      <p:to>
                                        <p:strVal val="visible"/>
                                      </p:to>
                                    </p:set>
                                    <p:anim calcmode="lin" valueType="num">
                                      <p:cBhvr additive="base">
                                        <p:cTn id="23"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3122"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609600"/>
            <a:ext cx="11430000" cy="3792538"/>
          </a:xfrm>
        </p:spPr>
        <p:txBody>
          <a:bodyPr>
            <a:noAutofit/>
          </a:bodyPr>
          <a:lstStyle/>
          <a:p>
            <a:pPr marL="0" indent="0" algn="just">
              <a:buNone/>
              <a:defRPr/>
            </a:pPr>
            <a:r>
              <a:rPr lang="pt-BR" sz="3000" b="1" dirty="0">
                <a:latin typeface="Calibri" panose="020F0502020204030204" pitchFamily="34" charset="0"/>
              </a:rPr>
              <a:t>13) APO – MPOG </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No tocante à Lei de Responsabilidade Fiscal, identifique a chamada “Regra de Ouro”.</a:t>
            </a:r>
          </a:p>
          <a:p>
            <a:pPr marL="514350" indent="-514350" algn="just">
              <a:buClrTx/>
              <a:buFont typeface="+mj-lt"/>
              <a:buAutoNum type="alphaLcParenR"/>
              <a:defRPr/>
            </a:pPr>
            <a:r>
              <a:rPr lang="pt-BR" sz="3000" dirty="0">
                <a:latin typeface="Calibri" panose="020F0502020204030204" pitchFamily="34" charset="0"/>
              </a:rPr>
              <a:t>A transparência na gestão fiscal é o principal instrumento para o controle social.</a:t>
            </a:r>
          </a:p>
          <a:p>
            <a:pPr marL="514350" indent="-514350" algn="just">
              <a:buClrTx/>
              <a:buFont typeface="+mj-lt"/>
              <a:buAutoNum type="alphaLcParenR"/>
              <a:defRPr/>
            </a:pPr>
            <a:r>
              <a:rPr lang="pt-BR" sz="3000" dirty="0">
                <a:latin typeface="Calibri" panose="020F0502020204030204" pitchFamily="34" charset="0"/>
              </a:rPr>
              <a:t>As penalidades alcançam todos os responsáveis dos Três Poderes da União, Estados, Distrito Federal e Municípios, e todo cidadão será parte legítima para denunciar.</a:t>
            </a:r>
          </a:p>
          <a:p>
            <a:pPr marL="514350" indent="-514350" algn="just">
              <a:buClrTx/>
              <a:buFont typeface="+mj-lt"/>
              <a:buAutoNum type="alphaLcParenR"/>
              <a:defRPr/>
            </a:pPr>
            <a:r>
              <a:rPr lang="pt-BR" sz="3000" dirty="0">
                <a:latin typeface="Calibri" panose="020F0502020204030204" pitchFamily="34" charset="0"/>
              </a:rPr>
              <a:t>A Lei de Responsabilidade Fiscal é importante para o país, porque representa um enorme avanço na forma de administrar os recursos públicos.</a:t>
            </a:r>
          </a:p>
          <a:p>
            <a:pPr algn="just">
              <a:buFont typeface="Wingdings" panose="05000000000000000000" pitchFamily="2" charset="2"/>
              <a:buNone/>
              <a:defRPr/>
            </a:pPr>
            <a:endParaRPr lang="pt-BR" sz="3000" dirty="0">
              <a:latin typeface="Calibri" panose="020F0502020204030204" pitchFamily="34" charset="0"/>
            </a:endParaRPr>
          </a:p>
          <a:p>
            <a:pPr algn="just">
              <a:defRPr/>
            </a:pPr>
            <a:endParaRPr lang="pt-BR" sz="3000"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aixaDeTexto 3"/>
          <p:cNvSpPr txBox="1"/>
          <p:nvPr/>
        </p:nvSpPr>
        <p:spPr>
          <a:xfrm>
            <a:off x="152400" y="1073289"/>
            <a:ext cx="11811000" cy="5632311"/>
          </a:xfrm>
          <a:prstGeom prst="rect">
            <a:avLst/>
          </a:prstGeom>
          <a:noFill/>
        </p:spPr>
        <p:txBody>
          <a:bodyPr wrap="square" rtlCol="0">
            <a:spAutoFit/>
          </a:bodyPr>
          <a:lstStyle/>
          <a:p>
            <a:pPr marL="571500" indent="-571500" algn="just">
              <a:buFont typeface="Arial" panose="020B0604020202020204" pitchFamily="34" charset="0"/>
              <a:buChar char="•"/>
            </a:pPr>
            <a:r>
              <a:rPr lang="pt-BR" sz="3600" b="0" dirty="0">
                <a:solidFill>
                  <a:schemeClr val="tx1"/>
                </a:solidFill>
                <a:latin typeface="Calibri" panose="020F0502020204030204" pitchFamily="34" charset="0"/>
                <a:cs typeface="Calibri" panose="020F0502020204030204" pitchFamily="34" charset="0"/>
              </a:rPr>
              <a:t>Os Créditos do Governo Geral incluem ativos com diferentes graus de liquidez. Entre os ativos líquidos, destacam-se os depósitos bancários da Previdência Social, impostos governamentais coletados e não transferidos em todos os níveis de governo e depósitos como os do Tesouro Nacional no BCB. Entre os ativos com menor grau de liquidez, incluem-se créditos externos do governo federal, créditos junto às empresas estatais, recursos do Fundo de Amparo ao Trabalhador (FAT), e outros créditos governamentais. </a:t>
            </a:r>
          </a:p>
        </p:txBody>
      </p:sp>
      <p:sp>
        <p:nvSpPr>
          <p:cNvPr id="5" name="Título 1"/>
          <p:cNvSpPr>
            <a:spLocks noGrp="1"/>
          </p:cNvSpPr>
          <p:nvPr>
            <p:ph type="title"/>
          </p:nvPr>
        </p:nvSpPr>
        <p:spPr>
          <a:xfrm>
            <a:off x="685800" y="0"/>
            <a:ext cx="10972800" cy="1371600"/>
          </a:xfrm>
        </p:spPr>
        <p:txBody>
          <a:bodyPr/>
          <a:lstStyle/>
          <a:p>
            <a:pPr algn="ctr"/>
            <a:r>
              <a:rPr lang="pt-BR" sz="4800" b="1" dirty="0">
                <a:solidFill>
                  <a:schemeClr val="tx1"/>
                </a:solidFill>
                <a:latin typeface="Calibri" panose="020F0502020204030204" pitchFamily="34" charset="0"/>
                <a:cs typeface="Calibri" panose="020F0502020204030204" pitchFamily="34" charset="0"/>
              </a:rPr>
              <a:t>Dívida Bruta x Dívida Líquida</a:t>
            </a:r>
          </a:p>
        </p:txBody>
      </p:sp>
    </p:spTree>
    <p:extLst>
      <p:ext uri="{BB962C8B-B14F-4D97-AF65-F5344CB8AC3E}">
        <p14:creationId xmlns:p14="http://schemas.microsoft.com/office/powerpoint/2010/main" val="302861971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a:grpSpLocks/>
          </p:cNvGrpSpPr>
          <p:nvPr/>
        </p:nvGrpSpPr>
        <p:grpSpPr bwMode="auto">
          <a:xfrm>
            <a:off x="381000" y="609600"/>
            <a:ext cx="11506200" cy="6248400"/>
            <a:chOff x="228600" y="685800"/>
            <a:chExt cx="11506200" cy="6248400"/>
          </a:xfrm>
        </p:grpSpPr>
        <p:sp>
          <p:nvSpPr>
            <p:cNvPr id="4" name="Elipse 3"/>
            <p:cNvSpPr/>
            <p:nvPr/>
          </p:nvSpPr>
          <p:spPr>
            <a:xfrm>
              <a:off x="228600" y="685800"/>
              <a:ext cx="471488"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9" name="Espaço Reservado para Conteúdo 1"/>
            <p:cNvSpPr txBox="1">
              <a:spLocks/>
            </p:cNvSpPr>
            <p:nvPr/>
          </p:nvSpPr>
          <p:spPr bwMode="auto">
            <a:xfrm>
              <a:off x="381000" y="3598863"/>
              <a:ext cx="11353800"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a:defRPr/>
              </a:pPr>
              <a:r>
                <a:rPr lang="pt-BR" sz="2600" b="1" kern="0" dirty="0"/>
                <a:t>Segundo o art. 167, inciso II, da Constituição Federal de 1988:</a:t>
              </a:r>
              <a:endParaRPr lang="pt-BR" sz="2600" kern="0" dirty="0"/>
            </a:p>
            <a:p>
              <a:pPr lvl="1" algn="just">
                <a:defRPr/>
              </a:pPr>
              <a:r>
                <a:rPr lang="pt-BR" sz="2600" b="1" kern="0" dirty="0"/>
                <a:t>“É vedada a realização de operações de crédito que excedam as despesas de capital, ressalvadas as autorizadas mediante créditos suplementares ou especiais com finalidade precisa, aprovados pelo Poder Legislativo por maioria absoluta”.</a:t>
              </a:r>
              <a:endParaRPr lang="pt-BR" sz="2600" kern="0" dirty="0"/>
            </a:p>
            <a:p>
              <a:pPr lvl="1" algn="just">
                <a:defRPr/>
              </a:pPr>
              <a:r>
                <a:rPr lang="pt-BR" sz="2600" b="1" kern="0" dirty="0"/>
                <a:t>A “regra de ouro” visa coibir o financiamento de despesas correntes via operações de crédito.</a:t>
              </a:r>
              <a:endParaRPr lang="pt-BR" sz="2600" kern="0" dirty="0"/>
            </a:p>
            <a:p>
              <a:pPr>
                <a:defRPr/>
              </a:pPr>
              <a:endParaRPr lang="pt-BR" sz="2600" kern="0" dirty="0"/>
            </a:p>
          </p:txBody>
        </p:sp>
      </p:grpSp>
      <p:sp>
        <p:nvSpPr>
          <p:cNvPr id="5" name="Espaço Reservado para Conteúdo 1"/>
          <p:cNvSpPr>
            <a:spLocks noGrp="1"/>
          </p:cNvSpPr>
          <p:nvPr>
            <p:ph idx="1"/>
          </p:nvPr>
        </p:nvSpPr>
        <p:spPr>
          <a:xfrm>
            <a:off x="381000" y="533400"/>
            <a:ext cx="11506200" cy="2989263"/>
          </a:xfrm>
        </p:spPr>
        <p:txBody>
          <a:bodyPr/>
          <a:lstStyle/>
          <a:p>
            <a:pPr marL="514350" indent="-514350" algn="just">
              <a:buClrTx/>
              <a:buFont typeface="+mj-lt"/>
              <a:buAutoNum type="alphaLcParenR" startAt="4"/>
              <a:defRPr/>
            </a:pPr>
            <a:r>
              <a:rPr lang="pt-BR" sz="3000" dirty="0">
                <a:latin typeface="Calibri" panose="020F0502020204030204" pitchFamily="34" charset="0"/>
              </a:rPr>
              <a:t>A contratação de operações de crédito em cada exercício fica limitada ao montante da despesa de capital.</a:t>
            </a:r>
          </a:p>
          <a:p>
            <a:pPr marL="514350" indent="-514350" algn="just">
              <a:buClrTx/>
              <a:buFont typeface="+mj-lt"/>
              <a:buAutoNum type="alphaLcParenR" startAt="4"/>
              <a:defRPr/>
            </a:pPr>
            <a:r>
              <a:rPr lang="pt-BR" sz="3000" dirty="0">
                <a:latin typeface="Calibri" panose="020F0502020204030204" pitchFamily="34" charset="0"/>
              </a:rPr>
              <a:t>Nenhum ato que provoque aumento da despesa de pessoal, nos Poderes Legislativo e Executivo, poderá ser editado nos 180 dias anteriores ao final da legislatura ou mandato dos chefes do Poder Executivo. </a:t>
            </a:r>
          </a:p>
          <a:p>
            <a:pPr>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533400"/>
            <a:ext cx="11430000" cy="3792538"/>
          </a:xfrm>
        </p:spPr>
        <p:txBody>
          <a:bodyPr/>
          <a:lstStyle/>
          <a:p>
            <a:pPr marL="0" indent="0" algn="just">
              <a:buNone/>
              <a:defRPr/>
            </a:pPr>
            <a:r>
              <a:rPr lang="pt-BR" sz="3000" b="1" dirty="0">
                <a:latin typeface="Calibri" panose="020F0502020204030204" pitchFamily="34" charset="0"/>
              </a:rPr>
              <a:t>14) AFRF – 2003</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Constituem requisitos essenciais da responsabilidade na gestão fiscal a instituição, previsão e efetiva arrecadação de todos os tributos da competência constitucional do ente da federação. Deste modo, na Lei de Responsabilidade Fiscal, foram definidos procedimentos e normas a serem observados pelo poder público. Com base na referida Lei, identifique a opção incorreta com relação à receita.</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6200" y="3581400"/>
            <a:ext cx="12039600" cy="3200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Elipse 4"/>
          <p:cNvSpPr/>
          <p:nvPr/>
        </p:nvSpPr>
        <p:spPr>
          <a:xfrm>
            <a:off x="76200" y="1219200"/>
            <a:ext cx="4572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spaço Reservado para Conteúdo 1"/>
          <p:cNvSpPr>
            <a:spLocks noGrp="1"/>
          </p:cNvSpPr>
          <p:nvPr>
            <p:ph idx="1"/>
          </p:nvPr>
        </p:nvSpPr>
        <p:spPr>
          <a:xfrm>
            <a:off x="76200" y="457200"/>
            <a:ext cx="12039600" cy="6781800"/>
          </a:xfrm>
        </p:spPr>
        <p:txBody>
          <a:bodyPr>
            <a:normAutofit fontScale="77500" lnSpcReduction="20000"/>
          </a:bodyPr>
          <a:lstStyle/>
          <a:p>
            <a:pPr marL="514350" indent="-514350" algn="just">
              <a:buClrTx/>
              <a:buFont typeface="+mj-lt"/>
              <a:buAutoNum type="alphaLcParenR"/>
              <a:defRPr/>
            </a:pPr>
            <a:r>
              <a:rPr lang="pt-BR" sz="3700" dirty="0">
                <a:latin typeface="Calibri" panose="020F0502020204030204" pitchFamily="34" charset="0"/>
              </a:rPr>
              <a:t>O Poder Legislativo somente poderá efetuar a re-estimativa de receita se ficar comprovado erro ou omissão de ordem técnica e legal.</a:t>
            </a:r>
          </a:p>
          <a:p>
            <a:pPr marL="514350" indent="-514350" algn="just">
              <a:buClrTx/>
              <a:buFont typeface="+mj-lt"/>
              <a:buAutoNum type="alphaLcParenR"/>
              <a:defRPr/>
            </a:pPr>
            <a:r>
              <a:rPr lang="pt-BR" sz="3700" dirty="0">
                <a:latin typeface="Calibri" panose="020F0502020204030204" pitchFamily="34" charset="0"/>
              </a:rPr>
              <a:t>Se o montante previsto para as receitas de operação de crédito ultrapassarem o das despesas correntes constantes do projeto de lei orçamentária, o Poder Legislativo poderá efetuar a reestimativa de receita.</a:t>
            </a:r>
          </a:p>
          <a:p>
            <a:pPr marL="514350" indent="-514350" algn="just">
              <a:buClrTx/>
              <a:buFont typeface="+mj-lt"/>
              <a:buAutoNum type="alphaLcParenR"/>
              <a:defRPr/>
            </a:pPr>
            <a:r>
              <a:rPr lang="pt-BR" sz="3700" dirty="0">
                <a:latin typeface="Calibri" panose="020F0502020204030204" pitchFamily="34" charset="0"/>
              </a:rPr>
              <a:t>A Lei de Diretrizes Orçamentárias e a Lei Orçamentária Anual deverão conter um demonstrativo da estimativa e das medidas de compensação da renúncia de receita.</a:t>
            </a:r>
          </a:p>
          <a:p>
            <a:pPr marL="514350" indent="-514350" algn="just">
              <a:buClrTx/>
              <a:buFont typeface="+mj-lt"/>
              <a:buAutoNum type="alphaLcParenR"/>
              <a:defRPr/>
            </a:pPr>
            <a:endParaRPr lang="pt-BR" sz="500" dirty="0">
              <a:latin typeface="Calibri" panose="020F0502020204030204" pitchFamily="34" charset="0"/>
            </a:endParaRPr>
          </a:p>
          <a:p>
            <a:pPr marL="514350" indent="-514350" algn="just">
              <a:buClrTx/>
              <a:buNone/>
              <a:defRPr/>
            </a:pPr>
            <a:endParaRPr lang="pt-BR" sz="700" dirty="0"/>
          </a:p>
          <a:p>
            <a:pPr marL="514350" indent="-514350" algn="just">
              <a:buClrTx/>
              <a:buFont typeface="Wingdings" panose="05000000000000000000" pitchFamily="2" charset="2"/>
              <a:buChar char="§"/>
              <a:defRPr/>
            </a:pPr>
            <a:r>
              <a:rPr lang="pt-BR" b="1" dirty="0"/>
              <a:t>Plano Plurianual (PPA) </a:t>
            </a:r>
            <a:r>
              <a:rPr lang="pt-BR" dirty="0"/>
              <a:t>- lei que prevê a arrecadação e os gastos em programas e ações para um período de quatro anos.</a:t>
            </a:r>
          </a:p>
          <a:p>
            <a:pPr marL="514350" indent="-514350" algn="just">
              <a:buClrTx/>
              <a:buFont typeface="Wingdings" panose="05000000000000000000" pitchFamily="2" charset="2"/>
              <a:buChar char="§"/>
              <a:defRPr/>
            </a:pPr>
            <a:r>
              <a:rPr lang="pt-BR" b="1" dirty="0"/>
              <a:t>Lei de Diretrizes Orçamentárias (LDO) </a:t>
            </a:r>
            <a:r>
              <a:rPr lang="pt-BR" dirty="0"/>
              <a:t>- estabelece as metas e prioridades para o exercício financeiro, orienta a elaboração do orçamento e faz alterações na legislação tributária.</a:t>
            </a:r>
          </a:p>
          <a:p>
            <a:pPr marL="514350" indent="-514350" algn="just">
              <a:buClrTx/>
              <a:buFont typeface="Wingdings" panose="05000000000000000000" pitchFamily="2" charset="2"/>
              <a:buChar char="§"/>
              <a:defRPr/>
            </a:pPr>
            <a:r>
              <a:rPr lang="pt-BR" b="1" dirty="0"/>
              <a:t>Lei Orçamentária Anual (LOA) </a:t>
            </a:r>
            <a:r>
              <a:rPr lang="pt-BR" dirty="0"/>
              <a:t>- estima receitas e fixa despesas para um ano, de acordo com as prioridades contidas no PPA e LDO, detalhando quanto será gasto em cada ação e programa.</a:t>
            </a:r>
          </a:p>
          <a:p>
            <a:pPr algn="just">
              <a:defRPr/>
            </a:pPr>
            <a:endParaRPr lang="pt-BR" dirty="0"/>
          </a:p>
          <a:p>
            <a:pPr>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228600" y="457200"/>
            <a:ext cx="11734800" cy="3792538"/>
          </a:xfrm>
        </p:spPr>
        <p:txBody>
          <a:bodyPr/>
          <a:lstStyle/>
          <a:p>
            <a:pPr marL="514350" indent="-514350" algn="just">
              <a:buClrTx/>
              <a:buFont typeface="+mj-lt"/>
              <a:buAutoNum type="alphaLcParenR" startAt="4"/>
              <a:defRPr/>
            </a:pPr>
            <a:r>
              <a:rPr lang="pt-BR" sz="3000" dirty="0">
                <a:latin typeface="Calibri" panose="020F0502020204030204" pitchFamily="34" charset="0"/>
              </a:rPr>
              <a:t>Cada nível de governo deverá demonstrar que a renúncia de receita foi considerada na Lei Orçamentária Anual e que não afetará as metas previstas na Lei de Diretrizes Orçamentárias.</a:t>
            </a:r>
          </a:p>
          <a:p>
            <a:pPr marL="514350" indent="-514350" algn="just">
              <a:buClrTx/>
              <a:buFont typeface="+mj-lt"/>
              <a:buAutoNum type="alphaLcParenR" startAt="4"/>
              <a:defRPr/>
            </a:pPr>
            <a:r>
              <a:rPr lang="pt-BR" sz="3000" dirty="0">
                <a:latin typeface="Calibri" panose="020F0502020204030204" pitchFamily="34" charset="0"/>
              </a:rPr>
              <a:t>No prazo previsto, as receitas previstas serão desdobradas pelo Poder Executivo em metas bimestrais de arrecadação.</a:t>
            </a:r>
          </a:p>
          <a:p>
            <a:pPr algn="just">
              <a:buFont typeface="Wingdings 3" pitchFamily="18" charset="2"/>
              <a:buNone/>
              <a:defRPr/>
            </a:pPr>
            <a:endParaRPr lang="pt-BR" sz="3000" dirty="0">
              <a:latin typeface="Calibri" panose="020F0502020204030204" pitchFamily="34" charset="0"/>
            </a:endParaRPr>
          </a:p>
          <a:p>
            <a:pPr marL="0" indent="0" algn="just">
              <a:buNone/>
              <a:defRPr/>
            </a:pPr>
            <a:endParaRPr lang="pt-BR" sz="3000" dirty="0">
              <a:latin typeface="Calibri" panose="020F0502020204030204" pitchFamily="34" charset="0"/>
            </a:endParaRPr>
          </a:p>
          <a:p>
            <a:pPr>
              <a:defRPr/>
            </a:pPr>
            <a:endParaRPr lang="pt-BR" sz="3000" dirty="0">
              <a:latin typeface="Calibri" panose="020F0502020204030204" pitchFamily="34" charset="0"/>
            </a:endParaRPr>
          </a:p>
          <a:p>
            <a:pPr>
              <a:defRPr/>
            </a:pPr>
            <a:endParaRPr lang="pt-BR" sz="3000" dirty="0">
              <a:latin typeface="Calibri" panose="020F0502020204030204" pitchFamily="34" charset="0"/>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609600"/>
            <a:ext cx="11506200" cy="3792538"/>
          </a:xfrm>
        </p:spPr>
        <p:txBody>
          <a:bodyPr/>
          <a:lstStyle/>
          <a:p>
            <a:pPr marL="0" indent="0" algn="just">
              <a:buNone/>
              <a:defRPr/>
            </a:pPr>
            <a:r>
              <a:rPr lang="pt-BR" sz="3000" b="1" dirty="0">
                <a:latin typeface="Calibri" panose="020F0502020204030204" pitchFamily="34" charset="0"/>
              </a:rPr>
              <a:t>15) AFC – STN </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A publicação da Lei Complementar nº 101/00, denominada Lei de Responsabilidade Fiscal (LRF), contribuiu para maior controle, organização e transparência do orçamento. Com a LRF, a Lei de Diretrizes Orçamentárias (LDO) tornou-se o instrumento mais importante para a obtenção do equilíbrio permanente nas contas públicas. Identifique a opção </a:t>
            </a:r>
            <a:r>
              <a:rPr lang="pt-BR" sz="3000" b="1" dirty="0">
                <a:latin typeface="Calibri" panose="020F0502020204030204" pitchFamily="34" charset="0"/>
              </a:rPr>
              <a:t>incorreta</a:t>
            </a:r>
            <a:r>
              <a:rPr lang="pt-BR" sz="3000" dirty="0">
                <a:latin typeface="Calibri" panose="020F0502020204030204" pitchFamily="34" charset="0"/>
              </a:rPr>
              <a:t> no tocante às exigências que a LRF trouxe em relação à LDO.</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228600" y="381000"/>
            <a:ext cx="4699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200">
              <a:latin typeface="Calibri" panose="020F0502020204030204" pitchFamily="34" charset="0"/>
            </a:endParaRPr>
          </a:p>
        </p:txBody>
      </p:sp>
      <p:sp>
        <p:nvSpPr>
          <p:cNvPr id="6" name="Espaço Reservado para Conteúdo 1"/>
          <p:cNvSpPr>
            <a:spLocks noGrp="1"/>
          </p:cNvSpPr>
          <p:nvPr>
            <p:ph idx="1"/>
          </p:nvPr>
        </p:nvSpPr>
        <p:spPr>
          <a:xfrm>
            <a:off x="304800" y="304800"/>
            <a:ext cx="11658600" cy="3792538"/>
          </a:xfrm>
        </p:spPr>
        <p:txBody>
          <a:bodyPr>
            <a:noAutofit/>
          </a:bodyPr>
          <a:lstStyle/>
          <a:p>
            <a:pPr marL="514350" indent="-514350" algn="just">
              <a:buClrTx/>
              <a:buFont typeface="+mj-lt"/>
              <a:buAutoNum type="alphaLcParenR"/>
              <a:defRPr/>
            </a:pPr>
            <a:r>
              <a:rPr lang="pt-BR" sz="2600" dirty="0">
                <a:latin typeface="Calibri" panose="020F0502020204030204" pitchFamily="34" charset="0"/>
              </a:rPr>
              <a:t>Estabelecer limitações à redução de despesas obrigatórias de caráter continuado.</a:t>
            </a:r>
          </a:p>
          <a:p>
            <a:pPr marL="514350" indent="-514350" algn="just">
              <a:buClrTx/>
              <a:buFont typeface="+mj-lt"/>
              <a:buAutoNum type="alphaLcParenR"/>
              <a:defRPr/>
            </a:pPr>
            <a:r>
              <a:rPr lang="pt-BR" sz="2600" dirty="0">
                <a:latin typeface="Calibri" panose="020F0502020204030204" pitchFamily="34" charset="0"/>
              </a:rPr>
              <a:t>Dispor sobre o controle de custos e avaliação dos resultados dos programas financiados pelo orçamento.</a:t>
            </a:r>
          </a:p>
          <a:p>
            <a:pPr marL="514350" indent="-514350" algn="just">
              <a:buClrTx/>
              <a:buFont typeface="+mj-lt"/>
              <a:buAutoNum type="alphaLcParenR"/>
              <a:defRPr/>
            </a:pPr>
            <a:r>
              <a:rPr lang="pt-BR" sz="2600" dirty="0">
                <a:latin typeface="Calibri" panose="020F0502020204030204" pitchFamily="34" charset="0"/>
              </a:rPr>
              <a:t>Disciplinar as transferências de recursos a entidades públicas e privadas.</a:t>
            </a:r>
          </a:p>
          <a:p>
            <a:pPr marL="514350" indent="-514350" algn="just">
              <a:buClrTx/>
              <a:buFont typeface="+mj-lt"/>
              <a:buAutoNum type="alphaLcParenR"/>
              <a:defRPr/>
            </a:pPr>
            <a:r>
              <a:rPr lang="pt-BR" sz="2600" dirty="0">
                <a:latin typeface="Calibri" panose="020F0502020204030204" pitchFamily="34" charset="0"/>
              </a:rPr>
              <a:t>Estabelecer critérios e formas de limitação de empenho, na ocorrência de arrecadação da receita inferior ao esperado, de modo a não comprometer as metas de resultado primário e nominal, previstas para o exercício.</a:t>
            </a:r>
          </a:p>
          <a:p>
            <a:pPr marL="514350" indent="-514350" algn="just">
              <a:buClrTx/>
              <a:buFont typeface="+mj-lt"/>
              <a:buAutoNum type="alphaLcParenR"/>
              <a:defRPr/>
            </a:pPr>
            <a:r>
              <a:rPr lang="pt-BR" sz="2600" dirty="0">
                <a:latin typeface="Calibri" panose="020F0502020204030204" pitchFamily="34" charset="0"/>
              </a:rPr>
              <a:t>Quantificar o resultado primário a ser obtido com vistas à redução do montante da dívida e das despesas com juros.</a:t>
            </a:r>
          </a:p>
          <a:p>
            <a:pPr algn="just">
              <a:defRPr/>
            </a:pPr>
            <a:endParaRPr lang="pt-BR" sz="2600" dirty="0">
              <a:latin typeface="Calibri" panose="020F0502020204030204" pitchFamily="34" charset="0"/>
            </a:endParaRPr>
          </a:p>
          <a:p>
            <a:pPr>
              <a:defRPr/>
            </a:pPr>
            <a:endParaRPr lang="pt-BR" sz="2600" dirty="0">
              <a:latin typeface="Calibri" panose="020F0502020204030204" pitchFamily="34" charset="0"/>
            </a:endParaRPr>
          </a:p>
        </p:txBody>
      </p:sp>
      <p:sp>
        <p:nvSpPr>
          <p:cNvPr id="140293" name="CaixaDeTexto 6"/>
          <p:cNvSpPr txBox="1">
            <a:spLocks noChangeArrowheads="1"/>
          </p:cNvSpPr>
          <p:nvPr/>
        </p:nvSpPr>
        <p:spPr bwMode="auto">
          <a:xfrm>
            <a:off x="381000" y="4397276"/>
            <a:ext cx="11534775" cy="2308324"/>
          </a:xfrm>
          <a:prstGeom prst="rect">
            <a:avLst/>
          </a:prstGeom>
          <a:solidFill>
            <a:schemeClr val="bg1">
              <a:lumMod val="95000"/>
            </a:schemeClr>
          </a:solid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400" b="1" dirty="0">
                <a:latin typeface="Calibri" panose="020F0502020204030204" pitchFamily="34" charset="0"/>
              </a:rPr>
              <a:t>LIMITAÇÃO DE EMPENHO</a:t>
            </a:r>
            <a:r>
              <a:rPr lang="pt-BR" altLang="en-US" sz="2400" dirty="0">
                <a:latin typeface="Calibri" panose="020F0502020204030204" pitchFamily="34" charset="0"/>
              </a:rPr>
              <a:t>: Ainda  buscando  compatibilizar  a disponibilidade  financeira  e  a  realização  dos gastos   autorizados na lei orçamentária, a  LRF    instituiu    o    mecanismo  denominado  de limitação  de  empenho.   Trata-se  da  obrigação  de  verificar,  a cada dois meses,   se a receita  está sendo  arrecadada  conforme  previsto,  caso  contrário,  os  entes  não poderão realizar despesas de acordo com os montantes autorizados, devendo editar atos de limitação de empenho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304800" y="1600200"/>
            <a:ext cx="11582400" cy="4386031"/>
            <a:chOff x="457200" y="1571607"/>
            <a:chExt cx="11582400" cy="4386766"/>
          </a:xfrm>
        </p:grpSpPr>
        <p:sp>
          <p:nvSpPr>
            <p:cNvPr id="5" name="Elipse 4"/>
            <p:cNvSpPr/>
            <p:nvPr/>
          </p:nvSpPr>
          <p:spPr>
            <a:xfrm>
              <a:off x="457200" y="1571607"/>
              <a:ext cx="533400" cy="5049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1317" name="CaixaDeTexto 5"/>
            <p:cNvSpPr txBox="1">
              <a:spLocks noChangeArrowheads="1"/>
            </p:cNvSpPr>
            <p:nvPr/>
          </p:nvSpPr>
          <p:spPr bwMode="auto">
            <a:xfrm>
              <a:off x="685800" y="5188803"/>
              <a:ext cx="11353800" cy="76957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1" algn="just">
                <a:spcBef>
                  <a:spcPct val="0"/>
                </a:spcBef>
                <a:buClrTx/>
                <a:buSzTx/>
                <a:buNone/>
              </a:pPr>
              <a:r>
                <a:rPr lang="pt-BR" altLang="en-US" sz="2200" b="1" dirty="0"/>
                <a:t>OBS</a:t>
              </a:r>
              <a:r>
                <a:rPr lang="pt-BR" altLang="en-US" sz="2200" dirty="0"/>
                <a:t>. </a:t>
              </a:r>
              <a:r>
                <a:rPr lang="pt-BR" altLang="en-US" sz="2200" b="1" u="sng" dirty="0">
                  <a:solidFill>
                    <a:srgbClr val="002060"/>
                  </a:solidFill>
                </a:rPr>
                <a:t>Em ano eleitoral </a:t>
              </a:r>
              <a:r>
                <a:rPr lang="pt-BR" altLang="en-US" sz="2200" dirty="0"/>
                <a:t>fica impedida a contratação  de operações de crédito por antecipação de receita orçamentária (ARO). </a:t>
              </a:r>
            </a:p>
          </p:txBody>
        </p:sp>
      </p:grpSp>
      <p:sp>
        <p:nvSpPr>
          <p:cNvPr id="7" name="Espaço Reservado para Conteúdo 1"/>
          <p:cNvSpPr>
            <a:spLocks noGrp="1"/>
          </p:cNvSpPr>
          <p:nvPr>
            <p:ph idx="1"/>
          </p:nvPr>
        </p:nvSpPr>
        <p:spPr>
          <a:xfrm>
            <a:off x="381000" y="457200"/>
            <a:ext cx="11582400" cy="3792538"/>
          </a:xfrm>
        </p:spPr>
        <p:txBody>
          <a:bodyPr>
            <a:noAutofit/>
          </a:bodyPr>
          <a:lstStyle/>
          <a:p>
            <a:pPr marL="0" indent="0" algn="just">
              <a:buNone/>
              <a:defRPr/>
            </a:pPr>
            <a:r>
              <a:rPr lang="pt-BR" sz="3000" b="1" dirty="0">
                <a:latin typeface="Calibri" panose="020F0502020204030204" pitchFamily="34" charset="0"/>
              </a:rPr>
              <a:t>16) AFC – STN </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A Lei de Responsabilidade Fiscal (LRF):</a:t>
            </a:r>
          </a:p>
          <a:p>
            <a:pPr marL="514350" indent="-514350" algn="just">
              <a:buClrTx/>
              <a:buFont typeface="+mj-lt"/>
              <a:buAutoNum type="alphaLcParenR"/>
              <a:defRPr/>
            </a:pPr>
            <a:r>
              <a:rPr lang="pt-BR" sz="3000" dirty="0">
                <a:latin typeface="Calibri" panose="020F0502020204030204" pitchFamily="34" charset="0"/>
              </a:rPr>
              <a:t>exige a liquidação das operações de ARO (antecipação de receitas orçamentárias) até o final do exercício financeiro de sua contratação.</a:t>
            </a:r>
          </a:p>
          <a:p>
            <a:pPr marL="514350" indent="-514350" algn="just">
              <a:buClrTx/>
              <a:buFont typeface="+mj-lt"/>
              <a:buAutoNum type="alphaLcParenR"/>
              <a:defRPr/>
            </a:pPr>
            <a:r>
              <a:rPr lang="pt-BR" sz="3000" dirty="0">
                <a:latin typeface="Calibri" panose="020F0502020204030204" pitchFamily="34" charset="0"/>
              </a:rPr>
              <a:t>veda a inscrição em restos a pagar nos últimos dois anos do mandato, quando não houver disponibilidade financeira suficiente para o seu pagamento.</a:t>
            </a:r>
          </a:p>
          <a:p>
            <a:pPr marL="514350" indent="-514350" algn="just">
              <a:buClrTx/>
              <a:buFont typeface="+mj-lt"/>
              <a:buAutoNum type="alphaLcParenR"/>
              <a:defRPr/>
            </a:pPr>
            <a:r>
              <a:rPr lang="pt-BR" sz="3000" dirty="0">
                <a:latin typeface="Calibri" panose="020F0502020204030204" pitchFamily="34" charset="0"/>
              </a:rPr>
              <a:t>proíbe aumento de despesa de pessoal ao longo de todo o último ano do mandato.</a:t>
            </a:r>
          </a:p>
          <a:p>
            <a:pPr algn="just">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762000"/>
            <a:ext cx="11506200" cy="3792538"/>
          </a:xfrm>
        </p:spPr>
        <p:txBody>
          <a:bodyPr/>
          <a:lstStyle/>
          <a:p>
            <a:pPr marL="514350" indent="-514350" algn="just">
              <a:buClrTx/>
              <a:buFont typeface="+mj-lt"/>
              <a:buAutoNum type="alphaLcParenR" startAt="4"/>
              <a:defRPr/>
            </a:pPr>
            <a:r>
              <a:rPr lang="pt-BR" sz="3000" dirty="0">
                <a:latin typeface="Calibri" panose="020F0502020204030204" pitchFamily="34" charset="0"/>
              </a:rPr>
              <a:t>estabelece limite para os gastos com pessoal de 60% sobre a receita corrente líquida, para a União, os Estados e Municípios.</a:t>
            </a:r>
          </a:p>
          <a:p>
            <a:pPr marL="514350" indent="-514350" algn="just">
              <a:buClrTx/>
              <a:buFont typeface="+mj-lt"/>
              <a:buAutoNum type="alphaLcParenR" startAt="4"/>
              <a:defRPr/>
            </a:pPr>
            <a:r>
              <a:rPr lang="pt-BR" sz="3000" dirty="0">
                <a:latin typeface="Calibri" panose="020F0502020204030204" pitchFamily="34" charset="0"/>
              </a:rPr>
              <a:t>considera que os gastos com inativos e pensionistas não devem ser incluídos nas despesas com pessoal.</a:t>
            </a:r>
          </a:p>
          <a:p>
            <a:pPr>
              <a:defRPr/>
            </a:pPr>
            <a:endParaRPr lang="pt-BR" sz="3000" dirty="0">
              <a:latin typeface="Calibri" panose="020F0502020204030204" pitchFamily="34"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457200"/>
            <a:ext cx="11506200" cy="3792538"/>
          </a:xfrm>
        </p:spPr>
        <p:txBody>
          <a:bodyPr>
            <a:normAutofit lnSpcReduction="10000"/>
          </a:bodyPr>
          <a:lstStyle/>
          <a:p>
            <a:pPr marL="0" indent="0" algn="just">
              <a:buNone/>
              <a:defRPr/>
            </a:pPr>
            <a:r>
              <a:rPr lang="pt-BR" sz="3000" b="1" dirty="0">
                <a:latin typeface="Calibri" panose="020F0502020204030204" pitchFamily="34" charset="0"/>
              </a:rPr>
              <a:t>17) BNDES – Economista </a:t>
            </a:r>
          </a:p>
          <a:p>
            <a:pPr algn="just">
              <a:buClrTx/>
              <a:buFont typeface="Wingdings" panose="05000000000000000000" pitchFamily="2" charset="2"/>
              <a:buChar char="§"/>
              <a:defRPr/>
            </a:pPr>
            <a:r>
              <a:rPr lang="pt-BR" sz="3000" dirty="0">
                <a:latin typeface="Calibri" panose="020F0502020204030204" pitchFamily="34" charset="0"/>
              </a:rPr>
              <a:t>A Lei de Responsabilidade Fiscal (LRF), sancionada pelo Presidente da República em maio de 2000, estabelece, entre outras disposições, que:</a:t>
            </a:r>
          </a:p>
          <a:p>
            <a:pPr marL="514350" indent="-514350" algn="just">
              <a:buClrTx/>
              <a:buFont typeface="+mj-lt"/>
              <a:buAutoNum type="alphaLcParenR"/>
              <a:defRPr/>
            </a:pPr>
            <a:r>
              <a:rPr lang="pt-BR" sz="3000" dirty="0">
                <a:latin typeface="Calibri" panose="020F0502020204030204" pitchFamily="34" charset="0"/>
              </a:rPr>
              <a:t>o superávit primário do setor público consolidado não pode exceder a 4,25% do PIB a cada ano fiscal;</a:t>
            </a:r>
          </a:p>
          <a:p>
            <a:pPr marL="514350" indent="-514350" algn="just">
              <a:buClrTx/>
              <a:buFont typeface="+mj-lt"/>
              <a:buAutoNum type="alphaLcParenR"/>
              <a:defRPr/>
            </a:pPr>
            <a:r>
              <a:rPr lang="pt-BR" sz="3000" dirty="0">
                <a:latin typeface="Calibri" panose="020F0502020204030204" pitchFamily="34" charset="0"/>
              </a:rPr>
              <a:t>a União e os Estados ficam obrigados a cumprir todas as disposições da Lei, tendo os Municípios tratamento diferenciado;</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76200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146435" name="Espaço Reservado para Conteúdo 1"/>
          <p:cNvSpPr>
            <a:spLocks noGrp="1"/>
          </p:cNvSpPr>
          <p:nvPr>
            <p:ph idx="1"/>
          </p:nvPr>
        </p:nvSpPr>
        <p:spPr>
          <a:xfrm>
            <a:off x="304800" y="762000"/>
            <a:ext cx="11506200" cy="3792538"/>
          </a:xfrm>
        </p:spPr>
        <p:txBody>
          <a:bodyPr/>
          <a:lstStyle/>
          <a:p>
            <a:pPr marL="514350" indent="-514350" algn="just">
              <a:buClrTx/>
              <a:buFont typeface="Lucida Sans Unicode" panose="020B0602030504020204" pitchFamily="34" charset="0"/>
              <a:buAutoNum type="alphaLcParenR" startAt="3"/>
            </a:pPr>
            <a:r>
              <a:rPr lang="pt-BR" altLang="en-US" sz="3000" dirty="0">
                <a:latin typeface="Calibri" panose="020F0502020204030204" pitchFamily="34" charset="0"/>
              </a:rPr>
              <a:t>em caso de não cumprimento das metas de resultado primário ou nominal estabelecidas no Anexo de Metas Fiscais, o ente ficará sujeito à limitação de empenho e movimentação financeira, exceto no que tange a despesas que constituam obrigações constitucionais e legais, inclusive aquelas destinadas ao pagamento do serviço da dívida.</a:t>
            </a:r>
          </a:p>
          <a:p>
            <a:pPr marL="514350" indent="-514350" algn="just">
              <a:buClrTx/>
              <a:buFont typeface="Lucida Sans Unicode" panose="020B0602030504020204" pitchFamily="34" charset="0"/>
              <a:buAutoNum type="alphaLcParenR" startAt="3"/>
            </a:pPr>
            <a:r>
              <a:rPr lang="pt-BR" altLang="en-US" sz="3000" dirty="0">
                <a:latin typeface="Calibri" panose="020F0502020204030204" pitchFamily="34" charset="0"/>
              </a:rPr>
              <a:t>a despesa total com pessoal, em cada período de apuração e em cada ente da Federação, não poderá exceder a 50% de sua receita corrente líquida;</a:t>
            </a:r>
          </a:p>
          <a:p>
            <a:pPr marL="514350" indent="-514350" algn="just">
              <a:buClrTx/>
              <a:buFont typeface="Lucida Sans Unicode" panose="020B0602030504020204" pitchFamily="34" charset="0"/>
              <a:buAutoNum type="alphaLcParenR" startAt="3"/>
            </a:pPr>
            <a:r>
              <a:rPr lang="pt-BR" altLang="en-US" sz="3000" dirty="0">
                <a:latin typeface="Calibri" panose="020F0502020204030204" pitchFamily="34" charset="0"/>
              </a:rPr>
              <a:t>O Banco Central não poderá comprar direta e livremente títulos emitidos pelos Estados e Municípios, mas apenas os emitidos pela União.</a:t>
            </a:r>
          </a:p>
          <a:p>
            <a:pPr marL="514350" indent="-514350" algn="just">
              <a:buClrTx/>
              <a:buFont typeface="Lucida Sans Unicode" panose="020B0602030504020204" pitchFamily="34" charset="0"/>
              <a:buAutoNum type="alphaLcParenR" startAt="3"/>
            </a:pPr>
            <a:endParaRPr lang="pt-BR" altLang="en-US"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1143000" y="-76200"/>
            <a:ext cx="9753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 Importância do Resultado Primário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9219" name="Espaço Reservado para Conteúdo 2"/>
          <p:cNvSpPr>
            <a:spLocks noGrp="1"/>
          </p:cNvSpPr>
          <p:nvPr>
            <p:ph idx="1"/>
          </p:nvPr>
        </p:nvSpPr>
        <p:spPr>
          <a:xfrm>
            <a:off x="152400" y="381000"/>
            <a:ext cx="11734800" cy="2590800"/>
          </a:xfrm>
        </p:spPr>
        <p:txBody>
          <a:bodyPr/>
          <a:lstStyle/>
          <a:p>
            <a:pPr algn="just">
              <a:buFont typeface="Arial" panose="020B0604020202020204" pitchFamily="34" charset="0"/>
              <a:buChar char="•"/>
            </a:pPr>
            <a:endParaRPr lang="pt-BR" altLang="en-US" sz="3800" dirty="0"/>
          </a:p>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Exemplo:</a:t>
            </a:r>
          </a:p>
          <a:p>
            <a:pPr algn="just">
              <a:buClrTx/>
              <a:buFont typeface="Arial" panose="020B0604020202020204" pitchFamily="34" charset="0"/>
              <a:buChar char="•"/>
            </a:pPr>
            <a:endParaRPr lang="pt-BR" altLang="en-US" sz="600" b="1" dirty="0"/>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Caso a despesa com juros seja igual a $100 e o resultado primário seja igual a zero, teremos um déficit nominal de $100, com a dívida pública aumentando em $100 entre os períodos t-1 e t.</a:t>
            </a:r>
          </a:p>
          <a:p>
            <a:pPr lvl="1"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Caso o governo deseje manter a dívida constante, ele terá que gerar um superávit primário no valor de $100. Nesse caso, o déficit nominal será igual a zero e a dívida pública se manterá constante.</a:t>
            </a:r>
            <a:endParaRPr lang="en-US" altLang="en-US" sz="3800" dirty="0">
              <a:latin typeface="Calibri" panose="020F0502020204030204" pitchFamily="34" charset="0"/>
              <a:cs typeface="Calibri" panose="020F0502020204030204" pitchFamily="34" charset="0"/>
            </a:endParaRPr>
          </a:p>
        </p:txBody>
      </p:sp>
      <p:graphicFrame>
        <p:nvGraphicFramePr>
          <p:cNvPr id="9220" name="Object 14"/>
          <p:cNvGraphicFramePr>
            <a:graphicFrameLocks noChangeAspect="1"/>
          </p:cNvGraphicFramePr>
          <p:nvPr>
            <p:extLst>
              <p:ext uri="{D42A27DB-BD31-4B8C-83A1-F6EECF244321}">
                <p14:modId xmlns:p14="http://schemas.microsoft.com/office/powerpoint/2010/main" val="3479097988"/>
              </p:ext>
            </p:extLst>
          </p:nvPr>
        </p:nvGraphicFramePr>
        <p:xfrm>
          <a:off x="2701925" y="1057275"/>
          <a:ext cx="8782050" cy="828675"/>
        </p:xfrm>
        <a:graphic>
          <a:graphicData uri="http://schemas.openxmlformats.org/presentationml/2006/ole">
            <mc:AlternateContent xmlns:mc="http://schemas.openxmlformats.org/markup-compatibility/2006">
              <mc:Choice xmlns:v="urn:schemas-microsoft-com:vml" Requires="v">
                <p:oleObj name="Equation" r:id="rId2" imgW="2298600" imgH="241200" progId="Equation.DSMT4">
                  <p:embed/>
                </p:oleObj>
              </mc:Choice>
              <mc:Fallback>
                <p:oleObj name="Equation" r:id="rId2" imgW="2298600" imgH="241200" progId="Equation.DSMT4">
                  <p:embed/>
                  <p:pic>
                    <p:nvPicPr>
                      <p:cNvPr id="0" name="Object 14"/>
                      <p:cNvPicPr>
                        <a:picLocks noChangeAspect="1" noChangeArrowheads="1"/>
                      </p:cNvPicPr>
                      <p:nvPr/>
                    </p:nvPicPr>
                    <p:blipFill>
                      <a:blip r:embed="rId3"/>
                      <a:srcRect/>
                      <a:stretch>
                        <a:fillRect/>
                      </a:stretch>
                    </p:blipFill>
                    <p:spPr bwMode="auto">
                      <a:xfrm>
                        <a:off x="2701925" y="1057275"/>
                        <a:ext cx="8782050" cy="828675"/>
                      </a:xfrm>
                      <a:prstGeom prst="rect">
                        <a:avLst/>
                      </a:prstGeom>
                      <a:solidFill>
                        <a:schemeClr val="bg1">
                          <a:lumMod val="95000"/>
                        </a:schemeClr>
                      </a:solidFill>
                      <a:ln>
                        <a:solidFill>
                          <a:schemeClr val="tx1"/>
                        </a:solid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 calcmode="lin" valueType="num">
                                      <p:cBhvr additive="base">
                                        <p:cTn id="23"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533400"/>
            <a:ext cx="11353800" cy="3792538"/>
          </a:xfrm>
        </p:spPr>
        <p:txBody>
          <a:bodyPr>
            <a:noAutofit/>
          </a:bodyPr>
          <a:lstStyle/>
          <a:p>
            <a:pPr marL="0" indent="0" algn="just">
              <a:buNone/>
              <a:defRPr/>
            </a:pPr>
            <a:r>
              <a:rPr lang="pt-BR" sz="3000" b="1" dirty="0">
                <a:latin typeface="Calibri" panose="020F0502020204030204" pitchFamily="34" charset="0"/>
              </a:rPr>
              <a:t>18) Min. da Cultura–Economista</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Assinale a assertiva correta a respeito da composição da Dívida Pública Consolidada ou Fundada, segundo a Lei de Responsabilidade Fiscal.</a:t>
            </a:r>
          </a:p>
          <a:p>
            <a:pPr marL="514350" indent="-514350" algn="just">
              <a:buClrTx/>
              <a:buFont typeface="+mj-lt"/>
              <a:buAutoNum type="alphaLcParenR"/>
              <a:defRPr/>
            </a:pPr>
            <a:r>
              <a:rPr lang="pt-BR" sz="3000" dirty="0">
                <a:latin typeface="Calibri" panose="020F0502020204030204" pitchFamily="34" charset="0"/>
              </a:rPr>
              <a:t>As operações de crédito com prazo superior a doze meses não estão inclusas.</a:t>
            </a:r>
          </a:p>
          <a:p>
            <a:pPr marL="514350" indent="-514350" algn="just">
              <a:buClrTx/>
              <a:buFont typeface="+mj-lt"/>
              <a:buAutoNum type="alphaLcParenR"/>
              <a:defRPr/>
            </a:pPr>
            <a:r>
              <a:rPr lang="pt-BR" sz="3000" dirty="0">
                <a:latin typeface="Calibri" panose="020F0502020204030204" pitchFamily="34" charset="0"/>
              </a:rPr>
              <a:t>Somente estão inclusas na dívida consolidada as obrigações financeiras do ente que tenham sido assumidas por lei.</a:t>
            </a:r>
          </a:p>
          <a:p>
            <a:pPr marL="514350" indent="-514350" algn="just">
              <a:buClrTx/>
              <a:buFont typeface="+mj-lt"/>
              <a:buAutoNum type="alphaLcParenR"/>
              <a:defRPr/>
            </a:pPr>
            <a:r>
              <a:rPr lang="pt-BR" sz="3000" dirty="0">
                <a:latin typeface="Calibri" panose="020F0502020204030204" pitchFamily="34" charset="0"/>
              </a:rPr>
              <a:t>A obrigações assumidas por tratados não devem ser inclusas na dívida fundada.</a:t>
            </a:r>
          </a:p>
          <a:p>
            <a:pPr marL="514350" indent="-514350" algn="just">
              <a:buClrTx/>
              <a:buFont typeface="+mj-lt"/>
              <a:buAutoNum type="alphaLcParenR" startAt="4"/>
              <a:defRPr/>
            </a:pPr>
            <a:r>
              <a:rPr lang="pt-BR" sz="3000" dirty="0">
                <a:latin typeface="Calibri" panose="020F0502020204030204" pitchFamily="34" charset="0"/>
              </a:rPr>
              <a:t>As operações de crédito nunca poderão compor a dívida consolidada, já que são despesas de capital.</a:t>
            </a:r>
          </a:p>
          <a:p>
            <a:pPr algn="just">
              <a:defRPr/>
            </a:pPr>
            <a:endParaRPr lang="pt-BR" sz="3000" dirty="0">
              <a:latin typeface="Calibri" panose="020F0502020204030204" pitchFamily="34" charset="0"/>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76200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Espaço Reservado para Conteúdo 1"/>
          <p:cNvSpPr>
            <a:spLocks noGrp="1"/>
          </p:cNvSpPr>
          <p:nvPr>
            <p:ph idx="1"/>
          </p:nvPr>
        </p:nvSpPr>
        <p:spPr>
          <a:xfrm>
            <a:off x="304800" y="703265"/>
            <a:ext cx="11582400" cy="1050924"/>
          </a:xfrm>
        </p:spPr>
        <p:txBody>
          <a:bodyPr/>
          <a:lstStyle/>
          <a:p>
            <a:pPr marL="514350" indent="-514350" algn="just">
              <a:buClrTx/>
              <a:buFont typeface="+mj-lt"/>
              <a:buAutoNum type="alphaLcParenR" startAt="5"/>
              <a:defRPr/>
            </a:pPr>
            <a:r>
              <a:rPr lang="pt-BR" sz="3000" dirty="0">
                <a:latin typeface="Calibri" panose="020F0502020204030204" pitchFamily="34" charset="0"/>
              </a:rPr>
              <a:t>A dívida fundada inclui as operações de crédito com prazo superior a doze meses.</a:t>
            </a:r>
          </a:p>
          <a:p>
            <a:pPr algn="just">
              <a:defRPr/>
            </a:pPr>
            <a:endParaRPr lang="pt-BR" sz="3000" dirty="0">
              <a:latin typeface="Calibri" panose="020F0502020204030204" pitchFamily="34" charset="0"/>
            </a:endParaRPr>
          </a:p>
          <a:p>
            <a:pPr algn="just">
              <a:defRPr/>
            </a:pPr>
            <a:endParaRPr lang="pt-BR" sz="3000" dirty="0">
              <a:latin typeface="Calibri" panose="020F0502020204030204" pitchFamily="34" charset="0"/>
            </a:endParaRPr>
          </a:p>
        </p:txBody>
      </p:sp>
      <p:sp>
        <p:nvSpPr>
          <p:cNvPr id="149508" name="CaixaDeTexto 4"/>
          <p:cNvSpPr txBox="1">
            <a:spLocks noChangeArrowheads="1"/>
          </p:cNvSpPr>
          <p:nvPr/>
        </p:nvSpPr>
        <p:spPr bwMode="auto">
          <a:xfrm>
            <a:off x="304800" y="1754188"/>
            <a:ext cx="11582400" cy="45858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endParaRPr lang="pt-BR" altLang="en-US" sz="2600" dirty="0"/>
          </a:p>
          <a:p>
            <a:pPr algn="just">
              <a:spcBef>
                <a:spcPct val="0"/>
              </a:spcBef>
              <a:buClrTx/>
              <a:buSzTx/>
              <a:buFont typeface="Wingdings" panose="05000000000000000000" pitchFamily="2" charset="2"/>
              <a:buChar char="q"/>
            </a:pPr>
            <a:r>
              <a:rPr lang="pt-BR" altLang="en-US" sz="2600" dirty="0"/>
              <a:t> DÍVIDA FUNDADA OU CONSOLIDADA é àquela que compreende que os </a:t>
            </a:r>
            <a:r>
              <a:rPr lang="pt-BR" altLang="en-US" sz="2600" i="1" dirty="0"/>
              <a:t>compromissos de exigibilidade superior a 12 (doze) meses contraídos </a:t>
            </a:r>
            <a:r>
              <a:rPr lang="pt-BR" altLang="en-US" sz="2600" dirty="0"/>
              <a:t>mediante emissão de títulos ou celebração de contratos para atender a desequilíbrio orçamentário, ou a financiamento de obras e serviços públicos, que dependam de autorização legislativa para amortização ou resgate. (§ 2º, Art. 115, Dec. 93.872/86). Cabe ressaltar, que a Lei de Responsabilidade Fiscal – LC n° 101/00 – ampliou o conceito da dívida fundada, incluindo neste:</a:t>
            </a:r>
          </a:p>
          <a:p>
            <a:pPr algn="just">
              <a:spcBef>
                <a:spcPct val="0"/>
              </a:spcBef>
              <a:buClrTx/>
              <a:buSzTx/>
              <a:buFont typeface="Wingdings" panose="05000000000000000000" pitchFamily="2" charset="2"/>
              <a:buChar char="q"/>
            </a:pPr>
            <a:endParaRPr lang="pt-BR" altLang="en-US" sz="600" dirty="0"/>
          </a:p>
          <a:p>
            <a:pPr algn="just">
              <a:spcBef>
                <a:spcPct val="0"/>
              </a:spcBef>
              <a:buClrTx/>
              <a:buSzTx/>
              <a:buFont typeface="Wingdings" panose="05000000000000000000" pitchFamily="2" charset="2"/>
              <a:buChar char="q"/>
            </a:pPr>
            <a:r>
              <a:rPr lang="pt-BR" altLang="en-US" sz="2600" dirty="0"/>
              <a:t> As operações de crédito de </a:t>
            </a:r>
            <a:r>
              <a:rPr lang="pt-BR" altLang="en-US" sz="2600" b="1" i="1" dirty="0"/>
              <a:t>prazo inferior a doze meses cujas receitas tenham </a:t>
            </a:r>
            <a:r>
              <a:rPr lang="pt-BR" altLang="en-US" sz="2600" dirty="0"/>
              <a:t>constado do orçamento. (§ 3°, Art. 29, LC 101/00)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457200"/>
            <a:ext cx="11658600" cy="3792538"/>
          </a:xfrm>
        </p:spPr>
        <p:txBody>
          <a:bodyPr/>
          <a:lstStyle/>
          <a:p>
            <a:pPr marL="0" indent="0" algn="just">
              <a:buNone/>
              <a:defRPr/>
            </a:pPr>
            <a:r>
              <a:rPr lang="pt-BR" sz="3000" b="1" dirty="0">
                <a:latin typeface="Calibri" panose="020F0502020204030204" pitchFamily="34" charset="0"/>
              </a:rPr>
              <a:t>19) Min. da Cultura – Economista </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Assinale a alternativa que completa corretamente a definição de receita corrente líquida transcrita a seguir segundo a Lei de Responsabilidade Fiscal. "Receita Corrente Líquida: somatório das receitas tributárias, de contribuições, patrimoniais, industriais, agropecuárias, de serviços, transferências correntes e outras receitas também correntes deduzidos...”</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52400" y="320040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152579" name="Espaço Reservado para Conteúdo 1"/>
          <p:cNvSpPr>
            <a:spLocks noGrp="1"/>
          </p:cNvSpPr>
          <p:nvPr>
            <p:ph idx="1"/>
          </p:nvPr>
        </p:nvSpPr>
        <p:spPr>
          <a:xfrm>
            <a:off x="228600" y="685800"/>
            <a:ext cx="11658600" cy="3792538"/>
          </a:xfrm>
        </p:spPr>
        <p:txBody>
          <a:bodyPr/>
          <a:lstStyle/>
          <a:p>
            <a:pPr marL="457200" indent="-457200" algn="just">
              <a:buClrTx/>
              <a:buFont typeface="Lucida Sans Unicode" panose="020B0602030504020204" pitchFamily="34" charset="0"/>
              <a:buAutoNum type="alphaLcParenR"/>
            </a:pPr>
            <a:r>
              <a:rPr lang="pt-BR" altLang="en-US" sz="3000" dirty="0">
                <a:latin typeface="Calibri" panose="020F0502020204030204" pitchFamily="34" charset="0"/>
              </a:rPr>
              <a:t>na União, nos Estados e nos Municípios, os valores da contribuição para os fundos de previdência complementar de suas respectivas estatais. </a:t>
            </a:r>
          </a:p>
          <a:p>
            <a:pPr marL="457200" indent="-457200" algn="just">
              <a:buClrTx/>
              <a:buFont typeface="Lucida Sans Unicode" panose="020B0602030504020204" pitchFamily="34" charset="0"/>
              <a:buAutoNum type="alphaLcParenR"/>
            </a:pPr>
            <a:r>
              <a:rPr lang="pt-BR" altLang="en-US" sz="3000" dirty="0">
                <a:latin typeface="Calibri" panose="020F0502020204030204" pitchFamily="34" charset="0"/>
              </a:rPr>
              <a:t>nos Estados e nos Municípios, os valores recebidos da União a título de transferências constitucionais.</a:t>
            </a:r>
          </a:p>
          <a:p>
            <a:pPr marL="457200" indent="-457200" algn="just">
              <a:buClrTx/>
              <a:buFont typeface="Lucida Sans Unicode" panose="020B0602030504020204" pitchFamily="34" charset="0"/>
              <a:buAutoNum type="alphaLcParenR"/>
            </a:pPr>
            <a:r>
              <a:rPr lang="pt-BR" altLang="en-US" sz="3000" dirty="0">
                <a:latin typeface="Calibri" panose="020F0502020204030204" pitchFamily="34" charset="0"/>
              </a:rPr>
              <a:t>na União, nos Estados e nos Municípios, os valores da contribuição para o custeio do seu sistema de previdência e assistência social. </a:t>
            </a:r>
          </a:p>
          <a:p>
            <a:pPr marL="457200" indent="-457200" algn="just">
              <a:buClrTx/>
              <a:buFont typeface="Lucida Sans Unicode" panose="020B0602030504020204" pitchFamily="34" charset="0"/>
              <a:buAutoNum type="alphaLcParenR"/>
            </a:pPr>
            <a:r>
              <a:rPr lang="pt-BR" altLang="en-US" sz="3000" dirty="0">
                <a:latin typeface="Calibri" panose="020F0502020204030204" pitchFamily="34" charset="0"/>
              </a:rPr>
              <a:t>na União, nos Estados e nos Municípios, os valores recebidos de suas respectivas Sociedades de Economia Mista a título de dividendos.</a:t>
            </a:r>
          </a:p>
          <a:p>
            <a:pPr marL="457200" indent="-457200" algn="just">
              <a:buClrTx/>
              <a:buFont typeface="Lucida Sans Unicode" panose="020B0602030504020204" pitchFamily="34" charset="0"/>
              <a:buAutoNum type="alphaLcParenR"/>
            </a:pPr>
            <a:r>
              <a:rPr lang="pt-BR" altLang="en-US" sz="3000" dirty="0">
                <a:latin typeface="Calibri" panose="020F0502020204030204" pitchFamily="34" charset="0"/>
              </a:rPr>
              <a:t>na União, nos Estados e nos Municípios, os valores das receitas auferidas no mês de referência da apuração.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2A09A766-B4AE-446B-A101-131804DA88EB}"/>
              </a:ext>
            </a:extLst>
          </p:cNvPr>
          <p:cNvGrpSpPr/>
          <p:nvPr/>
        </p:nvGrpSpPr>
        <p:grpSpPr>
          <a:xfrm>
            <a:off x="2133600" y="381000"/>
            <a:ext cx="8001000" cy="6400800"/>
            <a:chOff x="2133600" y="381000"/>
            <a:chExt cx="8001000" cy="6400800"/>
          </a:xfrm>
        </p:grpSpPr>
        <p:grpSp>
          <p:nvGrpSpPr>
            <p:cNvPr id="4" name="Agrupar 3"/>
            <p:cNvGrpSpPr/>
            <p:nvPr/>
          </p:nvGrpSpPr>
          <p:grpSpPr>
            <a:xfrm>
              <a:off x="2133600" y="457200"/>
              <a:ext cx="8001000" cy="6324600"/>
              <a:chOff x="2438400" y="457200"/>
              <a:chExt cx="7315200" cy="6324600"/>
            </a:xfrm>
          </p:grpSpPr>
          <p:pic>
            <p:nvPicPr>
              <p:cNvPr id="15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69103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bwMode="auto">
              <a:xfrm>
                <a:off x="8991600" y="457200"/>
                <a:ext cx="762000" cy="6324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grpSp>
        <p:sp>
          <p:nvSpPr>
            <p:cNvPr id="2" name="Retângulo 1">
              <a:extLst>
                <a:ext uri="{FF2B5EF4-FFF2-40B4-BE49-F238E27FC236}">
                  <a16:creationId xmlns:a16="http://schemas.microsoft.com/office/drawing/2014/main" id="{D143875A-CCF1-46FF-9AF0-32D6D7CFCF34}"/>
                </a:ext>
              </a:extLst>
            </p:cNvPr>
            <p:cNvSpPr/>
            <p:nvPr/>
          </p:nvSpPr>
          <p:spPr bwMode="auto">
            <a:xfrm>
              <a:off x="2286000" y="381000"/>
              <a:ext cx="7162800" cy="6400800"/>
            </a:xfrm>
            <a:prstGeom prst="rect">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609600"/>
            <a:ext cx="11582400" cy="3792538"/>
          </a:xfrm>
        </p:spPr>
        <p:txBody>
          <a:bodyPr>
            <a:noAutofit/>
          </a:bodyPr>
          <a:lstStyle/>
          <a:p>
            <a:pPr marL="0" indent="0" algn="just">
              <a:buNone/>
              <a:defRPr/>
            </a:pPr>
            <a:r>
              <a:rPr lang="pt-BR" sz="3000" b="1" dirty="0">
                <a:latin typeface="Calibri" panose="020F0502020204030204" pitchFamily="34" charset="0"/>
              </a:rPr>
              <a:t>20) Min. da Cultura – Economista</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A respeito do limite global da União, analise as afirmativas a seguir:</a:t>
            </a:r>
          </a:p>
          <a:p>
            <a:pPr marL="0" indent="0" algn="just">
              <a:buNone/>
              <a:defRPr/>
            </a:pPr>
            <a:r>
              <a:rPr lang="pt-BR" sz="3000" b="1" dirty="0">
                <a:latin typeface="Calibri" panose="020F0502020204030204" pitchFamily="34" charset="0"/>
              </a:rPr>
              <a:t>I.</a:t>
            </a:r>
            <a:r>
              <a:rPr lang="pt-BR" sz="3000" dirty="0">
                <a:latin typeface="Calibri" panose="020F0502020204030204" pitchFamily="34" charset="0"/>
              </a:rPr>
              <a:t> O limite global de 50% da receita corrente líquida da União para a despesa total com pessoal </a:t>
            </a:r>
            <a:r>
              <a:rPr lang="pt-BR" sz="3000" b="1" dirty="0">
                <a:solidFill>
                  <a:srgbClr val="FF0000"/>
                </a:solidFill>
                <a:latin typeface="Calibri" panose="020F0502020204030204" pitchFamily="34" charset="0"/>
              </a:rPr>
              <a:t>não</a:t>
            </a:r>
            <a:r>
              <a:rPr lang="pt-BR" sz="3000" dirty="0">
                <a:latin typeface="Calibri" panose="020F0502020204030204" pitchFamily="34" charset="0"/>
              </a:rPr>
              <a:t> inclui as despesas com os inativos custeadas pela arrecadação de contribuição de segurados.</a:t>
            </a:r>
          </a:p>
          <a:p>
            <a:pPr marL="0" indent="0" algn="just">
              <a:buNone/>
              <a:defRPr/>
            </a:pPr>
            <a:r>
              <a:rPr lang="pt-BR" sz="3000" b="1" dirty="0">
                <a:latin typeface="Calibri" panose="020F0502020204030204" pitchFamily="34" charset="0"/>
              </a:rPr>
              <a:t>II.</a:t>
            </a:r>
            <a:r>
              <a:rPr lang="pt-BR" sz="3000" dirty="0">
                <a:latin typeface="Calibri" panose="020F0502020204030204" pitchFamily="34" charset="0"/>
              </a:rPr>
              <a:t> Do limite global da União, apenas a parte de 2,5% corresponde ao limite do Legislativo, incluído o Tribunal de Contas da União.</a:t>
            </a:r>
          </a:p>
          <a:p>
            <a:pPr marL="0" indent="0" algn="just">
              <a:buNone/>
              <a:defRPr/>
            </a:pPr>
            <a:r>
              <a:rPr lang="pt-BR" sz="3000" b="1" dirty="0">
                <a:latin typeface="Calibri" panose="020F0502020204030204" pitchFamily="34" charset="0"/>
              </a:rPr>
              <a:t>III.</a:t>
            </a:r>
            <a:r>
              <a:rPr lang="pt-BR" sz="3000" dirty="0">
                <a:latin typeface="Calibri" panose="020F0502020204030204" pitchFamily="34" charset="0"/>
              </a:rPr>
              <a:t> Será vedada ao Poder ou órgão cuja despesa total com pessoal exceda 95% do limite a criação de cargo, emprego ou função.</a:t>
            </a:r>
          </a:p>
          <a:p>
            <a:pPr algn="just">
              <a:defRPr/>
            </a:pPr>
            <a:endParaRPr lang="pt-BR" sz="3000" dirty="0">
              <a:latin typeface="Calibri" panose="020F0502020204030204" pitchFamily="34" charset="0"/>
            </a:endParaRPr>
          </a:p>
        </p:txBody>
      </p:sp>
      <p:sp>
        <p:nvSpPr>
          <p:cNvPr id="2" name="CaixaDeTexto 1"/>
          <p:cNvSpPr txBox="1">
            <a:spLocks noChangeArrowheads="1"/>
          </p:cNvSpPr>
          <p:nvPr/>
        </p:nvSpPr>
        <p:spPr bwMode="auto">
          <a:xfrm>
            <a:off x="76200" y="321058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V</a:t>
            </a:r>
            <a:endParaRPr lang="en-US" altLang="en-US" sz="2800" b="1" dirty="0">
              <a:solidFill>
                <a:srgbClr val="C00000"/>
              </a:solidFill>
            </a:endParaRPr>
          </a:p>
        </p:txBody>
      </p:sp>
      <p:sp>
        <p:nvSpPr>
          <p:cNvPr id="8" name="CaixaDeTexto 7"/>
          <p:cNvSpPr txBox="1">
            <a:spLocks noChangeArrowheads="1"/>
          </p:cNvSpPr>
          <p:nvPr/>
        </p:nvSpPr>
        <p:spPr bwMode="auto">
          <a:xfrm>
            <a:off x="76200" y="420118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V</a:t>
            </a:r>
            <a:endParaRPr lang="en-US" altLang="en-US" sz="2800" b="1" dirty="0">
              <a:solidFill>
                <a:srgbClr val="C00000"/>
              </a:solidFill>
            </a:endParaRPr>
          </a:p>
        </p:txBody>
      </p:sp>
      <p:sp>
        <p:nvSpPr>
          <p:cNvPr id="9" name="CaixaDeTexto 8"/>
          <p:cNvSpPr txBox="1">
            <a:spLocks noChangeArrowheads="1"/>
          </p:cNvSpPr>
          <p:nvPr/>
        </p:nvSpPr>
        <p:spPr bwMode="auto">
          <a:xfrm>
            <a:off x="76200" y="175260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a:solidFill>
                  <a:srgbClr val="C00000"/>
                </a:solidFill>
              </a:rPr>
              <a:t>V</a:t>
            </a:r>
            <a:endParaRPr lang="en-US" altLang="en-US"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373380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5" name="Espaço Reservado para Conteúdo 1"/>
          <p:cNvSpPr>
            <a:spLocks noGrp="1"/>
          </p:cNvSpPr>
          <p:nvPr>
            <p:ph idx="1"/>
          </p:nvPr>
        </p:nvSpPr>
        <p:spPr>
          <a:xfrm>
            <a:off x="304800" y="914400"/>
            <a:ext cx="11506200" cy="3792538"/>
          </a:xfrm>
        </p:spPr>
        <p:txBody>
          <a:bodyPr/>
          <a:lstStyle/>
          <a:p>
            <a:pPr>
              <a:buClrTx/>
              <a:buFont typeface="Wingdings" panose="05000000000000000000" pitchFamily="2" charset="2"/>
              <a:buChar char="§"/>
              <a:defRPr/>
            </a:pPr>
            <a:r>
              <a:rPr lang="pt-BR" sz="3000" dirty="0">
                <a:latin typeface="Calibri" panose="020F0502020204030204" pitchFamily="34" charset="0"/>
              </a:rPr>
              <a:t>Assinale:</a:t>
            </a:r>
          </a:p>
          <a:p>
            <a:pPr marL="514350" indent="-514350">
              <a:buClrTx/>
              <a:buFont typeface="+mj-lt"/>
              <a:buAutoNum type="alphaLcParenR"/>
              <a:defRPr/>
            </a:pPr>
            <a:r>
              <a:rPr lang="pt-BR" sz="3000" dirty="0">
                <a:latin typeface="Calibri" panose="020F0502020204030204" pitchFamily="34" charset="0"/>
              </a:rPr>
              <a:t>se somente a afirmativa I estiver correta.</a:t>
            </a:r>
          </a:p>
          <a:p>
            <a:pPr marL="514350" indent="-514350">
              <a:buClrTx/>
              <a:buFont typeface="+mj-lt"/>
              <a:buAutoNum type="alphaLcParenR"/>
              <a:defRPr/>
            </a:pPr>
            <a:r>
              <a:rPr lang="pt-BR" sz="3000" dirty="0">
                <a:latin typeface="Calibri" panose="020F0502020204030204" pitchFamily="34" charset="0"/>
              </a:rPr>
              <a:t>se somente a afirmativa II estiver correta.</a:t>
            </a:r>
          </a:p>
          <a:p>
            <a:pPr marL="514350" indent="-514350">
              <a:buClrTx/>
              <a:buFont typeface="+mj-lt"/>
              <a:buAutoNum type="alphaLcParenR"/>
              <a:defRPr/>
            </a:pPr>
            <a:r>
              <a:rPr lang="pt-BR" sz="3000" dirty="0">
                <a:latin typeface="Calibri" panose="020F0502020204030204" pitchFamily="34" charset="0"/>
              </a:rPr>
              <a:t>se somente a afirmativa III estiver correta.</a:t>
            </a:r>
          </a:p>
          <a:p>
            <a:pPr marL="514350" indent="-514350">
              <a:buClrTx/>
              <a:buFont typeface="+mj-lt"/>
              <a:buAutoNum type="alphaLcParenR"/>
              <a:defRPr/>
            </a:pPr>
            <a:r>
              <a:rPr lang="pt-BR" sz="3000" dirty="0">
                <a:latin typeface="Calibri" panose="020F0502020204030204" pitchFamily="34" charset="0"/>
              </a:rPr>
              <a:t>se somente as afirmativas I e III estiverem corretas.</a:t>
            </a:r>
          </a:p>
          <a:p>
            <a:pPr marL="514350" indent="-514350">
              <a:buClrTx/>
              <a:buFont typeface="+mj-lt"/>
              <a:buAutoNum type="alphaLcParenR"/>
              <a:defRPr/>
            </a:pPr>
            <a:r>
              <a:rPr lang="pt-BR" sz="3000" dirty="0">
                <a:latin typeface="Calibri" panose="020F0502020204030204" pitchFamily="34" charset="0"/>
              </a:rPr>
              <a:t>se todas as afirmativas estiverem corretas.</a:t>
            </a:r>
          </a:p>
          <a:p>
            <a:pPr>
              <a:defRPr/>
            </a:pPr>
            <a:endParaRPr lang="pt-BR" sz="3000" dirty="0">
              <a:latin typeface="Calibri" panose="020F0502020204030204" pitchFamily="34" charset="0"/>
            </a:endParaRPr>
          </a:p>
          <a:p>
            <a:pPr>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381000"/>
            <a:ext cx="11506200" cy="3792538"/>
          </a:xfrm>
        </p:spPr>
        <p:txBody>
          <a:bodyPr/>
          <a:lstStyle/>
          <a:p>
            <a:pPr marL="0" indent="0" algn="just">
              <a:buNone/>
              <a:defRPr/>
            </a:pPr>
            <a:r>
              <a:rPr lang="pt-BR" sz="3000" b="1" dirty="0">
                <a:latin typeface="Calibri" panose="020F0502020204030204" pitchFamily="34" charset="0"/>
              </a:rPr>
              <a:t>21) Economista – BADESC </a:t>
            </a:r>
            <a:endParaRPr lang="pt-BR" sz="3000" dirty="0">
              <a:latin typeface="Calibri" panose="020F0502020204030204" pitchFamily="34" charset="0"/>
            </a:endParaRPr>
          </a:p>
          <a:p>
            <a:pPr algn="just">
              <a:buClrTx/>
              <a:buFont typeface="Wingdings" panose="05000000000000000000" pitchFamily="2" charset="2"/>
              <a:buChar char="§"/>
              <a:defRPr/>
            </a:pPr>
            <a:r>
              <a:rPr lang="pt-BR" sz="3000" dirty="0">
                <a:latin typeface="Calibri" panose="020F0502020204030204" pitchFamily="34" charset="0"/>
              </a:rPr>
              <a:t>Com relação às características da </a:t>
            </a:r>
            <a:r>
              <a:rPr lang="pt-BR" sz="3000" i="1" dirty="0">
                <a:latin typeface="Calibri" panose="020F0502020204030204" pitchFamily="34" charset="0"/>
              </a:rPr>
              <a:t>Lei de Responsabilidade Fiscal </a:t>
            </a:r>
            <a:r>
              <a:rPr lang="pt-BR" sz="3000" dirty="0">
                <a:latin typeface="Calibri" panose="020F0502020204030204" pitchFamily="34" charset="0"/>
              </a:rPr>
              <a:t>analise as afirmativas a seguir:</a:t>
            </a:r>
          </a:p>
          <a:p>
            <a:pPr marL="0" indent="0" algn="just">
              <a:buNone/>
              <a:defRPr/>
            </a:pPr>
            <a:r>
              <a:rPr lang="pt-BR" sz="3000" dirty="0">
                <a:latin typeface="Calibri" panose="020F0502020204030204" pitchFamily="34" charset="0"/>
              </a:rPr>
              <a:t>I. A despesa total com pessoal, em cada período de apuração e em cada ente da Federação, não pode ultrapassar 50% da receita corrente líquida.</a:t>
            </a:r>
          </a:p>
          <a:p>
            <a:pPr marL="0" indent="0" algn="just">
              <a:buNone/>
              <a:defRPr/>
            </a:pPr>
            <a:r>
              <a:rPr lang="pt-BR" sz="3000" dirty="0">
                <a:latin typeface="Calibri" panose="020F0502020204030204" pitchFamily="34" charset="0"/>
              </a:rPr>
              <a:t>II. É vedada a realização de operação de crédito entre um ente da Federação e outro, inclusive suas entidades da administração indireta.</a:t>
            </a:r>
          </a:p>
          <a:p>
            <a:pPr marL="0" indent="0" algn="just">
              <a:buNone/>
              <a:defRPr/>
            </a:pPr>
            <a:r>
              <a:rPr lang="pt-BR" sz="3000" dirty="0">
                <a:latin typeface="Calibri" panose="020F0502020204030204" pitchFamily="34" charset="0"/>
              </a:rPr>
              <a:t>III. A operação de crédito por antecipação de receita destina-se a atender insuficiência de caixa durante o exercício financeiro.</a:t>
            </a:r>
          </a:p>
          <a:p>
            <a:pPr marL="0" indent="0" algn="just">
              <a:buNone/>
              <a:defRPr/>
            </a:pPr>
            <a:endParaRPr lang="pt-BR" sz="3000" dirty="0">
              <a:latin typeface="Calibri" panose="020F0502020204030204" pitchFamily="34" charset="0"/>
            </a:endParaRPr>
          </a:p>
        </p:txBody>
      </p:sp>
      <p:sp>
        <p:nvSpPr>
          <p:cNvPr id="2" name="CaixaDeTexto 1"/>
          <p:cNvSpPr txBox="1">
            <a:spLocks noChangeArrowheads="1"/>
          </p:cNvSpPr>
          <p:nvPr/>
        </p:nvSpPr>
        <p:spPr bwMode="auto">
          <a:xfrm>
            <a:off x="76200" y="1905000"/>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F</a:t>
            </a:r>
            <a:endParaRPr lang="en-US" altLang="en-US" sz="2800" b="1" dirty="0">
              <a:solidFill>
                <a:srgbClr val="C00000"/>
              </a:solidFill>
            </a:endParaRPr>
          </a:p>
        </p:txBody>
      </p:sp>
      <p:sp>
        <p:nvSpPr>
          <p:cNvPr id="7" name="CaixaDeTexto 6"/>
          <p:cNvSpPr txBox="1">
            <a:spLocks noChangeArrowheads="1"/>
          </p:cNvSpPr>
          <p:nvPr/>
        </p:nvSpPr>
        <p:spPr bwMode="auto">
          <a:xfrm>
            <a:off x="76200" y="3962400"/>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V</a:t>
            </a:r>
            <a:endParaRPr lang="en-US" altLang="en-US" sz="2800" b="1" dirty="0">
              <a:solidFill>
                <a:srgbClr val="C00000"/>
              </a:solidFill>
            </a:endParaRPr>
          </a:p>
        </p:txBody>
      </p:sp>
      <p:sp>
        <p:nvSpPr>
          <p:cNvPr id="8" name="CaixaDeTexto 7"/>
          <p:cNvSpPr txBox="1">
            <a:spLocks noChangeArrowheads="1"/>
          </p:cNvSpPr>
          <p:nvPr/>
        </p:nvSpPr>
        <p:spPr bwMode="auto">
          <a:xfrm>
            <a:off x="76200" y="2981980"/>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V</a:t>
            </a:r>
            <a:endParaRPr lang="en-US"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3048000"/>
            <a:ext cx="5334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5" name="Espaço Reservado para Conteúdo 1"/>
          <p:cNvSpPr>
            <a:spLocks noGrp="1"/>
          </p:cNvSpPr>
          <p:nvPr>
            <p:ph idx="1"/>
          </p:nvPr>
        </p:nvSpPr>
        <p:spPr>
          <a:xfrm>
            <a:off x="304800" y="762000"/>
            <a:ext cx="11582400" cy="3792538"/>
          </a:xfrm>
        </p:spPr>
        <p:txBody>
          <a:bodyPr/>
          <a:lstStyle/>
          <a:p>
            <a:pPr algn="just">
              <a:buClrTx/>
              <a:buFont typeface="Wingdings" panose="05000000000000000000" pitchFamily="2" charset="2"/>
              <a:buChar char="§"/>
              <a:defRPr/>
            </a:pPr>
            <a:r>
              <a:rPr lang="pt-BR" sz="3000" dirty="0">
                <a:latin typeface="Calibri" panose="020F0502020204030204" pitchFamily="34" charset="0"/>
              </a:rPr>
              <a:t>Assinale:</a:t>
            </a:r>
          </a:p>
          <a:p>
            <a:pPr marL="457200" indent="-457200" algn="just">
              <a:buClrTx/>
              <a:buFont typeface="+mj-lt"/>
              <a:buAutoNum type="alphaLcParenR"/>
              <a:defRPr/>
            </a:pPr>
            <a:r>
              <a:rPr lang="pt-BR" sz="3000" dirty="0">
                <a:latin typeface="Calibri" panose="020F0502020204030204" pitchFamily="34" charset="0"/>
              </a:rPr>
              <a:t>se somente as afirmativas I e II estiverem corretas.</a:t>
            </a:r>
          </a:p>
          <a:p>
            <a:pPr marL="457200" indent="-457200" algn="just">
              <a:buClrTx/>
              <a:buFont typeface="+mj-lt"/>
              <a:buAutoNum type="alphaLcParenR"/>
              <a:defRPr/>
            </a:pPr>
            <a:r>
              <a:rPr lang="pt-BR" sz="3000" dirty="0">
                <a:latin typeface="Calibri" panose="020F0502020204030204" pitchFamily="34" charset="0"/>
              </a:rPr>
              <a:t>se somente as afirmativas I e III estiverem corretas.</a:t>
            </a:r>
          </a:p>
          <a:p>
            <a:pPr marL="457200" indent="-457200" algn="just">
              <a:buClrTx/>
              <a:buFont typeface="+mj-lt"/>
              <a:buAutoNum type="alphaLcParenR"/>
              <a:defRPr/>
            </a:pPr>
            <a:r>
              <a:rPr lang="pt-BR" sz="3000" dirty="0">
                <a:latin typeface="Calibri" panose="020F0502020204030204" pitchFamily="34" charset="0"/>
              </a:rPr>
              <a:t>se somente a afirmativa II estiver correta.</a:t>
            </a:r>
          </a:p>
          <a:p>
            <a:pPr marL="457200" indent="-457200" algn="just">
              <a:buClrTx/>
              <a:buFont typeface="+mj-lt"/>
              <a:buAutoNum type="alphaLcParenR"/>
              <a:defRPr/>
            </a:pPr>
            <a:r>
              <a:rPr lang="pt-BR" sz="3000" dirty="0">
                <a:latin typeface="Calibri" panose="020F0502020204030204" pitchFamily="34" charset="0"/>
              </a:rPr>
              <a:t>se somente as afirmativas II e III estiverem corretas.</a:t>
            </a:r>
          </a:p>
          <a:p>
            <a:pPr marL="457200" indent="-457200" algn="just">
              <a:buClrTx/>
              <a:buFont typeface="+mj-lt"/>
              <a:buAutoNum type="alphaLcParenR"/>
              <a:defRPr/>
            </a:pPr>
            <a:r>
              <a:rPr lang="pt-BR" sz="3000" dirty="0">
                <a:latin typeface="Calibri" panose="020F0502020204030204" pitchFamily="34" charset="0"/>
              </a:rPr>
              <a:t>se todas as afirmativas estiverem corretas.</a:t>
            </a:r>
          </a:p>
          <a:p>
            <a:pPr marL="457200" indent="-457200" algn="just">
              <a:buClrTx/>
              <a:buFont typeface="+mj-lt"/>
              <a:buAutoNum type="alphaLcParenR"/>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81000" y="381000"/>
            <a:ext cx="11430000" cy="5562600"/>
          </a:xfrm>
        </p:spPr>
        <p:txBody>
          <a:bodyPr>
            <a:noAutofit/>
          </a:bodyPr>
          <a:lstStyle/>
          <a:p>
            <a:pPr marL="0" indent="0" algn="just">
              <a:buNone/>
              <a:defRPr/>
            </a:pPr>
            <a:r>
              <a:rPr lang="pt-BR" sz="2900" b="1" dirty="0">
                <a:latin typeface="Calibri" panose="020F0502020204030204" pitchFamily="34" charset="0"/>
              </a:rPr>
              <a:t>22) Economista – BADESC </a:t>
            </a:r>
            <a:endParaRPr lang="pt-BR" sz="2900" dirty="0">
              <a:latin typeface="Calibri" panose="020F0502020204030204" pitchFamily="34" charset="0"/>
            </a:endParaRPr>
          </a:p>
          <a:p>
            <a:pPr algn="just">
              <a:buClrTx/>
              <a:buFont typeface="Wingdings" panose="05000000000000000000" pitchFamily="2" charset="2"/>
              <a:buChar char="§"/>
              <a:defRPr/>
            </a:pPr>
            <a:r>
              <a:rPr lang="pt-BR" sz="2900" dirty="0">
                <a:latin typeface="Calibri" panose="020F0502020204030204" pitchFamily="34" charset="0"/>
              </a:rPr>
              <a:t>Com relação ao Sistema Tributário e sua relação com a distribuição de renda, analise as afirmativas a seguir:</a:t>
            </a:r>
          </a:p>
          <a:p>
            <a:pPr marL="0" indent="0" algn="just">
              <a:buNone/>
              <a:defRPr/>
            </a:pPr>
            <a:r>
              <a:rPr lang="pt-BR" sz="2900" dirty="0">
                <a:latin typeface="Calibri" panose="020F0502020204030204" pitchFamily="34" charset="0"/>
              </a:rPr>
              <a:t>I. O Brasil apresenta arrecadação tributária centrada em tributos indiretos, em que os mais pobres pagam proporcionalmente mais tributos em relação à sua renda do que os mais ricos.</a:t>
            </a:r>
          </a:p>
          <a:p>
            <a:pPr marL="0" indent="0" algn="just">
              <a:buNone/>
              <a:defRPr/>
            </a:pPr>
            <a:r>
              <a:rPr lang="pt-BR" sz="2900" dirty="0">
                <a:latin typeface="Calibri" panose="020F0502020204030204" pitchFamily="34" charset="0"/>
              </a:rPr>
              <a:t>II. O Imposto de Renda (IR) não apresenta efeito sobre a distribuição de renda por ser um imposto neutro, que impacta pobres e ricos da mesma maneira.</a:t>
            </a:r>
          </a:p>
          <a:p>
            <a:pPr marL="0" indent="0" algn="just">
              <a:buNone/>
              <a:defRPr/>
            </a:pPr>
            <a:r>
              <a:rPr lang="pt-BR" sz="2900" dirty="0">
                <a:latin typeface="Calibri" panose="020F0502020204030204" pitchFamily="34" charset="0"/>
              </a:rPr>
              <a:t>III. A política tributária concede tratamento privilegiado à renda de capital, com tabela regressiva para o Imposto de Renda de Pessoa Física e progressiva para renda de capital e, assim, tem efeito perverso sobre a distribuição de renda.</a:t>
            </a:r>
          </a:p>
        </p:txBody>
      </p:sp>
      <p:sp>
        <p:nvSpPr>
          <p:cNvPr id="2" name="CaixaDeTexto 1"/>
          <p:cNvSpPr txBox="1">
            <a:spLocks noChangeArrowheads="1"/>
          </p:cNvSpPr>
          <p:nvPr/>
        </p:nvSpPr>
        <p:spPr bwMode="auto">
          <a:xfrm>
            <a:off x="76200" y="190500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a:solidFill>
                  <a:srgbClr val="C00000"/>
                </a:solidFill>
              </a:rPr>
              <a:t>V</a:t>
            </a:r>
            <a:endParaRPr lang="en-US" altLang="en-US" sz="2800" b="1">
              <a:solidFill>
                <a:srgbClr val="C00000"/>
              </a:solidFill>
            </a:endParaRPr>
          </a:p>
        </p:txBody>
      </p:sp>
      <p:sp>
        <p:nvSpPr>
          <p:cNvPr id="6" name="CaixaDeTexto 5"/>
          <p:cNvSpPr txBox="1">
            <a:spLocks noChangeArrowheads="1"/>
          </p:cNvSpPr>
          <p:nvPr/>
        </p:nvSpPr>
        <p:spPr bwMode="auto">
          <a:xfrm>
            <a:off x="76200" y="473458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F</a:t>
            </a:r>
            <a:endParaRPr lang="en-US" altLang="en-US" sz="2800" b="1" dirty="0">
              <a:solidFill>
                <a:srgbClr val="C00000"/>
              </a:solidFill>
            </a:endParaRPr>
          </a:p>
        </p:txBody>
      </p:sp>
      <p:sp>
        <p:nvSpPr>
          <p:cNvPr id="7" name="CaixaDeTexto 6"/>
          <p:cNvSpPr txBox="1">
            <a:spLocks noChangeArrowheads="1"/>
          </p:cNvSpPr>
          <p:nvPr/>
        </p:nvSpPr>
        <p:spPr bwMode="auto">
          <a:xfrm>
            <a:off x="76200" y="328678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800" b="1" dirty="0">
                <a:solidFill>
                  <a:srgbClr val="C00000"/>
                </a:solidFill>
              </a:rPr>
              <a:t>F</a:t>
            </a:r>
            <a:endParaRPr lang="en-US"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76200"/>
            <a:ext cx="8534400" cy="11430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Fiscal </a:t>
            </a:r>
            <a:r>
              <a:rPr lang="en-US" altLang="en-US" sz="4800" b="1" dirty="0" err="1">
                <a:solidFill>
                  <a:schemeClr val="tx1"/>
                </a:solidFill>
                <a:latin typeface="Calibri" panose="020F0502020204030204" pitchFamily="34" charset="0"/>
                <a:cs typeface="Calibri" panose="020F0502020204030204" pitchFamily="34" charset="0"/>
              </a:rPr>
              <a:t>nos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Países</a:t>
            </a:r>
            <a:r>
              <a:rPr lang="en-US" altLang="en-US" sz="4800" b="1" dirty="0">
                <a:solidFill>
                  <a:schemeClr val="tx1"/>
                </a:solidFill>
                <a:latin typeface="Calibri" panose="020F0502020204030204" pitchFamily="34" charset="0"/>
                <a:cs typeface="Calibri" panose="020F0502020204030204" pitchFamily="34" charset="0"/>
              </a:rPr>
              <a:t> da OCDE </a:t>
            </a:r>
          </a:p>
        </p:txBody>
      </p:sp>
      <p:graphicFrame>
        <p:nvGraphicFramePr>
          <p:cNvPr id="10243" name="Object 5"/>
          <p:cNvGraphicFramePr>
            <a:graphicFrameLocks noChangeAspect="1"/>
          </p:cNvGraphicFramePr>
          <p:nvPr>
            <p:extLst>
              <p:ext uri="{D42A27DB-BD31-4B8C-83A1-F6EECF244321}">
                <p14:modId xmlns:p14="http://schemas.microsoft.com/office/powerpoint/2010/main" val="3714883738"/>
              </p:ext>
            </p:extLst>
          </p:nvPr>
        </p:nvGraphicFramePr>
        <p:xfrm>
          <a:off x="559468" y="990600"/>
          <a:ext cx="11099132" cy="5791200"/>
        </p:xfrm>
        <a:graphic>
          <a:graphicData uri="http://schemas.openxmlformats.org/presentationml/2006/ole">
            <mc:AlternateContent xmlns:mc="http://schemas.openxmlformats.org/markup-compatibility/2006">
              <mc:Choice xmlns:v="urn:schemas-microsoft-com:vml" Requires="v">
                <p:oleObj name="Gráfico" r:id="rId2" imgW="4778180" imgH="2781582" progId="Excel.Chart.8">
                  <p:embed/>
                </p:oleObj>
              </mc:Choice>
              <mc:Fallback>
                <p:oleObj name="Gráfico" r:id="rId2" imgW="4778180" imgH="2781582" progId="Excel.Char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8" y="990600"/>
                        <a:ext cx="11099132" cy="5791200"/>
                      </a:xfrm>
                      <a:prstGeom prst="rect">
                        <a:avLst/>
                      </a:prstGeom>
                      <a:noFill/>
                      <a:ln>
                        <a:solidFill>
                          <a:schemeClr val="tx1"/>
                        </a:solidFill>
                      </a:ln>
                      <a:effectLst/>
                    </p:spPr>
                  </p:pic>
                </p:oleObj>
              </mc:Fallback>
            </mc:AlternateContent>
          </a:graphicData>
        </a:graphic>
      </p:graphicFrame>
      <p:cxnSp>
        <p:nvCxnSpPr>
          <p:cNvPr id="3" name="Conector reto 2">
            <a:extLst>
              <a:ext uri="{FF2B5EF4-FFF2-40B4-BE49-F238E27FC236}">
                <a16:creationId xmlns:a16="http://schemas.microsoft.com/office/drawing/2014/main" id="{64954822-3C56-4582-BBF5-C29C8B8671C1}"/>
              </a:ext>
            </a:extLst>
          </p:cNvPr>
          <p:cNvCxnSpPr>
            <a:cxnSpLocks/>
          </p:cNvCxnSpPr>
          <p:nvPr/>
        </p:nvCxnSpPr>
        <p:spPr bwMode="auto">
          <a:xfrm>
            <a:off x="6629400" y="1981200"/>
            <a:ext cx="0" cy="388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 name="CaixaDeTexto 5">
            <a:extLst>
              <a:ext uri="{FF2B5EF4-FFF2-40B4-BE49-F238E27FC236}">
                <a16:creationId xmlns:a16="http://schemas.microsoft.com/office/drawing/2014/main" id="{65B52A58-988A-4595-94B6-0305EA8AC7B1}"/>
              </a:ext>
            </a:extLst>
          </p:cNvPr>
          <p:cNvSpPr txBox="1"/>
          <p:nvPr/>
        </p:nvSpPr>
        <p:spPr>
          <a:xfrm>
            <a:off x="6781800" y="5222557"/>
            <a:ext cx="3581393" cy="492443"/>
          </a:xfrm>
          <a:prstGeom prst="rect">
            <a:avLst/>
          </a:prstGeom>
          <a:solidFill>
            <a:schemeClr val="accent2">
              <a:lumMod val="20000"/>
              <a:lumOff val="80000"/>
            </a:schemeClr>
          </a:solidFill>
          <a:ln>
            <a:solidFill>
              <a:srgbClr val="FF0000"/>
            </a:solidFill>
          </a:ln>
        </p:spPr>
        <p:txBody>
          <a:bodyPr wrap="square" rtlCol="0">
            <a:spAutoFit/>
          </a:bodyPr>
          <a:lstStyle/>
          <a:p>
            <a:r>
              <a:rPr lang="pt-BR" sz="2600" dirty="0">
                <a:solidFill>
                  <a:srgbClr val="FF0000"/>
                </a:solidFill>
              </a:rPr>
              <a:t>Ajuste rumo ao “Euro”</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81000" y="1295400"/>
            <a:ext cx="457200" cy="4572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Espaço Reservado para Conteúdo 1"/>
          <p:cNvSpPr>
            <a:spLocks noGrp="1"/>
          </p:cNvSpPr>
          <p:nvPr>
            <p:ph idx="1"/>
          </p:nvPr>
        </p:nvSpPr>
        <p:spPr>
          <a:xfrm>
            <a:off x="381000" y="685800"/>
            <a:ext cx="11430000" cy="3792538"/>
          </a:xfrm>
        </p:spPr>
        <p:txBody>
          <a:bodyPr>
            <a:noAutofit/>
          </a:bodyPr>
          <a:lstStyle/>
          <a:p>
            <a:pPr algn="just">
              <a:buClrTx/>
              <a:buFont typeface="Wingdings" panose="05000000000000000000" pitchFamily="2" charset="2"/>
              <a:buChar char="§"/>
              <a:defRPr/>
            </a:pPr>
            <a:r>
              <a:rPr lang="pt-BR" sz="3000" dirty="0">
                <a:latin typeface="Calibri" panose="020F0502020204030204" pitchFamily="34" charset="0"/>
              </a:rPr>
              <a:t>Assinale:</a:t>
            </a:r>
          </a:p>
          <a:p>
            <a:pPr marL="457200" indent="-457200" algn="just">
              <a:buClrTx/>
              <a:buFont typeface="+mj-lt"/>
              <a:buAutoNum type="alphaLcParenR"/>
              <a:defRPr/>
            </a:pPr>
            <a:r>
              <a:rPr lang="pt-BR" sz="3000" dirty="0">
                <a:latin typeface="Calibri" panose="020F0502020204030204" pitchFamily="34" charset="0"/>
              </a:rPr>
              <a:t>se somente a afirmativa I estiver correta.</a:t>
            </a:r>
          </a:p>
          <a:p>
            <a:pPr marL="457200" indent="-457200" algn="just">
              <a:buClrTx/>
              <a:buFont typeface="+mj-lt"/>
              <a:buAutoNum type="alphaLcParenR"/>
              <a:defRPr/>
            </a:pPr>
            <a:r>
              <a:rPr lang="pt-BR" sz="3000" dirty="0">
                <a:latin typeface="Calibri" panose="020F0502020204030204" pitchFamily="34" charset="0"/>
              </a:rPr>
              <a:t>se somente as afirmativas I e II estiverem corretas.</a:t>
            </a:r>
          </a:p>
          <a:p>
            <a:pPr marL="457200" indent="-457200" algn="just">
              <a:buClrTx/>
              <a:buFont typeface="+mj-lt"/>
              <a:buAutoNum type="alphaLcParenR"/>
              <a:defRPr/>
            </a:pPr>
            <a:r>
              <a:rPr lang="pt-BR" sz="3000" dirty="0">
                <a:latin typeface="Calibri" panose="020F0502020204030204" pitchFamily="34" charset="0"/>
              </a:rPr>
              <a:t>se somente as afirmativas I e III estiverem corretas.</a:t>
            </a:r>
          </a:p>
          <a:p>
            <a:pPr marL="457200" indent="-457200" algn="just">
              <a:buClrTx/>
              <a:buFont typeface="+mj-lt"/>
              <a:buAutoNum type="alphaLcParenR"/>
              <a:defRPr/>
            </a:pPr>
            <a:r>
              <a:rPr lang="pt-BR" sz="3000" dirty="0">
                <a:latin typeface="Calibri" panose="020F0502020204030204" pitchFamily="34" charset="0"/>
              </a:rPr>
              <a:t>se somente as afirmativas II e III estiverem corretas.</a:t>
            </a:r>
          </a:p>
          <a:p>
            <a:pPr marL="457200" indent="-457200" algn="just">
              <a:buClrTx/>
              <a:buFont typeface="+mj-lt"/>
              <a:buAutoNum type="alphaLcParenR"/>
              <a:defRPr/>
            </a:pPr>
            <a:r>
              <a:rPr lang="pt-BR" sz="3000" dirty="0">
                <a:latin typeface="Calibri" panose="020F0502020204030204" pitchFamily="34" charset="0"/>
              </a:rPr>
              <a:t>se todas as afirmativas estiverem corretas.</a:t>
            </a:r>
          </a:p>
          <a:p>
            <a:pPr algn="just">
              <a:defRPr/>
            </a:pPr>
            <a:endParaRPr lang="pt-BR" sz="3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ítulo 1"/>
          <p:cNvSpPr>
            <a:spLocks noGrp="1"/>
          </p:cNvSpPr>
          <p:nvPr>
            <p:ph type="title"/>
          </p:nvPr>
        </p:nvSpPr>
        <p:spPr>
          <a:xfrm>
            <a:off x="1828800" y="228600"/>
            <a:ext cx="8229600" cy="838200"/>
          </a:xfrm>
        </p:spPr>
        <p:txBody>
          <a:bodyPr/>
          <a:lstStyle/>
          <a:p>
            <a:pPr algn="ctr"/>
            <a:r>
              <a:rPr lang="pt-BR" altLang="en-US" sz="4400" b="1" dirty="0">
                <a:solidFill>
                  <a:schemeClr val="tx1"/>
                </a:solidFill>
                <a:latin typeface="Calibri" panose="020F0502020204030204" pitchFamily="34" charset="0"/>
                <a:cs typeface="Calibri" panose="020F0502020204030204" pitchFamily="34" charset="0"/>
              </a:rPr>
              <a:t>Tópicos Adicionais</a:t>
            </a:r>
            <a:endParaRPr lang="en-US" altLang="en-US" sz="4400" b="1" dirty="0">
              <a:solidFill>
                <a:schemeClr val="tx1"/>
              </a:solidFill>
              <a:latin typeface="Calibri" panose="020F0502020204030204" pitchFamily="34" charset="0"/>
              <a:cs typeface="Calibri" panose="020F0502020204030204" pitchFamily="34" charset="0"/>
            </a:endParaRPr>
          </a:p>
        </p:txBody>
      </p:sp>
      <p:sp>
        <p:nvSpPr>
          <p:cNvPr id="162819" name="Espaço Reservado para Conteúdo 2"/>
          <p:cNvSpPr>
            <a:spLocks noGrp="1"/>
          </p:cNvSpPr>
          <p:nvPr>
            <p:ph idx="1"/>
          </p:nvPr>
        </p:nvSpPr>
        <p:spPr>
          <a:xfrm>
            <a:off x="304800" y="1143000"/>
            <a:ext cx="11658600" cy="3886200"/>
          </a:xfrm>
        </p:spPr>
        <p:txBody>
          <a:bodyPr/>
          <a:lstStyle/>
          <a:p>
            <a:pPr algn="just">
              <a:buClrTx/>
              <a:buFont typeface="Arial" panose="020B0604020202020204" pitchFamily="34" charset="0"/>
              <a:buChar char="•"/>
            </a:pPr>
            <a:r>
              <a:rPr lang="pt-BR" altLang="en-US" sz="3600" b="1" dirty="0">
                <a:latin typeface="Calibri" panose="020F0502020204030204" pitchFamily="34" charset="0"/>
                <a:cs typeface="Calibri" panose="020F0502020204030204" pitchFamily="34" charset="0"/>
              </a:rPr>
              <a:t>Parceria Público-Privada</a:t>
            </a:r>
          </a:p>
          <a:p>
            <a:pPr algn="just">
              <a:buClrTx/>
              <a:buFont typeface="Arial" panose="020B0604020202020204" pitchFamily="34" charset="0"/>
              <a:buChar char="•"/>
            </a:pPr>
            <a:endParaRPr lang="pt-BR" altLang="en-US" sz="600" b="1"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Contrato pelo qual o parceiro privado assume o compromisso de disponibilizar à administração pública ou à sociedade um certo bem ou serviço.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O parceiro privado fica responsável pelo projeto, financiamento, operação e manutenção.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Em contrapartida há uma remuneração periódica paga pelo Estado, vinculada ao seu desempenho no período de referência.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2819">
                                            <p:txEl>
                                              <p:pRg st="2" end="2"/>
                                            </p:txEl>
                                          </p:spTgt>
                                        </p:tgtEl>
                                        <p:attrNameLst>
                                          <p:attrName>style.visibility</p:attrName>
                                        </p:attrNameLst>
                                      </p:cBhvr>
                                      <p:to>
                                        <p:strVal val="visible"/>
                                      </p:to>
                                    </p:set>
                                    <p:anim calcmode="lin" valueType="num">
                                      <p:cBhvr additive="base">
                                        <p:cTn id="7" dur="5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2819">
                                            <p:txEl>
                                              <p:pRg st="4" end="4"/>
                                            </p:txEl>
                                          </p:spTgt>
                                        </p:tgtEl>
                                        <p:attrNameLst>
                                          <p:attrName>style.visibility</p:attrName>
                                        </p:attrNameLst>
                                      </p:cBhvr>
                                      <p:to>
                                        <p:strVal val="visible"/>
                                      </p:to>
                                    </p:set>
                                    <p:anim calcmode="lin" valueType="num">
                                      <p:cBhvr additive="base">
                                        <p:cTn id="13" dur="500" fill="hold"/>
                                        <p:tgtEl>
                                          <p:spTgt spid="1628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2819">
                                            <p:txEl>
                                              <p:pRg st="6" end="6"/>
                                            </p:txEl>
                                          </p:spTgt>
                                        </p:tgtEl>
                                        <p:attrNameLst>
                                          <p:attrName>style.visibility</p:attrName>
                                        </p:attrNameLst>
                                      </p:cBhvr>
                                      <p:to>
                                        <p:strVal val="visible"/>
                                      </p:to>
                                    </p:set>
                                    <p:anim calcmode="lin" valueType="num">
                                      <p:cBhvr additive="base">
                                        <p:cTn id="19" dur="500" fill="hold"/>
                                        <p:tgtEl>
                                          <p:spTgt spid="1628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304800" y="1143000"/>
            <a:ext cx="11658600" cy="3886200"/>
          </a:xfrm>
        </p:spPr>
        <p:txBody>
          <a:bodyPr/>
          <a:lstStyle/>
          <a:p>
            <a:pPr algn="just">
              <a:buClrTx/>
              <a:buFont typeface="Arial" panose="020B0604020202020204" pitchFamily="34" charset="0"/>
              <a:buChar char="•"/>
            </a:pPr>
            <a:r>
              <a:rPr lang="pt-BR" altLang="en-US" sz="3600" b="1" dirty="0">
                <a:latin typeface="Calibri" panose="020F0502020204030204" pitchFamily="34" charset="0"/>
                <a:cs typeface="Calibri" panose="020F0502020204030204" pitchFamily="34" charset="0"/>
              </a:rPr>
              <a:t>Exemplos:</a:t>
            </a:r>
          </a:p>
          <a:p>
            <a:pPr lvl="1"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Presídios, leitos hospitalares, energia elétrica, estradas, ferrovias, etc.</a:t>
            </a:r>
          </a:p>
          <a:p>
            <a:pPr lvl="1"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As </a:t>
            </a:r>
            <a:r>
              <a:rPr lang="pt-BR" altLang="en-US" sz="3600" dirty="0" err="1">
                <a:latin typeface="Calibri" panose="020F0502020204030204" pitchFamily="34" charset="0"/>
                <a:cs typeface="Calibri" panose="020F0502020204030204" pitchFamily="34" charset="0"/>
              </a:rPr>
              <a:t>PPPs</a:t>
            </a:r>
            <a:r>
              <a:rPr lang="pt-BR" altLang="en-US" sz="3600" dirty="0">
                <a:latin typeface="Calibri" panose="020F0502020204030204" pitchFamily="34" charset="0"/>
                <a:cs typeface="Calibri" panose="020F0502020204030204" pitchFamily="34" charset="0"/>
              </a:rPr>
              <a:t> são resultado das limitações dos recursos públicos para realização dos investimentos necessários em infraestrutura e dos esforços para aumentar a eficiência dos serviços públicos.</a:t>
            </a:r>
            <a:endParaRPr lang="en-US" altLang="en-US" sz="3600" b="1"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010A8D70-1612-4986-96C4-0F72E895223E}"/>
              </a:ext>
            </a:extLst>
          </p:cNvPr>
          <p:cNvSpPr>
            <a:spLocks noGrp="1"/>
          </p:cNvSpPr>
          <p:nvPr>
            <p:ph type="title"/>
          </p:nvPr>
        </p:nvSpPr>
        <p:spPr>
          <a:xfrm>
            <a:off x="1828800" y="228600"/>
            <a:ext cx="8229600" cy="838200"/>
          </a:xfrm>
        </p:spPr>
        <p:txBody>
          <a:bodyPr/>
          <a:lstStyle/>
          <a:p>
            <a:pPr algn="ctr"/>
            <a:r>
              <a:rPr lang="pt-BR" altLang="en-US" sz="4400" b="1" dirty="0">
                <a:solidFill>
                  <a:schemeClr val="tx1"/>
                </a:solidFill>
                <a:latin typeface="Calibri" panose="020F0502020204030204" pitchFamily="34" charset="0"/>
                <a:cs typeface="Calibri" panose="020F0502020204030204" pitchFamily="34" charset="0"/>
              </a:rPr>
              <a:t>Tópicos Adicionais</a:t>
            </a:r>
            <a:endParaRPr lang="en-US" altLang="en-US" sz="4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2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ço Reservado para Conteúdo 2"/>
          <p:cNvSpPr>
            <a:spLocks noGrp="1"/>
          </p:cNvSpPr>
          <p:nvPr>
            <p:ph idx="1"/>
          </p:nvPr>
        </p:nvSpPr>
        <p:spPr>
          <a:xfrm>
            <a:off x="76200" y="990600"/>
            <a:ext cx="11887200" cy="5029200"/>
          </a:xfrm>
        </p:spPr>
        <p:txBody>
          <a:bodyPr/>
          <a:lstStyle/>
          <a:p>
            <a:pPr algn="just">
              <a:buClrTx/>
              <a:buFont typeface="Arial" panose="020B0604020202020204" pitchFamily="34" charset="0"/>
              <a:buChar char="•"/>
            </a:pPr>
            <a:r>
              <a:rPr lang="pt-BR" altLang="en-US" sz="3400" dirty="0">
                <a:latin typeface="Calibri" panose="020F0502020204030204" pitchFamily="34" charset="0"/>
                <a:cs typeface="Calibri" panose="020F0502020204030204" pitchFamily="34" charset="0"/>
              </a:rPr>
              <a:t>O projeto das </a:t>
            </a:r>
            <a:r>
              <a:rPr lang="pt-BR" altLang="en-US" sz="3400" dirty="0" err="1">
                <a:latin typeface="Calibri" panose="020F0502020204030204" pitchFamily="34" charset="0"/>
                <a:cs typeface="Calibri" panose="020F0502020204030204" pitchFamily="34" charset="0"/>
              </a:rPr>
              <a:t>PPPs</a:t>
            </a:r>
            <a:r>
              <a:rPr lang="pt-BR" altLang="en-US" sz="3400" dirty="0">
                <a:latin typeface="Calibri" panose="020F0502020204030204" pitchFamily="34" charset="0"/>
                <a:cs typeface="Calibri" panose="020F0502020204030204" pitchFamily="34" charset="0"/>
              </a:rPr>
              <a:t> foi implementado em 2004 </a:t>
            </a:r>
            <a:r>
              <a:rPr lang="pt-BR" altLang="en-US" sz="3200" dirty="0">
                <a:latin typeface="Calibri" panose="020F0502020204030204" pitchFamily="34" charset="0"/>
                <a:cs typeface="Calibri" panose="020F0502020204030204" pitchFamily="34" charset="0"/>
              </a:rPr>
              <a:t>(</a:t>
            </a:r>
            <a:r>
              <a:rPr lang="en-US" altLang="en-US" sz="3200" dirty="0">
                <a:latin typeface="Calibri" panose="020F0502020204030204" pitchFamily="34" charset="0"/>
                <a:cs typeface="Calibri" panose="020F0502020204030204" pitchFamily="34" charset="0"/>
              </a:rPr>
              <a:t>Lei 11.079/2004</a:t>
            </a:r>
            <a:r>
              <a:rPr lang="pt-BR" altLang="en-US" sz="3200" dirty="0">
                <a:latin typeface="Calibri" panose="020F0502020204030204" pitchFamily="34" charset="0"/>
                <a:cs typeface="Calibri" panose="020F0502020204030204" pitchFamily="34" charset="0"/>
              </a:rPr>
              <a:t>).</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400" dirty="0">
                <a:latin typeface="Calibri" panose="020F0502020204030204" pitchFamily="34" charset="0"/>
                <a:cs typeface="Calibri" panose="020F0502020204030204" pitchFamily="34" charset="0"/>
              </a:rPr>
              <a:t>Como foi dito, trata-se de uma forma de provisão de infraestrutura e serviços públicos em que o parceiro privado é responsável pela elaboração do projeto, financiamento, construção e operação de ativos, que posteriormente são transferidos ao estado.</a:t>
            </a:r>
          </a:p>
          <a:p>
            <a:pPr lvl="1" algn="just">
              <a:buFont typeface="Arial" panose="020B0604020202020204" pitchFamily="34" charset="0"/>
              <a:buChar char="•"/>
            </a:pPr>
            <a:r>
              <a:rPr lang="pt-BR" altLang="en-US" sz="3024" dirty="0">
                <a:latin typeface="Calibri" panose="020F0502020204030204" pitchFamily="34" charset="0"/>
                <a:cs typeface="Calibri" panose="020F0502020204030204" pitchFamily="34" charset="0"/>
              </a:rPr>
              <a:t>O setor público torna-se parceiro, na medida em que ele é comprador, no todo ou em parte, do serviço disponibilizado. </a:t>
            </a:r>
          </a:p>
          <a:p>
            <a:pPr lvl="1" algn="just">
              <a:buFont typeface="Arial" panose="020B0604020202020204" pitchFamily="34" charset="0"/>
              <a:buChar char="•"/>
            </a:pPr>
            <a:r>
              <a:rPr lang="pt-BR" altLang="en-US" sz="3024" dirty="0">
                <a:latin typeface="Calibri" panose="020F0502020204030204" pitchFamily="34" charset="0"/>
                <a:cs typeface="Calibri" panose="020F0502020204030204" pitchFamily="34" charset="0"/>
              </a:rPr>
              <a:t>O controle do contrato passa a ser por meio de indicadores relacionados ao desempenho na prestação do serviço, e não mais ao controle físico-financeiro de obra.</a:t>
            </a:r>
            <a:endParaRPr lang="en-US" altLang="en-US" sz="3024" dirty="0">
              <a:latin typeface="Calibri" panose="020F0502020204030204" pitchFamily="34" charset="0"/>
              <a:cs typeface="Calibri" panose="020F0502020204030204" pitchFamily="34" charset="0"/>
            </a:endParaRPr>
          </a:p>
        </p:txBody>
      </p:sp>
      <p:sp>
        <p:nvSpPr>
          <p:cNvPr id="3" name="Título 1">
            <a:extLst>
              <a:ext uri="{FF2B5EF4-FFF2-40B4-BE49-F238E27FC236}">
                <a16:creationId xmlns:a16="http://schemas.microsoft.com/office/drawing/2014/main" id="{83CB7CB7-F9F7-409E-A7D6-6F4A68698EF7}"/>
              </a:ext>
            </a:extLst>
          </p:cNvPr>
          <p:cNvSpPr>
            <a:spLocks noGrp="1"/>
          </p:cNvSpPr>
          <p:nvPr>
            <p:ph type="title"/>
          </p:nvPr>
        </p:nvSpPr>
        <p:spPr>
          <a:xfrm>
            <a:off x="1828800" y="152400"/>
            <a:ext cx="8229600" cy="838200"/>
          </a:xfrm>
        </p:spPr>
        <p:txBody>
          <a:bodyPr/>
          <a:lstStyle/>
          <a:p>
            <a:pPr algn="ctr"/>
            <a:r>
              <a:rPr lang="pt-BR" altLang="en-US" sz="4400" b="1" dirty="0">
                <a:solidFill>
                  <a:schemeClr val="tx1"/>
                </a:solidFill>
                <a:latin typeface="Calibri" panose="020F0502020204030204" pitchFamily="34" charset="0"/>
                <a:cs typeface="Calibri" panose="020F0502020204030204" pitchFamily="34" charset="0"/>
              </a:rPr>
              <a:t>Tópicos Adicionais</a:t>
            </a:r>
            <a:endParaRPr lang="en-US" altLang="en-US" sz="44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2">
                                            <p:txEl>
                                              <p:pRg st="2" end="2"/>
                                            </p:txEl>
                                          </p:spTgt>
                                        </p:tgtEl>
                                        <p:attrNameLst>
                                          <p:attrName>style.visibility</p:attrName>
                                        </p:attrNameLst>
                                      </p:cBhvr>
                                      <p:to>
                                        <p:strVal val="visible"/>
                                      </p:to>
                                    </p:set>
                                    <p:anim calcmode="lin" valueType="num">
                                      <p:cBhvr additive="base">
                                        <p:cTn id="7" dur="500" fill="hold"/>
                                        <p:tgtEl>
                                          <p:spTgt spid="1638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42">
                                            <p:txEl>
                                              <p:pRg st="3" end="3"/>
                                            </p:txEl>
                                          </p:spTgt>
                                        </p:tgtEl>
                                        <p:attrNameLst>
                                          <p:attrName>style.visibility</p:attrName>
                                        </p:attrNameLst>
                                      </p:cBhvr>
                                      <p:to>
                                        <p:strVal val="visible"/>
                                      </p:to>
                                    </p:set>
                                    <p:anim calcmode="lin" valueType="num">
                                      <p:cBhvr additive="base">
                                        <p:cTn id="13" dur="500" fill="hold"/>
                                        <p:tgtEl>
                                          <p:spTgt spid="1638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2">
                                            <p:txEl>
                                              <p:pRg st="4" end="4"/>
                                            </p:txEl>
                                          </p:spTgt>
                                        </p:tgtEl>
                                        <p:attrNameLst>
                                          <p:attrName>style.visibility</p:attrName>
                                        </p:attrNameLst>
                                      </p:cBhvr>
                                      <p:to>
                                        <p:strVal val="visible"/>
                                      </p:to>
                                    </p:set>
                                    <p:anim calcmode="lin" valueType="num">
                                      <p:cBhvr additive="base">
                                        <p:cTn id="19" dur="500" fill="hold"/>
                                        <p:tgtEl>
                                          <p:spTgt spid="16384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ço Reservado para Conteúdo 2"/>
          <p:cNvSpPr>
            <a:spLocks noGrp="1"/>
          </p:cNvSpPr>
          <p:nvPr>
            <p:ph idx="1"/>
          </p:nvPr>
        </p:nvSpPr>
        <p:spPr>
          <a:xfrm>
            <a:off x="152399" y="1143000"/>
            <a:ext cx="11834813" cy="5105400"/>
          </a:xfrm>
        </p:spPr>
        <p:txBody>
          <a:bodyPr/>
          <a:lstStyle/>
          <a:p>
            <a:pPr algn="just">
              <a:buClrTx/>
              <a:buFont typeface="Arial" panose="020B0604020202020204" pitchFamily="34" charset="0"/>
              <a:buChar char="•"/>
            </a:pPr>
            <a:r>
              <a:rPr lang="pt-BR" altLang="en-US" sz="3600" b="1" dirty="0">
                <a:latin typeface="Calibri" panose="020F0502020204030204" pitchFamily="34" charset="0"/>
                <a:cs typeface="Calibri" panose="020F0502020204030204" pitchFamily="34" charset="0"/>
              </a:rPr>
              <a:t>As quatro principais regras para o setor privado num esquema de PPP, são:</a:t>
            </a:r>
          </a:p>
          <a:p>
            <a:pPr algn="just">
              <a:buClrTx/>
              <a:buFont typeface="Arial" panose="020B0604020202020204" pitchFamily="34" charset="0"/>
              <a:buChar char="•"/>
            </a:pPr>
            <a:endParaRPr lang="pt-BR" altLang="en-US" sz="1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Providenciar capital adicional.</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Fornecer capacidades alternativas de gestão e implementação.</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Acrescentar valor ao consumidor e ao público em geral.</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Melhorar a identificação das necessidades e a otimização dos recursos.</a:t>
            </a:r>
          </a:p>
          <a:p>
            <a:pPr algn="just">
              <a:buClrTx/>
              <a:buFont typeface="Arial" panose="020B0604020202020204" pitchFamily="34" charset="0"/>
              <a:buChar char="•"/>
            </a:pPr>
            <a:endParaRPr lang="en-US" altLang="en-US" sz="3600" dirty="0">
              <a:latin typeface="Calibri" panose="020F0502020204030204" pitchFamily="34" charset="0"/>
              <a:cs typeface="Calibri" panose="020F0502020204030204" pitchFamily="34" charset="0"/>
            </a:endParaRPr>
          </a:p>
        </p:txBody>
      </p:sp>
      <p:sp>
        <p:nvSpPr>
          <p:cNvPr id="3" name="Título 1">
            <a:extLst>
              <a:ext uri="{FF2B5EF4-FFF2-40B4-BE49-F238E27FC236}">
                <a16:creationId xmlns:a16="http://schemas.microsoft.com/office/drawing/2014/main" id="{777AC187-61AE-47A5-98CC-069CD9C56229}"/>
              </a:ext>
            </a:extLst>
          </p:cNvPr>
          <p:cNvSpPr>
            <a:spLocks noGrp="1"/>
          </p:cNvSpPr>
          <p:nvPr>
            <p:ph type="title"/>
          </p:nvPr>
        </p:nvSpPr>
        <p:spPr>
          <a:xfrm>
            <a:off x="1828800" y="228600"/>
            <a:ext cx="8229600" cy="838200"/>
          </a:xfrm>
        </p:spPr>
        <p:txBody>
          <a:bodyPr/>
          <a:lstStyle/>
          <a:p>
            <a:pPr algn="ctr"/>
            <a:r>
              <a:rPr lang="pt-BR" altLang="en-US" sz="4400" b="1" dirty="0">
                <a:solidFill>
                  <a:schemeClr val="tx1"/>
                </a:solidFill>
                <a:latin typeface="Calibri" panose="020F0502020204030204" pitchFamily="34" charset="0"/>
                <a:cs typeface="Calibri" panose="020F0502020204030204" pitchFamily="34" charset="0"/>
              </a:rPr>
              <a:t>Tópicos Adicionais</a:t>
            </a:r>
            <a:endParaRPr lang="en-US" altLang="en-US" sz="44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866">
                                            <p:txEl>
                                              <p:pRg st="2" end="2"/>
                                            </p:txEl>
                                          </p:spTgt>
                                        </p:tgtEl>
                                        <p:attrNameLst>
                                          <p:attrName>style.visibility</p:attrName>
                                        </p:attrNameLst>
                                      </p:cBhvr>
                                      <p:to>
                                        <p:strVal val="visible"/>
                                      </p:to>
                                    </p:set>
                                    <p:anim calcmode="lin" valueType="num">
                                      <p:cBhvr additive="base">
                                        <p:cTn id="7" dur="500" fill="hold"/>
                                        <p:tgtEl>
                                          <p:spTgt spid="1648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4866">
                                            <p:txEl>
                                              <p:pRg st="4" end="4"/>
                                            </p:txEl>
                                          </p:spTgt>
                                        </p:tgtEl>
                                        <p:attrNameLst>
                                          <p:attrName>style.visibility</p:attrName>
                                        </p:attrNameLst>
                                      </p:cBhvr>
                                      <p:to>
                                        <p:strVal val="visible"/>
                                      </p:to>
                                    </p:set>
                                    <p:anim calcmode="lin" valueType="num">
                                      <p:cBhvr additive="base">
                                        <p:cTn id="11" dur="500" fill="hold"/>
                                        <p:tgtEl>
                                          <p:spTgt spid="16486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486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4866">
                                            <p:txEl>
                                              <p:pRg st="6" end="6"/>
                                            </p:txEl>
                                          </p:spTgt>
                                        </p:tgtEl>
                                        <p:attrNameLst>
                                          <p:attrName>style.visibility</p:attrName>
                                        </p:attrNameLst>
                                      </p:cBhvr>
                                      <p:to>
                                        <p:strVal val="visible"/>
                                      </p:to>
                                    </p:set>
                                    <p:anim calcmode="lin" valueType="num">
                                      <p:cBhvr additive="base">
                                        <p:cTn id="15" dur="500" fill="hold"/>
                                        <p:tgtEl>
                                          <p:spTgt spid="16486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486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4866">
                                            <p:txEl>
                                              <p:pRg st="8" end="8"/>
                                            </p:txEl>
                                          </p:spTgt>
                                        </p:tgtEl>
                                        <p:attrNameLst>
                                          <p:attrName>style.visibility</p:attrName>
                                        </p:attrNameLst>
                                      </p:cBhvr>
                                      <p:to>
                                        <p:strVal val="visible"/>
                                      </p:to>
                                    </p:set>
                                    <p:anim calcmode="lin" valueType="num">
                                      <p:cBhvr additive="base">
                                        <p:cTn id="19" dur="500" fill="hold"/>
                                        <p:tgtEl>
                                          <p:spTgt spid="16486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ço Reservado para Conteúdo 2"/>
          <p:cNvSpPr>
            <a:spLocks noGrp="1"/>
          </p:cNvSpPr>
          <p:nvPr>
            <p:ph idx="1"/>
          </p:nvPr>
        </p:nvSpPr>
        <p:spPr>
          <a:xfrm>
            <a:off x="152400" y="304800"/>
            <a:ext cx="11811000" cy="3886200"/>
          </a:xfrm>
        </p:spPr>
        <p:txBody>
          <a:bodyPr/>
          <a:lstStyle/>
          <a:p>
            <a:pPr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Os Diferentes Tipos de Financiamento da Infraestrutura</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000" dirty="0">
                <a:latin typeface="Calibri" panose="020F0502020204030204" pitchFamily="34" charset="0"/>
                <a:cs typeface="Calibri" panose="020F0502020204030204" pitchFamily="34" charset="0"/>
              </a:rPr>
              <a:t>Modelo tradicional.</a:t>
            </a:r>
          </a:p>
          <a:p>
            <a:pPr lvl="1" algn="just">
              <a:buClrTx/>
              <a:buFont typeface="Arial" panose="020B0604020202020204" pitchFamily="34" charset="0"/>
              <a:buChar char="•"/>
            </a:pPr>
            <a:r>
              <a:rPr lang="pt-BR" altLang="en-US" sz="3000" dirty="0">
                <a:latin typeface="Calibri" panose="020F0502020204030204" pitchFamily="34" charset="0"/>
                <a:cs typeface="Calibri" panose="020F0502020204030204" pitchFamily="34" charset="0"/>
              </a:rPr>
              <a:t>Modelo em que o setor público financia e repassa a operação para o setor privado.</a:t>
            </a:r>
          </a:p>
          <a:p>
            <a:pPr lvl="1" algn="just">
              <a:buClrTx/>
              <a:buFont typeface="Arial" panose="020B0604020202020204" pitchFamily="34" charset="0"/>
              <a:buChar char="•"/>
            </a:pPr>
            <a:r>
              <a:rPr lang="pt-BR" altLang="en-US" sz="3000" dirty="0" err="1">
                <a:latin typeface="Calibri" panose="020F0502020204030204" pitchFamily="34" charset="0"/>
                <a:cs typeface="Calibri" panose="020F0502020204030204" pitchFamily="34" charset="0"/>
              </a:rPr>
              <a:t>PPPs</a:t>
            </a:r>
            <a:r>
              <a:rPr lang="pt-BR" altLang="en-US" sz="3000" dirty="0">
                <a:latin typeface="Calibri" panose="020F0502020204030204" pitchFamily="34" charset="0"/>
                <a:cs typeface="Calibri" panose="020F0502020204030204" pitchFamily="34" charset="0"/>
              </a:rPr>
              <a:t> → concepção, construção, financiamento e operação pelo setor privado.</a:t>
            </a:r>
          </a:p>
          <a:p>
            <a:pPr lvl="1" algn="just">
              <a:buClrTx/>
              <a:buFont typeface="Arial" panose="020B0604020202020204" pitchFamily="34" charset="0"/>
              <a:buChar char="•"/>
            </a:pPr>
            <a:r>
              <a:rPr lang="pt-BR" altLang="en-US" sz="3000" dirty="0">
                <a:latin typeface="Calibri" panose="020F0502020204030204" pitchFamily="34" charset="0"/>
                <a:cs typeface="Calibri" panose="020F0502020204030204" pitchFamily="34" charset="0"/>
              </a:rPr>
              <a:t>Tudo pertence ao setor privado.</a:t>
            </a:r>
          </a:p>
          <a:p>
            <a:pPr lvl="1"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No primeiro modelo, o setor público assume toda a responsabilidade pelo financiamento, construção, operação e manutenção, assumindo todos os riscos. No outro extremo, o modelo quatro, o setor privado assume toda a responsabilidade. As </a:t>
            </a:r>
            <a:r>
              <a:rPr lang="pt-BR" altLang="en-US" sz="2800" dirty="0" err="1">
                <a:latin typeface="Calibri" panose="020F0502020204030204" pitchFamily="34" charset="0"/>
                <a:cs typeface="Calibri" panose="020F0502020204030204" pitchFamily="34" charset="0"/>
              </a:rPr>
              <a:t>PPPs</a:t>
            </a:r>
            <a:r>
              <a:rPr lang="pt-BR" altLang="en-US" sz="2800" dirty="0">
                <a:latin typeface="Calibri" panose="020F0502020204030204" pitchFamily="34" charset="0"/>
                <a:cs typeface="Calibri" panose="020F0502020204030204" pitchFamily="34" charset="0"/>
              </a:rPr>
              <a:t>, estão em uma situação intermediária, com os riscos e responsabilidades partilhadas entre o setor público e seus parceiros privados.</a:t>
            </a:r>
            <a:endParaRPr lang="en-US" altLang="en-US"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xEl>
                                              <p:pRg st="2" end="2"/>
                                            </p:txEl>
                                          </p:spTgt>
                                        </p:tgtEl>
                                        <p:attrNameLst>
                                          <p:attrName>style.visibility</p:attrName>
                                        </p:attrNameLst>
                                      </p:cBhvr>
                                      <p:to>
                                        <p:strVal val="visible"/>
                                      </p:to>
                                    </p:set>
                                    <p:anim calcmode="lin" valueType="num">
                                      <p:cBhvr additive="base">
                                        <p:cTn id="7" dur="500" fill="hold"/>
                                        <p:tgtEl>
                                          <p:spTgt spid="16589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5890">
                                            <p:txEl>
                                              <p:pRg st="3" end="3"/>
                                            </p:txEl>
                                          </p:spTgt>
                                        </p:tgtEl>
                                        <p:attrNameLst>
                                          <p:attrName>style.visibility</p:attrName>
                                        </p:attrNameLst>
                                      </p:cBhvr>
                                      <p:to>
                                        <p:strVal val="visible"/>
                                      </p:to>
                                    </p:set>
                                    <p:anim calcmode="lin" valueType="num">
                                      <p:cBhvr additive="base">
                                        <p:cTn id="11" dur="500" fill="hold"/>
                                        <p:tgtEl>
                                          <p:spTgt spid="16589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589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5890">
                                            <p:txEl>
                                              <p:pRg st="4" end="4"/>
                                            </p:txEl>
                                          </p:spTgt>
                                        </p:tgtEl>
                                        <p:attrNameLst>
                                          <p:attrName>style.visibility</p:attrName>
                                        </p:attrNameLst>
                                      </p:cBhvr>
                                      <p:to>
                                        <p:strVal val="visible"/>
                                      </p:to>
                                    </p:set>
                                    <p:anim calcmode="lin" valueType="num">
                                      <p:cBhvr additive="base">
                                        <p:cTn id="15" dur="500" fill="hold"/>
                                        <p:tgtEl>
                                          <p:spTgt spid="16589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589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5890">
                                            <p:txEl>
                                              <p:pRg st="5" end="5"/>
                                            </p:txEl>
                                          </p:spTgt>
                                        </p:tgtEl>
                                        <p:attrNameLst>
                                          <p:attrName>style.visibility</p:attrName>
                                        </p:attrNameLst>
                                      </p:cBhvr>
                                      <p:to>
                                        <p:strVal val="visible"/>
                                      </p:to>
                                    </p:set>
                                    <p:anim calcmode="lin" valueType="num">
                                      <p:cBhvr additive="base">
                                        <p:cTn id="19" dur="500" fill="hold"/>
                                        <p:tgtEl>
                                          <p:spTgt spid="16589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5890">
                                            <p:txEl>
                                              <p:pRg st="7" end="7"/>
                                            </p:txEl>
                                          </p:spTgt>
                                        </p:tgtEl>
                                        <p:attrNameLst>
                                          <p:attrName>style.visibility</p:attrName>
                                        </p:attrNameLst>
                                      </p:cBhvr>
                                      <p:to>
                                        <p:strVal val="visible"/>
                                      </p:to>
                                    </p:set>
                                    <p:anim calcmode="lin" valueType="num">
                                      <p:cBhvr additive="base">
                                        <p:cTn id="25" dur="500" fill="hold"/>
                                        <p:tgtEl>
                                          <p:spTgt spid="16589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ço Reservado para Conteúdo 2"/>
          <p:cNvSpPr>
            <a:spLocks noGrp="1"/>
          </p:cNvSpPr>
          <p:nvPr>
            <p:ph idx="1"/>
          </p:nvPr>
        </p:nvSpPr>
        <p:spPr>
          <a:xfrm>
            <a:off x="228600" y="457200"/>
            <a:ext cx="11734800" cy="3886200"/>
          </a:xfrm>
        </p:spPr>
        <p:txBody>
          <a:bodyPr/>
          <a:lstStyle/>
          <a:p>
            <a:pPr algn="just">
              <a:buClrTx/>
              <a:buSzPct val="100000"/>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Exemplo Para o Brasil:</a:t>
            </a:r>
          </a:p>
          <a:p>
            <a:pPr algn="just">
              <a:buClrTx/>
              <a:buSzPct val="100000"/>
              <a:buFont typeface="Arial" panose="020B0604020202020204" pitchFamily="34" charset="0"/>
              <a:buChar char="•"/>
            </a:pPr>
            <a:endParaRPr lang="pt-BR" altLang="en-US" sz="200" b="1" dirty="0">
              <a:latin typeface="Calibri" panose="020F0502020204030204" pitchFamily="34" charset="0"/>
              <a:cs typeface="Calibri" panose="020F0502020204030204" pitchFamily="34" charset="0"/>
            </a:endParaRPr>
          </a:p>
          <a:p>
            <a:pPr algn="just">
              <a:buClrTx/>
              <a:buSzPct val="100000"/>
              <a:buFont typeface="Arial" panose="020B0604020202020204" pitchFamily="34" charset="0"/>
              <a:buChar char="•"/>
            </a:pPr>
            <a:r>
              <a:rPr lang="pt-BR" altLang="en-US" sz="3400" dirty="0">
                <a:latin typeface="Calibri" panose="020F0502020204030204" pitchFamily="34" charset="0"/>
                <a:cs typeface="Calibri" panose="020F0502020204030204" pitchFamily="34" charset="0"/>
              </a:rPr>
              <a:t>A maior Parceria Público-Privada da América Latina → Consórcio  integrado pela Odebrecht, Carioca Engenharia e a OAS criou a Concessionária Porto Novo S/A para implantação do Projeto Porto Maravilha (Rio de Janeiro).</a:t>
            </a:r>
          </a:p>
          <a:p>
            <a:pPr algn="just">
              <a:buClrTx/>
              <a:buSzPct val="100000"/>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ço Reservado para Conteúdo 2"/>
          <p:cNvSpPr>
            <a:spLocks noGrp="1"/>
          </p:cNvSpPr>
          <p:nvPr>
            <p:ph idx="1"/>
          </p:nvPr>
        </p:nvSpPr>
        <p:spPr>
          <a:xfrm>
            <a:off x="152400" y="1143000"/>
            <a:ext cx="11877674" cy="3886200"/>
          </a:xfrm>
        </p:spPr>
        <p:txBody>
          <a:bodyPr/>
          <a:lstStyle/>
          <a:p>
            <a:pPr algn="just">
              <a:buClrTx/>
              <a:buFont typeface="Arial" panose="020B0604020202020204" pitchFamily="34" charset="0"/>
              <a:buChar char="•"/>
            </a:pPr>
            <a:r>
              <a:rPr lang="pt-BR" altLang="en-US" sz="3500" b="1" dirty="0">
                <a:latin typeface="Calibri" panose="020F0502020204030204" pitchFamily="34" charset="0"/>
                <a:cs typeface="Calibri" panose="020F0502020204030204" pitchFamily="34" charset="0"/>
              </a:rPr>
              <a:t>Microeconomia:</a:t>
            </a:r>
            <a:r>
              <a:rPr lang="pt-BR" altLang="en-US" sz="3500" dirty="0">
                <a:latin typeface="Calibri" panose="020F0502020204030204" pitchFamily="34" charset="0"/>
                <a:cs typeface="Calibri" panose="020F0502020204030204" pitchFamily="34" charset="0"/>
              </a:rPr>
              <a:t> possível funcionamento imperfeito do mercado de crédito impede que os donos de recursos ociosos consigam empregá-los, o que prejudica os potenciais tomadores desses recursos → ineficiência alocativa.</a:t>
            </a:r>
          </a:p>
          <a:p>
            <a:pPr algn="just">
              <a:buClrTx/>
              <a:buFont typeface="Arial" panose="020B0604020202020204" pitchFamily="34" charset="0"/>
              <a:buChar char="•"/>
            </a:pPr>
            <a:endParaRPr lang="pt-BR" altLang="en-US" sz="3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500" b="1" dirty="0">
                <a:latin typeface="Calibri" panose="020F0502020204030204" pitchFamily="34" charset="0"/>
                <a:cs typeface="Calibri" panose="020F0502020204030204" pitchFamily="34" charset="0"/>
              </a:rPr>
              <a:t>Macroeconomia: </a:t>
            </a:r>
            <a:r>
              <a:rPr lang="pt-BR" altLang="en-US" sz="3500" dirty="0">
                <a:latin typeface="Calibri" panose="020F0502020204030204" pitchFamily="34" charset="0"/>
                <a:cs typeface="Calibri" panose="020F0502020204030204" pitchFamily="34" charset="0"/>
              </a:rPr>
              <a:t>mudanças no mercado de crédito implicam variações nos níveis de consumo e investimento agregados, sendo uma das principais fontes de flutuações cíclicas.</a:t>
            </a:r>
            <a:endParaRPr lang="en-US" altLang="en-US" sz="3500" dirty="0">
              <a:latin typeface="Calibri" panose="020F0502020204030204" pitchFamily="34" charset="0"/>
              <a:cs typeface="Calibri" panose="020F0502020204030204" pitchFamily="34" charset="0"/>
            </a:endParaRPr>
          </a:p>
        </p:txBody>
      </p:sp>
      <p:sp>
        <p:nvSpPr>
          <p:cNvPr id="2" name="CaixaDeTexto 1"/>
          <p:cNvSpPr txBox="1"/>
          <p:nvPr/>
        </p:nvSpPr>
        <p:spPr>
          <a:xfrm>
            <a:off x="228600" y="5562600"/>
            <a:ext cx="11725275" cy="1200329"/>
          </a:xfrm>
          <a:prstGeom prst="rect">
            <a:avLst/>
          </a:prstGeom>
          <a:solidFill>
            <a:schemeClr val="bg1">
              <a:lumMod val="95000"/>
            </a:schemeClr>
          </a:solidFill>
          <a:ln>
            <a:solidFill>
              <a:schemeClr val="tx1"/>
            </a:solidFill>
          </a:ln>
        </p:spPr>
        <p:txBody>
          <a:bodyPr wrap="square">
            <a:spAutoFit/>
          </a:bodyPr>
          <a:lstStyle/>
          <a:p>
            <a:pPr algn="just">
              <a:defRPr/>
            </a:pPr>
            <a:r>
              <a:rPr lang="pt-BR" sz="2400" b="0" dirty="0">
                <a:solidFill>
                  <a:schemeClr val="tx1"/>
                </a:solidFill>
                <a:latin typeface="Calibri" panose="020F0502020204030204" pitchFamily="34" charset="0"/>
                <a:cs typeface="Calibri" panose="020F0502020204030204" pitchFamily="34" charset="0"/>
              </a:rPr>
              <a:t>* Maiores detalhes podem ser encontrados no artigo “</a:t>
            </a:r>
            <a:r>
              <a:rPr lang="pt-BR" sz="2400" b="0" i="1" dirty="0">
                <a:solidFill>
                  <a:schemeClr val="tx1"/>
                </a:solidFill>
                <a:latin typeface="Calibri" panose="020F0502020204030204" pitchFamily="34" charset="0"/>
                <a:cs typeface="Calibri" panose="020F0502020204030204" pitchFamily="34" charset="0"/>
              </a:rPr>
              <a:t>Racionamento de Crédito e Crise Financeira: </a:t>
            </a:r>
            <a:r>
              <a:rPr lang="en-US" sz="2400" b="0" i="1" dirty="0">
                <a:solidFill>
                  <a:schemeClr val="tx1"/>
                </a:solidFill>
                <a:latin typeface="Calibri" panose="020F0502020204030204" pitchFamily="34" charset="0"/>
                <a:cs typeface="Calibri" panose="020F0502020204030204" pitchFamily="34" charset="0"/>
              </a:rPr>
              <a:t>Uma </a:t>
            </a:r>
            <a:r>
              <a:rPr lang="en-US" sz="2400" b="0" i="1" dirty="0" err="1">
                <a:solidFill>
                  <a:schemeClr val="tx1"/>
                </a:solidFill>
                <a:latin typeface="Calibri" panose="020F0502020204030204" pitchFamily="34" charset="0"/>
                <a:cs typeface="Calibri" panose="020F0502020204030204" pitchFamily="34" charset="0"/>
              </a:rPr>
              <a:t>Avaliação</a:t>
            </a:r>
            <a:r>
              <a:rPr lang="en-US" sz="2400" b="0" i="1" dirty="0">
                <a:solidFill>
                  <a:schemeClr val="tx1"/>
                </a:solidFill>
                <a:latin typeface="Calibri" panose="020F0502020204030204" pitchFamily="34" charset="0"/>
                <a:cs typeface="Calibri" panose="020F0502020204030204" pitchFamily="34" charset="0"/>
              </a:rPr>
              <a:t> </a:t>
            </a:r>
            <a:r>
              <a:rPr lang="en-US" sz="2400" b="0" i="1" dirty="0" err="1">
                <a:solidFill>
                  <a:schemeClr val="tx1"/>
                </a:solidFill>
                <a:latin typeface="Calibri" panose="020F0502020204030204" pitchFamily="34" charset="0"/>
                <a:cs typeface="Calibri" panose="020F0502020204030204" pitchFamily="34" charset="0"/>
              </a:rPr>
              <a:t>Keynesiana</a:t>
            </a:r>
            <a:r>
              <a:rPr lang="en-US" sz="2400" b="0" i="1" dirty="0">
                <a:solidFill>
                  <a:schemeClr val="tx1"/>
                </a:solidFill>
                <a:latin typeface="Calibri" panose="020F0502020204030204" pitchFamily="34" charset="0"/>
                <a:cs typeface="Calibri" panose="020F0502020204030204" pitchFamily="34" charset="0"/>
              </a:rPr>
              <a:t>”, </a:t>
            </a:r>
            <a:r>
              <a:rPr lang="en-US" sz="2400" b="0" dirty="0">
                <a:solidFill>
                  <a:schemeClr val="tx1"/>
                </a:solidFill>
                <a:latin typeface="Calibri" panose="020F0502020204030204" pitchFamily="34" charset="0"/>
                <a:cs typeface="Calibri" panose="020F0502020204030204" pitchFamily="34" charset="0"/>
              </a:rPr>
              <a:t>de </a:t>
            </a:r>
            <a:r>
              <a:rPr lang="pt-BR" sz="2400" b="0" dirty="0">
                <a:solidFill>
                  <a:schemeClr val="tx1"/>
                </a:solidFill>
                <a:latin typeface="Calibri" panose="020F0502020204030204" pitchFamily="34" charset="0"/>
                <a:cs typeface="Calibri" panose="020F0502020204030204" pitchFamily="34" charset="0"/>
              </a:rPr>
              <a:t>Guilherme B. da S. Maia. Revista do BNDES, Rio de Janeiro, Vol. 16, Nº 31, Pág. 61-84, Jun. 2009</a:t>
            </a:r>
            <a:endParaRPr lang="en-US" sz="2400" b="0" dirty="0">
              <a:solidFill>
                <a:schemeClr val="tx1"/>
              </a:solidFill>
              <a:latin typeface="Calibri" panose="020F0502020204030204" pitchFamily="34" charset="0"/>
              <a:cs typeface="Calibri" panose="020F0502020204030204" pitchFamily="34" charset="0"/>
            </a:endParaRPr>
          </a:p>
        </p:txBody>
      </p:sp>
      <p:sp>
        <p:nvSpPr>
          <p:cNvPr id="4" name="Espaço Reservado para Conteúdo 2">
            <a:extLst>
              <a:ext uri="{FF2B5EF4-FFF2-40B4-BE49-F238E27FC236}">
                <a16:creationId xmlns:a16="http://schemas.microsoft.com/office/drawing/2014/main" id="{C4FE3F10-4720-4BAF-AC0F-DDAC65A40611}"/>
              </a:ext>
            </a:extLst>
          </p:cNvPr>
          <p:cNvSpPr txBox="1">
            <a:spLocks/>
          </p:cNvSpPr>
          <p:nvPr/>
        </p:nvSpPr>
        <p:spPr bwMode="auto">
          <a:xfrm>
            <a:off x="381000" y="228600"/>
            <a:ext cx="1188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altLang="en-US" sz="4400" b="1" kern="0" dirty="0">
                <a:latin typeface="Calibri" panose="020F0502020204030204" pitchFamily="34" charset="0"/>
                <a:cs typeface="Calibri" panose="020F0502020204030204" pitchFamily="34" charset="0"/>
              </a:rPr>
              <a:t>Racionamento de Crédito e Repressão Financeira*</a:t>
            </a:r>
          </a:p>
          <a:p>
            <a:pPr marL="0" indent="0" algn="just">
              <a:buNone/>
            </a:pPr>
            <a:endParaRPr lang="pt-BR" altLang="en-US" sz="4400" b="1" kern="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 calcmode="lin" valueType="num">
                                      <p:cBhvr additive="base">
                                        <p:cTn id="7" dur="500" fill="hold"/>
                                        <p:tgtEl>
                                          <p:spTgt spid="168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8962">
                                            <p:txEl>
                                              <p:pRg st="2" end="2"/>
                                            </p:txEl>
                                          </p:spTgt>
                                        </p:tgtEl>
                                        <p:attrNameLst>
                                          <p:attrName>style.visibility</p:attrName>
                                        </p:attrNameLst>
                                      </p:cBhvr>
                                      <p:to>
                                        <p:strVal val="visible"/>
                                      </p:to>
                                    </p:set>
                                    <p:anim calcmode="lin" valueType="num">
                                      <p:cBhvr additive="base">
                                        <p:cTn id="13" dur="500" fill="hold"/>
                                        <p:tgtEl>
                                          <p:spTgt spid="1689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ço Reservado para Conteúdo 2"/>
          <p:cNvSpPr>
            <a:spLocks noGrp="1"/>
          </p:cNvSpPr>
          <p:nvPr>
            <p:ph idx="1"/>
          </p:nvPr>
        </p:nvSpPr>
        <p:spPr>
          <a:xfrm>
            <a:off x="76200" y="304800"/>
            <a:ext cx="11963400" cy="5257800"/>
          </a:xfrm>
        </p:spPr>
        <p:txBody>
          <a:bodyPr/>
          <a:lstStyle/>
          <a:p>
            <a:pPr algn="just">
              <a:buClrTx/>
              <a:buFont typeface="Arial" panose="020B0604020202020204" pitchFamily="34" charset="0"/>
              <a:buChar char="•"/>
            </a:pPr>
            <a:r>
              <a:rPr lang="pt-BR" altLang="en-US" sz="3500" dirty="0">
                <a:latin typeface="Calibri" panose="020F0502020204030204" pitchFamily="34" charset="0"/>
                <a:cs typeface="Calibri" panose="020F0502020204030204" pitchFamily="34" charset="0"/>
              </a:rPr>
              <a:t>Mercado de crédito competitivo → Oferta e demanda de crédito equilibrando o mercado. </a:t>
            </a:r>
          </a:p>
          <a:p>
            <a:pPr lvl="1" algn="just">
              <a:buFont typeface="Arial" panose="020B0604020202020204" pitchFamily="34" charset="0"/>
              <a:buChar char="•"/>
            </a:pPr>
            <a:r>
              <a:rPr lang="pt-BR" altLang="en-US" sz="3500" dirty="0">
                <a:latin typeface="Calibri" panose="020F0502020204030204" pitchFamily="34" charset="0"/>
                <a:cs typeface="Calibri" panose="020F0502020204030204" pitchFamily="34" charset="0"/>
              </a:rPr>
              <a:t>Possibilidade de que o mercado de crédito não se comportasse dessa forma → Keynes em </a:t>
            </a:r>
            <a:r>
              <a:rPr lang="pt-BR" altLang="en-US" sz="3500" i="1" dirty="0" err="1">
                <a:latin typeface="Calibri" panose="020F0502020204030204" pitchFamily="34" charset="0"/>
                <a:cs typeface="Calibri" panose="020F0502020204030204" pitchFamily="34" charset="0"/>
              </a:rPr>
              <a:t>Treatise</a:t>
            </a:r>
            <a:r>
              <a:rPr lang="pt-BR" altLang="en-US" sz="3500" i="1" dirty="0">
                <a:latin typeface="Calibri" panose="020F0502020204030204" pitchFamily="34" charset="0"/>
                <a:cs typeface="Calibri" panose="020F0502020204030204" pitchFamily="34" charset="0"/>
              </a:rPr>
              <a:t> </a:t>
            </a:r>
            <a:r>
              <a:rPr lang="pt-BR" altLang="en-US" sz="3500" i="1" dirty="0" err="1">
                <a:latin typeface="Calibri" panose="020F0502020204030204" pitchFamily="34" charset="0"/>
                <a:cs typeface="Calibri" panose="020F0502020204030204" pitchFamily="34" charset="0"/>
              </a:rPr>
              <a:t>on</a:t>
            </a:r>
            <a:r>
              <a:rPr lang="pt-BR" altLang="en-US" sz="3500" i="1" dirty="0">
                <a:latin typeface="Calibri" panose="020F0502020204030204" pitchFamily="34" charset="0"/>
                <a:cs typeface="Calibri" panose="020F0502020204030204" pitchFamily="34" charset="0"/>
              </a:rPr>
              <a:t> Money</a:t>
            </a:r>
            <a:r>
              <a:rPr lang="pt-BR" altLang="en-US" sz="3500" dirty="0">
                <a:latin typeface="Calibri" panose="020F0502020204030204" pitchFamily="34" charset="0"/>
                <a:cs typeface="Calibri" panose="020F0502020204030204" pitchFamily="34" charset="0"/>
              </a:rPr>
              <a:t>.</a:t>
            </a:r>
          </a:p>
          <a:p>
            <a:pPr lvl="1" algn="just">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500" dirty="0">
                <a:latin typeface="Calibri" panose="020F0502020204030204" pitchFamily="34" charset="0"/>
                <a:cs typeface="Calibri" panose="020F0502020204030204" pitchFamily="34" charset="0"/>
              </a:rPr>
              <a:t>Keynes → Sempre há uma </a:t>
            </a:r>
            <a:r>
              <a:rPr lang="pt-BR" altLang="en-US" sz="3500" b="1" i="1" dirty="0">
                <a:latin typeface="Calibri" panose="020F0502020204030204" pitchFamily="34" charset="0"/>
                <a:cs typeface="Calibri" panose="020F0502020204030204" pitchFamily="34" charset="0"/>
              </a:rPr>
              <a:t>margem de insatisfeitos</a:t>
            </a:r>
            <a:r>
              <a:rPr lang="pt-BR" altLang="en-US" sz="3500" dirty="0">
                <a:latin typeface="Calibri" panose="020F0502020204030204" pitchFamily="34" charset="0"/>
                <a:cs typeface="Calibri" panose="020F0502020204030204" pitchFamily="34" charset="0"/>
              </a:rPr>
              <a:t>, composta daqueles agentes econômicos que, embora dispostos a pagar a taxa de juros vigente no mercado, não obtêm acesso ao crédito → Racionamento de Crédito.</a:t>
            </a:r>
          </a:p>
          <a:p>
            <a:pPr lvl="1" algn="just">
              <a:buFont typeface="Arial" panose="020B0604020202020204" pitchFamily="34" charset="0"/>
              <a:buChar char="•"/>
            </a:pPr>
            <a:r>
              <a:rPr lang="pt-BR" altLang="en-US" sz="3500" dirty="0">
                <a:latin typeface="Calibri" panose="020F0502020204030204" pitchFamily="34" charset="0"/>
                <a:cs typeface="Calibri" panose="020F0502020204030204" pitchFamily="34" charset="0"/>
              </a:rPr>
              <a:t>Restrição quantitativa → Nessas condições, os “insatisfeitos” constituem um excesso de demanda de crédito à taxa de </a:t>
            </a:r>
            <a:r>
              <a:rPr lang="en-US" altLang="en-US" sz="3500" dirty="0" err="1">
                <a:latin typeface="Calibri" panose="020F0502020204030204" pitchFamily="34" charset="0"/>
                <a:cs typeface="Calibri" panose="020F0502020204030204" pitchFamily="34" charset="0"/>
              </a:rPr>
              <a:t>juros</a:t>
            </a:r>
            <a:r>
              <a:rPr lang="en-US" altLang="en-US" sz="3500" dirty="0">
                <a:latin typeface="Calibri" panose="020F0502020204030204" pitchFamily="34" charset="0"/>
                <a:cs typeface="Calibri" panose="020F0502020204030204" pitchFamily="34" charset="0"/>
              </a:rPr>
              <a:t> </a:t>
            </a:r>
            <a:r>
              <a:rPr lang="en-US" altLang="en-US" sz="3500" dirty="0" err="1">
                <a:latin typeface="Calibri" panose="020F0502020204030204" pitchFamily="34" charset="0"/>
                <a:cs typeface="Calibri" panose="020F0502020204030204" pitchFamily="34" charset="0"/>
              </a:rPr>
              <a:t>vigente</a:t>
            </a:r>
            <a:r>
              <a:rPr lang="en-US" altLang="en-US" sz="3500" dirty="0">
                <a:latin typeface="Calibri" panose="020F0502020204030204" pitchFamily="34" charset="0"/>
                <a:cs typeface="Calibri" panose="020F0502020204030204" pitchFamily="34" charset="0"/>
              </a:rPr>
              <a:t>.</a:t>
            </a:r>
            <a:endParaRPr lang="en-US" altLang="en-US" sz="3500" b="1" dirty="0">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en-US" altLang="en-US" sz="35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1" end="1"/>
                                            </p:txEl>
                                          </p:spTgt>
                                        </p:tgtEl>
                                        <p:attrNameLst>
                                          <p:attrName>style.visibility</p:attrName>
                                        </p:attrNameLst>
                                      </p:cBhvr>
                                      <p:to>
                                        <p:strVal val="visible"/>
                                      </p:to>
                                    </p:set>
                                    <p:anim calcmode="lin" valueType="num">
                                      <p:cBhvr additive="base">
                                        <p:cTn id="13"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986">
                                            <p:txEl>
                                              <p:pRg st="3" end="3"/>
                                            </p:txEl>
                                          </p:spTgt>
                                        </p:tgtEl>
                                        <p:attrNameLst>
                                          <p:attrName>style.visibility</p:attrName>
                                        </p:attrNameLst>
                                      </p:cBhvr>
                                      <p:to>
                                        <p:strVal val="visible"/>
                                      </p:to>
                                    </p:set>
                                    <p:anim calcmode="lin" valueType="num">
                                      <p:cBhvr additive="base">
                                        <p:cTn id="19" dur="500" fill="hold"/>
                                        <p:tgtEl>
                                          <p:spTgt spid="1699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9986">
                                            <p:txEl>
                                              <p:pRg st="4" end="4"/>
                                            </p:txEl>
                                          </p:spTgt>
                                        </p:tgtEl>
                                        <p:attrNameLst>
                                          <p:attrName>style.visibility</p:attrName>
                                        </p:attrNameLst>
                                      </p:cBhvr>
                                      <p:to>
                                        <p:strVal val="visible"/>
                                      </p:to>
                                    </p:set>
                                    <p:anim calcmode="lin" valueType="num">
                                      <p:cBhvr additive="base">
                                        <p:cTn id="25" dur="500" fill="hold"/>
                                        <p:tgtEl>
                                          <p:spTgt spid="1699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99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ço Reservado para Conteúdo 2"/>
          <p:cNvSpPr>
            <a:spLocks noGrp="1"/>
          </p:cNvSpPr>
          <p:nvPr>
            <p:ph idx="1"/>
          </p:nvPr>
        </p:nvSpPr>
        <p:spPr>
          <a:xfrm>
            <a:off x="190500" y="609600"/>
            <a:ext cx="11811000" cy="3886200"/>
          </a:xfrm>
        </p:spPr>
        <p:txBody>
          <a:bodyPr/>
          <a:lstStyle/>
          <a:p>
            <a:pPr algn="just">
              <a:buClrTx/>
              <a:buFont typeface="Arial" panose="020B0604020202020204" pitchFamily="34" charset="0"/>
              <a:buChar char="•"/>
            </a:pPr>
            <a:r>
              <a:rPr lang="pt-BR" altLang="en-US" sz="3500" dirty="0">
                <a:latin typeface="Calibri" panose="020F0502020204030204" pitchFamily="34" charset="0"/>
                <a:cs typeface="Calibri" panose="020F0502020204030204" pitchFamily="34" charset="0"/>
              </a:rPr>
              <a:t>Os economistas da corrente novo-</a:t>
            </a:r>
            <a:r>
              <a:rPr lang="pt-BR" altLang="en-US" sz="3500" dirty="0" err="1">
                <a:latin typeface="Calibri" panose="020F0502020204030204" pitchFamily="34" charset="0"/>
                <a:cs typeface="Calibri" panose="020F0502020204030204" pitchFamily="34" charset="0"/>
              </a:rPr>
              <a:t>keynesiana</a:t>
            </a:r>
            <a:r>
              <a:rPr lang="pt-BR" altLang="en-US" sz="3500" dirty="0">
                <a:latin typeface="Calibri" panose="020F0502020204030204" pitchFamily="34" charset="0"/>
                <a:cs typeface="Calibri" panose="020F0502020204030204" pitchFamily="34" charset="0"/>
              </a:rPr>
              <a:t> desenvolveram contribuições que buscam explicar, por meio da </a:t>
            </a:r>
            <a:r>
              <a:rPr lang="pt-BR" altLang="en-US" sz="3500" b="1" i="1" dirty="0">
                <a:latin typeface="Calibri" panose="020F0502020204030204" pitchFamily="34" charset="0"/>
                <a:cs typeface="Calibri" panose="020F0502020204030204" pitchFamily="34" charset="0"/>
              </a:rPr>
              <a:t>assimetria de informações</a:t>
            </a:r>
            <a:r>
              <a:rPr lang="pt-BR" altLang="en-US" sz="3500" dirty="0">
                <a:latin typeface="Calibri" panose="020F0502020204030204" pitchFamily="34" charset="0"/>
                <a:cs typeface="Calibri" panose="020F0502020204030204" pitchFamily="34" charset="0"/>
              </a:rPr>
              <a:t>, o consequente equilíbrio com racionamento no mercado de crédito, fato que </a:t>
            </a:r>
            <a:r>
              <a:rPr lang="pt-BR" altLang="en-US" sz="3500" b="1" dirty="0">
                <a:latin typeface="Calibri" panose="020F0502020204030204" pitchFamily="34" charset="0"/>
                <a:cs typeface="Calibri" panose="020F0502020204030204" pitchFamily="34" charset="0"/>
              </a:rPr>
              <a:t>contribuiria para a ocorrência de desemprego involuntário.</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500" dirty="0">
                <a:latin typeface="Calibri" panose="020F0502020204030204" pitchFamily="34" charset="0"/>
                <a:cs typeface="Calibri" panose="020F0502020204030204" pitchFamily="34" charset="0"/>
              </a:rPr>
              <a:t>Note que essa seria uma </a:t>
            </a:r>
            <a:r>
              <a:rPr lang="pt-BR" altLang="en-US" sz="3500" b="1" dirty="0">
                <a:latin typeface="Calibri" panose="020F0502020204030204" pitchFamily="34" charset="0"/>
                <a:cs typeface="Calibri" panose="020F0502020204030204" pitchFamily="34" charset="0"/>
              </a:rPr>
              <a:t>justificativa</a:t>
            </a:r>
            <a:r>
              <a:rPr lang="pt-BR" altLang="en-US" sz="3500" dirty="0">
                <a:latin typeface="Calibri" panose="020F0502020204030204" pitchFamily="34" charset="0"/>
                <a:cs typeface="Calibri" panose="020F0502020204030204" pitchFamily="34" charset="0"/>
              </a:rPr>
              <a:t> para a existência de </a:t>
            </a:r>
            <a:r>
              <a:rPr lang="pt-BR" altLang="en-US" sz="3500" b="1" dirty="0">
                <a:latin typeface="Calibri" panose="020F0502020204030204" pitchFamily="34" charset="0"/>
                <a:cs typeface="Calibri" panose="020F0502020204030204" pitchFamily="34" charset="0"/>
              </a:rPr>
              <a:t>bancos públicos </a:t>
            </a:r>
            <a:r>
              <a:rPr lang="pt-BR" altLang="en-US" sz="3500" dirty="0">
                <a:latin typeface="Calibri" panose="020F0502020204030204" pitchFamily="34" charset="0"/>
                <a:cs typeface="Calibri" panose="020F0502020204030204" pitchFamily="34" charset="0"/>
              </a:rPr>
              <a:t>(além da promoção do desenvolvimento econômico), atuando no mercado de crédito de forma contra cíclica, como foi o caso do BNDES nos últimos 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anim calcmode="lin" valueType="num">
                                      <p:cBhvr additive="base">
                                        <p:cTn id="7" dur="500" fill="hold"/>
                                        <p:tgtEl>
                                          <p:spTgt spid="171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010">
                                            <p:txEl>
                                              <p:pRg st="2" end="2"/>
                                            </p:txEl>
                                          </p:spTgt>
                                        </p:tgtEl>
                                        <p:attrNameLst>
                                          <p:attrName>style.visibility</p:attrName>
                                        </p:attrNameLst>
                                      </p:cBhvr>
                                      <p:to>
                                        <p:strVal val="visible"/>
                                      </p:to>
                                    </p:set>
                                    <p:anim calcmode="lin" valueType="num">
                                      <p:cBhvr additive="base">
                                        <p:cTn id="13" dur="500" fill="hold"/>
                                        <p:tgtEl>
                                          <p:spTgt spid="1710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ext uri="{D42A27DB-BD31-4B8C-83A1-F6EECF244321}">
                <p14:modId xmlns:p14="http://schemas.microsoft.com/office/powerpoint/2010/main" val="1634176266"/>
              </p:ext>
            </p:extLst>
          </p:nvPr>
        </p:nvGraphicFramePr>
        <p:xfrm>
          <a:off x="609600" y="1000124"/>
          <a:ext cx="11125200" cy="5781675"/>
        </p:xfrm>
        <a:graphic>
          <a:graphicData uri="http://schemas.openxmlformats.org/presentationml/2006/ole">
            <mc:AlternateContent xmlns:mc="http://schemas.openxmlformats.org/markup-compatibility/2006">
              <mc:Choice xmlns:v="urn:schemas-microsoft-com:vml" Requires="v">
                <p:oleObj name="Gráfico" r:id="rId2" imgW="4763008" imgH="2781582" progId="Excel.Chart.8">
                  <p:embed/>
                </p:oleObj>
              </mc:Choice>
              <mc:Fallback>
                <p:oleObj name="Gráfico" r:id="rId2" imgW="4763008" imgH="2781582" progId="Excel.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00124"/>
                        <a:ext cx="11125200" cy="5781675"/>
                      </a:xfrm>
                      <a:prstGeom prst="rect">
                        <a:avLst/>
                      </a:prstGeom>
                      <a:noFill/>
                      <a:ln>
                        <a:solidFill>
                          <a:schemeClr val="tx1"/>
                        </a:solidFill>
                      </a:ln>
                      <a:effectLst/>
                    </p:spPr>
                  </p:pic>
                </p:oleObj>
              </mc:Fallback>
            </mc:AlternateContent>
          </a:graphicData>
        </a:graphic>
      </p:graphicFrame>
      <p:sp>
        <p:nvSpPr>
          <p:cNvPr id="6" name="Rectangle 2"/>
          <p:cNvSpPr>
            <a:spLocks noGrp="1" noChangeArrowheads="1"/>
          </p:cNvSpPr>
          <p:nvPr>
            <p:ph type="title"/>
          </p:nvPr>
        </p:nvSpPr>
        <p:spPr>
          <a:xfrm>
            <a:off x="1828800" y="76200"/>
            <a:ext cx="8534400" cy="11430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Fiscal </a:t>
            </a:r>
            <a:r>
              <a:rPr lang="en-US" altLang="en-US" sz="4800" b="1" dirty="0" err="1">
                <a:solidFill>
                  <a:schemeClr val="tx1"/>
                </a:solidFill>
                <a:latin typeface="Calibri" panose="020F0502020204030204" pitchFamily="34" charset="0"/>
                <a:cs typeface="Calibri" panose="020F0502020204030204" pitchFamily="34" charset="0"/>
              </a:rPr>
              <a:t>nos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Países</a:t>
            </a:r>
            <a:r>
              <a:rPr lang="en-US" altLang="en-US" sz="4800" b="1" dirty="0">
                <a:solidFill>
                  <a:schemeClr val="tx1"/>
                </a:solidFill>
                <a:latin typeface="Calibri" panose="020F0502020204030204" pitchFamily="34" charset="0"/>
                <a:cs typeface="Calibri" panose="020F0502020204030204" pitchFamily="34" charset="0"/>
              </a:rPr>
              <a:t> da OCDE </a:t>
            </a:r>
          </a:p>
        </p:txBody>
      </p:sp>
      <p:cxnSp>
        <p:nvCxnSpPr>
          <p:cNvPr id="4" name="Conector reto 3">
            <a:extLst>
              <a:ext uri="{FF2B5EF4-FFF2-40B4-BE49-F238E27FC236}">
                <a16:creationId xmlns:a16="http://schemas.microsoft.com/office/drawing/2014/main" id="{39C1D633-4717-4B6D-89EC-2EAC1DBDCE83}"/>
              </a:ext>
            </a:extLst>
          </p:cNvPr>
          <p:cNvCxnSpPr>
            <a:cxnSpLocks/>
          </p:cNvCxnSpPr>
          <p:nvPr/>
        </p:nvCxnSpPr>
        <p:spPr bwMode="auto">
          <a:xfrm>
            <a:off x="6629400" y="1981200"/>
            <a:ext cx="0" cy="388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5" name="CaixaDeTexto 4">
            <a:extLst>
              <a:ext uri="{FF2B5EF4-FFF2-40B4-BE49-F238E27FC236}">
                <a16:creationId xmlns:a16="http://schemas.microsoft.com/office/drawing/2014/main" id="{959918F1-AF50-4F63-9CCE-41D3E1D6C8EB}"/>
              </a:ext>
            </a:extLst>
          </p:cNvPr>
          <p:cNvSpPr txBox="1"/>
          <p:nvPr/>
        </p:nvSpPr>
        <p:spPr>
          <a:xfrm>
            <a:off x="6705607" y="4003357"/>
            <a:ext cx="3581393" cy="492443"/>
          </a:xfrm>
          <a:prstGeom prst="rect">
            <a:avLst/>
          </a:prstGeom>
          <a:solidFill>
            <a:schemeClr val="accent2">
              <a:lumMod val="20000"/>
              <a:lumOff val="80000"/>
            </a:schemeClr>
          </a:solidFill>
          <a:ln>
            <a:solidFill>
              <a:srgbClr val="FF0000"/>
            </a:solidFill>
          </a:ln>
        </p:spPr>
        <p:txBody>
          <a:bodyPr wrap="square" rtlCol="0">
            <a:spAutoFit/>
          </a:bodyPr>
          <a:lstStyle/>
          <a:p>
            <a:r>
              <a:rPr lang="pt-BR" sz="2600" dirty="0">
                <a:solidFill>
                  <a:srgbClr val="FF0000"/>
                </a:solidFill>
              </a:rPr>
              <a:t>Ajuste rumo ao “Euro”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51" y="985838"/>
            <a:ext cx="11017649" cy="5802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828800" y="76200"/>
            <a:ext cx="8534400" cy="11430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Fiscal </a:t>
            </a:r>
            <a:r>
              <a:rPr lang="en-US" altLang="en-US" sz="4800" b="1" dirty="0" err="1">
                <a:solidFill>
                  <a:schemeClr val="tx1"/>
                </a:solidFill>
                <a:latin typeface="Calibri" panose="020F0502020204030204" pitchFamily="34" charset="0"/>
                <a:cs typeface="Calibri" panose="020F0502020204030204" pitchFamily="34" charset="0"/>
              </a:rPr>
              <a:t>nos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Países</a:t>
            </a:r>
            <a:r>
              <a:rPr lang="en-US" altLang="en-US" sz="4800" b="1" dirty="0">
                <a:solidFill>
                  <a:schemeClr val="tx1"/>
                </a:solidFill>
                <a:latin typeface="Calibri" panose="020F0502020204030204" pitchFamily="34" charset="0"/>
                <a:cs typeface="Calibri" panose="020F0502020204030204" pitchFamily="34" charset="0"/>
              </a:rPr>
              <a:t> da OCDE </a:t>
            </a:r>
          </a:p>
        </p:txBody>
      </p:sp>
      <p:cxnSp>
        <p:nvCxnSpPr>
          <p:cNvPr id="4" name="Conector reto 3">
            <a:extLst>
              <a:ext uri="{FF2B5EF4-FFF2-40B4-BE49-F238E27FC236}">
                <a16:creationId xmlns:a16="http://schemas.microsoft.com/office/drawing/2014/main" id="{F0D44A6C-7304-4C29-9EA4-CA649FAFBC2A}"/>
              </a:ext>
            </a:extLst>
          </p:cNvPr>
          <p:cNvCxnSpPr>
            <a:cxnSpLocks/>
          </p:cNvCxnSpPr>
          <p:nvPr/>
        </p:nvCxnSpPr>
        <p:spPr bwMode="auto">
          <a:xfrm>
            <a:off x="6858000" y="1828800"/>
            <a:ext cx="0" cy="388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5" name="Object 7"/>
          <p:cNvGraphicFramePr>
            <a:graphicFrameLocks noChangeAspect="1"/>
          </p:cNvGraphicFramePr>
          <p:nvPr>
            <p:extLst>
              <p:ext uri="{D42A27DB-BD31-4B8C-83A1-F6EECF244321}">
                <p14:modId xmlns:p14="http://schemas.microsoft.com/office/powerpoint/2010/main" val="2131730264"/>
              </p:ext>
            </p:extLst>
          </p:nvPr>
        </p:nvGraphicFramePr>
        <p:xfrm>
          <a:off x="609600" y="1028700"/>
          <a:ext cx="11049000" cy="5753100"/>
        </p:xfrm>
        <a:graphic>
          <a:graphicData uri="http://schemas.openxmlformats.org/presentationml/2006/ole">
            <mc:AlternateContent xmlns:mc="http://schemas.openxmlformats.org/markup-compatibility/2006">
              <mc:Choice xmlns:v="urn:schemas-microsoft-com:vml" Requires="v">
                <p:oleObj name="Chart" r:id="rId2" imgW="4772263" imgH="2676763" progId="Excel.Chart.8">
                  <p:embed/>
                </p:oleObj>
              </mc:Choice>
              <mc:Fallback>
                <p:oleObj name="Chart" r:id="rId2" imgW="4772263" imgH="2676763" progId="Excel.Chart.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28700"/>
                        <a:ext cx="11049000" cy="5753100"/>
                      </a:xfrm>
                      <a:prstGeom prst="rect">
                        <a:avLst/>
                      </a:prstGeom>
                      <a:noFill/>
                      <a:ln>
                        <a:solidFill>
                          <a:schemeClr val="tx1"/>
                        </a:solidFill>
                      </a:ln>
                    </p:spPr>
                  </p:pic>
                </p:oleObj>
              </mc:Fallback>
            </mc:AlternateContent>
          </a:graphicData>
        </a:graphic>
      </p:graphicFrame>
      <p:sp>
        <p:nvSpPr>
          <p:cNvPr id="6" name="Rectangle 2"/>
          <p:cNvSpPr>
            <a:spLocks noGrp="1" noChangeArrowheads="1"/>
          </p:cNvSpPr>
          <p:nvPr>
            <p:ph type="title"/>
          </p:nvPr>
        </p:nvSpPr>
        <p:spPr>
          <a:xfrm>
            <a:off x="1828800" y="76200"/>
            <a:ext cx="8534400" cy="11430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Fiscal </a:t>
            </a:r>
            <a:r>
              <a:rPr lang="en-US" altLang="en-US" sz="4800" b="1" dirty="0" err="1">
                <a:solidFill>
                  <a:schemeClr val="tx1"/>
                </a:solidFill>
                <a:latin typeface="Calibri" panose="020F0502020204030204" pitchFamily="34" charset="0"/>
                <a:cs typeface="Calibri" panose="020F0502020204030204" pitchFamily="34" charset="0"/>
              </a:rPr>
              <a:t>nos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Países</a:t>
            </a:r>
            <a:r>
              <a:rPr lang="en-US" altLang="en-US" sz="4800" b="1" dirty="0">
                <a:solidFill>
                  <a:schemeClr val="tx1"/>
                </a:solidFill>
                <a:latin typeface="Calibri" panose="020F0502020204030204" pitchFamily="34" charset="0"/>
                <a:cs typeface="Calibri" panose="020F0502020204030204" pitchFamily="34" charset="0"/>
              </a:rPr>
              <a:t> da OCDE </a:t>
            </a:r>
          </a:p>
        </p:txBody>
      </p:sp>
      <p:cxnSp>
        <p:nvCxnSpPr>
          <p:cNvPr id="4" name="Conector reto 3">
            <a:extLst>
              <a:ext uri="{FF2B5EF4-FFF2-40B4-BE49-F238E27FC236}">
                <a16:creationId xmlns:a16="http://schemas.microsoft.com/office/drawing/2014/main" id="{F3F09F2C-21B5-4EDA-ACB6-EE4A17BC73C7}"/>
              </a:ext>
            </a:extLst>
          </p:cNvPr>
          <p:cNvCxnSpPr>
            <a:cxnSpLocks/>
          </p:cNvCxnSpPr>
          <p:nvPr/>
        </p:nvCxnSpPr>
        <p:spPr bwMode="auto">
          <a:xfrm>
            <a:off x="6858000" y="1905000"/>
            <a:ext cx="0" cy="388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7"/>
          <p:cNvGraphicFramePr>
            <a:graphicFrameLocks noChangeAspect="1"/>
          </p:cNvGraphicFramePr>
          <p:nvPr>
            <p:extLst>
              <p:ext uri="{D42A27DB-BD31-4B8C-83A1-F6EECF244321}">
                <p14:modId xmlns:p14="http://schemas.microsoft.com/office/powerpoint/2010/main" val="148099768"/>
              </p:ext>
            </p:extLst>
          </p:nvPr>
        </p:nvGraphicFramePr>
        <p:xfrm>
          <a:off x="762000" y="1066800"/>
          <a:ext cx="10972800" cy="5707062"/>
        </p:xfrm>
        <a:graphic>
          <a:graphicData uri="http://schemas.openxmlformats.org/presentationml/2006/ole">
            <mc:AlternateContent xmlns:mc="http://schemas.openxmlformats.org/markup-compatibility/2006">
              <mc:Choice xmlns:v="urn:schemas-microsoft-com:vml" Requires="v">
                <p:oleObj name="Chart" r:id="rId2" imgW="4772263" imgH="2657713" progId="Excel.Chart.8">
                  <p:embed/>
                </p:oleObj>
              </mc:Choice>
              <mc:Fallback>
                <p:oleObj name="Chart" r:id="rId2" imgW="4772263" imgH="2657713" progId="Excel.Chart.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10972800" cy="5707062"/>
                      </a:xfrm>
                      <a:prstGeom prst="rect">
                        <a:avLst/>
                      </a:prstGeom>
                      <a:noFill/>
                      <a:ln>
                        <a:solidFill>
                          <a:schemeClr val="tx1"/>
                        </a:solidFill>
                      </a:ln>
                    </p:spPr>
                  </p:pic>
                </p:oleObj>
              </mc:Fallback>
            </mc:AlternateContent>
          </a:graphicData>
        </a:graphic>
      </p:graphicFrame>
      <p:sp>
        <p:nvSpPr>
          <p:cNvPr id="6" name="Rectangle 2"/>
          <p:cNvSpPr>
            <a:spLocks noGrp="1" noChangeArrowheads="1"/>
          </p:cNvSpPr>
          <p:nvPr>
            <p:ph type="title"/>
          </p:nvPr>
        </p:nvSpPr>
        <p:spPr>
          <a:xfrm>
            <a:off x="1828800" y="76200"/>
            <a:ext cx="8534400" cy="11430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Fiscal </a:t>
            </a:r>
            <a:r>
              <a:rPr lang="en-US" altLang="en-US" sz="4800" b="1" dirty="0" err="1">
                <a:solidFill>
                  <a:schemeClr val="tx1"/>
                </a:solidFill>
                <a:latin typeface="Calibri" panose="020F0502020204030204" pitchFamily="34" charset="0"/>
                <a:cs typeface="Calibri" panose="020F0502020204030204" pitchFamily="34" charset="0"/>
              </a:rPr>
              <a:t>nos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Países</a:t>
            </a:r>
            <a:r>
              <a:rPr lang="en-US" altLang="en-US" sz="4800" b="1" dirty="0">
                <a:solidFill>
                  <a:schemeClr val="tx1"/>
                </a:solidFill>
                <a:latin typeface="Calibri" panose="020F0502020204030204" pitchFamily="34" charset="0"/>
                <a:cs typeface="Calibri" panose="020F0502020204030204" pitchFamily="34" charset="0"/>
              </a:rPr>
              <a:t> da OCDE </a:t>
            </a:r>
          </a:p>
        </p:txBody>
      </p:sp>
      <p:cxnSp>
        <p:nvCxnSpPr>
          <p:cNvPr id="4" name="Conector reto 3">
            <a:extLst>
              <a:ext uri="{FF2B5EF4-FFF2-40B4-BE49-F238E27FC236}">
                <a16:creationId xmlns:a16="http://schemas.microsoft.com/office/drawing/2014/main" id="{C9E0B3FA-9D8E-4C05-AFD8-D9F5EE204C4B}"/>
              </a:ext>
            </a:extLst>
          </p:cNvPr>
          <p:cNvCxnSpPr>
            <a:cxnSpLocks/>
          </p:cNvCxnSpPr>
          <p:nvPr/>
        </p:nvCxnSpPr>
        <p:spPr bwMode="auto">
          <a:xfrm>
            <a:off x="6858000" y="1905000"/>
            <a:ext cx="0" cy="388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1524000" y="-7620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15363" name="Espaço Reservado para Conteúdo 2"/>
          <p:cNvSpPr>
            <a:spLocks noGrp="1"/>
          </p:cNvSpPr>
          <p:nvPr>
            <p:ph idx="1"/>
          </p:nvPr>
        </p:nvSpPr>
        <p:spPr>
          <a:xfrm>
            <a:off x="152400" y="990599"/>
            <a:ext cx="11811000" cy="4572001"/>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Houve redução do grau de endividamento (razão dívida/PIB) em boa parte dos países da OCDE a partir de meados da década de 1990 (até 2003).</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redução só foi possível devido a geração de elevados superávits primários.</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partir de 2003 a situação se inverteu em diversos países da OCDE, gerando um grave problema fiscal, principalmente a partir da recessão ocasionada pela crise do </a:t>
            </a:r>
            <a:r>
              <a:rPr lang="pt-BR" altLang="en-US" sz="3800" i="1" dirty="0" err="1">
                <a:latin typeface="Calibri" panose="020F0502020204030204" pitchFamily="34" charset="0"/>
                <a:cs typeface="Calibri" panose="020F0502020204030204" pitchFamily="34" charset="0"/>
              </a:rPr>
              <a:t>subprime</a:t>
            </a:r>
            <a:r>
              <a:rPr lang="pt-BR" altLang="en-US" sz="3800" dirty="0">
                <a:latin typeface="Calibri" panose="020F0502020204030204" pitchFamily="34" charset="0"/>
                <a:cs typeface="Calibri" panose="020F0502020204030204" pitchFamily="34" charset="0"/>
              </a:rPr>
              <a:t>.</a:t>
            </a:r>
          </a:p>
          <a:p>
            <a:pPr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10972800" cy="1371600"/>
          </a:xfrm>
        </p:spPr>
        <p:txBody>
          <a:bodyPr/>
          <a:lstStyle/>
          <a:p>
            <a:pPr algn="ctr" eaLnBrk="1" hangingPunct="1"/>
            <a:r>
              <a:rPr lang="en-US" altLang="en-US" sz="4800" b="1" dirty="0" err="1">
                <a:solidFill>
                  <a:schemeClr val="tx1"/>
                </a:solidFill>
                <a:latin typeface="Calibri" panose="020F0502020204030204" pitchFamily="34" charset="0"/>
                <a:cs typeface="Calibri" panose="020F0502020204030204" pitchFamily="34" charset="0"/>
              </a:rPr>
              <a:t>Introdução</a:t>
            </a:r>
            <a:endParaRPr lang="pt-BR" altLang="en-US" sz="4800" b="1" dirty="0">
              <a:solidFill>
                <a:schemeClr val="tx1"/>
              </a:solidFill>
              <a:latin typeface="Calibri" panose="020F0502020204030204" pitchFamily="34" charset="0"/>
              <a:cs typeface="Calibri" panose="020F0502020204030204" pitchFamily="34" charset="0"/>
            </a:endParaRPr>
          </a:p>
        </p:txBody>
      </p:sp>
      <p:sp>
        <p:nvSpPr>
          <p:cNvPr id="5123" name="Rectangle 3"/>
          <p:cNvSpPr>
            <a:spLocks noGrp="1" noChangeArrowheads="1"/>
          </p:cNvSpPr>
          <p:nvPr>
            <p:ph idx="1"/>
          </p:nvPr>
        </p:nvSpPr>
        <p:spPr>
          <a:xfrm>
            <a:off x="200025" y="1143000"/>
            <a:ext cx="11763376" cy="4114800"/>
          </a:xfrm>
        </p:spPr>
        <p:txBody>
          <a:bodyPr/>
          <a:lstStyle/>
          <a:p>
            <a:pPr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Quais as origens e consequências do elevado endividamento do governo ?</a:t>
            </a:r>
          </a:p>
          <a:p>
            <a:pPr algn="just" eaLnBrk="1" hangingPunct="1">
              <a:spcBef>
                <a:spcPts val="0"/>
              </a:spcBef>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eaLnBrk="1" hangingPunct="1">
              <a:spcBef>
                <a:spcPts val="0"/>
              </a:spcBef>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eaLnBrk="1" hangingPunct="1">
              <a:spcBef>
                <a:spcPts val="0"/>
              </a:spcBef>
              <a:buClrTx/>
              <a:buFont typeface="Arial" panose="020B0604020202020204" pitchFamily="34" charset="0"/>
              <a:buChar char="•"/>
            </a:pPr>
            <a:r>
              <a:rPr lang="en-US" altLang="en-US" sz="3600" dirty="0">
                <a:solidFill>
                  <a:srgbClr val="000000"/>
                </a:solidFill>
                <a:latin typeface="Calibri" panose="020F0502020204030204" pitchFamily="34" charset="0"/>
                <a:cs typeface="Calibri" panose="020F0502020204030204" pitchFamily="34" charset="0"/>
              </a:rPr>
              <a:t>A   </a:t>
            </a:r>
            <a:r>
              <a:rPr lang="en-US" altLang="en-US" sz="3600" dirty="0" err="1">
                <a:solidFill>
                  <a:srgbClr val="000000"/>
                </a:solidFill>
                <a:latin typeface="Calibri" panose="020F0502020204030204" pitchFamily="34" charset="0"/>
                <a:cs typeface="Calibri" panose="020F0502020204030204" pitchFamily="34" charset="0"/>
              </a:rPr>
              <a:t>elevada</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dívida</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governamental</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desloca</a:t>
            </a:r>
            <a:r>
              <a:rPr lang="en-US" altLang="en-US" sz="3600" dirty="0">
                <a:solidFill>
                  <a:srgbClr val="000000"/>
                </a:solidFill>
                <a:latin typeface="Calibri" panose="020F0502020204030204" pitchFamily="34" charset="0"/>
                <a:cs typeface="Calibri" panose="020F0502020204030204" pitchFamily="34" charset="0"/>
              </a:rPr>
              <a:t>   a </a:t>
            </a:r>
            <a:r>
              <a:rPr lang="en-US" altLang="en-US" sz="3600" dirty="0" err="1">
                <a:solidFill>
                  <a:srgbClr val="000000"/>
                </a:solidFill>
                <a:latin typeface="Calibri" panose="020F0502020204030204" pitchFamily="34" charset="0"/>
                <a:cs typeface="Calibri" panose="020F0502020204030204" pitchFamily="34" charset="0"/>
              </a:rPr>
              <a:t>poupança</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privada</a:t>
            </a:r>
            <a:r>
              <a:rPr lang="en-US" altLang="en-US" sz="3600" dirty="0">
                <a:solidFill>
                  <a:srgbClr val="000000"/>
                </a:solidFill>
                <a:latin typeface="Calibri" panose="020F0502020204030204" pitchFamily="34" charset="0"/>
                <a:cs typeface="Calibri" panose="020F0502020204030204" pitchFamily="34" charset="0"/>
              </a:rPr>
              <a:t> para o </a:t>
            </a:r>
            <a:r>
              <a:rPr lang="en-US" altLang="en-US" sz="3600" dirty="0" err="1">
                <a:solidFill>
                  <a:srgbClr val="000000"/>
                </a:solidFill>
                <a:latin typeface="Calibri" panose="020F0502020204030204" pitchFamily="34" charset="0"/>
                <a:cs typeface="Calibri" panose="020F0502020204030204" pitchFamily="34" charset="0"/>
              </a:rPr>
              <a:t>setor</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público</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empréstimos</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elevando</a:t>
            </a:r>
            <a:r>
              <a:rPr lang="en-US" altLang="en-US" sz="3600" dirty="0">
                <a:solidFill>
                  <a:srgbClr val="000000"/>
                </a:solidFill>
                <a:latin typeface="Calibri" panose="020F0502020204030204" pitchFamily="34" charset="0"/>
                <a:cs typeface="Calibri" panose="020F0502020204030204" pitchFamily="34" charset="0"/>
              </a:rPr>
              <a:t> a taxa de </a:t>
            </a:r>
            <a:r>
              <a:rPr lang="en-US" altLang="en-US" sz="3600" dirty="0" err="1">
                <a:solidFill>
                  <a:srgbClr val="000000"/>
                </a:solidFill>
                <a:latin typeface="Calibri" panose="020F0502020204030204" pitchFamily="34" charset="0"/>
                <a:cs typeface="Calibri" panose="020F0502020204030204" pitchFamily="34" charset="0"/>
              </a:rPr>
              <a:t>juros</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escassez</a:t>
            </a:r>
            <a:r>
              <a:rPr lang="en-US" altLang="en-US" sz="3600" dirty="0">
                <a:solidFill>
                  <a:srgbClr val="000000"/>
                </a:solidFill>
                <a:latin typeface="Calibri" panose="020F0502020204030204" pitchFamily="34" charset="0"/>
                <a:cs typeface="Calibri" panose="020F0502020204030204" pitchFamily="34" charset="0"/>
              </a:rPr>
              <a:t> de </a:t>
            </a:r>
            <a:r>
              <a:rPr lang="en-US" altLang="en-US" sz="3600" dirty="0" err="1">
                <a:solidFill>
                  <a:srgbClr val="000000"/>
                </a:solidFill>
                <a:latin typeface="Calibri" panose="020F0502020204030204" pitchFamily="34" charset="0"/>
                <a:cs typeface="Calibri" panose="020F0502020204030204" pitchFamily="34" charset="0"/>
              </a:rPr>
              <a:t>fundos</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emprestáveis</a:t>
            </a:r>
            <a:r>
              <a:rPr lang="en-US" altLang="en-US" sz="3600" dirty="0">
                <a:solidFill>
                  <a:srgbClr val="000000"/>
                </a:solidFill>
                <a:latin typeface="Calibri" panose="020F0502020204030204" pitchFamily="34" charset="0"/>
                <a:cs typeface="Calibri" panose="020F0502020204030204" pitchFamily="34" charset="0"/>
              </a:rPr>
              <a:t>) e </a:t>
            </a:r>
            <a:r>
              <a:rPr lang="en-US" altLang="en-US" sz="3600" dirty="0" err="1">
                <a:solidFill>
                  <a:srgbClr val="000000"/>
                </a:solidFill>
                <a:latin typeface="Calibri" panose="020F0502020204030204" pitchFamily="34" charset="0"/>
                <a:cs typeface="Calibri" panose="020F0502020204030204" pitchFamily="34" charset="0"/>
              </a:rPr>
              <a:t>reduzindo</a:t>
            </a:r>
            <a:r>
              <a:rPr lang="en-US" altLang="en-US" sz="3600" dirty="0">
                <a:solidFill>
                  <a:srgbClr val="000000"/>
                </a:solidFill>
                <a:latin typeface="Calibri" panose="020F0502020204030204" pitchFamily="34" charset="0"/>
                <a:cs typeface="Calibri" panose="020F0502020204030204" pitchFamily="34" charset="0"/>
              </a:rPr>
              <a:t> a taxa de </a:t>
            </a:r>
            <a:r>
              <a:rPr lang="en-US" altLang="en-US" sz="3600" dirty="0" err="1">
                <a:solidFill>
                  <a:srgbClr val="000000"/>
                </a:solidFill>
                <a:latin typeface="Calibri" panose="020F0502020204030204" pitchFamily="34" charset="0"/>
                <a:cs typeface="Calibri" panose="020F0502020204030204" pitchFamily="34" charset="0"/>
              </a:rPr>
              <a:t>investimento</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tranformando</a:t>
            </a:r>
            <a:r>
              <a:rPr lang="en-US" altLang="en-US" sz="3600" dirty="0">
                <a:solidFill>
                  <a:srgbClr val="000000"/>
                </a:solidFill>
                <a:latin typeface="Calibri" panose="020F0502020204030204" pitchFamily="34" charset="0"/>
                <a:cs typeface="Calibri" panose="020F0502020204030204" pitchFamily="34" charset="0"/>
              </a:rPr>
              <a:t>-se  </a:t>
            </a:r>
            <a:r>
              <a:rPr lang="en-US" altLang="en-US" sz="3600" dirty="0" err="1">
                <a:solidFill>
                  <a:srgbClr val="000000"/>
                </a:solidFill>
                <a:latin typeface="Calibri" panose="020F0502020204030204" pitchFamily="34" charset="0"/>
                <a:cs typeface="Calibri" panose="020F0502020204030204" pitchFamily="34" charset="0"/>
              </a:rPr>
              <a:t>em</a:t>
            </a:r>
            <a:r>
              <a:rPr lang="en-US" altLang="en-US" sz="3600" dirty="0">
                <a:solidFill>
                  <a:srgbClr val="000000"/>
                </a:solidFill>
                <a:latin typeface="Calibri" panose="020F0502020204030204" pitchFamily="34" charset="0"/>
                <a:cs typeface="Calibri" panose="020F0502020204030204" pitchFamily="34" charset="0"/>
              </a:rPr>
              <a:t>  um  </a:t>
            </a:r>
            <a:r>
              <a:rPr lang="en-US" altLang="en-US" sz="3600" dirty="0" err="1">
                <a:solidFill>
                  <a:srgbClr val="000000"/>
                </a:solidFill>
                <a:latin typeface="Calibri" panose="020F0502020204030204" pitchFamily="34" charset="0"/>
                <a:cs typeface="Calibri" panose="020F0502020204030204" pitchFamily="34" charset="0"/>
              </a:rPr>
              <a:t>entrave</a:t>
            </a:r>
            <a:r>
              <a:rPr lang="en-US" altLang="en-US" sz="3600" dirty="0">
                <a:solidFill>
                  <a:srgbClr val="000000"/>
                </a:solidFill>
                <a:latin typeface="Calibri" panose="020F0502020204030204" pitchFamily="34" charset="0"/>
                <a:cs typeface="Calibri" panose="020F0502020204030204" pitchFamily="34" charset="0"/>
              </a:rPr>
              <a:t> ao </a:t>
            </a:r>
            <a:r>
              <a:rPr lang="en-US" altLang="en-US" sz="3600" dirty="0" err="1">
                <a:solidFill>
                  <a:srgbClr val="000000"/>
                </a:solidFill>
                <a:latin typeface="Calibri" panose="020F0502020204030204" pitchFamily="34" charset="0"/>
                <a:cs typeface="Calibri" panose="020F0502020204030204" pitchFamily="34" charset="0"/>
              </a:rPr>
              <a:t>crescimento</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econômico</a:t>
            </a:r>
            <a:r>
              <a:rPr lang="en-US" altLang="en-US" sz="3600" dirty="0">
                <a:solidFill>
                  <a:srgbClr val="000000"/>
                </a:solidFill>
                <a:latin typeface="Calibri" panose="020F0502020204030204" pitchFamily="34" charset="0"/>
                <a:cs typeface="Calibri" panose="020F0502020204030204" pitchFamily="34" charset="0"/>
              </a:rPr>
              <a:t>.</a:t>
            </a:r>
          </a:p>
          <a:p>
            <a:pPr lvl="1" algn="just">
              <a:spcBef>
                <a:spcPts val="0"/>
              </a:spcBef>
              <a:buFont typeface="Arial" panose="020B0604020202020204" pitchFamily="34" charset="0"/>
              <a:buChar char="•"/>
            </a:pPr>
            <a:r>
              <a:rPr lang="en-US" altLang="en-US" sz="3600" dirty="0">
                <a:solidFill>
                  <a:srgbClr val="000000"/>
                </a:solidFill>
                <a:latin typeface="Calibri" panose="020F0502020204030204" pitchFamily="34" charset="0"/>
                <a:cs typeface="Calibri" panose="020F0502020204030204" pitchFamily="34" charset="0"/>
              </a:rPr>
              <a:t>O </a:t>
            </a:r>
            <a:r>
              <a:rPr lang="en-US" altLang="en-US" sz="3600" dirty="0" err="1">
                <a:solidFill>
                  <a:srgbClr val="000000"/>
                </a:solidFill>
                <a:latin typeface="Calibri" panose="020F0502020204030204" pitchFamily="34" charset="0"/>
                <a:cs typeface="Calibri" panose="020F0502020204030204" pitchFamily="34" charset="0"/>
              </a:rPr>
              <a:t>Risco</a:t>
            </a:r>
            <a:r>
              <a:rPr lang="en-US" altLang="en-US" sz="3600" dirty="0">
                <a:solidFill>
                  <a:srgbClr val="000000"/>
                </a:solidFill>
                <a:latin typeface="Calibri" panose="020F0502020204030204" pitchFamily="34" charset="0"/>
                <a:cs typeface="Calibri" panose="020F0502020204030204" pitchFamily="34" charset="0"/>
              </a:rPr>
              <a:t> é um </a:t>
            </a:r>
            <a:r>
              <a:rPr lang="en-US" altLang="en-US" sz="3600" dirty="0" err="1">
                <a:solidFill>
                  <a:srgbClr val="000000"/>
                </a:solidFill>
                <a:latin typeface="Calibri" panose="020F0502020204030204" pitchFamily="34" charset="0"/>
                <a:cs typeface="Calibri" panose="020F0502020204030204" pitchFamily="34" charset="0"/>
              </a:rPr>
              <a:t>componente</a:t>
            </a:r>
            <a:r>
              <a:rPr lang="en-US" altLang="en-US" sz="3600" dirty="0">
                <a:solidFill>
                  <a:srgbClr val="000000"/>
                </a:solidFill>
                <a:latin typeface="Calibri" panose="020F0502020204030204" pitchFamily="34" charset="0"/>
                <a:cs typeface="Calibri" panose="020F0502020204030204" pitchFamily="34" charset="0"/>
              </a:rPr>
              <a:t> da taxa de </a:t>
            </a:r>
            <a:r>
              <a:rPr lang="en-US" altLang="en-US" sz="3600" dirty="0" err="1">
                <a:solidFill>
                  <a:srgbClr val="000000"/>
                </a:solidFill>
                <a:latin typeface="Calibri" panose="020F0502020204030204" pitchFamily="34" charset="0"/>
                <a:cs typeface="Calibri" panose="020F0502020204030204" pitchFamily="34" charset="0"/>
              </a:rPr>
              <a:t>juros</a:t>
            </a:r>
            <a:r>
              <a:rPr lang="en-US" altLang="en-US" sz="3600" dirty="0">
                <a:solidFill>
                  <a:srgbClr val="000000"/>
                </a:solidFill>
                <a:latin typeface="Calibri" panose="020F0502020204030204" pitchFamily="34" charset="0"/>
                <a:cs typeface="Calibri" panose="020F0502020204030204" pitchFamily="34" charset="0"/>
              </a:rPr>
              <a:t> → a </a:t>
            </a:r>
            <a:r>
              <a:rPr lang="en-US" altLang="en-US" sz="3600" dirty="0" err="1">
                <a:solidFill>
                  <a:srgbClr val="000000"/>
                </a:solidFill>
                <a:latin typeface="Calibri" panose="020F0502020204030204" pitchFamily="34" charset="0"/>
                <a:cs typeface="Calibri" panose="020F0502020204030204" pitchFamily="34" charset="0"/>
              </a:rPr>
              <a:t>maior</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possibilidade</a:t>
            </a:r>
            <a:r>
              <a:rPr lang="en-US" altLang="en-US" sz="3600" dirty="0">
                <a:solidFill>
                  <a:srgbClr val="000000"/>
                </a:solidFill>
                <a:latin typeface="Calibri" panose="020F0502020204030204" pitchFamily="34" charset="0"/>
                <a:cs typeface="Calibri" panose="020F0502020204030204" pitchFamily="34" charset="0"/>
              </a:rPr>
              <a:t> de </a:t>
            </a:r>
            <a:r>
              <a:rPr lang="en-US" altLang="en-US" sz="3600" i="1" dirty="0">
                <a:solidFill>
                  <a:srgbClr val="000000"/>
                </a:solidFill>
                <a:latin typeface="Calibri" panose="020F0502020204030204" pitchFamily="34" charset="0"/>
                <a:cs typeface="Calibri" panose="020F0502020204030204" pitchFamily="34" charset="0"/>
              </a:rPr>
              <a:t>default</a:t>
            </a:r>
            <a:r>
              <a:rPr lang="en-US" altLang="en-US" sz="3600" dirty="0">
                <a:solidFill>
                  <a:srgbClr val="000000"/>
                </a:solidFill>
                <a:latin typeface="Calibri" panose="020F0502020204030204" pitchFamily="34" charset="0"/>
                <a:cs typeface="Calibri" panose="020F0502020204030204" pitchFamily="34" charset="0"/>
              </a:rPr>
              <a:t> </a:t>
            </a:r>
            <a:r>
              <a:rPr lang="en-US" altLang="en-US" sz="3600" dirty="0" err="1">
                <a:solidFill>
                  <a:srgbClr val="000000"/>
                </a:solidFill>
                <a:latin typeface="Calibri" panose="020F0502020204030204" pitchFamily="34" charset="0"/>
                <a:cs typeface="Calibri" panose="020F0502020204030204" pitchFamily="34" charset="0"/>
              </a:rPr>
              <a:t>aumenta</a:t>
            </a:r>
            <a:r>
              <a:rPr lang="en-US" altLang="en-US" sz="3600" dirty="0">
                <a:solidFill>
                  <a:srgbClr val="000000"/>
                </a:solidFill>
                <a:latin typeface="Calibri" panose="020F0502020204030204" pitchFamily="34" charset="0"/>
                <a:cs typeface="Calibri" panose="020F0502020204030204" pitchFamily="34" charset="0"/>
              </a:rPr>
              <a:t> a taxa de </a:t>
            </a:r>
            <a:r>
              <a:rPr lang="en-US" altLang="en-US" sz="3600" dirty="0" err="1">
                <a:solidFill>
                  <a:srgbClr val="000000"/>
                </a:solidFill>
                <a:latin typeface="Calibri" panose="020F0502020204030204" pitchFamily="34" charset="0"/>
                <a:cs typeface="Calibri" panose="020F0502020204030204" pitchFamily="34" charset="0"/>
              </a:rPr>
              <a:t>juros</a:t>
            </a:r>
            <a:r>
              <a:rPr lang="en-US" altLang="en-US" sz="3600" dirty="0">
                <a:solidFill>
                  <a:srgbClr val="000000"/>
                </a:solidFill>
                <a:latin typeface="Calibri" panose="020F0502020204030204" pitchFamily="34" charset="0"/>
                <a:cs typeface="Calibri" panose="020F0502020204030204" pitchFamily="34" charset="0"/>
              </a:rPr>
              <a:t>.</a:t>
            </a:r>
            <a:endParaRPr lang="pt-BR" altLang="en-US" sz="3600" dirty="0">
              <a:solidFill>
                <a:srgbClr val="000000"/>
              </a:solidFill>
              <a:latin typeface="Calibri" panose="020F0502020204030204" pitchFamily="34" charset="0"/>
              <a:cs typeface="Calibri" panose="020F0502020204030204" pitchFamily="34" charset="0"/>
            </a:endParaRPr>
          </a:p>
          <a:p>
            <a:pPr algn="just" eaLnBrk="1" hangingPunct="1">
              <a:spcBef>
                <a:spcPts val="0"/>
              </a:spcBef>
              <a:buClrTx/>
              <a:buFont typeface="Arial" panose="020B0604020202020204" pitchFamily="34" charset="0"/>
              <a:buChar char="•"/>
            </a:pPr>
            <a:endParaRPr lang="pt-BR" altLang="en-US" sz="4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1000"/>
            <a:ext cx="10972800" cy="609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Critérios e </a:t>
            </a:r>
            <a:r>
              <a:rPr lang="en-US" altLang="en-US" sz="4800" b="1" dirty="0">
                <a:solidFill>
                  <a:schemeClr val="tx1"/>
                </a:solidFill>
                <a:latin typeface="Calibri" panose="020F0502020204030204" pitchFamily="34" charset="0"/>
                <a:cs typeface="Calibri" panose="020F0502020204030204" pitchFamily="34" charset="0"/>
              </a:rPr>
              <a:t>D</a:t>
            </a:r>
            <a:r>
              <a:rPr lang="pt-BR" altLang="en-US" sz="4800" b="1" dirty="0" err="1">
                <a:solidFill>
                  <a:schemeClr val="tx1"/>
                </a:solidFill>
                <a:latin typeface="Calibri" panose="020F0502020204030204" pitchFamily="34" charset="0"/>
                <a:cs typeface="Calibri" panose="020F0502020204030204" pitchFamily="34" charset="0"/>
              </a:rPr>
              <a:t>efinições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16387" name="Rectangle 3"/>
          <p:cNvSpPr>
            <a:spLocks noGrp="1" noChangeArrowheads="1"/>
          </p:cNvSpPr>
          <p:nvPr>
            <p:ph idx="1"/>
          </p:nvPr>
        </p:nvSpPr>
        <p:spPr>
          <a:xfrm>
            <a:off x="152400" y="990600"/>
            <a:ext cx="11811000" cy="4114800"/>
          </a:xfrm>
        </p:spPr>
        <p:txBody>
          <a:bodyPr/>
          <a:lstStyle/>
          <a:p>
            <a:pPr algn="just" eaLnBrk="1" hangingPunct="1">
              <a:buClrTx/>
              <a:buFont typeface="Arial" panose="020B0604020202020204" pitchFamily="34" charset="0"/>
              <a:buChar char="•"/>
            </a:pPr>
            <a:r>
              <a:rPr lang="en-US" altLang="en-US" sz="4200" b="1" dirty="0">
                <a:latin typeface="Calibri" panose="020F0502020204030204" pitchFamily="34" charset="0"/>
                <a:cs typeface="Calibri" panose="020F0502020204030204" pitchFamily="34" charset="0"/>
              </a:rPr>
              <a:t>“</a:t>
            </a:r>
            <a:r>
              <a:rPr lang="pt-BR" altLang="en-US" sz="4200" b="1" dirty="0">
                <a:latin typeface="Calibri" panose="020F0502020204030204" pitchFamily="34" charset="0"/>
                <a:cs typeface="Calibri" panose="020F0502020204030204" pitchFamily="34" charset="0"/>
              </a:rPr>
              <a:t>Acima da Linha”</a:t>
            </a:r>
            <a:endParaRPr lang="en-US" altLang="en-US" sz="42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Critério</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 pelo</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 qual são explicitados os fluxos</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de receitas e despesas. Assim, podemos calcular:</a:t>
            </a:r>
          </a:p>
          <a:p>
            <a:pPr algn="just" eaLnBrk="1" hangingPunct="1">
              <a:spcBef>
                <a:spcPts val="0"/>
              </a:spcBef>
              <a:buClrTx/>
              <a:buFont typeface="Arial" panose="020B0604020202020204" pitchFamily="34" charset="0"/>
              <a:buChar char="•"/>
            </a:pPr>
            <a:endParaRPr lang="en-US" altLang="en-US" sz="12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Déficit Nominal =</a:t>
            </a:r>
            <a:r>
              <a:rPr lang="en-US" altLang="en-US" sz="3800" b="1"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 </a:t>
            </a:r>
            <a:r>
              <a:rPr lang="en-US" altLang="en-US" sz="3800" b="1"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Gastos </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Totais </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 Receitas </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Totais</a:t>
            </a:r>
            <a:endParaRPr lang="en-US" altLang="en-US" sz="3800"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endParaRPr lang="en-US" altLang="en-US" sz="12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Déficit Primário = </a:t>
            </a:r>
            <a:r>
              <a:rPr lang="pt-BR" altLang="en-US" sz="3800" dirty="0">
                <a:latin typeface="Calibri" panose="020F0502020204030204" pitchFamily="34" charset="0"/>
                <a:cs typeface="Calibri" panose="020F0502020204030204" pitchFamily="34" charset="0"/>
              </a:rPr>
              <a:t>Déficit Nominal – </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Despesas Financeiras (juros)</a:t>
            </a:r>
            <a:endParaRPr lang="en-US" altLang="en-US" sz="3800"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endParaRPr lang="pt-BR" altLang="en-US" sz="12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Déficit Operacional = </a:t>
            </a:r>
            <a:r>
              <a:rPr lang="en-US" altLang="en-US" sz="3800" b="1"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Déficit Nominal – Correções Monetária e Cambial </a:t>
            </a:r>
            <a:r>
              <a:rPr lang="pt-BR" altLang="en-US" sz="3800" dirty="0">
                <a:solidFill>
                  <a:srgbClr val="0033CC"/>
                </a:solidFill>
                <a:latin typeface="Calibri" panose="020F0502020204030204" pitchFamily="34" charset="0"/>
                <a:cs typeface="Calibri" panose="020F0502020204030204" pitchFamily="34" charset="0"/>
              </a:rPr>
              <a:t>→ Medida de Déficit Real</a:t>
            </a:r>
          </a:p>
          <a:p>
            <a:pPr lvl="2" algn="just">
              <a:spcBef>
                <a:spcPts val="0"/>
              </a:spcBef>
              <a:buFont typeface="Arial" panose="020B0604020202020204" pitchFamily="34" charset="0"/>
              <a:buChar char="•"/>
            </a:pPr>
            <a:r>
              <a:rPr lang="pt-BR" altLang="en-US" sz="3424" dirty="0">
                <a:latin typeface="Calibri" panose="020F0502020204030204" pitchFamily="34" charset="0"/>
                <a:cs typeface="Calibri" panose="020F0502020204030204" pitchFamily="34" charset="0"/>
              </a:rPr>
              <a:t>Hoje muito pouco utilizado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anim calcmode="lin" valueType="num">
                                      <p:cBhvr additive="base">
                                        <p:cTn id="23"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7">
                                            <p:txEl>
                                              <p:pRg st="7" end="7"/>
                                            </p:txEl>
                                          </p:spTgt>
                                        </p:tgtEl>
                                        <p:attrNameLst>
                                          <p:attrName>style.visibility</p:attrName>
                                        </p:attrNameLst>
                                      </p:cBhvr>
                                      <p:to>
                                        <p:strVal val="visible"/>
                                      </p:to>
                                    </p:set>
                                    <p:anim calcmode="lin" valueType="num">
                                      <p:cBhvr additive="base">
                                        <p:cTn id="2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 calcmode="lin" valueType="num">
                                      <p:cBhvr additive="base">
                                        <p:cTn id="3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838199" y="5181600"/>
            <a:ext cx="11125201" cy="12954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en-US" altLang="en-US" sz="3800">
              <a:latin typeface="Calibri" panose="020F0502020204030204" pitchFamily="34" charset="0"/>
              <a:cs typeface="Calibri" panose="020F0502020204030204" pitchFamily="34" charset="0"/>
            </a:endParaRPr>
          </a:p>
        </p:txBody>
      </p:sp>
      <p:sp>
        <p:nvSpPr>
          <p:cNvPr id="8" name="Rectangle 2"/>
          <p:cNvSpPr>
            <a:spLocks noGrp="1" noChangeArrowheads="1"/>
          </p:cNvSpPr>
          <p:nvPr>
            <p:ph type="title"/>
          </p:nvPr>
        </p:nvSpPr>
        <p:spPr>
          <a:xfrm>
            <a:off x="609600" y="381000"/>
            <a:ext cx="10972800" cy="609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Critérios e </a:t>
            </a:r>
            <a:r>
              <a:rPr lang="en-US" altLang="en-US" sz="4800" b="1" dirty="0">
                <a:solidFill>
                  <a:schemeClr val="tx1"/>
                </a:solidFill>
                <a:latin typeface="Calibri" panose="020F0502020204030204" pitchFamily="34" charset="0"/>
                <a:cs typeface="Calibri" panose="020F0502020204030204" pitchFamily="34" charset="0"/>
              </a:rPr>
              <a:t>D</a:t>
            </a:r>
            <a:r>
              <a:rPr lang="pt-BR" altLang="en-US" sz="4800" b="1" dirty="0" err="1">
                <a:solidFill>
                  <a:schemeClr val="tx1"/>
                </a:solidFill>
                <a:latin typeface="Calibri" panose="020F0502020204030204" pitchFamily="34" charset="0"/>
                <a:cs typeface="Calibri" panose="020F0502020204030204" pitchFamily="34" charset="0"/>
              </a:rPr>
              <a:t>efinições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17411" name="Rectangle 3"/>
          <p:cNvSpPr>
            <a:spLocks noGrp="1" noChangeArrowheads="1"/>
          </p:cNvSpPr>
          <p:nvPr>
            <p:ph idx="1"/>
          </p:nvPr>
        </p:nvSpPr>
        <p:spPr>
          <a:xfrm>
            <a:off x="304800" y="990600"/>
            <a:ext cx="11734800" cy="4114800"/>
          </a:xfrm>
        </p:spPr>
        <p:txBody>
          <a:bodyPr/>
          <a:lstStyle/>
          <a:p>
            <a:pPr algn="just" eaLnBrk="1" hangingPunct="1">
              <a:spcBef>
                <a:spcPts val="0"/>
              </a:spcBef>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“Abaixo da Linha”</a:t>
            </a:r>
            <a:endParaRPr lang="en-US" altLang="en-US" sz="42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Critério que observa o </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déficit</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com</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base na</a:t>
            </a:r>
            <a:r>
              <a:rPr lang="en-US" altLang="en-US" sz="3800"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variação da dívida pública, pela ótica do seu financiamento.</a:t>
            </a:r>
          </a:p>
          <a:p>
            <a:pPr algn="just" eaLnBrk="1" hangingPunct="1">
              <a:spcBef>
                <a:spcPts val="0"/>
              </a:spcBef>
              <a:buClrTx/>
              <a:buFont typeface="Arial" panose="020B0604020202020204" pitchFamily="34" charset="0"/>
              <a:buChar char="•"/>
            </a:pPr>
            <a:endParaRPr lang="en-US" altLang="en-US" sz="12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Dívida Líquida do Setor Público (DLSP)</a:t>
            </a:r>
            <a:endParaRPr lang="en-US" altLang="en-US" sz="38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endParaRPr lang="en-US" altLang="en-US" sz="6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Ajuste Patrimonial (AP)</a:t>
            </a:r>
            <a:endParaRPr lang="en-US" altLang="en-US" sz="38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endParaRPr lang="pt-BR" altLang="en-US" sz="600" b="1" dirty="0">
              <a:latin typeface="Calibri" panose="020F0502020204030204" pitchFamily="34" charset="0"/>
              <a:cs typeface="Calibri" panose="020F0502020204030204" pitchFamily="34" charset="0"/>
            </a:endParaRPr>
          </a:p>
          <a:p>
            <a:pPr lvl="1" algn="just" eaLnBrk="1" hangingPunct="1">
              <a:spcBef>
                <a:spcPts val="0"/>
              </a:spcBef>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Dívida Fiscal Líquida (DFL)</a:t>
            </a:r>
          </a:p>
          <a:p>
            <a:pPr algn="just" eaLnBrk="1" hangingPunct="1">
              <a:spcBef>
                <a:spcPts val="0"/>
              </a:spcBef>
              <a:buClrTx/>
              <a:buFont typeface="Arial" panose="020B0604020202020204" pitchFamily="34" charset="0"/>
              <a:buChar char="•"/>
            </a:pPr>
            <a:endParaRPr lang="pt-BR" altLang="en-US" sz="3800" b="1" dirty="0">
              <a:latin typeface="Calibri" panose="020F0502020204030204" pitchFamily="34" charset="0"/>
              <a:cs typeface="Calibri" panose="020F0502020204030204" pitchFamily="34" charset="0"/>
            </a:endParaRPr>
          </a:p>
        </p:txBody>
      </p:sp>
      <p:sp>
        <p:nvSpPr>
          <p:cNvPr id="17413" name="Text Box 5"/>
          <p:cNvSpPr txBox="1">
            <a:spLocks noChangeArrowheads="1"/>
          </p:cNvSpPr>
          <p:nvPr/>
        </p:nvSpPr>
        <p:spPr bwMode="auto">
          <a:xfrm>
            <a:off x="989797" y="5181600"/>
            <a:ext cx="1125077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3800" b="1" dirty="0">
                <a:solidFill>
                  <a:srgbClr val="000000"/>
                </a:solidFill>
                <a:latin typeface="Calibri" panose="020F0502020204030204" pitchFamily="34" charset="0"/>
                <a:cs typeface="Calibri" panose="020F0502020204030204" pitchFamily="34" charset="0"/>
              </a:rPr>
              <a:t>DFL = DLS</a:t>
            </a:r>
            <a:r>
              <a:rPr lang="en-US" altLang="en-US" sz="3800" b="1" dirty="0">
                <a:solidFill>
                  <a:srgbClr val="000000"/>
                </a:solidFill>
                <a:latin typeface="Calibri" panose="020F0502020204030204" pitchFamily="34" charset="0"/>
                <a:cs typeface="Calibri" panose="020F0502020204030204" pitchFamily="34" charset="0"/>
              </a:rPr>
              <a:t>P</a:t>
            </a:r>
            <a:r>
              <a:rPr lang="pt-BR" altLang="en-US" sz="3800" b="1" dirty="0">
                <a:solidFill>
                  <a:srgbClr val="000000"/>
                </a:solidFill>
                <a:latin typeface="Calibri" panose="020F0502020204030204" pitchFamily="34" charset="0"/>
                <a:cs typeface="Calibri" panose="020F0502020204030204" pitchFamily="34" charset="0"/>
              </a:rPr>
              <a:t> – AP = DLSP – (“Esqueletos”- Privatizações) </a:t>
            </a:r>
          </a:p>
        </p:txBody>
      </p:sp>
      <p:sp>
        <p:nvSpPr>
          <p:cNvPr id="17414" name="Text Box 5"/>
          <p:cNvSpPr txBox="1">
            <a:spLocks noChangeArrowheads="1"/>
          </p:cNvSpPr>
          <p:nvPr/>
        </p:nvSpPr>
        <p:spPr bwMode="auto">
          <a:xfrm>
            <a:off x="990600" y="5791200"/>
            <a:ext cx="975376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3800" b="1" dirty="0">
                <a:solidFill>
                  <a:srgbClr val="000000"/>
                </a:solidFill>
                <a:latin typeface="Calibri" panose="020F0502020204030204" pitchFamily="34" charset="0"/>
                <a:cs typeface="Calibri" panose="020F0502020204030204" pitchFamily="34" charset="0"/>
              </a:rPr>
              <a:t>Pois :  DLSP = DFL + “Esqueletos”- Privatizações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additive="base">
                                        <p:cTn id="1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11">
                                            <p:txEl>
                                              <p:pRg st="7" end="7"/>
                                            </p:txEl>
                                          </p:spTgt>
                                        </p:tgtEl>
                                        <p:attrNameLst>
                                          <p:attrName>style.visibility</p:attrName>
                                        </p:attrNameLst>
                                      </p:cBhvr>
                                      <p:to>
                                        <p:strVal val="visible"/>
                                      </p:to>
                                    </p:set>
                                    <p:anim calcmode="lin" valueType="num">
                                      <p:cBhvr additive="base">
                                        <p:cTn id="2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41"/>
                                        </p:tgtEl>
                                        <p:attrNameLst>
                                          <p:attrName>style.visibility</p:attrName>
                                        </p:attrNameLst>
                                      </p:cBhvr>
                                      <p:to>
                                        <p:strVal val="visible"/>
                                      </p:to>
                                    </p:set>
                                    <p:anim calcmode="lin" valueType="num">
                                      <p:cBhvr additive="base">
                                        <p:cTn id="35" dur="500" fill="hold"/>
                                        <p:tgtEl>
                                          <p:spTgt spid="14341"/>
                                        </p:tgtEl>
                                        <p:attrNameLst>
                                          <p:attrName>ppt_x</p:attrName>
                                        </p:attrNameLst>
                                      </p:cBhvr>
                                      <p:tavLst>
                                        <p:tav tm="0">
                                          <p:val>
                                            <p:strVal val="#ppt_x"/>
                                          </p:val>
                                        </p:tav>
                                        <p:tav tm="100000">
                                          <p:val>
                                            <p:strVal val="#ppt_x"/>
                                          </p:val>
                                        </p:tav>
                                      </p:tavLst>
                                    </p:anim>
                                    <p:anim calcmode="lin" valueType="num">
                                      <p:cBhvr additive="base">
                                        <p:cTn id="36" dur="500" fill="hold"/>
                                        <p:tgtEl>
                                          <p:spTgt spid="143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413"/>
                                        </p:tgtEl>
                                        <p:attrNameLst>
                                          <p:attrName>style.visibility</p:attrName>
                                        </p:attrNameLst>
                                      </p:cBhvr>
                                      <p:to>
                                        <p:strVal val="visible"/>
                                      </p:to>
                                    </p:set>
                                    <p:anim calcmode="lin" valueType="num">
                                      <p:cBhvr additive="base">
                                        <p:cTn id="39" dur="500" fill="hold"/>
                                        <p:tgtEl>
                                          <p:spTgt spid="17413"/>
                                        </p:tgtEl>
                                        <p:attrNameLst>
                                          <p:attrName>ppt_x</p:attrName>
                                        </p:attrNameLst>
                                      </p:cBhvr>
                                      <p:tavLst>
                                        <p:tav tm="0">
                                          <p:val>
                                            <p:strVal val="#ppt_x"/>
                                          </p:val>
                                        </p:tav>
                                        <p:tav tm="100000">
                                          <p:val>
                                            <p:strVal val="#ppt_x"/>
                                          </p:val>
                                        </p:tav>
                                      </p:tavLst>
                                    </p:anim>
                                    <p:anim calcmode="lin" valueType="num">
                                      <p:cBhvr additive="base">
                                        <p:cTn id="40" dur="500" fill="hold"/>
                                        <p:tgtEl>
                                          <p:spTgt spid="174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14"/>
                                        </p:tgtEl>
                                        <p:attrNameLst>
                                          <p:attrName>style.visibility</p:attrName>
                                        </p:attrNameLst>
                                      </p:cBhvr>
                                      <p:to>
                                        <p:strVal val="visible"/>
                                      </p:to>
                                    </p:set>
                                    <p:anim calcmode="lin" valueType="num">
                                      <p:cBhvr additive="base">
                                        <p:cTn id="43" dur="500" fill="hold"/>
                                        <p:tgtEl>
                                          <p:spTgt spid="17414"/>
                                        </p:tgtEl>
                                        <p:attrNameLst>
                                          <p:attrName>ppt_x</p:attrName>
                                        </p:attrNameLst>
                                      </p:cBhvr>
                                      <p:tavLst>
                                        <p:tav tm="0">
                                          <p:val>
                                            <p:strVal val="#ppt_x"/>
                                          </p:val>
                                        </p:tav>
                                        <p:tav tm="100000">
                                          <p:val>
                                            <p:strVal val="#ppt_x"/>
                                          </p:val>
                                        </p:tav>
                                      </p:tavLst>
                                    </p:anim>
                                    <p:anim calcmode="lin" valueType="num">
                                      <p:cBhvr additive="base">
                                        <p:cTn id="44"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7413" grpId="0"/>
      <p:bldP spid="174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533400" y="381000"/>
            <a:ext cx="10972800" cy="609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Critérios e </a:t>
            </a:r>
            <a:r>
              <a:rPr lang="en-US" altLang="en-US" sz="4800" b="1" dirty="0">
                <a:solidFill>
                  <a:schemeClr val="tx1"/>
                </a:solidFill>
                <a:latin typeface="Calibri" panose="020F0502020204030204" pitchFamily="34" charset="0"/>
                <a:cs typeface="Calibri" panose="020F0502020204030204" pitchFamily="34" charset="0"/>
              </a:rPr>
              <a:t>D</a:t>
            </a:r>
            <a:r>
              <a:rPr lang="pt-BR" altLang="en-US" sz="4800" b="1" dirty="0" err="1">
                <a:solidFill>
                  <a:schemeClr val="tx1"/>
                </a:solidFill>
                <a:latin typeface="Calibri" panose="020F0502020204030204" pitchFamily="34" charset="0"/>
                <a:cs typeface="Calibri" panose="020F0502020204030204" pitchFamily="34" charset="0"/>
              </a:rPr>
              <a:t>efinições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19459" name="Espaço Reservado para Conteúdo 2"/>
          <p:cNvSpPr>
            <a:spLocks noGrp="1"/>
          </p:cNvSpPr>
          <p:nvPr>
            <p:ph idx="1"/>
          </p:nvPr>
        </p:nvSpPr>
        <p:spPr>
          <a:xfrm>
            <a:off x="152400" y="994827"/>
            <a:ext cx="11734800" cy="609600"/>
          </a:xfrm>
        </p:spPr>
        <p:txBody>
          <a:bodyPr/>
          <a:lstStyle/>
          <a:p>
            <a:pPr>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Critérios de Cálculo</a:t>
            </a:r>
          </a:p>
          <a:p>
            <a:pPr>
              <a:buClrTx/>
              <a:buFont typeface="Arial" panose="020B0604020202020204" pitchFamily="34" charset="0"/>
              <a:buChar char="•"/>
            </a:pPr>
            <a:endParaRPr lang="pt-BR" altLang="en-US" sz="4000" dirty="0">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pt-BR" altLang="en-US" sz="4000" dirty="0">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pt-BR" altLang="en-US" sz="4000" dirty="0">
              <a:latin typeface="Calibri" panose="020F0502020204030204" pitchFamily="34" charset="0"/>
              <a:cs typeface="Calibri" panose="020F0502020204030204" pitchFamily="34" charset="0"/>
            </a:endParaRPr>
          </a:p>
          <a:p>
            <a:pPr marL="0" indent="0">
              <a:buClrTx/>
              <a:buNone/>
            </a:pPr>
            <a:endParaRPr lang="pt-BR" altLang="en-US" sz="4000" dirty="0">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pt-BR" altLang="en-US" sz="2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Observe que, para calcularmos o déficit pelo critério “abaixo da linha”, precisamos conhecer as “posições patrimoniais” do setor público (estoque da dívida).</a:t>
            </a:r>
          </a:p>
          <a:p>
            <a:pPr>
              <a:buClrTx/>
              <a:buFont typeface="Arial" panose="020B0604020202020204" pitchFamily="34" charset="0"/>
              <a:buChar char="•"/>
            </a:pPr>
            <a:endParaRPr lang="en-US" altLang="en-US" sz="4000" dirty="0">
              <a:latin typeface="Calibri" panose="020F0502020204030204" pitchFamily="34" charset="0"/>
              <a:cs typeface="Calibri" panose="020F0502020204030204" pitchFamily="34" charset="0"/>
            </a:endParaRPr>
          </a:p>
        </p:txBody>
      </p:sp>
      <p:graphicFrame>
        <p:nvGraphicFramePr>
          <p:cNvPr id="19460" name="Object 14"/>
          <p:cNvGraphicFramePr>
            <a:graphicFrameLocks noChangeAspect="1"/>
          </p:cNvGraphicFramePr>
          <p:nvPr>
            <p:extLst>
              <p:ext uri="{D42A27DB-BD31-4B8C-83A1-F6EECF244321}">
                <p14:modId xmlns:p14="http://schemas.microsoft.com/office/powerpoint/2010/main" val="2613177664"/>
              </p:ext>
            </p:extLst>
          </p:nvPr>
        </p:nvGraphicFramePr>
        <p:xfrm>
          <a:off x="685801" y="1680626"/>
          <a:ext cx="8610599" cy="914401"/>
        </p:xfrm>
        <a:graphic>
          <a:graphicData uri="http://schemas.openxmlformats.org/presentationml/2006/ole">
            <mc:AlternateContent xmlns:mc="http://schemas.openxmlformats.org/markup-compatibility/2006">
              <mc:Choice xmlns:v="urn:schemas-microsoft-com:vml" Requires="v">
                <p:oleObj name="Equation" r:id="rId2" imgW="2247900" imgH="241300" progId="Equation.DSMT4">
                  <p:embed/>
                </p:oleObj>
              </mc:Choice>
              <mc:Fallback>
                <p:oleObj name="Equation" r:id="rId2" imgW="2247900" imgH="241300"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80626"/>
                        <a:ext cx="8610599" cy="914401"/>
                      </a:xfrm>
                      <a:prstGeom prst="rect">
                        <a:avLst/>
                      </a:prstGeom>
                      <a:solidFill>
                        <a:schemeClr val="bg1">
                          <a:lumMod val="95000"/>
                        </a:schemeClr>
                      </a:solidFill>
                      <a:ln w="9525">
                        <a:solidFill>
                          <a:schemeClr val="tx1"/>
                        </a:solidFill>
                        <a:miter lim="800000"/>
                        <a:headEnd/>
                        <a:tailEnd/>
                      </a:ln>
                    </p:spPr>
                  </p:pic>
                </p:oleObj>
              </mc:Fallback>
            </mc:AlternateContent>
          </a:graphicData>
        </a:graphic>
      </p:graphicFrame>
      <p:sp>
        <p:nvSpPr>
          <p:cNvPr id="5" name="Colchete esquerdo 4"/>
          <p:cNvSpPr/>
          <p:nvPr/>
        </p:nvSpPr>
        <p:spPr bwMode="auto">
          <a:xfrm rot="16200000">
            <a:off x="1790701" y="1337729"/>
            <a:ext cx="152399" cy="2209798"/>
          </a:xfrm>
          <a:prstGeom prst="leftBracket">
            <a:avLst/>
          </a:prstGeom>
          <a:noFill/>
          <a:ln w="2857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6" name="Colchete esquerdo 5"/>
          <p:cNvSpPr/>
          <p:nvPr/>
        </p:nvSpPr>
        <p:spPr bwMode="auto">
          <a:xfrm rot="16200000">
            <a:off x="6227497" y="-436295"/>
            <a:ext cx="170396" cy="5767388"/>
          </a:xfrm>
          <a:prstGeom prst="leftBracket">
            <a:avLst/>
          </a:prstGeom>
          <a:noFill/>
          <a:ln w="2857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7" name="CaixaDeTexto 6"/>
          <p:cNvSpPr txBox="1"/>
          <p:nvPr/>
        </p:nvSpPr>
        <p:spPr>
          <a:xfrm>
            <a:off x="1066800" y="2720876"/>
            <a:ext cx="10591800" cy="1138773"/>
          </a:xfrm>
          <a:prstGeom prst="rect">
            <a:avLst/>
          </a:prstGeom>
          <a:noFill/>
          <a:ln w="28575">
            <a:solidFill>
              <a:schemeClr val="tx1"/>
            </a:solidFill>
          </a:ln>
        </p:spPr>
        <p:txBody>
          <a:bodyPr wrap="square">
            <a:spAutoFit/>
          </a:bodyPr>
          <a:lstStyle/>
          <a:p>
            <a:pPr>
              <a:defRPr/>
            </a:pPr>
            <a:r>
              <a:rPr lang="pt-BR" sz="3400" dirty="0">
                <a:solidFill>
                  <a:schemeClr val="tx1"/>
                </a:solidFill>
                <a:latin typeface="Calibri" panose="020F0502020204030204" pitchFamily="34" charset="0"/>
                <a:cs typeface="Calibri" panose="020F0502020204030204" pitchFamily="34" charset="0"/>
              </a:rPr>
              <a:t>Critério “acima da linha”:</a:t>
            </a:r>
          </a:p>
          <a:p>
            <a:pPr>
              <a:defRPr/>
            </a:pPr>
            <a:r>
              <a:rPr lang="pt-BR" sz="3400" b="0" dirty="0">
                <a:solidFill>
                  <a:schemeClr val="tx1"/>
                </a:solidFill>
                <a:latin typeface="Calibri" panose="020F0502020204030204" pitchFamily="34" charset="0"/>
                <a:cs typeface="Calibri" panose="020F0502020204030204" pitchFamily="34" charset="0"/>
              </a:rPr>
              <a:t>cálculo do déficit utilizando os fluxos de receitas e despesas</a:t>
            </a:r>
            <a:endParaRPr lang="en-US" sz="3400" b="0" dirty="0">
              <a:solidFill>
                <a:schemeClr val="tx1"/>
              </a:solidFill>
              <a:latin typeface="Calibri" panose="020F0502020204030204" pitchFamily="34" charset="0"/>
              <a:cs typeface="Calibri" panose="020F0502020204030204" pitchFamily="34" charset="0"/>
            </a:endParaRPr>
          </a:p>
        </p:txBody>
      </p:sp>
      <p:sp>
        <p:nvSpPr>
          <p:cNvPr id="8" name="CaixaDeTexto 7"/>
          <p:cNvSpPr txBox="1"/>
          <p:nvPr/>
        </p:nvSpPr>
        <p:spPr>
          <a:xfrm>
            <a:off x="762000" y="3962400"/>
            <a:ext cx="9677400" cy="1138773"/>
          </a:xfrm>
          <a:prstGeom prst="rect">
            <a:avLst/>
          </a:prstGeom>
          <a:noFill/>
          <a:ln w="28575">
            <a:solidFill>
              <a:schemeClr val="tx1"/>
            </a:solidFill>
          </a:ln>
        </p:spPr>
        <p:txBody>
          <a:bodyPr wrap="square">
            <a:spAutoFit/>
          </a:bodyPr>
          <a:lstStyle/>
          <a:p>
            <a:pPr>
              <a:defRPr/>
            </a:pPr>
            <a:r>
              <a:rPr lang="pt-BR" sz="3400" dirty="0">
                <a:solidFill>
                  <a:schemeClr val="tx1"/>
                </a:solidFill>
                <a:latin typeface="Calibri" panose="020F0502020204030204" pitchFamily="34" charset="0"/>
                <a:cs typeface="Calibri" panose="020F0502020204030204" pitchFamily="34" charset="0"/>
              </a:rPr>
              <a:t>Critério “abaixo da linha”:</a:t>
            </a:r>
          </a:p>
          <a:p>
            <a:pPr>
              <a:defRPr/>
            </a:pPr>
            <a:r>
              <a:rPr lang="pt-BR" sz="3400" b="0" dirty="0">
                <a:solidFill>
                  <a:schemeClr val="tx1"/>
                </a:solidFill>
                <a:latin typeface="Calibri" panose="020F0502020204030204" pitchFamily="34" charset="0"/>
                <a:cs typeface="Calibri" panose="020F0502020204030204" pitchFamily="34" charset="0"/>
              </a:rPr>
              <a:t>cálculo do déficit através da variação da dívida pública</a:t>
            </a:r>
            <a:endParaRPr lang="en-US" sz="3400" b="0" dirty="0">
              <a:solidFill>
                <a:schemeClr val="tx1"/>
              </a:solidFill>
              <a:latin typeface="Calibri" panose="020F0502020204030204" pitchFamily="34" charset="0"/>
              <a:cs typeface="Calibri" panose="020F0502020204030204" pitchFamily="34" charset="0"/>
            </a:endParaRPr>
          </a:p>
        </p:txBody>
      </p:sp>
      <p:cxnSp>
        <p:nvCxnSpPr>
          <p:cNvPr id="10" name="Conector de seta reta 9"/>
          <p:cNvCxnSpPr>
            <a:cxnSpLocks/>
          </p:cNvCxnSpPr>
          <p:nvPr/>
        </p:nvCxnSpPr>
        <p:spPr bwMode="auto">
          <a:xfrm>
            <a:off x="6324601" y="2518827"/>
            <a:ext cx="0" cy="21114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Conector de seta reta 13"/>
          <p:cNvCxnSpPr>
            <a:cxnSpLocks/>
          </p:cNvCxnSpPr>
          <p:nvPr/>
        </p:nvCxnSpPr>
        <p:spPr bwMode="auto">
          <a:xfrm>
            <a:off x="914400" y="2518829"/>
            <a:ext cx="0" cy="144357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459">
                                            <p:txEl>
                                              <p:pRg st="6" end="6"/>
                                            </p:txEl>
                                          </p:spTgt>
                                        </p:tgtEl>
                                        <p:attrNameLst>
                                          <p:attrName>style.visibility</p:attrName>
                                        </p:attrNameLst>
                                      </p:cBhvr>
                                      <p:to>
                                        <p:strVal val="visible"/>
                                      </p:to>
                                    </p:set>
                                    <p:anim calcmode="lin" valueType="num">
                                      <p:cBhvr additive="base">
                                        <p:cTn id="39"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752600" y="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20483" name="Espaço Reservado para Conteúdo 2"/>
          <p:cNvSpPr>
            <a:spLocks noGrp="1"/>
          </p:cNvSpPr>
          <p:nvPr>
            <p:ph idx="1"/>
          </p:nvPr>
        </p:nvSpPr>
        <p:spPr>
          <a:xfrm>
            <a:off x="304800" y="1066800"/>
            <a:ext cx="11430000" cy="6096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DLSP, DFL e AP</a:t>
            </a: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diferença entre a DLSP e a DFL (Dívida Fiscal Líquida) é dada pelo ajuste patrimonial, que considera as despesas e receitas extraordinárias.</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Receitas Extraordinárias: </a:t>
            </a:r>
            <a:r>
              <a:rPr lang="pt-BR" altLang="en-US" sz="3800" dirty="0">
                <a:latin typeface="Calibri" panose="020F0502020204030204" pitchFamily="34" charset="0"/>
                <a:cs typeface="Calibri" panose="020F0502020204030204" pitchFamily="34" charset="0"/>
              </a:rPr>
              <a:t>privatizações e outras.</a:t>
            </a:r>
          </a:p>
          <a:p>
            <a:pPr lvl="1"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Despesas Extraordinárias: </a:t>
            </a:r>
            <a:r>
              <a:rPr lang="pt-BR" altLang="en-US" sz="3800" dirty="0">
                <a:latin typeface="Calibri" panose="020F0502020204030204" pitchFamily="34" charset="0"/>
                <a:cs typeface="Calibri" panose="020F0502020204030204" pitchFamily="34" charset="0"/>
              </a:rPr>
              <a:t>passivos contingentes (“esqueletos”), despesas com variação cambial e outras.</a:t>
            </a:r>
          </a:p>
          <a:p>
            <a:pPr lvl="1"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additive="base">
                                        <p:cTn id="1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anim calcmode="lin" valueType="num">
                                      <p:cBhvr additive="base">
                                        <p:cTn id="1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752600" y="0"/>
            <a:ext cx="8229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4" name="Espaço Reservado para Conteúdo 2"/>
          <p:cNvSpPr>
            <a:spLocks noGrp="1"/>
          </p:cNvSpPr>
          <p:nvPr>
            <p:ph idx="1"/>
          </p:nvPr>
        </p:nvSpPr>
        <p:spPr>
          <a:xfrm>
            <a:off x="152400" y="1219200"/>
            <a:ext cx="11658600" cy="6096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DLSP, DFL e AP</a:t>
            </a: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importância do cálculo da DFL, quando existem valores elevados para o ajuste patrimonial: fazer alguma inferência sobre a gestão fiscal, desconsiderando receitas e despesas extraordinárias, ou seja, considerando somente os fluxos regulares de receita e despesa. </a:t>
            </a:r>
          </a:p>
        </p:txBody>
      </p:sp>
    </p:spTree>
    <p:extLst>
      <p:ext uri="{BB962C8B-B14F-4D97-AF65-F5344CB8AC3E}">
        <p14:creationId xmlns:p14="http://schemas.microsoft.com/office/powerpoint/2010/main" val="31434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p:cNvSpPr txBox="1">
            <a:spLocks/>
          </p:cNvSpPr>
          <p:nvPr/>
        </p:nvSpPr>
        <p:spPr bwMode="auto">
          <a:xfrm>
            <a:off x="19050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defRPr/>
            </a:pPr>
            <a:r>
              <a:rPr lang="pt-BR" altLang="en-US" sz="4800" b="1" kern="0" dirty="0">
                <a:latin typeface="Calibri" panose="020F0502020204030204" pitchFamily="34" charset="0"/>
                <a:cs typeface="Calibri" panose="020F0502020204030204" pitchFamily="34" charset="0"/>
              </a:rPr>
              <a:t>Observações</a:t>
            </a:r>
            <a:endParaRPr lang="en-US" altLang="en-US" sz="4800" b="1" kern="0" dirty="0">
              <a:latin typeface="Calibri" panose="020F0502020204030204" pitchFamily="34" charset="0"/>
              <a:cs typeface="Calibri" panose="020F0502020204030204" pitchFamily="34" charset="0"/>
            </a:endParaRPr>
          </a:p>
        </p:txBody>
      </p:sp>
      <p:sp>
        <p:nvSpPr>
          <p:cNvPr id="20" name="Rectangle 2"/>
          <p:cNvSpPr txBox="1">
            <a:spLocks noChangeArrowheads="1"/>
          </p:cNvSpPr>
          <p:nvPr/>
        </p:nvSpPr>
        <p:spPr bwMode="auto">
          <a:xfrm>
            <a:off x="304800" y="22860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457200" indent="-457200" algn="just" eaLnBrk="1" hangingPunct="1">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O   governo   pode   se     financiar   obtendo    recursos domesticamente ou no exterior.</a:t>
            </a:r>
          </a:p>
          <a:p>
            <a:pPr marL="1176338" lvl="1" indent="-457200" algn="just" eaLnBrk="1" hangingPunct="1">
              <a:buFont typeface="Arial" panose="020B0604020202020204" pitchFamily="34" charset="0"/>
              <a:buChar char="•"/>
            </a:pPr>
            <a:endParaRPr lang="pt-BR" altLang="en-US" sz="1600" b="0" kern="0" dirty="0">
              <a:latin typeface="Calibri" panose="020F0502020204030204" pitchFamily="34" charset="0"/>
              <a:cs typeface="Calibri" panose="020F0502020204030204" pitchFamily="34" charset="0"/>
            </a:endParaRPr>
          </a:p>
          <a:p>
            <a:pPr marL="457200" indent="-457200" algn="just" eaLnBrk="1" hangingPunct="1">
              <a:buFont typeface="Arial" panose="020B0604020202020204" pitchFamily="34" charset="0"/>
              <a:buChar char="•"/>
            </a:pPr>
            <a:r>
              <a:rPr lang="pt-BR" altLang="en-US" sz="3800" b="0" kern="0" dirty="0">
                <a:latin typeface="Calibri" panose="020F0502020204030204" pitchFamily="34" charset="0"/>
                <a:cs typeface="Calibri" panose="020F0502020204030204" pitchFamily="34" charset="0"/>
              </a:rPr>
              <a:t>Desta forma, parte da dívida do setor público é devida a residentes e parte a não residentes.</a:t>
            </a:r>
          </a:p>
          <a:p>
            <a:pPr marL="457200" indent="-457200" algn="just" eaLnBrk="1" hangingPunct="1">
              <a:buFont typeface="Arial" panose="020B0604020202020204" pitchFamily="34" charset="0"/>
              <a:buChar char="•"/>
            </a:pPr>
            <a:endParaRPr lang="pt-BR" altLang="en-US" sz="1900" b="0" kern="0" dirty="0">
              <a:latin typeface="Calibri" panose="020F0502020204030204" pitchFamily="34" charset="0"/>
              <a:cs typeface="Calibri" panose="020F0502020204030204" pitchFamily="34" charset="0"/>
            </a:endParaRPr>
          </a:p>
          <a:p>
            <a:pPr marL="457200" indent="-457200" algn="just" eaLnBrk="1" hangingPunct="1">
              <a:buFont typeface="Arial" panose="020B0604020202020204" pitchFamily="34" charset="0"/>
              <a:buChar char="•"/>
            </a:pPr>
            <a:r>
              <a:rPr lang="pt-BR" altLang="en-US" sz="3800" b="0" kern="0" dirty="0">
                <a:latin typeface="Calibri" panose="020F0502020204030204" pitchFamily="34" charset="0"/>
                <a:cs typeface="Calibri" panose="020F0502020204030204" pitchFamily="34" charset="0"/>
              </a:rPr>
              <a:t>Assim, podemos escrever:</a:t>
            </a:r>
            <a:endParaRPr lang="en-US" altLang="en-US" sz="3800" b="0" kern="0" dirty="0">
              <a:latin typeface="Calibri" panose="020F0502020204030204" pitchFamily="34" charset="0"/>
              <a:cs typeface="Calibri" panose="020F0502020204030204" pitchFamily="34" charset="0"/>
            </a:endParaRPr>
          </a:p>
        </p:txBody>
      </p:sp>
      <p:cxnSp>
        <p:nvCxnSpPr>
          <p:cNvPr id="3" name="Conector de Seta Reta 2">
            <a:extLst>
              <a:ext uri="{FF2B5EF4-FFF2-40B4-BE49-F238E27FC236}">
                <a16:creationId xmlns:a16="http://schemas.microsoft.com/office/drawing/2014/main" id="{722F7F94-3139-42F4-880D-3756A2CB06A1}"/>
              </a:ext>
            </a:extLst>
          </p:cNvPr>
          <p:cNvCxnSpPr/>
          <p:nvPr/>
        </p:nvCxnSpPr>
        <p:spPr bwMode="auto">
          <a:xfrm>
            <a:off x="6096000" y="4419600"/>
            <a:ext cx="5638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774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ext uri="{D42A27DB-BD31-4B8C-83A1-F6EECF244321}">
                <p14:modId xmlns:p14="http://schemas.microsoft.com/office/powerpoint/2010/main" val="2792569368"/>
              </p:ext>
            </p:extLst>
          </p:nvPr>
        </p:nvGraphicFramePr>
        <p:xfrm>
          <a:off x="228600" y="1082457"/>
          <a:ext cx="11811000" cy="998538"/>
        </p:xfrm>
        <a:graphic>
          <a:graphicData uri="http://schemas.openxmlformats.org/presentationml/2006/ole">
            <mc:AlternateContent xmlns:mc="http://schemas.openxmlformats.org/markup-compatibility/2006">
              <mc:Choice xmlns:v="urn:schemas-microsoft-com:vml" Requires="v">
                <p:oleObj name="Equation" r:id="rId2" imgW="3365500" imgH="279400" progId="Equation.DSMT4">
                  <p:embed/>
                </p:oleObj>
              </mc:Choice>
              <mc:Fallback>
                <p:oleObj name="Equation" r:id="rId2" imgW="3365500" imgH="279400" progId="Equation.DSMT4">
                  <p:embed/>
                  <p:pic>
                    <p:nvPicPr>
                      <p:cNvPr id="225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82457"/>
                        <a:ext cx="11811000" cy="998538"/>
                      </a:xfrm>
                      <a:prstGeom prst="rect">
                        <a:avLst/>
                      </a:prstGeom>
                      <a:solidFill>
                        <a:schemeClr val="bg1">
                          <a:lumMod val="95000"/>
                        </a:schemeClr>
                      </a:solidFill>
                      <a:ln>
                        <a:solidFill>
                          <a:schemeClr val="tx1"/>
                        </a:solidFill>
                      </a:ln>
                    </p:spPr>
                  </p:pic>
                </p:oleObj>
              </mc:Fallback>
            </mc:AlternateContent>
          </a:graphicData>
        </a:graphic>
      </p:graphicFrame>
      <p:sp>
        <p:nvSpPr>
          <p:cNvPr id="5" name="AutoShape 5"/>
          <p:cNvSpPr>
            <a:spLocks/>
          </p:cNvSpPr>
          <p:nvPr/>
        </p:nvSpPr>
        <p:spPr bwMode="auto">
          <a:xfrm rot="5400000">
            <a:off x="4635657" y="179327"/>
            <a:ext cx="101283" cy="3886200"/>
          </a:xfrm>
          <a:prstGeom prst="rightBracket">
            <a:avLst>
              <a:gd name="adj" fmla="val 16662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 name="AutoShape 6"/>
          <p:cNvSpPr>
            <a:spLocks/>
          </p:cNvSpPr>
          <p:nvPr/>
        </p:nvSpPr>
        <p:spPr bwMode="auto">
          <a:xfrm rot="5400000">
            <a:off x="7535862" y="1555533"/>
            <a:ext cx="92074" cy="1142998"/>
          </a:xfrm>
          <a:prstGeom prst="rightBracket">
            <a:avLst>
              <a:gd name="adj" fmla="val 10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 name="AutoShape 7"/>
          <p:cNvSpPr>
            <a:spLocks/>
          </p:cNvSpPr>
          <p:nvPr/>
        </p:nvSpPr>
        <p:spPr bwMode="auto">
          <a:xfrm rot="5400000">
            <a:off x="9245758" y="1360427"/>
            <a:ext cx="101284" cy="1524000"/>
          </a:xfrm>
          <a:prstGeom prst="rightBracket">
            <a:avLst>
              <a:gd name="adj" fmla="val 14166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 name="AutoShape 8"/>
          <p:cNvSpPr>
            <a:spLocks/>
          </p:cNvSpPr>
          <p:nvPr/>
        </p:nvSpPr>
        <p:spPr bwMode="auto">
          <a:xfrm rot="5400000">
            <a:off x="1244758" y="1208026"/>
            <a:ext cx="101283" cy="1828801"/>
          </a:xfrm>
          <a:prstGeom prst="rightBracket">
            <a:avLst>
              <a:gd name="adj" fmla="val 175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 name="Text Box 11"/>
          <p:cNvSpPr txBox="1">
            <a:spLocks noChangeArrowheads="1"/>
          </p:cNvSpPr>
          <p:nvPr/>
        </p:nvSpPr>
        <p:spPr bwMode="auto">
          <a:xfrm>
            <a:off x="533400" y="6059269"/>
            <a:ext cx="5181600" cy="646331"/>
          </a:xfrm>
          <a:prstGeom prst="rect">
            <a:avLst/>
          </a:prstGeom>
          <a:solidFill>
            <a:schemeClr val="accent1">
              <a:lumMod val="60000"/>
              <a:lumOff val="40000"/>
            </a:schemeClr>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3600" dirty="0" err="1">
                <a:latin typeface="Calibri" panose="020F0502020204030204" pitchFamily="34" charset="0"/>
                <a:cs typeface="Calibri" panose="020F0502020204030204" pitchFamily="34" charset="0"/>
              </a:rPr>
              <a:t>Variação</a:t>
            </a:r>
            <a:r>
              <a:rPr lang="en-US" altLang="en-US" sz="3600" dirty="0">
                <a:latin typeface="Calibri" panose="020F0502020204030204" pitchFamily="34" charset="0"/>
                <a:cs typeface="Calibri" panose="020F0502020204030204" pitchFamily="34" charset="0"/>
              </a:rPr>
              <a:t> da </a:t>
            </a:r>
            <a:r>
              <a:rPr lang="en-US" altLang="en-US" sz="3600" dirty="0" err="1">
                <a:latin typeface="Calibri" panose="020F0502020204030204" pitchFamily="34" charset="0"/>
                <a:cs typeface="Calibri" panose="020F0502020204030204" pitchFamily="34" charset="0"/>
              </a:rPr>
              <a:t>Dívida</a:t>
            </a:r>
            <a:r>
              <a:rPr lang="en-US" altLang="en-US" sz="3600" dirty="0">
                <a:latin typeface="Calibri" panose="020F0502020204030204" pitchFamily="34" charset="0"/>
                <a:cs typeface="Calibri" panose="020F0502020204030204" pitchFamily="34" charset="0"/>
              </a:rPr>
              <a:t> </a:t>
            </a:r>
            <a:r>
              <a:rPr lang="en-US" altLang="en-US" sz="3600" dirty="0" err="1">
                <a:latin typeface="Calibri" panose="020F0502020204030204" pitchFamily="34" charset="0"/>
                <a:cs typeface="Calibri" panose="020F0502020204030204" pitchFamily="34" charset="0"/>
              </a:rPr>
              <a:t>Pública</a:t>
            </a:r>
            <a:endParaRPr lang="pt-BR" altLang="en-US" sz="3600" dirty="0">
              <a:latin typeface="Calibri" panose="020F0502020204030204" pitchFamily="34" charset="0"/>
              <a:cs typeface="Calibri" panose="020F0502020204030204" pitchFamily="34" charset="0"/>
            </a:endParaRPr>
          </a:p>
        </p:txBody>
      </p:sp>
      <p:sp>
        <p:nvSpPr>
          <p:cNvPr id="11" name="Line 13"/>
          <p:cNvSpPr>
            <a:spLocks noChangeShapeType="1"/>
          </p:cNvSpPr>
          <p:nvPr/>
        </p:nvSpPr>
        <p:spPr bwMode="auto">
          <a:xfrm>
            <a:off x="3124200" y="2173069"/>
            <a:ext cx="0" cy="30797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Text Box 14"/>
          <p:cNvSpPr txBox="1">
            <a:spLocks noChangeArrowheads="1"/>
          </p:cNvSpPr>
          <p:nvPr/>
        </p:nvSpPr>
        <p:spPr bwMode="auto">
          <a:xfrm>
            <a:off x="1143000" y="2477869"/>
            <a:ext cx="3124200" cy="646331"/>
          </a:xfrm>
          <a:prstGeom prst="rect">
            <a:avLst/>
          </a:prstGeom>
          <a:solidFill>
            <a:schemeClr val="bg1">
              <a:lumMod val="95000"/>
            </a:schemeClr>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3600" b="0" dirty="0" err="1">
                <a:latin typeface="Calibri" panose="020F0502020204030204" pitchFamily="34" charset="0"/>
                <a:cs typeface="Calibri" panose="020F0502020204030204" pitchFamily="34" charset="0"/>
              </a:rPr>
              <a:t>Déficit</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Primário</a:t>
            </a:r>
            <a:endParaRPr lang="pt-BR" altLang="en-US" sz="3600" b="0" dirty="0">
              <a:latin typeface="Calibri" panose="020F0502020204030204" pitchFamily="34" charset="0"/>
              <a:cs typeface="Calibri" panose="020F0502020204030204" pitchFamily="34" charset="0"/>
            </a:endParaRPr>
          </a:p>
        </p:txBody>
      </p:sp>
      <p:sp>
        <p:nvSpPr>
          <p:cNvPr id="13" name="Text Box 16"/>
          <p:cNvSpPr txBox="1">
            <a:spLocks noChangeArrowheads="1"/>
          </p:cNvSpPr>
          <p:nvPr/>
        </p:nvSpPr>
        <p:spPr bwMode="auto">
          <a:xfrm>
            <a:off x="1143000" y="3411140"/>
            <a:ext cx="7696200" cy="1200329"/>
          </a:xfrm>
          <a:prstGeom prst="rect">
            <a:avLst/>
          </a:prstGeom>
          <a:solidFill>
            <a:schemeClr val="bg1">
              <a:lumMod val="95000"/>
            </a:schemeClr>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3600" b="0" dirty="0" err="1">
                <a:latin typeface="Calibri" panose="020F0502020204030204" pitchFamily="34" charset="0"/>
                <a:cs typeface="Calibri" panose="020F0502020204030204" pitchFamily="34" charset="0"/>
              </a:rPr>
              <a:t>Pagamento</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Juros</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sobre</a:t>
            </a:r>
            <a:r>
              <a:rPr lang="en-US" altLang="en-US" sz="3600" b="0" dirty="0">
                <a:latin typeface="Calibri" panose="020F0502020204030204" pitchFamily="34" charset="0"/>
                <a:cs typeface="Calibri" panose="020F0502020204030204" pitchFamily="34" charset="0"/>
              </a:rPr>
              <a:t> o </a:t>
            </a:r>
            <a:r>
              <a:rPr lang="en-US" altLang="en-US" sz="3600" b="0" dirty="0" err="1">
                <a:latin typeface="Calibri" panose="020F0502020204030204" pitchFamily="34" charset="0"/>
                <a:cs typeface="Calibri" panose="020F0502020204030204" pitchFamily="34" charset="0"/>
              </a:rPr>
              <a:t>estoque</a:t>
            </a:r>
            <a:r>
              <a:rPr lang="en-US" altLang="en-US" sz="3600" b="0" dirty="0">
                <a:latin typeface="Calibri" panose="020F0502020204030204" pitchFamily="34" charset="0"/>
                <a:cs typeface="Calibri" panose="020F0502020204030204" pitchFamily="34" charset="0"/>
              </a:rPr>
              <a:t> da </a:t>
            </a:r>
            <a:r>
              <a:rPr lang="en-US" altLang="en-US" sz="3600" b="0" dirty="0" err="1">
                <a:latin typeface="Calibri" panose="020F0502020204030204" pitchFamily="34" charset="0"/>
                <a:cs typeface="Calibri" panose="020F0502020204030204" pitchFamily="34" charset="0"/>
              </a:rPr>
              <a:t>dívida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pública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em</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poder</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residentes</a:t>
            </a:r>
            <a:endParaRPr lang="pt-BR" altLang="en-US" sz="3600" b="0" dirty="0">
              <a:latin typeface="Calibri" panose="020F0502020204030204" pitchFamily="34" charset="0"/>
              <a:cs typeface="Calibri" panose="020F0502020204030204" pitchFamily="34" charset="0"/>
            </a:endParaRPr>
          </a:p>
        </p:txBody>
      </p:sp>
      <p:sp>
        <p:nvSpPr>
          <p:cNvPr id="14" name="Line 18"/>
          <p:cNvSpPr>
            <a:spLocks noChangeShapeType="1"/>
          </p:cNvSpPr>
          <p:nvPr/>
        </p:nvSpPr>
        <p:spPr bwMode="auto">
          <a:xfrm>
            <a:off x="9372600" y="2173069"/>
            <a:ext cx="0" cy="2590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Text Box 19"/>
          <p:cNvSpPr txBox="1">
            <a:spLocks noChangeArrowheads="1"/>
          </p:cNvSpPr>
          <p:nvPr/>
        </p:nvSpPr>
        <p:spPr bwMode="auto">
          <a:xfrm>
            <a:off x="3429000" y="4763869"/>
            <a:ext cx="8382000" cy="1200329"/>
          </a:xfrm>
          <a:prstGeom prst="rect">
            <a:avLst/>
          </a:prstGeom>
          <a:solidFill>
            <a:schemeClr val="bg1">
              <a:lumMod val="95000"/>
            </a:schemeClr>
          </a:solid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defRPr/>
            </a:pPr>
            <a:r>
              <a:rPr lang="en-US" altLang="en-US" sz="3600" b="0" dirty="0" err="1">
                <a:latin typeface="Calibri" panose="020F0502020204030204" pitchFamily="34" charset="0"/>
                <a:cs typeface="Calibri" panose="020F0502020204030204" pitchFamily="34" charset="0"/>
              </a:rPr>
              <a:t>Pagamento</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Juros</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sobre</a:t>
            </a:r>
            <a:r>
              <a:rPr lang="en-US" altLang="en-US" sz="3600" b="0" dirty="0">
                <a:latin typeface="Calibri" panose="020F0502020204030204" pitchFamily="34" charset="0"/>
                <a:cs typeface="Calibri" panose="020F0502020204030204" pitchFamily="34" charset="0"/>
              </a:rPr>
              <a:t> o </a:t>
            </a:r>
            <a:r>
              <a:rPr lang="en-US" altLang="en-US" sz="3600" b="0" dirty="0" err="1">
                <a:latin typeface="Calibri" panose="020F0502020204030204" pitchFamily="34" charset="0"/>
                <a:cs typeface="Calibri" panose="020F0502020204030204" pitchFamily="34" charset="0"/>
              </a:rPr>
              <a:t>estoque</a:t>
            </a:r>
            <a:r>
              <a:rPr lang="en-US" altLang="en-US" sz="3600" b="0" dirty="0">
                <a:latin typeface="Calibri" panose="020F0502020204030204" pitchFamily="34" charset="0"/>
                <a:cs typeface="Calibri" panose="020F0502020204030204" pitchFamily="34" charset="0"/>
              </a:rPr>
              <a:t> da </a:t>
            </a:r>
            <a:r>
              <a:rPr lang="en-US" altLang="en-US" sz="3600" b="0" dirty="0" err="1">
                <a:latin typeface="Calibri" panose="020F0502020204030204" pitchFamily="34" charset="0"/>
                <a:cs typeface="Calibri" panose="020F0502020204030204" pitchFamily="34" charset="0"/>
              </a:rPr>
              <a:t>dívida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pública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em</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poder</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não</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residentes</a:t>
            </a:r>
            <a:endParaRPr lang="pt-BR" altLang="en-US" sz="3600" b="0" dirty="0">
              <a:latin typeface="Calibri" panose="020F0502020204030204" pitchFamily="34" charset="0"/>
              <a:cs typeface="Calibri" panose="020F0502020204030204" pitchFamily="34" charset="0"/>
            </a:endParaRPr>
          </a:p>
        </p:txBody>
      </p:sp>
      <p:sp>
        <p:nvSpPr>
          <p:cNvPr id="16" name="Line 24"/>
          <p:cNvSpPr>
            <a:spLocks noChangeShapeType="1"/>
          </p:cNvSpPr>
          <p:nvPr/>
        </p:nvSpPr>
        <p:spPr bwMode="auto">
          <a:xfrm flipH="1">
            <a:off x="7315201" y="2173069"/>
            <a:ext cx="0" cy="125394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Título 1"/>
          <p:cNvSpPr txBox="1">
            <a:spLocks/>
          </p:cNvSpPr>
          <p:nvPr/>
        </p:nvSpPr>
        <p:spPr bwMode="auto">
          <a:xfrm>
            <a:off x="1981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defRPr/>
            </a:pPr>
            <a:r>
              <a:rPr lang="pt-BR" altLang="en-US" sz="4800" b="1" kern="0" dirty="0">
                <a:latin typeface="Calibri" panose="020F0502020204030204" pitchFamily="34" charset="0"/>
                <a:cs typeface="Calibri" panose="020F0502020204030204" pitchFamily="34" charset="0"/>
              </a:rPr>
              <a:t>Observações</a:t>
            </a:r>
            <a:endParaRPr lang="en-US" altLang="en-US" sz="4800" b="1" kern="0" dirty="0">
              <a:latin typeface="Calibri" panose="020F0502020204030204" pitchFamily="34" charset="0"/>
              <a:cs typeface="Calibri" panose="020F0502020204030204" pitchFamily="34" charset="0"/>
            </a:endParaRPr>
          </a:p>
        </p:txBody>
      </p:sp>
      <p:cxnSp>
        <p:nvCxnSpPr>
          <p:cNvPr id="20" name="Conector de Seta Reta 19"/>
          <p:cNvCxnSpPr/>
          <p:nvPr/>
        </p:nvCxnSpPr>
        <p:spPr bwMode="auto">
          <a:xfrm>
            <a:off x="685800" y="2173069"/>
            <a:ext cx="0" cy="38862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3721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828800" y="0"/>
            <a:ext cx="82296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Déficit Nominal</a:t>
            </a:r>
            <a:endParaRPr lang="en-US" altLang="en-US" sz="4800" b="1" dirty="0">
              <a:solidFill>
                <a:schemeClr val="tx1"/>
              </a:solidFill>
              <a:latin typeface="Calibri" panose="020F0502020204030204" pitchFamily="34" charset="0"/>
              <a:cs typeface="Calibri" panose="020F0502020204030204" pitchFamily="34" charset="0"/>
            </a:endParaRPr>
          </a:p>
        </p:txBody>
      </p:sp>
      <p:graphicFrame>
        <p:nvGraphicFramePr>
          <p:cNvPr id="23556" name="Object 4"/>
          <p:cNvGraphicFramePr>
            <a:graphicFrameLocks noGrp="1" noChangeAspect="1"/>
          </p:cNvGraphicFramePr>
          <p:nvPr>
            <p:ph idx="1"/>
            <p:extLst>
              <p:ext uri="{D42A27DB-BD31-4B8C-83A1-F6EECF244321}">
                <p14:modId xmlns:p14="http://schemas.microsoft.com/office/powerpoint/2010/main" val="1438094778"/>
              </p:ext>
            </p:extLst>
          </p:nvPr>
        </p:nvGraphicFramePr>
        <p:xfrm>
          <a:off x="1101726" y="1905000"/>
          <a:ext cx="9521825" cy="889177"/>
        </p:xfrm>
        <a:graphic>
          <a:graphicData uri="http://schemas.openxmlformats.org/presentationml/2006/ole">
            <mc:AlternateContent xmlns:mc="http://schemas.openxmlformats.org/markup-compatibility/2006">
              <mc:Choice xmlns:v="urn:schemas-microsoft-com:vml" Requires="v">
                <p:oleObj name="Equation" r:id="rId2" imgW="2616120" imgH="279360" progId="Equation.DSMT4">
                  <p:embed/>
                </p:oleObj>
              </mc:Choice>
              <mc:Fallback>
                <p:oleObj name="Equation" r:id="rId2" imgW="2616120" imgH="279360" progId="Equation.DSMT4">
                  <p:embed/>
                  <p:pic>
                    <p:nvPicPr>
                      <p:cNvPr id="0" name="Object 4"/>
                      <p:cNvPicPr>
                        <a:picLocks noChangeAspect="1" noChangeArrowheads="1"/>
                      </p:cNvPicPr>
                      <p:nvPr/>
                    </p:nvPicPr>
                    <p:blipFill>
                      <a:blip r:embed="rId3"/>
                      <a:srcRect/>
                      <a:stretch>
                        <a:fillRect/>
                      </a:stretch>
                    </p:blipFill>
                    <p:spPr bwMode="auto">
                      <a:xfrm>
                        <a:off x="1101726" y="1905000"/>
                        <a:ext cx="9521825" cy="889177"/>
                      </a:xfrm>
                      <a:prstGeom prst="rect">
                        <a:avLst/>
                      </a:prstGeom>
                      <a:solidFill>
                        <a:schemeClr val="bg1">
                          <a:lumMod val="95000"/>
                        </a:schemeClr>
                      </a:solidFill>
                      <a:ln>
                        <a:solidFill>
                          <a:schemeClr val="tx1"/>
                        </a:solidFill>
                      </a:ln>
                      <a:effectLst/>
                    </p:spPr>
                  </p:pic>
                </p:oleObj>
              </mc:Fallback>
            </mc:AlternateContent>
          </a:graphicData>
        </a:graphic>
      </p:graphicFrame>
      <p:sp>
        <p:nvSpPr>
          <p:cNvPr id="23557" name="AutoShape 5"/>
          <p:cNvSpPr>
            <a:spLocks/>
          </p:cNvSpPr>
          <p:nvPr/>
        </p:nvSpPr>
        <p:spPr bwMode="auto">
          <a:xfrm rot="5400000">
            <a:off x="2324100" y="1555751"/>
            <a:ext cx="76201" cy="2590800"/>
          </a:xfrm>
          <a:prstGeom prst="rightBracket">
            <a:avLst>
              <a:gd name="adj" fmla="val 216667"/>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8" name="AutoShape 6"/>
          <p:cNvSpPr>
            <a:spLocks/>
          </p:cNvSpPr>
          <p:nvPr/>
        </p:nvSpPr>
        <p:spPr bwMode="auto">
          <a:xfrm rot="5400000">
            <a:off x="9067801" y="1212852"/>
            <a:ext cx="76200" cy="3276600"/>
          </a:xfrm>
          <a:prstGeom prst="rightBracket">
            <a:avLst>
              <a:gd name="adj" fmla="val 258333"/>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9" name="AutoShape 7"/>
          <p:cNvSpPr>
            <a:spLocks/>
          </p:cNvSpPr>
          <p:nvPr/>
        </p:nvSpPr>
        <p:spPr bwMode="auto">
          <a:xfrm rot="5400000">
            <a:off x="5486401" y="1365252"/>
            <a:ext cx="76200" cy="2971800"/>
          </a:xfrm>
          <a:prstGeom prst="rightBracket">
            <a:avLst>
              <a:gd name="adj" fmla="val 2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0" name="Line 8"/>
          <p:cNvSpPr>
            <a:spLocks noChangeShapeType="1"/>
          </p:cNvSpPr>
          <p:nvPr/>
        </p:nvSpPr>
        <p:spPr bwMode="auto">
          <a:xfrm>
            <a:off x="1447801" y="2889250"/>
            <a:ext cx="0" cy="26918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562" name="Line 11"/>
          <p:cNvSpPr>
            <a:spLocks noChangeShapeType="1"/>
          </p:cNvSpPr>
          <p:nvPr/>
        </p:nvSpPr>
        <p:spPr bwMode="auto">
          <a:xfrm>
            <a:off x="5257801" y="2889250"/>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5" name="Text Box 12"/>
          <p:cNvSpPr txBox="1">
            <a:spLocks noChangeArrowheads="1"/>
          </p:cNvSpPr>
          <p:nvPr/>
        </p:nvSpPr>
        <p:spPr bwMode="auto">
          <a:xfrm>
            <a:off x="1752601" y="3346450"/>
            <a:ext cx="7238996" cy="584775"/>
          </a:xfrm>
          <a:prstGeom prst="rect">
            <a:avLst/>
          </a:prstGeom>
          <a:no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b="0" dirty="0" err="1">
                <a:solidFill>
                  <a:srgbClr val="000000"/>
                </a:solidFill>
                <a:latin typeface="Calibri" panose="020F0502020204030204" pitchFamily="34" charset="0"/>
                <a:cs typeface="Calibri" panose="020F0502020204030204" pitchFamily="34" charset="0"/>
              </a:rPr>
              <a:t>Variação</a:t>
            </a:r>
            <a:r>
              <a:rPr lang="en-US" altLang="en-US" b="0" dirty="0">
                <a:solidFill>
                  <a:srgbClr val="000000"/>
                </a:solidFill>
                <a:latin typeface="Calibri" panose="020F0502020204030204" pitchFamily="34" charset="0"/>
                <a:cs typeface="Calibri" panose="020F0502020204030204" pitchFamily="34" charset="0"/>
              </a:rPr>
              <a:t> da </a:t>
            </a:r>
            <a:r>
              <a:rPr lang="en-US" altLang="en-US" b="0" dirty="0" err="1">
                <a:solidFill>
                  <a:srgbClr val="000000"/>
                </a:solidFill>
                <a:latin typeface="Calibri" panose="020F0502020204030204" pitchFamily="34" charset="0"/>
                <a:cs typeface="Calibri" panose="020F0502020204030204" pitchFamily="34" charset="0"/>
              </a:rPr>
              <a:t>dívida</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em</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poder</a:t>
            </a:r>
            <a:r>
              <a:rPr lang="en-US" altLang="en-US" b="0" dirty="0">
                <a:solidFill>
                  <a:srgbClr val="000000"/>
                </a:solidFill>
                <a:latin typeface="Calibri" panose="020F0502020204030204" pitchFamily="34" charset="0"/>
                <a:cs typeface="Calibri" panose="020F0502020204030204" pitchFamily="34" charset="0"/>
              </a:rPr>
              <a:t> de </a:t>
            </a:r>
            <a:r>
              <a:rPr lang="en-US" altLang="en-US" b="0" dirty="0" err="1">
                <a:solidFill>
                  <a:srgbClr val="000000"/>
                </a:solidFill>
                <a:latin typeface="Calibri" panose="020F0502020204030204" pitchFamily="34" charset="0"/>
                <a:cs typeface="Calibri" panose="020F0502020204030204" pitchFamily="34" charset="0"/>
              </a:rPr>
              <a:t>residentes</a:t>
            </a:r>
            <a:endParaRPr lang="pt-BR" altLang="en-US" b="0" dirty="0">
              <a:solidFill>
                <a:srgbClr val="000000"/>
              </a:solidFill>
              <a:latin typeface="Calibri" panose="020F0502020204030204" pitchFamily="34" charset="0"/>
              <a:cs typeface="Calibri" panose="020F0502020204030204" pitchFamily="34" charset="0"/>
            </a:endParaRPr>
          </a:p>
        </p:txBody>
      </p:sp>
      <p:sp>
        <p:nvSpPr>
          <p:cNvPr id="23564" name="Line 14"/>
          <p:cNvSpPr>
            <a:spLocks noChangeShapeType="1"/>
          </p:cNvSpPr>
          <p:nvPr/>
        </p:nvSpPr>
        <p:spPr bwMode="auto">
          <a:xfrm>
            <a:off x="9220201" y="2889250"/>
            <a:ext cx="0" cy="1295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8" name="Text Box 15"/>
          <p:cNvSpPr txBox="1">
            <a:spLocks noChangeArrowheads="1"/>
          </p:cNvSpPr>
          <p:nvPr/>
        </p:nvSpPr>
        <p:spPr bwMode="auto">
          <a:xfrm>
            <a:off x="2133602" y="4184650"/>
            <a:ext cx="9829794" cy="1077218"/>
          </a:xfrm>
          <a:prstGeom prst="rect">
            <a:avLst/>
          </a:prstGeom>
          <a:no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defRPr/>
            </a:pPr>
            <a:r>
              <a:rPr lang="en-US" altLang="en-US" b="0" dirty="0" err="1">
                <a:solidFill>
                  <a:srgbClr val="000000"/>
                </a:solidFill>
                <a:latin typeface="Calibri" panose="020F0502020204030204" pitchFamily="34" charset="0"/>
                <a:cs typeface="Calibri" panose="020F0502020204030204" pitchFamily="34" charset="0"/>
              </a:rPr>
              <a:t>Variação</a:t>
            </a:r>
            <a:r>
              <a:rPr lang="en-US" altLang="en-US" b="0" dirty="0">
                <a:solidFill>
                  <a:srgbClr val="000000"/>
                </a:solidFill>
                <a:latin typeface="Calibri" panose="020F0502020204030204" pitchFamily="34" charset="0"/>
                <a:cs typeface="Calibri" panose="020F0502020204030204" pitchFamily="34" charset="0"/>
              </a:rPr>
              <a:t> da </a:t>
            </a:r>
            <a:r>
              <a:rPr lang="en-US" altLang="en-US" b="0" dirty="0" err="1">
                <a:solidFill>
                  <a:srgbClr val="000000"/>
                </a:solidFill>
                <a:latin typeface="Calibri" panose="020F0502020204030204" pitchFamily="34" charset="0"/>
                <a:cs typeface="Calibri" panose="020F0502020204030204" pitchFamily="34" charset="0"/>
              </a:rPr>
              <a:t>dívida</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em</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poder</a:t>
            </a:r>
            <a:r>
              <a:rPr lang="en-US" altLang="en-US" b="0" dirty="0">
                <a:solidFill>
                  <a:srgbClr val="000000"/>
                </a:solidFill>
                <a:latin typeface="Calibri" panose="020F0502020204030204" pitchFamily="34" charset="0"/>
                <a:cs typeface="Calibri" panose="020F0502020204030204" pitchFamily="34" charset="0"/>
              </a:rPr>
              <a:t> de </a:t>
            </a:r>
            <a:r>
              <a:rPr lang="en-US" altLang="en-US" b="0" dirty="0" err="1">
                <a:solidFill>
                  <a:srgbClr val="000000"/>
                </a:solidFill>
                <a:latin typeface="Calibri" panose="020F0502020204030204" pitchFamily="34" charset="0"/>
                <a:cs typeface="Calibri" panose="020F0502020204030204" pitchFamily="34" charset="0"/>
              </a:rPr>
              <a:t>não</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residentes</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onde</a:t>
            </a:r>
            <a:r>
              <a:rPr lang="en-US" altLang="en-US" b="0" dirty="0">
                <a:solidFill>
                  <a:srgbClr val="000000"/>
                </a:solidFill>
                <a:latin typeface="Calibri" panose="020F0502020204030204" pitchFamily="34" charset="0"/>
                <a:cs typeface="Calibri" panose="020F0502020204030204" pitchFamily="34" charset="0"/>
              </a:rPr>
              <a:t>           </a:t>
            </a:r>
            <a:r>
              <a:rPr lang="en-US" altLang="en-US" i="1" dirty="0">
                <a:solidFill>
                  <a:srgbClr val="000000"/>
                </a:solidFill>
                <a:latin typeface="Calibri" panose="020F0502020204030204" pitchFamily="34" charset="0"/>
                <a:cs typeface="Calibri" panose="020F0502020204030204" pitchFamily="34" charset="0"/>
              </a:rPr>
              <a:t>E</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representa</a:t>
            </a:r>
            <a:r>
              <a:rPr lang="en-US" altLang="en-US" b="0" dirty="0">
                <a:solidFill>
                  <a:srgbClr val="000000"/>
                </a:solidFill>
                <a:latin typeface="Calibri" panose="020F0502020204030204" pitchFamily="34" charset="0"/>
                <a:cs typeface="Calibri" panose="020F0502020204030204" pitchFamily="34" charset="0"/>
              </a:rPr>
              <a:t> a taxa nominal de </a:t>
            </a:r>
            <a:r>
              <a:rPr lang="en-US" altLang="en-US" b="0" dirty="0" err="1">
                <a:solidFill>
                  <a:srgbClr val="000000"/>
                </a:solidFill>
                <a:latin typeface="Calibri" panose="020F0502020204030204" pitchFamily="34" charset="0"/>
                <a:cs typeface="Calibri" panose="020F0502020204030204" pitchFamily="34" charset="0"/>
              </a:rPr>
              <a:t>câmbio</a:t>
            </a:r>
            <a:r>
              <a:rPr lang="en-US" altLang="en-US" b="0" dirty="0">
                <a:solidFill>
                  <a:srgbClr val="000000"/>
                </a:solidFill>
                <a:latin typeface="Calibri" panose="020F0502020204030204" pitchFamily="34" charset="0"/>
                <a:cs typeface="Calibri" panose="020F0502020204030204" pitchFamily="34" charset="0"/>
              </a:rPr>
              <a:t>.</a:t>
            </a:r>
            <a:endParaRPr lang="pt-BR" altLang="en-US" b="0" dirty="0">
              <a:solidFill>
                <a:srgbClr val="000000"/>
              </a:solidFill>
              <a:latin typeface="Calibri" panose="020F0502020204030204" pitchFamily="34" charset="0"/>
              <a:cs typeface="Calibri" panose="020F0502020204030204" pitchFamily="34" charset="0"/>
            </a:endParaRPr>
          </a:p>
        </p:txBody>
      </p:sp>
      <p:sp>
        <p:nvSpPr>
          <p:cNvPr id="23567" name="CaixaDeTexto 6"/>
          <p:cNvSpPr txBox="1">
            <a:spLocks noChangeArrowheads="1"/>
          </p:cNvSpPr>
          <p:nvPr/>
        </p:nvSpPr>
        <p:spPr bwMode="auto">
          <a:xfrm>
            <a:off x="1447800" y="5556250"/>
            <a:ext cx="6848475" cy="615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400" b="0" dirty="0">
                <a:latin typeface="Calibri" panose="020F0502020204030204" pitchFamily="34" charset="0"/>
                <a:cs typeface="Calibri" panose="020F0502020204030204" pitchFamily="34" charset="0"/>
              </a:rPr>
              <a:t>Financiamento via emissão monetária</a:t>
            </a:r>
            <a:endParaRPr lang="en-US" altLang="en-US" sz="3400" b="0" dirty="0">
              <a:latin typeface="Calibri" panose="020F0502020204030204" pitchFamily="34" charset="0"/>
              <a:cs typeface="Calibri" panose="020F0502020204030204" pitchFamily="34" charset="0"/>
            </a:endParaRPr>
          </a:p>
        </p:txBody>
      </p:sp>
      <p:sp>
        <p:nvSpPr>
          <p:cNvPr id="2" name="CaixaDeTexto 1">
            <a:extLst>
              <a:ext uri="{FF2B5EF4-FFF2-40B4-BE49-F238E27FC236}">
                <a16:creationId xmlns:a16="http://schemas.microsoft.com/office/drawing/2014/main" id="{FAE851FA-4F45-4E30-BC30-B409B86B9480}"/>
              </a:ext>
            </a:extLst>
          </p:cNvPr>
          <p:cNvSpPr txBox="1"/>
          <p:nvPr/>
        </p:nvSpPr>
        <p:spPr>
          <a:xfrm>
            <a:off x="381000" y="1143000"/>
            <a:ext cx="11582400" cy="677108"/>
          </a:xfrm>
          <a:prstGeom prst="rect">
            <a:avLst/>
          </a:prstGeom>
          <a:noFill/>
        </p:spPr>
        <p:txBody>
          <a:bodyPr wrap="square" rtlCol="0">
            <a:spAutoFit/>
          </a:bodyPr>
          <a:lstStyle/>
          <a:p>
            <a:pPr marL="571500" indent="-571500">
              <a:buFont typeface="Arial" panose="020B0604020202020204" pitchFamily="34" charset="0"/>
              <a:buChar char="•"/>
            </a:pPr>
            <a:r>
              <a:rPr lang="pt-BR" sz="3800" dirty="0">
                <a:solidFill>
                  <a:schemeClr val="tx1"/>
                </a:solidFill>
                <a:latin typeface="Calibri" panose="020F0502020204030204" pitchFamily="34" charset="0"/>
                <a:cs typeface="Calibri" panose="020F0502020204030204" pitchFamily="34" charset="0"/>
              </a:rPr>
              <a:t>De uma forma geral</a:t>
            </a:r>
            <a:r>
              <a:rPr lang="pt-BR" sz="3800" b="0" dirty="0">
                <a:solidFill>
                  <a:schemeClr val="tx1"/>
                </a:solidFill>
                <a:latin typeface="Calibri" panose="020F0502020204030204" pitchFamily="34" charset="0"/>
                <a:cs typeface="Calibri" panose="020F0502020204030204" pitchFamily="34" charset="0"/>
              </a:rPr>
              <a:t>, podemos 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60"/>
                                        </p:tgtEl>
                                        <p:attrNameLst>
                                          <p:attrName>style.visibility</p:attrName>
                                        </p:attrNameLst>
                                      </p:cBhvr>
                                      <p:to>
                                        <p:strVal val="visible"/>
                                      </p:to>
                                    </p:set>
                                    <p:anim calcmode="lin" valueType="num">
                                      <p:cBhvr additive="base">
                                        <p:cTn id="11" dur="500" fill="hold"/>
                                        <p:tgtEl>
                                          <p:spTgt spid="23560"/>
                                        </p:tgtEl>
                                        <p:attrNameLst>
                                          <p:attrName>ppt_x</p:attrName>
                                        </p:attrNameLst>
                                      </p:cBhvr>
                                      <p:tavLst>
                                        <p:tav tm="0">
                                          <p:val>
                                            <p:strVal val="#ppt_x"/>
                                          </p:val>
                                        </p:tav>
                                        <p:tav tm="100000">
                                          <p:val>
                                            <p:strVal val="#ppt_x"/>
                                          </p:val>
                                        </p:tav>
                                      </p:tavLst>
                                    </p:anim>
                                    <p:anim calcmode="lin" valueType="num">
                                      <p:cBhvr additive="base">
                                        <p:cTn id="12" dur="500" fill="hold"/>
                                        <p:tgtEl>
                                          <p:spTgt spid="235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67"/>
                                        </p:tgtEl>
                                        <p:attrNameLst>
                                          <p:attrName>style.visibility</p:attrName>
                                        </p:attrNameLst>
                                      </p:cBhvr>
                                      <p:to>
                                        <p:strVal val="visible"/>
                                      </p:to>
                                    </p:set>
                                    <p:anim calcmode="lin" valueType="num">
                                      <p:cBhvr additive="base">
                                        <p:cTn id="15" dur="500" fill="hold"/>
                                        <p:tgtEl>
                                          <p:spTgt spid="23567"/>
                                        </p:tgtEl>
                                        <p:attrNameLst>
                                          <p:attrName>ppt_x</p:attrName>
                                        </p:attrNameLst>
                                      </p:cBhvr>
                                      <p:tavLst>
                                        <p:tav tm="0">
                                          <p:val>
                                            <p:strVal val="#ppt_x"/>
                                          </p:val>
                                        </p:tav>
                                        <p:tav tm="100000">
                                          <p:val>
                                            <p:strVal val="#ppt_x"/>
                                          </p:val>
                                        </p:tav>
                                      </p:tavLst>
                                    </p:anim>
                                    <p:anim calcmode="lin" valueType="num">
                                      <p:cBhvr additive="base">
                                        <p:cTn id="16"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559"/>
                                        </p:tgtEl>
                                        <p:attrNameLst>
                                          <p:attrName>style.visibility</p:attrName>
                                        </p:attrNameLst>
                                      </p:cBhvr>
                                      <p:to>
                                        <p:strVal val="visible"/>
                                      </p:to>
                                    </p:set>
                                    <p:anim calcmode="lin" valueType="num">
                                      <p:cBhvr additive="base">
                                        <p:cTn id="21" dur="500" fill="hold"/>
                                        <p:tgtEl>
                                          <p:spTgt spid="23559"/>
                                        </p:tgtEl>
                                        <p:attrNameLst>
                                          <p:attrName>ppt_x</p:attrName>
                                        </p:attrNameLst>
                                      </p:cBhvr>
                                      <p:tavLst>
                                        <p:tav tm="0">
                                          <p:val>
                                            <p:strVal val="#ppt_x"/>
                                          </p:val>
                                        </p:tav>
                                        <p:tav tm="100000">
                                          <p:val>
                                            <p:strVal val="#ppt_x"/>
                                          </p:val>
                                        </p:tav>
                                      </p:tavLst>
                                    </p:anim>
                                    <p:anim calcmode="lin" valueType="num">
                                      <p:cBhvr additive="base">
                                        <p:cTn id="22" dur="500" fill="hold"/>
                                        <p:tgtEl>
                                          <p:spTgt spid="2355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562"/>
                                        </p:tgtEl>
                                        <p:attrNameLst>
                                          <p:attrName>style.visibility</p:attrName>
                                        </p:attrNameLst>
                                      </p:cBhvr>
                                      <p:to>
                                        <p:strVal val="visible"/>
                                      </p:to>
                                    </p:set>
                                    <p:anim calcmode="lin" valueType="num">
                                      <p:cBhvr additive="base">
                                        <p:cTn id="25" dur="500" fill="hold"/>
                                        <p:tgtEl>
                                          <p:spTgt spid="23562"/>
                                        </p:tgtEl>
                                        <p:attrNameLst>
                                          <p:attrName>ppt_x</p:attrName>
                                        </p:attrNameLst>
                                      </p:cBhvr>
                                      <p:tavLst>
                                        <p:tav tm="0">
                                          <p:val>
                                            <p:strVal val="#ppt_x"/>
                                          </p:val>
                                        </p:tav>
                                        <p:tav tm="100000">
                                          <p:val>
                                            <p:strVal val="#ppt_x"/>
                                          </p:val>
                                        </p:tav>
                                      </p:tavLst>
                                    </p:anim>
                                    <p:anim calcmode="lin" valueType="num">
                                      <p:cBhvr additive="base">
                                        <p:cTn id="26" dur="500" fill="hold"/>
                                        <p:tgtEl>
                                          <p:spTgt spid="2356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15"/>
                                        </p:tgtEl>
                                        <p:attrNameLst>
                                          <p:attrName>style.visibility</p:attrName>
                                        </p:attrNameLst>
                                      </p:cBhvr>
                                      <p:to>
                                        <p:strVal val="visible"/>
                                      </p:to>
                                    </p:set>
                                    <p:anim calcmode="lin" valueType="num">
                                      <p:cBhvr additive="base">
                                        <p:cTn id="29" dur="500" fill="hold"/>
                                        <p:tgtEl>
                                          <p:spTgt spid="21515"/>
                                        </p:tgtEl>
                                        <p:attrNameLst>
                                          <p:attrName>ppt_x</p:attrName>
                                        </p:attrNameLst>
                                      </p:cBhvr>
                                      <p:tavLst>
                                        <p:tav tm="0">
                                          <p:val>
                                            <p:strVal val="#ppt_x"/>
                                          </p:val>
                                        </p:tav>
                                        <p:tav tm="100000">
                                          <p:val>
                                            <p:strVal val="#ppt_x"/>
                                          </p:val>
                                        </p:tav>
                                      </p:tavLst>
                                    </p:anim>
                                    <p:anim calcmode="lin" valueType="num">
                                      <p:cBhvr additive="base">
                                        <p:cTn id="30"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558"/>
                                        </p:tgtEl>
                                        <p:attrNameLst>
                                          <p:attrName>style.visibility</p:attrName>
                                        </p:attrNameLst>
                                      </p:cBhvr>
                                      <p:to>
                                        <p:strVal val="visible"/>
                                      </p:to>
                                    </p:set>
                                    <p:anim calcmode="lin" valueType="num">
                                      <p:cBhvr additive="base">
                                        <p:cTn id="35" dur="500" fill="hold"/>
                                        <p:tgtEl>
                                          <p:spTgt spid="23558"/>
                                        </p:tgtEl>
                                        <p:attrNameLst>
                                          <p:attrName>ppt_x</p:attrName>
                                        </p:attrNameLst>
                                      </p:cBhvr>
                                      <p:tavLst>
                                        <p:tav tm="0">
                                          <p:val>
                                            <p:strVal val="#ppt_x"/>
                                          </p:val>
                                        </p:tav>
                                        <p:tav tm="100000">
                                          <p:val>
                                            <p:strVal val="#ppt_x"/>
                                          </p:val>
                                        </p:tav>
                                      </p:tavLst>
                                    </p:anim>
                                    <p:anim calcmode="lin" valueType="num">
                                      <p:cBhvr additive="base">
                                        <p:cTn id="36" dur="500" fill="hold"/>
                                        <p:tgtEl>
                                          <p:spTgt spid="2355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564"/>
                                        </p:tgtEl>
                                        <p:attrNameLst>
                                          <p:attrName>style.visibility</p:attrName>
                                        </p:attrNameLst>
                                      </p:cBhvr>
                                      <p:to>
                                        <p:strVal val="visible"/>
                                      </p:to>
                                    </p:set>
                                    <p:anim calcmode="lin" valueType="num">
                                      <p:cBhvr additive="base">
                                        <p:cTn id="39" dur="500" fill="hold"/>
                                        <p:tgtEl>
                                          <p:spTgt spid="23564"/>
                                        </p:tgtEl>
                                        <p:attrNameLst>
                                          <p:attrName>ppt_x</p:attrName>
                                        </p:attrNameLst>
                                      </p:cBhvr>
                                      <p:tavLst>
                                        <p:tav tm="0">
                                          <p:val>
                                            <p:strVal val="#ppt_x"/>
                                          </p:val>
                                        </p:tav>
                                        <p:tav tm="100000">
                                          <p:val>
                                            <p:strVal val="#ppt_x"/>
                                          </p:val>
                                        </p:tav>
                                      </p:tavLst>
                                    </p:anim>
                                    <p:anim calcmode="lin" valueType="num">
                                      <p:cBhvr additive="base">
                                        <p:cTn id="40" dur="500" fill="hold"/>
                                        <p:tgtEl>
                                          <p:spTgt spid="235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18"/>
                                        </p:tgtEl>
                                        <p:attrNameLst>
                                          <p:attrName>style.visibility</p:attrName>
                                        </p:attrNameLst>
                                      </p:cBhvr>
                                      <p:to>
                                        <p:strVal val="visible"/>
                                      </p:to>
                                    </p:set>
                                    <p:anim calcmode="lin" valueType="num">
                                      <p:cBhvr additive="base">
                                        <p:cTn id="43" dur="500" fill="hold"/>
                                        <p:tgtEl>
                                          <p:spTgt spid="21518"/>
                                        </p:tgtEl>
                                        <p:attrNameLst>
                                          <p:attrName>ppt_x</p:attrName>
                                        </p:attrNameLst>
                                      </p:cBhvr>
                                      <p:tavLst>
                                        <p:tav tm="0">
                                          <p:val>
                                            <p:strVal val="#ppt_x"/>
                                          </p:val>
                                        </p:tav>
                                        <p:tav tm="100000">
                                          <p:val>
                                            <p:strVal val="#ppt_x"/>
                                          </p:val>
                                        </p:tav>
                                      </p:tavLst>
                                    </p:anim>
                                    <p:anim calcmode="lin" valueType="num">
                                      <p:cBhvr additive="base">
                                        <p:cTn id="44"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59" grpId="0" animBg="1"/>
      <p:bldP spid="23560" grpId="0" animBg="1"/>
      <p:bldP spid="23562" grpId="0" animBg="1"/>
      <p:bldP spid="21515" grpId="0" animBg="1"/>
      <p:bldP spid="23564" grpId="0" animBg="1"/>
      <p:bldP spid="21518" grpId="0" animBg="1"/>
      <p:bldP spid="2356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61D9CE9-9085-44BF-BECA-BAB950AA4813}"/>
              </a:ext>
            </a:extLst>
          </p:cNvPr>
          <p:cNvSpPr>
            <a:spLocks noGrp="1"/>
          </p:cNvSpPr>
          <p:nvPr>
            <p:ph idx="1"/>
          </p:nvPr>
        </p:nvSpPr>
        <p:spPr>
          <a:xfrm>
            <a:off x="228600" y="1143484"/>
            <a:ext cx="11734800" cy="1828800"/>
          </a:xfrm>
        </p:spPr>
        <p:txBody>
          <a:bodyPr/>
          <a:lstStyle/>
          <a:p>
            <a:pPr algn="just"/>
            <a:r>
              <a:rPr lang="pt-BR" b="1" dirty="0">
                <a:latin typeface="Calibri" panose="020F0502020204030204" pitchFamily="34" charset="0"/>
                <a:cs typeface="Calibri" panose="020F0502020204030204" pitchFamily="34" charset="0"/>
              </a:rPr>
              <a:t>Logo → </a:t>
            </a:r>
            <a:r>
              <a:rPr lang="pt-BR" dirty="0">
                <a:latin typeface="Calibri" panose="020F0502020204030204" pitchFamily="34" charset="0"/>
                <a:cs typeface="Calibri" panose="020F0502020204030204" pitchFamily="34" charset="0"/>
              </a:rPr>
              <a:t>O financiamento do déficit nominal pode ser realizado com o governo se endividando (nominalmente) ou emitindo moeda (corrente).</a:t>
            </a:r>
          </a:p>
        </p:txBody>
      </p:sp>
      <p:graphicFrame>
        <p:nvGraphicFramePr>
          <p:cNvPr id="4" name="Object 4">
            <a:extLst>
              <a:ext uri="{FF2B5EF4-FFF2-40B4-BE49-F238E27FC236}">
                <a16:creationId xmlns:a16="http://schemas.microsoft.com/office/drawing/2014/main" id="{2B071FB4-C758-4AE9-8DE8-E8CD61C0150E}"/>
              </a:ext>
            </a:extLst>
          </p:cNvPr>
          <p:cNvGraphicFramePr>
            <a:graphicFrameLocks noChangeAspect="1"/>
          </p:cNvGraphicFramePr>
          <p:nvPr>
            <p:extLst>
              <p:ext uri="{D42A27DB-BD31-4B8C-83A1-F6EECF244321}">
                <p14:modId xmlns:p14="http://schemas.microsoft.com/office/powerpoint/2010/main" val="2116628058"/>
              </p:ext>
            </p:extLst>
          </p:nvPr>
        </p:nvGraphicFramePr>
        <p:xfrm>
          <a:off x="762000" y="2972284"/>
          <a:ext cx="9890125" cy="889000"/>
        </p:xfrm>
        <a:graphic>
          <a:graphicData uri="http://schemas.openxmlformats.org/presentationml/2006/ole">
            <mc:AlternateContent xmlns:mc="http://schemas.openxmlformats.org/markup-compatibility/2006">
              <mc:Choice xmlns:v="urn:schemas-microsoft-com:vml" Requires="v">
                <p:oleObj name="Equation" r:id="rId2" imgW="2717640" imgH="279360" progId="Equation.DSMT4">
                  <p:embed/>
                </p:oleObj>
              </mc:Choice>
              <mc:Fallback>
                <p:oleObj name="Equation" r:id="rId2" imgW="2717640" imgH="279360" progId="Equation.DSMT4">
                  <p:embed/>
                  <p:pic>
                    <p:nvPicPr>
                      <p:cNvPr id="15" name="Object 4">
                        <a:extLst>
                          <a:ext uri="{FF2B5EF4-FFF2-40B4-BE49-F238E27FC236}">
                            <a16:creationId xmlns:a16="http://schemas.microsoft.com/office/drawing/2014/main" id="{76E893B8-3B72-4893-9451-7BB7B59CCF3D}"/>
                          </a:ext>
                        </a:extLst>
                      </p:cNvPr>
                      <p:cNvPicPr>
                        <a:picLocks noChangeAspect="1" noChangeArrowheads="1"/>
                      </p:cNvPicPr>
                      <p:nvPr/>
                    </p:nvPicPr>
                    <p:blipFill>
                      <a:blip r:embed="rId3"/>
                      <a:srcRect/>
                      <a:stretch>
                        <a:fillRect/>
                      </a:stretch>
                    </p:blipFill>
                    <p:spPr bwMode="auto">
                      <a:xfrm>
                        <a:off x="762000" y="2972284"/>
                        <a:ext cx="9890125" cy="889000"/>
                      </a:xfrm>
                      <a:prstGeom prst="rect">
                        <a:avLst/>
                      </a:prstGeom>
                      <a:solidFill>
                        <a:schemeClr val="bg1">
                          <a:lumMod val="95000"/>
                        </a:schemeClr>
                      </a:solidFill>
                      <a:ln>
                        <a:solidFill>
                          <a:schemeClr val="tx1"/>
                        </a:solidFill>
                      </a:ln>
                      <a:effectLst/>
                    </p:spPr>
                  </p:pic>
                </p:oleObj>
              </mc:Fallback>
            </mc:AlternateContent>
          </a:graphicData>
        </a:graphic>
      </p:graphicFrame>
      <p:sp>
        <p:nvSpPr>
          <p:cNvPr id="5" name="Rectangle 2">
            <a:extLst>
              <a:ext uri="{FF2B5EF4-FFF2-40B4-BE49-F238E27FC236}">
                <a16:creationId xmlns:a16="http://schemas.microsoft.com/office/drawing/2014/main" id="{1F558A3E-F707-49FA-AD6D-DB1F991A155C}"/>
              </a:ext>
            </a:extLst>
          </p:cNvPr>
          <p:cNvSpPr>
            <a:spLocks noGrp="1" noChangeArrowheads="1"/>
          </p:cNvSpPr>
          <p:nvPr>
            <p:ph type="title"/>
          </p:nvPr>
        </p:nvSpPr>
        <p:spPr>
          <a:xfrm>
            <a:off x="1905000" y="-76200"/>
            <a:ext cx="82296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Déficit Nominal</a:t>
            </a:r>
            <a:endParaRPr lang="en-US" altLang="en-US" sz="4800" b="1" dirty="0">
              <a:solidFill>
                <a:schemeClr val="tx1"/>
              </a:solidFill>
              <a:latin typeface="Calibri" panose="020F0502020204030204" pitchFamily="34" charset="0"/>
              <a:cs typeface="Calibri" panose="020F0502020204030204" pitchFamily="34" charset="0"/>
            </a:endParaRPr>
          </a:p>
        </p:txBody>
      </p:sp>
      <p:graphicFrame>
        <p:nvGraphicFramePr>
          <p:cNvPr id="6" name="Object 4">
            <a:extLst>
              <a:ext uri="{FF2B5EF4-FFF2-40B4-BE49-F238E27FC236}">
                <a16:creationId xmlns:a16="http://schemas.microsoft.com/office/drawing/2014/main" id="{4383E6EF-4F06-4831-81AB-672D6B03ECC9}"/>
              </a:ext>
            </a:extLst>
          </p:cNvPr>
          <p:cNvGraphicFramePr>
            <a:graphicFrameLocks noChangeAspect="1"/>
          </p:cNvGraphicFramePr>
          <p:nvPr>
            <p:extLst>
              <p:ext uri="{D42A27DB-BD31-4B8C-83A1-F6EECF244321}">
                <p14:modId xmlns:p14="http://schemas.microsoft.com/office/powerpoint/2010/main" val="1402227842"/>
              </p:ext>
            </p:extLst>
          </p:nvPr>
        </p:nvGraphicFramePr>
        <p:xfrm>
          <a:off x="2193925" y="4172900"/>
          <a:ext cx="7940675" cy="780584"/>
        </p:xfrm>
        <a:graphic>
          <a:graphicData uri="http://schemas.openxmlformats.org/presentationml/2006/ole">
            <mc:AlternateContent xmlns:mc="http://schemas.openxmlformats.org/markup-compatibility/2006">
              <mc:Choice xmlns:v="urn:schemas-microsoft-com:vml" Requires="v">
                <p:oleObj name="Equation" r:id="rId4" imgW="2590560" imgH="279360" progId="Equation.DSMT4">
                  <p:embed/>
                </p:oleObj>
              </mc:Choice>
              <mc:Fallback>
                <p:oleObj name="Equation" r:id="rId4" imgW="2590560" imgH="279360" progId="Equation.DSMT4">
                  <p:embed/>
                  <p:pic>
                    <p:nvPicPr>
                      <p:cNvPr id="23556" name="Object 4"/>
                      <p:cNvPicPr>
                        <a:picLocks noChangeAspect="1" noChangeArrowheads="1"/>
                      </p:cNvPicPr>
                      <p:nvPr/>
                    </p:nvPicPr>
                    <p:blipFill>
                      <a:blip r:embed="rId5"/>
                      <a:srcRect/>
                      <a:stretch>
                        <a:fillRect/>
                      </a:stretch>
                    </p:blipFill>
                    <p:spPr bwMode="auto">
                      <a:xfrm>
                        <a:off x="2193925" y="4172900"/>
                        <a:ext cx="7940675" cy="780584"/>
                      </a:xfrm>
                      <a:prstGeom prst="rect">
                        <a:avLst/>
                      </a:prstGeom>
                      <a:noFill/>
                      <a:ln>
                        <a:noFill/>
                      </a:ln>
                      <a:effectLst/>
                    </p:spPr>
                  </p:pic>
                </p:oleObj>
              </mc:Fallback>
            </mc:AlternateContent>
          </a:graphicData>
        </a:graphic>
      </p:graphicFrame>
      <p:sp>
        <p:nvSpPr>
          <p:cNvPr id="7" name="Espaço Reservado para Conteúdo 2">
            <a:extLst>
              <a:ext uri="{FF2B5EF4-FFF2-40B4-BE49-F238E27FC236}">
                <a16:creationId xmlns:a16="http://schemas.microsoft.com/office/drawing/2014/main" id="{28406017-C50F-4747-8A37-9A3D2F2DFF73}"/>
              </a:ext>
            </a:extLst>
          </p:cNvPr>
          <p:cNvSpPr txBox="1">
            <a:spLocks/>
          </p:cNvSpPr>
          <p:nvPr/>
        </p:nvSpPr>
        <p:spPr bwMode="auto">
          <a:xfrm>
            <a:off x="152400" y="3581400"/>
            <a:ext cx="11734800" cy="149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endParaRPr lang="pt-BR" b="0" kern="0" dirty="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sz="3400" b="0" kern="0" dirty="0">
                <a:latin typeface="Calibri" panose="020F0502020204030204" pitchFamily="34" charset="0"/>
                <a:cs typeface="Calibri" panose="020F0502020204030204" pitchFamily="34" charset="0"/>
              </a:rPr>
              <a:t>Onde</a:t>
            </a:r>
          </a:p>
        </p:txBody>
      </p:sp>
    </p:spTree>
    <p:extLst>
      <p:ext uri="{BB962C8B-B14F-4D97-AF65-F5344CB8AC3E}">
        <p14:creationId xmlns:p14="http://schemas.microsoft.com/office/powerpoint/2010/main" val="253210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3086F5-0D99-4EC3-AC1C-1645011A0310}"/>
              </a:ext>
            </a:extLst>
          </p:cNvPr>
          <p:cNvSpPr>
            <a:spLocks noGrp="1"/>
          </p:cNvSpPr>
          <p:nvPr>
            <p:ph idx="1"/>
          </p:nvPr>
        </p:nvSpPr>
        <p:spPr>
          <a:xfrm>
            <a:off x="152400" y="990600"/>
            <a:ext cx="11811000" cy="4114316"/>
          </a:xfrm>
        </p:spPr>
        <p:txBody>
          <a:bodyPr/>
          <a:lstStyle/>
          <a:p>
            <a:pPr algn="just"/>
            <a:r>
              <a:rPr lang="pt-BR" dirty="0">
                <a:latin typeface="Calibri" panose="020F0502020204030204" pitchFamily="34" charset="0"/>
                <a:cs typeface="Calibri" panose="020F0502020204030204" pitchFamily="34" charset="0"/>
              </a:rPr>
              <a:t>Suponha que o governo </a:t>
            </a:r>
            <a:r>
              <a:rPr lang="pt-BR" b="1" dirty="0">
                <a:latin typeface="Calibri" panose="020F0502020204030204" pitchFamily="34" charset="0"/>
                <a:cs typeface="Calibri" panose="020F0502020204030204" pitchFamily="34" charset="0"/>
              </a:rPr>
              <a:t>não se financie </a:t>
            </a:r>
            <a:r>
              <a:rPr lang="pt-BR" dirty="0">
                <a:latin typeface="Calibri" panose="020F0502020204030204" pitchFamily="34" charset="0"/>
                <a:cs typeface="Calibri" panose="020F0502020204030204" pitchFamily="34" charset="0"/>
              </a:rPr>
              <a:t>com </a:t>
            </a:r>
            <a:r>
              <a:rPr lang="pt-BR" b="1" dirty="0">
                <a:latin typeface="Calibri" panose="020F0502020204030204" pitchFamily="34" charset="0"/>
                <a:cs typeface="Calibri" panose="020F0502020204030204" pitchFamily="34" charset="0"/>
              </a:rPr>
              <a:t>endividamento</a:t>
            </a:r>
            <a:r>
              <a:rPr lang="pt-BR" dirty="0">
                <a:latin typeface="Calibri" panose="020F0502020204030204" pitchFamily="34" charset="0"/>
                <a:cs typeface="Calibri" panose="020F0502020204030204" pitchFamily="34" charset="0"/>
              </a:rPr>
              <a:t>. Nesse caso, o financiamento será realizado via emissões monetárias. Qual a emissão monetária </a:t>
            </a:r>
            <a:r>
              <a:rPr lang="pt-BR" b="1" dirty="0">
                <a:latin typeface="Calibri" panose="020F0502020204030204" pitchFamily="34" charset="0"/>
                <a:cs typeface="Calibri" panose="020F0502020204030204" pitchFamily="34" charset="0"/>
              </a:rPr>
              <a:t>em termos reais</a:t>
            </a:r>
            <a:r>
              <a:rPr lang="pt-BR" dirty="0">
                <a:latin typeface="Calibri" panose="020F0502020204030204" pitchFamily="34" charset="0"/>
                <a:cs typeface="Calibri" panose="020F0502020204030204" pitchFamily="34" charset="0"/>
              </a:rPr>
              <a:t> ?</a:t>
            </a:r>
          </a:p>
          <a:p>
            <a:pPr algn="just"/>
            <a:endParaRPr lang="pt-BR" dirty="0">
              <a:latin typeface="Calibri" panose="020F0502020204030204" pitchFamily="34" charset="0"/>
              <a:cs typeface="Calibri" panose="020F0502020204030204" pitchFamily="34" charset="0"/>
            </a:endParaRPr>
          </a:p>
          <a:p>
            <a:pPr algn="just"/>
            <a:endParaRPr lang="pt-BR" sz="3600" dirty="0">
              <a:latin typeface="Calibri" panose="020F0502020204030204" pitchFamily="34" charset="0"/>
              <a:cs typeface="Calibri" panose="020F0502020204030204" pitchFamily="34" charset="0"/>
            </a:endParaRPr>
          </a:p>
          <a:p>
            <a:pPr algn="just"/>
            <a:r>
              <a:rPr lang="pt-BR" b="1" dirty="0">
                <a:latin typeface="Calibri" panose="020F0502020204030204" pitchFamily="34" charset="0"/>
                <a:cs typeface="Calibri" panose="020F0502020204030204" pitchFamily="34" charset="0"/>
              </a:rPr>
              <a:t>Note que:</a:t>
            </a:r>
          </a:p>
          <a:p>
            <a:pPr algn="just"/>
            <a:endParaRPr lang="pt-BR" sz="2000" dirty="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sz="3200" b="1" dirty="0">
                <a:latin typeface="Calibri" panose="020F0502020204030204" pitchFamily="34" charset="0"/>
                <a:cs typeface="Calibri" panose="020F0502020204030204" pitchFamily="34" charset="0"/>
              </a:rPr>
              <a:t>Senhoriagem →</a:t>
            </a:r>
            <a:r>
              <a:rPr lang="pt-BR" sz="3200" dirty="0">
                <a:latin typeface="Calibri" panose="020F0502020204030204" pitchFamily="34" charset="0"/>
                <a:cs typeface="Calibri" panose="020F0502020204030204" pitchFamily="34" charset="0"/>
              </a:rPr>
              <a:t> crescimento nominal da oferta monetária                   </a:t>
            </a:r>
            <a:r>
              <a:rPr lang="pt-BR" sz="3200" i="1" dirty="0">
                <a:latin typeface="Calibri" panose="020F0502020204030204" pitchFamily="34" charset="0"/>
                <a:cs typeface="Calibri" panose="020F0502020204030204" pitchFamily="34" charset="0"/>
              </a:rPr>
              <a:t>× </a:t>
            </a:r>
            <a:r>
              <a:rPr lang="pt-BR" sz="3200" dirty="0">
                <a:latin typeface="Calibri" panose="020F0502020204030204" pitchFamily="34" charset="0"/>
                <a:cs typeface="Calibri" panose="020F0502020204030204" pitchFamily="34" charset="0"/>
              </a:rPr>
              <a:t>encaixes reais, que diminuem conforme a inflação aumenta.</a:t>
            </a:r>
          </a:p>
        </p:txBody>
      </p:sp>
      <p:sp>
        <p:nvSpPr>
          <p:cNvPr id="4" name="Rectangle 2">
            <a:extLst>
              <a:ext uri="{FF2B5EF4-FFF2-40B4-BE49-F238E27FC236}">
                <a16:creationId xmlns:a16="http://schemas.microsoft.com/office/drawing/2014/main" id="{5FAC011F-0978-4C84-B5E6-415C642EA398}"/>
              </a:ext>
            </a:extLst>
          </p:cNvPr>
          <p:cNvSpPr>
            <a:spLocks noGrp="1" noChangeArrowheads="1"/>
          </p:cNvSpPr>
          <p:nvPr>
            <p:ph type="title"/>
          </p:nvPr>
        </p:nvSpPr>
        <p:spPr>
          <a:xfrm>
            <a:off x="1905000" y="-76200"/>
            <a:ext cx="82296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com Moeda</a:t>
            </a:r>
            <a:endParaRPr lang="en-US" altLang="en-US" sz="4800" b="1" dirty="0">
              <a:solidFill>
                <a:schemeClr val="tx1"/>
              </a:solidFill>
              <a:latin typeface="Calibri" panose="020F0502020204030204" pitchFamily="34" charset="0"/>
              <a:cs typeface="Calibri" panose="020F0502020204030204" pitchFamily="34" charset="0"/>
            </a:endParaRPr>
          </a:p>
        </p:txBody>
      </p:sp>
      <p:graphicFrame>
        <p:nvGraphicFramePr>
          <p:cNvPr id="5" name="Object 4">
            <a:extLst>
              <a:ext uri="{FF2B5EF4-FFF2-40B4-BE49-F238E27FC236}">
                <a16:creationId xmlns:a16="http://schemas.microsoft.com/office/drawing/2014/main" id="{4639BDCE-5944-4CB8-A1CA-D8B4241205BA}"/>
              </a:ext>
            </a:extLst>
          </p:cNvPr>
          <p:cNvGraphicFramePr>
            <a:graphicFrameLocks noChangeAspect="1"/>
          </p:cNvGraphicFramePr>
          <p:nvPr>
            <p:extLst>
              <p:ext uri="{D42A27DB-BD31-4B8C-83A1-F6EECF244321}">
                <p14:modId xmlns:p14="http://schemas.microsoft.com/office/powerpoint/2010/main" val="2483734248"/>
              </p:ext>
            </p:extLst>
          </p:nvPr>
        </p:nvGraphicFramePr>
        <p:xfrm>
          <a:off x="547688" y="3336925"/>
          <a:ext cx="10806112" cy="1082675"/>
        </p:xfrm>
        <a:graphic>
          <a:graphicData uri="http://schemas.openxmlformats.org/presentationml/2006/ole">
            <mc:AlternateContent xmlns:mc="http://schemas.openxmlformats.org/markup-compatibility/2006">
              <mc:Choice xmlns:v="urn:schemas-microsoft-com:vml" Requires="v">
                <p:oleObj name="Equation" r:id="rId2" imgW="3771720" imgH="393480" progId="Equation.DSMT4">
                  <p:embed/>
                </p:oleObj>
              </mc:Choice>
              <mc:Fallback>
                <p:oleObj name="Equation" r:id="rId2" imgW="3771720" imgH="393480" progId="Equation.DSMT4">
                  <p:embed/>
                  <p:pic>
                    <p:nvPicPr>
                      <p:cNvPr id="6" name="Object 4">
                        <a:extLst>
                          <a:ext uri="{FF2B5EF4-FFF2-40B4-BE49-F238E27FC236}">
                            <a16:creationId xmlns:a16="http://schemas.microsoft.com/office/drawing/2014/main" id="{4383E6EF-4F06-4831-81AB-672D6B03ECC9}"/>
                          </a:ext>
                        </a:extLst>
                      </p:cNvPr>
                      <p:cNvPicPr>
                        <a:picLocks noChangeAspect="1" noChangeArrowheads="1"/>
                      </p:cNvPicPr>
                      <p:nvPr/>
                    </p:nvPicPr>
                    <p:blipFill>
                      <a:blip r:embed="rId3"/>
                      <a:srcRect/>
                      <a:stretch>
                        <a:fillRect/>
                      </a:stretch>
                    </p:blipFill>
                    <p:spPr bwMode="auto">
                      <a:xfrm>
                        <a:off x="547688" y="3336925"/>
                        <a:ext cx="10806112" cy="1082675"/>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B72D3E86-0386-46B0-9BE4-0B35E2BD33EA}"/>
              </a:ext>
            </a:extLst>
          </p:cNvPr>
          <p:cNvGraphicFramePr>
            <a:graphicFrameLocks noChangeAspect="1"/>
          </p:cNvGraphicFramePr>
          <p:nvPr>
            <p:extLst>
              <p:ext uri="{D42A27DB-BD31-4B8C-83A1-F6EECF244321}">
                <p14:modId xmlns:p14="http://schemas.microsoft.com/office/powerpoint/2010/main" val="3607695050"/>
              </p:ext>
            </p:extLst>
          </p:nvPr>
        </p:nvGraphicFramePr>
        <p:xfrm>
          <a:off x="2609850" y="4419600"/>
          <a:ext cx="4629150" cy="1082675"/>
        </p:xfrm>
        <a:graphic>
          <a:graphicData uri="http://schemas.openxmlformats.org/presentationml/2006/ole">
            <mc:AlternateContent xmlns:mc="http://schemas.openxmlformats.org/markup-compatibility/2006">
              <mc:Choice xmlns:v="urn:schemas-microsoft-com:vml" Requires="v">
                <p:oleObj name="Equation" r:id="rId4" imgW="1536480" imgH="393480" progId="Equation.DSMT4">
                  <p:embed/>
                </p:oleObj>
              </mc:Choice>
              <mc:Fallback>
                <p:oleObj name="Equation" r:id="rId4" imgW="1536480" imgH="393480" progId="Equation.DSMT4">
                  <p:embed/>
                  <p:pic>
                    <p:nvPicPr>
                      <p:cNvPr id="5" name="Object 4">
                        <a:extLst>
                          <a:ext uri="{FF2B5EF4-FFF2-40B4-BE49-F238E27FC236}">
                            <a16:creationId xmlns:a16="http://schemas.microsoft.com/office/drawing/2014/main" id="{4639BDCE-5944-4CB8-A1CA-D8B4241205BA}"/>
                          </a:ext>
                        </a:extLst>
                      </p:cNvPr>
                      <p:cNvPicPr>
                        <a:picLocks noChangeAspect="1" noChangeArrowheads="1"/>
                      </p:cNvPicPr>
                      <p:nvPr/>
                    </p:nvPicPr>
                    <p:blipFill>
                      <a:blip r:embed="rId5"/>
                      <a:srcRect/>
                      <a:stretch>
                        <a:fillRect/>
                      </a:stretch>
                    </p:blipFill>
                    <p:spPr bwMode="auto">
                      <a:xfrm>
                        <a:off x="2609850" y="4419600"/>
                        <a:ext cx="4629150" cy="10826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443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31FAA4-B6C7-48E9-A0B6-6DC8DDC67907}"/>
              </a:ext>
            </a:extLst>
          </p:cNvPr>
          <p:cNvSpPr>
            <a:spLocks noGrp="1" noChangeArrowheads="1"/>
          </p:cNvSpPr>
          <p:nvPr>
            <p:ph type="title"/>
          </p:nvPr>
        </p:nvSpPr>
        <p:spPr>
          <a:xfrm>
            <a:off x="457200" y="-76200"/>
            <a:ext cx="10972800" cy="1371600"/>
          </a:xfrm>
        </p:spPr>
        <p:txBody>
          <a:bodyPr/>
          <a:lstStyle/>
          <a:p>
            <a:pPr algn="ctr" eaLnBrk="1" hangingPunct="1"/>
            <a:r>
              <a:rPr lang="en-US" altLang="en-US" sz="4800" b="1" dirty="0" err="1">
                <a:solidFill>
                  <a:schemeClr val="tx1"/>
                </a:solidFill>
                <a:latin typeface="Calibri" panose="020F0502020204030204" pitchFamily="34" charset="0"/>
                <a:cs typeface="Calibri" panose="020F0502020204030204" pitchFamily="34" charset="0"/>
              </a:rPr>
              <a:t>Introdução</a:t>
            </a:r>
            <a:endParaRPr lang="pt-BR" altLang="en-US" sz="4800" b="1" dirty="0">
              <a:solidFill>
                <a:schemeClr val="tx1"/>
              </a:solidFill>
              <a:latin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95069954-4ED8-496F-9F10-16627AA4CDD2}"/>
              </a:ext>
            </a:extLst>
          </p:cNvPr>
          <p:cNvSpPr>
            <a:spLocks noGrp="1" noChangeArrowheads="1"/>
          </p:cNvSpPr>
          <p:nvPr>
            <p:ph idx="1"/>
          </p:nvPr>
        </p:nvSpPr>
        <p:spPr>
          <a:xfrm>
            <a:off x="280988" y="1143000"/>
            <a:ext cx="11606212" cy="4114800"/>
          </a:xfrm>
        </p:spPr>
        <p:txBody>
          <a:bodyPr/>
          <a:lstStyle/>
          <a:p>
            <a:pPr algn="just">
              <a:spcBef>
                <a:spcPts val="0"/>
              </a:spcBef>
              <a:buFont typeface="Arial" panose="020B0604020202020204" pitchFamily="34" charset="0"/>
              <a:buChar char="•"/>
            </a:pPr>
            <a:r>
              <a:rPr lang="pt-BR" sz="4200" dirty="0">
                <a:latin typeface="Calibri" panose="020F0502020204030204" pitchFamily="34" charset="0"/>
                <a:cs typeface="Calibri" panose="020F0502020204030204" pitchFamily="34" charset="0"/>
              </a:rPr>
              <a:t>Como o governo pode financiar seus déficits ?</a:t>
            </a:r>
          </a:p>
          <a:p>
            <a:pPr algn="just">
              <a:spcBef>
                <a:spcPts val="0"/>
              </a:spcBef>
              <a:buFont typeface="Arial" panose="020B0604020202020204" pitchFamily="34" charset="0"/>
              <a:buChar char="•"/>
            </a:pPr>
            <a:endParaRPr lang="pt-BR" sz="200" dirty="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endParaRPr lang="pt-BR" sz="400" dirty="0">
              <a:latin typeface="Calibri" panose="020F0502020204030204" pitchFamily="34" charset="0"/>
              <a:cs typeface="Calibri" panose="020F0502020204030204" pitchFamily="34" charset="0"/>
            </a:endParaRPr>
          </a:p>
          <a:p>
            <a:pPr marL="1213682" lvl="1" indent="-742950" algn="just">
              <a:spcBef>
                <a:spcPts val="0"/>
              </a:spcBef>
              <a:buFont typeface="+mj-lt"/>
              <a:buAutoNum type="alphaLcParenR"/>
            </a:pPr>
            <a:r>
              <a:rPr lang="pt-BR" sz="3824" dirty="0">
                <a:latin typeface="Calibri" panose="020F0502020204030204" pitchFamily="34" charset="0"/>
                <a:cs typeface="Calibri" panose="020F0502020204030204" pitchFamily="34" charset="0"/>
              </a:rPr>
              <a:t>Pode tomar emprestado, emitindo títulos (endividamento).</a:t>
            </a:r>
          </a:p>
          <a:p>
            <a:pPr marL="1213682" lvl="1" indent="-742950" algn="just">
              <a:spcBef>
                <a:spcPts val="0"/>
              </a:spcBef>
              <a:buFont typeface="+mj-lt"/>
              <a:buAutoNum type="alphaLcParenR"/>
            </a:pPr>
            <a:endParaRPr lang="pt-BR" sz="400" dirty="0">
              <a:latin typeface="Calibri" panose="020F0502020204030204" pitchFamily="34" charset="0"/>
              <a:cs typeface="Calibri" panose="020F0502020204030204" pitchFamily="34" charset="0"/>
            </a:endParaRPr>
          </a:p>
          <a:p>
            <a:pPr marL="1213682" lvl="1" indent="-742950" algn="just">
              <a:spcBef>
                <a:spcPts val="0"/>
              </a:spcBef>
              <a:buFont typeface="+mj-lt"/>
              <a:buAutoNum type="alphaLcParenR"/>
            </a:pPr>
            <a:endParaRPr lang="pt-BR" sz="200" dirty="0">
              <a:latin typeface="Calibri" panose="020F0502020204030204" pitchFamily="34" charset="0"/>
              <a:cs typeface="Calibri" panose="020F0502020204030204" pitchFamily="34" charset="0"/>
            </a:endParaRPr>
          </a:p>
          <a:p>
            <a:pPr marL="1213682" lvl="1" indent="-742950" algn="just">
              <a:spcBef>
                <a:spcPts val="0"/>
              </a:spcBef>
              <a:buFont typeface="+mj-lt"/>
              <a:buAutoNum type="alphaLcParenR"/>
            </a:pPr>
            <a:r>
              <a:rPr lang="pt-BR" sz="3824" dirty="0">
                <a:latin typeface="Calibri" panose="020F0502020204030204" pitchFamily="34" charset="0"/>
                <a:cs typeface="Calibri" panose="020F0502020204030204" pitchFamily="34" charset="0"/>
              </a:rPr>
              <a:t>Pode emitir moeda → o Tesouro emite títulos e a Autoridade Monetária (Bacen) os compra, pagando em moeda para o Tesouro.</a:t>
            </a:r>
          </a:p>
          <a:p>
            <a:pPr lvl="3" algn="just">
              <a:spcBef>
                <a:spcPts val="0"/>
              </a:spcBef>
              <a:buFont typeface="Arial" panose="020B0604020202020204" pitchFamily="34" charset="0"/>
              <a:buChar char="•"/>
            </a:pPr>
            <a:r>
              <a:rPr lang="pt-BR" sz="3800" dirty="0">
                <a:latin typeface="Calibri" panose="020F0502020204030204" pitchFamily="34" charset="0"/>
                <a:cs typeface="Calibri" panose="020F0502020204030204" pitchFamily="34" charset="0"/>
              </a:rPr>
              <a:t>Monetização da dívida → Hiperinflação. </a:t>
            </a:r>
          </a:p>
          <a:p>
            <a:pPr lvl="3" algn="just">
              <a:spcBef>
                <a:spcPts val="0"/>
              </a:spcBef>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Em geral, existem regras que vedam esse comportamento.</a:t>
            </a:r>
          </a:p>
        </p:txBody>
      </p:sp>
    </p:spTree>
    <p:extLst>
      <p:ext uri="{BB962C8B-B14F-4D97-AF65-F5344CB8AC3E}">
        <p14:creationId xmlns:p14="http://schemas.microsoft.com/office/powerpoint/2010/main" val="8428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DAE2DF4-ED94-4A34-8767-49D041A38FD9}"/>
              </a:ext>
            </a:extLst>
          </p:cNvPr>
          <p:cNvSpPr>
            <a:spLocks noGrp="1"/>
          </p:cNvSpPr>
          <p:nvPr>
            <p:ph idx="1"/>
          </p:nvPr>
        </p:nvSpPr>
        <p:spPr>
          <a:xfrm>
            <a:off x="152400" y="1143484"/>
            <a:ext cx="11810999" cy="4114316"/>
          </a:xfrm>
        </p:spPr>
        <p:txBody>
          <a:bodyPr/>
          <a:lstStyle/>
          <a:p>
            <a:pPr algn="just"/>
            <a:r>
              <a:rPr lang="pt-BR" sz="3600" b="1" dirty="0">
                <a:latin typeface="Calibri" panose="020F0502020204030204" pitchFamily="34" charset="0"/>
                <a:cs typeface="Calibri" panose="020F0502020204030204" pitchFamily="34" charset="0"/>
              </a:rPr>
              <a:t>Explicando melhor → </a:t>
            </a:r>
            <a:r>
              <a:rPr lang="pt-BR" sz="3600" dirty="0">
                <a:latin typeface="Calibri" panose="020F0502020204030204" pitchFamily="34" charset="0"/>
                <a:cs typeface="Calibri" panose="020F0502020204030204" pitchFamily="34" charset="0"/>
              </a:rPr>
              <a:t>Se o setor privado estiver disposto a reter o papel-moeda que o governo fornece (em geral, ele é necessário), o governo pode comprar bens e serviços (se financiar) emitindo moeda, cujo custo (para ele) é, virtualmente, zero. </a:t>
            </a:r>
          </a:p>
          <a:p>
            <a:pPr algn="just"/>
            <a:endParaRPr lang="pt-BR" sz="1200" dirty="0">
              <a:latin typeface="Calibri" panose="020F0502020204030204" pitchFamily="34" charset="0"/>
              <a:cs typeface="Calibri" panose="020F0502020204030204" pitchFamily="34" charset="0"/>
            </a:endParaRPr>
          </a:p>
          <a:p>
            <a:pPr algn="just"/>
            <a:r>
              <a:rPr lang="pt-BR" sz="3600" dirty="0">
                <a:latin typeface="Calibri" panose="020F0502020204030204" pitchFamily="34" charset="0"/>
                <a:cs typeface="Calibri" panose="020F0502020204030204" pitchFamily="34" charset="0"/>
              </a:rPr>
              <a:t>Representando as variáveis reais com letras minúsculas e, notando que a taxa real de juros é dada pela taxa nominal menos a taxa de inflação (veja o slide 44):</a:t>
            </a:r>
          </a:p>
        </p:txBody>
      </p:sp>
      <p:sp>
        <p:nvSpPr>
          <p:cNvPr id="4" name="Rectangle 2">
            <a:extLst>
              <a:ext uri="{FF2B5EF4-FFF2-40B4-BE49-F238E27FC236}">
                <a16:creationId xmlns:a16="http://schemas.microsoft.com/office/drawing/2014/main" id="{15E23AB9-52B2-4423-ABCF-124AB792C464}"/>
              </a:ext>
            </a:extLst>
          </p:cNvPr>
          <p:cNvSpPr>
            <a:spLocks noGrp="1" noChangeArrowheads="1"/>
          </p:cNvSpPr>
          <p:nvPr>
            <p:ph type="title"/>
          </p:nvPr>
        </p:nvSpPr>
        <p:spPr>
          <a:xfrm>
            <a:off x="1371600" y="-76200"/>
            <a:ext cx="92964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5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B4EAC7A3-A99A-4747-8D6A-2F840FEFB358}"/>
              </a:ext>
            </a:extLst>
          </p:cNvPr>
          <p:cNvGraphicFramePr>
            <a:graphicFrameLocks noChangeAspect="1"/>
          </p:cNvGraphicFramePr>
          <p:nvPr>
            <p:extLst>
              <p:ext uri="{D42A27DB-BD31-4B8C-83A1-F6EECF244321}">
                <p14:modId xmlns:p14="http://schemas.microsoft.com/office/powerpoint/2010/main" val="631594128"/>
              </p:ext>
            </p:extLst>
          </p:nvPr>
        </p:nvGraphicFramePr>
        <p:xfrm>
          <a:off x="304800" y="1219200"/>
          <a:ext cx="8539163" cy="838200"/>
        </p:xfrm>
        <a:graphic>
          <a:graphicData uri="http://schemas.openxmlformats.org/presentationml/2006/ole">
            <mc:AlternateContent xmlns:mc="http://schemas.openxmlformats.org/markup-compatibility/2006">
              <mc:Choice xmlns:v="urn:schemas-microsoft-com:vml" Requires="v">
                <p:oleObj name="Equation" r:id="rId2" imgW="2882880" imgH="279360" progId="Equation.DSMT4">
                  <p:embed/>
                </p:oleObj>
              </mc:Choice>
              <mc:Fallback>
                <p:oleObj name="Equation" r:id="rId2" imgW="2882880" imgH="279360" progId="Equation.DSMT4">
                  <p:embed/>
                  <p:pic>
                    <p:nvPicPr>
                      <p:cNvPr id="4" name="Object 4">
                        <a:extLst>
                          <a:ext uri="{FF2B5EF4-FFF2-40B4-BE49-F238E27FC236}">
                            <a16:creationId xmlns:a16="http://schemas.microsoft.com/office/drawing/2014/main" id="{E7C1001A-A9BF-49B0-8777-C50EB4EFFF3D}"/>
                          </a:ext>
                        </a:extLst>
                      </p:cNvPr>
                      <p:cNvPicPr>
                        <a:picLocks noChangeAspect="1" noChangeArrowheads="1"/>
                      </p:cNvPicPr>
                      <p:nvPr/>
                    </p:nvPicPr>
                    <p:blipFill>
                      <a:blip r:embed="rId3"/>
                      <a:srcRect/>
                      <a:stretch>
                        <a:fillRect/>
                      </a:stretch>
                    </p:blipFill>
                    <p:spPr bwMode="auto">
                      <a:xfrm>
                        <a:off x="304800" y="1219200"/>
                        <a:ext cx="8539163" cy="838200"/>
                      </a:xfrm>
                      <a:prstGeom prst="rect">
                        <a:avLst/>
                      </a:prstGeom>
                      <a:solidFill>
                        <a:schemeClr val="bg1">
                          <a:lumMod val="95000"/>
                        </a:schemeClr>
                      </a:solidFill>
                      <a:ln>
                        <a:solidFill>
                          <a:schemeClr val="tx1"/>
                        </a:solidFill>
                      </a:ln>
                      <a:effectLst/>
                    </p:spPr>
                  </p:pic>
                </p:oleObj>
              </mc:Fallback>
            </mc:AlternateContent>
          </a:graphicData>
        </a:graphic>
      </p:graphicFrame>
      <p:sp>
        <p:nvSpPr>
          <p:cNvPr id="5" name="Rectangle 2">
            <a:extLst>
              <a:ext uri="{FF2B5EF4-FFF2-40B4-BE49-F238E27FC236}">
                <a16:creationId xmlns:a16="http://schemas.microsoft.com/office/drawing/2014/main" id="{F37D6A3E-7CF0-4E67-BCEC-DE5B16902996}"/>
              </a:ext>
            </a:extLst>
          </p:cNvPr>
          <p:cNvSpPr>
            <a:spLocks noGrp="1" noChangeArrowheads="1"/>
          </p:cNvSpPr>
          <p:nvPr>
            <p:ph type="title"/>
          </p:nvPr>
        </p:nvSpPr>
        <p:spPr>
          <a:xfrm>
            <a:off x="1371600" y="-76200"/>
            <a:ext cx="92964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dirty="0">
              <a:solidFill>
                <a:schemeClr val="tx1"/>
              </a:solidFill>
              <a:latin typeface="Calibri" panose="020F0502020204030204" pitchFamily="34" charset="0"/>
              <a:cs typeface="Calibri" panose="020F0502020204030204" pitchFamily="34" charset="0"/>
            </a:endParaRPr>
          </a:p>
        </p:txBody>
      </p:sp>
      <p:graphicFrame>
        <p:nvGraphicFramePr>
          <p:cNvPr id="7" name="Object 4">
            <a:extLst>
              <a:ext uri="{FF2B5EF4-FFF2-40B4-BE49-F238E27FC236}">
                <a16:creationId xmlns:a16="http://schemas.microsoft.com/office/drawing/2014/main" id="{0D0A1D26-65D5-4959-846B-5059C55220FE}"/>
              </a:ext>
            </a:extLst>
          </p:cNvPr>
          <p:cNvGraphicFramePr>
            <a:graphicFrameLocks noChangeAspect="1"/>
          </p:cNvGraphicFramePr>
          <p:nvPr>
            <p:extLst>
              <p:ext uri="{D42A27DB-BD31-4B8C-83A1-F6EECF244321}">
                <p14:modId xmlns:p14="http://schemas.microsoft.com/office/powerpoint/2010/main" val="635250692"/>
              </p:ext>
            </p:extLst>
          </p:nvPr>
        </p:nvGraphicFramePr>
        <p:xfrm>
          <a:off x="304800" y="2228850"/>
          <a:ext cx="11658600" cy="1447800"/>
        </p:xfrm>
        <a:graphic>
          <a:graphicData uri="http://schemas.openxmlformats.org/presentationml/2006/ole">
            <mc:AlternateContent xmlns:mc="http://schemas.openxmlformats.org/markup-compatibility/2006">
              <mc:Choice xmlns:v="urn:schemas-microsoft-com:vml" Requires="v">
                <p:oleObj name="Equation" r:id="rId4" imgW="4012920" imgH="482400" progId="Equation.DSMT4">
                  <p:embed/>
                </p:oleObj>
              </mc:Choice>
              <mc:Fallback>
                <p:oleObj name="Equation" r:id="rId4" imgW="4012920" imgH="482400" progId="Equation.DSMT4">
                  <p:embed/>
                  <p:pic>
                    <p:nvPicPr>
                      <p:cNvPr id="4" name="Object 4">
                        <a:extLst>
                          <a:ext uri="{FF2B5EF4-FFF2-40B4-BE49-F238E27FC236}">
                            <a16:creationId xmlns:a16="http://schemas.microsoft.com/office/drawing/2014/main" id="{B4EAC7A3-A99A-4747-8D6A-2F840FEFB358}"/>
                          </a:ext>
                        </a:extLst>
                      </p:cNvPr>
                      <p:cNvPicPr>
                        <a:picLocks noChangeAspect="1" noChangeArrowheads="1"/>
                      </p:cNvPicPr>
                      <p:nvPr/>
                    </p:nvPicPr>
                    <p:blipFill>
                      <a:blip r:embed="rId5"/>
                      <a:srcRect/>
                      <a:stretch>
                        <a:fillRect/>
                      </a:stretch>
                    </p:blipFill>
                    <p:spPr bwMode="auto">
                      <a:xfrm>
                        <a:off x="304800" y="2228850"/>
                        <a:ext cx="11658600" cy="1447800"/>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8" name="Object 11">
            <a:extLst>
              <a:ext uri="{FF2B5EF4-FFF2-40B4-BE49-F238E27FC236}">
                <a16:creationId xmlns:a16="http://schemas.microsoft.com/office/drawing/2014/main" id="{5E5AB7E0-AC3E-4880-B2F1-6F905FF8094C}"/>
              </a:ext>
            </a:extLst>
          </p:cNvPr>
          <p:cNvGraphicFramePr>
            <a:graphicFrameLocks noChangeAspect="1"/>
          </p:cNvGraphicFramePr>
          <p:nvPr>
            <p:extLst>
              <p:ext uri="{D42A27DB-BD31-4B8C-83A1-F6EECF244321}">
                <p14:modId xmlns:p14="http://schemas.microsoft.com/office/powerpoint/2010/main" val="1123537623"/>
              </p:ext>
            </p:extLst>
          </p:nvPr>
        </p:nvGraphicFramePr>
        <p:xfrm>
          <a:off x="2178050" y="5029200"/>
          <a:ext cx="6508750" cy="1506538"/>
        </p:xfrm>
        <a:graphic>
          <a:graphicData uri="http://schemas.openxmlformats.org/presentationml/2006/ole">
            <mc:AlternateContent xmlns:mc="http://schemas.openxmlformats.org/markup-compatibility/2006">
              <mc:Choice xmlns:v="urn:schemas-microsoft-com:vml" Requires="v">
                <p:oleObj name="Equation" r:id="rId6" imgW="2184120" imgH="482400" progId="Equation.DSMT4">
                  <p:embed/>
                </p:oleObj>
              </mc:Choice>
              <mc:Fallback>
                <p:oleObj name="Equation" r:id="rId6" imgW="2184120" imgH="482400" progId="Equation.DSMT4">
                  <p:embed/>
                  <p:pic>
                    <p:nvPicPr>
                      <p:cNvPr id="10" name="Object 11"/>
                      <p:cNvPicPr>
                        <a:picLocks noChangeAspect="1" noChangeArrowheads="1"/>
                      </p:cNvPicPr>
                      <p:nvPr/>
                    </p:nvPicPr>
                    <p:blipFill>
                      <a:blip r:embed="rId7"/>
                      <a:srcRect/>
                      <a:stretch>
                        <a:fillRect/>
                      </a:stretch>
                    </p:blipFill>
                    <p:spPr bwMode="auto">
                      <a:xfrm>
                        <a:off x="2178050" y="5029200"/>
                        <a:ext cx="6508750" cy="1506538"/>
                      </a:xfrm>
                      <a:prstGeom prst="rect">
                        <a:avLst/>
                      </a:prstGeom>
                      <a:solidFill>
                        <a:schemeClr val="accent1">
                          <a:lumMod val="20000"/>
                          <a:lumOff val="80000"/>
                        </a:schemeClr>
                      </a:solidFill>
                      <a:ln>
                        <a:solidFill>
                          <a:schemeClr val="tx1"/>
                        </a:solidFill>
                      </a:ln>
                    </p:spPr>
                  </p:pic>
                </p:oleObj>
              </mc:Fallback>
            </mc:AlternateContent>
          </a:graphicData>
        </a:graphic>
      </p:graphicFrame>
      <p:sp>
        <p:nvSpPr>
          <p:cNvPr id="2" name="Retângulo 1">
            <a:extLst>
              <a:ext uri="{FF2B5EF4-FFF2-40B4-BE49-F238E27FC236}">
                <a16:creationId xmlns:a16="http://schemas.microsoft.com/office/drawing/2014/main" id="{AAE606C0-D944-412D-950F-407C2CBDE3FF}"/>
              </a:ext>
            </a:extLst>
          </p:cNvPr>
          <p:cNvSpPr/>
          <p:nvPr/>
        </p:nvSpPr>
        <p:spPr bwMode="auto">
          <a:xfrm>
            <a:off x="304800" y="4876800"/>
            <a:ext cx="8539163" cy="182880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9" name="Chave Direita 8">
            <a:extLst>
              <a:ext uri="{FF2B5EF4-FFF2-40B4-BE49-F238E27FC236}">
                <a16:creationId xmlns:a16="http://schemas.microsoft.com/office/drawing/2014/main" id="{393F88E4-20CC-4190-BFD0-4A17DA585B52}"/>
              </a:ext>
            </a:extLst>
          </p:cNvPr>
          <p:cNvSpPr/>
          <p:nvPr/>
        </p:nvSpPr>
        <p:spPr bwMode="auto">
          <a:xfrm rot="5400000">
            <a:off x="9129296" y="1310104"/>
            <a:ext cx="639008" cy="48768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10" name="CaixaDeTexto 9">
            <a:extLst>
              <a:ext uri="{FF2B5EF4-FFF2-40B4-BE49-F238E27FC236}">
                <a16:creationId xmlns:a16="http://schemas.microsoft.com/office/drawing/2014/main" id="{E4EE0A74-2BD3-471A-96A2-90465B3828A7}"/>
              </a:ext>
            </a:extLst>
          </p:cNvPr>
          <p:cNvSpPr txBox="1"/>
          <p:nvPr/>
        </p:nvSpPr>
        <p:spPr>
          <a:xfrm>
            <a:off x="3886200" y="4038600"/>
            <a:ext cx="8077200" cy="584775"/>
          </a:xfrm>
          <a:prstGeom prst="rect">
            <a:avLst/>
          </a:prstGeom>
          <a:noFill/>
          <a:ln>
            <a:solidFill>
              <a:schemeClr val="tx1"/>
            </a:solidFill>
          </a:ln>
        </p:spPr>
        <p:txBody>
          <a:bodyPr wrap="square" rtlCol="0">
            <a:spAutoFit/>
          </a:bodyPr>
          <a:lstStyle/>
          <a:p>
            <a:r>
              <a:rPr lang="pt-BR" sz="3200" b="0" dirty="0">
                <a:solidFill>
                  <a:schemeClr val="tx1"/>
                </a:solidFill>
                <a:latin typeface="Calibri" panose="020F0502020204030204" pitchFamily="34" charset="0"/>
                <a:cs typeface="Calibri" panose="020F0502020204030204" pitchFamily="34" charset="0"/>
              </a:rPr>
              <a:t>Formas de financiamento do déficit operacional</a:t>
            </a:r>
          </a:p>
        </p:txBody>
      </p:sp>
      <p:sp>
        <p:nvSpPr>
          <p:cNvPr id="3" name="CaixaDeTexto 2">
            <a:extLst>
              <a:ext uri="{FF2B5EF4-FFF2-40B4-BE49-F238E27FC236}">
                <a16:creationId xmlns:a16="http://schemas.microsoft.com/office/drawing/2014/main" id="{512E165C-A3C7-43C1-8304-10EB41547890}"/>
              </a:ext>
            </a:extLst>
          </p:cNvPr>
          <p:cNvSpPr txBox="1"/>
          <p:nvPr/>
        </p:nvSpPr>
        <p:spPr>
          <a:xfrm>
            <a:off x="-76200" y="5410200"/>
            <a:ext cx="3581400" cy="738664"/>
          </a:xfrm>
          <a:prstGeom prst="rect">
            <a:avLst/>
          </a:prstGeom>
          <a:noFill/>
        </p:spPr>
        <p:txBody>
          <a:bodyPr wrap="square" rtlCol="0">
            <a:spAutoFit/>
          </a:bodyPr>
          <a:lstStyle/>
          <a:p>
            <a:pPr marL="685800" indent="-288000">
              <a:buFont typeface="Arial" panose="020B0604020202020204" pitchFamily="34" charset="0"/>
              <a:buChar char="•"/>
            </a:pPr>
            <a:r>
              <a:rPr lang="pt-BR" sz="4200" dirty="0">
                <a:solidFill>
                  <a:schemeClr val="tx1"/>
                </a:solidFill>
                <a:latin typeface="Calibri" panose="020F0502020204030204" pitchFamily="34" charset="0"/>
                <a:cs typeface="Calibri" panose="020F0502020204030204" pitchFamily="34" charset="0"/>
              </a:rPr>
              <a:t>Onde:</a:t>
            </a:r>
          </a:p>
        </p:txBody>
      </p:sp>
      <p:cxnSp>
        <p:nvCxnSpPr>
          <p:cNvPr id="11" name="Conector de Seta Reta 10">
            <a:extLst>
              <a:ext uri="{FF2B5EF4-FFF2-40B4-BE49-F238E27FC236}">
                <a16:creationId xmlns:a16="http://schemas.microsoft.com/office/drawing/2014/main" id="{06A60A33-ECF0-4144-857F-2E76F35510B5}"/>
              </a:ext>
            </a:extLst>
          </p:cNvPr>
          <p:cNvCxnSpPr>
            <a:cxnSpLocks/>
            <a:stCxn id="2" idx="3"/>
          </p:cNvCxnSpPr>
          <p:nvPr/>
        </p:nvCxnSpPr>
        <p:spPr bwMode="auto">
          <a:xfrm>
            <a:off x="8843963" y="5791200"/>
            <a:ext cx="3043237"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521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24001" y="914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 name="Rectangle 3"/>
          <p:cNvSpPr txBox="1">
            <a:spLocks noChangeArrowheads="1"/>
          </p:cNvSpPr>
          <p:nvPr/>
        </p:nvSpPr>
        <p:spPr bwMode="auto">
          <a:xfrm>
            <a:off x="-381000" y="838200"/>
            <a:ext cx="12420600" cy="3886200"/>
          </a:xfrm>
          <a:prstGeom prst="rect">
            <a:avLst/>
          </a:prstGeom>
          <a:noFill/>
          <a:ln w="9525">
            <a:noFill/>
            <a:miter lim="800000"/>
            <a:headEnd/>
            <a:tailEnd/>
          </a:ln>
        </p:spPr>
        <p:txBody>
          <a:bodyPr/>
          <a:lstStyle/>
          <a:p>
            <a:pPr marL="457200" indent="-457200" algn="just" eaLnBrk="1" hangingPunct="1">
              <a:lnSpc>
                <a:spcPct val="80000"/>
              </a:lnSpc>
              <a:spcBef>
                <a:spcPct val="20000"/>
              </a:spcBef>
              <a:buSzPct val="75000"/>
              <a:buFont typeface="Arial" panose="020B0604020202020204" pitchFamily="34" charset="0"/>
              <a:buChar char="•"/>
              <a:defRPr/>
            </a:pPr>
            <a:endParaRPr lang="en-US" sz="3800" b="0" kern="0" dirty="0">
              <a:solidFill>
                <a:schemeClr val="tx1"/>
              </a:solidFill>
              <a:latin typeface="Calibri" panose="020F0502020204030204" pitchFamily="34" charset="0"/>
              <a:cs typeface="Calibri" panose="020F0502020204030204" pitchFamily="34" charset="0"/>
            </a:endParaRPr>
          </a:p>
          <a:p>
            <a:pPr marL="1200150" lvl="1" indent="-742950" algn="just" eaLnBrk="1" hangingPunct="1">
              <a:lnSpc>
                <a:spcPct val="80000"/>
              </a:lnSpc>
              <a:spcBef>
                <a:spcPct val="20000"/>
              </a:spcBef>
              <a:buSzPct val="100000"/>
              <a:buFont typeface="+mj-lt"/>
              <a:buAutoNum type="arabicParenR"/>
              <a:defRPr/>
            </a:pPr>
            <a:r>
              <a:rPr lang="en-US" sz="3800" kern="0" dirty="0" err="1">
                <a:solidFill>
                  <a:schemeClr val="tx1"/>
                </a:solidFill>
                <a:latin typeface="Calibri" panose="020F0502020204030204" pitchFamily="34" charset="0"/>
                <a:cs typeface="Calibri" panose="020F0502020204030204" pitchFamily="34" charset="0"/>
              </a:rPr>
              <a:t>Colocação</a:t>
            </a:r>
            <a:r>
              <a:rPr lang="en-US" sz="3800" kern="0" dirty="0">
                <a:solidFill>
                  <a:schemeClr val="tx1"/>
                </a:solidFill>
                <a:latin typeface="Calibri" panose="020F0502020204030204" pitchFamily="34" charset="0"/>
                <a:cs typeface="Calibri" panose="020F0502020204030204" pitchFamily="34" charset="0"/>
              </a:rPr>
              <a:t> real de </a:t>
            </a:r>
            <a:r>
              <a:rPr lang="en-US" sz="3800" kern="0" dirty="0" err="1">
                <a:solidFill>
                  <a:schemeClr val="tx1"/>
                </a:solidFill>
                <a:latin typeface="Calibri" panose="020F0502020204030204" pitchFamily="34" charset="0"/>
                <a:cs typeface="Calibri" panose="020F0502020204030204" pitchFamily="34" charset="0"/>
              </a:rPr>
              <a:t>títulos</a:t>
            </a:r>
            <a:r>
              <a:rPr lang="en-US" sz="3800" kern="0" dirty="0">
                <a:solidFill>
                  <a:schemeClr val="tx1"/>
                </a:solidFill>
                <a:latin typeface="Calibri" panose="020F0502020204030204" pitchFamily="34" charset="0"/>
                <a:cs typeface="Calibri" panose="020F0502020204030204" pitchFamily="34" charset="0"/>
              </a:rPr>
              <a:t> por parte do </a:t>
            </a:r>
            <a:r>
              <a:rPr lang="en-US" sz="3800" kern="0" dirty="0" err="1">
                <a:solidFill>
                  <a:schemeClr val="tx1"/>
                </a:solidFill>
                <a:latin typeface="Calibri" panose="020F0502020204030204" pitchFamily="34" charset="0"/>
                <a:cs typeface="Calibri" panose="020F0502020204030204" pitchFamily="34" charset="0"/>
              </a:rPr>
              <a:t>governo</a:t>
            </a:r>
            <a:r>
              <a:rPr lang="en-US" sz="3800" kern="0" dirty="0">
                <a:solidFill>
                  <a:schemeClr val="tx1"/>
                </a:solidFill>
                <a:latin typeface="Calibri" panose="020F0502020204030204" pitchFamily="34" charset="0"/>
                <a:cs typeface="Calibri" panose="020F0502020204030204" pitchFamily="34" charset="0"/>
              </a:rPr>
              <a:t>. </a:t>
            </a:r>
          </a:p>
          <a:p>
            <a:pPr marL="457200" indent="-457200" algn="just" eaLnBrk="1" hangingPunct="1">
              <a:lnSpc>
                <a:spcPct val="80000"/>
              </a:lnSpc>
              <a:spcBef>
                <a:spcPct val="20000"/>
              </a:spcBef>
              <a:buSzPct val="75000"/>
              <a:buFont typeface="Arial" panose="020B0604020202020204" pitchFamily="34" charset="0"/>
              <a:buChar char="•"/>
              <a:defRPr/>
            </a:pPr>
            <a:endParaRPr lang="en-US" sz="1200" b="0" kern="0" dirty="0">
              <a:solidFill>
                <a:schemeClr val="tx1"/>
              </a:solidFill>
              <a:latin typeface="Calibri" panose="020F0502020204030204" pitchFamily="34" charset="0"/>
              <a:cs typeface="Calibri" panose="020F0502020204030204" pitchFamily="34" charset="0"/>
            </a:endParaRPr>
          </a:p>
          <a:p>
            <a:pPr marL="1200150" lvl="1" indent="-742950" algn="just" eaLnBrk="1" hangingPunct="1">
              <a:lnSpc>
                <a:spcPct val="80000"/>
              </a:lnSpc>
              <a:spcBef>
                <a:spcPts val="1200"/>
              </a:spcBef>
              <a:buSzPct val="100000"/>
              <a:buFont typeface="+mj-lt"/>
              <a:buAutoNum type="arabicParenR" startAt="2"/>
              <a:defRPr/>
            </a:pPr>
            <a:r>
              <a:rPr lang="en-US" sz="3800" kern="0" dirty="0" err="1">
                <a:solidFill>
                  <a:schemeClr val="tx1"/>
                </a:solidFill>
                <a:latin typeface="Calibri" panose="020F0502020204030204" pitchFamily="34" charset="0"/>
                <a:cs typeface="Calibri" panose="020F0502020204030204" pitchFamily="34" charset="0"/>
              </a:rPr>
              <a:t>Senhoriagem</a:t>
            </a:r>
            <a:r>
              <a:rPr lang="en-US" sz="3800" b="0" kern="0" dirty="0">
                <a:solidFill>
                  <a:schemeClr val="tx1"/>
                </a:solidFill>
                <a:latin typeface="Calibri" panose="020F0502020204030204" pitchFamily="34" charset="0"/>
                <a:cs typeface="Calibri" panose="020F0502020204030204" pitchFamily="34" charset="0"/>
              </a:rPr>
              <a:t>, que </a:t>
            </a:r>
            <a:r>
              <a:rPr lang="en-US" sz="3800" b="0" kern="0" dirty="0" err="1">
                <a:solidFill>
                  <a:schemeClr val="tx1"/>
                </a:solidFill>
                <a:latin typeface="Calibri" panose="020F0502020204030204" pitchFamily="34" charset="0"/>
                <a:cs typeface="Calibri" panose="020F0502020204030204" pitchFamily="34" charset="0"/>
              </a:rPr>
              <a:t>representa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os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ganhos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provenientes</a:t>
            </a:r>
            <a:r>
              <a:rPr lang="en-US" sz="3800" b="0" kern="0" dirty="0">
                <a:solidFill>
                  <a:schemeClr val="tx1"/>
                </a:solidFill>
                <a:latin typeface="Calibri" panose="020F0502020204030204" pitchFamily="34" charset="0"/>
                <a:cs typeface="Calibri" panose="020F0502020204030204" pitchFamily="34" charset="0"/>
              </a:rPr>
              <a:t> do  </a:t>
            </a:r>
            <a:r>
              <a:rPr lang="en-US" sz="3800" b="0" kern="0" dirty="0" err="1">
                <a:solidFill>
                  <a:schemeClr val="tx1"/>
                </a:solidFill>
                <a:latin typeface="Calibri" panose="020F0502020204030204" pitchFamily="34" charset="0"/>
                <a:cs typeface="Calibri" panose="020F0502020204030204" pitchFamily="34" charset="0"/>
              </a:rPr>
              <a:t>poder</a:t>
            </a:r>
            <a:r>
              <a:rPr lang="en-US" sz="3800" b="0" kern="0" dirty="0">
                <a:solidFill>
                  <a:schemeClr val="tx1"/>
                </a:solidFill>
                <a:latin typeface="Calibri" panose="020F0502020204030204" pitchFamily="34" charset="0"/>
                <a:cs typeface="Calibri" panose="020F0502020204030204" pitchFamily="34" charset="0"/>
              </a:rPr>
              <a:t>  de  </a:t>
            </a:r>
            <a:r>
              <a:rPr lang="en-US" sz="3800" b="0" kern="0" dirty="0" err="1">
                <a:solidFill>
                  <a:schemeClr val="tx1"/>
                </a:solidFill>
                <a:latin typeface="Calibri" panose="020F0502020204030204" pitchFamily="34" charset="0"/>
                <a:cs typeface="Calibri" panose="020F0502020204030204" pitchFamily="34" charset="0"/>
              </a:rPr>
              <a:t>emitir</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moeda</a:t>
            </a:r>
            <a:r>
              <a:rPr lang="en-US" sz="3800" b="0" kern="0" dirty="0">
                <a:solidFill>
                  <a:schemeClr val="tx1"/>
                </a:solidFill>
                <a:latin typeface="Calibri" panose="020F0502020204030204" pitchFamily="34" charset="0"/>
                <a:cs typeface="Calibri" panose="020F0502020204030204" pitchFamily="34" charset="0"/>
              </a:rPr>
              <a:t> que a </a:t>
            </a:r>
            <a:r>
              <a:rPr lang="en-US" sz="3800" b="0" kern="0" dirty="0" err="1">
                <a:solidFill>
                  <a:schemeClr val="tx1"/>
                </a:solidFill>
                <a:latin typeface="Calibri" panose="020F0502020204030204" pitchFamily="34" charset="0"/>
                <a:cs typeface="Calibri" panose="020F0502020204030204" pitchFamily="34" charset="0"/>
              </a:rPr>
              <a:t>autoridade</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monetária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possui</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dois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componentes</a:t>
            </a:r>
            <a:r>
              <a:rPr lang="en-US" sz="3800" b="0" kern="0" dirty="0">
                <a:solidFill>
                  <a:schemeClr val="tx1"/>
                </a:solidFill>
                <a:latin typeface="Calibri" panose="020F0502020204030204" pitchFamily="34" charset="0"/>
                <a:cs typeface="Calibri" panose="020F0502020204030204" pitchFamily="34" charset="0"/>
              </a:rPr>
              <a:t>:</a:t>
            </a:r>
          </a:p>
          <a:p>
            <a:pPr marL="1747837" lvl="2" indent="-571500" algn="just" eaLnBrk="1" hangingPunct="1">
              <a:lnSpc>
                <a:spcPct val="80000"/>
              </a:lnSpc>
              <a:spcBef>
                <a:spcPts val="1200"/>
              </a:spcBef>
              <a:buSzPct val="100000"/>
              <a:buFont typeface="Arial" panose="020B0604020202020204" pitchFamily="34" charset="0"/>
              <a:buChar char="•"/>
              <a:defRPr/>
            </a:pPr>
            <a:r>
              <a:rPr lang="en-US" sz="3800" b="0" kern="0" dirty="0" err="1">
                <a:solidFill>
                  <a:schemeClr val="tx1"/>
                </a:solidFill>
                <a:latin typeface="Calibri" panose="020F0502020204030204" pitchFamily="34" charset="0"/>
                <a:cs typeface="Calibri" panose="020F0502020204030204" pitchFamily="34" charset="0"/>
              </a:rPr>
              <a:t>Aumento</a:t>
            </a:r>
            <a:r>
              <a:rPr lang="en-US" sz="3800" b="0" kern="0" dirty="0">
                <a:solidFill>
                  <a:schemeClr val="tx1"/>
                </a:solidFill>
                <a:latin typeface="Calibri" panose="020F0502020204030204" pitchFamily="34" charset="0"/>
                <a:cs typeface="Calibri" panose="020F0502020204030204" pitchFamily="34" charset="0"/>
              </a:rPr>
              <a:t> real da </a:t>
            </a:r>
            <a:r>
              <a:rPr lang="en-US" sz="3800" b="0" kern="0" dirty="0" err="1">
                <a:solidFill>
                  <a:schemeClr val="tx1"/>
                </a:solidFill>
                <a:latin typeface="Calibri" panose="020F0502020204030204" pitchFamily="34" charset="0"/>
                <a:cs typeface="Calibri" panose="020F0502020204030204" pitchFamily="34" charset="0"/>
              </a:rPr>
              <a:t>oferta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monetária</a:t>
            </a:r>
            <a:r>
              <a:rPr lang="en-US" sz="3800" b="0" kern="0" dirty="0">
                <a:solidFill>
                  <a:schemeClr val="tx1"/>
                </a:solidFill>
                <a:latin typeface="Calibri" panose="020F0502020204030204" pitchFamily="34" charset="0"/>
                <a:cs typeface="Calibri" panose="020F0502020204030204" pitchFamily="34" charset="0"/>
              </a:rPr>
              <a:t> → </a:t>
            </a:r>
          </a:p>
          <a:p>
            <a:pPr marL="1747837" lvl="2" indent="-571500" algn="just" eaLnBrk="1" hangingPunct="1">
              <a:lnSpc>
                <a:spcPct val="80000"/>
              </a:lnSpc>
              <a:spcBef>
                <a:spcPts val="1200"/>
              </a:spcBef>
              <a:buSzPct val="100000"/>
              <a:buFont typeface="Arial" panose="020B0604020202020204" pitchFamily="34" charset="0"/>
              <a:buChar char="•"/>
              <a:defRPr/>
            </a:pPr>
            <a:r>
              <a:rPr lang="en-US" sz="3800" b="0" kern="0" dirty="0" err="1">
                <a:solidFill>
                  <a:schemeClr val="tx1"/>
                </a:solidFill>
                <a:latin typeface="Calibri" panose="020F0502020204030204" pitchFamily="34" charset="0"/>
                <a:cs typeface="Calibri" panose="020F0502020204030204" pitchFamily="34" charset="0"/>
              </a:rPr>
              <a:t>Imposto</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Inflacionário</a:t>
            </a:r>
            <a:r>
              <a:rPr lang="en-US" sz="3800" b="0" kern="0" dirty="0">
                <a:solidFill>
                  <a:schemeClr val="tx1"/>
                </a:solidFill>
                <a:latin typeface="Calibri" panose="020F0502020204030204" pitchFamily="34" charset="0"/>
                <a:cs typeface="Calibri" panose="020F0502020204030204" pitchFamily="34" charset="0"/>
              </a:rPr>
              <a:t> → </a:t>
            </a:r>
            <a:r>
              <a:rPr lang="en-US" sz="3800" b="0" kern="0" dirty="0" err="1">
                <a:solidFill>
                  <a:schemeClr val="tx1"/>
                </a:solidFill>
                <a:latin typeface="Calibri" panose="020F0502020204030204" pitchFamily="34" charset="0"/>
                <a:cs typeface="Calibri" panose="020F0502020204030204" pitchFamily="34" charset="0"/>
              </a:rPr>
              <a:t>Aumento</a:t>
            </a:r>
            <a:r>
              <a:rPr lang="en-US" sz="3800" b="0" kern="0" dirty="0">
                <a:solidFill>
                  <a:schemeClr val="tx1"/>
                </a:solidFill>
                <a:latin typeface="Calibri" panose="020F0502020204030204" pitchFamily="34" charset="0"/>
                <a:cs typeface="Calibri" panose="020F0502020204030204" pitchFamily="34" charset="0"/>
              </a:rPr>
              <a:t> da </a:t>
            </a:r>
            <a:r>
              <a:rPr lang="en-US" sz="3800" b="0" kern="0" dirty="0" err="1">
                <a:solidFill>
                  <a:schemeClr val="tx1"/>
                </a:solidFill>
                <a:latin typeface="Calibri" panose="020F0502020204030204" pitchFamily="34" charset="0"/>
                <a:cs typeface="Calibri" panose="020F0502020204030204" pitchFamily="34" charset="0"/>
              </a:rPr>
              <a:t>oferta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monetária</a:t>
            </a:r>
            <a:r>
              <a:rPr lang="en-US" sz="3800" b="0" kern="0" dirty="0">
                <a:solidFill>
                  <a:schemeClr val="tx1"/>
                </a:solidFill>
                <a:latin typeface="Calibri" panose="020F0502020204030204" pitchFamily="34" charset="0"/>
                <a:cs typeface="Calibri" panose="020F0502020204030204" pitchFamily="34" charset="0"/>
              </a:rPr>
              <a:t> para </a:t>
            </a:r>
            <a:r>
              <a:rPr lang="en-US" sz="3800" b="0" kern="0" dirty="0" err="1">
                <a:solidFill>
                  <a:schemeClr val="tx1"/>
                </a:solidFill>
                <a:latin typeface="Calibri" panose="020F0502020204030204" pitchFamily="34" charset="0"/>
                <a:cs typeface="Calibri" panose="020F0502020204030204" pitchFamily="34" charset="0"/>
              </a:rPr>
              <a:t>manter</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constante</a:t>
            </a:r>
            <a:r>
              <a:rPr lang="en-US" sz="3800" b="0" kern="0" dirty="0">
                <a:solidFill>
                  <a:schemeClr val="tx1"/>
                </a:solidFill>
                <a:latin typeface="Calibri" panose="020F0502020204030204" pitchFamily="34" charset="0"/>
                <a:cs typeface="Calibri" panose="020F0502020204030204" pitchFamily="34" charset="0"/>
              </a:rPr>
              <a:t> a </a:t>
            </a:r>
            <a:r>
              <a:rPr lang="en-US" sz="3800" b="0" kern="0" dirty="0" err="1">
                <a:solidFill>
                  <a:schemeClr val="tx1"/>
                </a:solidFill>
                <a:latin typeface="Calibri" panose="020F0502020204030204" pitchFamily="34" charset="0"/>
                <a:cs typeface="Calibri" panose="020F0502020204030204" pitchFamily="34" charset="0"/>
              </a:rPr>
              <a:t>quantidade</a:t>
            </a:r>
            <a:r>
              <a:rPr lang="en-US" sz="3800" b="0" kern="0" dirty="0">
                <a:solidFill>
                  <a:schemeClr val="tx1"/>
                </a:solidFill>
                <a:latin typeface="Calibri" panose="020F0502020204030204" pitchFamily="34" charset="0"/>
                <a:cs typeface="Calibri" panose="020F0502020204030204" pitchFamily="34" charset="0"/>
              </a:rPr>
              <a:t> de </a:t>
            </a:r>
            <a:r>
              <a:rPr lang="en-US" sz="3800" b="0" kern="0" dirty="0" err="1">
                <a:solidFill>
                  <a:schemeClr val="tx1"/>
                </a:solidFill>
                <a:latin typeface="Calibri" panose="020F0502020204030204" pitchFamily="34" charset="0"/>
                <a:cs typeface="Calibri" panose="020F0502020204030204" pitchFamily="34" charset="0"/>
              </a:rPr>
              <a:t>moeda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em</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termos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reais</a:t>
            </a:r>
            <a:r>
              <a:rPr lang="en-US" sz="3800" b="0" kern="0" dirty="0">
                <a:solidFill>
                  <a:schemeClr val="tx1"/>
                </a:solidFill>
                <a:latin typeface="Calibri" panose="020F0502020204030204" pitchFamily="34" charset="0"/>
                <a:cs typeface="Calibri" panose="020F0502020204030204" pitchFamily="34"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3081687128"/>
              </p:ext>
            </p:extLst>
          </p:nvPr>
        </p:nvGraphicFramePr>
        <p:xfrm>
          <a:off x="8763000" y="3552825"/>
          <a:ext cx="2417762" cy="866775"/>
        </p:xfrm>
        <a:graphic>
          <a:graphicData uri="http://schemas.openxmlformats.org/presentationml/2006/ole">
            <mc:AlternateContent xmlns:mc="http://schemas.openxmlformats.org/markup-compatibility/2006">
              <mc:Choice xmlns:v="urn:schemas-microsoft-com:vml" Requires="v">
                <p:oleObj name="Equation" r:id="rId2" imgW="685800" imgH="253800" progId="Equation.DSMT4">
                  <p:embed/>
                </p:oleObj>
              </mc:Choice>
              <mc:Fallback>
                <p:oleObj name="Equation" r:id="rId2" imgW="685800" imgH="253800" progId="Equation.DSMT4">
                  <p:embed/>
                  <p:pic>
                    <p:nvPicPr>
                      <p:cNvPr id="26631" name="Object 7"/>
                      <p:cNvPicPr>
                        <a:picLocks noChangeAspect="1" noChangeArrowheads="1"/>
                      </p:cNvPicPr>
                      <p:nvPr/>
                    </p:nvPicPr>
                    <p:blipFill>
                      <a:blip r:embed="rId3"/>
                      <a:srcRect/>
                      <a:stretch>
                        <a:fillRect/>
                      </a:stretch>
                    </p:blipFill>
                    <p:spPr bwMode="auto">
                      <a:xfrm>
                        <a:off x="8763000" y="3552825"/>
                        <a:ext cx="2417762" cy="866775"/>
                      </a:xfrm>
                      <a:prstGeom prst="rect">
                        <a:avLst/>
                      </a:prstGeom>
                      <a:noFill/>
                      <a:ln w="9525">
                        <a:noFill/>
                        <a:miter lim="800000"/>
                        <a:headEnd/>
                        <a:tailEnd/>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56403849"/>
              </p:ext>
            </p:extLst>
          </p:nvPr>
        </p:nvGraphicFramePr>
        <p:xfrm>
          <a:off x="6705600" y="5262563"/>
          <a:ext cx="2209800" cy="757237"/>
        </p:xfrm>
        <a:graphic>
          <a:graphicData uri="http://schemas.openxmlformats.org/presentationml/2006/ole">
            <mc:AlternateContent xmlns:mc="http://schemas.openxmlformats.org/markup-compatibility/2006">
              <mc:Choice xmlns:v="urn:schemas-microsoft-com:vml" Requires="v">
                <p:oleObj name="Equation" r:id="rId4" imgW="672840" imgH="228600" progId="Equation.DSMT4">
                  <p:embed/>
                </p:oleObj>
              </mc:Choice>
              <mc:Fallback>
                <p:oleObj name="Equation" r:id="rId4" imgW="672840" imgH="228600" progId="Equation.DSMT4">
                  <p:embed/>
                  <p:pic>
                    <p:nvPicPr>
                      <p:cNvPr id="26632" name="Object 8"/>
                      <p:cNvPicPr>
                        <a:picLocks noChangeAspect="1" noChangeArrowheads="1"/>
                      </p:cNvPicPr>
                      <p:nvPr/>
                    </p:nvPicPr>
                    <p:blipFill>
                      <a:blip r:embed="rId5"/>
                      <a:srcRect/>
                      <a:stretch>
                        <a:fillRect/>
                      </a:stretch>
                    </p:blipFill>
                    <p:spPr bwMode="auto">
                      <a:xfrm>
                        <a:off x="6705600" y="5262563"/>
                        <a:ext cx="2209800" cy="757237"/>
                      </a:xfrm>
                      <a:prstGeom prst="rect">
                        <a:avLst/>
                      </a:prstGeom>
                      <a:noFill/>
                      <a:ln w="9525">
                        <a:noFill/>
                        <a:miter lim="800000"/>
                        <a:headEnd/>
                        <a:tailEnd/>
                      </a:ln>
                    </p:spPr>
                  </p:pic>
                </p:oleObj>
              </mc:Fallback>
            </mc:AlternateContent>
          </a:graphicData>
        </a:graphic>
      </p:graphicFrame>
      <p:sp>
        <p:nvSpPr>
          <p:cNvPr id="10" name="Rectangle 2">
            <a:extLst>
              <a:ext uri="{FF2B5EF4-FFF2-40B4-BE49-F238E27FC236}">
                <a16:creationId xmlns:a16="http://schemas.microsoft.com/office/drawing/2014/main" id="{EB62ED2C-5498-4CF9-9B98-0C82FDE8F63C}"/>
              </a:ext>
            </a:extLst>
          </p:cNvPr>
          <p:cNvSpPr>
            <a:spLocks noGrp="1" noChangeArrowheads="1"/>
          </p:cNvSpPr>
          <p:nvPr>
            <p:ph type="title"/>
          </p:nvPr>
        </p:nvSpPr>
        <p:spPr>
          <a:xfrm>
            <a:off x="1371600" y="0"/>
            <a:ext cx="92964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38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1447800" y="228600"/>
            <a:ext cx="8915400" cy="8382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Imposto Inflacionário: a Intuição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p:cNvSpPr>
            <a:spLocks noGrp="1"/>
          </p:cNvSpPr>
          <p:nvPr>
            <p:ph idx="1"/>
          </p:nvPr>
        </p:nvSpPr>
        <p:spPr>
          <a:xfrm>
            <a:off x="228600" y="1143000"/>
            <a:ext cx="11734800" cy="3886200"/>
          </a:xfrm>
        </p:spPr>
        <p:txBody>
          <a:bodyPr/>
          <a:lstStyle/>
          <a:p>
            <a:pPr algn="just">
              <a:buClrTx/>
              <a:buFont typeface="Arial" panose="020B0604020202020204" pitchFamily="34" charset="0"/>
              <a:buChar char="•"/>
              <a:defRPr/>
            </a:pPr>
            <a:r>
              <a:rPr lang="pt-BR" sz="3800" dirty="0">
                <a:latin typeface="Calibri" panose="020F0502020204030204" pitchFamily="34" charset="0"/>
                <a:cs typeface="Calibri" panose="020F0502020204030204" pitchFamily="34" charset="0"/>
              </a:rPr>
              <a:t>A inflação reduz a oferta monetária em termos reais, permitindo ao governo, a cada período, emitir mais moeda para manter os encaixes reais constantes. Como essa emissão permite ao governo financiar seus gastos, isso é chamado de imposto inflacionário.</a:t>
            </a: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a:p>
            <a:pPr marL="0" indent="0" algn="just">
              <a:buClrTx/>
              <a:buNone/>
              <a:defRPr/>
            </a:pPr>
            <a:endParaRPr lang="pt-BR"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graphicFrame>
        <p:nvGraphicFramePr>
          <p:cNvPr id="27652" name="Objeto 3"/>
          <p:cNvGraphicFramePr>
            <a:graphicFrameLocks noChangeAspect="1"/>
          </p:cNvGraphicFramePr>
          <p:nvPr>
            <p:extLst>
              <p:ext uri="{D42A27DB-BD31-4B8C-83A1-F6EECF244321}">
                <p14:modId xmlns:p14="http://schemas.microsoft.com/office/powerpoint/2010/main" val="399716349"/>
              </p:ext>
            </p:extLst>
          </p:nvPr>
        </p:nvGraphicFramePr>
        <p:xfrm>
          <a:off x="685800" y="4191000"/>
          <a:ext cx="7218363" cy="1676400"/>
        </p:xfrm>
        <a:graphic>
          <a:graphicData uri="http://schemas.openxmlformats.org/presentationml/2006/ole">
            <mc:AlternateContent xmlns:mc="http://schemas.openxmlformats.org/markup-compatibility/2006">
              <mc:Choice xmlns:v="urn:schemas-microsoft-com:vml" Requires="v">
                <p:oleObj name="Equation" r:id="rId2" imgW="2400120" imgH="533160" progId="Equation.DSMT4">
                  <p:embed/>
                </p:oleObj>
              </mc:Choice>
              <mc:Fallback>
                <p:oleObj name="Equation" r:id="rId2" imgW="2400120" imgH="533160" progId="Equation.DSMT4">
                  <p:embed/>
                  <p:pic>
                    <p:nvPicPr>
                      <p:cNvPr id="0" name="Objeto 3"/>
                      <p:cNvPicPr>
                        <a:picLocks noChangeAspect="1" noChangeArrowheads="1"/>
                      </p:cNvPicPr>
                      <p:nvPr/>
                    </p:nvPicPr>
                    <p:blipFill>
                      <a:blip r:embed="rId3"/>
                      <a:srcRect/>
                      <a:stretch>
                        <a:fillRect/>
                      </a:stretch>
                    </p:blipFill>
                    <p:spPr bwMode="auto">
                      <a:xfrm>
                        <a:off x="685800" y="4191000"/>
                        <a:ext cx="7218363" cy="1676400"/>
                      </a:xfrm>
                      <a:prstGeom prst="rect">
                        <a:avLst/>
                      </a:prstGeom>
                      <a:solidFill>
                        <a:schemeClr val="bg1">
                          <a:lumMod val="95000"/>
                        </a:schemeClr>
                      </a:solidFill>
                      <a:ln>
                        <a:solidFill>
                          <a:schemeClr val="tx1"/>
                        </a:solid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ppt_x"/>
                                          </p:val>
                                        </p:tav>
                                        <p:tav tm="100000">
                                          <p:val>
                                            <p:strVal val="#ppt_x"/>
                                          </p:val>
                                        </p:tav>
                                      </p:tavLst>
                                    </p:anim>
                                    <p:anim calcmode="lin" valueType="num">
                                      <p:cBhvr additive="base">
                                        <p:cTn id="1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0" y="228600"/>
            <a:ext cx="8915400" cy="8382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Imposto Inflacionário: A Intuição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76200" y="990600"/>
            <a:ext cx="11963400" cy="3886200"/>
          </a:xfrm>
        </p:spPr>
        <p:txBody>
          <a:bodyPr/>
          <a:lstStyle/>
          <a:p>
            <a:pPr algn="just">
              <a:buClrTx/>
              <a:buFont typeface="Arial" panose="020B0604020202020204" pitchFamily="34" charset="0"/>
              <a:buChar char="•"/>
              <a:defRPr/>
            </a:pPr>
            <a:r>
              <a:rPr lang="pt-BR" sz="3600" dirty="0">
                <a:latin typeface="Calibri" panose="020F0502020204030204" pitchFamily="34" charset="0"/>
                <a:cs typeface="Calibri" panose="020F0502020204030204" pitchFamily="34" charset="0"/>
              </a:rPr>
              <a:t>O governo obterá, a cada período, uma certa “receita” proveniente do imposto inflacionário, que será maior quanto maior a taxa de inflação, dada a demanda por moeda.</a:t>
            </a:r>
          </a:p>
          <a:p>
            <a:pPr algn="just">
              <a:buClrTx/>
              <a:buFont typeface="Arial" panose="020B0604020202020204" pitchFamily="34" charset="0"/>
              <a:buChar char="•"/>
              <a:defRPr/>
            </a:pPr>
            <a:endParaRPr lang="pt-BR"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r>
              <a:rPr lang="pt-BR" sz="3600" dirty="0">
                <a:latin typeface="Calibri" panose="020F0502020204030204" pitchFamily="34" charset="0"/>
                <a:cs typeface="Calibri" panose="020F0502020204030204" pitchFamily="34" charset="0"/>
              </a:rPr>
              <a:t>Claro, conforme a taxa de inflação aumenta a demanda real por moeda diminui.</a:t>
            </a:r>
          </a:p>
          <a:p>
            <a:pPr lvl="1" algn="just">
              <a:buFont typeface="Arial" panose="020B0604020202020204" pitchFamily="34" charset="0"/>
              <a:buChar char="•"/>
              <a:defRPr/>
            </a:pPr>
            <a:r>
              <a:rPr lang="pt-BR" sz="3400" dirty="0">
                <a:latin typeface="Calibri" panose="020F0502020204030204" pitchFamily="34" charset="0"/>
                <a:cs typeface="Calibri" panose="020F0502020204030204" pitchFamily="34" charset="0"/>
              </a:rPr>
              <a:t>Isso exige emissões monetárias cada vez maiores para a obtenção do mesmo imposto inflacionário.</a:t>
            </a:r>
          </a:p>
          <a:p>
            <a:pPr lvl="1" algn="just">
              <a:buFont typeface="Arial" panose="020B0604020202020204" pitchFamily="34" charset="0"/>
              <a:buChar char="•"/>
              <a:defRPr/>
            </a:pPr>
            <a:r>
              <a:rPr lang="pt-BR" sz="3400" dirty="0">
                <a:latin typeface="Calibri" panose="020F0502020204030204" pitchFamily="34" charset="0"/>
                <a:cs typeface="Calibri" panose="020F0502020204030204" pitchFamily="34" charset="0"/>
              </a:rPr>
              <a:t>Um aumento em ∆</a:t>
            </a:r>
            <a:r>
              <a:rPr lang="pt-BR" sz="3400" i="1" dirty="0">
                <a:latin typeface="Calibri" panose="020F0502020204030204" pitchFamily="34" charset="0"/>
                <a:cs typeface="Calibri" panose="020F0502020204030204" pitchFamily="34" charset="0"/>
              </a:rPr>
              <a:t>M/M </a:t>
            </a:r>
            <a:r>
              <a:rPr lang="pt-BR" sz="3400" dirty="0">
                <a:latin typeface="Calibri" panose="020F0502020204030204" pitchFamily="34" charset="0"/>
                <a:cs typeface="Calibri" panose="020F0502020204030204" pitchFamily="34" charset="0"/>
              </a:rPr>
              <a:t>não gera um aumento proporcional na senhoriagem, já que os agentes econômicos reduzem os encaixes reais quando a inflação aumenta. </a:t>
            </a: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1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E7C1001A-A9BF-49B0-8777-C50EB4EFFF3D}"/>
              </a:ext>
            </a:extLst>
          </p:cNvPr>
          <p:cNvGraphicFramePr>
            <a:graphicFrameLocks noChangeAspect="1"/>
          </p:cNvGraphicFramePr>
          <p:nvPr>
            <p:extLst>
              <p:ext uri="{D42A27DB-BD31-4B8C-83A1-F6EECF244321}">
                <p14:modId xmlns:p14="http://schemas.microsoft.com/office/powerpoint/2010/main" val="3691569888"/>
              </p:ext>
            </p:extLst>
          </p:nvPr>
        </p:nvGraphicFramePr>
        <p:xfrm>
          <a:off x="60325" y="1524000"/>
          <a:ext cx="12031663" cy="5334000"/>
        </p:xfrm>
        <a:graphic>
          <a:graphicData uri="http://schemas.openxmlformats.org/presentationml/2006/ole">
            <mc:AlternateContent xmlns:mc="http://schemas.openxmlformats.org/markup-compatibility/2006">
              <mc:Choice xmlns:v="urn:schemas-microsoft-com:vml" Requires="v">
                <p:oleObj name="Equation" r:id="rId2" imgW="4622760" imgH="2209680" progId="Equation.DSMT4">
                  <p:embed/>
                </p:oleObj>
              </mc:Choice>
              <mc:Fallback>
                <p:oleObj name="Equation" r:id="rId2" imgW="4622760" imgH="2209680" progId="Equation.DSMT4">
                  <p:embed/>
                  <p:pic>
                    <p:nvPicPr>
                      <p:cNvPr id="16" name="Object 4">
                        <a:extLst>
                          <a:ext uri="{FF2B5EF4-FFF2-40B4-BE49-F238E27FC236}">
                            <a16:creationId xmlns:a16="http://schemas.microsoft.com/office/drawing/2014/main" id="{76498BBA-A478-4CB3-BB5B-A294AE39904C}"/>
                          </a:ext>
                        </a:extLst>
                      </p:cNvPr>
                      <p:cNvPicPr>
                        <a:picLocks noChangeAspect="1" noChangeArrowheads="1"/>
                      </p:cNvPicPr>
                      <p:nvPr/>
                    </p:nvPicPr>
                    <p:blipFill>
                      <a:blip r:embed="rId3"/>
                      <a:srcRect/>
                      <a:stretch>
                        <a:fillRect/>
                      </a:stretch>
                    </p:blipFill>
                    <p:spPr bwMode="auto">
                      <a:xfrm>
                        <a:off x="60325" y="1524000"/>
                        <a:ext cx="12031663" cy="5334000"/>
                      </a:xfrm>
                      <a:prstGeom prst="rect">
                        <a:avLst/>
                      </a:prstGeom>
                      <a:noFill/>
                      <a:ln>
                        <a:noFill/>
                      </a:ln>
                      <a:effectLst/>
                    </p:spPr>
                  </p:pic>
                </p:oleObj>
              </mc:Fallback>
            </mc:AlternateContent>
          </a:graphicData>
        </a:graphic>
      </p:graphicFrame>
      <p:sp>
        <p:nvSpPr>
          <p:cNvPr id="5" name="Rectangle 2">
            <a:extLst>
              <a:ext uri="{FF2B5EF4-FFF2-40B4-BE49-F238E27FC236}">
                <a16:creationId xmlns:a16="http://schemas.microsoft.com/office/drawing/2014/main" id="{74201C45-E703-4B58-9D21-895C3B37FD0E}"/>
              </a:ext>
            </a:extLst>
          </p:cNvPr>
          <p:cNvSpPr>
            <a:spLocks noGrp="1" noChangeArrowheads="1"/>
          </p:cNvSpPr>
          <p:nvPr>
            <p:ph type="title"/>
          </p:nvPr>
        </p:nvSpPr>
        <p:spPr>
          <a:xfrm>
            <a:off x="1371600" y="-76200"/>
            <a:ext cx="9296400" cy="1371600"/>
          </a:xfrm>
        </p:spPr>
        <p:txBody>
          <a:bodyPr/>
          <a:lstStyle/>
          <a:p>
            <a:pPr algn="ctr" eaLnBrk="1" hangingPunct="1"/>
            <a:r>
              <a:rPr lang="pt-BR" altLang="en-US" sz="4800" b="1"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2" name="CaixaDeTexto 1">
            <a:extLst>
              <a:ext uri="{FF2B5EF4-FFF2-40B4-BE49-F238E27FC236}">
                <a16:creationId xmlns:a16="http://schemas.microsoft.com/office/drawing/2014/main" id="{F0A27343-07FE-4FC7-B93C-82C00314BFC6}"/>
              </a:ext>
            </a:extLst>
          </p:cNvPr>
          <p:cNvSpPr txBox="1"/>
          <p:nvPr/>
        </p:nvSpPr>
        <p:spPr>
          <a:xfrm>
            <a:off x="0" y="947916"/>
            <a:ext cx="11963400" cy="1261884"/>
          </a:xfrm>
          <a:prstGeom prst="rect">
            <a:avLst/>
          </a:prstGeom>
          <a:noFill/>
        </p:spPr>
        <p:txBody>
          <a:bodyPr wrap="square" rtlCol="0">
            <a:spAutoFit/>
          </a:bodyPr>
          <a:lstStyle/>
          <a:p>
            <a:pPr marL="432000" indent="-396000">
              <a:buFont typeface="Arial" panose="020B0604020202020204" pitchFamily="34" charset="0"/>
              <a:buChar char="•"/>
            </a:pPr>
            <a:r>
              <a:rPr lang="pt-BR" sz="3800" b="0" i="1" dirty="0">
                <a:solidFill>
                  <a:schemeClr val="tx1"/>
                </a:solidFill>
                <a:latin typeface="Calibri" panose="020F0502020204030204" pitchFamily="34" charset="0"/>
                <a:cs typeface="Calibri" panose="020F0502020204030204" pitchFamily="34" charset="0"/>
              </a:rPr>
              <a:t>Por simplicidade, assuma que t é uma variável contínua.  </a:t>
            </a:r>
            <a:br>
              <a:rPr lang="pt-BR" sz="3800" dirty="0">
                <a:solidFill>
                  <a:schemeClr val="tx1"/>
                </a:solidFill>
                <a:latin typeface="Calibri" panose="020F0502020204030204" pitchFamily="34" charset="0"/>
                <a:cs typeface="Calibri" panose="020F0502020204030204" pitchFamily="34" charset="0"/>
              </a:rPr>
            </a:br>
            <a:endParaRPr lang="pt-BR" sz="3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38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85813" y="76200"/>
            <a:ext cx="10263187" cy="1371600"/>
          </a:xfrm>
        </p:spPr>
        <p:txBody>
          <a:bodyPr/>
          <a:lstStyle/>
          <a:p>
            <a:pPr algn="ct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Curva</a:t>
            </a:r>
            <a:r>
              <a:rPr lang="en-US" altLang="en-US" sz="4800" b="1" dirty="0">
                <a:solidFill>
                  <a:schemeClr val="tx1"/>
                </a:solidFill>
                <a:latin typeface="Calibri" panose="020F0502020204030204" pitchFamily="34" charset="0"/>
                <a:cs typeface="Calibri" panose="020F0502020204030204" pitchFamily="34" charset="0"/>
              </a:rPr>
              <a:t> de Laffer</a:t>
            </a:r>
          </a:p>
        </p:txBody>
      </p:sp>
      <p:sp>
        <p:nvSpPr>
          <p:cNvPr id="28675" name="Rectangle 3"/>
          <p:cNvSpPr>
            <a:spLocks noGrp="1" noChangeArrowheads="1"/>
          </p:cNvSpPr>
          <p:nvPr>
            <p:ph idx="1"/>
          </p:nvPr>
        </p:nvSpPr>
        <p:spPr>
          <a:xfrm>
            <a:off x="152400" y="1219200"/>
            <a:ext cx="11811000" cy="5105400"/>
          </a:xfrm>
        </p:spPr>
        <p:txBody>
          <a:bodyPr/>
          <a:lstStyle/>
          <a:p>
            <a:pPr algn="just" eaLnBrk="1" hangingPunct="1">
              <a:buClrTx/>
              <a:buFont typeface="Arial" panose="020B0604020202020204" pitchFamily="34" charset="0"/>
              <a:buChar char="•"/>
            </a:pPr>
            <a:r>
              <a:rPr lang="en-US" altLang="en-US" sz="4000" dirty="0" err="1">
                <a:latin typeface="Calibri" panose="020F0502020204030204" pitchFamily="34" charset="0"/>
                <a:cs typeface="Calibri" panose="020F0502020204030204" pitchFamily="34" charset="0"/>
              </a:rPr>
              <a:t>Quando</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falamos</a:t>
            </a:r>
            <a:r>
              <a:rPr lang="en-US" altLang="en-US" sz="4000" dirty="0">
                <a:latin typeface="Calibri" panose="020F0502020204030204" pitchFamily="34" charset="0"/>
                <a:cs typeface="Calibri" panose="020F0502020204030204" pitchFamily="34" charset="0"/>
              </a:rPr>
              <a:t> de </a:t>
            </a:r>
            <a:r>
              <a:rPr lang="en-US" altLang="en-US" sz="4000" dirty="0" err="1">
                <a:latin typeface="Calibri" panose="020F0502020204030204" pitchFamily="34" charset="0"/>
                <a:cs typeface="Calibri" panose="020F0502020204030204" pitchFamily="34" charset="0"/>
              </a:rPr>
              <a:t>impostos</a:t>
            </a:r>
            <a:r>
              <a:rPr lang="en-US" altLang="en-US" sz="4000" dirty="0">
                <a:latin typeface="Calibri" panose="020F0502020204030204" pitchFamily="34" charset="0"/>
                <a:cs typeface="Calibri" panose="020F0502020204030204" pitchFamily="34" charset="0"/>
              </a:rPr>
              <a:t> e </a:t>
            </a:r>
            <a:r>
              <a:rPr lang="en-US" altLang="en-US" sz="4000" dirty="0" err="1">
                <a:latin typeface="Calibri" panose="020F0502020204030204" pitchFamily="34" charset="0"/>
                <a:cs typeface="Calibri" panose="020F0502020204030204" pitchFamily="34" charset="0"/>
              </a:rPr>
              <a:t>arrecadação</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tributária</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em</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geral</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temos</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em</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mente</a:t>
            </a:r>
            <a:r>
              <a:rPr lang="en-US" altLang="en-US" sz="4000" dirty="0">
                <a:latin typeface="Calibri" panose="020F0502020204030204" pitchFamily="34" charset="0"/>
                <a:cs typeface="Calibri" panose="020F0502020204030204" pitchFamily="34" charset="0"/>
              </a:rPr>
              <a:t> que </a:t>
            </a:r>
            <a:r>
              <a:rPr lang="en-US" altLang="en-US" sz="4000" dirty="0" err="1">
                <a:latin typeface="Calibri" panose="020F0502020204030204" pitchFamily="34" charset="0"/>
                <a:cs typeface="Calibri" panose="020F0502020204030204" pitchFamily="34" charset="0"/>
              </a:rPr>
              <a:t>uma</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alíquota</a:t>
            </a:r>
            <a:r>
              <a:rPr lang="en-US" altLang="en-US" sz="4000" dirty="0">
                <a:latin typeface="Calibri" panose="020F0502020204030204" pitchFamily="34" charset="0"/>
                <a:cs typeface="Calibri" panose="020F0502020204030204" pitchFamily="34" charset="0"/>
              </a:rPr>
              <a:t> de  </a:t>
            </a:r>
            <a:r>
              <a:rPr lang="en-US" altLang="en-US" sz="4000" dirty="0" err="1">
                <a:latin typeface="Calibri" panose="020F0502020204030204" pitchFamily="34" charset="0"/>
                <a:cs typeface="Calibri" panose="020F0502020204030204" pitchFamily="34" charset="0"/>
              </a:rPr>
              <a:t>imposto</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maior</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gera</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uma</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arracadação</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maior</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Entretanto</a:t>
            </a:r>
            <a:r>
              <a:rPr lang="en-US" altLang="en-US" sz="4000" dirty="0">
                <a:latin typeface="Calibri" panose="020F0502020204030204" pitchFamily="34" charset="0"/>
                <a:cs typeface="Calibri" panose="020F0502020204030204" pitchFamily="34" charset="0"/>
              </a:rPr>
              <a:t>,  o  </a:t>
            </a:r>
            <a:r>
              <a:rPr lang="en-US" altLang="en-US" sz="4000" dirty="0" err="1">
                <a:latin typeface="Calibri" panose="020F0502020204030204" pitchFamily="34" charset="0"/>
                <a:cs typeface="Calibri" panose="020F0502020204030204" pitchFamily="34" charset="0"/>
              </a:rPr>
              <a:t>economista</a:t>
            </a:r>
            <a:r>
              <a:rPr lang="en-US" altLang="en-US" sz="4000" dirty="0">
                <a:latin typeface="Calibri" panose="020F0502020204030204" pitchFamily="34" charset="0"/>
                <a:cs typeface="Calibri" panose="020F0502020204030204" pitchFamily="34" charset="0"/>
              </a:rPr>
              <a:t>  Arthur  Laffer,  </a:t>
            </a:r>
            <a:r>
              <a:rPr lang="en-US" altLang="en-US" sz="4000" dirty="0" err="1">
                <a:latin typeface="Calibri" panose="020F0502020204030204" pitchFamily="34" charset="0"/>
                <a:cs typeface="Calibri" panose="020F0502020204030204" pitchFamily="34" charset="0"/>
              </a:rPr>
              <a:t>mostrou</a:t>
            </a:r>
            <a:r>
              <a:rPr lang="en-US" altLang="en-US" sz="4000" dirty="0">
                <a:latin typeface="Calibri" panose="020F0502020204030204" pitchFamily="34" charset="0"/>
                <a:cs typeface="Calibri" panose="020F0502020204030204" pitchFamily="34" charset="0"/>
              </a:rPr>
              <a:t>  que  </a:t>
            </a:r>
            <a:r>
              <a:rPr lang="en-US" altLang="en-US" sz="4000" dirty="0" err="1">
                <a:latin typeface="Calibri" panose="020F0502020204030204" pitchFamily="34" charset="0"/>
                <a:cs typeface="Calibri" panose="020F0502020204030204" pitchFamily="34" charset="0"/>
              </a:rPr>
              <a:t>existe</a:t>
            </a:r>
            <a:r>
              <a:rPr lang="en-US" altLang="en-US" sz="4000" dirty="0">
                <a:latin typeface="Calibri" panose="020F0502020204030204" pitchFamily="34" charset="0"/>
                <a:cs typeface="Calibri" panose="020F0502020204030204" pitchFamily="34" charset="0"/>
              </a:rPr>
              <a:t>  um  </a:t>
            </a:r>
            <a:r>
              <a:rPr lang="en-US" altLang="en-US" sz="4000" dirty="0" err="1">
                <a:latin typeface="Calibri" panose="020F0502020204030204" pitchFamily="34" charset="0"/>
                <a:cs typeface="Calibri" panose="020F0502020204030204" pitchFamily="34" charset="0"/>
              </a:rPr>
              <a:t>ponto</a:t>
            </a:r>
            <a:r>
              <a:rPr lang="en-US" altLang="en-US" sz="4000" dirty="0">
                <a:latin typeface="Calibri" panose="020F0502020204030204" pitchFamily="34" charset="0"/>
                <a:cs typeface="Calibri" panose="020F0502020204030204" pitchFamily="34" charset="0"/>
              </a:rPr>
              <a:t>  </a:t>
            </a:r>
            <a:r>
              <a:rPr lang="en-US" altLang="en-US" sz="4000" dirty="0" err="1">
                <a:latin typeface="Calibri" panose="020F0502020204030204" pitchFamily="34" charset="0"/>
                <a:cs typeface="Calibri" panose="020F0502020204030204" pitchFamily="34" charset="0"/>
              </a:rPr>
              <a:t>crítico</a:t>
            </a:r>
            <a:r>
              <a:rPr lang="en-US" altLang="en-US" sz="4000" dirty="0">
                <a:latin typeface="Calibri" panose="020F0502020204030204" pitchFamily="34" charset="0"/>
                <a:cs typeface="Calibri" panose="020F0502020204030204" pitchFamily="34" charset="0"/>
              </a:rPr>
              <a:t> para </a:t>
            </a:r>
            <a:r>
              <a:rPr lang="en-US" altLang="en-US" sz="4000" dirty="0" err="1">
                <a:latin typeface="Calibri" panose="020F0502020204030204" pitchFamily="34" charset="0"/>
                <a:cs typeface="Calibri" panose="020F0502020204030204" pitchFamily="34" charset="0"/>
              </a:rPr>
              <a:t>isso</a:t>
            </a:r>
            <a:r>
              <a:rPr lang="en-US" altLang="en-US" sz="4000" dirty="0">
                <a:latin typeface="Calibri" panose="020F0502020204030204" pitchFamily="34" charset="0"/>
                <a:cs typeface="Calibri" panose="020F0502020204030204" pitchFamily="34" charset="0"/>
              </a:rPr>
              <a:t>. </a:t>
            </a:r>
          </a:p>
          <a:p>
            <a:pPr algn="just" eaLnBrk="1" hangingPunct="1">
              <a:buClrTx/>
              <a:buFont typeface="Arial" panose="020B0604020202020204" pitchFamily="34" charset="0"/>
              <a:buChar char="•"/>
            </a:pPr>
            <a:endParaRPr lang="en-US" altLang="en-US" sz="4000" dirty="0">
              <a:latin typeface="Calibri" panose="020F0502020204030204" pitchFamily="34" charset="0"/>
              <a:cs typeface="Calibri" panose="020F0502020204030204" pitchFamily="34" charset="0"/>
            </a:endParaRPr>
          </a:p>
          <a:p>
            <a:pPr algn="just" eaLnBrk="1" hangingPunct="1">
              <a:buClrTx/>
              <a:buFont typeface="Arial" panose="020B0604020202020204" pitchFamily="34" charset="0"/>
              <a:buChar char="•"/>
            </a:pPr>
            <a:endParaRPr lang="en-US" altLang="en-US" sz="4000" dirty="0">
              <a:latin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785813" y="0"/>
            <a:ext cx="10263187" cy="1371600"/>
          </a:xfrm>
        </p:spPr>
        <p:txBody>
          <a:bodyPr/>
          <a:lstStyle/>
          <a:p>
            <a:pPr algn="ct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Curva</a:t>
            </a:r>
            <a:r>
              <a:rPr lang="en-US" altLang="en-US" sz="4800" b="1" dirty="0">
                <a:solidFill>
                  <a:schemeClr val="tx1"/>
                </a:solidFill>
                <a:latin typeface="Calibri" panose="020F0502020204030204" pitchFamily="34" charset="0"/>
                <a:cs typeface="Calibri" panose="020F0502020204030204" pitchFamily="34" charset="0"/>
              </a:rPr>
              <a:t> de Laffer</a:t>
            </a:r>
          </a:p>
        </p:txBody>
      </p:sp>
      <p:sp>
        <p:nvSpPr>
          <p:cNvPr id="12" name="Rectangle 3"/>
          <p:cNvSpPr txBox="1">
            <a:spLocks noChangeArrowheads="1"/>
          </p:cNvSpPr>
          <p:nvPr/>
        </p:nvSpPr>
        <p:spPr bwMode="auto">
          <a:xfrm>
            <a:off x="152400" y="1066800"/>
            <a:ext cx="1181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1000"/>
              <a:buFont typeface="Arial" panose="020B0604020202020204" pitchFamily="34" charset="0"/>
              <a:buChar char="•"/>
            </a:pPr>
            <a:r>
              <a:rPr lang="en-US" altLang="en-US" sz="3800" b="0" kern="0" dirty="0" err="1">
                <a:latin typeface="Calibri" panose="020F0502020204030204" pitchFamily="34" charset="0"/>
                <a:cs typeface="Calibri" panose="020F0502020204030204" pitchFamily="34" charset="0"/>
              </a:rPr>
              <a:t>Aumentos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sucessivos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na</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alíquota</a:t>
            </a:r>
            <a:r>
              <a:rPr lang="en-US" altLang="en-US" sz="3800" b="0" kern="0" dirty="0">
                <a:latin typeface="Calibri" panose="020F0502020204030204" pitchFamily="34" charset="0"/>
                <a:cs typeface="Calibri" panose="020F0502020204030204" pitchFamily="34" charset="0"/>
              </a:rPr>
              <a:t> de </a:t>
            </a:r>
            <a:r>
              <a:rPr lang="en-US" altLang="en-US" sz="3800" b="0" kern="0" dirty="0" err="1">
                <a:latin typeface="Calibri" panose="020F0502020204030204" pitchFamily="34" charset="0"/>
                <a:cs typeface="Calibri" panose="020F0502020204030204" pitchFamily="34" charset="0"/>
              </a:rPr>
              <a:t>qualquer</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imposto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fazem</a:t>
            </a:r>
            <a:r>
              <a:rPr lang="en-US" altLang="en-US" sz="3800" b="0" kern="0" dirty="0">
                <a:latin typeface="Calibri" panose="020F0502020204030204" pitchFamily="34" charset="0"/>
                <a:cs typeface="Calibri" panose="020F0502020204030204" pitchFamily="34" charset="0"/>
              </a:rPr>
              <a:t> com que a </a:t>
            </a:r>
            <a:r>
              <a:rPr lang="en-US" altLang="en-US" sz="3800" b="0" kern="0" dirty="0" err="1">
                <a:latin typeface="Calibri" panose="020F0502020204030204" pitchFamily="34" charset="0"/>
                <a:cs typeface="Calibri" panose="020F0502020204030204" pitchFamily="34" charset="0"/>
              </a:rPr>
              <a:t>arrecadação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cresça</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até</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certo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ponto</a:t>
            </a:r>
            <a:r>
              <a:rPr lang="en-US" altLang="en-US" sz="3800" b="0" kern="0" dirty="0">
                <a:latin typeface="Calibri" panose="020F0502020204030204" pitchFamily="34" charset="0"/>
                <a:cs typeface="Calibri" panose="020F0502020204030204" pitchFamily="34" charset="0"/>
              </a:rPr>
              <a:t>.</a:t>
            </a:r>
          </a:p>
          <a:p>
            <a:pPr algn="just" eaLnBrk="1" hangingPunct="1">
              <a:buClrTx/>
              <a:buSzPct val="101000"/>
              <a:buFont typeface="Arial" panose="020B0604020202020204" pitchFamily="34" charset="0"/>
              <a:buChar char="•"/>
            </a:pPr>
            <a:endParaRPr lang="en-US" altLang="en-US" sz="400" b="0" kern="0" dirty="0">
              <a:latin typeface="Calibri" panose="020F0502020204030204" pitchFamily="34" charset="0"/>
              <a:cs typeface="Calibri" panose="020F0502020204030204" pitchFamily="34" charset="0"/>
            </a:endParaRPr>
          </a:p>
          <a:p>
            <a:pPr algn="just" eaLnBrk="1" hangingPunct="1">
              <a:buClrTx/>
              <a:buSzPct val="101000"/>
              <a:buFont typeface="Arial" panose="020B0604020202020204" pitchFamily="34" charset="0"/>
              <a:buChar char="•"/>
            </a:pPr>
            <a:r>
              <a:rPr lang="en-US" altLang="en-US" sz="3800" b="0" kern="0" dirty="0">
                <a:latin typeface="Calibri" panose="020F0502020204030204" pitchFamily="34" charset="0"/>
                <a:cs typeface="Calibri" panose="020F0502020204030204" pitchFamily="34" charset="0"/>
              </a:rPr>
              <a:t>A </a:t>
            </a:r>
            <a:r>
              <a:rPr lang="en-US" altLang="en-US" sz="3800" b="0" kern="0" dirty="0" err="1">
                <a:latin typeface="Calibri" panose="020F0502020204030204" pitchFamily="34" charset="0"/>
                <a:cs typeface="Calibri" panose="020F0502020204030204" pitchFamily="34" charset="0"/>
              </a:rPr>
              <a:t>partir</a:t>
            </a:r>
            <a:r>
              <a:rPr lang="en-US" altLang="en-US" sz="3800" b="0" kern="0" dirty="0">
                <a:latin typeface="Calibri" panose="020F0502020204030204" pitchFamily="34" charset="0"/>
                <a:cs typeface="Calibri" panose="020F0502020204030204" pitchFamily="34" charset="0"/>
              </a:rPr>
              <a:t> de </a:t>
            </a:r>
            <a:r>
              <a:rPr lang="en-US" altLang="en-US" sz="3800" b="0" kern="0" dirty="0" err="1">
                <a:latin typeface="Calibri" panose="020F0502020204030204" pitchFamily="34" charset="0"/>
                <a:cs typeface="Calibri" panose="020F0502020204030204" pitchFamily="34" charset="0"/>
              </a:rPr>
              <a:t>certo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ponto</a:t>
            </a:r>
            <a:r>
              <a:rPr lang="en-US" altLang="en-US" sz="3800" b="0" kern="0" dirty="0">
                <a:latin typeface="Calibri" panose="020F0502020204030204" pitchFamily="34" charset="0"/>
                <a:cs typeface="Calibri" panose="020F0502020204030204" pitchFamily="34" charset="0"/>
              </a:rPr>
              <a:t>, a  </a:t>
            </a:r>
            <a:r>
              <a:rPr lang="en-US" altLang="en-US" sz="3800" b="0" kern="0" dirty="0" err="1">
                <a:latin typeface="Calibri" panose="020F0502020204030204" pitchFamily="34" charset="0"/>
                <a:cs typeface="Calibri" panose="020F0502020204030204" pitchFamily="34" charset="0"/>
              </a:rPr>
              <a:t>alíquota</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aumenta</a:t>
            </a:r>
            <a:r>
              <a:rPr lang="en-US" altLang="en-US" sz="3800" b="0" kern="0" dirty="0">
                <a:latin typeface="Calibri" panose="020F0502020204030204" pitchFamily="34" charset="0"/>
                <a:cs typeface="Calibri" panose="020F0502020204030204" pitchFamily="34" charset="0"/>
              </a:rPr>
              <a:t> e a </a:t>
            </a:r>
            <a:r>
              <a:rPr lang="en-US" altLang="en-US" sz="3800" b="0" kern="0" dirty="0" err="1">
                <a:latin typeface="Calibri" panose="020F0502020204030204" pitchFamily="34" charset="0"/>
                <a:cs typeface="Calibri" panose="020F0502020204030204" pitchFamily="34" charset="0"/>
              </a:rPr>
              <a:t>arrecadação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decresce</a:t>
            </a:r>
            <a:r>
              <a:rPr lang="en-US" altLang="en-US" sz="3800" b="0" kern="0" dirty="0">
                <a:latin typeface="Calibri" panose="020F0502020204030204" pitchFamily="34" charset="0"/>
                <a:cs typeface="Calibri" panose="020F0502020204030204" pitchFamily="34" charset="0"/>
              </a:rPr>
              <a:t>, pois </a:t>
            </a:r>
            <a:r>
              <a:rPr lang="en-US" altLang="en-US" sz="3800" b="0" kern="0" dirty="0" err="1">
                <a:latin typeface="Calibri" panose="020F0502020204030204" pitchFamily="34" charset="0"/>
                <a:cs typeface="Calibri" panose="020F0502020204030204" pitchFamily="34" charset="0"/>
              </a:rPr>
              <a:t>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agentes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econômicos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passam</a:t>
            </a:r>
            <a:r>
              <a:rPr lang="en-US" altLang="en-US" sz="3800" b="0" kern="0" dirty="0">
                <a:latin typeface="Calibri" panose="020F0502020204030204" pitchFamily="34" charset="0"/>
                <a:cs typeface="Calibri" panose="020F0502020204030204" pitchFamily="34" charset="0"/>
              </a:rPr>
              <a:t> a </a:t>
            </a:r>
            <a:r>
              <a:rPr lang="en-US" altLang="en-US" sz="3800" b="0" kern="0" dirty="0" err="1">
                <a:latin typeface="Calibri" panose="020F0502020204030204" pitchFamily="34" charset="0"/>
                <a:cs typeface="Calibri" panose="020F0502020204030204" pitchFamily="34" charset="0"/>
              </a:rPr>
              <a:t>não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honrar</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seus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compromissos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tributários</a:t>
            </a:r>
            <a:r>
              <a:rPr lang="en-US" altLang="en-US" sz="3800" b="0" kern="0" dirty="0">
                <a:latin typeface="Calibri" panose="020F0502020204030204" pitchFamily="34" charset="0"/>
                <a:cs typeface="Calibri" panose="020F0502020204030204" pitchFamily="34" charset="0"/>
              </a:rPr>
              <a:t>.</a:t>
            </a:r>
          </a:p>
          <a:p>
            <a:pPr lvl="1" algn="just" eaLnBrk="1" hangingPunct="1">
              <a:buClrTx/>
              <a:buSzPct val="101000"/>
              <a:buFont typeface="Arial" panose="020B0604020202020204" pitchFamily="34" charset="0"/>
              <a:buChar char="•"/>
            </a:pPr>
            <a:r>
              <a:rPr lang="en-US" altLang="en-US" sz="3400" b="0" kern="0" dirty="0" err="1">
                <a:latin typeface="Calibri" panose="020F0502020204030204" pitchFamily="34" charset="0"/>
                <a:cs typeface="Calibri" panose="020F0502020204030204" pitchFamily="34" charset="0"/>
              </a:rPr>
              <a:t>Substituir</a:t>
            </a:r>
            <a:r>
              <a:rPr lang="en-US" altLang="en-US" sz="3400" b="0" kern="0" dirty="0">
                <a:latin typeface="Calibri" panose="020F0502020204030204" pitchFamily="34" charset="0"/>
                <a:cs typeface="Calibri" panose="020F0502020204030204" pitchFamily="34" charset="0"/>
              </a:rPr>
              <a:t> </a:t>
            </a:r>
            <a:r>
              <a:rPr lang="en-US" altLang="en-US" sz="3400" b="0" kern="0" dirty="0" err="1">
                <a:latin typeface="Calibri" panose="020F0502020204030204" pitchFamily="34" charset="0"/>
                <a:cs typeface="Calibri" panose="020F0502020204030204" pitchFamily="34" charset="0"/>
              </a:rPr>
              <a:t>trabalho</a:t>
            </a:r>
            <a:r>
              <a:rPr lang="en-US" altLang="en-US" sz="3400" b="0" kern="0" dirty="0">
                <a:latin typeface="Calibri" panose="020F0502020204030204" pitchFamily="34" charset="0"/>
                <a:cs typeface="Calibri" panose="020F0502020204030204" pitchFamily="34" charset="0"/>
              </a:rPr>
              <a:t> por </a:t>
            </a:r>
            <a:r>
              <a:rPr lang="en-US" altLang="en-US" sz="3400" b="0" kern="0" dirty="0" err="1">
                <a:latin typeface="Calibri" panose="020F0502020204030204" pitchFamily="34" charset="0"/>
                <a:cs typeface="Calibri" panose="020F0502020204030204" pitchFamily="34" charset="0"/>
              </a:rPr>
              <a:t>lazer</a:t>
            </a:r>
            <a:r>
              <a:rPr lang="en-US" altLang="en-US" sz="3400" b="0" kern="0" dirty="0">
                <a:latin typeface="Calibri" panose="020F0502020204030204" pitchFamily="34" charset="0"/>
                <a:cs typeface="Calibri" panose="020F0502020204030204" pitchFamily="34" charset="0"/>
              </a:rPr>
              <a:t>, </a:t>
            </a:r>
            <a:r>
              <a:rPr lang="en-US" altLang="en-US" sz="3400" b="0" kern="0" dirty="0" err="1">
                <a:latin typeface="Calibri" panose="020F0502020204030204" pitchFamily="34" charset="0"/>
                <a:cs typeface="Calibri" panose="020F0502020204030204" pitchFamily="34" charset="0"/>
              </a:rPr>
              <a:t>produzir</a:t>
            </a:r>
            <a:r>
              <a:rPr lang="en-US" altLang="en-US" sz="3400" b="0" kern="0" dirty="0">
                <a:latin typeface="Calibri" panose="020F0502020204030204" pitchFamily="34" charset="0"/>
                <a:cs typeface="Calibri" panose="020F0502020204030204" pitchFamily="34" charset="0"/>
              </a:rPr>
              <a:t> </a:t>
            </a:r>
            <a:r>
              <a:rPr lang="en-US" altLang="en-US" sz="3400" b="0" kern="0" dirty="0" err="1">
                <a:latin typeface="Calibri" panose="020F0502020204030204" pitchFamily="34" charset="0"/>
                <a:cs typeface="Calibri" panose="020F0502020204030204" pitchFamily="34" charset="0"/>
              </a:rPr>
              <a:t>menos</a:t>
            </a:r>
            <a:r>
              <a:rPr lang="en-US" altLang="en-US" sz="3400" b="0" kern="0" dirty="0">
                <a:latin typeface="Calibri" panose="020F0502020204030204" pitchFamily="34" charset="0"/>
                <a:cs typeface="Calibri" panose="020F0502020204030204" pitchFamily="34" charset="0"/>
              </a:rPr>
              <a:t>,…(a base de </a:t>
            </a:r>
            <a:r>
              <a:rPr lang="en-US" altLang="en-US" sz="3400" b="0" kern="0" dirty="0" err="1">
                <a:latin typeface="Calibri" panose="020F0502020204030204" pitchFamily="34" charset="0"/>
                <a:cs typeface="Calibri" panose="020F0502020204030204" pitchFamily="34" charset="0"/>
              </a:rPr>
              <a:t>tributação</a:t>
            </a:r>
            <a:r>
              <a:rPr lang="en-US" altLang="en-US" sz="3400" b="0" kern="0" dirty="0">
                <a:latin typeface="Calibri" panose="020F0502020204030204" pitchFamily="34" charset="0"/>
                <a:cs typeface="Calibri" panose="020F0502020204030204" pitchFamily="34" charset="0"/>
              </a:rPr>
              <a:t> </a:t>
            </a:r>
            <a:r>
              <a:rPr lang="en-US" altLang="en-US" sz="3400" b="0" kern="0" dirty="0" err="1">
                <a:latin typeface="Calibri" panose="020F0502020204030204" pitchFamily="34" charset="0"/>
                <a:cs typeface="Calibri" panose="020F0502020204030204" pitchFamily="34" charset="0"/>
              </a:rPr>
              <a:t>pode</a:t>
            </a:r>
            <a:r>
              <a:rPr lang="en-US" altLang="en-US" sz="3400" b="0" kern="0" dirty="0">
                <a:latin typeface="Calibri" panose="020F0502020204030204" pitchFamily="34" charset="0"/>
                <a:cs typeface="Calibri" panose="020F0502020204030204" pitchFamily="34" charset="0"/>
              </a:rPr>
              <a:t> </a:t>
            </a:r>
            <a:r>
              <a:rPr lang="en-US" altLang="en-US" sz="3400" b="0" kern="0" dirty="0" err="1">
                <a:latin typeface="Calibri" panose="020F0502020204030204" pitchFamily="34" charset="0"/>
                <a:cs typeface="Calibri" panose="020F0502020204030204" pitchFamily="34" charset="0"/>
              </a:rPr>
              <a:t>diminuir</a:t>
            </a:r>
            <a:r>
              <a:rPr lang="en-US" altLang="en-US" sz="3400" b="0" kern="0" dirty="0">
                <a:latin typeface="Calibri" panose="020F0502020204030204" pitchFamily="34" charset="0"/>
                <a:cs typeface="Calibri" panose="020F0502020204030204" pitchFamily="34" charset="0"/>
              </a:rPr>
              <a:t> </a:t>
            </a:r>
            <a:r>
              <a:rPr lang="en-US" altLang="en-US" sz="3400" b="0" kern="0" dirty="0" err="1">
                <a:latin typeface="Calibri" panose="020F0502020204030204" pitchFamily="34" charset="0"/>
                <a:cs typeface="Calibri" panose="020F0502020204030204" pitchFamily="34" charset="0"/>
              </a:rPr>
              <a:t>mais</a:t>
            </a:r>
            <a:r>
              <a:rPr lang="en-US" altLang="en-US" sz="3400" b="0" kern="0" dirty="0">
                <a:latin typeface="Calibri" panose="020F0502020204030204" pitchFamily="34" charset="0"/>
                <a:cs typeface="Calibri" panose="020F0502020204030204" pitchFamily="34" charset="0"/>
              </a:rPr>
              <a:t> que </a:t>
            </a:r>
            <a:r>
              <a:rPr lang="en-US" altLang="en-US" sz="3400" b="0" kern="0" dirty="0" err="1">
                <a:latin typeface="Calibri" panose="020F0502020204030204" pitchFamily="34" charset="0"/>
                <a:cs typeface="Calibri" panose="020F0502020204030204" pitchFamily="34" charset="0"/>
              </a:rPr>
              <a:t>proporcionalmente</a:t>
            </a:r>
            <a:r>
              <a:rPr lang="en-US" altLang="en-US" sz="3400" b="0" kern="0" dirty="0">
                <a:latin typeface="Calibri" panose="020F0502020204030204" pitchFamily="34" charset="0"/>
                <a:cs typeface="Calibri" panose="020F0502020204030204" pitchFamily="34" charset="0"/>
              </a:rPr>
              <a:t> ao </a:t>
            </a:r>
            <a:r>
              <a:rPr lang="en-US" altLang="en-US" sz="3400" b="0" kern="0" dirty="0" err="1">
                <a:latin typeface="Calibri" panose="020F0502020204030204" pitchFamily="34" charset="0"/>
                <a:cs typeface="Calibri" panose="020F0502020204030204" pitchFamily="34" charset="0"/>
              </a:rPr>
              <a:t>aumento</a:t>
            </a:r>
            <a:r>
              <a:rPr lang="en-US" altLang="en-US" sz="3400" b="0" kern="0" dirty="0">
                <a:latin typeface="Calibri" panose="020F0502020204030204" pitchFamily="34" charset="0"/>
                <a:cs typeface="Calibri" panose="020F0502020204030204" pitchFamily="34" charset="0"/>
              </a:rPr>
              <a:t> da </a:t>
            </a:r>
            <a:r>
              <a:rPr lang="en-US" altLang="en-US" sz="3400" b="0" kern="0" dirty="0" err="1">
                <a:latin typeface="Calibri" panose="020F0502020204030204" pitchFamily="34" charset="0"/>
                <a:cs typeface="Calibri" panose="020F0502020204030204" pitchFamily="34" charset="0"/>
              </a:rPr>
              <a:t>alíquota</a:t>
            </a:r>
            <a:r>
              <a:rPr lang="en-US" altLang="en-US" sz="3400" b="0" kern="0" dirty="0">
                <a:latin typeface="Calibri" panose="020F0502020204030204" pitchFamily="34" charset="0"/>
                <a:cs typeface="Calibri" panose="020F0502020204030204" pitchFamily="34" charset="0"/>
              </a:rPr>
              <a:t> do </a:t>
            </a:r>
            <a:r>
              <a:rPr lang="en-US" altLang="en-US" sz="3400" b="0" kern="0" dirty="0" err="1">
                <a:latin typeface="Calibri" panose="020F0502020204030204" pitchFamily="34" charset="0"/>
                <a:cs typeface="Calibri" panose="020F0502020204030204" pitchFamily="34" charset="0"/>
              </a:rPr>
              <a:t>imposto</a:t>
            </a:r>
            <a:r>
              <a:rPr lang="en-US" altLang="en-US" sz="3400" b="0" kern="0" dirty="0">
                <a:latin typeface="Calibri" panose="020F0502020204030204" pitchFamily="34" charset="0"/>
                <a:cs typeface="Calibri" panose="020F0502020204030204" pitchFamily="34" charset="0"/>
              </a:rPr>
              <a:t>).</a:t>
            </a:r>
          </a:p>
          <a:p>
            <a:pPr algn="just" eaLnBrk="1" hangingPunct="1">
              <a:buClrTx/>
              <a:buFont typeface="Arial" panose="020B0604020202020204" pitchFamily="34" charset="0"/>
              <a:buChar char="•"/>
            </a:pPr>
            <a:endParaRPr lang="en-US" altLang="en-US"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04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bwMode="auto">
          <a:xfrm>
            <a:off x="197117" y="987828"/>
            <a:ext cx="11829249" cy="4195123"/>
          </a:xfrm>
          <a:prstGeom prst="rect">
            <a:avLst/>
          </a:prstGeom>
          <a:solidFill>
            <a:schemeClr val="accent3">
              <a:lumMod val="20000"/>
              <a:lumOff val="8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30" name="Conector de Seta Reta 29"/>
          <p:cNvCxnSpPr/>
          <p:nvPr/>
        </p:nvCxnSpPr>
        <p:spPr>
          <a:xfrm flipV="1">
            <a:off x="2925414" y="1619886"/>
            <a:ext cx="0" cy="29684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2898910" y="4615339"/>
            <a:ext cx="446598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Arco 31"/>
          <p:cNvSpPr/>
          <p:nvPr/>
        </p:nvSpPr>
        <p:spPr>
          <a:xfrm rot="18684100">
            <a:off x="4324063" y="3201336"/>
            <a:ext cx="1112257" cy="1263324"/>
          </a:xfrm>
          <a:prstGeom prst="arc">
            <a:avLst>
              <a:gd name="adj1" fmla="val 14999249"/>
              <a:gd name="adj2" fmla="val 12326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3" name="CaixaDeTexto 32"/>
          <p:cNvSpPr txBox="1"/>
          <p:nvPr/>
        </p:nvSpPr>
        <p:spPr>
          <a:xfrm>
            <a:off x="457200" y="1064028"/>
            <a:ext cx="2676683" cy="646331"/>
          </a:xfrm>
          <a:prstGeom prst="rect">
            <a:avLst/>
          </a:prstGeom>
          <a:noFill/>
        </p:spPr>
        <p:txBody>
          <a:bodyPr wrap="square" rtlCol="0">
            <a:spAutoFit/>
          </a:bodyPr>
          <a:lstStyle/>
          <a:p>
            <a:r>
              <a:rPr lang="pt-BR" sz="3600" dirty="0">
                <a:solidFill>
                  <a:schemeClr val="tx1"/>
                </a:solidFill>
                <a:latin typeface="Calibri" panose="020F0502020204030204" pitchFamily="34" charset="0"/>
                <a:cs typeface="Calibri" panose="020F0502020204030204" pitchFamily="34" charset="0"/>
              </a:rPr>
              <a:t>Arrecadação</a:t>
            </a:r>
          </a:p>
        </p:txBody>
      </p:sp>
      <p:sp>
        <p:nvSpPr>
          <p:cNvPr id="34" name="CaixaDeTexto 33"/>
          <p:cNvSpPr txBox="1"/>
          <p:nvPr/>
        </p:nvSpPr>
        <p:spPr>
          <a:xfrm>
            <a:off x="7348406" y="4267200"/>
            <a:ext cx="2481394" cy="646331"/>
          </a:xfrm>
          <a:prstGeom prst="rect">
            <a:avLst/>
          </a:prstGeom>
          <a:noFill/>
        </p:spPr>
        <p:txBody>
          <a:bodyPr wrap="square" rtlCol="0">
            <a:spAutoFit/>
          </a:bodyPr>
          <a:lstStyle/>
          <a:p>
            <a:r>
              <a:rPr lang="pt-BR" sz="3600" b="1" dirty="0">
                <a:solidFill>
                  <a:schemeClr val="tx1"/>
                </a:solidFill>
                <a:latin typeface="Calibri" panose="020F0502020204030204" pitchFamily="34" charset="0"/>
                <a:cs typeface="Calibri" panose="020F0502020204030204" pitchFamily="34" charset="0"/>
              </a:rPr>
              <a:t>Alíquota (t)</a:t>
            </a:r>
          </a:p>
        </p:txBody>
      </p:sp>
      <p:grpSp>
        <p:nvGrpSpPr>
          <p:cNvPr id="35" name="Agrupar 34"/>
          <p:cNvGrpSpPr/>
          <p:nvPr/>
        </p:nvGrpSpPr>
        <p:grpSpPr>
          <a:xfrm>
            <a:off x="1595795" y="387430"/>
            <a:ext cx="6485811" cy="4250557"/>
            <a:chOff x="1357258" y="971259"/>
            <a:chExt cx="6485811" cy="4250557"/>
          </a:xfrm>
        </p:grpSpPr>
        <p:sp>
          <p:nvSpPr>
            <p:cNvPr id="36" name="Arco 35"/>
            <p:cNvSpPr/>
            <p:nvPr/>
          </p:nvSpPr>
          <p:spPr>
            <a:xfrm rot="15329320" flipH="1">
              <a:off x="4205126" y="1583874"/>
              <a:ext cx="4250557" cy="3025328"/>
            </a:xfrm>
            <a:prstGeom prst="arc">
              <a:avLst>
                <a:gd name="adj1" fmla="val 17686794"/>
                <a:gd name="adj2" fmla="val 210498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7" name="Arco 36"/>
            <p:cNvSpPr/>
            <p:nvPr/>
          </p:nvSpPr>
          <p:spPr>
            <a:xfrm rot="6270680">
              <a:off x="744643" y="1583874"/>
              <a:ext cx="4250557" cy="3025328"/>
            </a:xfrm>
            <a:prstGeom prst="arc">
              <a:avLst>
                <a:gd name="adj1" fmla="val 17849347"/>
                <a:gd name="adj2" fmla="val 210498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
        <p:nvSpPr>
          <p:cNvPr id="39" name="CaixaDeTexto 38"/>
          <p:cNvSpPr txBox="1"/>
          <p:nvPr/>
        </p:nvSpPr>
        <p:spPr>
          <a:xfrm>
            <a:off x="2333625" y="3554702"/>
            <a:ext cx="790575" cy="584775"/>
          </a:xfrm>
          <a:prstGeom prst="rect">
            <a:avLst/>
          </a:prstGeom>
          <a:noFill/>
        </p:spPr>
        <p:txBody>
          <a:bodyPr wrap="square" rtlCol="0">
            <a:spAutoFit/>
          </a:bodyPr>
          <a:lstStyle/>
          <a:p>
            <a:r>
              <a:rPr lang="pt-BR" sz="3200" dirty="0">
                <a:solidFill>
                  <a:schemeClr val="tx1"/>
                </a:solidFill>
              </a:rPr>
              <a:t>A</a:t>
            </a:r>
            <a:r>
              <a:rPr lang="pt-BR" sz="2200" dirty="0">
                <a:solidFill>
                  <a:schemeClr val="tx1"/>
                </a:solidFill>
              </a:rPr>
              <a:t>0</a:t>
            </a:r>
          </a:p>
        </p:txBody>
      </p:sp>
      <p:cxnSp>
        <p:nvCxnSpPr>
          <p:cNvPr id="40" name="Conector reto 39"/>
          <p:cNvCxnSpPr/>
          <p:nvPr/>
        </p:nvCxnSpPr>
        <p:spPr>
          <a:xfrm flipV="1">
            <a:off x="2925414" y="3835030"/>
            <a:ext cx="2646485" cy="13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5562414" y="3785534"/>
            <a:ext cx="0" cy="829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4151056" y="3805414"/>
            <a:ext cx="0" cy="829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Elipse 42"/>
          <p:cNvSpPr/>
          <p:nvPr/>
        </p:nvSpPr>
        <p:spPr>
          <a:xfrm>
            <a:off x="4084528" y="3779988"/>
            <a:ext cx="139598" cy="1192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Elipse 43"/>
          <p:cNvSpPr/>
          <p:nvPr/>
        </p:nvSpPr>
        <p:spPr>
          <a:xfrm>
            <a:off x="5495885" y="3773362"/>
            <a:ext cx="139598" cy="1192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3985587" y="4522116"/>
            <a:ext cx="477156" cy="584775"/>
          </a:xfrm>
          <a:prstGeom prst="rect">
            <a:avLst/>
          </a:prstGeom>
          <a:noFill/>
        </p:spPr>
        <p:txBody>
          <a:bodyPr wrap="square" rtlCol="0">
            <a:spAutoFit/>
          </a:bodyPr>
          <a:lstStyle/>
          <a:p>
            <a:r>
              <a:rPr lang="pt-BR" sz="3200" dirty="0">
                <a:solidFill>
                  <a:schemeClr val="tx1"/>
                </a:solidFill>
              </a:rPr>
              <a:t>t</a:t>
            </a:r>
            <a:r>
              <a:rPr lang="pt-BR" sz="2200" dirty="0">
                <a:solidFill>
                  <a:schemeClr val="tx1"/>
                </a:solidFill>
              </a:rPr>
              <a:t>0</a:t>
            </a:r>
          </a:p>
        </p:txBody>
      </p:sp>
      <p:sp>
        <p:nvSpPr>
          <p:cNvPr id="46" name="CaixaDeTexto 45"/>
          <p:cNvSpPr txBox="1"/>
          <p:nvPr/>
        </p:nvSpPr>
        <p:spPr>
          <a:xfrm>
            <a:off x="5396941" y="4515492"/>
            <a:ext cx="477156" cy="584775"/>
          </a:xfrm>
          <a:prstGeom prst="rect">
            <a:avLst/>
          </a:prstGeom>
          <a:noFill/>
        </p:spPr>
        <p:txBody>
          <a:bodyPr wrap="square" rtlCol="0">
            <a:spAutoFit/>
          </a:bodyPr>
          <a:lstStyle/>
          <a:p>
            <a:r>
              <a:rPr lang="pt-BR" sz="3200" dirty="0">
                <a:solidFill>
                  <a:schemeClr val="tx1"/>
                </a:solidFill>
              </a:rPr>
              <a:t>t</a:t>
            </a:r>
            <a:r>
              <a:rPr lang="pt-BR" sz="2200" dirty="0">
                <a:solidFill>
                  <a:schemeClr val="tx1"/>
                </a:solidFill>
              </a:rPr>
              <a:t>1</a:t>
            </a:r>
          </a:p>
        </p:txBody>
      </p:sp>
      <p:cxnSp>
        <p:nvCxnSpPr>
          <p:cNvPr id="47" name="Conector reto 46"/>
          <p:cNvCxnSpPr/>
          <p:nvPr/>
        </p:nvCxnSpPr>
        <p:spPr>
          <a:xfrm>
            <a:off x="4820475" y="3263156"/>
            <a:ext cx="0" cy="13720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2951914" y="3236652"/>
            <a:ext cx="18023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Elipse 48"/>
          <p:cNvSpPr/>
          <p:nvPr/>
        </p:nvSpPr>
        <p:spPr>
          <a:xfrm>
            <a:off x="4760388" y="3183640"/>
            <a:ext cx="139598" cy="119270"/>
          </a:xfrm>
          <a:prstGeom prst="ellipse">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p:cNvSpPr txBox="1"/>
          <p:nvPr/>
        </p:nvSpPr>
        <p:spPr>
          <a:xfrm>
            <a:off x="4674696" y="4522119"/>
            <a:ext cx="659116" cy="615553"/>
          </a:xfrm>
          <a:prstGeom prst="rect">
            <a:avLst/>
          </a:prstGeom>
          <a:noFill/>
        </p:spPr>
        <p:txBody>
          <a:bodyPr wrap="square" rtlCol="0">
            <a:spAutoFit/>
          </a:bodyPr>
          <a:lstStyle/>
          <a:p>
            <a:r>
              <a:rPr lang="pt-BR" sz="3400" dirty="0">
                <a:solidFill>
                  <a:schemeClr val="accent5">
                    <a:lumMod val="75000"/>
                  </a:schemeClr>
                </a:solidFill>
              </a:rPr>
              <a:t>t*</a:t>
            </a:r>
          </a:p>
        </p:txBody>
      </p:sp>
      <p:sp>
        <p:nvSpPr>
          <p:cNvPr id="51" name="CaixaDeTexto 50"/>
          <p:cNvSpPr txBox="1"/>
          <p:nvPr/>
        </p:nvSpPr>
        <p:spPr>
          <a:xfrm>
            <a:off x="2312510" y="2991493"/>
            <a:ext cx="692418" cy="584775"/>
          </a:xfrm>
          <a:prstGeom prst="rect">
            <a:avLst/>
          </a:prstGeom>
          <a:noFill/>
        </p:spPr>
        <p:txBody>
          <a:bodyPr wrap="square" rtlCol="0">
            <a:spAutoFit/>
          </a:bodyPr>
          <a:lstStyle/>
          <a:p>
            <a:r>
              <a:rPr lang="pt-BR" sz="3200" dirty="0">
                <a:solidFill>
                  <a:schemeClr val="accent5">
                    <a:lumMod val="75000"/>
                  </a:schemeClr>
                </a:solidFill>
              </a:rPr>
              <a:t>A*</a:t>
            </a:r>
          </a:p>
        </p:txBody>
      </p:sp>
      <p:cxnSp>
        <p:nvCxnSpPr>
          <p:cNvPr id="52" name="Conector de Seta Reta 51"/>
          <p:cNvCxnSpPr/>
          <p:nvPr/>
        </p:nvCxnSpPr>
        <p:spPr>
          <a:xfrm flipH="1">
            <a:off x="5761379" y="3826370"/>
            <a:ext cx="11396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aixaDeTexto 52"/>
          <p:cNvSpPr txBox="1"/>
          <p:nvPr/>
        </p:nvSpPr>
        <p:spPr>
          <a:xfrm>
            <a:off x="6901068" y="2362200"/>
            <a:ext cx="4528932" cy="1661993"/>
          </a:xfrm>
          <a:prstGeom prst="rect">
            <a:avLst/>
          </a:prstGeom>
          <a:solidFill>
            <a:schemeClr val="accent3">
              <a:lumMod val="60000"/>
              <a:lumOff val="40000"/>
            </a:schemeClr>
          </a:solidFill>
          <a:ln>
            <a:solidFill>
              <a:schemeClr val="tx1"/>
            </a:solidFill>
          </a:ln>
        </p:spPr>
        <p:txBody>
          <a:bodyPr wrap="square" rtlCol="0">
            <a:spAutoFit/>
          </a:bodyPr>
          <a:lstStyle/>
          <a:p>
            <a:pPr algn="just"/>
            <a:r>
              <a:rPr lang="pt-BR" sz="3400" b="0" dirty="0">
                <a:solidFill>
                  <a:schemeClr val="tx1"/>
                </a:solidFill>
                <a:latin typeface="Calibri" panose="020F0502020204030204" pitchFamily="34" charset="0"/>
                <a:cs typeface="Calibri" panose="020F0502020204030204" pitchFamily="34" charset="0"/>
              </a:rPr>
              <a:t>Pode-se obter a mesma arrecadação com duas alíquotas diferentes.</a:t>
            </a:r>
          </a:p>
        </p:txBody>
      </p:sp>
      <p:cxnSp>
        <p:nvCxnSpPr>
          <p:cNvPr id="54" name="Conector de Seta Reta 53"/>
          <p:cNvCxnSpPr/>
          <p:nvPr/>
        </p:nvCxnSpPr>
        <p:spPr>
          <a:xfrm>
            <a:off x="5239951" y="3263156"/>
            <a:ext cx="348967" cy="3180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de Seta Reta 54"/>
          <p:cNvCxnSpPr/>
          <p:nvPr/>
        </p:nvCxnSpPr>
        <p:spPr>
          <a:xfrm flipH="1">
            <a:off x="4058396" y="3302910"/>
            <a:ext cx="220392" cy="344558"/>
          </a:xfrm>
          <a:prstGeom prst="straightConnector1">
            <a:avLst/>
          </a:prstGeom>
          <a:ln w="28575">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V="1">
            <a:off x="4151056" y="1964442"/>
            <a:ext cx="0" cy="14887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7" name="Object 4"/>
          <p:cNvGraphicFramePr>
            <a:graphicFrameLocks noChangeAspect="1"/>
          </p:cNvGraphicFramePr>
          <p:nvPr>
            <p:extLst>
              <p:ext uri="{D42A27DB-BD31-4B8C-83A1-F6EECF244321}">
                <p14:modId xmlns:p14="http://schemas.microsoft.com/office/powerpoint/2010/main" val="2288994899"/>
              </p:ext>
            </p:extLst>
          </p:nvPr>
        </p:nvGraphicFramePr>
        <p:xfrm>
          <a:off x="3233763" y="1185473"/>
          <a:ext cx="1541370" cy="792755"/>
        </p:xfrm>
        <a:graphic>
          <a:graphicData uri="http://schemas.openxmlformats.org/presentationml/2006/ole">
            <mc:AlternateContent xmlns:mc="http://schemas.openxmlformats.org/markup-compatibility/2006">
              <mc:Choice xmlns:v="urn:schemas-microsoft-com:vml" Requires="v">
                <p:oleObj name="Equation" r:id="rId2" imgW="419040" imgH="241200" progId="Equation.DSMT4">
                  <p:embed/>
                </p:oleObj>
              </mc:Choice>
              <mc:Fallback>
                <p:oleObj name="Equation" r:id="rId2" imgW="419040" imgH="241200" progId="Equation.DSMT4">
                  <p:embed/>
                  <p:pic>
                    <p:nvPicPr>
                      <p:cNvPr id="72" name="Object 4"/>
                      <p:cNvPicPr>
                        <a:picLocks noChangeAspect="1" noChangeArrowheads="1"/>
                      </p:cNvPicPr>
                      <p:nvPr/>
                    </p:nvPicPr>
                    <p:blipFill>
                      <a:blip r:embed="rId3"/>
                      <a:srcRect/>
                      <a:stretch>
                        <a:fillRect/>
                      </a:stretch>
                    </p:blipFill>
                    <p:spPr bwMode="auto">
                      <a:xfrm>
                        <a:off x="3233763" y="1185473"/>
                        <a:ext cx="1541370" cy="792755"/>
                      </a:xfrm>
                      <a:prstGeom prst="rect">
                        <a:avLst/>
                      </a:prstGeom>
                      <a:solidFill>
                        <a:schemeClr val="accent1">
                          <a:lumMod val="20000"/>
                          <a:lumOff val="80000"/>
                        </a:schemeClr>
                      </a:solidFill>
                      <a:ln>
                        <a:solidFill>
                          <a:schemeClr val="accent1"/>
                        </a:solidFill>
                      </a:ln>
                      <a:effectLst/>
                    </p:spPr>
                  </p:pic>
                </p:oleObj>
              </mc:Fallback>
            </mc:AlternateContent>
          </a:graphicData>
        </a:graphic>
      </p:graphicFrame>
      <p:cxnSp>
        <p:nvCxnSpPr>
          <p:cNvPr id="58" name="Conector reto 57"/>
          <p:cNvCxnSpPr/>
          <p:nvPr/>
        </p:nvCxnSpPr>
        <p:spPr>
          <a:xfrm flipV="1">
            <a:off x="5443143" y="1957818"/>
            <a:ext cx="0" cy="14887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9" name="Object 4"/>
          <p:cNvGraphicFramePr>
            <a:graphicFrameLocks noChangeAspect="1"/>
          </p:cNvGraphicFramePr>
          <p:nvPr>
            <p:extLst>
              <p:ext uri="{D42A27DB-BD31-4B8C-83A1-F6EECF244321}">
                <p14:modId xmlns:p14="http://schemas.microsoft.com/office/powerpoint/2010/main" val="3786797015"/>
              </p:ext>
            </p:extLst>
          </p:nvPr>
        </p:nvGraphicFramePr>
        <p:xfrm>
          <a:off x="4972878" y="1168851"/>
          <a:ext cx="1560812" cy="802754"/>
        </p:xfrm>
        <a:graphic>
          <a:graphicData uri="http://schemas.openxmlformats.org/presentationml/2006/ole">
            <mc:AlternateContent xmlns:mc="http://schemas.openxmlformats.org/markup-compatibility/2006">
              <mc:Choice xmlns:v="urn:schemas-microsoft-com:vml" Requires="v">
                <p:oleObj name="Equation" r:id="rId4" imgW="419040" imgH="241200" progId="Equation.DSMT4">
                  <p:embed/>
                </p:oleObj>
              </mc:Choice>
              <mc:Fallback>
                <p:oleObj name="Equation" r:id="rId4" imgW="419040" imgH="241200" progId="Equation.DSMT4">
                  <p:embed/>
                  <p:pic>
                    <p:nvPicPr>
                      <p:cNvPr id="74" name="Object 4"/>
                      <p:cNvPicPr>
                        <a:picLocks noChangeAspect="1" noChangeArrowheads="1"/>
                      </p:cNvPicPr>
                      <p:nvPr/>
                    </p:nvPicPr>
                    <p:blipFill>
                      <a:blip r:embed="rId5"/>
                      <a:srcRect/>
                      <a:stretch>
                        <a:fillRect/>
                      </a:stretch>
                    </p:blipFill>
                    <p:spPr bwMode="auto">
                      <a:xfrm>
                        <a:off x="4972878" y="1168851"/>
                        <a:ext cx="1560812" cy="802754"/>
                      </a:xfrm>
                      <a:prstGeom prst="rect">
                        <a:avLst/>
                      </a:prstGeom>
                      <a:solidFill>
                        <a:schemeClr val="accent1">
                          <a:lumMod val="20000"/>
                          <a:lumOff val="80000"/>
                        </a:schemeClr>
                      </a:solidFill>
                      <a:ln>
                        <a:solidFill>
                          <a:schemeClr val="accent1"/>
                        </a:solidFill>
                      </a:ln>
                      <a:effectLst/>
                    </p:spPr>
                  </p:pic>
                </p:oleObj>
              </mc:Fallback>
            </mc:AlternateContent>
          </a:graphicData>
        </a:graphic>
      </p:graphicFrame>
      <p:sp>
        <p:nvSpPr>
          <p:cNvPr id="60" name="Rectangle 2"/>
          <p:cNvSpPr>
            <a:spLocks noGrp="1" noChangeArrowheads="1"/>
          </p:cNvSpPr>
          <p:nvPr>
            <p:ph type="title"/>
          </p:nvPr>
        </p:nvSpPr>
        <p:spPr>
          <a:xfrm>
            <a:off x="785813" y="-76200"/>
            <a:ext cx="10263187" cy="1371600"/>
          </a:xfrm>
        </p:spPr>
        <p:txBody>
          <a:bodyPr/>
          <a:lstStyle/>
          <a:p>
            <a:pPr algn="ct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Curva</a:t>
            </a:r>
            <a:r>
              <a:rPr lang="en-US" altLang="en-US" sz="4800" b="1" dirty="0">
                <a:solidFill>
                  <a:schemeClr val="tx1"/>
                </a:solidFill>
                <a:latin typeface="Calibri" panose="020F0502020204030204" pitchFamily="34" charset="0"/>
                <a:cs typeface="Calibri" panose="020F0502020204030204" pitchFamily="34" charset="0"/>
              </a:rPr>
              <a:t> de Laffer</a:t>
            </a:r>
          </a:p>
        </p:txBody>
      </p:sp>
      <p:sp>
        <p:nvSpPr>
          <p:cNvPr id="2" name="CaixaDeTexto 1"/>
          <p:cNvSpPr txBox="1"/>
          <p:nvPr/>
        </p:nvSpPr>
        <p:spPr>
          <a:xfrm>
            <a:off x="76201" y="5119807"/>
            <a:ext cx="11963399" cy="1661993"/>
          </a:xfrm>
          <a:prstGeom prst="rect">
            <a:avLst/>
          </a:prstGeom>
          <a:noFill/>
        </p:spPr>
        <p:txBody>
          <a:bodyPr wrap="square" rtlCol="0">
            <a:spAutoFit/>
          </a:bodyPr>
          <a:lstStyle/>
          <a:p>
            <a:pPr marL="571500" indent="-571500" algn="just">
              <a:buFont typeface="Arial" panose="020B0604020202020204" pitchFamily="34" charset="0"/>
              <a:buChar char="•"/>
            </a:pPr>
            <a:r>
              <a:rPr lang="pt-BR" sz="3400" b="0" dirty="0">
                <a:solidFill>
                  <a:schemeClr val="tx1"/>
                </a:solidFill>
                <a:latin typeface="Calibri" panose="020F0502020204030204" pitchFamily="34" charset="0"/>
                <a:cs typeface="Calibri" panose="020F0502020204030204" pitchFamily="34" charset="0"/>
              </a:rPr>
              <a:t>Observe que um aumento da arrecadação induzido por um aumento da alíquota do imposto exige que a elasticidade da base de tributação relativamente à alíquota seja menor que 1.</a:t>
            </a:r>
          </a:p>
        </p:txBody>
      </p:sp>
    </p:spTree>
    <p:extLst>
      <p:ext uri="{BB962C8B-B14F-4D97-AF65-F5344CB8AC3E}">
        <p14:creationId xmlns:p14="http://schemas.microsoft.com/office/powerpoint/2010/main" val="35059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533400" y="0"/>
            <a:ext cx="11430000" cy="1371600"/>
          </a:xfrm>
        </p:spPr>
        <p:txBody>
          <a:bodyPr/>
          <a:lstStyle/>
          <a:p>
            <a:pP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Curva</a:t>
            </a:r>
            <a:r>
              <a:rPr lang="en-US" altLang="en-US" sz="4800" b="1" dirty="0">
                <a:solidFill>
                  <a:schemeClr val="tx1"/>
                </a:solidFill>
                <a:latin typeface="Calibri" panose="020F0502020204030204" pitchFamily="34" charset="0"/>
                <a:cs typeface="Calibri" panose="020F0502020204030204" pitchFamily="34" charset="0"/>
              </a:rPr>
              <a:t> de Laffer e o </a:t>
            </a:r>
            <a:r>
              <a:rPr lang="en-US" altLang="en-US" sz="4800" b="1" dirty="0" err="1">
                <a:solidFill>
                  <a:schemeClr val="tx1"/>
                </a:solidFill>
                <a:latin typeface="Calibri" panose="020F0502020204030204" pitchFamily="34" charset="0"/>
                <a:cs typeface="Calibri" panose="020F0502020204030204" pitchFamily="34" charset="0"/>
              </a:rPr>
              <a:t>Imposto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Inflacionário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29698" name="Espaço Reservado para Conteúdo 2"/>
          <p:cNvSpPr>
            <a:spLocks noGrp="1"/>
          </p:cNvSpPr>
          <p:nvPr>
            <p:ph idx="1"/>
          </p:nvPr>
        </p:nvSpPr>
        <p:spPr>
          <a:xfrm>
            <a:off x="152400" y="1066800"/>
            <a:ext cx="11734800" cy="3886200"/>
          </a:xfrm>
        </p:spPr>
        <p:txBody>
          <a:bodyPr/>
          <a:lstStyle/>
          <a:p>
            <a:pPr algn="just">
              <a:buClrTx/>
              <a:buFont typeface="Arial" panose="020B0604020202020204" pitchFamily="34" charset="0"/>
              <a:buChar char="•"/>
            </a:pPr>
            <a:r>
              <a:rPr lang="en-US" altLang="en-US" sz="3800" dirty="0">
                <a:latin typeface="Calibri" panose="020F0502020204030204" pitchFamily="34" charset="0"/>
                <a:cs typeface="Calibri" panose="020F0502020204030204" pitchFamily="34" charset="0"/>
              </a:rPr>
              <a:t>No </a:t>
            </a:r>
            <a:r>
              <a:rPr lang="en-US" altLang="en-US" sz="3800" dirty="0" err="1">
                <a:latin typeface="Calibri" panose="020F0502020204030204" pitchFamily="34" charset="0"/>
                <a:cs typeface="Calibri" panose="020F0502020204030204" pitchFamily="34" charset="0"/>
              </a:rPr>
              <a:t>caso</a:t>
            </a:r>
            <a:r>
              <a:rPr lang="en-US" altLang="en-US" sz="3800" dirty="0">
                <a:latin typeface="Calibri" panose="020F0502020204030204" pitchFamily="34" charset="0"/>
                <a:cs typeface="Calibri" panose="020F0502020204030204" pitchFamily="34" charset="0"/>
              </a:rPr>
              <a:t> do </a:t>
            </a:r>
            <a:r>
              <a:rPr lang="en-US" altLang="en-US" sz="3800" dirty="0" err="1">
                <a:latin typeface="Calibri" panose="020F0502020204030204" pitchFamily="34" charset="0"/>
                <a:cs typeface="Calibri" panose="020F0502020204030204" pitchFamily="34" charset="0"/>
              </a:rPr>
              <a:t>imposto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inflacionário</a:t>
            </a:r>
            <a:r>
              <a:rPr lang="en-US" altLang="en-US" sz="3800" dirty="0">
                <a:latin typeface="Calibri" panose="020F0502020204030204" pitchFamily="34" charset="0"/>
                <a:cs typeface="Calibri" panose="020F0502020204030204" pitchFamily="34" charset="0"/>
              </a:rPr>
              <a:t>, a </a:t>
            </a:r>
            <a:r>
              <a:rPr lang="en-US" altLang="en-US" sz="3800" dirty="0" err="1">
                <a:latin typeface="Calibri" panose="020F0502020204030204" pitchFamily="34" charset="0"/>
                <a:cs typeface="Calibri" panose="020F0502020204030204" pitchFamily="34" charset="0"/>
              </a:rPr>
              <a:t>alíquota</a:t>
            </a:r>
            <a:r>
              <a:rPr lang="en-US" altLang="en-US" sz="3800" dirty="0">
                <a:latin typeface="Calibri" panose="020F0502020204030204" pitchFamily="34" charset="0"/>
                <a:cs typeface="Calibri" panose="020F0502020204030204" pitchFamily="34" charset="0"/>
              </a:rPr>
              <a:t> é a taxa de  </a:t>
            </a:r>
            <a:r>
              <a:rPr lang="en-US" altLang="en-US" sz="3800" dirty="0" err="1">
                <a:latin typeface="Calibri" panose="020F0502020204030204" pitchFamily="34" charset="0"/>
                <a:cs typeface="Calibri" panose="020F0502020204030204" pitchFamily="34" charset="0"/>
              </a:rPr>
              <a:t>inflação</a:t>
            </a:r>
            <a:r>
              <a:rPr lang="en-US" altLang="en-US" sz="3800" dirty="0">
                <a:latin typeface="Calibri" panose="020F0502020204030204" pitchFamily="34" charset="0"/>
                <a:cs typeface="Calibri" panose="020F0502020204030204" pitchFamily="34" charset="0"/>
              </a:rPr>
              <a:t> e a base </a:t>
            </a:r>
            <a:r>
              <a:rPr lang="en-US" altLang="en-US" sz="3800" dirty="0" err="1">
                <a:latin typeface="Calibri" panose="020F0502020204030204" pitchFamily="34" charset="0"/>
                <a:cs typeface="Calibri" panose="020F0502020204030204" pitchFamily="34" charset="0"/>
              </a:rPr>
              <a:t>tributária</a:t>
            </a:r>
            <a:r>
              <a:rPr lang="en-US" altLang="en-US" sz="3800" dirty="0">
                <a:latin typeface="Calibri" panose="020F0502020204030204" pitchFamily="34" charset="0"/>
                <a:cs typeface="Calibri" panose="020F0502020204030204" pitchFamily="34" charset="0"/>
              </a:rPr>
              <a:t> é a  </a:t>
            </a:r>
            <a:r>
              <a:rPr lang="en-US" altLang="en-US" sz="3800" dirty="0" err="1">
                <a:latin typeface="Calibri" panose="020F0502020204030204" pitchFamily="34" charset="0"/>
                <a:cs typeface="Calibri" panose="020F0502020204030204" pitchFamily="34" charset="0"/>
              </a:rPr>
              <a:t>moeda</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em</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poder</a:t>
            </a:r>
            <a:r>
              <a:rPr lang="en-US" altLang="en-US" sz="3800" dirty="0">
                <a:latin typeface="Calibri" panose="020F0502020204030204" pitchFamily="34" charset="0"/>
                <a:cs typeface="Calibri" panose="020F0502020204030204" pitchFamily="34" charset="0"/>
              </a:rPr>
              <a:t>  do  </a:t>
            </a:r>
            <a:r>
              <a:rPr lang="en-US" altLang="en-US" sz="3800" dirty="0" err="1">
                <a:latin typeface="Calibri" panose="020F0502020204030204" pitchFamily="34" charset="0"/>
                <a:cs typeface="Calibri" panose="020F0502020204030204" pitchFamily="34" charset="0"/>
              </a:rPr>
              <a:t>público</a:t>
            </a:r>
            <a:r>
              <a:rPr lang="en-US" altLang="en-US" sz="3800" dirty="0">
                <a:latin typeface="Calibri" panose="020F0502020204030204" pitchFamily="34" charset="0"/>
                <a:cs typeface="Calibri" panose="020F0502020204030204" pitchFamily="34" charset="0"/>
              </a:rPr>
              <a:t>,  que  se  </a:t>
            </a:r>
            <a:r>
              <a:rPr lang="en-US" altLang="en-US" sz="3800" dirty="0" err="1">
                <a:latin typeface="Calibri" panose="020F0502020204030204" pitchFamily="34" charset="0"/>
                <a:cs typeface="Calibri" panose="020F0502020204030204" pitchFamily="34" charset="0"/>
              </a:rPr>
              <a:t>desvaloriza</a:t>
            </a:r>
            <a:r>
              <a:rPr lang="en-US" altLang="en-US" sz="3800" dirty="0">
                <a:latin typeface="Calibri" panose="020F0502020204030204" pitchFamily="34" charset="0"/>
                <a:cs typeface="Calibri" panose="020F0502020204030204" pitchFamily="34" charset="0"/>
              </a:rPr>
              <a:t>  a  </a:t>
            </a:r>
            <a:r>
              <a:rPr lang="en-US" altLang="en-US" sz="3800" dirty="0" err="1">
                <a:latin typeface="Calibri" panose="020F0502020204030204" pitchFamily="34" charset="0"/>
                <a:cs typeface="Calibri" panose="020F0502020204030204" pitchFamily="34" charset="0"/>
              </a:rPr>
              <a:t>cada</a:t>
            </a:r>
            <a:r>
              <a:rPr lang="en-US" altLang="en-US" sz="3800" dirty="0">
                <a:latin typeface="Calibri" panose="020F0502020204030204" pitchFamily="34" charset="0"/>
                <a:cs typeface="Calibri" panose="020F0502020204030204" pitchFamily="34" charset="0"/>
              </a:rPr>
              <a:t>  nova </a:t>
            </a:r>
            <a:r>
              <a:rPr lang="en-US" altLang="en-US" sz="3800" dirty="0" err="1">
                <a:latin typeface="Calibri" panose="020F0502020204030204" pitchFamily="34" charset="0"/>
                <a:cs typeface="Calibri" panose="020F0502020204030204" pitchFamily="34" charset="0"/>
              </a:rPr>
              <a:t>emissão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monetária</a:t>
            </a:r>
            <a:r>
              <a:rPr lang="en-US" altLang="en-US" sz="3800" dirty="0">
                <a:latin typeface="Calibri" panose="020F0502020204030204" pitchFamily="34" charset="0"/>
                <a:cs typeface="Calibri" panose="020F0502020204030204" pitchFamily="34" charset="0"/>
              </a:rPr>
              <a:t>, que </a:t>
            </a:r>
            <a:r>
              <a:rPr lang="en-US" altLang="en-US" sz="3800" dirty="0" err="1">
                <a:latin typeface="Calibri" panose="020F0502020204030204" pitchFamily="34" charset="0"/>
                <a:cs typeface="Calibri" panose="020F0502020204030204" pitchFamily="34" charset="0"/>
              </a:rPr>
              <a:t>gera</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inflação</a:t>
            </a:r>
            <a:r>
              <a:rPr lang="en-US" altLang="en-US" sz="3800" dirty="0">
                <a:latin typeface="Calibri" panose="020F0502020204030204" pitchFamily="34" charset="0"/>
                <a:cs typeface="Calibri" panose="020F0502020204030204" pitchFamily="34" charset="0"/>
              </a:rPr>
              <a:t>.  </a:t>
            </a:r>
          </a:p>
          <a:p>
            <a:pPr lvl="1" algn="just">
              <a:buClrTx/>
              <a:buFont typeface="Arial" panose="020B0604020202020204" pitchFamily="34" charset="0"/>
              <a:buChar char="•"/>
            </a:pPr>
            <a:r>
              <a:rPr lang="en-US" altLang="en-US" sz="3800" dirty="0">
                <a:latin typeface="Calibri" panose="020F0502020204030204" pitchFamily="34" charset="0"/>
                <a:cs typeface="Calibri" panose="020F0502020204030204" pitchFamily="34" charset="0"/>
              </a:rPr>
              <a:t>Logo, a </a:t>
            </a:r>
            <a:r>
              <a:rPr lang="en-US" altLang="en-US" sz="3800" dirty="0" err="1">
                <a:latin typeface="Calibri" panose="020F0502020204030204" pitchFamily="34" charset="0"/>
                <a:cs typeface="Calibri" panose="020F0502020204030204" pitchFamily="34" charset="0"/>
              </a:rPr>
              <a:t>arrecadação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cresce</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até</a:t>
            </a:r>
            <a:r>
              <a:rPr lang="en-US" altLang="en-US" sz="3800" dirty="0">
                <a:latin typeface="Calibri" panose="020F0502020204030204" pitchFamily="34" charset="0"/>
                <a:cs typeface="Calibri" panose="020F0502020204030204" pitchFamily="34" charset="0"/>
              </a:rPr>
              <a:t> o </a:t>
            </a:r>
            <a:r>
              <a:rPr lang="en-US" altLang="en-US" sz="3800" dirty="0" err="1">
                <a:latin typeface="Calibri" panose="020F0502020204030204" pitchFamily="34" charset="0"/>
                <a:cs typeface="Calibri" panose="020F0502020204030204" pitchFamily="34" charset="0"/>
              </a:rPr>
              <a:t>ponto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em</a:t>
            </a:r>
            <a:r>
              <a:rPr lang="en-US" altLang="en-US" sz="3800" dirty="0">
                <a:latin typeface="Calibri" panose="020F0502020204030204" pitchFamily="34" charset="0"/>
                <a:cs typeface="Calibri" panose="020F0502020204030204" pitchFamily="34" charset="0"/>
              </a:rPr>
              <a:t> que a  </a:t>
            </a:r>
            <a:r>
              <a:rPr lang="en-US" altLang="en-US" sz="3800" dirty="0" err="1">
                <a:latin typeface="Calibri" panose="020F0502020204030204" pitchFamily="34" charset="0"/>
                <a:cs typeface="Calibri" panose="020F0502020204030204" pitchFamily="34" charset="0"/>
              </a:rPr>
              <a:t>elasticidade</a:t>
            </a:r>
            <a:r>
              <a:rPr lang="en-US" altLang="en-US" sz="3800" dirty="0">
                <a:latin typeface="Calibri" panose="020F0502020204030204" pitchFamily="34" charset="0"/>
                <a:cs typeface="Calibri" panose="020F0502020204030204" pitchFamily="34" charset="0"/>
              </a:rPr>
              <a:t> da </a:t>
            </a:r>
            <a:r>
              <a:rPr lang="en-US" altLang="en-US" sz="3800" dirty="0" err="1">
                <a:latin typeface="Calibri" panose="020F0502020204030204" pitchFamily="34" charset="0"/>
                <a:cs typeface="Calibri" panose="020F0502020204030204" pitchFamily="34" charset="0"/>
              </a:rPr>
              <a:t>demanda</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por</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moeda</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em</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relação</a:t>
            </a:r>
            <a:r>
              <a:rPr lang="en-US" altLang="en-US" sz="3800" dirty="0">
                <a:latin typeface="Calibri" panose="020F0502020204030204" pitchFamily="34" charset="0"/>
                <a:cs typeface="Calibri" panose="020F0502020204030204" pitchFamily="34" charset="0"/>
              </a:rPr>
              <a:t> à taxa de </a:t>
            </a:r>
            <a:r>
              <a:rPr lang="en-US" altLang="en-US" sz="3800" dirty="0" err="1">
                <a:latin typeface="Calibri" panose="020F0502020204030204" pitchFamily="34" charset="0"/>
                <a:cs typeface="Calibri" panose="020F0502020204030204" pitchFamily="34" charset="0"/>
              </a:rPr>
              <a:t>inflação</a:t>
            </a:r>
            <a:r>
              <a:rPr lang="en-US" altLang="en-US" sz="3800" dirty="0">
                <a:latin typeface="Calibri" panose="020F0502020204030204" pitchFamily="34" charset="0"/>
                <a:cs typeface="Calibri" panose="020F0502020204030204" pitchFamily="34" charset="0"/>
              </a:rPr>
              <a:t> é </a:t>
            </a:r>
            <a:r>
              <a:rPr lang="en-US" altLang="en-US" sz="3800" dirty="0" err="1">
                <a:latin typeface="Calibri" panose="020F0502020204030204" pitchFamily="34" charset="0"/>
                <a:cs typeface="Calibri" panose="020F0502020204030204" pitchFamily="34" charset="0"/>
              </a:rPr>
              <a:t>menor</a:t>
            </a:r>
            <a:r>
              <a:rPr lang="en-US" altLang="en-US" sz="3800" dirty="0">
                <a:latin typeface="Calibri" panose="020F0502020204030204" pitchFamily="34" charset="0"/>
                <a:cs typeface="Calibri" panose="020F0502020204030204" pitchFamily="34" charset="0"/>
              </a:rPr>
              <a:t> que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 calcmode="lin" valueType="num">
                                      <p:cBhvr additive="base">
                                        <p:cTn id="7"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0" y="457200"/>
            <a:ext cx="12192000" cy="6400800"/>
            <a:chOff x="1600200" y="1524000"/>
            <a:chExt cx="8991600" cy="4648200"/>
          </a:xfrm>
        </p:grpSpPr>
        <p:sp>
          <p:nvSpPr>
            <p:cNvPr id="2" name="Retângulo 1"/>
            <p:cNvSpPr/>
            <p:nvPr/>
          </p:nvSpPr>
          <p:spPr bwMode="auto">
            <a:xfrm>
              <a:off x="1600200" y="1524000"/>
              <a:ext cx="8991600" cy="46482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6147" name="Rectangle 5" descr="80%"/>
            <p:cNvSpPr>
              <a:spLocks noChangeArrowheads="1"/>
            </p:cNvSpPr>
            <p:nvPr/>
          </p:nvSpPr>
          <p:spPr bwMode="auto">
            <a:xfrm>
              <a:off x="8763000" y="3276600"/>
              <a:ext cx="1676400" cy="10668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8" name="Rectangle 6" descr="80%"/>
            <p:cNvSpPr>
              <a:spLocks noChangeArrowheads="1"/>
            </p:cNvSpPr>
            <p:nvPr/>
          </p:nvSpPr>
          <p:spPr bwMode="auto">
            <a:xfrm>
              <a:off x="5715000" y="44958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9" name="Rectangle 7" descr="80%"/>
            <p:cNvSpPr>
              <a:spLocks noChangeArrowheads="1"/>
            </p:cNvSpPr>
            <p:nvPr/>
          </p:nvSpPr>
          <p:spPr bwMode="auto">
            <a:xfrm>
              <a:off x="2667000" y="44958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0" name="Rectangle 8" descr="80%"/>
            <p:cNvSpPr>
              <a:spLocks noChangeArrowheads="1"/>
            </p:cNvSpPr>
            <p:nvPr/>
          </p:nvSpPr>
          <p:spPr bwMode="auto">
            <a:xfrm>
              <a:off x="5715000" y="19050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1" name="Rectangle 9" descr="80%"/>
            <p:cNvSpPr>
              <a:spLocks noChangeArrowheads="1"/>
            </p:cNvSpPr>
            <p:nvPr/>
          </p:nvSpPr>
          <p:spPr bwMode="auto">
            <a:xfrm>
              <a:off x="2667000" y="19050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2" name="Rectangle 10" descr="80%"/>
            <p:cNvSpPr>
              <a:spLocks noChangeArrowheads="1"/>
            </p:cNvSpPr>
            <p:nvPr/>
          </p:nvSpPr>
          <p:spPr bwMode="auto">
            <a:xfrm>
              <a:off x="1752600" y="3352800"/>
              <a:ext cx="1143000" cy="9906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3" name="Rectangle 11" descr="Vertical escura"/>
            <p:cNvSpPr>
              <a:spLocks noChangeArrowheads="1"/>
            </p:cNvSpPr>
            <p:nvPr/>
          </p:nvSpPr>
          <p:spPr bwMode="auto">
            <a:xfrm>
              <a:off x="5988424" y="3581400"/>
              <a:ext cx="2012577" cy="533400"/>
            </a:xfrm>
            <a:prstGeom prst="rect">
              <a:avLst/>
            </a:prstGeom>
            <a:solidFill>
              <a:schemeClr val="bg1">
                <a:lumMod val="95000"/>
              </a:schemeClr>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4" name="Rectangle 12" descr="Vertical escura"/>
            <p:cNvSpPr>
              <a:spLocks noChangeArrowheads="1"/>
            </p:cNvSpPr>
            <p:nvPr/>
          </p:nvSpPr>
          <p:spPr bwMode="auto">
            <a:xfrm>
              <a:off x="3253068" y="3581400"/>
              <a:ext cx="1873624" cy="533400"/>
            </a:xfrm>
            <a:prstGeom prst="rect">
              <a:avLst/>
            </a:prstGeom>
            <a:solidFill>
              <a:schemeClr val="bg1">
                <a:lumMod val="95000"/>
              </a:schemeClr>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5" name="Text Box 13"/>
            <p:cNvSpPr txBox="1">
              <a:spLocks noChangeArrowheads="1"/>
            </p:cNvSpPr>
            <p:nvPr/>
          </p:nvSpPr>
          <p:spPr bwMode="auto">
            <a:xfrm>
              <a:off x="1752600" y="3487252"/>
              <a:ext cx="1143000" cy="6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Déficit Público</a:t>
              </a:r>
            </a:p>
          </p:txBody>
        </p:sp>
        <p:sp>
          <p:nvSpPr>
            <p:cNvPr id="6156" name="Text Box 14"/>
            <p:cNvSpPr txBox="1">
              <a:spLocks noChangeArrowheads="1"/>
            </p:cNvSpPr>
            <p:nvPr/>
          </p:nvSpPr>
          <p:spPr bwMode="auto">
            <a:xfrm>
              <a:off x="2667000" y="1911350"/>
              <a:ext cx="2819400" cy="131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Venda de Títulos ao Setor Privado (Aumento da Dívida Pública)</a:t>
              </a:r>
            </a:p>
          </p:txBody>
        </p:sp>
        <p:sp>
          <p:nvSpPr>
            <p:cNvPr id="6157" name="Text Box 15"/>
            <p:cNvSpPr txBox="1">
              <a:spLocks noChangeArrowheads="1"/>
            </p:cNvSpPr>
            <p:nvPr/>
          </p:nvSpPr>
          <p:spPr bwMode="auto">
            <a:xfrm>
              <a:off x="3186953" y="4808728"/>
              <a:ext cx="1676400" cy="6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Emissão     de Moeda</a:t>
              </a:r>
            </a:p>
          </p:txBody>
        </p:sp>
        <p:sp>
          <p:nvSpPr>
            <p:cNvPr id="6158" name="Text Box 16"/>
            <p:cNvSpPr txBox="1">
              <a:spLocks noChangeArrowheads="1"/>
            </p:cNvSpPr>
            <p:nvPr/>
          </p:nvSpPr>
          <p:spPr bwMode="auto">
            <a:xfrm>
              <a:off x="5712759" y="1911350"/>
              <a:ext cx="2895600" cy="131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Redução da Poupança Destinada ao   Financiamento                     do Investimento</a:t>
              </a:r>
            </a:p>
          </p:txBody>
        </p:sp>
        <p:sp>
          <p:nvSpPr>
            <p:cNvPr id="6159" name="Text Box 17"/>
            <p:cNvSpPr txBox="1">
              <a:spLocks noChangeArrowheads="1"/>
            </p:cNvSpPr>
            <p:nvPr/>
          </p:nvSpPr>
          <p:spPr bwMode="auto">
            <a:xfrm>
              <a:off x="6525185" y="4954081"/>
              <a:ext cx="1752600" cy="37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en-US" sz="2800" b="1" dirty="0"/>
                <a:t>Inflação</a:t>
              </a:r>
            </a:p>
          </p:txBody>
        </p:sp>
        <p:sp>
          <p:nvSpPr>
            <p:cNvPr id="6160" name="Text Box 18"/>
            <p:cNvSpPr txBox="1">
              <a:spLocks noChangeArrowheads="1"/>
            </p:cNvSpPr>
            <p:nvPr/>
          </p:nvSpPr>
          <p:spPr bwMode="auto">
            <a:xfrm>
              <a:off x="8763000" y="3352800"/>
              <a:ext cx="16764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600" b="1" dirty="0"/>
                <a:t>Redução do       Crescimento Econômico</a:t>
              </a:r>
            </a:p>
          </p:txBody>
        </p:sp>
        <p:sp>
          <p:nvSpPr>
            <p:cNvPr id="6161" name="Line 19"/>
            <p:cNvSpPr>
              <a:spLocks noChangeShapeType="1"/>
            </p:cNvSpPr>
            <p:nvPr/>
          </p:nvSpPr>
          <p:spPr bwMode="auto">
            <a:xfrm flipV="1">
              <a:off x="2133600" y="25908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Line 20"/>
            <p:cNvSpPr>
              <a:spLocks noChangeShapeType="1"/>
            </p:cNvSpPr>
            <p:nvPr/>
          </p:nvSpPr>
          <p:spPr bwMode="auto">
            <a:xfrm>
              <a:off x="2133600" y="25908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Line 21"/>
            <p:cNvSpPr>
              <a:spLocks noChangeShapeType="1"/>
            </p:cNvSpPr>
            <p:nvPr/>
          </p:nvSpPr>
          <p:spPr bwMode="auto">
            <a:xfrm flipV="1">
              <a:off x="2133600" y="43434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22"/>
            <p:cNvSpPr>
              <a:spLocks noChangeShapeType="1"/>
            </p:cNvSpPr>
            <p:nvPr/>
          </p:nvSpPr>
          <p:spPr bwMode="auto">
            <a:xfrm>
              <a:off x="2133600" y="5105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Line 23"/>
            <p:cNvSpPr>
              <a:spLocks noChangeShapeType="1"/>
            </p:cNvSpPr>
            <p:nvPr/>
          </p:nvSpPr>
          <p:spPr bwMode="auto">
            <a:xfrm>
              <a:off x="5486400" y="5105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Line 24"/>
            <p:cNvSpPr>
              <a:spLocks noChangeShapeType="1"/>
            </p:cNvSpPr>
            <p:nvPr/>
          </p:nvSpPr>
          <p:spPr bwMode="auto">
            <a:xfrm>
              <a:off x="5486400" y="25146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25"/>
            <p:cNvSpPr>
              <a:spLocks noChangeShapeType="1"/>
            </p:cNvSpPr>
            <p:nvPr/>
          </p:nvSpPr>
          <p:spPr bwMode="auto">
            <a:xfrm>
              <a:off x="8534400" y="25146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8" name="Line 26"/>
            <p:cNvSpPr>
              <a:spLocks noChangeShapeType="1"/>
            </p:cNvSpPr>
            <p:nvPr/>
          </p:nvSpPr>
          <p:spPr bwMode="auto">
            <a:xfrm>
              <a:off x="9448800" y="2514600"/>
              <a:ext cx="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9" name="Line 27"/>
            <p:cNvSpPr>
              <a:spLocks noChangeShapeType="1"/>
            </p:cNvSpPr>
            <p:nvPr/>
          </p:nvSpPr>
          <p:spPr bwMode="auto">
            <a:xfrm>
              <a:off x="8534400" y="5105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Line 28"/>
            <p:cNvSpPr>
              <a:spLocks noChangeShapeType="1"/>
            </p:cNvSpPr>
            <p:nvPr/>
          </p:nvSpPr>
          <p:spPr bwMode="auto">
            <a:xfrm>
              <a:off x="9448800" y="4343400"/>
              <a:ext cx="0" cy="762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71" name="Text Box 29"/>
            <p:cNvSpPr txBox="1">
              <a:spLocks noChangeArrowheads="1"/>
            </p:cNvSpPr>
            <p:nvPr/>
          </p:nvSpPr>
          <p:spPr bwMode="auto">
            <a:xfrm>
              <a:off x="3253068" y="3657601"/>
              <a:ext cx="1905000" cy="3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en-US" sz="2600" b="1" dirty="0"/>
                <a:t>Financiamento</a:t>
              </a:r>
            </a:p>
          </p:txBody>
        </p:sp>
        <p:sp>
          <p:nvSpPr>
            <p:cNvPr id="6172" name="Text Box 30"/>
            <p:cNvSpPr txBox="1">
              <a:spLocks noChangeArrowheads="1"/>
            </p:cNvSpPr>
            <p:nvPr/>
          </p:nvSpPr>
          <p:spPr bwMode="auto">
            <a:xfrm>
              <a:off x="6029885" y="3657601"/>
              <a:ext cx="1981200" cy="3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en-US" sz="2600" b="1" dirty="0"/>
                <a:t>Consequências</a:t>
              </a:r>
            </a:p>
          </p:txBody>
        </p:sp>
        <p:sp>
          <p:nvSpPr>
            <p:cNvPr id="6173" name="Line 31"/>
            <p:cNvSpPr>
              <a:spLocks noChangeShapeType="1"/>
            </p:cNvSpPr>
            <p:nvPr/>
          </p:nvSpPr>
          <p:spPr bwMode="auto">
            <a:xfrm>
              <a:off x="4191000" y="4114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4" name="Line 32"/>
            <p:cNvSpPr>
              <a:spLocks noChangeShapeType="1"/>
            </p:cNvSpPr>
            <p:nvPr/>
          </p:nvSpPr>
          <p:spPr bwMode="auto">
            <a:xfrm>
              <a:off x="4191000" y="3200400"/>
              <a:ext cx="0" cy="381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75" name="Line 33"/>
            <p:cNvSpPr>
              <a:spLocks noChangeShapeType="1"/>
            </p:cNvSpPr>
            <p:nvPr/>
          </p:nvSpPr>
          <p:spPr bwMode="auto">
            <a:xfrm>
              <a:off x="7010400" y="3200400"/>
              <a:ext cx="0" cy="381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76" name="Line 34"/>
            <p:cNvSpPr>
              <a:spLocks noChangeShapeType="1"/>
            </p:cNvSpPr>
            <p:nvPr/>
          </p:nvSpPr>
          <p:spPr bwMode="auto">
            <a:xfrm>
              <a:off x="7010400" y="4114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7" name="Line 35"/>
            <p:cNvSpPr>
              <a:spLocks noChangeShapeType="1"/>
            </p:cNvSpPr>
            <p:nvPr/>
          </p:nvSpPr>
          <p:spPr bwMode="auto">
            <a:xfrm>
              <a:off x="80010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228600" y="1066800"/>
            <a:ext cx="11734800" cy="5672386"/>
          </a:xfrm>
          <a:prstGeom prst="rect">
            <a:avLst/>
          </a:prstGeom>
          <a:solidFill>
            <a:schemeClr val="bg1">
              <a:lumMod val="95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4" name="Conector de Seta Reta 3"/>
          <p:cNvCxnSpPr/>
          <p:nvPr/>
        </p:nvCxnSpPr>
        <p:spPr>
          <a:xfrm flipV="1">
            <a:off x="2544415" y="3093086"/>
            <a:ext cx="0" cy="29684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a:off x="2517911" y="6088539"/>
            <a:ext cx="446598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co 5"/>
          <p:cNvSpPr/>
          <p:nvPr/>
        </p:nvSpPr>
        <p:spPr>
          <a:xfrm rot="18684100">
            <a:off x="3962860" y="4674536"/>
            <a:ext cx="1112257" cy="1263324"/>
          </a:xfrm>
          <a:prstGeom prst="arc">
            <a:avLst>
              <a:gd name="adj1" fmla="val 14999249"/>
              <a:gd name="adj2" fmla="val 12326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p:cNvSpPr txBox="1"/>
          <p:nvPr/>
        </p:nvSpPr>
        <p:spPr>
          <a:xfrm>
            <a:off x="381000" y="2590800"/>
            <a:ext cx="2554277" cy="615553"/>
          </a:xfrm>
          <a:prstGeom prst="rect">
            <a:avLst/>
          </a:prstGeom>
          <a:noFill/>
        </p:spPr>
        <p:txBody>
          <a:bodyPr wrap="square" rtlCol="0">
            <a:spAutoFit/>
          </a:bodyPr>
          <a:lstStyle/>
          <a:p>
            <a:r>
              <a:rPr lang="pt-BR" sz="3400" b="1" dirty="0">
                <a:solidFill>
                  <a:schemeClr val="tx1"/>
                </a:solidFill>
                <a:latin typeface="Calibri" panose="020F0502020204030204" pitchFamily="34" charset="0"/>
                <a:cs typeface="Calibri" panose="020F0502020204030204" pitchFamily="34" charset="0"/>
              </a:rPr>
              <a:t>Arrecadação</a:t>
            </a:r>
          </a:p>
        </p:txBody>
      </p:sp>
      <p:sp>
        <p:nvSpPr>
          <p:cNvPr id="8" name="CaixaDeTexto 7"/>
          <p:cNvSpPr txBox="1"/>
          <p:nvPr/>
        </p:nvSpPr>
        <p:spPr>
          <a:xfrm>
            <a:off x="6967406" y="5785247"/>
            <a:ext cx="2557594" cy="615553"/>
          </a:xfrm>
          <a:prstGeom prst="rect">
            <a:avLst/>
          </a:prstGeom>
          <a:noFill/>
        </p:spPr>
        <p:txBody>
          <a:bodyPr wrap="square" rtlCol="0">
            <a:spAutoFit/>
          </a:bodyPr>
          <a:lstStyle/>
          <a:p>
            <a:r>
              <a:rPr lang="pt-BR" sz="3400" b="1" dirty="0">
                <a:solidFill>
                  <a:schemeClr val="tx1"/>
                </a:solidFill>
                <a:latin typeface="Calibri" panose="020F0502020204030204" pitchFamily="34" charset="0"/>
                <a:cs typeface="Calibri" panose="020F0502020204030204" pitchFamily="34" charset="0"/>
              </a:rPr>
              <a:t>Alíquota</a:t>
            </a:r>
            <a:r>
              <a:rPr lang="pt-BR" sz="3400" b="1" dirty="0">
                <a:solidFill>
                  <a:schemeClr val="tx1"/>
                </a:solidFill>
              </a:rPr>
              <a:t> (</a:t>
            </a:r>
            <a:r>
              <a:rPr lang="pt-BR" sz="3400" b="1" dirty="0">
                <a:solidFill>
                  <a:schemeClr val="tx1"/>
                </a:solidFill>
                <a:latin typeface="Symbol" panose="05050102010706020507" pitchFamily="18" charset="2"/>
              </a:rPr>
              <a:t>p</a:t>
            </a:r>
            <a:r>
              <a:rPr lang="pt-BR" sz="3400" b="1" dirty="0">
                <a:solidFill>
                  <a:schemeClr val="tx1"/>
                </a:solidFill>
              </a:rPr>
              <a:t>)</a:t>
            </a:r>
          </a:p>
        </p:txBody>
      </p:sp>
      <p:grpSp>
        <p:nvGrpSpPr>
          <p:cNvPr id="9" name="Agrupar 8"/>
          <p:cNvGrpSpPr/>
          <p:nvPr/>
        </p:nvGrpSpPr>
        <p:grpSpPr>
          <a:xfrm>
            <a:off x="1243333" y="1851428"/>
            <a:ext cx="6477523" cy="4257184"/>
            <a:chOff x="1004796" y="1117229"/>
            <a:chExt cx="6477523" cy="4257184"/>
          </a:xfrm>
        </p:grpSpPr>
        <p:sp>
          <p:nvSpPr>
            <p:cNvPr id="10" name="Arco 9"/>
            <p:cNvSpPr/>
            <p:nvPr/>
          </p:nvSpPr>
          <p:spPr>
            <a:xfrm rot="15329320" flipH="1">
              <a:off x="3844376" y="1729844"/>
              <a:ext cx="4250557" cy="3025328"/>
            </a:xfrm>
            <a:prstGeom prst="arc">
              <a:avLst>
                <a:gd name="adj1" fmla="val 17686794"/>
                <a:gd name="adj2" fmla="val 210498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Arco 10"/>
            <p:cNvSpPr/>
            <p:nvPr/>
          </p:nvSpPr>
          <p:spPr>
            <a:xfrm rot="6270680">
              <a:off x="392181" y="1736471"/>
              <a:ext cx="4250557" cy="3025328"/>
            </a:xfrm>
            <a:prstGeom prst="arc">
              <a:avLst>
                <a:gd name="adj1" fmla="val 17849347"/>
                <a:gd name="adj2" fmla="val 210498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Arco 11"/>
            <p:cNvSpPr/>
            <p:nvPr/>
          </p:nvSpPr>
          <p:spPr>
            <a:xfrm rot="18684100">
              <a:off x="3724323" y="3953590"/>
              <a:ext cx="1112257" cy="1263324"/>
            </a:xfrm>
            <a:prstGeom prst="arc">
              <a:avLst>
                <a:gd name="adj1" fmla="val 14999249"/>
                <a:gd name="adj2" fmla="val 12326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
        <p:nvSpPr>
          <p:cNvPr id="13" name="CaixaDeTexto 12"/>
          <p:cNvSpPr txBox="1"/>
          <p:nvPr/>
        </p:nvSpPr>
        <p:spPr>
          <a:xfrm>
            <a:off x="1905000" y="5027902"/>
            <a:ext cx="628650" cy="584775"/>
          </a:xfrm>
          <a:prstGeom prst="rect">
            <a:avLst/>
          </a:prstGeom>
          <a:noFill/>
        </p:spPr>
        <p:txBody>
          <a:bodyPr wrap="square" rtlCol="0">
            <a:spAutoFit/>
          </a:bodyPr>
          <a:lstStyle/>
          <a:p>
            <a:r>
              <a:rPr lang="pt-BR" sz="3200" dirty="0">
                <a:solidFill>
                  <a:schemeClr val="tx1"/>
                </a:solidFill>
              </a:rPr>
              <a:t>A</a:t>
            </a:r>
            <a:r>
              <a:rPr lang="pt-BR" sz="2200" dirty="0">
                <a:solidFill>
                  <a:schemeClr val="tx1"/>
                </a:solidFill>
              </a:rPr>
              <a:t>0</a:t>
            </a:r>
          </a:p>
        </p:txBody>
      </p:sp>
      <p:cxnSp>
        <p:nvCxnSpPr>
          <p:cNvPr id="14" name="Conector reto 13"/>
          <p:cNvCxnSpPr/>
          <p:nvPr/>
        </p:nvCxnSpPr>
        <p:spPr>
          <a:xfrm flipV="1">
            <a:off x="2544415" y="5308230"/>
            <a:ext cx="2646485" cy="13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5181415" y="5258734"/>
            <a:ext cx="0" cy="829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3770057" y="5278614"/>
            <a:ext cx="0" cy="8298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3703529" y="5253188"/>
            <a:ext cx="139598" cy="1192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5114886" y="5246562"/>
            <a:ext cx="139598" cy="1192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3505200" y="6013847"/>
            <a:ext cx="632982" cy="615553"/>
          </a:xfrm>
          <a:prstGeom prst="rect">
            <a:avLst/>
          </a:prstGeom>
          <a:noFill/>
        </p:spPr>
        <p:txBody>
          <a:bodyPr wrap="square" rtlCol="0">
            <a:spAutoFit/>
          </a:bodyPr>
          <a:lstStyle/>
          <a:p>
            <a:r>
              <a:rPr lang="pt-BR" sz="3400" dirty="0">
                <a:solidFill>
                  <a:schemeClr val="tx1"/>
                </a:solidFill>
                <a:latin typeface="Symbol" panose="05050102010706020507" pitchFamily="18" charset="2"/>
              </a:rPr>
              <a:t>p</a:t>
            </a:r>
            <a:r>
              <a:rPr lang="pt-BR" sz="2200" dirty="0">
                <a:solidFill>
                  <a:schemeClr val="tx1"/>
                </a:solidFill>
              </a:rPr>
              <a:t>0</a:t>
            </a:r>
          </a:p>
        </p:txBody>
      </p:sp>
      <p:sp>
        <p:nvSpPr>
          <p:cNvPr id="20" name="CaixaDeTexto 19"/>
          <p:cNvSpPr txBox="1"/>
          <p:nvPr/>
        </p:nvSpPr>
        <p:spPr>
          <a:xfrm>
            <a:off x="4953000" y="6013847"/>
            <a:ext cx="649361" cy="615553"/>
          </a:xfrm>
          <a:prstGeom prst="rect">
            <a:avLst/>
          </a:prstGeom>
          <a:noFill/>
        </p:spPr>
        <p:txBody>
          <a:bodyPr wrap="square" rtlCol="0">
            <a:spAutoFit/>
          </a:bodyPr>
          <a:lstStyle/>
          <a:p>
            <a:r>
              <a:rPr lang="pt-BR" sz="3400" dirty="0">
                <a:solidFill>
                  <a:schemeClr val="tx1"/>
                </a:solidFill>
                <a:latin typeface="Symbol" panose="05050102010706020507" pitchFamily="18" charset="2"/>
              </a:rPr>
              <a:t>p</a:t>
            </a:r>
            <a:r>
              <a:rPr lang="pt-BR" sz="2200" dirty="0">
                <a:solidFill>
                  <a:schemeClr val="tx1"/>
                </a:solidFill>
              </a:rPr>
              <a:t>1</a:t>
            </a:r>
          </a:p>
        </p:txBody>
      </p:sp>
      <p:cxnSp>
        <p:nvCxnSpPr>
          <p:cNvPr id="21" name="Conector reto 20"/>
          <p:cNvCxnSpPr/>
          <p:nvPr/>
        </p:nvCxnSpPr>
        <p:spPr>
          <a:xfrm>
            <a:off x="4439476" y="4736356"/>
            <a:ext cx="0" cy="13720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2570915" y="4709852"/>
            <a:ext cx="18023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Elipse 22"/>
          <p:cNvSpPr/>
          <p:nvPr/>
        </p:nvSpPr>
        <p:spPr>
          <a:xfrm>
            <a:off x="4379389" y="4656840"/>
            <a:ext cx="139598" cy="119270"/>
          </a:xfrm>
          <a:prstGeom prst="ellipse">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4199267" y="5892800"/>
            <a:ext cx="753733" cy="846386"/>
          </a:xfrm>
          <a:prstGeom prst="rect">
            <a:avLst/>
          </a:prstGeom>
          <a:noFill/>
        </p:spPr>
        <p:txBody>
          <a:bodyPr wrap="square" rtlCol="0">
            <a:spAutoFit/>
          </a:bodyPr>
          <a:lstStyle/>
          <a:p>
            <a:r>
              <a:rPr lang="pt-BR" sz="3400" dirty="0">
                <a:solidFill>
                  <a:schemeClr val="accent5">
                    <a:lumMod val="75000"/>
                  </a:schemeClr>
                </a:solidFill>
                <a:latin typeface="Symbol" panose="05050102010706020507" pitchFamily="18" charset="2"/>
              </a:rPr>
              <a:t>p</a:t>
            </a:r>
            <a:r>
              <a:rPr lang="pt-BR" dirty="0">
                <a:solidFill>
                  <a:schemeClr val="accent5">
                    <a:lumMod val="75000"/>
                  </a:schemeClr>
                </a:solidFill>
              </a:rPr>
              <a:t>*</a:t>
            </a:r>
          </a:p>
        </p:txBody>
      </p:sp>
      <p:sp>
        <p:nvSpPr>
          <p:cNvPr id="25" name="CaixaDeTexto 24"/>
          <p:cNvSpPr txBox="1"/>
          <p:nvPr/>
        </p:nvSpPr>
        <p:spPr>
          <a:xfrm>
            <a:off x="1938309" y="4419600"/>
            <a:ext cx="685620" cy="584775"/>
          </a:xfrm>
          <a:prstGeom prst="rect">
            <a:avLst/>
          </a:prstGeom>
          <a:noFill/>
        </p:spPr>
        <p:txBody>
          <a:bodyPr wrap="square" rtlCol="0">
            <a:spAutoFit/>
          </a:bodyPr>
          <a:lstStyle/>
          <a:p>
            <a:r>
              <a:rPr lang="pt-BR" sz="3200" dirty="0">
                <a:solidFill>
                  <a:schemeClr val="accent5">
                    <a:lumMod val="75000"/>
                  </a:schemeClr>
                </a:solidFill>
                <a:latin typeface="Calibri" panose="020F0502020204030204" pitchFamily="34" charset="0"/>
                <a:cs typeface="Calibri" panose="020F0502020204030204" pitchFamily="34" charset="0"/>
              </a:rPr>
              <a:t>A*</a:t>
            </a:r>
          </a:p>
        </p:txBody>
      </p:sp>
      <p:cxnSp>
        <p:nvCxnSpPr>
          <p:cNvPr id="26" name="Conector de Seta Reta 25"/>
          <p:cNvCxnSpPr/>
          <p:nvPr/>
        </p:nvCxnSpPr>
        <p:spPr>
          <a:xfrm flipH="1">
            <a:off x="5380380" y="5299570"/>
            <a:ext cx="11396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6520069" y="3900607"/>
            <a:ext cx="4528932" cy="1661993"/>
          </a:xfrm>
          <a:prstGeom prst="rect">
            <a:avLst/>
          </a:prstGeom>
          <a:solidFill>
            <a:schemeClr val="bg2">
              <a:lumMod val="90000"/>
            </a:schemeClr>
          </a:solidFill>
          <a:ln>
            <a:solidFill>
              <a:schemeClr val="tx1"/>
            </a:solidFill>
          </a:ln>
        </p:spPr>
        <p:txBody>
          <a:bodyPr wrap="square" rtlCol="0">
            <a:spAutoFit/>
          </a:bodyPr>
          <a:lstStyle/>
          <a:p>
            <a:pPr algn="just"/>
            <a:r>
              <a:rPr lang="pt-BR" sz="3400" b="0" dirty="0">
                <a:solidFill>
                  <a:schemeClr val="tx1"/>
                </a:solidFill>
                <a:latin typeface="Calibri" panose="020F0502020204030204" pitchFamily="34" charset="0"/>
                <a:cs typeface="Calibri" panose="020F0502020204030204" pitchFamily="34" charset="0"/>
              </a:rPr>
              <a:t>Pode-se obter a mesma arrecadação com duas alíquotas diferentes.</a:t>
            </a:r>
          </a:p>
        </p:txBody>
      </p:sp>
      <p:cxnSp>
        <p:nvCxnSpPr>
          <p:cNvPr id="28" name="Conector de Seta Reta 27"/>
          <p:cNvCxnSpPr/>
          <p:nvPr/>
        </p:nvCxnSpPr>
        <p:spPr>
          <a:xfrm>
            <a:off x="4858952" y="4736356"/>
            <a:ext cx="348967" cy="31805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a:xfrm flipH="1">
            <a:off x="3677397" y="4776110"/>
            <a:ext cx="220392" cy="344558"/>
          </a:xfrm>
          <a:prstGeom prst="straightConnector1">
            <a:avLst/>
          </a:prstGeom>
          <a:ln w="28575">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flipV="1">
            <a:off x="3770057" y="2290763"/>
            <a:ext cx="0" cy="26355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1" name="Object 4"/>
          <p:cNvGraphicFramePr>
            <a:graphicFrameLocks noChangeAspect="1"/>
          </p:cNvGraphicFramePr>
          <p:nvPr>
            <p:extLst>
              <p:ext uri="{D42A27DB-BD31-4B8C-83A1-F6EECF244321}">
                <p14:modId xmlns:p14="http://schemas.microsoft.com/office/powerpoint/2010/main" val="2683375937"/>
              </p:ext>
            </p:extLst>
          </p:nvPr>
        </p:nvGraphicFramePr>
        <p:xfrm>
          <a:off x="2362200" y="1309862"/>
          <a:ext cx="1666875" cy="980901"/>
        </p:xfrm>
        <a:graphic>
          <a:graphicData uri="http://schemas.openxmlformats.org/presentationml/2006/ole">
            <mc:AlternateContent xmlns:mc="http://schemas.openxmlformats.org/markup-compatibility/2006">
              <mc:Choice xmlns:v="urn:schemas-microsoft-com:vml" Requires="v">
                <p:oleObj name="Equation" r:id="rId2" imgW="507960" imgH="266400" progId="Equation.DSMT4">
                  <p:embed/>
                </p:oleObj>
              </mc:Choice>
              <mc:Fallback>
                <p:oleObj name="Equation" r:id="rId2" imgW="507960" imgH="266400" progId="Equation.DSMT4">
                  <p:embed/>
                  <p:pic>
                    <p:nvPicPr>
                      <p:cNvPr id="72" name="Object 4"/>
                      <p:cNvPicPr>
                        <a:picLocks noChangeAspect="1" noChangeArrowheads="1"/>
                      </p:cNvPicPr>
                      <p:nvPr/>
                    </p:nvPicPr>
                    <p:blipFill>
                      <a:blip r:embed="rId3"/>
                      <a:srcRect/>
                      <a:stretch>
                        <a:fillRect/>
                      </a:stretch>
                    </p:blipFill>
                    <p:spPr bwMode="auto">
                      <a:xfrm>
                        <a:off x="2362200" y="1309862"/>
                        <a:ext cx="1666875" cy="980901"/>
                      </a:xfrm>
                      <a:prstGeom prst="rect">
                        <a:avLst/>
                      </a:prstGeom>
                      <a:solidFill>
                        <a:schemeClr val="accent1">
                          <a:lumMod val="20000"/>
                          <a:lumOff val="80000"/>
                        </a:schemeClr>
                      </a:solidFill>
                      <a:ln>
                        <a:solidFill>
                          <a:schemeClr val="accent1"/>
                        </a:solidFill>
                      </a:ln>
                      <a:effectLst/>
                    </p:spPr>
                  </p:pic>
                </p:oleObj>
              </mc:Fallback>
            </mc:AlternateContent>
          </a:graphicData>
        </a:graphic>
      </p:graphicFrame>
      <p:graphicFrame>
        <p:nvGraphicFramePr>
          <p:cNvPr id="35" name="Object 4"/>
          <p:cNvGraphicFramePr>
            <a:graphicFrameLocks noChangeAspect="1"/>
          </p:cNvGraphicFramePr>
          <p:nvPr>
            <p:extLst>
              <p:ext uri="{D42A27DB-BD31-4B8C-83A1-F6EECF244321}">
                <p14:modId xmlns:p14="http://schemas.microsoft.com/office/powerpoint/2010/main" val="1955190106"/>
              </p:ext>
            </p:extLst>
          </p:nvPr>
        </p:nvGraphicFramePr>
        <p:xfrm>
          <a:off x="4495800" y="1295400"/>
          <a:ext cx="1709738" cy="981075"/>
        </p:xfrm>
        <a:graphic>
          <a:graphicData uri="http://schemas.openxmlformats.org/presentationml/2006/ole">
            <mc:AlternateContent xmlns:mc="http://schemas.openxmlformats.org/markup-compatibility/2006">
              <mc:Choice xmlns:v="urn:schemas-microsoft-com:vml" Requires="v">
                <p:oleObj name="Equation" r:id="rId4" imgW="520560" imgH="266400" progId="Equation.DSMT4">
                  <p:embed/>
                </p:oleObj>
              </mc:Choice>
              <mc:Fallback>
                <p:oleObj name="Equation" r:id="rId4" imgW="520560" imgH="266400" progId="Equation.DSMT4">
                  <p:embed/>
                  <p:pic>
                    <p:nvPicPr>
                      <p:cNvPr id="31" name="Object 4"/>
                      <p:cNvPicPr>
                        <a:picLocks noChangeAspect="1" noChangeArrowheads="1"/>
                      </p:cNvPicPr>
                      <p:nvPr/>
                    </p:nvPicPr>
                    <p:blipFill>
                      <a:blip r:embed="rId5"/>
                      <a:srcRect/>
                      <a:stretch>
                        <a:fillRect/>
                      </a:stretch>
                    </p:blipFill>
                    <p:spPr bwMode="auto">
                      <a:xfrm>
                        <a:off x="4495800" y="1295400"/>
                        <a:ext cx="1709738" cy="981075"/>
                      </a:xfrm>
                      <a:prstGeom prst="rect">
                        <a:avLst/>
                      </a:prstGeom>
                      <a:solidFill>
                        <a:schemeClr val="accent1">
                          <a:lumMod val="20000"/>
                          <a:lumOff val="80000"/>
                        </a:schemeClr>
                      </a:solidFill>
                      <a:ln>
                        <a:solidFill>
                          <a:schemeClr val="accent1"/>
                        </a:solidFill>
                      </a:ln>
                      <a:effectLst/>
                    </p:spPr>
                  </p:pic>
                </p:oleObj>
              </mc:Fallback>
            </mc:AlternateContent>
          </a:graphicData>
        </a:graphic>
      </p:graphicFrame>
      <p:cxnSp>
        <p:nvCxnSpPr>
          <p:cNvPr id="36" name="Conector reto 35"/>
          <p:cNvCxnSpPr/>
          <p:nvPr/>
        </p:nvCxnSpPr>
        <p:spPr>
          <a:xfrm flipV="1">
            <a:off x="5029200" y="2266605"/>
            <a:ext cx="0" cy="26355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2"/>
          <p:cNvSpPr>
            <a:spLocks noGrp="1" noChangeArrowheads="1"/>
          </p:cNvSpPr>
          <p:nvPr>
            <p:ph type="title"/>
          </p:nvPr>
        </p:nvSpPr>
        <p:spPr>
          <a:xfrm>
            <a:off x="533400" y="0"/>
            <a:ext cx="11430000" cy="1371600"/>
          </a:xfrm>
        </p:spPr>
        <p:txBody>
          <a:bodyPr/>
          <a:lstStyle/>
          <a:p>
            <a:pP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Curva</a:t>
            </a:r>
            <a:r>
              <a:rPr lang="en-US" altLang="en-US" sz="4800" b="1" dirty="0">
                <a:solidFill>
                  <a:schemeClr val="tx1"/>
                </a:solidFill>
                <a:latin typeface="Calibri" panose="020F0502020204030204" pitchFamily="34" charset="0"/>
                <a:cs typeface="Calibri" panose="020F0502020204030204" pitchFamily="34" charset="0"/>
              </a:rPr>
              <a:t> de Laffer e o </a:t>
            </a:r>
            <a:r>
              <a:rPr lang="en-US" altLang="en-US" sz="4800" b="1" dirty="0" err="1">
                <a:solidFill>
                  <a:schemeClr val="tx1"/>
                </a:solidFill>
                <a:latin typeface="Calibri" panose="020F0502020204030204" pitchFamily="34" charset="0"/>
                <a:cs typeface="Calibri" panose="020F0502020204030204" pitchFamily="34" charset="0"/>
              </a:rPr>
              <a:t>Imposto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Inflacionário</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20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0AD9BB-9081-493A-A70A-398B24811BB8}"/>
              </a:ext>
            </a:extLst>
          </p:cNvPr>
          <p:cNvSpPr>
            <a:spLocks noGrp="1" noChangeArrowheads="1"/>
          </p:cNvSpPr>
          <p:nvPr>
            <p:ph type="title"/>
          </p:nvPr>
        </p:nvSpPr>
        <p:spPr>
          <a:xfrm>
            <a:off x="457200" y="0"/>
            <a:ext cx="11430000" cy="1371600"/>
          </a:xfrm>
        </p:spPr>
        <p:txBody>
          <a:bodyPr/>
          <a:lstStyle/>
          <a:p>
            <a:pPr eaLnBrk="1" hangingPunct="1"/>
            <a:r>
              <a:rPr lang="en-US" altLang="en-US" sz="4800" b="1" dirty="0">
                <a:solidFill>
                  <a:schemeClr val="tx1"/>
                </a:solidFill>
                <a:latin typeface="Calibri" panose="020F0502020204030204" pitchFamily="34" charset="0"/>
                <a:cs typeface="Calibri" panose="020F0502020204030204" pitchFamily="34" charset="0"/>
              </a:rPr>
              <a:t>A </a:t>
            </a:r>
            <a:r>
              <a:rPr lang="en-US" altLang="en-US" sz="4800" b="1" dirty="0" err="1">
                <a:solidFill>
                  <a:schemeClr val="tx1"/>
                </a:solidFill>
                <a:latin typeface="Calibri" panose="020F0502020204030204" pitchFamily="34" charset="0"/>
                <a:cs typeface="Calibri" panose="020F0502020204030204" pitchFamily="34" charset="0"/>
              </a:rPr>
              <a:t>Curva</a:t>
            </a:r>
            <a:r>
              <a:rPr lang="en-US" altLang="en-US" sz="4800" b="1" dirty="0">
                <a:solidFill>
                  <a:schemeClr val="tx1"/>
                </a:solidFill>
                <a:latin typeface="Calibri" panose="020F0502020204030204" pitchFamily="34" charset="0"/>
                <a:cs typeface="Calibri" panose="020F0502020204030204" pitchFamily="34" charset="0"/>
              </a:rPr>
              <a:t> de Laffer e o </a:t>
            </a:r>
            <a:r>
              <a:rPr lang="en-US" altLang="en-US" sz="4800" b="1" dirty="0" err="1">
                <a:solidFill>
                  <a:schemeClr val="tx1"/>
                </a:solidFill>
                <a:latin typeface="Calibri" panose="020F0502020204030204" pitchFamily="34" charset="0"/>
                <a:cs typeface="Calibri" panose="020F0502020204030204" pitchFamily="34" charset="0"/>
              </a:rPr>
              <a:t>Imposto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Inflacionário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6E10C226-23E6-46EB-A384-1CEC8970A823}"/>
              </a:ext>
            </a:extLst>
          </p:cNvPr>
          <p:cNvSpPr>
            <a:spLocks noGrp="1"/>
          </p:cNvSpPr>
          <p:nvPr>
            <p:ph idx="1"/>
          </p:nvPr>
        </p:nvSpPr>
        <p:spPr>
          <a:xfrm>
            <a:off x="152400" y="1143000"/>
            <a:ext cx="11734800" cy="3886200"/>
          </a:xfrm>
        </p:spPr>
        <p:txBody>
          <a:bodyPr/>
          <a:lstStyle/>
          <a:p>
            <a:pPr algn="just">
              <a:buClrTx/>
              <a:buFont typeface="Arial" panose="020B0604020202020204" pitchFamily="34" charset="0"/>
              <a:buChar char="•"/>
            </a:pPr>
            <a:r>
              <a:rPr lang="en-US" altLang="en-US" sz="3800" dirty="0">
                <a:latin typeface="Calibri" panose="020F0502020204030204" pitchFamily="34" charset="0"/>
                <a:cs typeface="Calibri" panose="020F0502020204030204" pitchFamily="34" charset="0"/>
              </a:rPr>
              <a:t>No </a:t>
            </a:r>
            <a:r>
              <a:rPr lang="en-US" altLang="en-US" sz="3800" dirty="0" err="1">
                <a:latin typeface="Calibri" panose="020F0502020204030204" pitchFamily="34" charset="0"/>
                <a:cs typeface="Calibri" panose="020F0502020204030204" pitchFamily="34" charset="0"/>
              </a:rPr>
              <a:t>caso</a:t>
            </a:r>
            <a:r>
              <a:rPr lang="en-US" altLang="en-US" sz="3800" dirty="0">
                <a:latin typeface="Calibri" panose="020F0502020204030204" pitchFamily="34" charset="0"/>
                <a:cs typeface="Calibri" panose="020F0502020204030204" pitchFamily="34" charset="0"/>
              </a:rPr>
              <a:t> do </a:t>
            </a:r>
            <a:r>
              <a:rPr lang="en-US" altLang="en-US" sz="3800" dirty="0" err="1">
                <a:latin typeface="Calibri" panose="020F0502020204030204" pitchFamily="34" charset="0"/>
                <a:cs typeface="Calibri" panose="020F0502020204030204" pitchFamily="34" charset="0"/>
              </a:rPr>
              <a:t>imposto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inflacionário</a:t>
            </a:r>
            <a:r>
              <a:rPr lang="en-US" altLang="en-US" sz="3800" dirty="0">
                <a:latin typeface="Calibri" panose="020F0502020204030204" pitchFamily="34" charset="0"/>
                <a:cs typeface="Calibri" panose="020F0502020204030204" pitchFamily="34" charset="0"/>
              </a:rPr>
              <a:t>, a </a:t>
            </a:r>
            <a:r>
              <a:rPr lang="en-US" altLang="en-US" sz="3800" dirty="0" err="1">
                <a:latin typeface="Calibri" panose="020F0502020204030204" pitchFamily="34" charset="0"/>
                <a:cs typeface="Calibri" panose="020F0502020204030204" pitchFamily="34" charset="0"/>
              </a:rPr>
              <a:t>partir</a:t>
            </a:r>
            <a:r>
              <a:rPr lang="en-US" altLang="en-US" sz="3800" dirty="0">
                <a:latin typeface="Calibri" panose="020F0502020204030204" pitchFamily="34" charset="0"/>
                <a:cs typeface="Calibri" panose="020F0502020204030204" pitchFamily="34" charset="0"/>
              </a:rPr>
              <a:t> de </a:t>
            </a:r>
            <a:r>
              <a:rPr lang="en-US" altLang="en-US" sz="3800" dirty="0" err="1">
                <a:latin typeface="Calibri" panose="020F0502020204030204" pitchFamily="34" charset="0"/>
                <a:cs typeface="Calibri" panose="020F0502020204030204" pitchFamily="34" charset="0"/>
              </a:rPr>
              <a:t>certa</a:t>
            </a:r>
            <a:r>
              <a:rPr lang="en-US" altLang="en-US" sz="3800" dirty="0">
                <a:latin typeface="Calibri" panose="020F0502020204030204" pitchFamily="34" charset="0"/>
                <a:cs typeface="Calibri" panose="020F0502020204030204" pitchFamily="34" charset="0"/>
              </a:rPr>
              <a:t> taxa de </a:t>
            </a:r>
            <a:r>
              <a:rPr lang="en-US" altLang="en-US" sz="3800" dirty="0" err="1">
                <a:latin typeface="Calibri" panose="020F0502020204030204" pitchFamily="34" charset="0"/>
                <a:cs typeface="Calibri" panose="020F0502020204030204" pitchFamily="34" charset="0"/>
              </a:rPr>
              <a:t>inflação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muito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elevada</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novos</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aumentos</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nessa</a:t>
            </a:r>
            <a:r>
              <a:rPr lang="en-US" altLang="en-US" sz="3800" dirty="0">
                <a:latin typeface="Calibri" panose="020F0502020204030204" pitchFamily="34" charset="0"/>
                <a:cs typeface="Calibri" panose="020F0502020204030204" pitchFamily="34" charset="0"/>
              </a:rPr>
              <a:t> taxa </a:t>
            </a:r>
            <a:r>
              <a:rPr lang="en-US" altLang="en-US" sz="3800" dirty="0" err="1">
                <a:latin typeface="Calibri" panose="020F0502020204030204" pitchFamily="34" charset="0"/>
                <a:cs typeface="Calibri" panose="020F0502020204030204" pitchFamily="34" charset="0"/>
              </a:rPr>
              <a:t>não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devem</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reduzir</a:t>
            </a:r>
            <a:r>
              <a:rPr lang="en-US" altLang="en-US" sz="3800" dirty="0">
                <a:latin typeface="Calibri" panose="020F0502020204030204" pitchFamily="34" charset="0"/>
                <a:cs typeface="Calibri" panose="020F0502020204030204" pitchFamily="34" charset="0"/>
              </a:rPr>
              <a:t> a </a:t>
            </a:r>
            <a:r>
              <a:rPr lang="en-US" altLang="en-US" sz="3800" dirty="0" err="1">
                <a:latin typeface="Calibri" panose="020F0502020204030204" pitchFamily="34" charset="0"/>
                <a:cs typeface="Calibri" panose="020F0502020204030204" pitchFamily="34" charset="0"/>
              </a:rPr>
              <a:t>arrecadação</a:t>
            </a:r>
            <a:r>
              <a:rPr lang="en-US" altLang="en-US" sz="3800" dirty="0">
                <a:latin typeface="Calibri" panose="020F0502020204030204" pitchFamily="34" charset="0"/>
                <a:cs typeface="Calibri" panose="020F0502020204030204" pitchFamily="34" charset="0"/>
              </a:rPr>
              <a:t> do </a:t>
            </a:r>
            <a:r>
              <a:rPr lang="en-US" altLang="en-US" sz="3800" dirty="0" err="1">
                <a:latin typeface="Calibri" panose="020F0502020204030204" pitchFamily="34" charset="0"/>
                <a:cs typeface="Calibri" panose="020F0502020204030204" pitchFamily="34" charset="0"/>
              </a:rPr>
              <a:t>imposto</a:t>
            </a:r>
            <a:r>
              <a:rPr lang="en-US" altLang="en-US" sz="3800" dirty="0">
                <a:latin typeface="Calibri" panose="020F0502020204030204" pitchFamily="34" charset="0"/>
                <a:cs typeface="Calibri" panose="020F0502020204030204" pitchFamily="34" charset="0"/>
              </a:rPr>
              <a:t> </a:t>
            </a:r>
            <a:r>
              <a:rPr lang="en-US" altLang="en-US" sz="3800" dirty="0" err="1">
                <a:latin typeface="Calibri" panose="020F0502020204030204" pitchFamily="34" charset="0"/>
                <a:cs typeface="Calibri" panose="020F0502020204030204" pitchFamily="34" charset="0"/>
              </a:rPr>
              <a:t>inflacionário</a:t>
            </a:r>
            <a:r>
              <a:rPr lang="en-US" altLang="en-US" sz="3800" dirty="0">
                <a:latin typeface="Calibri" panose="020F0502020204030204" pitchFamily="34" charset="0"/>
                <a:cs typeface="Calibri" panose="020F0502020204030204" pitchFamily="34" charset="0"/>
              </a:rPr>
              <a:t>.</a:t>
            </a:r>
          </a:p>
          <a:p>
            <a:pPr lvl="1" algn="just">
              <a:buFont typeface="Arial" panose="020B0604020202020204" pitchFamily="34" charset="0"/>
              <a:buChar char="•"/>
            </a:pPr>
            <a:r>
              <a:rPr lang="en-US" altLang="en-US" sz="3424" dirty="0" err="1">
                <a:latin typeface="Calibri" panose="020F0502020204030204" pitchFamily="34" charset="0"/>
                <a:cs typeface="Calibri" panose="020F0502020204030204" pitchFamily="34" charset="0"/>
              </a:rPr>
              <a:t>Não</a:t>
            </a:r>
            <a:r>
              <a:rPr lang="en-US" altLang="en-US" sz="3424" dirty="0">
                <a:latin typeface="Calibri" panose="020F0502020204030204" pitchFamily="34" charset="0"/>
                <a:cs typeface="Calibri" panose="020F0502020204030204" pitchFamily="34" charset="0"/>
              </a:rPr>
              <a:t> </a:t>
            </a:r>
            <a:r>
              <a:rPr lang="en-US" altLang="en-US" sz="3424" dirty="0" err="1">
                <a:latin typeface="Calibri" panose="020F0502020204030204" pitchFamily="34" charset="0"/>
                <a:cs typeface="Calibri" panose="020F0502020204030204" pitchFamily="34" charset="0"/>
              </a:rPr>
              <a:t>há</a:t>
            </a:r>
            <a:r>
              <a:rPr lang="en-US" altLang="en-US" sz="3424" dirty="0">
                <a:latin typeface="Calibri" panose="020F0502020204030204" pitchFamily="34" charset="0"/>
                <a:cs typeface="Calibri" panose="020F0502020204030204" pitchFamily="34" charset="0"/>
              </a:rPr>
              <a:t> </a:t>
            </a:r>
            <a:r>
              <a:rPr lang="en-US" altLang="en-US" sz="3424" dirty="0" err="1">
                <a:latin typeface="Calibri" panose="020F0502020204030204" pitchFamily="34" charset="0"/>
                <a:cs typeface="Calibri" panose="020F0502020204030204" pitchFamily="34" charset="0"/>
              </a:rPr>
              <a:t>como</a:t>
            </a:r>
            <a:r>
              <a:rPr lang="en-US" altLang="en-US" sz="3424" dirty="0">
                <a:latin typeface="Calibri" panose="020F0502020204030204" pitchFamily="34" charset="0"/>
                <a:cs typeface="Calibri" panose="020F0502020204030204" pitchFamily="34" charset="0"/>
              </a:rPr>
              <a:t> a </a:t>
            </a:r>
            <a:r>
              <a:rPr lang="en-US" altLang="en-US" sz="3424" dirty="0" err="1">
                <a:latin typeface="Calibri" panose="020F0502020204030204" pitchFamily="34" charset="0"/>
                <a:cs typeface="Calibri" panose="020F0502020204030204" pitchFamily="34" charset="0"/>
              </a:rPr>
              <a:t>demanda</a:t>
            </a:r>
            <a:r>
              <a:rPr lang="en-US" altLang="en-US" sz="3424" dirty="0">
                <a:latin typeface="Calibri" panose="020F0502020204030204" pitchFamily="34" charset="0"/>
                <a:cs typeface="Calibri" panose="020F0502020204030204" pitchFamily="34" charset="0"/>
              </a:rPr>
              <a:t> real por </a:t>
            </a:r>
            <a:r>
              <a:rPr lang="en-US" altLang="en-US" sz="3424" dirty="0" err="1">
                <a:latin typeface="Calibri" panose="020F0502020204030204" pitchFamily="34" charset="0"/>
                <a:cs typeface="Calibri" panose="020F0502020204030204" pitchFamily="34" charset="0"/>
              </a:rPr>
              <a:t>moeda</a:t>
            </a:r>
            <a:r>
              <a:rPr lang="en-US" altLang="en-US" sz="3424" dirty="0">
                <a:latin typeface="Calibri" panose="020F0502020204030204" pitchFamily="34" charset="0"/>
                <a:cs typeface="Calibri" panose="020F0502020204030204" pitchFamily="34" charset="0"/>
              </a:rPr>
              <a:t> </a:t>
            </a:r>
            <a:r>
              <a:rPr lang="en-US" altLang="en-US" sz="3424" dirty="0" err="1">
                <a:latin typeface="Calibri" panose="020F0502020204030204" pitchFamily="34" charset="0"/>
                <a:cs typeface="Calibri" panose="020F0502020204030204" pitchFamily="34" charset="0"/>
              </a:rPr>
              <a:t>cair</a:t>
            </a:r>
            <a:r>
              <a:rPr lang="en-US" altLang="en-US" sz="3424" dirty="0">
                <a:latin typeface="Calibri" panose="020F0502020204030204" pitchFamily="34" charset="0"/>
                <a:cs typeface="Calibri" panose="020F0502020204030204" pitchFamily="34" charset="0"/>
              </a:rPr>
              <a:t> </a:t>
            </a:r>
            <a:r>
              <a:rPr lang="en-US" altLang="en-US" sz="3424" dirty="0" err="1">
                <a:latin typeface="Calibri" panose="020F0502020204030204" pitchFamily="34" charset="0"/>
                <a:cs typeface="Calibri" panose="020F0502020204030204" pitchFamily="34" charset="0"/>
              </a:rPr>
              <a:t>mais</a:t>
            </a:r>
            <a:r>
              <a:rPr lang="en-US" altLang="en-US" sz="3424"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03547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1000" y="76200"/>
            <a:ext cx="11582400" cy="1371600"/>
          </a:xfrm>
        </p:spPr>
        <p:txBody>
          <a:bodyPr/>
          <a:lstStyle/>
          <a:p>
            <a:pPr eaLnBrk="1" hangingPunct="1"/>
            <a:r>
              <a:rPr lang="pt-BR" altLang="en-US" sz="4800" b="1" dirty="0">
                <a:solidFill>
                  <a:schemeClr val="tx1"/>
                </a:solidFill>
                <a:latin typeface="Calibri" panose="020F0502020204030204" pitchFamily="34" charset="0"/>
                <a:cs typeface="Calibri" panose="020F0502020204030204" pitchFamily="34" charset="0"/>
              </a:rPr>
              <a:t>Efeitos da Inflação Sobre as Contas Públicas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31746" name="Espaço Reservado para Conteúdo 2"/>
          <p:cNvSpPr>
            <a:spLocks noGrp="1"/>
          </p:cNvSpPr>
          <p:nvPr>
            <p:ph idx="1"/>
          </p:nvPr>
        </p:nvSpPr>
        <p:spPr>
          <a:xfrm>
            <a:off x="228600" y="1371600"/>
            <a:ext cx="11734800" cy="38862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Efeito Oliveira-</a:t>
            </a:r>
            <a:r>
              <a:rPr lang="pt-BR" altLang="en-US" sz="4000" b="1" dirty="0" err="1">
                <a:latin typeface="Calibri" panose="020F0502020204030204" pitchFamily="34" charset="0"/>
                <a:cs typeface="Calibri" panose="020F0502020204030204" pitchFamily="34" charset="0"/>
              </a:rPr>
              <a:t>Tanzi</a:t>
            </a:r>
            <a:endParaRPr lang="pt-BR" altLang="en-US" sz="40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Quando a inflação é elevada a arrecadação real do governo pode diminuir pelo tempo decorrido entre o fato gerador e a efetiva coleta do imposto.</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Geralmente os governos evitam tal efeito reduzindo os prazos de recolhimento e/ou indexando os tributos diariamente.</a:t>
            </a:r>
          </a:p>
          <a:p>
            <a:pPr lvl="2" algn="just">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Lembre-se do Brasil: UFIR, UFERJ,...</a:t>
            </a:r>
          </a:p>
          <a:p>
            <a:pPr marL="537638" lvl="1" indent="0" algn="just">
              <a:buClrTx/>
              <a:buNone/>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anim calcmode="lin" valueType="num">
                                      <p:cBhvr additive="base">
                                        <p:cTn id="11"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anim calcmode="lin" valueType="num">
                                      <p:cBhvr additive="base">
                                        <p:cTn id="15"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anim calcmode="lin" valueType="num">
                                      <p:cBhvr additive="base">
                                        <p:cTn id="19"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76200"/>
            <a:ext cx="11582400" cy="1371600"/>
          </a:xfrm>
        </p:spPr>
        <p:txBody>
          <a:bodyPr/>
          <a:lstStyle/>
          <a:p>
            <a:pPr eaLnBrk="1" hangingPunct="1"/>
            <a:r>
              <a:rPr lang="pt-BR" altLang="en-US" sz="4800" b="1" dirty="0">
                <a:solidFill>
                  <a:schemeClr val="tx1"/>
                </a:solidFill>
                <a:latin typeface="Calibri" panose="020F0502020204030204" pitchFamily="34" charset="0"/>
                <a:cs typeface="Calibri" panose="020F0502020204030204" pitchFamily="34" charset="0"/>
              </a:rPr>
              <a:t>Efeitos da Inflação Sobre as Contas Públicas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228600" y="1295400"/>
            <a:ext cx="11734800" cy="38862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Efeito </a:t>
            </a:r>
            <a:r>
              <a:rPr lang="pt-BR" altLang="en-US" sz="4000" b="1" dirty="0" err="1">
                <a:latin typeface="Calibri" panose="020F0502020204030204" pitchFamily="34" charset="0"/>
                <a:cs typeface="Calibri" panose="020F0502020204030204" pitchFamily="34" charset="0"/>
              </a:rPr>
              <a:t>Patinkin</a:t>
            </a:r>
            <a:endParaRPr lang="pt-BR" altLang="en-US" sz="40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Possível ganho real para as finanças do governo em momentos de elevada inflação pela possibilidade de gastos reais menores através do atraso no pagamento de suas despesas. </a:t>
            </a:r>
          </a:p>
          <a:p>
            <a:pPr lvl="2" algn="just">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Corrosão do valor real das despesas públicas.</a:t>
            </a:r>
          </a:p>
        </p:txBody>
      </p:sp>
    </p:spTree>
    <p:extLst>
      <p:ext uri="{BB962C8B-B14F-4D97-AF65-F5344CB8AC3E}">
        <p14:creationId xmlns:p14="http://schemas.microsoft.com/office/powerpoint/2010/main" val="14709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762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
        <p:nvSpPr>
          <p:cNvPr id="8" name="Rectangle 4"/>
          <p:cNvSpPr txBox="1">
            <a:spLocks noChangeArrowheads="1"/>
          </p:cNvSpPr>
          <p:nvPr/>
        </p:nvSpPr>
        <p:spPr>
          <a:xfrm>
            <a:off x="76200" y="990600"/>
            <a:ext cx="11963400" cy="3962400"/>
          </a:xfrm>
          <a:prstGeom prst="rect">
            <a:avLst/>
          </a:prstGeom>
          <a:noFill/>
          <a:ln/>
        </p:spPr>
        <p:txBody>
          <a:bodyPr/>
          <a:lstStyle/>
          <a:p>
            <a:pPr marL="571500" indent="-571500" algn="just" eaLnBrk="1" fontAlgn="auto" hangingPunct="1">
              <a:spcBef>
                <a:spcPct val="20000"/>
              </a:spcBef>
              <a:spcAft>
                <a:spcPts val="0"/>
              </a:spcAft>
              <a:buSzPct val="95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O governo, assim como as famílias, defronta-se com uma restrição orçamentária intertemporal </a:t>
            </a:r>
            <a:r>
              <a:rPr lang="pt-BR" sz="3600" dirty="0">
                <a:solidFill>
                  <a:schemeClr val="tx1"/>
                </a:solidFill>
                <a:latin typeface="Calibri" panose="020F0502020204030204" pitchFamily="34" charset="0"/>
                <a:cs typeface="Calibri" panose="020F0502020204030204" pitchFamily="34" charset="0"/>
              </a:rPr>
              <a:t>(ROI)</a:t>
            </a:r>
            <a:r>
              <a:rPr lang="pt-BR" sz="3600" b="0" dirty="0">
                <a:solidFill>
                  <a:schemeClr val="tx1"/>
                </a:solidFill>
                <a:latin typeface="Calibri" panose="020F0502020204030204" pitchFamily="34" charset="0"/>
                <a:cs typeface="Calibri" panose="020F0502020204030204" pitchFamily="34" charset="0"/>
              </a:rPr>
              <a:t>.</a:t>
            </a:r>
          </a:p>
          <a:p>
            <a:pPr marL="571500" indent="-571500" algn="just" eaLnBrk="1" fontAlgn="auto" hangingPunct="1">
              <a:spcBef>
                <a:spcPct val="20000"/>
              </a:spcBef>
              <a:spcAft>
                <a:spcPts val="0"/>
              </a:spcAft>
              <a:buSzPct val="95000"/>
              <a:buFont typeface="Arial" panose="020B0604020202020204" pitchFamily="34" charset="0"/>
              <a:buChar char="•"/>
              <a:defRPr/>
            </a:pPr>
            <a:endParaRPr lang="pt-BR" sz="600" b="0" dirty="0">
              <a:solidFill>
                <a:schemeClr val="tx1"/>
              </a:solidFill>
              <a:latin typeface="Calibri" panose="020F0502020204030204" pitchFamily="34" charset="0"/>
              <a:cs typeface="Calibri" panose="020F0502020204030204" pitchFamily="34" charset="0"/>
            </a:endParaRPr>
          </a:p>
          <a:p>
            <a:pPr marL="571500" indent="-571500" algn="just" eaLnBrk="1" fontAlgn="auto" hangingPunct="1">
              <a:spcBef>
                <a:spcPct val="20000"/>
              </a:spcBef>
              <a:spcAft>
                <a:spcPts val="0"/>
              </a:spcAft>
              <a:buSzPct val="95000"/>
              <a:buFont typeface="Arial" panose="020B0604020202020204" pitchFamily="34" charset="0"/>
              <a:buChar char="•"/>
              <a:defRPr/>
            </a:pPr>
            <a:r>
              <a:rPr lang="pt-BR" sz="3600" dirty="0">
                <a:solidFill>
                  <a:schemeClr val="tx1"/>
                </a:solidFill>
                <a:latin typeface="Calibri" panose="020F0502020204030204" pitchFamily="34" charset="0"/>
                <a:cs typeface="Calibri" panose="020F0502020204030204" pitchFamily="34" charset="0"/>
              </a:rPr>
              <a:t>A Matemática dos Déficits e da Dívida</a:t>
            </a:r>
          </a:p>
          <a:p>
            <a:pPr marL="964692" lvl="1" indent="-571500" algn="just" eaLnBrk="1" fontAlgn="auto" hangingPunct="1">
              <a:spcBef>
                <a:spcPct val="20000"/>
              </a:spcBef>
              <a:spcAft>
                <a:spcPts val="0"/>
              </a:spcAft>
              <a:buSzPct val="85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Como vimos, déficit orçamentário no ano </a:t>
            </a:r>
            <a:r>
              <a:rPr lang="pt-BR" sz="3600" b="0" i="1" dirty="0">
                <a:solidFill>
                  <a:schemeClr val="tx1"/>
                </a:solidFill>
                <a:latin typeface="Calibri" panose="020F0502020204030204" pitchFamily="34" charset="0"/>
                <a:cs typeface="Calibri" panose="020F0502020204030204" pitchFamily="34" charset="0"/>
              </a:rPr>
              <a:t>t</a:t>
            </a:r>
            <a:r>
              <a:rPr lang="pt-BR" sz="3600" b="0" dirty="0">
                <a:solidFill>
                  <a:schemeClr val="tx1"/>
                </a:solidFill>
                <a:latin typeface="Calibri" panose="020F0502020204030204" pitchFamily="34" charset="0"/>
                <a:cs typeface="Calibri" panose="020F0502020204030204" pitchFamily="34" charset="0"/>
              </a:rPr>
              <a:t> é igual a:</a:t>
            </a:r>
          </a:p>
          <a:p>
            <a:pPr marL="964692" lvl="1" indent="-571500" algn="just" eaLnBrk="1" fontAlgn="auto" hangingPunct="1">
              <a:spcBef>
                <a:spcPct val="20000"/>
              </a:spcBef>
              <a:spcAft>
                <a:spcPts val="0"/>
              </a:spcAft>
              <a:buSzPct val="85000"/>
              <a:buFont typeface="Arial" panose="020B0604020202020204" pitchFamily="34" charset="0"/>
              <a:buChar char="•"/>
              <a:defRPr/>
            </a:pPr>
            <a:endParaRPr lang="pt-BR" sz="3600" b="0" dirty="0">
              <a:solidFill>
                <a:schemeClr val="tx1"/>
              </a:solidFill>
              <a:latin typeface="Calibri" panose="020F0502020204030204" pitchFamily="34" charset="0"/>
              <a:cs typeface="Calibri" panose="020F0502020204030204" pitchFamily="34" charset="0"/>
            </a:endParaRPr>
          </a:p>
          <a:p>
            <a:pPr marL="964692" lvl="1" indent="-571500" algn="just" eaLnBrk="1" fontAlgn="auto" hangingPunct="1">
              <a:spcBef>
                <a:spcPct val="20000"/>
              </a:spcBef>
              <a:spcAft>
                <a:spcPts val="0"/>
              </a:spcAft>
              <a:buSzPct val="85000"/>
              <a:buFont typeface="Arial" panose="020B0604020202020204" pitchFamily="34" charset="0"/>
              <a:buChar char="•"/>
              <a:defRPr/>
            </a:pPr>
            <a:endParaRPr lang="pt-BR" sz="1200" b="0" dirty="0">
              <a:solidFill>
                <a:schemeClr val="tx1"/>
              </a:solidFill>
              <a:latin typeface="Calibri" panose="020F0502020204030204" pitchFamily="34" charset="0"/>
              <a:cs typeface="Calibri" panose="020F0502020204030204" pitchFamily="34" charset="0"/>
            </a:endParaRPr>
          </a:p>
          <a:p>
            <a:pPr marL="964692" lvl="1" indent="-571500" algn="just" eaLnBrk="1" fontAlgn="auto" hangingPunct="1">
              <a:spcBef>
                <a:spcPct val="20000"/>
              </a:spcBef>
              <a:spcAft>
                <a:spcPts val="0"/>
              </a:spcAft>
              <a:buSzPct val="85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Observe que agora estamos considerando a despesa real com juros sobre o estoque da dívida pública do período anterior, ou seja, </a:t>
            </a:r>
            <a:r>
              <a:rPr lang="pt-BR" sz="3600" b="0" i="1" dirty="0">
                <a:solidFill>
                  <a:schemeClr val="tx1"/>
                </a:solidFill>
                <a:latin typeface="Calibri" panose="020F0502020204030204" pitchFamily="34" charset="0"/>
                <a:cs typeface="Calibri" panose="020F0502020204030204" pitchFamily="34" charset="0"/>
              </a:rPr>
              <a:t>r</a:t>
            </a:r>
            <a:r>
              <a:rPr lang="pt-BR" sz="3600" b="0" dirty="0">
                <a:solidFill>
                  <a:schemeClr val="tx1"/>
                </a:solidFill>
                <a:latin typeface="Calibri" panose="020F0502020204030204" pitchFamily="34" charset="0"/>
                <a:cs typeface="Calibri" panose="020F0502020204030204" pitchFamily="34" charset="0"/>
              </a:rPr>
              <a:t> é a taxa real de juros incidente sobre a dívida governamental.</a:t>
            </a:r>
          </a:p>
        </p:txBody>
      </p:sp>
      <p:graphicFrame>
        <p:nvGraphicFramePr>
          <p:cNvPr id="33796" name="Object 2"/>
          <p:cNvGraphicFramePr>
            <a:graphicFrameLocks/>
          </p:cNvGraphicFramePr>
          <p:nvPr>
            <p:extLst>
              <p:ext uri="{D42A27DB-BD31-4B8C-83A1-F6EECF244321}">
                <p14:modId xmlns:p14="http://schemas.microsoft.com/office/powerpoint/2010/main" val="3761204857"/>
              </p:ext>
            </p:extLst>
          </p:nvPr>
        </p:nvGraphicFramePr>
        <p:xfrm>
          <a:off x="1143000" y="3581400"/>
          <a:ext cx="8001000" cy="914400"/>
        </p:xfrm>
        <a:graphic>
          <a:graphicData uri="http://schemas.openxmlformats.org/presentationml/2006/ole">
            <mc:AlternateContent xmlns:mc="http://schemas.openxmlformats.org/markup-compatibility/2006">
              <mc:Choice xmlns:v="urn:schemas-microsoft-com:vml" Requires="v">
                <p:oleObj name="Equation" r:id="rId2" imgW="2159000" imgH="241300" progId="Equation.DSMT4">
                  <p:embed/>
                </p:oleObj>
              </mc:Choice>
              <mc:Fallback>
                <p:oleObj name="Equation" r:id="rId2" imgW="2159000" imgH="241300" progId="Equation.DSMT4">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8001000" cy="914400"/>
                      </a:xfrm>
                      <a:prstGeom prst="rect">
                        <a:avLst/>
                      </a:prstGeom>
                      <a:solidFill>
                        <a:srgbClr val="F2F2F2"/>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6"/>
                                        </p:tgtEl>
                                        <p:attrNameLst>
                                          <p:attrName>style.visibility</p:attrName>
                                        </p:attrNameLst>
                                      </p:cBhvr>
                                      <p:to>
                                        <p:strVal val="visible"/>
                                      </p:to>
                                    </p:set>
                                    <p:anim calcmode="lin" valueType="num">
                                      <p:cBhvr additive="base">
                                        <p:cTn id="17" dur="500" fill="hold"/>
                                        <p:tgtEl>
                                          <p:spTgt spid="33796"/>
                                        </p:tgtEl>
                                        <p:attrNameLst>
                                          <p:attrName>ppt_x</p:attrName>
                                        </p:attrNameLst>
                                      </p:cBhvr>
                                      <p:tavLst>
                                        <p:tav tm="0">
                                          <p:val>
                                            <p:strVal val="#ppt_x"/>
                                          </p:val>
                                        </p:tav>
                                        <p:tav tm="100000">
                                          <p:val>
                                            <p:strVal val="#ppt_x"/>
                                          </p:val>
                                        </p:tav>
                                      </p:tavLst>
                                    </p:anim>
                                    <p:anim calcmode="lin" valueType="num">
                                      <p:cBhvr additive="base">
                                        <p:cTn id="1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
          <p:cNvSpPr>
            <a:spLocks noChangeArrowheads="1"/>
          </p:cNvSpPr>
          <p:nvPr/>
        </p:nvSpPr>
        <p:spPr bwMode="auto">
          <a:xfrm>
            <a:off x="228600" y="1049337"/>
            <a:ext cx="11734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10000"/>
              </a:spcBef>
              <a:spcAft>
                <a:spcPct val="10000"/>
              </a:spcAft>
              <a:buClr>
                <a:srgbClr val="003300"/>
              </a:buClr>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Logo, a dívida do governo no final do ano </a:t>
            </a:r>
            <a:r>
              <a:rPr lang="pt-BR" altLang="en-US" sz="3600" b="0" i="1" dirty="0">
                <a:latin typeface="Calibri" panose="020F0502020204030204" pitchFamily="34" charset="0"/>
                <a:cs typeface="Calibri" panose="020F0502020204030204" pitchFamily="34" charset="0"/>
              </a:rPr>
              <a:t>t</a:t>
            </a:r>
            <a:r>
              <a:rPr lang="pt-BR" altLang="en-US" sz="3600" b="0" dirty="0">
                <a:latin typeface="Calibri" panose="020F0502020204030204" pitchFamily="34" charset="0"/>
                <a:cs typeface="Calibri" panose="020F0502020204030204" pitchFamily="34" charset="0"/>
              </a:rPr>
              <a:t> é igual a:</a:t>
            </a:r>
          </a:p>
          <a:p>
            <a:pPr algn="just" eaLnBrk="1" hangingPunct="1">
              <a:spcBef>
                <a:spcPct val="10000"/>
              </a:spcBef>
              <a:spcAft>
                <a:spcPct val="10000"/>
              </a:spcAft>
              <a:buClr>
                <a:srgbClr val="003300"/>
              </a:buClr>
              <a:buSzTx/>
              <a:buFont typeface="Arial" panose="020B0604020202020204" pitchFamily="34" charset="0"/>
              <a:buChar char="•"/>
            </a:pPr>
            <a:endParaRPr lang="pt-BR" altLang="en-US" sz="3600" b="0" dirty="0">
              <a:latin typeface="Calibri" panose="020F0502020204030204" pitchFamily="34" charset="0"/>
              <a:cs typeface="Calibri" panose="020F0502020204030204" pitchFamily="34" charset="0"/>
            </a:endParaRPr>
          </a:p>
          <a:p>
            <a:pPr algn="just" eaLnBrk="1" hangingPunct="1">
              <a:spcBef>
                <a:spcPct val="10000"/>
              </a:spcBef>
              <a:spcAft>
                <a:spcPct val="10000"/>
              </a:spcAft>
              <a:buClr>
                <a:srgbClr val="003300"/>
              </a:buClr>
              <a:buSzTx/>
              <a:buFont typeface="Arial" panose="020B0604020202020204" pitchFamily="34" charset="0"/>
              <a:buChar char="•"/>
            </a:pPr>
            <a:endParaRPr lang="pt-BR" altLang="en-US" sz="3600" b="0" dirty="0">
              <a:latin typeface="Calibri" panose="020F0502020204030204" pitchFamily="34" charset="0"/>
              <a:cs typeface="Calibri" panose="020F0502020204030204" pitchFamily="34" charset="0"/>
            </a:endParaRPr>
          </a:p>
        </p:txBody>
      </p:sp>
      <p:graphicFrame>
        <p:nvGraphicFramePr>
          <p:cNvPr id="34819" name="Object 21"/>
          <p:cNvGraphicFramePr>
            <a:graphicFrameLocks/>
          </p:cNvGraphicFramePr>
          <p:nvPr>
            <p:extLst>
              <p:ext uri="{D42A27DB-BD31-4B8C-83A1-F6EECF244321}">
                <p14:modId xmlns:p14="http://schemas.microsoft.com/office/powerpoint/2010/main" val="560802684"/>
              </p:ext>
            </p:extLst>
          </p:nvPr>
        </p:nvGraphicFramePr>
        <p:xfrm>
          <a:off x="685800" y="1752600"/>
          <a:ext cx="7620000" cy="838200"/>
        </p:xfrm>
        <a:graphic>
          <a:graphicData uri="http://schemas.openxmlformats.org/presentationml/2006/ole">
            <mc:AlternateContent xmlns:mc="http://schemas.openxmlformats.org/markup-compatibility/2006">
              <mc:Choice xmlns:v="urn:schemas-microsoft-com:vml" Requires="v">
                <p:oleObj name="Equation" r:id="rId2" imgW="2095500" imgH="241300" progId="Equation.DSMT4">
                  <p:embed/>
                </p:oleObj>
              </mc:Choice>
              <mc:Fallback>
                <p:oleObj name="Equation" r:id="rId2" imgW="2095500" imgH="241300" progId="Equation.DSMT4">
                  <p:embed/>
                  <p:pic>
                    <p:nvPicPr>
                      <p:cNvPr id="0" name="Object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620000" cy="8382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8" name="Rectangle 2"/>
          <p:cNvSpPr>
            <a:spLocks noGrp="1" noChangeArrowheads="1"/>
          </p:cNvSpPr>
          <p:nvPr>
            <p:ph type="title"/>
          </p:nvPr>
        </p:nvSpPr>
        <p:spPr>
          <a:xfrm>
            <a:off x="304800" y="762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
        <p:nvSpPr>
          <p:cNvPr id="9" name="Rectangle 20"/>
          <p:cNvSpPr>
            <a:spLocks noChangeArrowheads="1"/>
          </p:cNvSpPr>
          <p:nvPr/>
        </p:nvSpPr>
        <p:spPr bwMode="auto">
          <a:xfrm>
            <a:off x="228600" y="5181600"/>
            <a:ext cx="116168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10000"/>
              </a:spcBef>
              <a:spcAft>
                <a:spcPct val="10000"/>
              </a:spcAft>
              <a:buClr>
                <a:srgbClr val="003300"/>
              </a:buClr>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Caso o governo não queira que a dívida cresça a taxa (1+r), ele deverá obter um superávit primário no valor de $10. </a:t>
            </a:r>
          </a:p>
        </p:txBody>
      </p:sp>
      <p:sp>
        <p:nvSpPr>
          <p:cNvPr id="12" name="Rectangle 20"/>
          <p:cNvSpPr>
            <a:spLocks noChangeArrowheads="1"/>
          </p:cNvSpPr>
          <p:nvPr/>
        </p:nvSpPr>
        <p:spPr bwMode="auto">
          <a:xfrm>
            <a:off x="270387" y="2743201"/>
            <a:ext cx="11616813" cy="20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10000"/>
              </a:spcBef>
              <a:spcAft>
                <a:spcPct val="10000"/>
              </a:spcAft>
              <a:buClr>
                <a:srgbClr val="003300"/>
              </a:buClr>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Portanto, se partirmos de uma dívida de $100, com um superávit primário igual a zero e uma taxa de juros incidente sobre a dívida de  10%, teremos uma dívida no final do período t igual a</a:t>
            </a:r>
          </a:p>
        </p:txBody>
      </p:sp>
      <p:graphicFrame>
        <p:nvGraphicFramePr>
          <p:cNvPr id="14" name="Object 3"/>
          <p:cNvGraphicFramePr>
            <a:graphicFrameLocks/>
          </p:cNvGraphicFramePr>
          <p:nvPr>
            <p:extLst>
              <p:ext uri="{D42A27DB-BD31-4B8C-83A1-F6EECF244321}">
                <p14:modId xmlns:p14="http://schemas.microsoft.com/office/powerpoint/2010/main" val="2382251927"/>
              </p:ext>
            </p:extLst>
          </p:nvPr>
        </p:nvGraphicFramePr>
        <p:xfrm>
          <a:off x="5334000" y="4343400"/>
          <a:ext cx="3415226" cy="779206"/>
        </p:xfrm>
        <a:graphic>
          <a:graphicData uri="http://schemas.openxmlformats.org/presentationml/2006/ole">
            <mc:AlternateContent xmlns:mc="http://schemas.openxmlformats.org/markup-compatibility/2006">
              <mc:Choice xmlns:v="urn:schemas-microsoft-com:vml" Requires="v">
                <p:oleObj name="Equation" r:id="rId4" imgW="1129810" imgH="241195" progId="Equation.DSMT4">
                  <p:embed/>
                </p:oleObj>
              </mc:Choice>
              <mc:Fallback>
                <p:oleObj name="Equation" r:id="rId4" imgW="1129810" imgH="241195" progId="Equation.DSMT4">
                  <p:embed/>
                  <p:pic>
                    <p:nvPicPr>
                      <p:cNvPr id="11"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343400"/>
                        <a:ext cx="3415226" cy="779206"/>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Conteúdo 2"/>
          <p:cNvSpPr>
            <a:spLocks noGrp="1"/>
          </p:cNvSpPr>
          <p:nvPr>
            <p:ph idx="1"/>
          </p:nvPr>
        </p:nvSpPr>
        <p:spPr>
          <a:xfrm>
            <a:off x="228600" y="1223963"/>
            <a:ext cx="11734800" cy="3729037"/>
          </a:xfrm>
        </p:spPr>
        <p:txBody>
          <a:bodyPr/>
          <a:lstStyle/>
          <a:p>
            <a:pPr marL="571500" lvl="1" indent="-571500" algn="just">
              <a:buClrTx/>
              <a:buFont typeface="Arial" panose="020B0604020202020204" pitchFamily="34" charset="0"/>
              <a:buChar char="•"/>
            </a:pPr>
            <a:r>
              <a:rPr lang="pt-BR" altLang="en-US" sz="3600" b="1" dirty="0">
                <a:latin typeface="Calibri" panose="020F0502020204030204" pitchFamily="34" charset="0"/>
                <a:cs typeface="Calibri" panose="020F0502020204030204" pitchFamily="34" charset="0"/>
              </a:rPr>
              <a:t>Também Podemos Observar que:</a:t>
            </a:r>
          </a:p>
          <a:p>
            <a:pPr marL="571500" lvl="1" indent="-571500" algn="just">
              <a:buClrTx/>
              <a:buFont typeface="Arial" panose="020B0604020202020204" pitchFamily="34" charset="0"/>
              <a:buChar char="•"/>
            </a:pPr>
            <a:endParaRPr lang="pt-BR" altLang="en-US" sz="600" b="1" dirty="0">
              <a:latin typeface="Calibri" panose="020F0502020204030204" pitchFamily="34" charset="0"/>
              <a:cs typeface="Calibri" panose="020F0502020204030204" pitchFamily="34" charset="0"/>
            </a:endParaRPr>
          </a:p>
          <a:p>
            <a:pPr marL="571500" lvl="1" indent="-571500"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Um aumento dos gastos do governo (</a:t>
            </a:r>
            <a:r>
              <a:rPr lang="pt-BR" altLang="en-US" sz="3600" i="1" dirty="0">
                <a:latin typeface="Calibri" panose="020F0502020204030204" pitchFamily="34" charset="0"/>
                <a:cs typeface="Calibri" panose="020F0502020204030204" pitchFamily="34" charset="0"/>
              </a:rPr>
              <a:t>G, I ou </a:t>
            </a:r>
            <a:r>
              <a:rPr lang="pt-BR" altLang="en-US" sz="3600" i="1" dirty="0" err="1">
                <a:latin typeface="Calibri" panose="020F0502020204030204" pitchFamily="34" charset="0"/>
                <a:cs typeface="Calibri" panose="020F0502020204030204" pitchFamily="34" charset="0"/>
              </a:rPr>
              <a:t>Tr</a:t>
            </a:r>
            <a:r>
              <a:rPr lang="pt-BR" altLang="en-US" sz="3600" dirty="0">
                <a:latin typeface="Calibri" panose="020F0502020204030204" pitchFamily="34" charset="0"/>
                <a:cs typeface="Calibri" panose="020F0502020204030204" pitchFamily="34" charset="0"/>
              </a:rPr>
              <a:t>) ou uma redução dos impostos (aumento do déficit primário) deverá ser compensada por um aumento dos impostos no futuro ou um por corte de gastos.</a:t>
            </a:r>
          </a:p>
          <a:p>
            <a:pPr marL="571500" lvl="1" indent="-571500"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marL="571500" lvl="1" indent="-571500" algn="just">
              <a:buClrTx/>
              <a:buFont typeface="Arial" panose="020B0604020202020204" pitchFamily="34" charset="0"/>
              <a:buChar char="•"/>
            </a:pPr>
            <a:r>
              <a:rPr lang="pt-BR" altLang="en-US" sz="3600" dirty="0">
                <a:latin typeface="Calibri" panose="020F0502020204030204" pitchFamily="34" charset="0"/>
                <a:cs typeface="Calibri" panose="020F0502020204030204" pitchFamily="34" charset="0"/>
              </a:rPr>
              <a:t>Quanto mais o governo esperar para aumentar os impostos (ou cortar os gastos) ou quanto mais alta for a taxa real de juros, maior deverá ser o ajuste fiscal no futuro.</a:t>
            </a:r>
          </a:p>
        </p:txBody>
      </p:sp>
      <p:sp>
        <p:nvSpPr>
          <p:cNvPr id="6" name="Rectangle 2"/>
          <p:cNvSpPr>
            <a:spLocks noGrp="1" noChangeArrowheads="1"/>
          </p:cNvSpPr>
          <p:nvPr>
            <p:ph type="title"/>
          </p:nvPr>
        </p:nvSpPr>
        <p:spPr>
          <a:xfrm>
            <a:off x="228600" y="1524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 calcmode="lin" valueType="num">
                                      <p:cBhvr additive="base">
                                        <p:cTn id="7" dur="5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xEl>
                                              <p:pRg st="4" end="4"/>
                                            </p:txEl>
                                          </p:spTgt>
                                        </p:tgtEl>
                                        <p:attrNameLst>
                                          <p:attrName>style.visibility</p:attrName>
                                        </p:attrNameLst>
                                      </p:cBhvr>
                                      <p:to>
                                        <p:strVal val="visible"/>
                                      </p:to>
                                    </p:set>
                                    <p:anim calcmode="lin" valueType="num">
                                      <p:cBhvr additive="base">
                                        <p:cTn id="13" dur="5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ChangeArrowheads="1"/>
          </p:cNvSpPr>
          <p:nvPr/>
        </p:nvSpPr>
        <p:spPr bwMode="auto">
          <a:xfrm>
            <a:off x="304800" y="1143000"/>
            <a:ext cx="11658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buClrTx/>
              <a:buSzPct val="95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A partir dos cálculos anteriores dos déficits e dívidas podemos tirar as seguintes conclusões:</a:t>
            </a:r>
          </a:p>
        </p:txBody>
      </p:sp>
      <p:sp>
        <p:nvSpPr>
          <p:cNvPr id="36867" name="Rectangle 4"/>
          <p:cNvSpPr>
            <a:spLocks noChangeArrowheads="1"/>
          </p:cNvSpPr>
          <p:nvPr/>
        </p:nvSpPr>
        <p:spPr bwMode="auto">
          <a:xfrm>
            <a:off x="152400" y="2533650"/>
            <a:ext cx="11734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803275" indent="-3492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algn="just" eaLnBrk="1" hangingPunct="1">
              <a:spcBef>
                <a:spcPct val="10000"/>
              </a:spcBef>
              <a:spcAft>
                <a:spcPct val="10000"/>
              </a:spcAft>
              <a:buClrTx/>
              <a:buSzPct val="90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O legado de déficits passados é uma dívida pública maior.</a:t>
            </a:r>
          </a:p>
          <a:p>
            <a:pPr lvl="1" algn="just" eaLnBrk="1" hangingPunct="1">
              <a:spcBef>
                <a:spcPct val="10000"/>
              </a:spcBef>
              <a:spcAft>
                <a:spcPct val="10000"/>
              </a:spcAft>
              <a:buClrTx/>
              <a:buSzPct val="90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Para estabilizar a dívida, o governo deve eliminar o déficit.</a:t>
            </a:r>
          </a:p>
          <a:p>
            <a:pPr lvl="1" algn="just" eaLnBrk="1" hangingPunct="1">
              <a:spcBef>
                <a:spcPct val="10000"/>
              </a:spcBef>
              <a:spcAft>
                <a:spcPct val="10000"/>
              </a:spcAft>
              <a:buClrTx/>
              <a:buSzPct val="90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Para eliminar o déficit, o governo deve gerar um superávit primário igual aos pagamentos de juros sobre a dívida existente.</a:t>
            </a:r>
          </a:p>
        </p:txBody>
      </p:sp>
      <p:sp>
        <p:nvSpPr>
          <p:cNvPr id="7" name="Rectangle 2"/>
          <p:cNvSpPr>
            <a:spLocks noGrp="1" noChangeArrowheads="1"/>
          </p:cNvSpPr>
          <p:nvPr>
            <p:ph type="title"/>
          </p:nvPr>
        </p:nvSpPr>
        <p:spPr>
          <a:xfrm>
            <a:off x="228600" y="1524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Conteúdo 2"/>
          <p:cNvSpPr>
            <a:spLocks noGrp="1"/>
          </p:cNvSpPr>
          <p:nvPr>
            <p:ph idx="1"/>
          </p:nvPr>
        </p:nvSpPr>
        <p:spPr>
          <a:xfrm>
            <a:off x="304800" y="1106269"/>
            <a:ext cx="11734800" cy="936625"/>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a:t>
            </a:r>
            <a:r>
              <a:rPr lang="pt-BR" altLang="en-US" sz="3800" b="1" i="1" dirty="0">
                <a:latin typeface="Calibri" panose="020F0502020204030204" pitchFamily="34" charset="0"/>
                <a:cs typeface="Calibri" panose="020F0502020204030204" pitchFamily="34" charset="0"/>
              </a:rPr>
              <a:t>razão dívida/PIB</a:t>
            </a:r>
            <a:r>
              <a:rPr lang="pt-BR" altLang="en-US" sz="3800" dirty="0">
                <a:latin typeface="Calibri" panose="020F0502020204030204" pitchFamily="34" charset="0"/>
                <a:cs typeface="Calibri" panose="020F0502020204030204" pitchFamily="34" charset="0"/>
              </a:rPr>
              <a:t>, ou coeficiente de endividamento, fornece a razão entre a dívida e o PIB.</a:t>
            </a:r>
          </a:p>
          <a:p>
            <a:pPr algn="just">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grpSp>
        <p:nvGrpSpPr>
          <p:cNvPr id="37902" name="Grupo 6"/>
          <p:cNvGrpSpPr>
            <a:grpSpLocks/>
          </p:cNvGrpSpPr>
          <p:nvPr/>
        </p:nvGrpSpPr>
        <p:grpSpPr bwMode="auto">
          <a:xfrm>
            <a:off x="0" y="2401669"/>
            <a:ext cx="12041187" cy="1477328"/>
            <a:chOff x="-3174" y="1952405"/>
            <a:chExt cx="12041187" cy="1477328"/>
          </a:xfrm>
        </p:grpSpPr>
        <p:sp>
          <p:nvSpPr>
            <p:cNvPr id="37905" name="CaixaDeTexto 8"/>
            <p:cNvSpPr txBox="1">
              <a:spLocks noChangeArrowheads="1"/>
            </p:cNvSpPr>
            <p:nvPr/>
          </p:nvSpPr>
          <p:spPr bwMode="auto">
            <a:xfrm>
              <a:off x="7161213" y="1952405"/>
              <a:ext cx="4876800"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pt-BR" altLang="en-US" sz="3000" b="0" dirty="0">
                  <a:latin typeface="Calibri" panose="020F0502020204030204" pitchFamily="34" charset="0"/>
                  <a:cs typeface="Calibri" panose="020F0502020204030204" pitchFamily="34" charset="0"/>
                </a:rPr>
                <a:t>Note que o último termo é o déficit primário em relação ao PIB, que chamaremos de </a:t>
              </a:r>
              <a:r>
                <a:rPr lang="pt-BR" altLang="en-US" sz="3000" b="0" i="1" dirty="0" err="1">
                  <a:latin typeface="Calibri" panose="020F0502020204030204" pitchFamily="34" charset="0"/>
                  <a:cs typeface="Calibri" panose="020F0502020204030204" pitchFamily="34" charset="0"/>
                </a:rPr>
                <a:t>d</a:t>
              </a:r>
              <a:r>
                <a:rPr lang="pt-BR" altLang="en-US" sz="2200" b="0" i="1" dirty="0" err="1">
                  <a:latin typeface="Calibri" panose="020F0502020204030204" pitchFamily="34" charset="0"/>
                  <a:cs typeface="Calibri" panose="020F0502020204030204" pitchFamily="34" charset="0"/>
                </a:rPr>
                <a:t>t</a:t>
              </a:r>
              <a:r>
                <a:rPr lang="pt-BR" altLang="en-US" sz="3000" b="0" i="1" dirty="0">
                  <a:latin typeface="Calibri" panose="020F0502020204030204" pitchFamily="34" charset="0"/>
                  <a:cs typeface="Calibri" panose="020F0502020204030204" pitchFamily="34" charset="0"/>
                </a:rPr>
                <a:t>.</a:t>
              </a:r>
            </a:p>
          </p:txBody>
        </p:sp>
        <p:sp>
          <p:nvSpPr>
            <p:cNvPr id="37906" name="CaixaDeTexto 12"/>
            <p:cNvSpPr txBox="1">
              <a:spLocks noChangeArrowheads="1"/>
            </p:cNvSpPr>
            <p:nvPr/>
          </p:nvSpPr>
          <p:spPr bwMode="auto">
            <a:xfrm>
              <a:off x="-3174" y="2181005"/>
              <a:ext cx="8397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rPr>
                <a:t>(I)</a:t>
              </a:r>
            </a:p>
          </p:txBody>
        </p:sp>
      </p:grpSp>
      <p:graphicFrame>
        <p:nvGraphicFramePr>
          <p:cNvPr id="37903" name="Object 2"/>
          <p:cNvGraphicFramePr>
            <a:graphicFrameLocks/>
          </p:cNvGraphicFramePr>
          <p:nvPr>
            <p:extLst>
              <p:ext uri="{D42A27DB-BD31-4B8C-83A1-F6EECF244321}">
                <p14:modId xmlns:p14="http://schemas.microsoft.com/office/powerpoint/2010/main" val="1825451506"/>
              </p:ext>
            </p:extLst>
          </p:nvPr>
        </p:nvGraphicFramePr>
        <p:xfrm>
          <a:off x="579437" y="2400301"/>
          <a:ext cx="6270626" cy="1449168"/>
        </p:xfrm>
        <a:graphic>
          <a:graphicData uri="http://schemas.openxmlformats.org/presentationml/2006/ole">
            <mc:AlternateContent xmlns:mc="http://schemas.openxmlformats.org/markup-compatibility/2006">
              <mc:Choice xmlns:v="urn:schemas-microsoft-com:vml" Requires="v">
                <p:oleObj name="Equation" r:id="rId2" imgW="2197100" imgH="457200" progId="Equation.DSMT4">
                  <p:embed/>
                </p:oleObj>
              </mc:Choice>
              <mc:Fallback>
                <p:oleObj name="Equation" r:id="rId2" imgW="2197100" imgH="457200" progId="Equation.DSMT4">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2400301"/>
                        <a:ext cx="6270626" cy="1449168"/>
                      </a:xfrm>
                      <a:prstGeom prst="rect">
                        <a:avLst/>
                      </a:prstGeom>
                      <a:solidFill>
                        <a:schemeClr val="bg1">
                          <a:lumMod val="95000"/>
                        </a:schemeClr>
                      </a:solidFill>
                      <a:ln>
                        <a:solidFill>
                          <a:schemeClr val="tx1"/>
                        </a:solidFill>
                      </a:ln>
                    </p:spPr>
                  </p:pic>
                </p:oleObj>
              </mc:Fallback>
            </mc:AlternateContent>
          </a:graphicData>
        </a:graphic>
      </p:graphicFrame>
      <p:sp>
        <p:nvSpPr>
          <p:cNvPr id="37895" name="CaixaDeTexto 11"/>
          <p:cNvSpPr txBox="1">
            <a:spLocks noChangeArrowheads="1"/>
          </p:cNvSpPr>
          <p:nvPr/>
        </p:nvSpPr>
        <p:spPr bwMode="auto">
          <a:xfrm>
            <a:off x="228600" y="6135469"/>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Tx/>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Agora temos todos os termos da equação em relação ao PIB .</a:t>
            </a:r>
          </a:p>
        </p:txBody>
      </p:sp>
      <p:grpSp>
        <p:nvGrpSpPr>
          <p:cNvPr id="37896" name="Grupo 13"/>
          <p:cNvGrpSpPr>
            <a:grpSpLocks/>
          </p:cNvGrpSpPr>
          <p:nvPr/>
        </p:nvGrpSpPr>
        <p:grpSpPr bwMode="auto">
          <a:xfrm>
            <a:off x="0" y="4459069"/>
            <a:ext cx="11049000" cy="1477328"/>
            <a:chOff x="-117476" y="2805210"/>
            <a:chExt cx="11049001" cy="1477080"/>
          </a:xfrm>
        </p:grpSpPr>
        <p:graphicFrame>
          <p:nvGraphicFramePr>
            <p:cNvPr id="37898" name="Object 8"/>
            <p:cNvGraphicFramePr>
              <a:graphicFrameLocks/>
            </p:cNvGraphicFramePr>
            <p:nvPr>
              <p:extLst>
                <p:ext uri="{D42A27DB-BD31-4B8C-83A1-F6EECF244321}">
                  <p14:modId xmlns:p14="http://schemas.microsoft.com/office/powerpoint/2010/main" val="2077554386"/>
                </p:ext>
              </p:extLst>
            </p:nvPr>
          </p:nvGraphicFramePr>
          <p:xfrm>
            <a:off x="568324" y="2805211"/>
            <a:ext cx="5334001" cy="1447556"/>
          </p:xfrm>
          <a:graphic>
            <a:graphicData uri="http://schemas.openxmlformats.org/presentationml/2006/ole">
              <mc:AlternateContent xmlns:mc="http://schemas.openxmlformats.org/markup-compatibility/2006">
                <mc:Choice xmlns:v="urn:schemas-microsoft-com:vml" Requires="v">
                  <p:oleObj name="Equation" r:id="rId4" imgW="1549400" imgH="457200" progId="Equation.DSMT4">
                    <p:embed/>
                  </p:oleObj>
                </mc:Choice>
                <mc:Fallback>
                  <p:oleObj name="Equation" r:id="rId4" imgW="1549400" imgH="457200" progId="Equation.DSMT4">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4" y="2805211"/>
                          <a:ext cx="5334001" cy="1447556"/>
                        </a:xfrm>
                        <a:prstGeom prst="rect">
                          <a:avLst/>
                        </a:prstGeom>
                        <a:solidFill>
                          <a:schemeClr val="bg1">
                            <a:lumMod val="95000"/>
                          </a:schemeClr>
                        </a:solidFill>
                        <a:ln>
                          <a:solidFill>
                            <a:schemeClr val="tx1"/>
                          </a:solidFill>
                        </a:ln>
                      </p:spPr>
                    </p:pic>
                  </p:oleObj>
                </mc:Fallback>
              </mc:AlternateContent>
            </a:graphicData>
          </a:graphic>
        </p:graphicFrame>
        <p:sp>
          <p:nvSpPr>
            <p:cNvPr id="37899" name="CaixaDeTexto 10"/>
            <p:cNvSpPr txBox="1">
              <a:spLocks noChangeArrowheads="1"/>
            </p:cNvSpPr>
            <p:nvPr/>
          </p:nvSpPr>
          <p:spPr bwMode="auto">
            <a:xfrm>
              <a:off x="6207124" y="2805210"/>
              <a:ext cx="4724401" cy="14770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pt-BR" altLang="en-US" sz="3000" b="0" dirty="0">
                  <a:latin typeface="Calibri" panose="020F0502020204030204" pitchFamily="34" charset="0"/>
                  <a:cs typeface="Calibri" panose="020F0502020204030204" pitchFamily="34" charset="0"/>
                </a:rPr>
                <a:t>Multiplicando e dividindo o segundo termo pelo produto defasado em um período.</a:t>
              </a:r>
            </a:p>
          </p:txBody>
        </p:sp>
        <p:sp>
          <p:nvSpPr>
            <p:cNvPr id="37900" name="CaixaDeTexto 13"/>
            <p:cNvSpPr txBox="1">
              <a:spLocks noChangeArrowheads="1"/>
            </p:cNvSpPr>
            <p:nvPr/>
          </p:nvSpPr>
          <p:spPr bwMode="auto">
            <a:xfrm>
              <a:off x="-117476" y="3186149"/>
              <a:ext cx="914399" cy="6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rPr>
                <a:t>(II)</a:t>
              </a:r>
            </a:p>
          </p:txBody>
        </p:sp>
      </p:grpSp>
      <p:cxnSp>
        <p:nvCxnSpPr>
          <p:cNvPr id="24" name="Conector de seta reta 23"/>
          <p:cNvCxnSpPr/>
          <p:nvPr/>
        </p:nvCxnSpPr>
        <p:spPr>
          <a:xfrm>
            <a:off x="6859587" y="3086101"/>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3"/>
          <p:cNvCxnSpPr/>
          <p:nvPr/>
        </p:nvCxnSpPr>
        <p:spPr>
          <a:xfrm>
            <a:off x="6019800" y="514487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p:cNvSpPr>
            <a:spLocks noGrp="1" noChangeArrowheads="1"/>
          </p:cNvSpPr>
          <p:nvPr>
            <p:ph type="title"/>
          </p:nvPr>
        </p:nvSpPr>
        <p:spPr>
          <a:xfrm>
            <a:off x="304800" y="1524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additive="base">
                                        <p:cTn id="7" dur="500" fill="hold"/>
                                        <p:tgtEl>
                                          <p:spTgt spid="37902"/>
                                        </p:tgtEl>
                                        <p:attrNameLst>
                                          <p:attrName>ppt_x</p:attrName>
                                        </p:attrNameLst>
                                      </p:cBhvr>
                                      <p:tavLst>
                                        <p:tav tm="0">
                                          <p:val>
                                            <p:strVal val="#ppt_x"/>
                                          </p:val>
                                        </p:tav>
                                        <p:tav tm="100000">
                                          <p:val>
                                            <p:strVal val="#ppt_x"/>
                                          </p:val>
                                        </p:tav>
                                      </p:tavLst>
                                    </p:anim>
                                    <p:anim calcmode="lin" valueType="num">
                                      <p:cBhvr additive="base">
                                        <p:cTn id="8" dur="500" fill="hold"/>
                                        <p:tgtEl>
                                          <p:spTgt spid="379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903"/>
                                        </p:tgtEl>
                                        <p:attrNameLst>
                                          <p:attrName>style.visibility</p:attrName>
                                        </p:attrNameLst>
                                      </p:cBhvr>
                                      <p:to>
                                        <p:strVal val="visible"/>
                                      </p:to>
                                    </p:set>
                                    <p:anim calcmode="lin" valueType="num">
                                      <p:cBhvr additive="base">
                                        <p:cTn id="11" dur="500" fill="hold"/>
                                        <p:tgtEl>
                                          <p:spTgt spid="37903"/>
                                        </p:tgtEl>
                                        <p:attrNameLst>
                                          <p:attrName>ppt_x</p:attrName>
                                        </p:attrNameLst>
                                      </p:cBhvr>
                                      <p:tavLst>
                                        <p:tav tm="0">
                                          <p:val>
                                            <p:strVal val="#ppt_x"/>
                                          </p:val>
                                        </p:tav>
                                        <p:tav tm="100000">
                                          <p:val>
                                            <p:strVal val="#ppt_x"/>
                                          </p:val>
                                        </p:tav>
                                      </p:tavLst>
                                    </p:anim>
                                    <p:anim calcmode="lin" valueType="num">
                                      <p:cBhvr additive="base">
                                        <p:cTn id="12" dur="500" fill="hold"/>
                                        <p:tgtEl>
                                          <p:spTgt spid="379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895"/>
                                        </p:tgtEl>
                                        <p:attrNameLst>
                                          <p:attrName>style.visibility</p:attrName>
                                        </p:attrNameLst>
                                      </p:cBhvr>
                                      <p:to>
                                        <p:strVal val="visible"/>
                                      </p:to>
                                    </p:set>
                                    <p:anim calcmode="lin" valueType="num">
                                      <p:cBhvr additive="base">
                                        <p:cTn id="21" dur="500" fill="hold"/>
                                        <p:tgtEl>
                                          <p:spTgt spid="37895"/>
                                        </p:tgtEl>
                                        <p:attrNameLst>
                                          <p:attrName>ppt_x</p:attrName>
                                        </p:attrNameLst>
                                      </p:cBhvr>
                                      <p:tavLst>
                                        <p:tav tm="0">
                                          <p:val>
                                            <p:strVal val="#ppt_x"/>
                                          </p:val>
                                        </p:tav>
                                        <p:tav tm="100000">
                                          <p:val>
                                            <p:strVal val="#ppt_x"/>
                                          </p:val>
                                        </p:tav>
                                      </p:tavLst>
                                    </p:anim>
                                    <p:anim calcmode="lin" valueType="num">
                                      <p:cBhvr additive="base">
                                        <p:cTn id="22" dur="500" fill="hold"/>
                                        <p:tgtEl>
                                          <p:spTgt spid="3789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896"/>
                                        </p:tgtEl>
                                        <p:attrNameLst>
                                          <p:attrName>style.visibility</p:attrName>
                                        </p:attrNameLst>
                                      </p:cBhvr>
                                      <p:to>
                                        <p:strVal val="visible"/>
                                      </p:to>
                                    </p:set>
                                    <p:anim calcmode="lin" valueType="num">
                                      <p:cBhvr additive="base">
                                        <p:cTn id="25" dur="500" fill="hold"/>
                                        <p:tgtEl>
                                          <p:spTgt spid="37896"/>
                                        </p:tgtEl>
                                        <p:attrNameLst>
                                          <p:attrName>ppt_x</p:attrName>
                                        </p:attrNameLst>
                                      </p:cBhvr>
                                      <p:tavLst>
                                        <p:tav tm="0">
                                          <p:val>
                                            <p:strVal val="#ppt_x"/>
                                          </p:val>
                                        </p:tav>
                                        <p:tav tm="100000">
                                          <p:val>
                                            <p:strVal val="#ppt_x"/>
                                          </p:val>
                                        </p:tav>
                                      </p:tavLst>
                                    </p:anim>
                                    <p:anim calcmode="lin" valueType="num">
                                      <p:cBhvr additive="base">
                                        <p:cTn id="26" dur="500" fill="hold"/>
                                        <p:tgtEl>
                                          <p:spTgt spid="3789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bwMode="auto">
          <a:xfrm>
            <a:off x="8915401" y="1981200"/>
            <a:ext cx="2362200" cy="1447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8914" name="Espaço Reservado para Conteúdo 2"/>
          <p:cNvSpPr>
            <a:spLocks noGrp="1"/>
          </p:cNvSpPr>
          <p:nvPr>
            <p:ph idx="1"/>
          </p:nvPr>
        </p:nvSpPr>
        <p:spPr>
          <a:xfrm>
            <a:off x="152400" y="1219200"/>
            <a:ext cx="11506200" cy="788988"/>
          </a:xfrm>
        </p:spPr>
        <p:txBody>
          <a:bodyPr/>
          <a:lstStyle/>
          <a:p>
            <a:pPr>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Sendo        a taxa de crescimento real do PIB:</a:t>
            </a:r>
          </a:p>
        </p:txBody>
      </p:sp>
      <p:graphicFrame>
        <p:nvGraphicFramePr>
          <p:cNvPr id="38928" name="Object 2"/>
          <p:cNvGraphicFramePr>
            <a:graphicFrameLocks/>
          </p:cNvGraphicFramePr>
          <p:nvPr>
            <p:extLst>
              <p:ext uri="{D42A27DB-BD31-4B8C-83A1-F6EECF244321}">
                <p14:modId xmlns:p14="http://schemas.microsoft.com/office/powerpoint/2010/main" val="3414802746"/>
              </p:ext>
            </p:extLst>
          </p:nvPr>
        </p:nvGraphicFramePr>
        <p:xfrm>
          <a:off x="304800" y="2007668"/>
          <a:ext cx="10972800" cy="1497532"/>
        </p:xfrm>
        <a:graphic>
          <a:graphicData uri="http://schemas.openxmlformats.org/presentationml/2006/ole">
            <mc:AlternateContent xmlns:mc="http://schemas.openxmlformats.org/markup-compatibility/2006">
              <mc:Choice xmlns:v="urn:schemas-microsoft-com:vml" Requires="v">
                <p:oleObj name="Equation" r:id="rId2" imgW="3733800" imgH="457200" progId="Equation.DSMT4">
                  <p:embed/>
                </p:oleObj>
              </mc:Choice>
              <mc:Fallback>
                <p:oleObj name="Equation" r:id="rId2" imgW="3733800" imgH="457200" progId="Equation.DSMT4">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07668"/>
                        <a:ext cx="10972800" cy="1497532"/>
                      </a:xfrm>
                      <a:prstGeom prst="rect">
                        <a:avLst/>
                      </a:prstGeom>
                      <a:noFill/>
                      <a:ln>
                        <a:noFill/>
                      </a:ln>
                    </p:spPr>
                  </p:pic>
                </p:oleObj>
              </mc:Fallback>
            </mc:AlternateContent>
          </a:graphicData>
        </a:graphic>
      </p:graphicFrame>
      <p:graphicFrame>
        <p:nvGraphicFramePr>
          <p:cNvPr id="38916" name="Objeto 10"/>
          <p:cNvGraphicFramePr>
            <a:graphicFrameLocks noChangeAspect="1"/>
          </p:cNvGraphicFramePr>
          <p:nvPr>
            <p:extLst>
              <p:ext uri="{D42A27DB-BD31-4B8C-83A1-F6EECF244321}">
                <p14:modId xmlns:p14="http://schemas.microsoft.com/office/powerpoint/2010/main" val="2412469277"/>
              </p:ext>
            </p:extLst>
          </p:nvPr>
        </p:nvGraphicFramePr>
        <p:xfrm>
          <a:off x="1905000" y="1066800"/>
          <a:ext cx="762000" cy="859399"/>
        </p:xfrm>
        <a:graphic>
          <a:graphicData uri="http://schemas.openxmlformats.org/presentationml/2006/ole">
            <mc:AlternateContent xmlns:mc="http://schemas.openxmlformats.org/markup-compatibility/2006">
              <mc:Choice xmlns:v="urn:schemas-microsoft-com:vml" Requires="v">
                <p:oleObj name="Equation" r:id="rId4" imgW="215713" imgH="241091" progId="Equation.DSMT4">
                  <p:embed/>
                </p:oleObj>
              </mc:Choice>
              <mc:Fallback>
                <p:oleObj name="Equation" r:id="rId4" imgW="215713" imgH="241091" progId="Equation.DSMT4">
                  <p:embed/>
                  <p:pic>
                    <p:nvPicPr>
                      <p:cNvPr id="0" name="Objeto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66800"/>
                        <a:ext cx="762000" cy="859399"/>
                      </a:xfrm>
                      <a:prstGeom prst="rect">
                        <a:avLst/>
                      </a:prstGeom>
                      <a:noFill/>
                      <a:ln>
                        <a:noFill/>
                      </a:ln>
                    </p:spPr>
                  </p:pic>
                </p:oleObj>
              </mc:Fallback>
            </mc:AlternateContent>
          </a:graphicData>
        </a:graphic>
      </p:graphicFrame>
      <p:graphicFrame>
        <p:nvGraphicFramePr>
          <p:cNvPr id="38924" name="Object 4"/>
          <p:cNvGraphicFramePr>
            <a:graphicFrameLocks/>
          </p:cNvGraphicFramePr>
          <p:nvPr>
            <p:extLst>
              <p:ext uri="{D42A27DB-BD31-4B8C-83A1-F6EECF244321}">
                <p14:modId xmlns:p14="http://schemas.microsoft.com/office/powerpoint/2010/main" val="3145441356"/>
              </p:ext>
            </p:extLst>
          </p:nvPr>
        </p:nvGraphicFramePr>
        <p:xfrm>
          <a:off x="1012825" y="4738686"/>
          <a:ext cx="10621963" cy="1662114"/>
        </p:xfrm>
        <a:graphic>
          <a:graphicData uri="http://schemas.openxmlformats.org/presentationml/2006/ole">
            <mc:AlternateContent xmlns:mc="http://schemas.openxmlformats.org/markup-compatibility/2006">
              <mc:Choice xmlns:v="urn:schemas-microsoft-com:vml" Requires="v">
                <p:oleObj name="Equation" r:id="rId6" imgW="3543300" imgH="533400" progId="Equation.DSMT4">
                  <p:embed/>
                </p:oleObj>
              </mc:Choice>
              <mc:Fallback>
                <p:oleObj name="Equation" r:id="rId6" imgW="3543300" imgH="533400" progId="Equation.DSMT4">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825" y="4738686"/>
                        <a:ext cx="10621963" cy="1662114"/>
                      </a:xfrm>
                      <a:prstGeom prst="rect">
                        <a:avLst/>
                      </a:prstGeom>
                      <a:solidFill>
                        <a:srgbClr val="F2F2F2"/>
                      </a:solidFill>
                      <a:ln w="9525">
                        <a:solidFill>
                          <a:schemeClr val="tx1"/>
                        </a:solidFill>
                        <a:miter lim="800000"/>
                        <a:headEnd/>
                        <a:tailEnd/>
                      </a:ln>
                    </p:spPr>
                  </p:pic>
                </p:oleObj>
              </mc:Fallback>
            </mc:AlternateContent>
          </a:graphicData>
        </a:graphic>
      </p:graphicFrame>
      <p:sp>
        <p:nvSpPr>
          <p:cNvPr id="38925" name="Espaço Reservado para Conteúdo 2"/>
          <p:cNvSpPr txBox="1">
            <a:spLocks/>
          </p:cNvSpPr>
          <p:nvPr/>
        </p:nvSpPr>
        <p:spPr bwMode="auto">
          <a:xfrm>
            <a:off x="228600" y="3783012"/>
            <a:ext cx="7848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Pct val="95000"/>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Substituindo em (II):</a:t>
            </a:r>
          </a:p>
        </p:txBody>
      </p:sp>
      <p:sp>
        <p:nvSpPr>
          <p:cNvPr id="38926" name="CaixaDeTexto 13"/>
          <p:cNvSpPr txBox="1">
            <a:spLocks noChangeArrowheads="1"/>
          </p:cNvSpPr>
          <p:nvPr/>
        </p:nvSpPr>
        <p:spPr bwMode="auto">
          <a:xfrm>
            <a:off x="152400" y="5161002"/>
            <a:ext cx="9445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cs typeface="Calibri" panose="020F0502020204030204" pitchFamily="34" charset="0"/>
              </a:rPr>
              <a:t>(III)</a:t>
            </a:r>
          </a:p>
        </p:txBody>
      </p:sp>
      <p:sp>
        <p:nvSpPr>
          <p:cNvPr id="12" name="Rectangle 2"/>
          <p:cNvSpPr>
            <a:spLocks noGrp="1" noChangeArrowheads="1"/>
          </p:cNvSpPr>
          <p:nvPr>
            <p:ph type="title"/>
          </p:nvPr>
        </p:nvSpPr>
        <p:spPr>
          <a:xfrm>
            <a:off x="304800" y="1524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4">
                                            <p:txEl>
                                              <p:pRg st="0" end="0"/>
                                            </p:txEl>
                                          </p:spTgt>
                                        </p:tgtEl>
                                        <p:attrNameLst>
                                          <p:attrName>style.visibility</p:attrName>
                                        </p:attrNameLst>
                                      </p:cBhvr>
                                      <p:to>
                                        <p:strVal val="visible"/>
                                      </p:to>
                                    </p:set>
                                    <p:anim calcmode="lin" valueType="num">
                                      <p:cBhvr additive="base">
                                        <p:cTn id="11"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28"/>
                                        </p:tgtEl>
                                        <p:attrNameLst>
                                          <p:attrName>style.visibility</p:attrName>
                                        </p:attrNameLst>
                                      </p:cBhvr>
                                      <p:to>
                                        <p:strVal val="visible"/>
                                      </p:to>
                                    </p:set>
                                    <p:anim calcmode="lin" valueType="num">
                                      <p:cBhvr additive="base">
                                        <p:cTn id="15" dur="500" fill="hold"/>
                                        <p:tgtEl>
                                          <p:spTgt spid="38928"/>
                                        </p:tgtEl>
                                        <p:attrNameLst>
                                          <p:attrName>ppt_x</p:attrName>
                                        </p:attrNameLst>
                                      </p:cBhvr>
                                      <p:tavLst>
                                        <p:tav tm="0">
                                          <p:val>
                                            <p:strVal val="#ppt_x"/>
                                          </p:val>
                                        </p:tav>
                                        <p:tav tm="100000">
                                          <p:val>
                                            <p:strVal val="#ppt_x"/>
                                          </p:val>
                                        </p:tav>
                                      </p:tavLst>
                                    </p:anim>
                                    <p:anim calcmode="lin" valueType="num">
                                      <p:cBhvr additive="base">
                                        <p:cTn id="16" dur="500" fill="hold"/>
                                        <p:tgtEl>
                                          <p:spTgt spid="389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916"/>
                                        </p:tgtEl>
                                        <p:attrNameLst>
                                          <p:attrName>style.visibility</p:attrName>
                                        </p:attrNameLst>
                                      </p:cBhvr>
                                      <p:to>
                                        <p:strVal val="visible"/>
                                      </p:to>
                                    </p:set>
                                    <p:anim calcmode="lin" valueType="num">
                                      <p:cBhvr additive="base">
                                        <p:cTn id="19" dur="500" fill="hold"/>
                                        <p:tgtEl>
                                          <p:spTgt spid="38916"/>
                                        </p:tgtEl>
                                        <p:attrNameLst>
                                          <p:attrName>ppt_x</p:attrName>
                                        </p:attrNameLst>
                                      </p:cBhvr>
                                      <p:tavLst>
                                        <p:tav tm="0">
                                          <p:val>
                                            <p:strVal val="#ppt_x"/>
                                          </p:val>
                                        </p:tav>
                                        <p:tav tm="100000">
                                          <p:val>
                                            <p:strVal val="#ppt_x"/>
                                          </p:val>
                                        </p:tav>
                                      </p:tavLst>
                                    </p:anim>
                                    <p:anim calcmode="lin" valueType="num">
                                      <p:cBhvr additive="base">
                                        <p:cTn id="20"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24"/>
                                        </p:tgtEl>
                                        <p:attrNameLst>
                                          <p:attrName>style.visibility</p:attrName>
                                        </p:attrNameLst>
                                      </p:cBhvr>
                                      <p:to>
                                        <p:strVal val="visible"/>
                                      </p:to>
                                    </p:set>
                                    <p:anim calcmode="lin" valueType="num">
                                      <p:cBhvr additive="base">
                                        <p:cTn id="25" dur="500" fill="hold"/>
                                        <p:tgtEl>
                                          <p:spTgt spid="38924"/>
                                        </p:tgtEl>
                                        <p:attrNameLst>
                                          <p:attrName>ppt_x</p:attrName>
                                        </p:attrNameLst>
                                      </p:cBhvr>
                                      <p:tavLst>
                                        <p:tav tm="0">
                                          <p:val>
                                            <p:strVal val="#ppt_x"/>
                                          </p:val>
                                        </p:tav>
                                        <p:tav tm="100000">
                                          <p:val>
                                            <p:strVal val="#ppt_x"/>
                                          </p:val>
                                        </p:tav>
                                      </p:tavLst>
                                    </p:anim>
                                    <p:anim calcmode="lin" valueType="num">
                                      <p:cBhvr additive="base">
                                        <p:cTn id="26" dur="500" fill="hold"/>
                                        <p:tgtEl>
                                          <p:spTgt spid="389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925"/>
                                        </p:tgtEl>
                                        <p:attrNameLst>
                                          <p:attrName>style.visibility</p:attrName>
                                        </p:attrNameLst>
                                      </p:cBhvr>
                                      <p:to>
                                        <p:strVal val="visible"/>
                                      </p:to>
                                    </p:set>
                                    <p:anim calcmode="lin" valueType="num">
                                      <p:cBhvr additive="base">
                                        <p:cTn id="29" dur="500" fill="hold"/>
                                        <p:tgtEl>
                                          <p:spTgt spid="38925"/>
                                        </p:tgtEl>
                                        <p:attrNameLst>
                                          <p:attrName>ppt_x</p:attrName>
                                        </p:attrNameLst>
                                      </p:cBhvr>
                                      <p:tavLst>
                                        <p:tav tm="0">
                                          <p:val>
                                            <p:strVal val="#ppt_x"/>
                                          </p:val>
                                        </p:tav>
                                        <p:tav tm="100000">
                                          <p:val>
                                            <p:strVal val="#ppt_x"/>
                                          </p:val>
                                        </p:tav>
                                      </p:tavLst>
                                    </p:anim>
                                    <p:anim calcmode="lin" valueType="num">
                                      <p:cBhvr additive="base">
                                        <p:cTn id="30" dur="500" fill="hold"/>
                                        <p:tgtEl>
                                          <p:spTgt spid="389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926"/>
                                        </p:tgtEl>
                                        <p:attrNameLst>
                                          <p:attrName>style.visibility</p:attrName>
                                        </p:attrNameLst>
                                      </p:cBhvr>
                                      <p:to>
                                        <p:strVal val="visible"/>
                                      </p:to>
                                    </p:set>
                                    <p:anim calcmode="lin" valueType="num">
                                      <p:cBhvr additive="base">
                                        <p:cTn id="33" dur="500" fill="hold"/>
                                        <p:tgtEl>
                                          <p:spTgt spid="38926"/>
                                        </p:tgtEl>
                                        <p:attrNameLst>
                                          <p:attrName>ppt_x</p:attrName>
                                        </p:attrNameLst>
                                      </p:cBhvr>
                                      <p:tavLst>
                                        <p:tav tm="0">
                                          <p:val>
                                            <p:strVal val="#ppt_x"/>
                                          </p:val>
                                        </p:tav>
                                        <p:tav tm="100000">
                                          <p:val>
                                            <p:strVal val="#ppt_x"/>
                                          </p:val>
                                        </p:tav>
                                      </p:tavLst>
                                    </p:anim>
                                    <p:anim calcmode="lin" valueType="num">
                                      <p:cBhvr additive="base">
                                        <p:cTn id="34" dur="500" fill="hold"/>
                                        <p:tgtEl>
                                          <p:spTgt spid="38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914" grpId="0" build="p"/>
      <p:bldP spid="38925" grpId="0"/>
      <p:bldP spid="389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D42227C-2417-4877-B15F-08AB80D57255}"/>
              </a:ext>
            </a:extLst>
          </p:cNvPr>
          <p:cNvSpPr>
            <a:spLocks noGrp="1"/>
          </p:cNvSpPr>
          <p:nvPr>
            <p:ph idx="1"/>
          </p:nvPr>
        </p:nvSpPr>
        <p:spPr>
          <a:xfrm>
            <a:off x="152400" y="990600"/>
            <a:ext cx="11887200" cy="5029065"/>
          </a:xfrm>
        </p:spPr>
        <p:txBody>
          <a:bodyPr/>
          <a:lstStyle/>
          <a:p>
            <a:pPr algn="just"/>
            <a:r>
              <a:rPr lang="pt-BR" sz="3200" dirty="0">
                <a:latin typeface="Arial" panose="020B0604020202020204" pitchFamily="34" charset="0"/>
                <a:cs typeface="Arial" panose="020B0604020202020204" pitchFamily="34" charset="0"/>
              </a:rPr>
              <a:t>Taxas de </a:t>
            </a:r>
            <a:r>
              <a:rPr lang="pt-BR" sz="3200" b="1" dirty="0">
                <a:latin typeface="Arial" panose="020B0604020202020204" pitchFamily="34" charset="0"/>
                <a:cs typeface="Arial" panose="020B0604020202020204" pitchFamily="34" charset="0"/>
              </a:rPr>
              <a:t>inflação elevadas </a:t>
            </a:r>
            <a:r>
              <a:rPr lang="pt-BR" sz="3200" dirty="0">
                <a:latin typeface="Arial" panose="020B0604020202020204" pitchFamily="34" charset="0"/>
                <a:cs typeface="Arial" panose="020B0604020202020204" pitchFamily="34" charset="0"/>
              </a:rPr>
              <a:t>e voláteis geram distorções que levam a aumento dos riscos e impactam negativamente os investimentos. </a:t>
            </a:r>
          </a:p>
          <a:p>
            <a:pPr lvl="1" algn="just">
              <a:buFont typeface="Arial" panose="020B0604020202020204" pitchFamily="34" charset="0"/>
              <a:buChar char="•"/>
            </a:pPr>
            <a:r>
              <a:rPr lang="pt-BR" sz="2900" dirty="0">
                <a:latin typeface="Arial" panose="020B0604020202020204" pitchFamily="34" charset="0"/>
                <a:cs typeface="Arial" panose="020B0604020202020204" pitchFamily="34" charset="0"/>
              </a:rPr>
              <a:t>Encurtamento dos horizontes de planejamento das famílias, empresas e governos e deterioração da confiança de empresários.</a:t>
            </a:r>
          </a:p>
          <a:p>
            <a:pPr lvl="1" algn="just">
              <a:buFont typeface="Arial" panose="020B0604020202020204" pitchFamily="34" charset="0"/>
              <a:buChar char="•"/>
            </a:pPr>
            <a:r>
              <a:rPr lang="pt-BR" sz="2900" dirty="0">
                <a:latin typeface="Arial" panose="020B0604020202020204" pitchFamily="34" charset="0"/>
                <a:cs typeface="Arial" panose="020B0604020202020204" pitchFamily="34" charset="0"/>
              </a:rPr>
              <a:t>Dispersão ineficiente de preços e diminuem o valor informacional que os mesmos têm para a eficiente alocação de recursos na economia. </a:t>
            </a:r>
          </a:p>
          <a:p>
            <a:pPr lvl="1" algn="just">
              <a:buFont typeface="Arial" panose="020B0604020202020204" pitchFamily="34" charset="0"/>
              <a:buChar char="•"/>
            </a:pPr>
            <a:r>
              <a:rPr lang="pt-BR" sz="2900" dirty="0">
                <a:latin typeface="Arial" panose="020B0604020202020204" pitchFamily="34" charset="0"/>
                <a:cs typeface="Arial" panose="020B0604020202020204" pitchFamily="34" charset="0"/>
              </a:rPr>
              <a:t>Redução do o poder de compra de salários e de transferências, com repercussões negativas sobre a confiança e o consumo das famílias e efeitos redistributivos de caráter regressivo. </a:t>
            </a:r>
          </a:p>
          <a:p>
            <a:pPr marL="537638" lvl="1" indent="0" algn="just">
              <a:buNone/>
            </a:pPr>
            <a:endParaRPr lang="pt-BR" sz="34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5F192F72-713E-4F0F-AD3B-3F9E38D736E8}"/>
              </a:ext>
            </a:extLst>
          </p:cNvPr>
          <p:cNvSpPr>
            <a:spLocks noGrp="1" noChangeArrowheads="1"/>
          </p:cNvSpPr>
          <p:nvPr>
            <p:ph type="title"/>
          </p:nvPr>
        </p:nvSpPr>
        <p:spPr>
          <a:xfrm>
            <a:off x="457200" y="-76200"/>
            <a:ext cx="10972800" cy="1371600"/>
          </a:xfrm>
        </p:spPr>
        <p:txBody>
          <a:bodyPr/>
          <a:lstStyle/>
          <a:p>
            <a:pPr algn="ctr" eaLnBrk="1" hangingPunct="1"/>
            <a:r>
              <a:rPr lang="en-US" altLang="en-US" sz="4800" b="1" dirty="0" err="1">
                <a:solidFill>
                  <a:schemeClr val="tx1"/>
                </a:solidFill>
                <a:latin typeface="Calibri" panose="020F0502020204030204" pitchFamily="34" charset="0"/>
                <a:cs typeface="Calibri" panose="020F0502020204030204" pitchFamily="34" charset="0"/>
              </a:rPr>
              <a:t>Introdução</a:t>
            </a:r>
            <a:endParaRPr lang="pt-BR"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67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bwMode="auto">
          <a:xfrm>
            <a:off x="304800" y="1254124"/>
            <a:ext cx="7848601"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Pct val="95000"/>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Utilizando uma aproximação útil:</a:t>
            </a:r>
          </a:p>
        </p:txBody>
      </p:sp>
      <p:graphicFrame>
        <p:nvGraphicFramePr>
          <p:cNvPr id="5" name="Object 5"/>
          <p:cNvGraphicFramePr>
            <a:graphicFrameLocks/>
          </p:cNvGraphicFramePr>
          <p:nvPr>
            <p:extLst>
              <p:ext uri="{D42A27DB-BD31-4B8C-83A1-F6EECF244321}">
                <p14:modId xmlns:p14="http://schemas.microsoft.com/office/powerpoint/2010/main" val="3678938694"/>
              </p:ext>
            </p:extLst>
          </p:nvPr>
        </p:nvGraphicFramePr>
        <p:xfrm>
          <a:off x="762000" y="1975167"/>
          <a:ext cx="4191000" cy="1703388"/>
        </p:xfrm>
        <a:graphic>
          <a:graphicData uri="http://schemas.openxmlformats.org/presentationml/2006/ole">
            <mc:AlternateContent xmlns:mc="http://schemas.openxmlformats.org/markup-compatibility/2006">
              <mc:Choice xmlns:v="urn:schemas-microsoft-com:vml" Requires="v">
                <p:oleObj name="Equation" r:id="rId2" imgW="1295400" imgH="533400" progId="Equation.DSMT4">
                  <p:embed/>
                </p:oleObj>
              </mc:Choice>
              <mc:Fallback>
                <p:oleObj name="Equation" r:id="rId2" imgW="1295400" imgH="533400" progId="Equation.DSMT4">
                  <p:embed/>
                  <p:pic>
                    <p:nvPicPr>
                      <p:cNvPr id="38922" name="Objec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75167"/>
                        <a:ext cx="4191000" cy="1703388"/>
                      </a:xfrm>
                      <a:prstGeom prst="rect">
                        <a:avLst/>
                      </a:prstGeom>
                      <a:solidFill>
                        <a:schemeClr val="bg1">
                          <a:lumMod val="95000"/>
                        </a:schemeClr>
                      </a:solidFill>
                      <a:ln w="9525">
                        <a:solidFill>
                          <a:srgbClr val="262626"/>
                        </a:solidFill>
                        <a:miter lim="800000"/>
                        <a:headEnd/>
                        <a:tailEnd/>
                      </a:ln>
                    </p:spPr>
                  </p:pic>
                </p:oleObj>
              </mc:Fallback>
            </mc:AlternateContent>
          </a:graphicData>
        </a:graphic>
      </p:graphicFrame>
      <p:sp>
        <p:nvSpPr>
          <p:cNvPr id="6" name="CaixaDeTexto 16"/>
          <p:cNvSpPr txBox="1">
            <a:spLocks noChangeArrowheads="1"/>
          </p:cNvSpPr>
          <p:nvPr/>
        </p:nvSpPr>
        <p:spPr bwMode="auto">
          <a:xfrm>
            <a:off x="5410200" y="2500312"/>
            <a:ext cx="36576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000" b="0" dirty="0">
                <a:cs typeface="Arial" panose="020B0604020202020204" pitchFamily="34" charset="0"/>
              </a:rPr>
              <a:t>Substituindo em (III)</a:t>
            </a:r>
          </a:p>
        </p:txBody>
      </p:sp>
      <p:cxnSp>
        <p:nvCxnSpPr>
          <p:cNvPr id="10" name="Conector de Seta Reta 9"/>
          <p:cNvCxnSpPr/>
          <p:nvPr/>
        </p:nvCxnSpPr>
        <p:spPr bwMode="auto">
          <a:xfrm>
            <a:off x="4953000" y="2805112"/>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12" name="Object 2"/>
          <p:cNvGraphicFramePr>
            <a:graphicFrameLocks/>
          </p:cNvGraphicFramePr>
          <p:nvPr>
            <p:extLst>
              <p:ext uri="{D42A27DB-BD31-4B8C-83A1-F6EECF244321}">
                <p14:modId xmlns:p14="http://schemas.microsoft.com/office/powerpoint/2010/main" val="724108242"/>
              </p:ext>
            </p:extLst>
          </p:nvPr>
        </p:nvGraphicFramePr>
        <p:xfrm>
          <a:off x="1069122" y="4684711"/>
          <a:ext cx="5498366" cy="1487489"/>
        </p:xfrm>
        <a:graphic>
          <a:graphicData uri="http://schemas.openxmlformats.org/presentationml/2006/ole">
            <mc:AlternateContent xmlns:mc="http://schemas.openxmlformats.org/markup-compatibility/2006">
              <mc:Choice xmlns:v="urn:schemas-microsoft-com:vml" Requires="v">
                <p:oleObj name="Equation" r:id="rId4" imgW="1638300" imgH="457200" progId="Equation.DSMT4">
                  <p:embed/>
                </p:oleObj>
              </mc:Choice>
              <mc:Fallback>
                <p:oleObj name="Equation" r:id="rId4" imgW="1638300" imgH="457200" progId="Equation.DSMT4">
                  <p:embed/>
                  <p:pic>
                    <p:nvPicPr>
                      <p:cNvPr id="39946"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122" y="4684711"/>
                        <a:ext cx="5498366" cy="1487489"/>
                      </a:xfrm>
                      <a:prstGeom prst="rect">
                        <a:avLst/>
                      </a:prstGeom>
                      <a:solidFill>
                        <a:srgbClr val="F2F2F2"/>
                      </a:solidFill>
                      <a:ln w="9525">
                        <a:solidFill>
                          <a:srgbClr val="262626"/>
                        </a:solidFill>
                        <a:miter lim="800000"/>
                        <a:headEnd/>
                        <a:tailEnd/>
                      </a:ln>
                    </p:spPr>
                  </p:pic>
                </p:oleObj>
              </mc:Fallback>
            </mc:AlternateContent>
          </a:graphicData>
        </a:graphic>
      </p:graphicFrame>
      <p:sp>
        <p:nvSpPr>
          <p:cNvPr id="13" name="CaixaDeTexto 8"/>
          <p:cNvSpPr txBox="1">
            <a:spLocks noChangeArrowheads="1"/>
          </p:cNvSpPr>
          <p:nvPr/>
        </p:nvSpPr>
        <p:spPr bwMode="auto">
          <a:xfrm>
            <a:off x="228600" y="5059201"/>
            <a:ext cx="990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cs typeface="Calibri" panose="020F0502020204030204" pitchFamily="34" charset="0"/>
              </a:rPr>
              <a:t>(IV)</a:t>
            </a:r>
          </a:p>
        </p:txBody>
      </p:sp>
      <p:sp>
        <p:nvSpPr>
          <p:cNvPr id="11" name="Rectangle 2"/>
          <p:cNvSpPr>
            <a:spLocks noGrp="1" noChangeArrowheads="1"/>
          </p:cNvSpPr>
          <p:nvPr>
            <p:ph type="title"/>
          </p:nvPr>
        </p:nvSpPr>
        <p:spPr>
          <a:xfrm>
            <a:off x="228600" y="1524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33990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bwMode="auto">
          <a:xfrm>
            <a:off x="0" y="3276600"/>
            <a:ext cx="12192000" cy="3505200"/>
          </a:xfrm>
          <a:prstGeom prst="rect">
            <a:avLst/>
          </a:prstGeom>
          <a:solidFill>
            <a:schemeClr val="bg1">
              <a:lumMod val="95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pSp>
        <p:nvGrpSpPr>
          <p:cNvPr id="7" name="Grupo 6"/>
          <p:cNvGrpSpPr>
            <a:grpSpLocks/>
          </p:cNvGrpSpPr>
          <p:nvPr/>
        </p:nvGrpSpPr>
        <p:grpSpPr bwMode="auto">
          <a:xfrm>
            <a:off x="143890" y="1297632"/>
            <a:ext cx="8085710" cy="1750368"/>
            <a:chOff x="45734" y="2343150"/>
            <a:chExt cx="5689586" cy="1371600"/>
          </a:xfrm>
        </p:grpSpPr>
        <p:graphicFrame>
          <p:nvGraphicFramePr>
            <p:cNvPr id="39944" name="Object 3"/>
            <p:cNvGraphicFramePr>
              <a:graphicFrameLocks/>
            </p:cNvGraphicFramePr>
            <p:nvPr>
              <p:extLst>
                <p:ext uri="{D42A27DB-BD31-4B8C-83A1-F6EECF244321}">
                  <p14:modId xmlns:p14="http://schemas.microsoft.com/office/powerpoint/2010/main" val="2505662013"/>
                </p:ext>
              </p:extLst>
            </p:nvPr>
          </p:nvGraphicFramePr>
          <p:xfrm>
            <a:off x="762000" y="2343150"/>
            <a:ext cx="4973320" cy="1371600"/>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0"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43150"/>
                          <a:ext cx="4973320" cy="13716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39945" name="CaixaDeTexto 10"/>
            <p:cNvSpPr txBox="1">
              <a:spLocks noChangeArrowheads="1"/>
            </p:cNvSpPr>
            <p:nvPr/>
          </p:nvSpPr>
          <p:spPr bwMode="auto">
            <a:xfrm>
              <a:off x="45734" y="2627352"/>
              <a:ext cx="911225" cy="6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cs typeface="Calibri" panose="020F0502020204030204" pitchFamily="34" charset="0"/>
                </a:rPr>
                <a:t>(V)</a:t>
              </a:r>
            </a:p>
          </p:txBody>
        </p:sp>
      </p:grpSp>
      <p:sp>
        <p:nvSpPr>
          <p:cNvPr id="39943" name="Espaço Reservado para Conteúdo 2"/>
          <p:cNvSpPr txBox="1">
            <a:spLocks/>
          </p:cNvSpPr>
          <p:nvPr/>
        </p:nvSpPr>
        <p:spPr bwMode="auto">
          <a:xfrm>
            <a:off x="0" y="3352800"/>
            <a:ext cx="12344400" cy="22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30250" indent="-2730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Pct val="95000"/>
              <a:buFont typeface="Wingdings" panose="05000000000000000000" pitchFamily="2" charset="2"/>
              <a:buChar char="§"/>
            </a:pPr>
            <a:r>
              <a:rPr lang="pt-BR" altLang="en-US" sz="3600" b="1" dirty="0">
                <a:latin typeface="Calibri" panose="020F0502020204030204" pitchFamily="34" charset="0"/>
                <a:cs typeface="Calibri" panose="020F0502020204030204" pitchFamily="34" charset="0"/>
              </a:rPr>
              <a:t>A equação (V) nos mostra que a relação (dívida/PIB) aumenta:</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maior a taxa de juros incidente sobre a dívida.</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menor a taxa de crescimento do PIB real.</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maior o coeficiente de endividamento inicial.</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maior o déficit primário em relação ao PIB.</a:t>
            </a:r>
          </a:p>
        </p:txBody>
      </p:sp>
      <p:sp>
        <p:nvSpPr>
          <p:cNvPr id="10" name="Rectangle 2"/>
          <p:cNvSpPr>
            <a:spLocks noGrp="1" noChangeArrowheads="1"/>
          </p:cNvSpPr>
          <p:nvPr>
            <p:ph type="title"/>
          </p:nvPr>
        </p:nvSpPr>
        <p:spPr>
          <a:xfrm>
            <a:off x="228600" y="1524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43"/>
                                        </p:tgtEl>
                                        <p:attrNameLst>
                                          <p:attrName>style.visibility</p:attrName>
                                        </p:attrNameLst>
                                      </p:cBhvr>
                                      <p:to>
                                        <p:strVal val="visible"/>
                                      </p:to>
                                    </p:set>
                                    <p:anim calcmode="lin" valueType="num">
                                      <p:cBhvr additive="base">
                                        <p:cTn id="11" dur="500" fill="hold"/>
                                        <p:tgtEl>
                                          <p:spTgt spid="39943"/>
                                        </p:tgtEl>
                                        <p:attrNameLst>
                                          <p:attrName>ppt_x</p:attrName>
                                        </p:attrNameLst>
                                      </p:cBhvr>
                                      <p:tavLst>
                                        <p:tav tm="0">
                                          <p:val>
                                            <p:strVal val="#ppt_x"/>
                                          </p:val>
                                        </p:tav>
                                        <p:tav tm="100000">
                                          <p:val>
                                            <p:strVal val="#ppt_x"/>
                                          </p:val>
                                        </p:tav>
                                      </p:tavLst>
                                    </p:anim>
                                    <p:anim calcmode="lin" valueType="num">
                                      <p:cBhvr additive="base">
                                        <p:cTn id="12"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0962" name="Object 4"/>
          <p:cNvGraphicFramePr>
            <a:graphicFrameLocks noChangeAspect="1"/>
          </p:cNvGraphicFramePr>
          <p:nvPr>
            <p:extLst>
              <p:ext uri="{D42A27DB-BD31-4B8C-83A1-F6EECF244321}">
                <p14:modId xmlns:p14="http://schemas.microsoft.com/office/powerpoint/2010/main" val="3116212056"/>
              </p:ext>
            </p:extLst>
          </p:nvPr>
        </p:nvGraphicFramePr>
        <p:xfrm>
          <a:off x="609600" y="3657600"/>
          <a:ext cx="5715001" cy="1782762"/>
        </p:xfrm>
        <a:graphic>
          <a:graphicData uri="http://schemas.openxmlformats.org/presentationml/2006/ole">
            <mc:AlternateContent xmlns:mc="http://schemas.openxmlformats.org/markup-compatibility/2006">
              <mc:Choice xmlns:v="urn:schemas-microsoft-com:vml" Requires="v">
                <p:oleObj name="Equation" r:id="rId2" imgW="1815312" imgH="583947" progId="Equation.DSMT4">
                  <p:embed/>
                </p:oleObj>
              </mc:Choice>
              <mc:Fallback>
                <p:oleObj name="Equation" r:id="rId2" imgW="1815312" imgH="583947"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5715001" cy="1782762"/>
                      </a:xfrm>
                      <a:prstGeom prst="rect">
                        <a:avLst/>
                      </a:prstGeom>
                      <a:solidFill>
                        <a:srgbClr val="F2F2F2"/>
                      </a:solidFill>
                      <a:ln w="9525">
                        <a:solidFill>
                          <a:schemeClr val="tx1"/>
                        </a:solidFill>
                        <a:miter lim="800000"/>
                        <a:headEnd/>
                        <a:tailEnd/>
                      </a:ln>
                    </p:spPr>
                  </p:pic>
                </p:oleObj>
              </mc:Fallback>
            </mc:AlternateContent>
          </a:graphicData>
        </a:graphic>
      </p:graphicFrame>
      <p:sp>
        <p:nvSpPr>
          <p:cNvPr id="40963" name="Rectangle 5"/>
          <p:cNvSpPr>
            <a:spLocks noGrp="1" noChangeArrowheads="1"/>
          </p:cNvSpPr>
          <p:nvPr>
            <p:ph type="title"/>
          </p:nvPr>
        </p:nvSpPr>
        <p:spPr>
          <a:xfrm>
            <a:off x="1981200" y="0"/>
            <a:ext cx="7772400" cy="1143000"/>
          </a:xfrm>
          <a:noFill/>
        </p:spPr>
        <p:txBody>
          <a:bodyPr/>
          <a:lstStyle/>
          <a:p>
            <a:pPr algn="ctr" eaLnBrk="1" hangingPunct="1"/>
            <a:r>
              <a:rPr lang="en-US" altLang="en-US" sz="4200" b="1" dirty="0" err="1">
                <a:solidFill>
                  <a:schemeClr val="tx1"/>
                </a:solidFill>
                <a:latin typeface="Calibri" panose="020F0502020204030204" pitchFamily="34" charset="0"/>
                <a:cs typeface="Calibri" panose="020F0502020204030204" pitchFamily="34" charset="0"/>
              </a:rPr>
              <a:t>Observação</a:t>
            </a:r>
            <a:endParaRPr lang="en-US" altLang="en-US" sz="4200" b="1" dirty="0">
              <a:solidFill>
                <a:schemeClr val="tx1"/>
              </a:solidFill>
              <a:latin typeface="Calibri" panose="020F0502020204030204" pitchFamily="34" charset="0"/>
              <a:cs typeface="Calibri" panose="020F0502020204030204" pitchFamily="34" charset="0"/>
            </a:endParaRPr>
          </a:p>
        </p:txBody>
      </p:sp>
      <p:sp>
        <p:nvSpPr>
          <p:cNvPr id="6" name="Rectangle 6"/>
          <p:cNvSpPr txBox="1">
            <a:spLocks noChangeArrowheads="1"/>
          </p:cNvSpPr>
          <p:nvPr/>
        </p:nvSpPr>
        <p:spPr bwMode="auto">
          <a:xfrm>
            <a:off x="152400" y="838200"/>
            <a:ext cx="1188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spcBef>
                <a:spcPts val="0"/>
              </a:spcBef>
              <a:buClrTx/>
              <a:buSzPct val="100000"/>
              <a:buFont typeface="Arial" panose="020B0604020202020204" pitchFamily="34" charset="0"/>
              <a:buChar char="•"/>
              <a:defRPr/>
            </a:pPr>
            <a:r>
              <a:rPr lang="pt-BR" altLang="en-US" sz="3600" b="0" kern="0" dirty="0">
                <a:latin typeface="Calibri" panose="020F0502020204030204" pitchFamily="34" charset="0"/>
                <a:cs typeface="Calibri" panose="020F0502020204030204" pitchFamily="34" charset="0"/>
              </a:rPr>
              <a:t>Deduzimos a expressão que nos mostra a evolução da razão dívida/PIB fazendo uso de uma aproximação, que serviu para facilitar as contas.</a:t>
            </a:r>
          </a:p>
          <a:p>
            <a:pPr algn="just" eaLnBrk="1" hangingPunct="1">
              <a:spcBef>
                <a:spcPts val="0"/>
              </a:spcBef>
              <a:buClrTx/>
              <a:buSzPct val="100000"/>
              <a:buFont typeface="Arial" panose="020B0604020202020204" pitchFamily="34" charset="0"/>
              <a:buChar char="•"/>
              <a:defRPr/>
            </a:pPr>
            <a:r>
              <a:rPr lang="pt-BR" altLang="en-US" sz="3600" b="0" kern="0" dirty="0">
                <a:latin typeface="Calibri" panose="020F0502020204030204" pitchFamily="34" charset="0"/>
                <a:cs typeface="Calibri" panose="020F0502020204030204" pitchFamily="34" charset="0"/>
              </a:rPr>
              <a:t>Caso não utilizássemos essa aproximação e considerássemos a possibilidade da existência de senhoriagem, teríamos:</a:t>
            </a:r>
          </a:p>
          <a:p>
            <a:pPr algn="just" eaLnBrk="1" hangingPunct="1">
              <a:spcBef>
                <a:spcPts val="0"/>
              </a:spcBef>
              <a:buClrTx/>
              <a:buSzPct val="100000"/>
              <a:buFont typeface="Arial" panose="020B0604020202020204" pitchFamily="34" charset="0"/>
              <a:buChar char="•"/>
              <a:defRPr/>
            </a:pPr>
            <a:endParaRPr lang="pt-BR" altLang="en-US" sz="3600" b="0" kern="0" dirty="0">
              <a:latin typeface="Calibri" panose="020F0502020204030204" pitchFamily="34" charset="0"/>
              <a:cs typeface="Calibri" panose="020F0502020204030204" pitchFamily="34" charset="0"/>
            </a:endParaRPr>
          </a:p>
          <a:p>
            <a:pPr algn="just" eaLnBrk="1" hangingPunct="1">
              <a:spcBef>
                <a:spcPts val="0"/>
              </a:spcBef>
              <a:buClrTx/>
              <a:buSzPct val="100000"/>
              <a:buFont typeface="Arial" panose="020B0604020202020204" pitchFamily="34" charset="0"/>
              <a:buChar char="•"/>
              <a:defRPr/>
            </a:pPr>
            <a:endParaRPr lang="pt-BR" altLang="en-US" sz="3600" b="0" kern="0" dirty="0">
              <a:latin typeface="Calibri" panose="020F0502020204030204" pitchFamily="34" charset="0"/>
              <a:cs typeface="Calibri" panose="020F0502020204030204" pitchFamily="34" charset="0"/>
            </a:endParaRPr>
          </a:p>
          <a:p>
            <a:pPr algn="just" eaLnBrk="1" hangingPunct="1">
              <a:spcBef>
                <a:spcPts val="0"/>
              </a:spcBef>
              <a:buClrTx/>
              <a:buSzPct val="100000"/>
              <a:buFont typeface="Arial" panose="020B0604020202020204" pitchFamily="34" charset="0"/>
              <a:buChar char="•"/>
              <a:defRPr/>
            </a:pPr>
            <a:endParaRPr lang="pt-BR" altLang="en-US" sz="5400" b="0" kern="0" dirty="0">
              <a:latin typeface="Calibri" panose="020F0502020204030204" pitchFamily="34" charset="0"/>
              <a:cs typeface="Calibri" panose="020F0502020204030204" pitchFamily="34" charset="0"/>
            </a:endParaRPr>
          </a:p>
          <a:p>
            <a:pPr algn="just" eaLnBrk="1" hangingPunct="1">
              <a:spcBef>
                <a:spcPts val="0"/>
              </a:spcBef>
              <a:buClrTx/>
              <a:buSzPct val="100000"/>
              <a:buFont typeface="Arial" panose="020B0604020202020204" pitchFamily="34" charset="0"/>
              <a:buChar char="•"/>
              <a:defRPr/>
            </a:pPr>
            <a:r>
              <a:rPr lang="pt-BR" altLang="en-US" sz="3600" b="0" kern="0" dirty="0">
                <a:latin typeface="Calibri" panose="020F0502020204030204" pitchFamily="34" charset="0"/>
                <a:cs typeface="Calibri" panose="020F0502020204030204" pitchFamily="34" charset="0"/>
              </a:rPr>
              <a:t>Onde </a:t>
            </a:r>
            <a:r>
              <a:rPr lang="pt-BR" altLang="en-US" sz="3600" b="0" i="1" kern="0" dirty="0">
                <a:latin typeface="Calibri" panose="020F0502020204030204" pitchFamily="34" charset="0"/>
                <a:cs typeface="Calibri" panose="020F0502020204030204" pitchFamily="34" charset="0"/>
              </a:rPr>
              <a:t>s</a:t>
            </a:r>
            <a:r>
              <a:rPr lang="pt-BR" altLang="en-US" sz="3600" b="0" kern="0" dirty="0">
                <a:latin typeface="Calibri" panose="020F0502020204030204" pitchFamily="34" charset="0"/>
                <a:cs typeface="Calibri" panose="020F0502020204030204" pitchFamily="34" charset="0"/>
              </a:rPr>
              <a:t> representa o superávit primário/PIB e </a:t>
            </a:r>
            <a:r>
              <a:rPr lang="pt-BR" altLang="en-US" sz="3600" b="0" i="1" kern="0" dirty="0">
                <a:latin typeface="Calibri" panose="020F0502020204030204" pitchFamily="34" charset="0"/>
                <a:cs typeface="Calibri" panose="020F0502020204030204" pitchFamily="34" charset="0"/>
              </a:rPr>
              <a:t>h</a:t>
            </a:r>
            <a:r>
              <a:rPr lang="pt-BR" altLang="en-US" sz="3600" b="0" kern="0" dirty="0">
                <a:latin typeface="Calibri" panose="020F0502020204030204" pitchFamily="34" charset="0"/>
                <a:cs typeface="Calibri" panose="020F0502020204030204" pitchFamily="34" charset="0"/>
              </a:rPr>
              <a:t> a senhoriagem/PIB.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2"/>
                                        </p:tgtEl>
                                        <p:attrNameLst>
                                          <p:attrName>style.visibility</p:attrName>
                                        </p:attrNameLst>
                                      </p:cBhvr>
                                      <p:to>
                                        <p:strVal val="visible"/>
                                      </p:to>
                                    </p:set>
                                    <p:anim calcmode="lin" valueType="num">
                                      <p:cBhvr additive="base">
                                        <p:cTn id="19" dur="500" fill="hold"/>
                                        <p:tgtEl>
                                          <p:spTgt spid="40962"/>
                                        </p:tgtEl>
                                        <p:attrNameLst>
                                          <p:attrName>ppt_x</p:attrName>
                                        </p:attrNameLst>
                                      </p:cBhvr>
                                      <p:tavLst>
                                        <p:tav tm="0">
                                          <p:val>
                                            <p:strVal val="#ppt_x"/>
                                          </p:val>
                                        </p:tav>
                                        <p:tav tm="100000">
                                          <p:val>
                                            <p:strVal val="#ppt_x"/>
                                          </p:val>
                                        </p:tav>
                                      </p:tavLst>
                                    </p:anim>
                                    <p:anim calcmode="lin" valueType="num">
                                      <p:cBhvr additive="base">
                                        <p:cTn id="20"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2399" y="1031175"/>
            <a:ext cx="118872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0000"/>
              <a:buFont typeface="Arial" panose="020B0604020202020204" pitchFamily="34" charset="0"/>
              <a:buChar char="•"/>
              <a:defRPr/>
            </a:pPr>
            <a:r>
              <a:rPr lang="en-US" altLang="en-US" sz="3800" b="0" kern="0" dirty="0">
                <a:latin typeface="Calibri" panose="020F0502020204030204" pitchFamily="34" charset="0"/>
                <a:cs typeface="Calibri" panose="020F0502020204030204" pitchFamily="34" charset="0"/>
              </a:rPr>
              <a:t>Observe </a:t>
            </a:r>
            <a:r>
              <a:rPr lang="en-US" altLang="en-US" sz="3800" b="0" kern="0" dirty="0" err="1">
                <a:latin typeface="Calibri" panose="020F0502020204030204" pitchFamily="34" charset="0"/>
                <a:cs typeface="Calibri" panose="020F0502020204030204" pitchFamily="34" charset="0"/>
              </a:rPr>
              <a:t>que</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podemos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calcular</a:t>
            </a:r>
            <a:r>
              <a:rPr lang="en-US" altLang="en-US" sz="3800" b="0" kern="0" dirty="0">
                <a:latin typeface="Calibri" panose="020F0502020204030204" pitchFamily="34" charset="0"/>
                <a:cs typeface="Calibri" panose="020F0502020204030204" pitchFamily="34" charset="0"/>
              </a:rPr>
              <a:t> o  </a:t>
            </a:r>
            <a:r>
              <a:rPr lang="en-US" altLang="en-US" sz="3800" b="0" kern="0" dirty="0" err="1">
                <a:latin typeface="Calibri" panose="020F0502020204030204" pitchFamily="34" charset="0"/>
                <a:cs typeface="Calibri" panose="020F0502020204030204" pitchFamily="34" charset="0"/>
              </a:rPr>
              <a:t>superávit</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primário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requerido</a:t>
            </a:r>
            <a:r>
              <a:rPr lang="en-US" altLang="en-US" sz="3800" b="0" kern="0" dirty="0">
                <a:latin typeface="Calibri" panose="020F0502020204030204" pitchFamily="34" charset="0"/>
                <a:cs typeface="Calibri" panose="020F0502020204030204" pitchFamily="34" charset="0"/>
              </a:rPr>
              <a:t> para </a:t>
            </a:r>
            <a:r>
              <a:rPr lang="en-US" altLang="en-US" sz="3800" b="0" kern="0" dirty="0" err="1">
                <a:latin typeface="Calibri" panose="020F0502020204030204" pitchFamily="34" charset="0"/>
                <a:cs typeface="Calibri" panose="020F0502020204030204" pitchFamily="34" charset="0"/>
              </a:rPr>
              <a:t>estabilizar</a:t>
            </a:r>
            <a:r>
              <a:rPr lang="en-US" altLang="en-US" sz="3800" b="0" kern="0" dirty="0">
                <a:latin typeface="Calibri" panose="020F0502020204030204" pitchFamily="34" charset="0"/>
                <a:cs typeface="Calibri" panose="020F0502020204030204" pitchFamily="34" charset="0"/>
              </a:rPr>
              <a:t> a </a:t>
            </a:r>
            <a:r>
              <a:rPr lang="en-US" altLang="en-US" sz="3800" b="0" kern="0" dirty="0" err="1">
                <a:latin typeface="Calibri" panose="020F0502020204030204" pitchFamily="34" charset="0"/>
                <a:cs typeface="Calibri" panose="020F0502020204030204" pitchFamily="34" charset="0"/>
              </a:rPr>
              <a:t>relação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dívida</a:t>
            </a:r>
            <a:r>
              <a:rPr lang="en-US" altLang="en-US" sz="3800" b="0" kern="0" dirty="0">
                <a:latin typeface="Calibri" panose="020F0502020204030204" pitchFamily="34" charset="0"/>
                <a:cs typeface="Calibri" panose="020F0502020204030204" pitchFamily="34" charset="0"/>
              </a:rPr>
              <a:t> / PIB, para </a:t>
            </a:r>
            <a:r>
              <a:rPr lang="en-US" altLang="en-US" sz="3800" b="0" kern="0" dirty="0" err="1">
                <a:latin typeface="Calibri" panose="020F0502020204030204" pitchFamily="34" charset="0"/>
                <a:cs typeface="Calibri" panose="020F0502020204030204" pitchFamily="34" charset="0"/>
              </a:rPr>
              <a:t>determinados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níveis</a:t>
            </a:r>
            <a:r>
              <a:rPr lang="en-US" altLang="en-US" sz="3800" b="0" kern="0" dirty="0">
                <a:latin typeface="Calibri" panose="020F0502020204030204" pitchFamily="34" charset="0"/>
                <a:cs typeface="Calibri" panose="020F0502020204030204" pitchFamily="34" charset="0"/>
              </a:rPr>
              <a:t> de </a:t>
            </a:r>
            <a:r>
              <a:rPr lang="en-US" altLang="en-US" sz="3800" b="0" kern="0" dirty="0" err="1">
                <a:latin typeface="Calibri" panose="020F0502020204030204" pitchFamily="34" charset="0"/>
                <a:cs typeface="Calibri" panose="020F0502020204030204" pitchFamily="34" charset="0"/>
              </a:rPr>
              <a:t>crescimento</a:t>
            </a:r>
            <a:r>
              <a:rPr lang="en-US" altLang="en-US" sz="3800" b="0" kern="0" dirty="0">
                <a:latin typeface="Calibri" panose="020F0502020204030204" pitchFamily="34" charset="0"/>
                <a:cs typeface="Calibri" panose="020F0502020204030204" pitchFamily="34" charset="0"/>
              </a:rPr>
              <a:t> real, taxa real de   </a:t>
            </a:r>
            <a:r>
              <a:rPr lang="en-US" altLang="en-US" sz="3800" b="0" kern="0" dirty="0" err="1">
                <a:latin typeface="Calibri" panose="020F0502020204030204" pitchFamily="34" charset="0"/>
                <a:cs typeface="Calibri" panose="020F0502020204030204" pitchFamily="34" charset="0"/>
              </a:rPr>
              <a:t>juros</a:t>
            </a:r>
            <a:r>
              <a:rPr lang="en-US" altLang="en-US" sz="3800" b="0" kern="0" dirty="0">
                <a:latin typeface="Calibri" panose="020F0502020204030204" pitchFamily="34" charset="0"/>
                <a:cs typeface="Calibri" panose="020F0502020204030204" pitchFamily="34" charset="0"/>
              </a:rPr>
              <a:t>  e </a:t>
            </a:r>
            <a:r>
              <a:rPr lang="en-US" altLang="en-US" sz="3800" b="0" kern="0" dirty="0" err="1">
                <a:latin typeface="Calibri" panose="020F0502020204030204" pitchFamily="34" charset="0"/>
                <a:cs typeface="Calibri" panose="020F0502020204030204" pitchFamily="34" charset="0"/>
              </a:rPr>
              <a:t>senhoriagem</a:t>
            </a:r>
            <a:r>
              <a:rPr lang="en-US" altLang="en-US" sz="3800" b="0" kern="0" dirty="0">
                <a:latin typeface="Calibri" panose="020F0502020204030204" pitchFamily="34" charset="0"/>
                <a:cs typeface="Calibri" panose="020F0502020204030204" pitchFamily="34" charset="0"/>
              </a:rPr>
              <a:t>:</a:t>
            </a:r>
            <a:endParaRPr lang="pt-BR" altLang="en-US" sz="3800" b="0" kern="0" dirty="0">
              <a:latin typeface="Calibri" panose="020F0502020204030204" pitchFamily="34" charset="0"/>
              <a:cs typeface="Calibri" panose="020F0502020204030204" pitchFamily="34" charset="0"/>
            </a:endParaRPr>
          </a:p>
        </p:txBody>
      </p:sp>
      <p:graphicFrame>
        <p:nvGraphicFramePr>
          <p:cNvPr id="41988" name="Object 4"/>
          <p:cNvGraphicFramePr>
            <a:graphicFrameLocks noChangeAspect="1"/>
          </p:cNvGraphicFramePr>
          <p:nvPr>
            <p:extLst>
              <p:ext uri="{D42A27DB-BD31-4B8C-83A1-F6EECF244321}">
                <p14:modId xmlns:p14="http://schemas.microsoft.com/office/powerpoint/2010/main" val="1137134962"/>
              </p:ext>
            </p:extLst>
          </p:nvPr>
        </p:nvGraphicFramePr>
        <p:xfrm>
          <a:off x="609601" y="3621975"/>
          <a:ext cx="5181600" cy="1940625"/>
        </p:xfrm>
        <a:graphic>
          <a:graphicData uri="http://schemas.openxmlformats.org/presentationml/2006/ole">
            <mc:AlternateContent xmlns:mc="http://schemas.openxmlformats.org/markup-compatibility/2006">
              <mc:Choice xmlns:v="urn:schemas-microsoft-com:vml" Requires="v">
                <p:oleObj name="Equation" r:id="rId2" imgW="1485255" imgH="583947" progId="Equation.DSMT4">
                  <p:embed/>
                </p:oleObj>
              </mc:Choice>
              <mc:Fallback>
                <p:oleObj name="Equation" r:id="rId2" imgW="1485255" imgH="583947"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621975"/>
                        <a:ext cx="5181600" cy="1940625"/>
                      </a:xfrm>
                      <a:prstGeom prst="rect">
                        <a:avLst/>
                      </a:prstGeom>
                      <a:solidFill>
                        <a:srgbClr val="F2F2F2"/>
                      </a:solidFill>
                      <a:ln w="28575">
                        <a:solidFill>
                          <a:schemeClr val="tx1"/>
                        </a:solidFill>
                        <a:miter lim="800000"/>
                        <a:headEnd/>
                        <a:tailEnd/>
                      </a:ln>
                    </p:spPr>
                  </p:pic>
                </p:oleObj>
              </mc:Fallback>
            </mc:AlternateContent>
          </a:graphicData>
        </a:graphic>
      </p:graphicFrame>
      <p:sp>
        <p:nvSpPr>
          <p:cNvPr id="7" name="Rectangle 2"/>
          <p:cNvSpPr>
            <a:spLocks noGrp="1" noChangeArrowheads="1"/>
          </p:cNvSpPr>
          <p:nvPr>
            <p:ph type="title"/>
          </p:nvPr>
        </p:nvSpPr>
        <p:spPr>
          <a:xfrm>
            <a:off x="152400" y="762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cxnSp>
        <p:nvCxnSpPr>
          <p:cNvPr id="3" name="Conector de Seta Reta 2">
            <a:extLst>
              <a:ext uri="{FF2B5EF4-FFF2-40B4-BE49-F238E27FC236}">
                <a16:creationId xmlns:a16="http://schemas.microsoft.com/office/drawing/2014/main" id="{6EFED58F-82A0-42B8-8858-49D416EB17ED}"/>
              </a:ext>
            </a:extLst>
          </p:cNvPr>
          <p:cNvCxnSpPr>
            <a:cxnSpLocks/>
          </p:cNvCxnSpPr>
          <p:nvPr/>
        </p:nvCxnSpPr>
        <p:spPr bwMode="auto">
          <a:xfrm>
            <a:off x="5791200" y="4612575"/>
            <a:ext cx="6019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 name="CaixaDeTexto 1">
            <a:extLst>
              <a:ext uri="{FF2B5EF4-FFF2-40B4-BE49-F238E27FC236}">
                <a16:creationId xmlns:a16="http://schemas.microsoft.com/office/drawing/2014/main" id="{3589C583-408A-467A-AFB9-EDE65EBE9C83}"/>
              </a:ext>
            </a:extLst>
          </p:cNvPr>
          <p:cNvSpPr txBox="1"/>
          <p:nvPr/>
        </p:nvSpPr>
        <p:spPr>
          <a:xfrm>
            <a:off x="7010400" y="4002975"/>
            <a:ext cx="4038600" cy="584775"/>
          </a:xfrm>
          <a:prstGeom prst="rect">
            <a:avLst/>
          </a:prstGeom>
          <a:noFill/>
        </p:spPr>
        <p:txBody>
          <a:bodyPr wrap="square" rtlCol="0">
            <a:spAutoFit/>
          </a:bodyPr>
          <a:lstStyle/>
          <a:p>
            <a:r>
              <a:rPr lang="pt-BR" sz="3200" b="0" i="1" dirty="0">
                <a:solidFill>
                  <a:schemeClr val="tx1"/>
                </a:solidFill>
                <a:latin typeface="Calibri" panose="020F0502020204030204" pitchFamily="34" charset="0"/>
                <a:cs typeface="Calibri" panose="020F0502020204030204" pitchFamily="34" charset="0"/>
              </a:rPr>
              <a:t>Veja o slide seguinte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ppt_x"/>
                                          </p:val>
                                        </p:tav>
                                        <p:tav tm="100000">
                                          <p:val>
                                            <p:strVal val="#ppt_x"/>
                                          </p:val>
                                        </p:tav>
                                      </p:tavLst>
                                    </p:anim>
                                    <p:anim calcmode="lin" valueType="num">
                                      <p:cBhvr additive="base">
                                        <p:cTn id="14"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3BE74B94-1BD2-4715-8BBF-9A3B2365BC89}"/>
              </a:ext>
            </a:extLst>
          </p:cNvPr>
          <p:cNvSpPr/>
          <p:nvPr/>
        </p:nvSpPr>
        <p:spPr bwMode="auto">
          <a:xfrm>
            <a:off x="5562600" y="5395911"/>
            <a:ext cx="3490913" cy="1385889"/>
          </a:xfrm>
          <a:prstGeom prst="rect">
            <a:avLst/>
          </a:prstGeom>
          <a:solidFill>
            <a:schemeClr val="accent1">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aphicFrame>
        <p:nvGraphicFramePr>
          <p:cNvPr id="5" name="Objeto 4">
            <a:extLst>
              <a:ext uri="{FF2B5EF4-FFF2-40B4-BE49-F238E27FC236}">
                <a16:creationId xmlns:a16="http://schemas.microsoft.com/office/drawing/2014/main" id="{BF3B3F8E-7967-49AF-B2B4-FF36D69E8799}"/>
              </a:ext>
            </a:extLst>
          </p:cNvPr>
          <p:cNvGraphicFramePr>
            <a:graphicFrameLocks noChangeAspect="1"/>
          </p:cNvGraphicFramePr>
          <p:nvPr>
            <p:extLst>
              <p:ext uri="{D42A27DB-BD31-4B8C-83A1-F6EECF244321}">
                <p14:modId xmlns:p14="http://schemas.microsoft.com/office/powerpoint/2010/main" val="4172631036"/>
              </p:ext>
            </p:extLst>
          </p:nvPr>
        </p:nvGraphicFramePr>
        <p:xfrm>
          <a:off x="381000" y="990600"/>
          <a:ext cx="8256863" cy="1357314"/>
        </p:xfrm>
        <a:graphic>
          <a:graphicData uri="http://schemas.openxmlformats.org/presentationml/2006/ole">
            <mc:AlternateContent xmlns:mc="http://schemas.openxmlformats.org/markup-compatibility/2006">
              <mc:Choice xmlns:v="urn:schemas-microsoft-com:vml" Requires="v">
                <p:oleObj name="Equation" r:id="rId2" imgW="3492360" imgH="583920" progId="Equation.DSMT4">
                  <p:embed/>
                </p:oleObj>
              </mc:Choice>
              <mc:Fallback>
                <p:oleObj name="Equation" r:id="rId2" imgW="3492360" imgH="583920" progId="Equation.DSMT4">
                  <p:embed/>
                  <p:pic>
                    <p:nvPicPr>
                      <p:cNvPr id="0" name="Object 1"/>
                      <p:cNvPicPr>
                        <a:picLocks noChangeAspect="1" noChangeArrowheads="1"/>
                      </p:cNvPicPr>
                      <p:nvPr/>
                    </p:nvPicPr>
                    <p:blipFill>
                      <a:blip r:embed="rId3"/>
                      <a:srcRect/>
                      <a:stretch>
                        <a:fillRect/>
                      </a:stretch>
                    </p:blipFill>
                    <p:spPr bwMode="auto">
                      <a:xfrm>
                        <a:off x="381000" y="990600"/>
                        <a:ext cx="8256863" cy="1357314"/>
                      </a:xfrm>
                      <a:prstGeom prst="rect">
                        <a:avLst/>
                      </a:prstGeom>
                      <a:noFill/>
                    </p:spPr>
                  </p:pic>
                </p:oleObj>
              </mc:Fallback>
            </mc:AlternateContent>
          </a:graphicData>
        </a:graphic>
      </p:graphicFrame>
      <p:sp>
        <p:nvSpPr>
          <p:cNvPr id="6" name="Rectangle 2">
            <a:extLst>
              <a:ext uri="{FF2B5EF4-FFF2-40B4-BE49-F238E27FC236}">
                <a16:creationId xmlns:a16="http://schemas.microsoft.com/office/drawing/2014/main" id="{97DAE0BD-5266-4373-AEA1-A282F71C1F27}"/>
              </a:ext>
            </a:extLst>
          </p:cNvPr>
          <p:cNvSpPr>
            <a:spLocks noGrp="1" noChangeArrowheads="1"/>
          </p:cNvSpPr>
          <p:nvPr>
            <p:ph type="title"/>
          </p:nvPr>
        </p:nvSpPr>
        <p:spPr>
          <a:xfrm>
            <a:off x="76200" y="762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A ROI  do Governo e a Razão Dívida/PIB</a:t>
            </a:r>
          </a:p>
        </p:txBody>
      </p:sp>
      <p:graphicFrame>
        <p:nvGraphicFramePr>
          <p:cNvPr id="7" name="Objeto 6">
            <a:extLst>
              <a:ext uri="{FF2B5EF4-FFF2-40B4-BE49-F238E27FC236}">
                <a16:creationId xmlns:a16="http://schemas.microsoft.com/office/drawing/2014/main" id="{541E8BE6-CB2C-4F0A-9F70-744B4DC0756F}"/>
              </a:ext>
            </a:extLst>
          </p:cNvPr>
          <p:cNvGraphicFramePr>
            <a:graphicFrameLocks noChangeAspect="1"/>
          </p:cNvGraphicFramePr>
          <p:nvPr>
            <p:extLst>
              <p:ext uri="{D42A27DB-BD31-4B8C-83A1-F6EECF244321}">
                <p14:modId xmlns:p14="http://schemas.microsoft.com/office/powerpoint/2010/main" val="2539928915"/>
              </p:ext>
            </p:extLst>
          </p:nvPr>
        </p:nvGraphicFramePr>
        <p:xfrm>
          <a:off x="381000" y="2438400"/>
          <a:ext cx="8376693" cy="1357312"/>
        </p:xfrm>
        <a:graphic>
          <a:graphicData uri="http://schemas.openxmlformats.org/presentationml/2006/ole">
            <mc:AlternateContent xmlns:mc="http://schemas.openxmlformats.org/markup-compatibility/2006">
              <mc:Choice xmlns:v="urn:schemas-microsoft-com:vml" Requires="v">
                <p:oleObj name="Equation" r:id="rId4" imgW="3543120" imgH="583920" progId="Equation.DSMT4">
                  <p:embed/>
                </p:oleObj>
              </mc:Choice>
              <mc:Fallback>
                <p:oleObj name="Equation" r:id="rId4" imgW="3543120" imgH="583920" progId="Equation.DSMT4">
                  <p:embed/>
                  <p:pic>
                    <p:nvPicPr>
                      <p:cNvPr id="5" name="Objeto 4">
                        <a:extLst>
                          <a:ext uri="{FF2B5EF4-FFF2-40B4-BE49-F238E27FC236}">
                            <a16:creationId xmlns:a16="http://schemas.microsoft.com/office/drawing/2014/main" id="{BF3B3F8E-7967-49AF-B2B4-FF36D69E8799}"/>
                          </a:ext>
                        </a:extLst>
                      </p:cNvPr>
                      <p:cNvPicPr>
                        <a:picLocks noChangeAspect="1" noChangeArrowheads="1"/>
                      </p:cNvPicPr>
                      <p:nvPr/>
                    </p:nvPicPr>
                    <p:blipFill>
                      <a:blip r:embed="rId5"/>
                      <a:srcRect/>
                      <a:stretch>
                        <a:fillRect/>
                      </a:stretch>
                    </p:blipFill>
                    <p:spPr bwMode="auto">
                      <a:xfrm>
                        <a:off x="381000" y="2438400"/>
                        <a:ext cx="8376693" cy="1357312"/>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477B5A93-963A-4C01-9FD1-A541E899ACE8}"/>
              </a:ext>
            </a:extLst>
          </p:cNvPr>
          <p:cNvGraphicFramePr>
            <a:graphicFrameLocks noChangeAspect="1"/>
          </p:cNvGraphicFramePr>
          <p:nvPr>
            <p:extLst>
              <p:ext uri="{D42A27DB-BD31-4B8C-83A1-F6EECF244321}">
                <p14:modId xmlns:p14="http://schemas.microsoft.com/office/powerpoint/2010/main" val="4025056947"/>
              </p:ext>
            </p:extLst>
          </p:nvPr>
        </p:nvGraphicFramePr>
        <p:xfrm>
          <a:off x="381000" y="3900486"/>
          <a:ext cx="8672513" cy="1357314"/>
        </p:xfrm>
        <a:graphic>
          <a:graphicData uri="http://schemas.openxmlformats.org/presentationml/2006/ole">
            <mc:AlternateContent xmlns:mc="http://schemas.openxmlformats.org/markup-compatibility/2006">
              <mc:Choice xmlns:v="urn:schemas-microsoft-com:vml" Requires="v">
                <p:oleObj name="Equation" r:id="rId6" imgW="3670200" imgH="583920" progId="Equation.DSMT4">
                  <p:embed/>
                </p:oleObj>
              </mc:Choice>
              <mc:Fallback>
                <p:oleObj name="Equation" r:id="rId6" imgW="3670200" imgH="583920" progId="Equation.DSMT4">
                  <p:embed/>
                  <p:pic>
                    <p:nvPicPr>
                      <p:cNvPr id="7" name="Objeto 6">
                        <a:extLst>
                          <a:ext uri="{FF2B5EF4-FFF2-40B4-BE49-F238E27FC236}">
                            <a16:creationId xmlns:a16="http://schemas.microsoft.com/office/drawing/2014/main" id="{541E8BE6-CB2C-4F0A-9F70-744B4DC0756F}"/>
                          </a:ext>
                        </a:extLst>
                      </p:cNvPr>
                      <p:cNvPicPr>
                        <a:picLocks noChangeAspect="1" noChangeArrowheads="1"/>
                      </p:cNvPicPr>
                      <p:nvPr/>
                    </p:nvPicPr>
                    <p:blipFill>
                      <a:blip r:embed="rId7"/>
                      <a:srcRect/>
                      <a:stretch>
                        <a:fillRect/>
                      </a:stretch>
                    </p:blipFill>
                    <p:spPr bwMode="auto">
                      <a:xfrm>
                        <a:off x="381000" y="3900486"/>
                        <a:ext cx="8672513" cy="1357314"/>
                      </a:xfrm>
                      <a:prstGeom prst="rect">
                        <a:avLst/>
                      </a:prstGeom>
                      <a:noFill/>
                    </p:spPr>
                  </p:pic>
                </p:oleObj>
              </mc:Fallback>
            </mc:AlternateContent>
          </a:graphicData>
        </a:graphic>
      </p:graphicFrame>
      <p:graphicFrame>
        <p:nvGraphicFramePr>
          <p:cNvPr id="9" name="Objeto 8">
            <a:extLst>
              <a:ext uri="{FF2B5EF4-FFF2-40B4-BE49-F238E27FC236}">
                <a16:creationId xmlns:a16="http://schemas.microsoft.com/office/drawing/2014/main" id="{FDBCD2A4-E736-4A4A-8313-200E413726B7}"/>
              </a:ext>
            </a:extLst>
          </p:cNvPr>
          <p:cNvGraphicFramePr>
            <a:graphicFrameLocks noChangeAspect="1"/>
          </p:cNvGraphicFramePr>
          <p:nvPr>
            <p:extLst>
              <p:ext uri="{D42A27DB-BD31-4B8C-83A1-F6EECF244321}">
                <p14:modId xmlns:p14="http://schemas.microsoft.com/office/powerpoint/2010/main" val="3039936752"/>
              </p:ext>
            </p:extLst>
          </p:nvPr>
        </p:nvGraphicFramePr>
        <p:xfrm>
          <a:off x="361950" y="5424487"/>
          <a:ext cx="8642559" cy="1357312"/>
        </p:xfrm>
        <a:graphic>
          <a:graphicData uri="http://schemas.openxmlformats.org/presentationml/2006/ole">
            <mc:AlternateContent xmlns:mc="http://schemas.openxmlformats.org/markup-compatibility/2006">
              <mc:Choice xmlns:v="urn:schemas-microsoft-com:vml" Requires="v">
                <p:oleObj name="Equation" r:id="rId8" imgW="3657600" imgH="583920" progId="Equation.DSMT4">
                  <p:embed/>
                </p:oleObj>
              </mc:Choice>
              <mc:Fallback>
                <p:oleObj name="Equation" r:id="rId8" imgW="3657600" imgH="583920" progId="Equation.DSMT4">
                  <p:embed/>
                  <p:pic>
                    <p:nvPicPr>
                      <p:cNvPr id="8" name="Objeto 7">
                        <a:extLst>
                          <a:ext uri="{FF2B5EF4-FFF2-40B4-BE49-F238E27FC236}">
                            <a16:creationId xmlns:a16="http://schemas.microsoft.com/office/drawing/2014/main" id="{477B5A93-963A-4C01-9FD1-A541E899ACE8}"/>
                          </a:ext>
                        </a:extLst>
                      </p:cNvPr>
                      <p:cNvPicPr>
                        <a:picLocks noChangeAspect="1" noChangeArrowheads="1"/>
                      </p:cNvPicPr>
                      <p:nvPr/>
                    </p:nvPicPr>
                    <p:blipFill>
                      <a:blip r:embed="rId9"/>
                      <a:srcRect/>
                      <a:stretch>
                        <a:fillRect/>
                      </a:stretch>
                    </p:blipFill>
                    <p:spPr bwMode="auto">
                      <a:xfrm>
                        <a:off x="361950" y="5424487"/>
                        <a:ext cx="8642559" cy="1357312"/>
                      </a:xfrm>
                      <a:prstGeom prst="rect">
                        <a:avLst/>
                      </a:prstGeom>
                      <a:noFill/>
                    </p:spPr>
                  </p:pic>
                </p:oleObj>
              </mc:Fallback>
            </mc:AlternateContent>
          </a:graphicData>
        </a:graphic>
      </p:graphicFrame>
    </p:spTree>
    <p:extLst>
      <p:ext uri="{BB962C8B-B14F-4D97-AF65-F5344CB8AC3E}">
        <p14:creationId xmlns:p14="http://schemas.microsoft.com/office/powerpoint/2010/main" val="2006076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5611"/>
            <a:ext cx="11582400" cy="640238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6C3BBD3-7897-4C62-9CBF-AC32CCC24EC6}"/>
              </a:ext>
            </a:extLst>
          </p:cNvPr>
          <p:cNvSpPr>
            <a:spLocks noGrp="1" noChangeArrowheads="1"/>
          </p:cNvSpPr>
          <p:nvPr>
            <p:ph type="title"/>
          </p:nvPr>
        </p:nvSpPr>
        <p:spPr>
          <a:xfrm>
            <a:off x="152400" y="76200"/>
            <a:ext cx="11963400" cy="1143000"/>
          </a:xfrm>
        </p:spPr>
        <p:txBody>
          <a:bodyPr/>
          <a:lstStyle/>
          <a:p>
            <a:pPr algn="ctr"/>
            <a:r>
              <a:rPr lang="pt-BR" altLang="en-US" sz="4700" b="1" dirty="0">
                <a:solidFill>
                  <a:schemeClr val="tx1"/>
                </a:solidFill>
                <a:latin typeface="Arial" panose="020B0604020202020204" pitchFamily="34" charset="0"/>
                <a:cs typeface="Arial" panose="020B0604020202020204" pitchFamily="34" charset="0"/>
              </a:rPr>
              <a:t>Simulações Realizadas em 2019</a:t>
            </a:r>
          </a:p>
        </p:txBody>
      </p:sp>
      <p:grpSp>
        <p:nvGrpSpPr>
          <p:cNvPr id="10" name="Agrupar 9">
            <a:extLst>
              <a:ext uri="{FF2B5EF4-FFF2-40B4-BE49-F238E27FC236}">
                <a16:creationId xmlns:a16="http://schemas.microsoft.com/office/drawing/2014/main" id="{BFDEB1F4-0F3B-4AD0-94E7-DACBA1914443}"/>
              </a:ext>
            </a:extLst>
          </p:cNvPr>
          <p:cNvGrpSpPr/>
          <p:nvPr/>
        </p:nvGrpSpPr>
        <p:grpSpPr>
          <a:xfrm>
            <a:off x="-71437" y="1143000"/>
            <a:ext cx="12187237" cy="5486400"/>
            <a:chOff x="-71437" y="1143000"/>
            <a:chExt cx="12187237" cy="5486400"/>
          </a:xfrm>
        </p:grpSpPr>
        <p:grpSp>
          <p:nvGrpSpPr>
            <p:cNvPr id="7" name="Agrupar 6">
              <a:extLst>
                <a:ext uri="{FF2B5EF4-FFF2-40B4-BE49-F238E27FC236}">
                  <a16:creationId xmlns:a16="http://schemas.microsoft.com/office/drawing/2014/main" id="{956468B7-ADF7-4B18-A859-8327972F5B83}"/>
                </a:ext>
              </a:extLst>
            </p:cNvPr>
            <p:cNvGrpSpPr/>
            <p:nvPr/>
          </p:nvGrpSpPr>
          <p:grpSpPr>
            <a:xfrm>
              <a:off x="-71437" y="1143000"/>
              <a:ext cx="12187237" cy="5486400"/>
              <a:chOff x="-71437" y="914400"/>
              <a:chExt cx="12187237" cy="5486400"/>
            </a:xfrm>
          </p:grpSpPr>
          <p:pic>
            <p:nvPicPr>
              <p:cNvPr id="4" name="Imagem 3">
                <a:extLst>
                  <a:ext uri="{FF2B5EF4-FFF2-40B4-BE49-F238E27FC236}">
                    <a16:creationId xmlns:a16="http://schemas.microsoft.com/office/drawing/2014/main" id="{0807C7BB-43BB-4A11-99CC-F281FFDD5542}"/>
                  </a:ext>
                </a:extLst>
              </p:cNvPr>
              <p:cNvPicPr>
                <a:picLocks noChangeAspect="1"/>
              </p:cNvPicPr>
              <p:nvPr/>
            </p:nvPicPr>
            <p:blipFill>
              <a:blip r:embed="rId2"/>
              <a:stretch>
                <a:fillRect/>
              </a:stretch>
            </p:blipFill>
            <p:spPr>
              <a:xfrm>
                <a:off x="-38101" y="1020354"/>
                <a:ext cx="12153901" cy="5380446"/>
              </a:xfrm>
              <a:prstGeom prst="rect">
                <a:avLst/>
              </a:prstGeom>
            </p:spPr>
          </p:pic>
          <p:sp>
            <p:nvSpPr>
              <p:cNvPr id="6" name="Retângulo 5">
                <a:extLst>
                  <a:ext uri="{FF2B5EF4-FFF2-40B4-BE49-F238E27FC236}">
                    <a16:creationId xmlns:a16="http://schemas.microsoft.com/office/drawing/2014/main" id="{24A238AA-CB16-47C0-BE44-111A9F0C1578}"/>
                  </a:ext>
                </a:extLst>
              </p:cNvPr>
              <p:cNvSpPr/>
              <p:nvPr/>
            </p:nvSpPr>
            <p:spPr bwMode="auto">
              <a:xfrm>
                <a:off x="-71437" y="914400"/>
                <a:ext cx="1138237" cy="381000"/>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pSp>
        <p:sp>
          <p:nvSpPr>
            <p:cNvPr id="9" name="Retângulo 8">
              <a:extLst>
                <a:ext uri="{FF2B5EF4-FFF2-40B4-BE49-F238E27FC236}">
                  <a16:creationId xmlns:a16="http://schemas.microsoft.com/office/drawing/2014/main" id="{CFEC9629-9F83-4CAE-ABDC-D8A5019C8913}"/>
                </a:ext>
              </a:extLst>
            </p:cNvPr>
            <p:cNvSpPr/>
            <p:nvPr/>
          </p:nvSpPr>
          <p:spPr bwMode="auto">
            <a:xfrm>
              <a:off x="0" y="1143000"/>
              <a:ext cx="12039600" cy="5486400"/>
            </a:xfrm>
            <a:prstGeom prst="rect">
              <a:avLst/>
            </a:prstGeom>
            <a:no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pSp>
      <p:sp>
        <p:nvSpPr>
          <p:cNvPr id="2" name="Retângulo 1">
            <a:extLst>
              <a:ext uri="{FF2B5EF4-FFF2-40B4-BE49-F238E27FC236}">
                <a16:creationId xmlns:a16="http://schemas.microsoft.com/office/drawing/2014/main" id="{401AA8B4-620E-4731-AFA4-875D5582B378}"/>
              </a:ext>
            </a:extLst>
          </p:cNvPr>
          <p:cNvSpPr/>
          <p:nvPr/>
        </p:nvSpPr>
        <p:spPr bwMode="auto">
          <a:xfrm>
            <a:off x="5638800" y="2057400"/>
            <a:ext cx="609600" cy="32861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1" name="Retângulo 10">
            <a:extLst>
              <a:ext uri="{FF2B5EF4-FFF2-40B4-BE49-F238E27FC236}">
                <a16:creationId xmlns:a16="http://schemas.microsoft.com/office/drawing/2014/main" id="{91DCACAE-842D-4B8F-91DE-FBF6F6692586}"/>
              </a:ext>
            </a:extLst>
          </p:cNvPr>
          <p:cNvSpPr/>
          <p:nvPr/>
        </p:nvSpPr>
        <p:spPr bwMode="auto">
          <a:xfrm>
            <a:off x="471488" y="4900613"/>
            <a:ext cx="657225" cy="357187"/>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2" name="Retângulo 11">
            <a:extLst>
              <a:ext uri="{FF2B5EF4-FFF2-40B4-BE49-F238E27FC236}">
                <a16:creationId xmlns:a16="http://schemas.microsoft.com/office/drawing/2014/main" id="{57BFA0D8-4C6C-471A-9C22-B4583BB7DDAB}"/>
              </a:ext>
            </a:extLst>
          </p:cNvPr>
          <p:cNvSpPr/>
          <p:nvPr/>
        </p:nvSpPr>
        <p:spPr bwMode="auto">
          <a:xfrm>
            <a:off x="5638800" y="4876800"/>
            <a:ext cx="647700" cy="381000"/>
          </a:xfrm>
          <a:prstGeom prst="rect">
            <a:avLst/>
          </a:prstGeom>
          <a:noFill/>
          <a:ln w="57150" cap="flat" cmpd="sng" algn="ctr">
            <a:solidFill>
              <a:srgbClr val="0033CC"/>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3491574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4400" y="304800"/>
            <a:ext cx="10515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Algumas Observações Sobre o Comportamento dos Gastos do Governo</a:t>
            </a:r>
          </a:p>
        </p:txBody>
      </p:sp>
      <p:sp>
        <p:nvSpPr>
          <p:cNvPr id="5" name="Espaço Reservado para Conteúdo 2"/>
          <p:cNvSpPr>
            <a:spLocks noGrp="1"/>
          </p:cNvSpPr>
          <p:nvPr>
            <p:ph idx="1"/>
          </p:nvPr>
        </p:nvSpPr>
        <p:spPr>
          <a:xfrm>
            <a:off x="228600" y="1828800"/>
            <a:ext cx="11734800" cy="3886200"/>
          </a:xfrm>
        </p:spPr>
        <p:txBody>
          <a:bodyPr/>
          <a:lstStyle/>
          <a:p>
            <a:pPr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Lei de Wagner → </a:t>
            </a:r>
            <a:r>
              <a:rPr lang="pt-BR" altLang="en-US" sz="3800" dirty="0">
                <a:latin typeface="Calibri" panose="020F0502020204030204" pitchFamily="34" charset="0"/>
                <a:cs typeface="Calibri" panose="020F0502020204030204" pitchFamily="34" charset="0"/>
              </a:rPr>
              <a:t>Os gastos do governo devem crescer em um ritmo mais acelerado do que o PIB em razão das questões da administração, segurança, educação, distribuição de renda e regulação. </a:t>
            </a:r>
            <a:r>
              <a:rPr lang="pt-BR" altLang="en-US" sz="3800" b="1" dirty="0" err="1">
                <a:latin typeface="Calibri" panose="020F0502020204030204" pitchFamily="34" charset="0"/>
                <a:cs typeface="Calibri" panose="020F0502020204030204" pitchFamily="34" charset="0"/>
              </a:rPr>
              <a:t>Musgrave</a:t>
            </a:r>
            <a:r>
              <a:rPr lang="pt-BR" altLang="en-US" sz="3800" b="1" dirty="0">
                <a:latin typeface="Calibri" panose="020F0502020204030204" pitchFamily="34" charset="0"/>
                <a:cs typeface="Calibri" panose="020F0502020204030204" pitchFamily="34" charset="0"/>
              </a:rPr>
              <a:t> e </a:t>
            </a:r>
            <a:r>
              <a:rPr lang="pt-BR" altLang="en-US" sz="3800" b="1" dirty="0" err="1">
                <a:latin typeface="Calibri" panose="020F0502020204030204" pitchFamily="34" charset="0"/>
                <a:cs typeface="Calibri" panose="020F0502020204030204" pitchFamily="34" charset="0"/>
              </a:rPr>
              <a:t>Herber</a:t>
            </a:r>
            <a:r>
              <a:rPr lang="pt-BR" altLang="en-US" sz="3800" b="1" dirty="0">
                <a:latin typeface="Calibri" panose="020F0502020204030204" pitchFamily="34" charset="0"/>
                <a:cs typeface="Calibri" panose="020F0502020204030204" pitchFamily="34" charset="0"/>
              </a:rPr>
              <a:t> </a:t>
            </a:r>
            <a:r>
              <a:rPr lang="pt-BR" altLang="en-US" sz="3800" dirty="0">
                <a:latin typeface="Calibri" panose="020F0502020204030204" pitchFamily="34" charset="0"/>
                <a:cs typeface="Calibri" panose="020F0502020204030204" pitchFamily="34" charset="0"/>
              </a:rPr>
              <a:t>associam isso ao estágio de industrialização do país.</a:t>
            </a:r>
          </a:p>
          <a:p>
            <a:pPr algn="just">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b="1" dirty="0">
                <a:latin typeface="Calibri" panose="020F0502020204030204" pitchFamily="34" charset="0"/>
                <a:cs typeface="Calibri" panose="020F0502020204030204" pitchFamily="34" charset="0"/>
              </a:rPr>
              <a:t>Segundo </a:t>
            </a:r>
            <a:r>
              <a:rPr lang="pt-BR" altLang="en-US" sz="3800" b="1" dirty="0" err="1">
                <a:latin typeface="Calibri" panose="020F0502020204030204" pitchFamily="34" charset="0"/>
                <a:cs typeface="Calibri" panose="020F0502020204030204" pitchFamily="34" charset="0"/>
              </a:rPr>
              <a:t>Rostow</a:t>
            </a:r>
            <a:r>
              <a:rPr lang="pt-BR" altLang="en-US" sz="3800" b="1" dirty="0">
                <a:latin typeface="Calibri" panose="020F0502020204030204" pitchFamily="34" charset="0"/>
                <a:cs typeface="Calibri" panose="020F0502020204030204" pitchFamily="34" charset="0"/>
              </a:rPr>
              <a:t> → </a:t>
            </a:r>
            <a:r>
              <a:rPr lang="pt-BR" altLang="en-US" sz="3800" dirty="0">
                <a:latin typeface="Calibri" panose="020F0502020204030204" pitchFamily="34" charset="0"/>
                <a:cs typeface="Calibri" panose="020F0502020204030204" pitchFamily="34" charset="0"/>
              </a:rPr>
              <a:t>Os gastos e investimentos em programas sociais crescerão mais ao longo do tempo, relativamente aos outros gastos.										</a:t>
            </a:r>
          </a:p>
        </p:txBody>
      </p:sp>
      <p:cxnSp>
        <p:nvCxnSpPr>
          <p:cNvPr id="3" name="Conector de Seta Reta 2">
            <a:extLst>
              <a:ext uri="{FF2B5EF4-FFF2-40B4-BE49-F238E27FC236}">
                <a16:creationId xmlns:a16="http://schemas.microsoft.com/office/drawing/2014/main" id="{57450708-4F0C-4541-9F5F-07D240F138C8}"/>
              </a:ext>
            </a:extLst>
          </p:cNvPr>
          <p:cNvCxnSpPr>
            <a:cxnSpLocks/>
          </p:cNvCxnSpPr>
          <p:nvPr/>
        </p:nvCxnSpPr>
        <p:spPr bwMode="auto">
          <a:xfrm>
            <a:off x="10972800" y="4495800"/>
            <a:ext cx="990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19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59E92DD-D0BA-40DA-87EE-AF511A661125}"/>
              </a:ext>
            </a:extLst>
          </p:cNvPr>
          <p:cNvSpPr>
            <a:spLocks noGrp="1"/>
          </p:cNvSpPr>
          <p:nvPr>
            <p:ph idx="1"/>
          </p:nvPr>
        </p:nvSpPr>
        <p:spPr>
          <a:xfrm>
            <a:off x="76200" y="991084"/>
            <a:ext cx="11963400" cy="4114316"/>
          </a:xfrm>
        </p:spPr>
        <p:txBody>
          <a:bodyPr/>
          <a:lstStyle/>
          <a:p>
            <a:pPr algn="just"/>
            <a:r>
              <a:rPr lang="pt-BR" sz="3200" dirty="0">
                <a:latin typeface="Calibri" panose="020F0502020204030204" pitchFamily="34" charset="0"/>
                <a:cs typeface="Calibri" panose="020F0502020204030204" pitchFamily="34" charset="0"/>
              </a:rPr>
              <a:t>Um axioma é um fato que não é questionado. Ele não deve ser entendido como uma verdade fundamental na vida, mas sim como uma regra inquebrável na hora de formular um teorema. </a:t>
            </a:r>
          </a:p>
          <a:p>
            <a:pPr lvl="1" algn="just">
              <a:buFont typeface="Arial" panose="020B0604020202020204" pitchFamily="34" charset="0"/>
              <a:buChar char="•"/>
            </a:pPr>
            <a:r>
              <a:rPr lang="pt-BR" sz="2800" dirty="0">
                <a:latin typeface="Calibri" panose="020F0502020204030204" pitchFamily="34" charset="0"/>
                <a:cs typeface="Calibri" panose="020F0502020204030204" pitchFamily="34" charset="0"/>
              </a:rPr>
              <a:t>Por exemplo, a geometria euclidiana (lembre-se do colégio) que abrange muitas fórmulas e conceitos que você vê no colégio) só funciona se você tomar como certos cinco axiomas, como o de que é sempre possível desenhar uma linha reta entre dois pontos. </a:t>
            </a:r>
          </a:p>
          <a:p>
            <a:pPr algn="just"/>
            <a:r>
              <a:rPr lang="pt-BR" sz="3200" dirty="0">
                <a:latin typeface="Calibri" panose="020F0502020204030204" pitchFamily="34" charset="0"/>
                <a:cs typeface="Calibri" panose="020F0502020204030204" pitchFamily="34" charset="0"/>
              </a:rPr>
              <a:t>Teorema é o resultado de algo que você pode provar com passos lógicos a partir de axiomas.</a:t>
            </a:r>
          </a:p>
          <a:p>
            <a:pPr lvl="1" algn="just">
              <a:buFont typeface="Arial" panose="020B0604020202020204" pitchFamily="34" charset="0"/>
              <a:buChar char="•"/>
            </a:pPr>
            <a:r>
              <a:rPr lang="pt-BR" sz="2800" dirty="0">
                <a:latin typeface="Calibri" panose="020F0502020204030204" pitchFamily="34" charset="0"/>
                <a:cs typeface="Calibri" panose="020F0502020204030204" pitchFamily="34" charset="0"/>
              </a:rPr>
              <a:t>Por exemplo, o Teorema de Pitágoras diz que “a soma dos quadrados dos catetos é igual ao quadrado da hipotenusa” → mas isso só é verdade se você levar em conta os axiomas da geometria euclidiana. </a:t>
            </a:r>
          </a:p>
        </p:txBody>
      </p:sp>
      <p:sp>
        <p:nvSpPr>
          <p:cNvPr id="4" name="Título 1">
            <a:extLst>
              <a:ext uri="{FF2B5EF4-FFF2-40B4-BE49-F238E27FC236}">
                <a16:creationId xmlns:a16="http://schemas.microsoft.com/office/drawing/2014/main" id="{837E9E67-E9E7-4FFB-A4DF-EA7484278B59}"/>
              </a:ext>
            </a:extLst>
          </p:cNvPr>
          <p:cNvSpPr>
            <a:spLocks noGrp="1"/>
          </p:cNvSpPr>
          <p:nvPr>
            <p:ph type="title"/>
          </p:nvPr>
        </p:nvSpPr>
        <p:spPr>
          <a:xfrm>
            <a:off x="914400" y="0"/>
            <a:ext cx="10515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Importantes</a:t>
            </a:r>
          </a:p>
        </p:txBody>
      </p:sp>
    </p:spTree>
    <p:extLst>
      <p:ext uri="{BB962C8B-B14F-4D97-AF65-F5344CB8AC3E}">
        <p14:creationId xmlns:p14="http://schemas.microsoft.com/office/powerpoint/2010/main" val="3617705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320EC5EC-44DD-4AAD-83C6-4C91A457E6FF}"/>
              </a:ext>
            </a:extLst>
          </p:cNvPr>
          <p:cNvSpPr>
            <a:spLocks noGrp="1"/>
          </p:cNvSpPr>
          <p:nvPr>
            <p:ph idx="1"/>
          </p:nvPr>
        </p:nvSpPr>
        <p:spPr>
          <a:xfrm>
            <a:off x="76200" y="1143484"/>
            <a:ext cx="11963400" cy="4114316"/>
          </a:xfrm>
        </p:spPr>
        <p:txBody>
          <a:bodyPr/>
          <a:lstStyle/>
          <a:p>
            <a:pPr algn="just"/>
            <a:r>
              <a:rPr lang="pt-BR" sz="3400" b="1" dirty="0">
                <a:latin typeface="Calibri" panose="020F0502020204030204" pitchFamily="34" charset="0"/>
                <a:cs typeface="Calibri" panose="020F0502020204030204" pitchFamily="34" charset="0"/>
              </a:rPr>
              <a:t>Lei </a:t>
            </a:r>
            <a:r>
              <a:rPr lang="pt-BR" sz="3400" dirty="0">
                <a:latin typeface="Calibri" panose="020F0502020204030204" pitchFamily="34" charset="0"/>
                <a:cs typeface="Calibri" panose="020F0502020204030204" pitchFamily="34" charset="0"/>
              </a:rPr>
              <a:t>(no sentido cientifico), é uma regra que descreve um fenômeno que ocorre </a:t>
            </a:r>
            <a:r>
              <a:rPr lang="pt-BR" sz="3400" b="1" dirty="0">
                <a:latin typeface="Calibri" panose="020F0502020204030204" pitchFamily="34" charset="0"/>
                <a:cs typeface="Calibri" panose="020F0502020204030204" pitchFamily="34" charset="0"/>
              </a:rPr>
              <a:t>com regularidade</a:t>
            </a:r>
            <a:r>
              <a:rPr lang="pt-BR" sz="3400" dirty="0">
                <a:latin typeface="Calibri" panose="020F0502020204030204" pitchFamily="34" charset="0"/>
                <a:cs typeface="Calibri" panose="020F0502020204030204" pitchFamily="34" charset="0"/>
              </a:rPr>
              <a:t>. </a:t>
            </a:r>
          </a:p>
          <a:p>
            <a:pPr algn="just"/>
            <a:r>
              <a:rPr lang="pt-BR" sz="3400" dirty="0">
                <a:latin typeface="Calibri" panose="020F0502020204030204" pitchFamily="34" charset="0"/>
                <a:cs typeface="Calibri" panose="020F0502020204030204" pitchFamily="34" charset="0"/>
              </a:rPr>
              <a:t>Trata-se de uma hipótese geralmente simples mas de </a:t>
            </a:r>
            <a:r>
              <a:rPr lang="pt-BR" sz="3400" b="1" dirty="0">
                <a:latin typeface="Calibri" panose="020F0502020204030204" pitchFamily="34" charset="0"/>
                <a:cs typeface="Calibri" panose="020F0502020204030204" pitchFamily="34" charset="0"/>
              </a:rPr>
              <a:t>abrangência geral</a:t>
            </a:r>
            <a:r>
              <a:rPr lang="pt-BR" sz="3400" dirty="0">
                <a:latin typeface="Calibri" panose="020F0502020204030204" pitchFamily="34" charset="0"/>
                <a:cs typeface="Calibri" panose="020F0502020204030204" pitchFamily="34" charset="0"/>
              </a:rPr>
              <a:t>, que, sendo exaustivamente confrontada, testada e validada frente a um amplo e diverso conjunto de fatos, dá-lhes sempre sentido cronológico, lógico e causal, e por tal recebe um título "honorífico" que a destaca entre as demais, o título de lei.</a:t>
            </a:r>
          </a:p>
          <a:p>
            <a:pPr algn="just"/>
            <a:endParaRPr lang="pt-BR" sz="1200" dirty="0">
              <a:latin typeface="Calibri" panose="020F0502020204030204" pitchFamily="34" charset="0"/>
              <a:cs typeface="Calibri" panose="020F0502020204030204" pitchFamily="34" charset="0"/>
            </a:endParaRPr>
          </a:p>
          <a:p>
            <a:pPr algn="just"/>
            <a:r>
              <a:rPr lang="pt-BR" sz="3400" dirty="0">
                <a:latin typeface="Calibri" panose="020F0502020204030204" pitchFamily="34" charset="0"/>
                <a:cs typeface="Calibri" panose="020F0502020204030204" pitchFamily="34" charset="0"/>
              </a:rPr>
              <a:t>Nesse sentido o termo “Lei de Wagner” é impróprio.</a:t>
            </a:r>
          </a:p>
        </p:txBody>
      </p:sp>
      <p:sp>
        <p:nvSpPr>
          <p:cNvPr id="7" name="Título 1">
            <a:extLst>
              <a:ext uri="{FF2B5EF4-FFF2-40B4-BE49-F238E27FC236}">
                <a16:creationId xmlns:a16="http://schemas.microsoft.com/office/drawing/2014/main" id="{DD950AEF-D9B9-4E61-89EE-CC607C00C1B3}"/>
              </a:ext>
            </a:extLst>
          </p:cNvPr>
          <p:cNvSpPr>
            <a:spLocks noGrp="1"/>
          </p:cNvSpPr>
          <p:nvPr>
            <p:ph type="title"/>
          </p:nvPr>
        </p:nvSpPr>
        <p:spPr>
          <a:xfrm>
            <a:off x="914400" y="0"/>
            <a:ext cx="105156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Observações Importantes</a:t>
            </a:r>
          </a:p>
        </p:txBody>
      </p:sp>
    </p:spTree>
    <p:extLst>
      <p:ext uri="{BB962C8B-B14F-4D97-AF65-F5344CB8AC3E}">
        <p14:creationId xmlns:p14="http://schemas.microsoft.com/office/powerpoint/2010/main" val="26265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BEF1CBD-7DB3-4021-A658-829A0C5EBCD2}"/>
              </a:ext>
            </a:extLst>
          </p:cNvPr>
          <p:cNvPicPr>
            <a:picLocks noChangeAspect="1"/>
          </p:cNvPicPr>
          <p:nvPr/>
        </p:nvPicPr>
        <p:blipFill>
          <a:blip r:embed="rId2"/>
          <a:stretch>
            <a:fillRect/>
          </a:stretch>
        </p:blipFill>
        <p:spPr>
          <a:xfrm>
            <a:off x="0" y="359582"/>
            <a:ext cx="12192000" cy="6498418"/>
          </a:xfrm>
          <a:prstGeom prst="rect">
            <a:avLst/>
          </a:prstGeom>
        </p:spPr>
      </p:pic>
    </p:spTree>
    <p:extLst>
      <p:ext uri="{BB962C8B-B14F-4D97-AF65-F5344CB8AC3E}">
        <p14:creationId xmlns:p14="http://schemas.microsoft.com/office/powerpoint/2010/main" val="2212371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Espaço Reservado para Conteúdo 1"/>
          <p:cNvSpPr>
            <a:spLocks noGrp="1"/>
          </p:cNvSpPr>
          <p:nvPr>
            <p:ph idx="1"/>
          </p:nvPr>
        </p:nvSpPr>
        <p:spPr>
          <a:xfrm>
            <a:off x="152400" y="304800"/>
            <a:ext cx="11887200" cy="4114800"/>
          </a:xfrm>
        </p:spPr>
        <p:txBody>
          <a:bodyPr/>
          <a:lstStyle/>
          <a:p>
            <a:pPr marL="0" indent="0" algn="just" eaLnBrk="1" hangingPunct="1">
              <a:buClrTx/>
              <a:buNone/>
            </a:pPr>
            <a:r>
              <a:rPr lang="pt-BR" altLang="en-US" sz="4200" b="1" dirty="0">
                <a:latin typeface="Calibri" panose="020F0502020204030204" pitchFamily="34" charset="0"/>
                <a:cs typeface="Calibri" panose="020F0502020204030204" pitchFamily="34" charset="0"/>
              </a:rPr>
              <a:t>1)BNDES - Economia 2011 – 50</a:t>
            </a:r>
          </a:p>
          <a:p>
            <a:pPr marL="0" indent="0" algn="just" eaLnBrk="1" hangingPunct="1">
              <a:buClrTx/>
              <a:buNone/>
            </a:pPr>
            <a:r>
              <a:rPr lang="pt-BR" altLang="en-US" sz="3600" dirty="0">
                <a:latin typeface="Calibri" panose="020F0502020204030204" pitchFamily="34" charset="0"/>
                <a:cs typeface="Calibri" panose="020F0502020204030204" pitchFamily="34" charset="0"/>
              </a:rPr>
              <a:t>Uma economia cresce sem inflação. A razão Dívida Pública ÷ Produto Interno Bruto (D ÷ PIB) aumentará continuamente se não houver um valor mínimo de </a:t>
            </a:r>
            <a:r>
              <a:rPr lang="pt-BR" altLang="en-US" sz="3600" i="1" dirty="0">
                <a:latin typeface="Calibri" panose="020F0502020204030204" pitchFamily="34" charset="0"/>
                <a:cs typeface="Calibri" panose="020F0502020204030204" pitchFamily="34" charset="0"/>
              </a:rPr>
              <a:t>Superávit Primário (S) do setor público, expresso em </a:t>
            </a:r>
            <a:r>
              <a:rPr lang="pt-BR" altLang="en-US" sz="3600" dirty="0">
                <a:latin typeface="Calibri" panose="020F0502020204030204" pitchFamily="34" charset="0"/>
                <a:cs typeface="Calibri" panose="020F0502020204030204" pitchFamily="34" charset="0"/>
              </a:rPr>
              <a:t>relação ao Produto Interno Bruto (S ÷ PIB). Não ocorrendo alteração nas demais variáveis relevantes, esse valor mínimo de S ÷ PIB será menor se o(a)</a:t>
            </a:r>
          </a:p>
          <a:p>
            <a:pPr marL="0" indent="0" algn="just" eaLnBrk="1" hangingPunct="1">
              <a:buClrTx/>
              <a:buNone/>
            </a:pPr>
            <a:endParaRPr lang="pt-BR" altLang="en-US" sz="3600" dirty="0">
              <a:latin typeface="Calibri" panose="020F0502020204030204" pitchFamily="34" charset="0"/>
              <a:cs typeface="Calibri" panose="020F0502020204030204" pitchFamily="34" charset="0"/>
            </a:endParaRPr>
          </a:p>
          <a:p>
            <a:endParaRPr lang="en-US" altLang="en-US" sz="3600" dirty="0">
              <a:latin typeface="Calibri" panose="020F0502020204030204" pitchFamily="34" charset="0"/>
              <a:cs typeface="Calibri" panose="020F0502020204030204" pitchFamily="34" charset="0"/>
            </a:endParaRPr>
          </a:p>
        </p:txBody>
      </p:sp>
      <p:sp>
        <p:nvSpPr>
          <p:cNvPr id="5" name="CaixaDeTexto 6"/>
          <p:cNvSpPr txBox="1">
            <a:spLocks noChangeArrowheads="1"/>
          </p:cNvSpPr>
          <p:nvPr/>
        </p:nvSpPr>
        <p:spPr bwMode="auto">
          <a:xfrm>
            <a:off x="152400" y="4800600"/>
            <a:ext cx="11920538" cy="16619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800100" indent="-3429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Wingdings" panose="05000000000000000000" pitchFamily="2" charset="2"/>
              <a:buChar char="§"/>
            </a:pPr>
            <a:r>
              <a:rPr lang="pt-BR" altLang="en-US" sz="3400" dirty="0">
                <a:latin typeface="Calibri" panose="020F0502020204030204" pitchFamily="34" charset="0"/>
                <a:cs typeface="Calibri" panose="020F0502020204030204" pitchFamily="34" charset="0"/>
              </a:rPr>
              <a:t>OBS. </a:t>
            </a:r>
            <a:r>
              <a:rPr lang="pt-BR" altLang="en-US" sz="3400" b="0" dirty="0">
                <a:latin typeface="Calibri" panose="020F0502020204030204" pitchFamily="34" charset="0"/>
                <a:cs typeface="Calibri" panose="020F0502020204030204" pitchFamily="34" charset="0"/>
              </a:rPr>
              <a:t>caso houvesse inflação, como  </a:t>
            </a:r>
            <a:r>
              <a:rPr lang="pt-BR" altLang="en-US" sz="3400" b="0" i="1" dirty="0">
                <a:latin typeface="Calibri" panose="020F0502020204030204" pitchFamily="34" charset="0"/>
                <a:cs typeface="Calibri" panose="020F0502020204030204" pitchFamily="34" charset="0"/>
              </a:rPr>
              <a:t>r = i – </a:t>
            </a:r>
            <a:r>
              <a:rPr lang="pt-BR" altLang="en-US" sz="3400" b="0" i="1" dirty="0">
                <a:latin typeface="Symbol" panose="05050102010706020507" pitchFamily="18" charset="2"/>
                <a:cs typeface="Calibri" panose="020F0502020204030204" pitchFamily="34" charset="0"/>
              </a:rPr>
              <a:t>p</a:t>
            </a:r>
            <a:r>
              <a:rPr lang="pt-BR" altLang="en-US" sz="3400" b="0" i="1" dirty="0">
                <a:latin typeface="Calibri" panose="020F0502020204030204" pitchFamily="34" charset="0"/>
                <a:cs typeface="Calibri" panose="020F0502020204030204" pitchFamily="34" charset="0"/>
              </a:rPr>
              <a:t> </a:t>
            </a:r>
            <a:r>
              <a:rPr lang="pt-BR" altLang="en-US" sz="3400" b="0" dirty="0">
                <a:latin typeface="Calibri" panose="020F0502020204030204" pitchFamily="34" charset="0"/>
                <a:cs typeface="Calibri" panose="020F0502020204030204" pitchFamily="34" charset="0"/>
              </a:rPr>
              <a:t>, neste caso, um aumento da taxa de inflação reduziria a taxa real de juros incidente sobre a dívida. </a:t>
            </a:r>
            <a:endParaRPr lang="en-US" altLang="en-US" sz="3400" b="0" dirty="0">
              <a:latin typeface="Calibri" panose="020F0502020204030204" pitchFamily="34" charset="0"/>
              <a:cs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0" y="2895600"/>
            <a:ext cx="609600" cy="628650"/>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Espaço Reservado para Conteúdo 1"/>
          <p:cNvSpPr>
            <a:spLocks noGrp="1"/>
          </p:cNvSpPr>
          <p:nvPr>
            <p:ph idx="1"/>
          </p:nvPr>
        </p:nvSpPr>
        <p:spPr>
          <a:xfrm>
            <a:off x="76200" y="762000"/>
            <a:ext cx="12039601" cy="4114800"/>
          </a:xfrm>
        </p:spPr>
        <p:txBody>
          <a:bodyPr/>
          <a:lstStyle/>
          <a:p>
            <a:pPr algn="just" eaLnBrk="1" hangingPunct="1">
              <a:buClrTx/>
              <a:buFont typeface="Lucida Sans Unicode" panose="020B0602030504020204" pitchFamily="34" charset="0"/>
              <a:buAutoNum type="alphaLcParenR"/>
            </a:pPr>
            <a:r>
              <a:rPr lang="pt-BR" altLang="en-US" sz="3800" dirty="0">
                <a:latin typeface="Calibri" panose="020F0502020204030204" pitchFamily="34" charset="0"/>
                <a:cs typeface="Calibri" panose="020F0502020204030204" pitchFamily="34" charset="0"/>
              </a:rPr>
              <a:t> grau de abertura para o exterior da economia for menor.</a:t>
            </a:r>
          </a:p>
          <a:p>
            <a:pPr algn="just" eaLnBrk="1" hangingPunct="1">
              <a:buClrTx/>
              <a:buFont typeface="Lucida Sans Unicode" panose="020B0602030504020204" pitchFamily="34" charset="0"/>
              <a:buAutoNum type="alphaLcParenR"/>
            </a:pPr>
            <a:r>
              <a:rPr lang="pt-BR" altLang="en-US" sz="3800" dirty="0">
                <a:latin typeface="Calibri" panose="020F0502020204030204" pitchFamily="34" charset="0"/>
                <a:cs typeface="Calibri" panose="020F0502020204030204" pitchFamily="34" charset="0"/>
              </a:rPr>
              <a:t> valor inicial da relação D ÷ PIB for maior.</a:t>
            </a:r>
          </a:p>
          <a:p>
            <a:pPr algn="just" eaLnBrk="1" hangingPunct="1">
              <a:buClrTx/>
              <a:buFont typeface="Lucida Sans Unicode" panose="020B0602030504020204" pitchFamily="34" charset="0"/>
              <a:buAutoNum type="alphaLcParenR"/>
            </a:pPr>
            <a:r>
              <a:rPr lang="pt-BR" altLang="en-US" sz="3800" dirty="0">
                <a:latin typeface="Calibri" panose="020F0502020204030204" pitchFamily="34" charset="0"/>
                <a:cs typeface="Calibri" panose="020F0502020204030204" pitchFamily="34" charset="0"/>
              </a:rPr>
              <a:t> consumo privado em relação ao PIB for menor.</a:t>
            </a:r>
          </a:p>
          <a:p>
            <a:pPr algn="just" eaLnBrk="1" hangingPunct="1">
              <a:buClrTx/>
              <a:buFont typeface="Lucida Sans Unicode" panose="020B0602030504020204" pitchFamily="34" charset="0"/>
              <a:buAutoNum type="alphaLcParenR"/>
            </a:pPr>
            <a:r>
              <a:rPr lang="pt-BR" altLang="en-US" sz="3800" dirty="0">
                <a:latin typeface="Calibri" panose="020F0502020204030204" pitchFamily="34" charset="0"/>
                <a:cs typeface="Calibri" panose="020F0502020204030204" pitchFamily="34" charset="0"/>
              </a:rPr>
              <a:t> taxa de juros da economia for menor.</a:t>
            </a:r>
          </a:p>
          <a:p>
            <a:pPr algn="just" eaLnBrk="1" hangingPunct="1">
              <a:buClrTx/>
              <a:buFont typeface="Lucida Sans Unicode" panose="020B0602030504020204" pitchFamily="34" charset="0"/>
              <a:buAutoNum type="alphaLcParenR"/>
            </a:pPr>
            <a:r>
              <a:rPr lang="pt-BR" altLang="en-US" sz="3800" dirty="0">
                <a:latin typeface="Calibri" panose="020F0502020204030204" pitchFamily="34" charset="0"/>
                <a:cs typeface="Calibri" panose="020F0502020204030204" pitchFamily="34" charset="0"/>
              </a:rPr>
              <a:t> taxa de crescimento do PIB real da economia for menor.</a:t>
            </a:r>
          </a:p>
          <a:p>
            <a:pPr algn="just" eaLnBrk="1" hangingPunct="1">
              <a:buClrTx/>
              <a:buFont typeface="Wingdings" panose="05000000000000000000" pitchFamily="2" charset="2"/>
              <a:buChar char="q"/>
            </a:pPr>
            <a:endParaRPr lang="pt-BR" altLang="en-US" sz="3800" dirty="0">
              <a:latin typeface="Calibri" panose="020F0502020204030204" pitchFamily="34" charset="0"/>
              <a:cs typeface="Calibri" panose="020F0502020204030204" pitchFamily="34" charset="0"/>
            </a:endParaRPr>
          </a:p>
          <a:p>
            <a:pPr algn="just" eaLnBrk="1" hangingPunct="1">
              <a:buClrTx/>
              <a:buFont typeface="Wingdings" panose="05000000000000000000" pitchFamily="2" charset="2"/>
              <a:buChar char="q"/>
            </a:pPr>
            <a:endParaRPr lang="pt-BR" altLang="en-US" sz="3800" dirty="0">
              <a:latin typeface="Calibri" panose="020F0502020204030204" pitchFamily="34" charset="0"/>
              <a:cs typeface="Calibri" panose="020F0502020204030204" pitchFamily="34" charset="0"/>
            </a:endParaRPr>
          </a:p>
          <a:p>
            <a:pPr algn="just"/>
            <a:endParaRPr lang="en-US" alt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083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bwMode="auto">
          <a:xfrm>
            <a:off x="152400" y="2457450"/>
            <a:ext cx="11811000" cy="4171950"/>
          </a:xfrm>
          <a:prstGeom prst="rect">
            <a:avLst/>
          </a:prstGeom>
          <a:solidFill>
            <a:schemeClr val="bg1">
              <a:lumMod val="9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just"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dirty="0">
              <a:ln>
                <a:noFill/>
              </a:ln>
              <a:solidFill>
                <a:schemeClr val="bg2"/>
              </a:solidFill>
              <a:effectLst/>
              <a:latin typeface="Times New Roman" pitchFamily="18" charset="0"/>
            </a:endParaRPr>
          </a:p>
        </p:txBody>
      </p:sp>
      <p:graphicFrame>
        <p:nvGraphicFramePr>
          <p:cNvPr id="45059" name="Object 3"/>
          <p:cNvGraphicFramePr>
            <a:graphicFrameLocks/>
          </p:cNvGraphicFramePr>
          <p:nvPr>
            <p:extLst>
              <p:ext uri="{D42A27DB-BD31-4B8C-83A1-F6EECF244321}">
                <p14:modId xmlns:p14="http://schemas.microsoft.com/office/powerpoint/2010/main" val="1356633290"/>
              </p:ext>
            </p:extLst>
          </p:nvPr>
        </p:nvGraphicFramePr>
        <p:xfrm>
          <a:off x="152400" y="609600"/>
          <a:ext cx="6019800" cy="1676400"/>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0"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019800" cy="16764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45060" name="Espaço Reservado para Conteúdo 2"/>
          <p:cNvSpPr txBox="1">
            <a:spLocks/>
          </p:cNvSpPr>
          <p:nvPr/>
        </p:nvSpPr>
        <p:spPr bwMode="auto">
          <a:xfrm>
            <a:off x="152400" y="2457450"/>
            <a:ext cx="11811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30250" indent="-2730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buClrTx/>
              <a:buSzPct val="95000"/>
              <a:buFont typeface="Wingdings 2" panose="05020102010507070707" pitchFamily="18" charset="2"/>
              <a:buChar char=""/>
            </a:pPr>
            <a:r>
              <a:rPr lang="pt-BR" altLang="en-US" sz="3800" b="0" dirty="0">
                <a:latin typeface="Calibri" panose="020F0502020204030204" pitchFamily="34" charset="0"/>
              </a:rPr>
              <a:t>A equação acima nos mostra que a relação (dívida/</a:t>
            </a:r>
            <a:r>
              <a:rPr lang="pt-BR" altLang="en-US" sz="3800" b="0" dirty="0" err="1">
                <a:latin typeface="Calibri" panose="020F0502020204030204" pitchFamily="34" charset="0"/>
              </a:rPr>
              <a:t>Pib</a:t>
            </a:r>
            <a:r>
              <a:rPr lang="pt-BR" altLang="en-US" sz="3800" b="0" dirty="0">
                <a:latin typeface="Calibri" panose="020F0502020204030204" pitchFamily="34" charset="0"/>
              </a:rPr>
              <a:t>) aumenta:</a:t>
            </a:r>
          </a:p>
          <a:p>
            <a:pPr lvl="1">
              <a:buClrTx/>
              <a:buSzPct val="95000"/>
              <a:buFont typeface="Wingdings 2" panose="05020102010507070707" pitchFamily="18" charset="2"/>
              <a:buChar char=""/>
            </a:pPr>
            <a:r>
              <a:rPr lang="pt-BR" altLang="en-US" sz="3800" b="0" dirty="0">
                <a:latin typeface="Calibri" panose="020F0502020204030204" pitchFamily="34" charset="0"/>
              </a:rPr>
              <a:t>Quanto maior a taxa de juros incidente sobre a dívida.</a:t>
            </a:r>
          </a:p>
          <a:p>
            <a:pPr lvl="1">
              <a:buClrTx/>
              <a:buSzPct val="95000"/>
              <a:buFont typeface="Wingdings 2" panose="05020102010507070707" pitchFamily="18" charset="2"/>
              <a:buChar char=""/>
            </a:pPr>
            <a:r>
              <a:rPr lang="pt-BR" altLang="en-US" sz="3800" b="0" dirty="0">
                <a:latin typeface="Calibri" panose="020F0502020204030204" pitchFamily="34" charset="0"/>
              </a:rPr>
              <a:t>Quanto menor a taxa de crescimento do PIB real.</a:t>
            </a:r>
          </a:p>
          <a:p>
            <a:pPr lvl="1">
              <a:buClrTx/>
              <a:buSzPct val="95000"/>
              <a:buFont typeface="Wingdings 2" panose="05020102010507070707" pitchFamily="18" charset="2"/>
              <a:buChar char=""/>
            </a:pPr>
            <a:r>
              <a:rPr lang="pt-BR" altLang="en-US" sz="3800" b="0" dirty="0">
                <a:latin typeface="Calibri" panose="020F0502020204030204" pitchFamily="34" charset="0"/>
              </a:rPr>
              <a:t>Quanto maior o coeficiente de endividamento inicial.</a:t>
            </a:r>
          </a:p>
          <a:p>
            <a:pPr lvl="1">
              <a:buClrTx/>
              <a:buSzPct val="95000"/>
              <a:buFont typeface="Wingdings 2" panose="05020102010507070707" pitchFamily="18" charset="2"/>
              <a:buChar char=""/>
            </a:pPr>
            <a:r>
              <a:rPr lang="pt-BR" altLang="en-US" sz="3800" b="0" dirty="0">
                <a:latin typeface="Calibri" panose="020F0502020204030204" pitchFamily="34" charset="0"/>
              </a:rPr>
              <a:t>Quanto maior o déficit primário em relação ao PIB.</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p:cNvSpPr>
            <a:spLocks noGrp="1"/>
          </p:cNvSpPr>
          <p:nvPr>
            <p:ph idx="1"/>
          </p:nvPr>
        </p:nvSpPr>
        <p:spPr>
          <a:xfrm>
            <a:off x="381000" y="304800"/>
            <a:ext cx="11506200" cy="2844800"/>
          </a:xfrm>
        </p:spPr>
        <p:txBody>
          <a:bodyPr/>
          <a:lstStyle/>
          <a:p>
            <a:pPr marL="0" indent="0" algn="just">
              <a:buClrTx/>
              <a:buNone/>
              <a:defRPr/>
            </a:pPr>
            <a:r>
              <a:rPr lang="pt-BR" altLang="en-US" sz="4400" b="1" dirty="0">
                <a:latin typeface="Calibri" panose="020F0502020204030204" pitchFamily="34" charset="0"/>
                <a:cs typeface="Calibri" panose="020F0502020204030204" pitchFamily="34" charset="0"/>
              </a:rPr>
              <a:t>2) BNDES - Economia 2011 - 48</a:t>
            </a:r>
            <a:endParaRPr lang="pt-BR" altLang="en-US" sz="4400" dirty="0">
              <a:latin typeface="Calibri" panose="020F0502020204030204" pitchFamily="34" charset="0"/>
              <a:cs typeface="Calibri" panose="020F0502020204030204" pitchFamily="34" charset="0"/>
            </a:endParaRPr>
          </a:p>
          <a:p>
            <a:pPr marL="0" indent="0" algn="just">
              <a:buClrTx/>
              <a:buNone/>
              <a:defRPr/>
            </a:pPr>
            <a:r>
              <a:rPr lang="pt-BR" altLang="en-US" sz="3800" dirty="0">
                <a:latin typeface="Calibri" panose="020F0502020204030204" pitchFamily="34" charset="0"/>
                <a:cs typeface="Calibri" panose="020F0502020204030204" pitchFamily="34" charset="0"/>
              </a:rPr>
              <a:t>De acordo com o Banco Central do Brasil, o setor público brasileiro, incluídas todas as esferas do governo, registrou </a:t>
            </a:r>
            <a:r>
              <a:rPr lang="pt-BR" altLang="en-US" sz="3800" i="1" dirty="0">
                <a:latin typeface="Calibri" panose="020F0502020204030204" pitchFamily="34" charset="0"/>
                <a:cs typeface="Calibri" panose="020F0502020204030204" pitchFamily="34" charset="0"/>
              </a:rPr>
              <a:t>superávits primários correspondentes a 2,06 e 2,78% do </a:t>
            </a:r>
            <a:r>
              <a:rPr lang="pt-BR" altLang="en-US" sz="3800" dirty="0">
                <a:latin typeface="Calibri" panose="020F0502020204030204" pitchFamily="34" charset="0"/>
                <a:cs typeface="Calibri" panose="020F0502020204030204" pitchFamily="34" charset="0"/>
              </a:rPr>
              <a:t>PIB em 2009 e 2010, respectivamente. Comparando-se esses dois resultados, conclui-se que</a:t>
            </a:r>
          </a:p>
          <a:p>
            <a:pPr algn="just">
              <a:defRPr/>
            </a:pPr>
            <a:endParaRPr lang="pt-BR" altLang="en-US" sz="3800" dirty="0">
              <a:latin typeface="Calibri" panose="020F0502020204030204" pitchFamily="34" charset="0"/>
              <a:cs typeface="Calibri" panose="020F0502020204030204" pitchFamily="34" charset="0"/>
            </a:endParaRPr>
          </a:p>
          <a:p>
            <a:pPr marL="0" indent="0" algn="just">
              <a:buNone/>
              <a:defRPr/>
            </a:pPr>
            <a:endParaRPr lang="en-US" sz="3800" dirty="0">
              <a:latin typeface="Calibri" panose="020F0502020204030204" pitchFamily="34" charset="0"/>
              <a:cs typeface="Calibri" panose="020F050202020403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81000" y="547622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Espaço Reservado para Conteúdo 1"/>
          <p:cNvSpPr>
            <a:spLocks noGrp="1"/>
          </p:cNvSpPr>
          <p:nvPr>
            <p:ph idx="1"/>
          </p:nvPr>
        </p:nvSpPr>
        <p:spPr>
          <a:xfrm>
            <a:off x="381000" y="304800"/>
            <a:ext cx="11582400" cy="2844800"/>
          </a:xfrm>
        </p:spPr>
        <p:txBody>
          <a:bodyPr/>
          <a:lstStyle/>
          <a:p>
            <a:pPr marL="457200" indent="-457200" algn="just" eaLnBrk="1" hangingPunct="1">
              <a:buClrTx/>
              <a:buFont typeface="+mj-lt"/>
              <a:buAutoNum type="alphaLcParenR"/>
              <a:defRPr/>
            </a:pPr>
            <a:r>
              <a:rPr lang="pt-BR" altLang="en-US" sz="3800" dirty="0">
                <a:latin typeface="Calibri" panose="020F0502020204030204" pitchFamily="34" charset="0"/>
                <a:cs typeface="Calibri" panose="020F0502020204030204" pitchFamily="34" charset="0"/>
              </a:rPr>
              <a:t>o balanço de pagamentos do País foi superavitário em ambos os anos.</a:t>
            </a:r>
          </a:p>
          <a:p>
            <a:pPr marL="457200" indent="-457200" algn="just" eaLnBrk="1" hangingPunct="1">
              <a:buClrTx/>
              <a:buFont typeface="+mj-lt"/>
              <a:buAutoNum type="alphaLcParenR"/>
              <a:defRPr/>
            </a:pPr>
            <a:r>
              <a:rPr lang="pt-BR" altLang="en-US" sz="3800" dirty="0">
                <a:latin typeface="Calibri" panose="020F0502020204030204" pitchFamily="34" charset="0"/>
                <a:cs typeface="Calibri" panose="020F0502020204030204" pitchFamily="34" charset="0"/>
              </a:rPr>
              <a:t>o </a:t>
            </a:r>
            <a:r>
              <a:rPr lang="pt-BR" altLang="en-US" sz="3800" i="1" dirty="0">
                <a:latin typeface="Calibri" panose="020F0502020204030204" pitchFamily="34" charset="0"/>
                <a:cs typeface="Calibri" panose="020F0502020204030204" pitchFamily="34" charset="0"/>
              </a:rPr>
              <a:t>superávit externo brasileiro aumentou de 2009 para </a:t>
            </a:r>
            <a:r>
              <a:rPr lang="pt-BR" altLang="en-US" sz="3800" dirty="0">
                <a:latin typeface="Calibri" panose="020F0502020204030204" pitchFamily="34" charset="0"/>
                <a:cs typeface="Calibri" panose="020F0502020204030204" pitchFamily="34" charset="0"/>
              </a:rPr>
              <a:t>2010.</a:t>
            </a:r>
          </a:p>
          <a:p>
            <a:pPr marL="457200" indent="-457200" algn="just" eaLnBrk="1" hangingPunct="1">
              <a:buClrTx/>
              <a:buFont typeface="+mj-lt"/>
              <a:buAutoNum type="alphaLcParenR"/>
              <a:defRPr/>
            </a:pPr>
            <a:r>
              <a:rPr lang="pt-BR" altLang="en-US" sz="3800" dirty="0">
                <a:latin typeface="Calibri" panose="020F0502020204030204" pitchFamily="34" charset="0"/>
                <a:cs typeface="Calibri" panose="020F0502020204030204" pitchFamily="34" charset="0"/>
              </a:rPr>
              <a:t>as contas públicas de cada uma das diversas esferas de governo do País foram superavitárias em ambos os anos.</a:t>
            </a:r>
          </a:p>
          <a:p>
            <a:pPr marL="457200" indent="-457200" algn="just" eaLnBrk="1" hangingPunct="1">
              <a:buClrTx/>
              <a:buFont typeface="+mj-lt"/>
              <a:buAutoNum type="alphaLcParenR"/>
              <a:defRPr/>
            </a:pPr>
            <a:r>
              <a:rPr lang="pt-BR" altLang="en-US" sz="3800" dirty="0">
                <a:latin typeface="Calibri" panose="020F0502020204030204" pitchFamily="34" charset="0"/>
                <a:cs typeface="Calibri" panose="020F0502020204030204" pitchFamily="34" charset="0"/>
              </a:rPr>
              <a:t>os gastos públicos aumentaram de 2009 para 2010.</a:t>
            </a:r>
          </a:p>
          <a:p>
            <a:pPr marL="457200" indent="-457200" algn="just" eaLnBrk="1" hangingPunct="1">
              <a:buClrTx/>
              <a:buFont typeface="+mj-lt"/>
              <a:buAutoNum type="alphaLcParenR"/>
              <a:defRPr/>
            </a:pPr>
            <a:r>
              <a:rPr lang="pt-BR" altLang="en-US" sz="3800" dirty="0">
                <a:latin typeface="Calibri" panose="020F0502020204030204" pitchFamily="34" charset="0"/>
                <a:cs typeface="Calibri" panose="020F0502020204030204" pitchFamily="34" charset="0"/>
              </a:rPr>
              <a:t>os recursos necessários ao pagamento dos juros da dívida pública aumentaram de 2009 para 2010.</a:t>
            </a:r>
          </a:p>
          <a:p>
            <a:pPr algn="just">
              <a:defRPr/>
            </a:pPr>
            <a:endParaRPr lang="pt-BR" altLang="en-US" sz="3800" dirty="0">
              <a:latin typeface="Calibri" panose="020F0502020204030204" pitchFamily="34" charset="0"/>
              <a:cs typeface="Calibri" panose="020F0502020204030204" pitchFamily="34" charset="0"/>
            </a:endParaRPr>
          </a:p>
          <a:p>
            <a:pPr algn="just">
              <a:defRPr/>
            </a:pPr>
            <a:endParaRPr lang="en-US" sz="3800" dirty="0">
              <a:latin typeface="Calibri" panose="020F0502020204030204" pitchFamily="34" charset="0"/>
              <a:cs typeface="Calibri" panose="020F0502020204030204" pitchFamily="34" charset="0"/>
            </a:endParaRPr>
          </a:p>
        </p:txBody>
      </p:sp>
      <p:sp>
        <p:nvSpPr>
          <p:cNvPr id="6" name="CaixaDeTexto 5"/>
          <p:cNvSpPr txBox="1"/>
          <p:nvPr/>
        </p:nvSpPr>
        <p:spPr>
          <a:xfrm>
            <a:off x="0" y="5410200"/>
            <a:ext cx="533400" cy="523220"/>
          </a:xfrm>
          <a:prstGeom prst="rect">
            <a:avLst/>
          </a:prstGeom>
          <a:noFill/>
        </p:spPr>
        <p:txBody>
          <a:bodyPr wrap="square" rtlCol="0">
            <a:spAutoFit/>
          </a:bodyPr>
          <a:lstStyle/>
          <a:p>
            <a:r>
              <a:rPr lang="pt-BR" sz="2800" b="1" dirty="0">
                <a:solidFill>
                  <a:srgbClr val="FF0000"/>
                </a:solidFill>
              </a:rPr>
              <a:t>F</a:t>
            </a:r>
          </a:p>
        </p:txBody>
      </p:sp>
    </p:spTree>
    <p:extLst>
      <p:ext uri="{BB962C8B-B14F-4D97-AF65-F5344CB8AC3E}">
        <p14:creationId xmlns:p14="http://schemas.microsoft.com/office/powerpoint/2010/main" val="30358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ixaDeTexto 4"/>
          <p:cNvSpPr txBox="1">
            <a:spLocks noChangeArrowheads="1"/>
          </p:cNvSpPr>
          <p:nvPr/>
        </p:nvSpPr>
        <p:spPr bwMode="auto">
          <a:xfrm>
            <a:off x="381000" y="381000"/>
            <a:ext cx="11506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ct val="0"/>
              </a:spcBef>
              <a:buClrTx/>
              <a:buSzTx/>
              <a:buFont typeface="Arial" panose="020B0604020202020204" pitchFamily="34" charset="0"/>
              <a:buChar char="•"/>
            </a:pPr>
            <a:r>
              <a:rPr lang="pt-BR" altLang="en-US" sz="3800" dirty="0">
                <a:latin typeface="Calibri" panose="020F0502020204030204" pitchFamily="34" charset="0"/>
                <a:ea typeface="Verdana" panose="020B0604030504040204" pitchFamily="34" charset="0"/>
                <a:cs typeface="Calibri" panose="020F0502020204030204" pitchFamily="34" charset="0"/>
              </a:rPr>
              <a:t>Gabarito errado: </a:t>
            </a:r>
          </a:p>
          <a:p>
            <a:pPr lvl="1"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O superávit primário pode aumentar com a despesa com juros caindo. Com isso, o déficit nominal seria menor. Portanto. não faz sentido falar em “recursos necessários”.</a:t>
            </a:r>
          </a:p>
          <a:p>
            <a:pPr lvl="1"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Nota: foi exatamente o que aconteceu</a:t>
            </a:r>
          </a:p>
          <a:p>
            <a:pPr lvl="2"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Despesa com juros em 2009 = 5,37</a:t>
            </a:r>
          </a:p>
          <a:p>
            <a:pPr lvl="2"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Despesa com juros em 2010 = 5,32</a:t>
            </a:r>
          </a:p>
          <a:p>
            <a:pPr lvl="2" algn="just" eaLnBrk="1" hangingPunct="1">
              <a:spcBef>
                <a:spcPct val="0"/>
              </a:spcBef>
              <a:buClrTx/>
              <a:buSzTx/>
              <a:buFont typeface="Arial" panose="020B0604020202020204" pitchFamily="34" charset="0"/>
              <a:buChar char="•"/>
            </a:pPr>
            <a:endParaRPr lang="pt-BR" altLang="en-US" sz="3800" b="0" dirty="0">
              <a:latin typeface="Calibri" panose="020F0502020204030204" pitchFamily="34" charset="0"/>
              <a:ea typeface="Verdana" panose="020B0604030504040204" pitchFamily="34" charset="0"/>
              <a:cs typeface="Calibri" panose="020F0502020204030204" pitchFamily="34" charset="0"/>
            </a:endParaRPr>
          </a:p>
          <a:p>
            <a:pPr marL="571500" indent="-571500"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Veja os dados a seguir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24000"/>
            <a:ext cx="8888696" cy="279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3400"/>
            <a:ext cx="5791200" cy="246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2"/>
          <p:cNvGraphicFramePr>
            <a:graphicFrameLocks/>
          </p:cNvGraphicFramePr>
          <p:nvPr>
            <p:extLst>
              <p:ext uri="{D42A27DB-BD31-4B8C-83A1-F6EECF244321}">
                <p14:modId xmlns:p14="http://schemas.microsoft.com/office/powerpoint/2010/main" val="1543280230"/>
              </p:ext>
            </p:extLst>
          </p:nvPr>
        </p:nvGraphicFramePr>
        <p:xfrm>
          <a:off x="2555875" y="312738"/>
          <a:ext cx="8188325" cy="1058862"/>
        </p:xfrm>
        <a:graphic>
          <a:graphicData uri="http://schemas.openxmlformats.org/presentationml/2006/ole">
            <mc:AlternateContent xmlns:mc="http://schemas.openxmlformats.org/markup-compatibility/2006">
              <mc:Choice xmlns:v="urn:schemas-microsoft-com:vml" Requires="v">
                <p:oleObj name="Equation" r:id="rId4" imgW="2209680" imgH="279360" progId="Equation.DSMT4">
                  <p:embed/>
                </p:oleObj>
              </mc:Choice>
              <mc:Fallback>
                <p:oleObj name="Equation" r:id="rId4" imgW="2209680" imgH="279360" progId="Equation.DSMT4">
                  <p:embed/>
                  <p:pic>
                    <p:nvPicPr>
                      <p:cNvPr id="33796" name="Object 2"/>
                      <p:cNvPicPr>
                        <a:picLocks noChangeArrowheads="1"/>
                      </p:cNvPicPr>
                      <p:nvPr/>
                    </p:nvPicPr>
                    <p:blipFill>
                      <a:blip r:embed="rId5"/>
                      <a:srcRect/>
                      <a:stretch>
                        <a:fillRect/>
                      </a:stretch>
                    </p:blipFill>
                    <p:spPr bwMode="auto">
                      <a:xfrm>
                        <a:off x="2555875" y="312738"/>
                        <a:ext cx="8188325" cy="1058862"/>
                      </a:xfrm>
                      <a:prstGeom prst="rect">
                        <a:avLst/>
                      </a:prstGeom>
                      <a:noFill/>
                      <a:ln w="9525">
                        <a:noFill/>
                        <a:miter lim="800000"/>
                        <a:headEnd/>
                        <a:tailEnd/>
                      </a:ln>
                    </p:spPr>
                  </p:pic>
                </p:oleObj>
              </mc:Fallback>
            </mc:AlternateContent>
          </a:graphicData>
        </a:graphic>
      </p:graphicFrame>
      <p:sp>
        <p:nvSpPr>
          <p:cNvPr id="11" name="Colchete Direito 10"/>
          <p:cNvSpPr/>
          <p:nvPr/>
        </p:nvSpPr>
        <p:spPr bwMode="auto">
          <a:xfrm rot="5400000">
            <a:off x="4623593" y="-772319"/>
            <a:ext cx="90488" cy="4073525"/>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2" name="Colchete Direito 11"/>
          <p:cNvSpPr/>
          <p:nvPr/>
        </p:nvSpPr>
        <p:spPr bwMode="auto">
          <a:xfrm rot="5400000">
            <a:off x="7607332" y="658844"/>
            <a:ext cx="61912" cy="1182624"/>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3" name="Colchete Direito 12"/>
          <p:cNvSpPr/>
          <p:nvPr/>
        </p:nvSpPr>
        <p:spPr bwMode="auto">
          <a:xfrm rot="5400000">
            <a:off x="9664732" y="201644"/>
            <a:ext cx="61912" cy="2097024"/>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15" name="Conector de Seta Reta 14"/>
          <p:cNvCxnSpPr/>
          <p:nvPr/>
        </p:nvCxnSpPr>
        <p:spPr bwMode="auto">
          <a:xfrm>
            <a:off x="5943600" y="1295400"/>
            <a:ext cx="228600" cy="7000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Conector de Seta Reta 16"/>
          <p:cNvCxnSpPr/>
          <p:nvPr/>
        </p:nvCxnSpPr>
        <p:spPr bwMode="auto">
          <a:xfrm>
            <a:off x="7543800" y="1281112"/>
            <a:ext cx="0" cy="3952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Conector de Seta Reta 18"/>
          <p:cNvCxnSpPr>
            <a:cxnSpLocks/>
          </p:cNvCxnSpPr>
          <p:nvPr/>
        </p:nvCxnSpPr>
        <p:spPr bwMode="auto">
          <a:xfrm flipH="1">
            <a:off x="8726425" y="1281112"/>
            <a:ext cx="798575" cy="33337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5240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EA0EB36-10D1-4124-B015-FF406674CD30}"/>
              </a:ext>
            </a:extLst>
          </p:cNvPr>
          <p:cNvSpPr>
            <a:spLocks noGrp="1"/>
          </p:cNvSpPr>
          <p:nvPr>
            <p:ph type="title"/>
          </p:nvPr>
        </p:nvSpPr>
        <p:spPr>
          <a:xfrm>
            <a:off x="168965" y="312118"/>
            <a:ext cx="11108635" cy="1325563"/>
          </a:xfrm>
        </p:spPr>
        <p:txBody>
          <a:bodyPr>
            <a:noAutofit/>
          </a:bodyPr>
          <a:lstStyle/>
          <a:p>
            <a:pPr algn="l"/>
            <a:r>
              <a:rPr lang="pt-BR" sz="4400" b="1" dirty="0">
                <a:solidFill>
                  <a:schemeClr val="tx1"/>
                </a:solidFill>
                <a:latin typeface="Calibri" panose="020F0502020204030204" pitchFamily="34" charset="0"/>
                <a:cs typeface="Calibri" panose="020F0502020204030204" pitchFamily="34" charset="0"/>
              </a:rPr>
              <a:t>3) SEFAZ-PI – Anal. do Tesouro - FCC - 2015 </a:t>
            </a:r>
            <a:br>
              <a:rPr lang="pt-BR" sz="4400" b="1" dirty="0">
                <a:solidFill>
                  <a:schemeClr val="tx1"/>
                </a:solidFill>
                <a:latin typeface="Calibri" panose="020F0502020204030204" pitchFamily="34" charset="0"/>
                <a:cs typeface="Calibri" panose="020F0502020204030204" pitchFamily="34" charset="0"/>
              </a:rPr>
            </a:br>
            <a:endParaRPr lang="pt-BR" sz="44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ECFD7285-25F3-4BF0-805D-730D24E9EB74}"/>
              </a:ext>
            </a:extLst>
          </p:cNvPr>
          <p:cNvSpPr>
            <a:spLocks noGrp="1"/>
          </p:cNvSpPr>
          <p:nvPr>
            <p:ph idx="1"/>
          </p:nvPr>
        </p:nvSpPr>
        <p:spPr>
          <a:xfrm>
            <a:off x="106016" y="1096755"/>
            <a:ext cx="11628783" cy="4351338"/>
          </a:xfrm>
        </p:spPr>
        <p:txBody>
          <a:bodyPr>
            <a:noAutofit/>
          </a:bodyPr>
          <a:lstStyle/>
          <a:p>
            <a:pPr algn="just"/>
            <a:r>
              <a:rPr lang="pt-BR" sz="3700" dirty="0">
                <a:latin typeface="Calibri" panose="020F0502020204030204" pitchFamily="34" charset="0"/>
                <a:cs typeface="Calibri" panose="020F0502020204030204" pitchFamily="34" charset="0"/>
              </a:rPr>
              <a:t>Considere que a condição de equilíbrio da relação Dívida Pública/PIB, seja igual a fórmula: h = d . [(i - y) / (1 + y)] - s onde: h = superávit primário do setor público, expresso como proporção do PIB, d = relação Dívida Pública/PIB,          y = taxa de variação nominal do PIB, i = taxa nominal de juros e s = relação de senhoriagem/PIB. Essa fórmula indica que, em termos algébricos, o superávit primário como proporção do PIB, requerido para estabilizar a relação dívida/PIB, é uma função</a:t>
            </a:r>
          </a:p>
        </p:txBody>
      </p:sp>
    </p:spTree>
    <p:extLst>
      <p:ext uri="{BB962C8B-B14F-4D97-AF65-F5344CB8AC3E}">
        <p14:creationId xmlns:p14="http://schemas.microsoft.com/office/powerpoint/2010/main" val="1872440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6F0BC657-E894-4F32-B8F7-9F4556A4FB0B}"/>
              </a:ext>
            </a:extLst>
          </p:cNvPr>
          <p:cNvSpPr/>
          <p:nvPr/>
        </p:nvSpPr>
        <p:spPr>
          <a:xfrm>
            <a:off x="39199" y="3962400"/>
            <a:ext cx="543897" cy="569844"/>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ço Reservado para Conteúdo 2">
            <a:extLst>
              <a:ext uri="{FF2B5EF4-FFF2-40B4-BE49-F238E27FC236}">
                <a16:creationId xmlns:a16="http://schemas.microsoft.com/office/drawing/2014/main" id="{505606E2-AD4B-417D-BEA2-E85B9CF76580}"/>
              </a:ext>
            </a:extLst>
          </p:cNvPr>
          <p:cNvSpPr>
            <a:spLocks noGrp="1"/>
          </p:cNvSpPr>
          <p:nvPr>
            <p:ph idx="1"/>
          </p:nvPr>
        </p:nvSpPr>
        <p:spPr>
          <a:xfrm>
            <a:off x="106016" y="394392"/>
            <a:ext cx="11857383" cy="4351338"/>
          </a:xfrm>
        </p:spPr>
        <p:txBody>
          <a:bodyPr>
            <a:noAutofit/>
          </a:bodyPr>
          <a:lstStyle/>
          <a:p>
            <a:pPr marL="514350" indent="-514350" algn="just">
              <a:buFont typeface="+mj-lt"/>
              <a:buAutoNum type="alphaLcParenR"/>
            </a:pPr>
            <a:r>
              <a:rPr lang="pt-BR" sz="3600" dirty="0">
                <a:latin typeface="Calibri" panose="020F0502020204030204" pitchFamily="34" charset="0"/>
                <a:cs typeface="Calibri" panose="020F0502020204030204" pitchFamily="34" charset="0"/>
              </a:rPr>
              <a:t>inversa da própria relação dívida/PIB e da taxa de juros nominal e uma função direta do crescimento nominal da economia e da senhoriagem negativa.</a:t>
            </a:r>
          </a:p>
          <a:p>
            <a:pPr marL="514350" indent="-514350" algn="just">
              <a:buFont typeface="+mj-lt"/>
              <a:buAutoNum type="alphaLcParenR"/>
            </a:pPr>
            <a:r>
              <a:rPr lang="pt-BR" sz="3600" dirty="0">
                <a:latin typeface="Calibri" panose="020F0502020204030204" pitchFamily="34" charset="0"/>
                <a:cs typeface="Calibri" panose="020F0502020204030204" pitchFamily="34" charset="0"/>
              </a:rPr>
              <a:t>direta da própria relação dívida/PIB e da taxa de juros real e uma função inversa do crescimento nominal da economia e da razão senhoriagem negativa.</a:t>
            </a:r>
          </a:p>
          <a:p>
            <a:pPr marL="514350" indent="-514350" algn="just">
              <a:buFont typeface="+mj-lt"/>
              <a:buAutoNum type="alphaLcParenR"/>
            </a:pPr>
            <a:r>
              <a:rPr lang="pt-BR" sz="3600" dirty="0">
                <a:latin typeface="Calibri" panose="020F0502020204030204" pitchFamily="34" charset="0"/>
                <a:cs typeface="Calibri" panose="020F0502020204030204" pitchFamily="34" charset="0"/>
              </a:rPr>
              <a:t>direta da própria relação dívida/PIB e da taxa de juros nominal e uma função inversa do crescimento nominal da economia e da razão senhoriagem/PIB.</a:t>
            </a:r>
          </a:p>
        </p:txBody>
      </p:sp>
    </p:spTree>
    <p:extLst>
      <p:ext uri="{BB962C8B-B14F-4D97-AF65-F5344CB8AC3E}">
        <p14:creationId xmlns:p14="http://schemas.microsoft.com/office/powerpoint/2010/main" val="375073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69D239C4-51DF-4B95-978B-BE0E34A86C9F}"/>
              </a:ext>
            </a:extLst>
          </p:cNvPr>
          <p:cNvSpPr>
            <a:spLocks noGrp="1"/>
          </p:cNvSpPr>
          <p:nvPr>
            <p:ph idx="1"/>
          </p:nvPr>
        </p:nvSpPr>
        <p:spPr>
          <a:xfrm>
            <a:off x="106016" y="449262"/>
            <a:ext cx="11857383" cy="4351338"/>
          </a:xfrm>
        </p:spPr>
        <p:txBody>
          <a:bodyPr>
            <a:noAutofit/>
          </a:bodyPr>
          <a:lstStyle/>
          <a:p>
            <a:pPr marL="514350" indent="-514350" algn="just">
              <a:buFont typeface="+mj-lt"/>
              <a:buAutoNum type="alphaLcParenR" startAt="4"/>
            </a:pPr>
            <a:r>
              <a:rPr lang="pt-BR" sz="3600" dirty="0">
                <a:latin typeface="Calibri" panose="020F0502020204030204" pitchFamily="34" charset="0"/>
                <a:cs typeface="Calibri" panose="020F0502020204030204" pitchFamily="34" charset="0"/>
              </a:rPr>
              <a:t>inversa da própria relação dívida/PIB e da taxa de juros nominal e uma função direta do crescimento nominal da economia e da razão senhoriagem/PIB.</a:t>
            </a:r>
          </a:p>
          <a:p>
            <a:pPr marL="514350" indent="-514350" algn="just">
              <a:buFont typeface="+mj-lt"/>
              <a:buAutoNum type="alphaLcParenR" startAt="4"/>
            </a:pPr>
            <a:r>
              <a:rPr lang="pt-BR" sz="3600" dirty="0">
                <a:latin typeface="Calibri" panose="020F0502020204030204" pitchFamily="34" charset="0"/>
                <a:cs typeface="Calibri" panose="020F0502020204030204" pitchFamily="34" charset="0"/>
              </a:rPr>
              <a:t>inversa da própria relação dívida/PIB e da taxa de juros real e uma função direta do crescimento nominal da economia e da senhoriagem negativa. </a:t>
            </a:r>
          </a:p>
        </p:txBody>
      </p:sp>
    </p:spTree>
    <p:extLst>
      <p:ext uri="{BB962C8B-B14F-4D97-AF65-F5344CB8AC3E}">
        <p14:creationId xmlns:p14="http://schemas.microsoft.com/office/powerpoint/2010/main" val="168809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3348E90-32E1-41E5-953F-DE65F27D448D}"/>
              </a:ext>
            </a:extLst>
          </p:cNvPr>
          <p:cNvSpPr>
            <a:spLocks noGrp="1"/>
          </p:cNvSpPr>
          <p:nvPr>
            <p:ph idx="1"/>
          </p:nvPr>
        </p:nvSpPr>
        <p:spPr>
          <a:xfrm>
            <a:off x="228600" y="1219684"/>
            <a:ext cx="11734799" cy="4114316"/>
          </a:xfrm>
        </p:spPr>
        <p:txBody>
          <a:bodyPr/>
          <a:lstStyle/>
          <a:p>
            <a:pPr algn="just"/>
            <a:r>
              <a:rPr lang="pt-BR" sz="3600" b="1" dirty="0">
                <a:latin typeface="Arial" panose="020B0604020202020204" pitchFamily="34" charset="0"/>
                <a:cs typeface="Arial" panose="020B0604020202020204" pitchFamily="34" charset="0"/>
              </a:rPr>
              <a:t>Elevada Inflação → </a:t>
            </a:r>
            <a:r>
              <a:rPr lang="pt-BR" sz="3600" dirty="0">
                <a:latin typeface="Arial" panose="020B0604020202020204" pitchFamily="34" charset="0"/>
                <a:cs typeface="Arial" panose="020B0604020202020204" pitchFamily="34" charset="0"/>
              </a:rPr>
              <a:t>Em todos os países esteve associada à alta taxa de crescimento da oferta monetária.</a:t>
            </a:r>
          </a:p>
          <a:p>
            <a:pPr algn="just"/>
            <a:endParaRPr lang="pt-BR" sz="1200" dirty="0">
              <a:latin typeface="Arial" panose="020B0604020202020204" pitchFamily="34" charset="0"/>
              <a:cs typeface="Arial" panose="020B0604020202020204" pitchFamily="34" charset="0"/>
            </a:endParaRPr>
          </a:p>
          <a:p>
            <a:pPr algn="just"/>
            <a:r>
              <a:rPr lang="pt-BR" sz="3600" dirty="0">
                <a:latin typeface="Arial" panose="020B0604020202020204" pitchFamily="34" charset="0"/>
                <a:cs typeface="Arial" panose="020B0604020202020204" pitchFamily="34" charset="0"/>
              </a:rPr>
              <a:t>Quais as razões do descontrole monetário ?</a:t>
            </a:r>
          </a:p>
          <a:p>
            <a:pPr lvl="1" algn="just">
              <a:buFont typeface="Arial" panose="020B0604020202020204" pitchFamily="34" charset="0"/>
              <a:buChar char="•"/>
            </a:pPr>
            <a:r>
              <a:rPr lang="pt-BR" sz="3500" b="1" dirty="0">
                <a:latin typeface="Arial" panose="020B0604020202020204" pitchFamily="34" charset="0"/>
                <a:cs typeface="Arial" panose="020B0604020202020204" pitchFamily="34" charset="0"/>
              </a:rPr>
              <a:t>Déficit orçamentário elevado </a:t>
            </a:r>
            <a:r>
              <a:rPr lang="pt-BR" sz="3500" dirty="0">
                <a:latin typeface="Arial" panose="020B0604020202020204" pitchFamily="34" charset="0"/>
                <a:cs typeface="Arial" panose="020B0604020202020204" pitchFamily="34" charset="0"/>
              </a:rPr>
              <a:t>→ O governo não consegue financiar seus gastos se endividando.</a:t>
            </a:r>
          </a:p>
          <a:p>
            <a:pPr lvl="2" algn="just">
              <a:buFont typeface="Arial" panose="020B0604020202020204" pitchFamily="34" charset="0"/>
              <a:buChar char="•"/>
            </a:pPr>
            <a:r>
              <a:rPr lang="pt-BR" sz="3124" dirty="0">
                <a:latin typeface="Arial" panose="020B0604020202020204" pitchFamily="34" charset="0"/>
                <a:cs typeface="Arial" panose="020B0604020202020204" pitchFamily="34" charset="0"/>
              </a:rPr>
              <a:t>Isso pode ocorrer por diversas razões.</a:t>
            </a:r>
          </a:p>
        </p:txBody>
      </p:sp>
      <p:sp>
        <p:nvSpPr>
          <p:cNvPr id="4" name="Rectangle 2">
            <a:extLst>
              <a:ext uri="{FF2B5EF4-FFF2-40B4-BE49-F238E27FC236}">
                <a16:creationId xmlns:a16="http://schemas.microsoft.com/office/drawing/2014/main" id="{D4989BF2-5EDF-4F9C-BD81-98BAAB867B9D}"/>
              </a:ext>
            </a:extLst>
          </p:cNvPr>
          <p:cNvSpPr>
            <a:spLocks noGrp="1" noChangeArrowheads="1"/>
          </p:cNvSpPr>
          <p:nvPr>
            <p:ph type="title"/>
          </p:nvPr>
        </p:nvSpPr>
        <p:spPr>
          <a:xfrm>
            <a:off x="457200" y="0"/>
            <a:ext cx="10972800" cy="1371600"/>
          </a:xfrm>
        </p:spPr>
        <p:txBody>
          <a:bodyPr/>
          <a:lstStyle/>
          <a:p>
            <a:pPr algn="ctr" eaLnBrk="1" hangingPunct="1"/>
            <a:r>
              <a:rPr lang="en-US" altLang="en-US" sz="4800" b="1" dirty="0" err="1">
                <a:solidFill>
                  <a:schemeClr val="tx1"/>
                </a:solidFill>
                <a:latin typeface="Calibri" panose="020F0502020204030204" pitchFamily="34" charset="0"/>
                <a:cs typeface="Calibri" panose="020F0502020204030204" pitchFamily="34" charset="0"/>
              </a:rPr>
              <a:t>Introdução</a:t>
            </a:r>
            <a:endParaRPr lang="pt-BR"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89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
          <p:cNvSpPr>
            <a:spLocks noGrp="1"/>
          </p:cNvSpPr>
          <p:nvPr>
            <p:ph idx="1"/>
          </p:nvPr>
        </p:nvSpPr>
        <p:spPr>
          <a:xfrm>
            <a:off x="304800" y="304800"/>
            <a:ext cx="11582400" cy="3792537"/>
          </a:xfrm>
        </p:spPr>
        <p:txBody>
          <a:bodyPr/>
          <a:lstStyle/>
          <a:p>
            <a:pPr marL="0" indent="0" algn="just">
              <a:buNone/>
              <a:defRPr/>
            </a:pPr>
            <a:r>
              <a:rPr lang="pt-BR" sz="4200" b="1" dirty="0">
                <a:latin typeface="Calibri" panose="020F0502020204030204" pitchFamily="34" charset="0"/>
              </a:rPr>
              <a:t>4) (BNDES – 2002 – </a:t>
            </a:r>
            <a:r>
              <a:rPr lang="pt-BR" sz="4200" b="1" dirty="0" err="1">
                <a:latin typeface="Calibri" panose="020F0502020204030204" pitchFamily="34" charset="0"/>
              </a:rPr>
              <a:t>Vunesp</a:t>
            </a:r>
            <a:r>
              <a:rPr lang="pt-BR" sz="4200" b="1" dirty="0">
                <a:latin typeface="Calibri" panose="020F0502020204030204" pitchFamily="34" charset="0"/>
              </a:rPr>
              <a:t>)</a:t>
            </a:r>
          </a:p>
          <a:p>
            <a:pPr marL="0" indent="0" algn="just">
              <a:buClrTx/>
              <a:buNone/>
              <a:defRPr/>
            </a:pPr>
            <a:r>
              <a:rPr lang="pt-BR" sz="3800" dirty="0">
                <a:latin typeface="Calibri" panose="020F0502020204030204" pitchFamily="34" charset="0"/>
              </a:rPr>
              <a:t>Com relação à participação do governo na economia, estudos empíricos demonstraram que, no longo prazo, a evolução da participação do gasto público na renda dos países é:</a:t>
            </a:r>
          </a:p>
          <a:p>
            <a:pPr marL="514350" indent="-514350" algn="just">
              <a:buClrTx/>
              <a:buFont typeface="+mj-lt"/>
              <a:buAutoNum type="alphaLcParenR"/>
              <a:defRPr/>
            </a:pPr>
            <a:r>
              <a:rPr lang="pt-BR" sz="3800" dirty="0">
                <a:latin typeface="Calibri" panose="020F0502020204030204" pitchFamily="34" charset="0"/>
              </a:rPr>
              <a:t>Decrescente, derivando-se dessa evolução a chamada “lei de Wagner” das finanças públicas.</a:t>
            </a:r>
          </a:p>
          <a:p>
            <a:pPr marL="514350" indent="-514350" algn="just">
              <a:buClrTx/>
              <a:buFont typeface="+mj-lt"/>
              <a:buAutoNum type="alphaLcParenR"/>
              <a:defRPr/>
            </a:pPr>
            <a:r>
              <a:rPr lang="pt-BR" sz="3800" dirty="0">
                <a:latin typeface="Calibri" panose="020F0502020204030204" pitchFamily="34" charset="0"/>
              </a:rPr>
              <a:t>Decrescente, derivando-se dessa evolução a chamada “curva de </a:t>
            </a:r>
            <a:r>
              <a:rPr lang="pt-BR" sz="3800" dirty="0" err="1">
                <a:latin typeface="Calibri" panose="020F0502020204030204" pitchFamily="34" charset="0"/>
              </a:rPr>
              <a:t>Laffer</a:t>
            </a:r>
            <a:r>
              <a:rPr lang="pt-BR" sz="3800" dirty="0">
                <a:latin typeface="Calibri" panose="020F0502020204030204" pitchFamily="34" charset="0"/>
              </a:rPr>
              <a:t>” aplicada às finanças públicas.</a:t>
            </a:r>
          </a:p>
          <a:p>
            <a:pPr marL="514350" indent="-514350" algn="just">
              <a:buClrTx/>
              <a:buFont typeface="+mj-lt"/>
              <a:buAutoNum type="alphaLcParenR"/>
              <a:defRPr/>
            </a:pPr>
            <a:endParaRPr lang="pt-BR" sz="3800" dirty="0">
              <a:latin typeface="Calibri" panose="020F0502020204030204" pitchFamily="34" charset="0"/>
            </a:endParaRPr>
          </a:p>
          <a:p>
            <a:pPr>
              <a:defRPr/>
            </a:pPr>
            <a:endParaRPr lang="pt-BR" sz="3800" dirty="0">
              <a:latin typeface="Calibri" panose="020F05020202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bwMode="auto">
          <a:xfrm>
            <a:off x="228600" y="885826"/>
            <a:ext cx="533400" cy="561974"/>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5" name="Espaço Reservado para Conteúdo 1"/>
          <p:cNvSpPr>
            <a:spLocks noGrp="1"/>
          </p:cNvSpPr>
          <p:nvPr>
            <p:ph idx="1"/>
          </p:nvPr>
        </p:nvSpPr>
        <p:spPr>
          <a:xfrm>
            <a:off x="304800" y="779463"/>
            <a:ext cx="11582400" cy="3792537"/>
          </a:xfrm>
        </p:spPr>
        <p:txBody>
          <a:bodyPr/>
          <a:lstStyle/>
          <a:p>
            <a:pPr marL="514350" indent="-514350" algn="just">
              <a:buSzPct val="96000"/>
              <a:buFont typeface="+mj-lt"/>
              <a:buAutoNum type="alphaLcParenR" startAt="3"/>
              <a:defRPr/>
            </a:pPr>
            <a:r>
              <a:rPr lang="pt-BR" sz="3800" dirty="0">
                <a:latin typeface="Calibri" panose="020F0502020204030204" pitchFamily="34" charset="0"/>
              </a:rPr>
              <a:t>Crescente, derivando-se dessa evolução a chamada “lei de Wagner” das finanças públicas.</a:t>
            </a:r>
          </a:p>
          <a:p>
            <a:pPr marL="514350" indent="-514350" algn="just">
              <a:buClrTx/>
              <a:buSzPct val="96000"/>
              <a:buFont typeface="+mj-lt"/>
              <a:buAutoNum type="alphaLcParenR" startAt="3"/>
              <a:defRPr/>
            </a:pPr>
            <a:r>
              <a:rPr lang="pt-BR" sz="3800" dirty="0">
                <a:latin typeface="Calibri" panose="020F0502020204030204" pitchFamily="34" charset="0"/>
              </a:rPr>
              <a:t>Crescente, derivando-se dessa evolução a chamada “curva de </a:t>
            </a:r>
            <a:r>
              <a:rPr lang="pt-BR" sz="3800" dirty="0" err="1">
                <a:latin typeface="Calibri" panose="020F0502020204030204" pitchFamily="34" charset="0"/>
              </a:rPr>
              <a:t>Laffer</a:t>
            </a:r>
            <a:r>
              <a:rPr lang="pt-BR" sz="3800" dirty="0">
                <a:latin typeface="Calibri" panose="020F0502020204030204" pitchFamily="34" charset="0"/>
              </a:rPr>
              <a:t>” aplicada às finanças públicas.</a:t>
            </a:r>
          </a:p>
          <a:p>
            <a:pPr marL="514350" indent="-514350" algn="just">
              <a:buClrTx/>
              <a:buSzPct val="96000"/>
              <a:buFont typeface="+mj-lt"/>
              <a:buAutoNum type="alphaLcParenR" startAt="3"/>
              <a:defRPr/>
            </a:pPr>
            <a:r>
              <a:rPr lang="pt-BR" sz="3800" dirty="0">
                <a:latin typeface="Calibri" panose="020F0502020204030204" pitchFamily="34" charset="0"/>
              </a:rPr>
              <a:t>Crescente, derivando-se do padrão de evolução constatado, a chamada “lei de </a:t>
            </a:r>
            <a:r>
              <a:rPr lang="pt-BR" sz="3800" dirty="0" err="1">
                <a:latin typeface="Calibri" panose="020F0502020204030204" pitchFamily="34" charset="0"/>
              </a:rPr>
              <a:t>Say</a:t>
            </a:r>
            <a:r>
              <a:rPr lang="pt-BR" sz="3800" dirty="0">
                <a:latin typeface="Calibri" panose="020F0502020204030204" pitchFamily="34" charset="0"/>
              </a:rPr>
              <a:t>”, aplicada às finanças públicas.</a:t>
            </a:r>
          </a:p>
          <a:p>
            <a:pPr marL="514350" indent="-514350" algn="just">
              <a:buClrTx/>
              <a:buFont typeface="+mj-lt"/>
              <a:buAutoNum type="alphaLcParenR" startAt="3"/>
              <a:defRPr/>
            </a:pPr>
            <a:endParaRPr lang="pt-BR" sz="3800" dirty="0">
              <a:latin typeface="Calibri" panose="020F0502020204030204" pitchFamily="34" charset="0"/>
            </a:endParaRPr>
          </a:p>
          <a:p>
            <a:pPr>
              <a:defRPr/>
            </a:pPr>
            <a:endParaRPr lang="pt-BR" sz="3800" dirty="0">
              <a:latin typeface="Calibri" panose="020F0502020204030204" pitchFamily="34" charset="0"/>
            </a:endParaRPr>
          </a:p>
        </p:txBody>
      </p:sp>
    </p:spTree>
    <p:extLst>
      <p:ext uri="{BB962C8B-B14F-4D97-AF65-F5344CB8AC3E}">
        <p14:creationId xmlns:p14="http://schemas.microsoft.com/office/powerpoint/2010/main" val="25796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76200" y="5105400"/>
            <a:ext cx="609600" cy="6096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5" name="Espaço Reservado para Conteúdo 2"/>
          <p:cNvSpPr>
            <a:spLocks noGrp="1"/>
          </p:cNvSpPr>
          <p:nvPr>
            <p:ph idx="1"/>
          </p:nvPr>
        </p:nvSpPr>
        <p:spPr>
          <a:xfrm>
            <a:off x="152400" y="304800"/>
            <a:ext cx="11887200" cy="5562600"/>
          </a:xfrm>
        </p:spPr>
        <p:txBody>
          <a:bodyPr/>
          <a:lstStyle/>
          <a:p>
            <a:pPr marL="0" indent="0" algn="just">
              <a:buNone/>
              <a:defRPr/>
            </a:pPr>
            <a:r>
              <a:rPr lang="pt-BR" sz="4400" b="1" dirty="0">
                <a:latin typeface="Calibri" panose="020F0502020204030204" pitchFamily="34" charset="0"/>
              </a:rPr>
              <a:t>5) (AFC-2004-Esaf)</a:t>
            </a:r>
          </a:p>
          <a:p>
            <a:pPr marL="0" indent="0" algn="just">
              <a:buClrTx/>
              <a:buNone/>
              <a:defRPr/>
            </a:pPr>
            <a:r>
              <a:rPr lang="pt-BR" sz="3400" dirty="0">
                <a:latin typeface="Calibri" panose="020F0502020204030204" pitchFamily="34" charset="0"/>
              </a:rPr>
              <a:t>Os modelos macroeconômicos procuram analisar o comportamento dos gastos públicos durante o tempo. Os modelos que tentam associar o crescimento dos gastos públicos com os estágios de crescimento do país foram desenvolvidos por:</a:t>
            </a:r>
          </a:p>
          <a:p>
            <a:pPr marL="514350" indent="-514350" algn="just">
              <a:buClrTx/>
              <a:buFont typeface="+mj-lt"/>
              <a:buAutoNum type="alphaLcParenR"/>
              <a:defRPr/>
            </a:pPr>
            <a:r>
              <a:rPr lang="pt-BR" sz="3400" dirty="0" err="1">
                <a:latin typeface="Calibri" panose="020F0502020204030204" pitchFamily="34" charset="0"/>
              </a:rPr>
              <a:t>Peacock</a:t>
            </a:r>
            <a:r>
              <a:rPr lang="pt-BR" sz="3400" dirty="0">
                <a:latin typeface="Calibri" panose="020F0502020204030204" pitchFamily="34" charset="0"/>
              </a:rPr>
              <a:t>, </a:t>
            </a:r>
            <a:r>
              <a:rPr lang="pt-BR" sz="3400" dirty="0" err="1">
                <a:latin typeface="Calibri" panose="020F0502020204030204" pitchFamily="34" charset="0"/>
              </a:rPr>
              <a:t>Wiseman</a:t>
            </a:r>
            <a:r>
              <a:rPr lang="pt-BR" sz="3400" dirty="0">
                <a:latin typeface="Calibri" panose="020F0502020204030204" pitchFamily="34" charset="0"/>
              </a:rPr>
              <a:t> e Wagner.</a:t>
            </a:r>
          </a:p>
          <a:p>
            <a:pPr marL="514350" indent="-514350" algn="just">
              <a:buClrTx/>
              <a:buFont typeface="+mj-lt"/>
              <a:buAutoNum type="alphaLcParenR"/>
              <a:defRPr/>
            </a:pPr>
            <a:r>
              <a:rPr lang="pt-BR" sz="3400" dirty="0">
                <a:latin typeface="Calibri" panose="020F0502020204030204" pitchFamily="34" charset="0"/>
              </a:rPr>
              <a:t>Adolpho Wagner.</a:t>
            </a:r>
          </a:p>
          <a:p>
            <a:pPr marL="514350" indent="-514350" algn="just">
              <a:buClrTx/>
              <a:buFont typeface="+mj-lt"/>
              <a:buAutoNum type="alphaLcParenR"/>
              <a:defRPr/>
            </a:pPr>
            <a:r>
              <a:rPr lang="pt-BR" sz="3400" dirty="0" err="1">
                <a:latin typeface="Calibri" panose="020F0502020204030204" pitchFamily="34" charset="0"/>
              </a:rPr>
              <a:t>Peacock</a:t>
            </a:r>
            <a:r>
              <a:rPr lang="pt-BR" sz="3400" dirty="0">
                <a:latin typeface="Calibri" panose="020F0502020204030204" pitchFamily="34" charset="0"/>
              </a:rPr>
              <a:t>, </a:t>
            </a:r>
            <a:r>
              <a:rPr lang="pt-BR" sz="3400" dirty="0" err="1">
                <a:latin typeface="Calibri" panose="020F0502020204030204" pitchFamily="34" charset="0"/>
              </a:rPr>
              <a:t>Wiseman</a:t>
            </a:r>
            <a:r>
              <a:rPr lang="pt-BR" sz="3400" dirty="0">
                <a:latin typeface="Calibri" panose="020F0502020204030204" pitchFamily="34" charset="0"/>
              </a:rPr>
              <a:t> e </a:t>
            </a:r>
            <a:r>
              <a:rPr lang="pt-BR" sz="3400" dirty="0" err="1">
                <a:latin typeface="Calibri" panose="020F0502020204030204" pitchFamily="34" charset="0"/>
              </a:rPr>
              <a:t>Herber</a:t>
            </a:r>
            <a:r>
              <a:rPr lang="pt-BR" sz="3400" dirty="0">
                <a:latin typeface="Calibri" panose="020F0502020204030204" pitchFamily="34" charset="0"/>
              </a:rPr>
              <a:t>.</a:t>
            </a:r>
          </a:p>
          <a:p>
            <a:pPr marL="514350" indent="-514350" algn="just">
              <a:buClrTx/>
              <a:buFont typeface="+mj-lt"/>
              <a:buAutoNum type="alphaLcParenR"/>
              <a:defRPr/>
            </a:pPr>
            <a:r>
              <a:rPr lang="pt-BR" sz="3400" dirty="0" err="1">
                <a:latin typeface="Calibri" panose="020F0502020204030204" pitchFamily="34" charset="0"/>
              </a:rPr>
              <a:t>Musgrave</a:t>
            </a:r>
            <a:r>
              <a:rPr lang="pt-BR" sz="3400" dirty="0">
                <a:latin typeface="Calibri" panose="020F0502020204030204" pitchFamily="34" charset="0"/>
              </a:rPr>
              <a:t>, </a:t>
            </a:r>
            <a:r>
              <a:rPr lang="pt-BR" sz="3400" dirty="0" err="1">
                <a:latin typeface="Calibri" panose="020F0502020204030204" pitchFamily="34" charset="0"/>
              </a:rPr>
              <a:t>Rostow</a:t>
            </a:r>
            <a:r>
              <a:rPr lang="pt-BR" sz="3400" dirty="0">
                <a:latin typeface="Calibri" panose="020F0502020204030204" pitchFamily="34" charset="0"/>
              </a:rPr>
              <a:t> e </a:t>
            </a:r>
            <a:r>
              <a:rPr lang="pt-BR" sz="3400" dirty="0" err="1">
                <a:latin typeface="Calibri" panose="020F0502020204030204" pitchFamily="34" charset="0"/>
              </a:rPr>
              <a:t>Herber</a:t>
            </a:r>
            <a:r>
              <a:rPr lang="pt-BR" sz="3400" dirty="0">
                <a:latin typeface="Calibri" panose="020F0502020204030204" pitchFamily="34" charset="0"/>
              </a:rPr>
              <a:t>.</a:t>
            </a:r>
          </a:p>
          <a:p>
            <a:pPr marL="514350" indent="-514350" algn="just">
              <a:buClrTx/>
              <a:buFont typeface="+mj-lt"/>
              <a:buAutoNum type="alphaLcParenR"/>
              <a:defRPr/>
            </a:pPr>
            <a:r>
              <a:rPr lang="pt-BR" sz="3400" dirty="0" err="1">
                <a:latin typeface="Calibri" panose="020F0502020204030204" pitchFamily="34" charset="0"/>
              </a:rPr>
              <a:t>Musgrave</a:t>
            </a:r>
            <a:r>
              <a:rPr lang="pt-BR" sz="3400" dirty="0">
                <a:latin typeface="Calibri" panose="020F0502020204030204" pitchFamily="34" charset="0"/>
              </a:rPr>
              <a:t>, </a:t>
            </a:r>
            <a:r>
              <a:rPr lang="pt-BR" sz="3400" dirty="0" err="1">
                <a:latin typeface="Calibri" panose="020F0502020204030204" pitchFamily="34" charset="0"/>
              </a:rPr>
              <a:t>Rostow</a:t>
            </a:r>
            <a:r>
              <a:rPr lang="pt-BR" sz="3400" dirty="0">
                <a:latin typeface="Calibri" panose="020F0502020204030204" pitchFamily="34" charset="0"/>
              </a:rPr>
              <a:t> e </a:t>
            </a:r>
            <a:r>
              <a:rPr lang="pt-BR" sz="3400" dirty="0" err="1">
                <a:latin typeface="Calibri" panose="020F0502020204030204" pitchFamily="34" charset="0"/>
              </a:rPr>
              <a:t>Kay</a:t>
            </a:r>
            <a:r>
              <a:rPr lang="pt-BR" sz="3400" dirty="0">
                <a:latin typeface="Calibri" panose="020F0502020204030204" pitchFamily="34" charset="0"/>
              </a:rPr>
              <a:t>.</a:t>
            </a:r>
          </a:p>
          <a:p>
            <a:pPr algn="just">
              <a:defRPr/>
            </a:pPr>
            <a:endParaRPr lang="pt-BR" sz="3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228600" y="474663"/>
            <a:ext cx="11734800" cy="3792537"/>
          </a:xfrm>
        </p:spPr>
        <p:txBody>
          <a:bodyPr/>
          <a:lstStyle/>
          <a:p>
            <a:pPr marL="0" indent="0" algn="just">
              <a:buNone/>
              <a:defRPr/>
            </a:pPr>
            <a:r>
              <a:rPr lang="pt-BR" sz="4200" b="1" dirty="0">
                <a:latin typeface="Calibri" panose="020F0502020204030204" pitchFamily="34" charset="0"/>
                <a:cs typeface="Calibri" panose="020F0502020204030204" pitchFamily="34" charset="0"/>
              </a:rPr>
              <a:t>6) (AFC – STN – 2005 - </a:t>
            </a:r>
            <a:r>
              <a:rPr lang="pt-BR" sz="4200" b="1" dirty="0" err="1">
                <a:latin typeface="Calibri" panose="020F0502020204030204" pitchFamily="34" charset="0"/>
                <a:cs typeface="Calibri" panose="020F0502020204030204" pitchFamily="34" charset="0"/>
              </a:rPr>
              <a:t>Esaf</a:t>
            </a:r>
            <a:r>
              <a:rPr lang="pt-BR" sz="4200" b="1" dirty="0">
                <a:latin typeface="Calibri" panose="020F0502020204030204" pitchFamily="34" charset="0"/>
                <a:cs typeface="Calibri" panose="020F0502020204030204" pitchFamily="34" charset="0"/>
              </a:rPr>
              <a:t> - Avançada)</a:t>
            </a:r>
            <a:endParaRPr lang="pt-BR" sz="4200" dirty="0">
              <a:latin typeface="Calibri" panose="020F0502020204030204" pitchFamily="34" charset="0"/>
              <a:cs typeface="Calibri" panose="020F0502020204030204" pitchFamily="34" charset="0"/>
            </a:endParaRPr>
          </a:p>
          <a:p>
            <a:pPr marL="0" indent="0" algn="just">
              <a:buClrTx/>
              <a:buNone/>
              <a:defRPr/>
            </a:pPr>
            <a:r>
              <a:rPr lang="pt-BR" sz="3800" dirty="0">
                <a:latin typeface="Calibri" panose="020F0502020204030204" pitchFamily="34" charset="0"/>
                <a:cs typeface="Calibri" panose="020F0502020204030204" pitchFamily="34" charset="0"/>
              </a:rPr>
              <a:t>Baseada na visão clássica das funções do Estado na economia, identifique a opção que foi defendida por </a:t>
            </a:r>
            <a:r>
              <a:rPr lang="pt-BR" sz="3800" dirty="0" err="1">
                <a:latin typeface="Calibri" panose="020F0502020204030204" pitchFamily="34" charset="0"/>
                <a:cs typeface="Calibri" panose="020F0502020204030204" pitchFamily="34" charset="0"/>
              </a:rPr>
              <a:t>J.M.</a:t>
            </a:r>
            <a:r>
              <a:rPr lang="pt-BR" sz="3800" dirty="0">
                <a:latin typeface="Calibri" panose="020F0502020204030204" pitchFamily="34" charset="0"/>
                <a:cs typeface="Calibri" panose="020F0502020204030204" pitchFamily="34" charset="0"/>
              </a:rPr>
              <a:t> Keynes.</a:t>
            </a: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As funções do Estado na economia deveriam ser limitadas à defesa nacional, justiça, serviços públicos e manutenção da soberania.</a:t>
            </a: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As despesas realizadas pelo Governo não teriam nenhum resultado prático no desenvolvimento econômico.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bwMode="auto">
          <a:xfrm>
            <a:off x="152400" y="457200"/>
            <a:ext cx="609600" cy="6096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4" name="Espaço Reservado para Conteúdo 2"/>
          <p:cNvSpPr>
            <a:spLocks noGrp="1"/>
          </p:cNvSpPr>
          <p:nvPr>
            <p:ph idx="1"/>
          </p:nvPr>
        </p:nvSpPr>
        <p:spPr>
          <a:xfrm>
            <a:off x="228600" y="398463"/>
            <a:ext cx="11734800" cy="3792537"/>
          </a:xfrm>
        </p:spPr>
        <p:txBody>
          <a:bodyPr/>
          <a:lstStyle/>
          <a:p>
            <a:pPr marL="514350" indent="-514350" algn="just">
              <a:buFont typeface="+mj-lt"/>
              <a:buAutoNum type="alphaLcParenR" startAt="3"/>
              <a:defRPr/>
            </a:pPr>
            <a:r>
              <a:rPr lang="pt-BR" sz="3800" dirty="0">
                <a:latin typeface="Calibri" panose="020F0502020204030204" pitchFamily="34" charset="0"/>
                <a:cs typeface="Calibri" panose="020F0502020204030204" pitchFamily="34" charset="0"/>
              </a:rPr>
              <a:t>A participação do Governo na economia deveria ser maior, assumindo a responsabilidade por atividades de interesse geral, uma vez que o setor privado não estaria interessado em prover estradas, escolas, hospitais e outros serviços públicos.</a:t>
            </a:r>
            <a:endParaRPr lang="pt-BR" sz="3800" dirty="0">
              <a:latin typeface="Calibri" panose="020F0502020204030204" pitchFamily="34" charset="0"/>
            </a:endParaRPr>
          </a:p>
          <a:p>
            <a:pPr marL="514350" indent="-514350" algn="just">
              <a:buClrTx/>
              <a:buFont typeface="+mj-lt"/>
              <a:buAutoNum type="alphaLcParenR" startAt="3"/>
              <a:defRPr/>
            </a:pPr>
            <a:r>
              <a:rPr lang="pt-BR" sz="3800" dirty="0">
                <a:latin typeface="Calibri" panose="020F0502020204030204" pitchFamily="34" charset="0"/>
              </a:rPr>
              <a:t>A economia sem a presença do governo seria vítima de suas próprias crises, cabendo ao Estado tomar determinadas decisões sobre o controle da moeda, do crédito e do nível de investimento.</a:t>
            </a:r>
          </a:p>
        </p:txBody>
      </p:sp>
    </p:spTree>
    <p:extLst>
      <p:ext uri="{BB962C8B-B14F-4D97-AF65-F5344CB8AC3E}">
        <p14:creationId xmlns:p14="http://schemas.microsoft.com/office/powerpoint/2010/main" val="373160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28600" y="990600"/>
            <a:ext cx="11734800" cy="3016210"/>
          </a:xfrm>
          <a:prstGeom prst="rect">
            <a:avLst/>
          </a:prstGeom>
          <a:noFill/>
        </p:spPr>
        <p:txBody>
          <a:bodyPr wrap="square" rtlCol="0">
            <a:spAutoFit/>
          </a:bodyPr>
          <a:lstStyle/>
          <a:p>
            <a:pPr marL="742950" indent="-742950" algn="just">
              <a:buFont typeface="+mj-lt"/>
              <a:buAutoNum type="alphaLcParenR" startAt="5"/>
            </a:pPr>
            <a:r>
              <a:rPr lang="pt-BR" sz="3800" b="0" dirty="0">
                <a:solidFill>
                  <a:schemeClr val="tx1"/>
                </a:solidFill>
                <a:latin typeface="Calibri" panose="020F0502020204030204" pitchFamily="34" charset="0"/>
                <a:cs typeface="Calibri" panose="020F0502020204030204" pitchFamily="34" charset="0"/>
              </a:rPr>
              <a:t>A atuação do Governo se faria nos mercados onde não houvesse livre concorrência e sua função seria a de organizá-la e defendê-la, para o funcionamento do mercado e para seu equilíbrio.</a:t>
            </a:r>
          </a:p>
          <a:p>
            <a:pPr marL="742950" indent="-742950" algn="just">
              <a:buFont typeface="+mj-lt"/>
              <a:buAutoNum type="alphaLcParenR" startAt="5"/>
            </a:pPr>
            <a:endParaRPr lang="pt-BR" sz="3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50615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04800" y="5316538"/>
            <a:ext cx="609600" cy="627062"/>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Espaço Reservado para Conteúdo 2"/>
          <p:cNvSpPr>
            <a:spLocks noGrp="1"/>
          </p:cNvSpPr>
          <p:nvPr>
            <p:ph idx="1"/>
          </p:nvPr>
        </p:nvSpPr>
        <p:spPr>
          <a:xfrm>
            <a:off x="381000" y="457200"/>
            <a:ext cx="11506200" cy="3792537"/>
          </a:xfrm>
        </p:spPr>
        <p:txBody>
          <a:bodyPr/>
          <a:lstStyle/>
          <a:p>
            <a:pPr marL="0" indent="0" algn="just">
              <a:buNone/>
              <a:defRPr/>
            </a:pPr>
            <a:r>
              <a:rPr lang="pt-BR" sz="3800" b="1" dirty="0">
                <a:latin typeface="Calibri" panose="020F0502020204030204" pitchFamily="34" charset="0"/>
                <a:cs typeface="Calibri" panose="020F0502020204030204" pitchFamily="34" charset="0"/>
              </a:rPr>
              <a:t>7</a:t>
            </a:r>
            <a:r>
              <a:rPr lang="pt-BR" sz="4200" b="1" dirty="0">
                <a:latin typeface="Calibri" panose="020F0502020204030204" pitchFamily="34" charset="0"/>
                <a:cs typeface="Calibri" panose="020F0502020204030204" pitchFamily="34" charset="0"/>
              </a:rPr>
              <a:t>) EPPGG – MPOG – 2008 - 76</a:t>
            </a:r>
            <a:endParaRPr lang="pt-BR" sz="4200" dirty="0">
              <a:latin typeface="Calibri" panose="020F0502020204030204" pitchFamily="34" charset="0"/>
              <a:cs typeface="Calibri" panose="020F0502020204030204" pitchFamily="34" charset="0"/>
            </a:endParaRPr>
          </a:p>
          <a:p>
            <a:pPr marL="0" indent="0" algn="just">
              <a:buClrTx/>
              <a:buNone/>
              <a:defRPr/>
            </a:pPr>
            <a:r>
              <a:rPr lang="pt-BR" sz="3800" dirty="0">
                <a:latin typeface="Calibri" panose="020F0502020204030204" pitchFamily="34" charset="0"/>
                <a:cs typeface="Calibri" panose="020F0502020204030204" pitchFamily="34" charset="0"/>
              </a:rPr>
              <a:t>A curva que relaciona as taxas de tributação com as receitas tributárias é conhecida como:</a:t>
            </a: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curva de </a:t>
            </a:r>
            <a:r>
              <a:rPr lang="pt-BR" sz="3800" i="1" dirty="0">
                <a:latin typeface="Calibri" panose="020F0502020204030204" pitchFamily="34" charset="0"/>
                <a:cs typeface="Calibri" panose="020F0502020204030204" pitchFamily="34" charset="0"/>
              </a:rPr>
              <a:t>Phillips</a:t>
            </a:r>
            <a:endParaRPr lang="pt-BR" sz="3800" dirty="0">
              <a:latin typeface="Calibri" panose="020F0502020204030204" pitchFamily="34" charset="0"/>
              <a:cs typeface="Calibri" panose="020F0502020204030204" pitchFamily="34" charset="0"/>
            </a:endParaRP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curva de </a:t>
            </a:r>
            <a:r>
              <a:rPr lang="pt-BR" sz="3800" i="1" dirty="0" err="1">
                <a:latin typeface="Calibri" panose="020F0502020204030204" pitchFamily="34" charset="0"/>
                <a:cs typeface="Calibri" panose="020F0502020204030204" pitchFamily="34" charset="0"/>
              </a:rPr>
              <a:t>Engel</a:t>
            </a:r>
            <a:endParaRPr lang="pt-BR" sz="3800" dirty="0">
              <a:latin typeface="Calibri" panose="020F0502020204030204" pitchFamily="34" charset="0"/>
              <a:cs typeface="Calibri" panose="020F0502020204030204" pitchFamily="34" charset="0"/>
            </a:endParaRP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curva de demanda </a:t>
            </a:r>
            <a:r>
              <a:rPr lang="pt-BR" sz="3800" i="1" dirty="0" err="1">
                <a:latin typeface="Calibri" panose="020F0502020204030204" pitchFamily="34" charset="0"/>
                <a:cs typeface="Calibri" panose="020F0502020204030204" pitchFamily="34" charset="0"/>
              </a:rPr>
              <a:t>hicksiana</a:t>
            </a:r>
            <a:endParaRPr lang="pt-BR" sz="3800" dirty="0">
              <a:latin typeface="Calibri" panose="020F0502020204030204" pitchFamily="34" charset="0"/>
              <a:cs typeface="Calibri" panose="020F0502020204030204" pitchFamily="34" charset="0"/>
            </a:endParaRP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curva de </a:t>
            </a:r>
            <a:r>
              <a:rPr lang="pt-BR" sz="3800" i="1" dirty="0">
                <a:latin typeface="Calibri" panose="020F0502020204030204" pitchFamily="34" charset="0"/>
                <a:cs typeface="Calibri" panose="020F0502020204030204" pitchFamily="34" charset="0"/>
              </a:rPr>
              <a:t>Lorenz</a:t>
            </a:r>
            <a:endParaRPr lang="pt-BR" sz="3800" dirty="0">
              <a:latin typeface="Calibri" panose="020F0502020204030204" pitchFamily="34" charset="0"/>
              <a:cs typeface="Calibri" panose="020F0502020204030204" pitchFamily="34" charset="0"/>
            </a:endParaRPr>
          </a:p>
          <a:p>
            <a:pPr marL="514350" indent="-514350" algn="just">
              <a:buClrTx/>
              <a:buFont typeface="+mj-lt"/>
              <a:buAutoNum type="alphaLcParenR"/>
              <a:defRPr/>
            </a:pPr>
            <a:r>
              <a:rPr lang="pt-BR" sz="3800" dirty="0">
                <a:latin typeface="Calibri" panose="020F0502020204030204" pitchFamily="34" charset="0"/>
                <a:cs typeface="Calibri" panose="020F0502020204030204" pitchFamily="34" charset="0"/>
              </a:rPr>
              <a:t>curva de </a:t>
            </a:r>
            <a:r>
              <a:rPr lang="pt-BR" sz="3800" i="1" dirty="0" err="1">
                <a:latin typeface="Calibri" panose="020F0502020204030204" pitchFamily="34" charset="0"/>
                <a:cs typeface="Calibri" panose="020F0502020204030204" pitchFamily="34" charset="0"/>
              </a:rPr>
              <a:t>Laffer</a:t>
            </a:r>
            <a:endParaRPr lang="pt-BR" sz="3800" dirty="0">
              <a:latin typeface="Calibri" panose="020F0502020204030204" pitchFamily="34" charset="0"/>
              <a:cs typeface="Calibri" panose="020F0502020204030204" pitchFamily="34" charset="0"/>
            </a:endParaRPr>
          </a:p>
          <a:p>
            <a:pPr algn="just">
              <a:defRPr/>
            </a:pPr>
            <a:endParaRPr lang="pt-BR"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322262"/>
            <a:ext cx="11887200" cy="3792538"/>
          </a:xfrm>
        </p:spPr>
        <p:txBody>
          <a:bodyPr>
            <a:noAutofit/>
          </a:bodyPr>
          <a:lstStyle/>
          <a:p>
            <a:pPr marL="0" indent="0" algn="just">
              <a:buNone/>
              <a:defRPr/>
            </a:pPr>
            <a:r>
              <a:rPr lang="pt-BR" sz="3500" b="1" dirty="0">
                <a:latin typeface="Calibri" panose="020F0502020204030204" pitchFamily="34" charset="0"/>
              </a:rPr>
              <a:t>8) EPPGG – MPOG – 2008: </a:t>
            </a:r>
            <a:r>
              <a:rPr lang="pt-BR" sz="3500" dirty="0">
                <a:latin typeface="Calibri" panose="020F0502020204030204" pitchFamily="34" charset="0"/>
              </a:rPr>
              <a:t>O efeito ______________ defende que a inflação reduz a receita tributária em termos reais em decorrência da defasagem entre o fato gerador do imposto e sua efetiva coleta (recebimento dos recursos pela autoridade fiscal). Uma das formas de o governo minimizar tal efeito é adotar a indexação do sistema tributário, ou seja, cobrar os impostos em termos de um índice que acompanhe a evolução da inflação. O efeito __________, por sua vez, sugere que a elevação dos preços pode proporcionar uma redução do déficit público por meio da queda real nos gastos públicos, e, para isso ocorrer, basta o governo adiar pagamentos e postergar aumentos de salários num ambiente de aceleração inflacionária.</a:t>
            </a:r>
          </a:p>
          <a:p>
            <a:pPr algn="just">
              <a:defRPr/>
            </a:pPr>
            <a:endParaRPr lang="pt-BR" sz="3500" dirty="0">
              <a:latin typeface="Calibri" panose="020F0502020204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04800" y="3352800"/>
            <a:ext cx="609600" cy="6096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p>
        </p:txBody>
      </p:sp>
      <p:sp>
        <p:nvSpPr>
          <p:cNvPr id="5" name="Espaço Reservado para Conteúdo 2"/>
          <p:cNvSpPr>
            <a:spLocks noGrp="1"/>
          </p:cNvSpPr>
          <p:nvPr>
            <p:ph idx="1"/>
          </p:nvPr>
        </p:nvSpPr>
        <p:spPr>
          <a:xfrm>
            <a:off x="381000" y="533400"/>
            <a:ext cx="11430000" cy="3792538"/>
          </a:xfrm>
        </p:spPr>
        <p:txBody>
          <a:bodyPr/>
          <a:lstStyle/>
          <a:p>
            <a:pPr marL="514350" indent="-514350" algn="just">
              <a:buClrTx/>
              <a:buFont typeface="+mj-lt"/>
              <a:buAutoNum type="alphaLcParenR"/>
              <a:defRPr/>
            </a:pPr>
            <a:r>
              <a:rPr lang="pt-BR" sz="3800" i="1" dirty="0">
                <a:latin typeface="Calibri" panose="020F0502020204030204" pitchFamily="34" charset="0"/>
              </a:rPr>
              <a:t>Keynes - </a:t>
            </a:r>
            <a:r>
              <a:rPr lang="pt-BR" sz="3800" i="1" dirty="0" err="1">
                <a:latin typeface="Calibri" panose="020F0502020204030204" pitchFamily="34" charset="0"/>
              </a:rPr>
              <a:t>Tanzi</a:t>
            </a:r>
            <a:endParaRPr lang="pt-BR" sz="3800" dirty="0">
              <a:latin typeface="Calibri" panose="020F0502020204030204" pitchFamily="34" charset="0"/>
            </a:endParaRPr>
          </a:p>
          <a:p>
            <a:pPr marL="514350" indent="-514350" algn="just">
              <a:buClrTx/>
              <a:buFont typeface="+mj-lt"/>
              <a:buAutoNum type="alphaLcParenR"/>
              <a:defRPr/>
            </a:pPr>
            <a:r>
              <a:rPr lang="pt-BR" sz="3800" i="1" dirty="0">
                <a:latin typeface="Calibri" panose="020F0502020204030204" pitchFamily="34" charset="0"/>
              </a:rPr>
              <a:t>Fischer - </a:t>
            </a:r>
            <a:r>
              <a:rPr lang="pt-BR" sz="3800" dirty="0">
                <a:latin typeface="Calibri" panose="020F0502020204030204" pitchFamily="34" charset="0"/>
              </a:rPr>
              <a:t>deslocamento</a:t>
            </a:r>
          </a:p>
          <a:p>
            <a:pPr marL="514350" indent="-514350" algn="just">
              <a:buClrTx/>
              <a:buFont typeface="+mj-lt"/>
              <a:buAutoNum type="alphaLcParenR"/>
              <a:defRPr/>
            </a:pPr>
            <a:r>
              <a:rPr lang="pt-BR" sz="3800" i="1" dirty="0" err="1">
                <a:latin typeface="Calibri" panose="020F0502020204030204" pitchFamily="34" charset="0"/>
              </a:rPr>
              <a:t>Patinkin</a:t>
            </a:r>
            <a:r>
              <a:rPr lang="pt-BR" sz="3800" i="1" dirty="0">
                <a:latin typeface="Calibri" panose="020F0502020204030204" pitchFamily="34" charset="0"/>
              </a:rPr>
              <a:t> - Keynes</a:t>
            </a:r>
            <a:endParaRPr lang="pt-BR" sz="3800" dirty="0">
              <a:latin typeface="Calibri" panose="020F0502020204030204" pitchFamily="34" charset="0"/>
            </a:endParaRPr>
          </a:p>
          <a:p>
            <a:pPr marL="514350" indent="-514350" algn="just">
              <a:buClrTx/>
              <a:buFont typeface="+mj-lt"/>
              <a:buAutoNum type="alphaLcParenR"/>
              <a:defRPr/>
            </a:pPr>
            <a:r>
              <a:rPr lang="pt-BR" sz="3800" dirty="0">
                <a:latin typeface="Calibri" panose="020F0502020204030204" pitchFamily="34" charset="0"/>
              </a:rPr>
              <a:t>deslocamento </a:t>
            </a:r>
            <a:r>
              <a:rPr lang="pt-BR" sz="3800" i="1" dirty="0">
                <a:latin typeface="Calibri" panose="020F0502020204030204" pitchFamily="34" charset="0"/>
              </a:rPr>
              <a:t>- Fischer</a:t>
            </a:r>
            <a:endParaRPr lang="pt-BR" sz="3800" dirty="0">
              <a:latin typeface="Calibri" panose="020F0502020204030204" pitchFamily="34" charset="0"/>
            </a:endParaRPr>
          </a:p>
          <a:p>
            <a:pPr marL="514350" indent="-514350" algn="just">
              <a:buClrTx/>
              <a:buFont typeface="+mj-lt"/>
              <a:buAutoNum type="alphaLcParenR"/>
              <a:defRPr/>
            </a:pPr>
            <a:r>
              <a:rPr lang="pt-BR" sz="3800" i="1" dirty="0" err="1">
                <a:latin typeface="Calibri" panose="020F0502020204030204" pitchFamily="34" charset="0"/>
              </a:rPr>
              <a:t>Tanzi</a:t>
            </a:r>
            <a:r>
              <a:rPr lang="pt-BR" sz="3800" i="1" dirty="0">
                <a:latin typeface="Calibri" panose="020F0502020204030204" pitchFamily="34" charset="0"/>
              </a:rPr>
              <a:t> - </a:t>
            </a:r>
            <a:r>
              <a:rPr lang="pt-BR" sz="3800" i="1" dirty="0" err="1">
                <a:latin typeface="Calibri" panose="020F0502020204030204" pitchFamily="34" charset="0"/>
              </a:rPr>
              <a:t>Patinkin</a:t>
            </a:r>
            <a:endParaRPr lang="pt-BR" sz="3800" dirty="0">
              <a:latin typeface="Calibri" panose="020F0502020204030204" pitchFamily="34" charset="0"/>
            </a:endParaRPr>
          </a:p>
          <a:p>
            <a:pPr>
              <a:defRPr/>
            </a:pPr>
            <a:endParaRPr lang="pt-BR" sz="38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52400" y="2971800"/>
            <a:ext cx="609600" cy="6096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Espaço Reservado para Conteúdo 1"/>
          <p:cNvSpPr>
            <a:spLocks noGrp="1"/>
          </p:cNvSpPr>
          <p:nvPr>
            <p:ph idx="1"/>
          </p:nvPr>
        </p:nvSpPr>
        <p:spPr>
          <a:xfrm>
            <a:off x="228600" y="322262"/>
            <a:ext cx="11734800" cy="4021138"/>
          </a:xfrm>
        </p:spPr>
        <p:txBody>
          <a:bodyPr>
            <a:noAutofit/>
          </a:bodyPr>
          <a:lstStyle/>
          <a:p>
            <a:pPr marL="0" indent="0" algn="just">
              <a:buNone/>
              <a:defRPr/>
            </a:pPr>
            <a:r>
              <a:rPr lang="en-US" sz="4200" b="1" dirty="0">
                <a:latin typeface="Calibri" panose="020F0502020204030204" pitchFamily="34" charset="0"/>
              </a:rPr>
              <a:t>9) Fiscal – ICMS – RJ – 2008 – Janeiro - 52</a:t>
            </a:r>
            <a:endParaRPr lang="pt-BR" sz="4200" dirty="0">
              <a:latin typeface="Calibri" panose="020F0502020204030204" pitchFamily="34" charset="0"/>
            </a:endParaRPr>
          </a:p>
          <a:p>
            <a:pPr marL="0" indent="0" algn="just">
              <a:buClrTx/>
              <a:buNone/>
              <a:defRPr/>
            </a:pPr>
            <a:r>
              <a:rPr lang="pt-BR" sz="3600" dirty="0">
                <a:latin typeface="Calibri" panose="020F0502020204030204" pitchFamily="34" charset="0"/>
              </a:rPr>
              <a:t>Déficit primário é definido como:</a:t>
            </a:r>
          </a:p>
          <a:p>
            <a:pPr marL="514350" indent="-514350" algn="just">
              <a:buClrTx/>
              <a:buSzPct val="80000"/>
              <a:buFont typeface="+mj-lt"/>
              <a:buAutoNum type="alphaLcParenR"/>
              <a:defRPr/>
            </a:pPr>
            <a:r>
              <a:rPr lang="pt-BR" sz="3600" dirty="0">
                <a:latin typeface="Calibri" panose="020F0502020204030204" pitchFamily="34" charset="0"/>
              </a:rPr>
              <a:t>a diferença entre as receitas do governo e os gastos públicos com bens e serviços.</a:t>
            </a:r>
          </a:p>
          <a:p>
            <a:pPr marL="514350" indent="-514350" algn="just">
              <a:buClrTx/>
              <a:buSzPct val="80000"/>
              <a:buFont typeface="+mj-lt"/>
              <a:buAutoNum type="alphaLcParenR"/>
              <a:defRPr/>
            </a:pPr>
            <a:r>
              <a:rPr lang="pt-BR" sz="3600" dirty="0">
                <a:latin typeface="Calibri" panose="020F0502020204030204" pitchFamily="34" charset="0"/>
              </a:rPr>
              <a:t>a diferença entre o déficit nominal e os juros nominais.</a:t>
            </a:r>
          </a:p>
          <a:p>
            <a:pPr marL="514350" indent="-514350" algn="just">
              <a:buClrTx/>
              <a:buSzPct val="80000"/>
              <a:buFont typeface="+mj-lt"/>
              <a:buAutoNum type="alphaLcParenR"/>
              <a:defRPr/>
            </a:pPr>
            <a:r>
              <a:rPr lang="pt-BR" sz="3600" dirty="0">
                <a:latin typeface="Calibri" panose="020F0502020204030204" pitchFamily="34" charset="0"/>
              </a:rPr>
              <a:t>a diferença entre o déficit nominal e o déficit operacional.</a:t>
            </a:r>
          </a:p>
          <a:p>
            <a:pPr marL="514350" indent="-514350" algn="just">
              <a:buClrTx/>
              <a:buSzPct val="80000"/>
              <a:buFont typeface="+mj-lt"/>
              <a:buAutoNum type="alphaLcParenR"/>
              <a:defRPr/>
            </a:pPr>
            <a:r>
              <a:rPr lang="pt-BR" sz="3600" dirty="0">
                <a:latin typeface="Calibri" panose="020F0502020204030204" pitchFamily="34" charset="0"/>
              </a:rPr>
              <a:t>a diferença entre o pagamento de juros reais e o déficit nominal.</a:t>
            </a:r>
          </a:p>
          <a:p>
            <a:pPr marL="514350" indent="-514350" algn="just">
              <a:buClrTx/>
              <a:buSzPct val="80000"/>
              <a:buFont typeface="+mj-lt"/>
              <a:buAutoNum type="alphaLcParenR"/>
              <a:defRPr/>
            </a:pPr>
            <a:r>
              <a:rPr lang="pt-BR" sz="3600" dirty="0">
                <a:latin typeface="Calibri" panose="020F0502020204030204" pitchFamily="34" charset="0"/>
              </a:rPr>
              <a:t>a diferença entre os gastos totais do governo e as receitas do governo.</a:t>
            </a:r>
          </a:p>
          <a:p>
            <a:pPr algn="just">
              <a:defRPr/>
            </a:pPr>
            <a:endParaRPr lang="pt-BR" sz="3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304800" y="1600200"/>
            <a:ext cx="1165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1000"/>
              <a:buFont typeface="Arial" panose="020B0604020202020204" pitchFamily="34" charset="0"/>
              <a:buChar char="•"/>
            </a:pPr>
            <a:r>
              <a:rPr lang="pt-BR" altLang="en-US" sz="3800" b="1" kern="0" dirty="0">
                <a:latin typeface="Calibri" panose="020F0502020204030204" pitchFamily="34" charset="0"/>
                <a:cs typeface="Calibri" panose="020F0502020204030204" pitchFamily="34" charset="0"/>
              </a:rPr>
              <a:t>Carga Tributária Bruta (T)</a:t>
            </a:r>
          </a:p>
          <a:p>
            <a:pPr lvl="1" algn="just" eaLnBrk="1" hangingPunct="1">
              <a:buClrTx/>
              <a:buSzPct val="101000"/>
              <a:buFont typeface="Arial" panose="020B0604020202020204" pitchFamily="34" charset="0"/>
              <a:buChar char="•"/>
            </a:pPr>
            <a:r>
              <a:rPr lang="pt-BR" altLang="en-US" sz="3600" b="0" kern="0" dirty="0">
                <a:latin typeface="Calibri" panose="020F0502020204030204" pitchFamily="34" charset="0"/>
                <a:cs typeface="Calibri" panose="020F0502020204030204" pitchFamily="34" charset="0"/>
              </a:rPr>
              <a:t>Total dos impostos arrecadados no país.</a:t>
            </a:r>
          </a:p>
          <a:p>
            <a:pPr algn="just" eaLnBrk="1" hangingPunct="1">
              <a:buClrTx/>
              <a:buSzPct val="101000"/>
              <a:buFont typeface="Arial" panose="020B0604020202020204" pitchFamily="34" charset="0"/>
              <a:buChar char="•"/>
            </a:pPr>
            <a:r>
              <a:rPr lang="pt-BR" altLang="en-US" sz="3800" b="1" kern="0" dirty="0">
                <a:latin typeface="Calibri" panose="020F0502020204030204" pitchFamily="34" charset="0"/>
                <a:cs typeface="Calibri" panose="020F0502020204030204" pitchFamily="34" charset="0"/>
              </a:rPr>
              <a:t> Carga Tributária Líquida (T</a:t>
            </a:r>
            <a:r>
              <a:rPr lang="pt-BR" altLang="en-US" sz="2200" b="1" kern="0" dirty="0">
                <a:latin typeface="Calibri" panose="020F0502020204030204" pitchFamily="34" charset="0"/>
                <a:cs typeface="Calibri" panose="020F0502020204030204" pitchFamily="34" charset="0"/>
              </a:rPr>
              <a:t>L</a:t>
            </a:r>
            <a:r>
              <a:rPr lang="pt-BR" altLang="en-US" sz="3800" b="1" kern="0" dirty="0">
                <a:latin typeface="Calibri" panose="020F0502020204030204" pitchFamily="34" charset="0"/>
                <a:cs typeface="Calibri" panose="020F0502020204030204" pitchFamily="34" charset="0"/>
              </a:rPr>
              <a:t>)</a:t>
            </a:r>
          </a:p>
          <a:p>
            <a:pPr lvl="1" algn="just" eaLnBrk="1" hangingPunct="1">
              <a:buClrTx/>
              <a:buSzPct val="101000"/>
              <a:buFont typeface="Arial" panose="020B0604020202020204" pitchFamily="34" charset="0"/>
              <a:buChar char="•"/>
            </a:pPr>
            <a:r>
              <a:rPr lang="pt-BR" altLang="en-US" sz="3600" b="0" kern="0" dirty="0">
                <a:latin typeface="Calibri" panose="020F0502020204030204" pitchFamily="34" charset="0"/>
                <a:cs typeface="Calibri" panose="020F0502020204030204" pitchFamily="34" charset="0"/>
              </a:rPr>
              <a:t>Carga tributária bruta menos as transferências governamentais (juros da dívida pública, subsídios, gastos com assistência e previdência social...).</a:t>
            </a:r>
          </a:p>
          <a:p>
            <a:pPr algn="just" eaLnBrk="1" hangingPunct="1">
              <a:buClrTx/>
              <a:buSzPct val="101000"/>
              <a:buFont typeface="Arial" panose="020B0604020202020204" pitchFamily="34" charset="0"/>
              <a:buChar char="•"/>
            </a:pPr>
            <a:r>
              <a:rPr lang="pt-BR" altLang="en-US" sz="3800" b="1" kern="0" dirty="0">
                <a:latin typeface="Calibri" panose="020F0502020204030204" pitchFamily="34" charset="0"/>
                <a:cs typeface="Calibri" panose="020F0502020204030204" pitchFamily="34" charset="0"/>
              </a:rPr>
              <a:t> Poupança do Governo em Conta Corrente (</a:t>
            </a:r>
            <a:r>
              <a:rPr lang="pt-BR" altLang="en-US" sz="3800" b="1" kern="0" dirty="0" err="1">
                <a:latin typeface="Calibri" panose="020F0502020204030204" pitchFamily="34" charset="0"/>
                <a:cs typeface="Calibri" panose="020F0502020204030204" pitchFamily="34" charset="0"/>
              </a:rPr>
              <a:t>S</a:t>
            </a:r>
            <a:r>
              <a:rPr lang="pt-BR" altLang="en-US" sz="2600" b="1" kern="0" dirty="0" err="1">
                <a:latin typeface="Calibri" panose="020F0502020204030204" pitchFamily="34" charset="0"/>
                <a:cs typeface="Calibri" panose="020F0502020204030204" pitchFamily="34" charset="0"/>
              </a:rPr>
              <a:t>g</a:t>
            </a:r>
            <a:r>
              <a:rPr lang="pt-BR" altLang="en-US" sz="3800" b="1" kern="0" dirty="0">
                <a:latin typeface="Calibri" panose="020F0502020204030204" pitchFamily="34" charset="0"/>
                <a:cs typeface="Calibri" panose="020F0502020204030204" pitchFamily="34" charset="0"/>
              </a:rPr>
              <a:t>)</a:t>
            </a:r>
          </a:p>
          <a:p>
            <a:pPr lvl="1" algn="just" eaLnBrk="1" hangingPunct="1">
              <a:buClrTx/>
              <a:buSzPct val="101000"/>
              <a:buFont typeface="Arial" panose="020B0604020202020204" pitchFamily="34" charset="0"/>
              <a:buChar char="•"/>
            </a:pPr>
            <a:r>
              <a:rPr lang="pt-BR" altLang="en-US" sz="3600" b="0" kern="0" dirty="0">
                <a:latin typeface="Calibri" panose="020F0502020204030204" pitchFamily="34" charset="0"/>
                <a:cs typeface="Calibri" panose="020F0502020204030204" pitchFamily="34" charset="0"/>
              </a:rPr>
              <a:t>Carga tributária líquida menos o consumo do governo.</a:t>
            </a:r>
          </a:p>
          <a:p>
            <a:pPr algn="just" eaLnBrk="1" hangingPunct="1">
              <a:buClrTx/>
              <a:buFont typeface="Arial" panose="020B0604020202020204" pitchFamily="34" charset="0"/>
              <a:buChar char="•"/>
            </a:pPr>
            <a:endParaRPr lang="en-US" altLang="en-US" sz="3800" kern="0" dirty="0">
              <a:latin typeface="Calibri" panose="020F0502020204030204" pitchFamily="34" charset="0"/>
              <a:cs typeface="Calibri" panose="020F0502020204030204" pitchFamily="34" charset="0"/>
            </a:endParaRPr>
          </a:p>
        </p:txBody>
      </p:sp>
      <p:sp>
        <p:nvSpPr>
          <p:cNvPr id="7" name="Text Box 8"/>
          <p:cNvSpPr txBox="1">
            <a:spLocks noChangeArrowheads="1"/>
          </p:cNvSpPr>
          <p:nvPr/>
        </p:nvSpPr>
        <p:spPr bwMode="auto">
          <a:xfrm>
            <a:off x="304800" y="914400"/>
            <a:ext cx="464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None/>
            </a:pPr>
            <a:r>
              <a:rPr lang="en-US" altLang="en-US" sz="4000" b="1" dirty="0" err="1">
                <a:latin typeface="Calibri" panose="020F0502020204030204" pitchFamily="34" charset="0"/>
                <a:cs typeface="Calibri" panose="020F0502020204030204" pitchFamily="34" charset="0"/>
              </a:rPr>
              <a:t>Definições</a:t>
            </a:r>
            <a:endParaRPr lang="en-US" altLang="en-US" sz="4000" b="1" dirty="0">
              <a:latin typeface="Calibri" panose="020F0502020204030204" pitchFamily="34" charset="0"/>
              <a:cs typeface="Calibri" panose="020F0502020204030204" pitchFamily="34" charset="0"/>
            </a:endParaRPr>
          </a:p>
        </p:txBody>
      </p:sp>
      <p:sp>
        <p:nvSpPr>
          <p:cNvPr id="9" name="Rectangle 6"/>
          <p:cNvSpPr>
            <a:spLocks noChangeArrowheads="1"/>
          </p:cNvSpPr>
          <p:nvPr/>
        </p:nvSpPr>
        <p:spPr bwMode="auto">
          <a:xfrm>
            <a:off x="1752600" y="2286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06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304800" y="304800"/>
            <a:ext cx="11658600" cy="6019800"/>
          </a:xfrm>
        </p:spPr>
        <p:txBody>
          <a:bodyPr>
            <a:noAutofit/>
          </a:bodyPr>
          <a:lstStyle/>
          <a:p>
            <a:pPr marL="0" indent="0" algn="just">
              <a:buNone/>
              <a:defRPr/>
            </a:pPr>
            <a:r>
              <a:rPr lang="pt-BR" sz="3800" b="1" dirty="0">
                <a:latin typeface="Calibri" panose="020F0502020204030204" pitchFamily="34" charset="0"/>
              </a:rPr>
              <a:t>10) Economista – BADESC – 2010 – FGV - 36</a:t>
            </a:r>
            <a:endParaRPr lang="pt-BR" sz="3800" dirty="0">
              <a:latin typeface="Calibri" panose="020F0502020204030204" pitchFamily="34" charset="0"/>
            </a:endParaRPr>
          </a:p>
          <a:p>
            <a:pPr marL="0" indent="0" algn="just">
              <a:buClrTx/>
              <a:buNone/>
              <a:defRPr/>
            </a:pPr>
            <a:r>
              <a:rPr lang="pt-BR" sz="3800" dirty="0">
                <a:latin typeface="Calibri" panose="020F0502020204030204" pitchFamily="34" charset="0"/>
              </a:rPr>
              <a:t>A relação entre dívida pública e PIB no Brasil apresenta períodos de aumento e períodos de queda. As causas do aumento da relação dívida pública / PIB são:</a:t>
            </a:r>
          </a:p>
          <a:p>
            <a:pPr marL="457200" indent="-457200" algn="just">
              <a:buClrTx/>
              <a:buFont typeface="+mj-lt"/>
              <a:buAutoNum type="alphaLcParenR"/>
              <a:defRPr/>
            </a:pPr>
            <a:r>
              <a:rPr lang="pt-BR" sz="3800" dirty="0">
                <a:latin typeface="Calibri" panose="020F0502020204030204" pitchFamily="34" charset="0"/>
              </a:rPr>
              <a:t>a política fiscal contracionista, a esterilização da entrada de dólares e o aumento da taxa de juros.</a:t>
            </a:r>
          </a:p>
          <a:p>
            <a:pPr marL="457200" indent="-457200" algn="just">
              <a:buClrTx/>
              <a:buFont typeface="+mj-lt"/>
              <a:buAutoNum type="alphaLcParenR"/>
              <a:defRPr/>
            </a:pPr>
            <a:r>
              <a:rPr lang="pt-BR" sz="3800" dirty="0">
                <a:latin typeface="Calibri" panose="020F0502020204030204" pitchFamily="34" charset="0"/>
              </a:rPr>
              <a:t>a política fiscal expansionista, o aumento dos subsídios e a diminuição da taxa de juros.</a:t>
            </a:r>
          </a:p>
          <a:p>
            <a:pPr algn="just">
              <a:defRPr/>
            </a:pPr>
            <a:endParaRPr lang="pt-BR" sz="3800" dirty="0">
              <a:latin typeface="Calibri" panose="020F050202020403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bwMode="auto">
          <a:xfrm>
            <a:off x="304800" y="3657600"/>
            <a:ext cx="609600" cy="6096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5" name="Espaço Reservado para Conteúdo 1"/>
          <p:cNvSpPr>
            <a:spLocks noGrp="1"/>
          </p:cNvSpPr>
          <p:nvPr>
            <p:ph idx="1"/>
          </p:nvPr>
        </p:nvSpPr>
        <p:spPr>
          <a:xfrm>
            <a:off x="304800" y="457200"/>
            <a:ext cx="11658600" cy="6019800"/>
          </a:xfrm>
        </p:spPr>
        <p:txBody>
          <a:bodyPr>
            <a:noAutofit/>
          </a:bodyPr>
          <a:lstStyle/>
          <a:p>
            <a:pPr marL="742950" indent="-742950" algn="just">
              <a:buClrTx/>
              <a:buFont typeface="+mj-lt"/>
              <a:buAutoNum type="alphaLcParenR" startAt="3"/>
              <a:defRPr/>
            </a:pPr>
            <a:r>
              <a:rPr lang="pt-BR" sz="3800" dirty="0">
                <a:latin typeface="Calibri" panose="020F0502020204030204" pitchFamily="34" charset="0"/>
              </a:rPr>
              <a:t>o aumento do Investimento Direto Estrangeiro, a remessa de juros ao exterior e a política monetária expansionista.</a:t>
            </a:r>
          </a:p>
          <a:p>
            <a:pPr marL="742950" indent="-742950" algn="just">
              <a:buClrTx/>
              <a:buFont typeface="+mj-lt"/>
              <a:buAutoNum type="alphaLcParenR" startAt="3"/>
              <a:defRPr/>
            </a:pPr>
            <a:r>
              <a:rPr lang="pt-BR" sz="3800" dirty="0">
                <a:latin typeface="Calibri" panose="020F0502020204030204" pitchFamily="34" charset="0"/>
              </a:rPr>
              <a:t>a emissão de títulos públicos, a política monetária contracionista e o aumento de impostos.</a:t>
            </a:r>
          </a:p>
          <a:p>
            <a:pPr marL="742950" indent="-742950" algn="just">
              <a:buClrTx/>
              <a:buFont typeface="+mj-lt"/>
              <a:buAutoNum type="alphaLcParenR" startAt="3"/>
              <a:defRPr/>
            </a:pPr>
            <a:r>
              <a:rPr lang="pt-BR" sz="3800" dirty="0">
                <a:latin typeface="Calibri" panose="020F0502020204030204" pitchFamily="34" charset="0"/>
              </a:rPr>
              <a:t>a redução de impostos, a política monetária contracionista e o aumento dos subsídios.</a:t>
            </a:r>
          </a:p>
          <a:p>
            <a:pPr marL="742950" indent="-742950" algn="just">
              <a:buFont typeface="+mj-lt"/>
              <a:buAutoNum type="alphaLcParenR" startAt="3"/>
              <a:defRPr/>
            </a:pPr>
            <a:endParaRPr lang="pt-BR" sz="3800" dirty="0">
              <a:latin typeface="Calibri" panose="020F0502020204030204" pitchFamily="34" charset="0"/>
            </a:endParaRPr>
          </a:p>
        </p:txBody>
      </p:sp>
    </p:spTree>
    <p:extLst>
      <p:ext uri="{BB962C8B-B14F-4D97-AF65-F5344CB8AC3E}">
        <p14:creationId xmlns:p14="http://schemas.microsoft.com/office/powerpoint/2010/main" val="8035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52400" y="5181600"/>
            <a:ext cx="6096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latin typeface="Calibri" panose="020F0502020204030204" pitchFamily="34" charset="0"/>
            </a:endParaRPr>
          </a:p>
        </p:txBody>
      </p:sp>
      <p:sp>
        <p:nvSpPr>
          <p:cNvPr id="56323" name="Espaço Reservado para Conteúdo 2"/>
          <p:cNvSpPr>
            <a:spLocks noGrp="1"/>
          </p:cNvSpPr>
          <p:nvPr>
            <p:ph idx="1"/>
          </p:nvPr>
        </p:nvSpPr>
        <p:spPr>
          <a:xfrm>
            <a:off x="228600" y="304800"/>
            <a:ext cx="11734800" cy="3792537"/>
          </a:xfrm>
        </p:spPr>
        <p:txBody>
          <a:bodyPr/>
          <a:lstStyle/>
          <a:p>
            <a:pPr algn="just">
              <a:buFont typeface="Wingdings" panose="05000000000000000000" pitchFamily="2" charset="2"/>
              <a:buNone/>
            </a:pPr>
            <a:r>
              <a:rPr lang="pt-BR" altLang="en-US" sz="4200" b="1" dirty="0">
                <a:latin typeface="Calibri" panose="020F0502020204030204" pitchFamily="34" charset="0"/>
              </a:rPr>
              <a:t>11) AFRF – 2005</a:t>
            </a:r>
            <a:endParaRPr lang="pt-BR" altLang="en-US" sz="4200" dirty="0">
              <a:latin typeface="Calibri" panose="020F0502020204030204" pitchFamily="34" charset="0"/>
            </a:endParaRPr>
          </a:p>
          <a:p>
            <a:pPr marL="0" indent="0" algn="just">
              <a:buClrTx/>
              <a:buNone/>
            </a:pPr>
            <a:r>
              <a:rPr lang="pt-BR" altLang="en-US" sz="3600" dirty="0">
                <a:latin typeface="Calibri" panose="020F0502020204030204" pitchFamily="34" charset="0"/>
              </a:rPr>
              <a:t>Com relação as transações tipicamente fiscais, às Necessidades de Financiamento do Setor Público (NFSP) e à Dívida Pública, identifique a única opção errada.</a:t>
            </a:r>
          </a:p>
          <a:p>
            <a:pPr marL="264281" indent="-457200" algn="just">
              <a:buFont typeface="Arial" panose="020B0604020202020204" pitchFamily="34" charset="0"/>
              <a:buAutoNum type="alphaLcParenR"/>
            </a:pPr>
            <a:r>
              <a:rPr lang="pt-BR" altLang="en-US" sz="3600" dirty="0">
                <a:latin typeface="Calibri" panose="020F0502020204030204" pitchFamily="34" charset="0"/>
              </a:rPr>
              <a:t>As transações tipicamente fiscais são aquelas que afetam diretamente o resultado da administração pública, especialmente as que envolvem fluxos registrados no orçamento.  </a:t>
            </a:r>
          </a:p>
          <a:p>
            <a:pPr marL="264281" indent="-457200" algn="just">
              <a:buFont typeface="Arial" panose="020B0604020202020204" pitchFamily="34" charset="0"/>
              <a:buAutoNum type="alphaLcParenR"/>
            </a:pPr>
            <a:r>
              <a:rPr lang="pt-BR" altLang="en-US" sz="3600" dirty="0">
                <a:latin typeface="Calibri" panose="020F0502020204030204" pitchFamily="34" charset="0"/>
              </a:rPr>
              <a:t>A Lei de Responsabilidade Fiscal exige que sejam apurados dois resultados fiscais: resultado primário e resultado operacional.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76200" y="398463"/>
            <a:ext cx="11887200" cy="3792537"/>
          </a:xfrm>
        </p:spPr>
        <p:txBody>
          <a:bodyPr/>
          <a:lstStyle/>
          <a:p>
            <a:pPr marL="550031" indent="-742950" algn="just">
              <a:buFont typeface="+mj-lt"/>
              <a:buAutoNum type="alphaLcParenR" startAt="3"/>
            </a:pPr>
            <a:r>
              <a:rPr lang="pt-BR" altLang="en-US" sz="3600" dirty="0">
                <a:latin typeface="Calibri" panose="020F0502020204030204" pitchFamily="34" charset="0"/>
              </a:rPr>
              <a:t>No Brasil, as </a:t>
            </a:r>
            <a:r>
              <a:rPr lang="pt-BR" altLang="en-US" sz="3600" dirty="0" err="1">
                <a:latin typeface="Calibri" panose="020F0502020204030204" pitchFamily="34" charset="0"/>
              </a:rPr>
              <a:t>NFSPs</a:t>
            </a:r>
            <a:r>
              <a:rPr lang="pt-BR" altLang="en-US" sz="3600" dirty="0">
                <a:latin typeface="Calibri" panose="020F0502020204030204" pitchFamily="34" charset="0"/>
              </a:rPr>
              <a:t> (Necessidades de Financiamento do Setor Público) são medidas pelo conceito “abaixo da linha”, a partir de mudanças no valor do endividamento público.   </a:t>
            </a:r>
          </a:p>
          <a:p>
            <a:pPr marL="550031" indent="-742950" algn="just">
              <a:buFont typeface="+mj-lt"/>
              <a:buAutoNum type="alphaLcParenR" startAt="3"/>
            </a:pPr>
            <a:r>
              <a:rPr lang="pt-BR" altLang="en-US" sz="3600" dirty="0">
                <a:latin typeface="Calibri" panose="020F0502020204030204" pitchFamily="34" charset="0"/>
              </a:rPr>
              <a:t>Segundo a ótica de apuração da Dívida Líquida do Setor Público pelo conceito “acima da linha” identificam-se as posições patrimoniais e suas alterações anuais.</a:t>
            </a:r>
          </a:p>
          <a:p>
            <a:pPr marL="550031" indent="-742950" algn="just">
              <a:buFont typeface="+mj-lt"/>
              <a:buAutoNum type="alphaLcParenR" startAt="3"/>
            </a:pPr>
            <a:r>
              <a:rPr lang="pt-BR" altLang="en-US" sz="3600" dirty="0">
                <a:latin typeface="Calibri" panose="020F0502020204030204" pitchFamily="34" charset="0"/>
              </a:rPr>
              <a:t>As </a:t>
            </a:r>
            <a:r>
              <a:rPr lang="pt-BR" altLang="en-US" sz="3600" dirty="0" err="1">
                <a:latin typeface="Calibri" panose="020F0502020204030204" pitchFamily="34" charset="0"/>
              </a:rPr>
              <a:t>NFSPs</a:t>
            </a:r>
            <a:r>
              <a:rPr lang="pt-BR" altLang="en-US" sz="3600" dirty="0">
                <a:latin typeface="Calibri" panose="020F0502020204030204" pitchFamily="34" charset="0"/>
              </a:rPr>
              <a:t> correspondem à variação nominal do endividamento do setor público não financeiro junto ao sistema financeiro e ao setor privado, doméstico ou do resto do mundo.</a:t>
            </a:r>
          </a:p>
          <a:p>
            <a:pPr marL="792163" lvl="1" indent="-514350" algn="just">
              <a:buClr>
                <a:srgbClr val="FF0000"/>
              </a:buClr>
              <a:buFont typeface="+mj-lt"/>
              <a:buAutoNum type="alphaLcParenR" startAt="3"/>
            </a:pPr>
            <a:endParaRPr lang="pt-BR" altLang="en-US" sz="3600" dirty="0">
              <a:latin typeface="Calibri" panose="020F0502020204030204" pitchFamily="34" charset="0"/>
            </a:endParaRPr>
          </a:p>
        </p:txBody>
      </p:sp>
    </p:spTree>
    <p:extLst>
      <p:ext uri="{BB962C8B-B14F-4D97-AF65-F5344CB8AC3E}">
        <p14:creationId xmlns:p14="http://schemas.microsoft.com/office/powerpoint/2010/main" val="3584973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28600" y="4767469"/>
            <a:ext cx="612913" cy="566531"/>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p:cNvSpPr>
            <a:spLocks noGrp="1"/>
          </p:cNvSpPr>
          <p:nvPr>
            <p:ph type="title"/>
          </p:nvPr>
        </p:nvSpPr>
        <p:spPr>
          <a:xfrm>
            <a:off x="228600" y="-30163"/>
            <a:ext cx="10582688" cy="1325563"/>
          </a:xfrm>
        </p:spPr>
        <p:txBody>
          <a:bodyPr>
            <a:normAutofit/>
          </a:bodyPr>
          <a:lstStyle/>
          <a:p>
            <a:pPr algn="l"/>
            <a:r>
              <a:rPr lang="pt-BR" sz="4200" b="1" dirty="0">
                <a:solidFill>
                  <a:schemeClr val="tx1"/>
                </a:solidFill>
                <a:latin typeface="Arial" panose="020B0604020202020204" pitchFamily="34" charset="0"/>
                <a:cs typeface="Arial" panose="020B0604020202020204" pitchFamily="34" charset="0"/>
              </a:rPr>
              <a:t>12) IM – 2014 – Questão 39</a:t>
            </a:r>
          </a:p>
        </p:txBody>
      </p:sp>
      <p:sp>
        <p:nvSpPr>
          <p:cNvPr id="5" name="Espaço Reservado para Conteúdo 2"/>
          <p:cNvSpPr>
            <a:spLocks noGrp="1"/>
          </p:cNvSpPr>
          <p:nvPr>
            <p:ph idx="1"/>
          </p:nvPr>
        </p:nvSpPr>
        <p:spPr>
          <a:xfrm>
            <a:off x="304799" y="838200"/>
            <a:ext cx="11585713" cy="4351338"/>
          </a:xfrm>
        </p:spPr>
        <p:txBody>
          <a:bodyPr>
            <a:noAutofit/>
          </a:bodyPr>
          <a:lstStyle/>
          <a:p>
            <a:pPr marL="0" indent="0" algn="just">
              <a:buNone/>
            </a:pPr>
            <a:r>
              <a:rPr lang="pt-BR" sz="3000" dirty="0">
                <a:latin typeface="Arial" panose="020B0604020202020204" pitchFamily="34" charset="0"/>
                <a:cs typeface="Arial" panose="020B0604020202020204" pitchFamily="34" charset="0"/>
              </a:rPr>
              <a:t>Quanto à	classificação do dispêndio público, segundo </a:t>
            </a:r>
            <a:r>
              <a:rPr lang="pt-BR" sz="3000" dirty="0" err="1">
                <a:latin typeface="Arial" panose="020B0604020202020204" pitchFamily="34" charset="0"/>
                <a:cs typeface="Arial" panose="020B0604020202020204" pitchFamily="34" charset="0"/>
              </a:rPr>
              <a:t>Viceconti</a:t>
            </a:r>
            <a:r>
              <a:rPr lang="pt-BR" sz="3000" dirty="0">
                <a:latin typeface="Arial" panose="020B0604020202020204" pitchFamily="34" charset="0"/>
                <a:cs typeface="Arial" panose="020B0604020202020204" pitchFamily="34" charset="0"/>
              </a:rPr>
              <a:t> e  Neves (2010), assinale a opção INCORRETA.</a:t>
            </a:r>
          </a:p>
          <a:p>
            <a:pPr marL="457200" indent="-457200" algn="just">
              <a:buClrTx/>
              <a:buFont typeface="+mj-lt"/>
              <a:buAutoNum type="alphaLcParenR"/>
            </a:pPr>
            <a:r>
              <a:rPr lang="pt-BR" sz="3000" dirty="0">
                <a:latin typeface="Arial" panose="020B0604020202020204" pitchFamily="34" charset="0"/>
                <a:cs typeface="Arial" panose="020B0604020202020204" pitchFamily="34" charset="0"/>
              </a:rPr>
              <a:t>São Transferências de Capital: a amortização da dívida pública, os auxílios para obras públicas e auxílios para equipamentos e instalações, dentre outros.</a:t>
            </a:r>
          </a:p>
          <a:p>
            <a:pPr marL="457200" indent="-457200" algn="just">
              <a:buClrTx/>
              <a:buFont typeface="+mj-lt"/>
              <a:buAutoNum type="alphaLcParenR"/>
            </a:pPr>
            <a:r>
              <a:rPr lang="pt-BR" sz="3000" dirty="0">
                <a:latin typeface="Arial" panose="020B0604020202020204" pitchFamily="34" charset="0"/>
                <a:cs typeface="Arial" panose="020B0604020202020204" pitchFamily="34" charset="0"/>
              </a:rPr>
              <a:t>São Inversões Financeiras:  a aquisição  de  imóveis, a  aquisição de títulos representativos de Capital de Empresas em Funcionamento e a concessão de empréstimos, dentre outros.</a:t>
            </a:r>
          </a:p>
          <a:p>
            <a:pPr marL="457200" indent="-457200" algn="just">
              <a:buClrTx/>
              <a:buFont typeface="+mj-lt"/>
              <a:buAutoNum type="alphaLcParenR"/>
            </a:pPr>
            <a:r>
              <a:rPr lang="pt-BR" sz="3000" dirty="0">
                <a:latin typeface="Arial" panose="020B0604020202020204" pitchFamily="34" charset="0"/>
                <a:cs typeface="Arial" panose="020B0604020202020204" pitchFamily="34" charset="0"/>
              </a:rPr>
              <a:t>Transferências  Correntes  são despesas às quais não correspondem contraprestação direta em bens ou serviços, como por exemplo, a constituição de Fundos Rotativos.</a:t>
            </a:r>
          </a:p>
          <a:p>
            <a:pPr marL="0" indent="0" algn="just">
              <a:buNone/>
            </a:pPr>
            <a:endParaRPr lang="pt-BR" sz="3000" dirty="0">
              <a:latin typeface="Arial" panose="020B0604020202020204" pitchFamily="34" charset="0"/>
              <a:cs typeface="Arial" panose="020B0604020202020204" pitchFamily="34" charset="0"/>
            </a:endParaRPr>
          </a:p>
        </p:txBody>
      </p:sp>
      <p:sp>
        <p:nvSpPr>
          <p:cNvPr id="7" name="CaixaDeTexto 6"/>
          <p:cNvSpPr txBox="1"/>
          <p:nvPr/>
        </p:nvSpPr>
        <p:spPr>
          <a:xfrm>
            <a:off x="914400" y="6248400"/>
            <a:ext cx="11125200" cy="461665"/>
          </a:xfrm>
          <a:prstGeom prst="rect">
            <a:avLst/>
          </a:prstGeom>
          <a:solidFill>
            <a:schemeClr val="bg1">
              <a:lumMod val="95000"/>
            </a:schemeClr>
          </a:solidFill>
          <a:ln>
            <a:solidFill>
              <a:schemeClr val="tx1"/>
            </a:solidFill>
          </a:ln>
        </p:spPr>
        <p:txBody>
          <a:bodyPr wrap="square" rtlCol="0">
            <a:spAutoFit/>
          </a:bodyPr>
          <a:lstStyle/>
          <a:p>
            <a:r>
              <a:rPr lang="pt-BR" sz="2400" dirty="0">
                <a:solidFill>
                  <a:schemeClr val="tx1"/>
                </a:solidFill>
              </a:rPr>
              <a:t>Gastos do governo sem a contrapartida de prestação de qualquer serviço atual.</a:t>
            </a:r>
          </a:p>
        </p:txBody>
      </p:sp>
    </p:spTree>
    <p:extLst>
      <p:ext uri="{BB962C8B-B14F-4D97-AF65-F5344CB8AC3E}">
        <p14:creationId xmlns:p14="http://schemas.microsoft.com/office/powerpoint/2010/main" val="37766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533400"/>
            <a:ext cx="11658600" cy="4351338"/>
          </a:xfrm>
        </p:spPr>
        <p:txBody>
          <a:bodyPr>
            <a:noAutofit/>
          </a:bodyPr>
          <a:lstStyle/>
          <a:p>
            <a:pPr marL="457200" indent="-457200" algn="just">
              <a:buClrTx/>
              <a:buFont typeface="+mj-lt"/>
              <a:buAutoNum type="alphaLcParenR" startAt="4"/>
            </a:pPr>
            <a:r>
              <a:rPr lang="pt-BR" sz="3000" dirty="0">
                <a:latin typeface="Arial" panose="020B0604020202020204" pitchFamily="34" charset="0"/>
                <a:cs typeface="Arial" panose="020B0604020202020204" pitchFamily="34" charset="0"/>
              </a:rPr>
              <a:t>As Despesas Correntes são os gastos realizados pelo governo dos quais não resultam um acréscimo ao seu patrimônio.</a:t>
            </a:r>
          </a:p>
          <a:p>
            <a:pPr marL="457200" indent="-457200" algn="just">
              <a:buClrTx/>
              <a:buFont typeface="+mj-lt"/>
              <a:buAutoNum type="alphaLcParenR" startAt="4"/>
            </a:pPr>
            <a:r>
              <a:rPr lang="pt-BR" sz="3000" dirty="0">
                <a:latin typeface="Arial" panose="020B0604020202020204" pitchFamily="34" charset="0"/>
                <a:cs typeface="Arial" panose="020B0604020202020204" pitchFamily="34" charset="0"/>
              </a:rPr>
              <a:t>As	subvenções econômicas são denominadas de Subsídios pela Contabilidade Nacional.</a:t>
            </a:r>
          </a:p>
          <a:p>
            <a:pPr algn="just"/>
            <a:endParaRPr lang="pt-B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417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7346" name="Espaço Reservado para Conteúdo 2"/>
          <p:cNvSpPr>
            <a:spLocks noGrp="1"/>
          </p:cNvSpPr>
          <p:nvPr>
            <p:ph idx="1"/>
          </p:nvPr>
        </p:nvSpPr>
        <p:spPr>
          <a:xfrm>
            <a:off x="152400" y="1143000"/>
            <a:ext cx="11811000" cy="3886200"/>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1980 – 1993 → </a:t>
            </a:r>
            <a:r>
              <a:rPr lang="pt-BR" altLang="en-US" sz="3800" dirty="0">
                <a:latin typeface="Calibri" panose="020F0502020204030204" pitchFamily="34" charset="0"/>
                <a:cs typeface="Calibri" panose="020F0502020204030204" pitchFamily="34" charset="0"/>
              </a:rPr>
              <a:t>Contexto de desordem das contas públicas e de déficit público artificialmente reprimido pela elevada taxa de inflação.</a:t>
            </a:r>
          </a:p>
          <a:p>
            <a:pPr algn="just">
              <a:buClrTx/>
              <a:buFont typeface="Arial" panose="020B0604020202020204" pitchFamily="34" charset="0"/>
              <a:buChar char="•"/>
            </a:pPr>
            <a:endParaRPr lang="pt-BR" altLang="en-US" sz="12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partir de 1991 temos o início das séries com as estatísticas fiscais “acima da linha” do governo central.</a:t>
            </a:r>
          </a:p>
          <a:p>
            <a:pPr lvl="1" algn="just">
              <a:spcBef>
                <a:spcPts val="0"/>
              </a:spcBef>
              <a:buClrTx/>
              <a:buFont typeface="Arial" panose="020B0604020202020204" pitchFamily="34" charset="0"/>
              <a:buChar char="•"/>
            </a:pPr>
            <a:endParaRPr lang="pt-BR" altLang="en-US" sz="6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partir de 1995 temos o início das séries com as estatísticas fiscais “abaixo da linha” do governo central, estados e municípios e empresas estatais.</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xEl>
                                              <p:pRg st="4" end="4"/>
                                            </p:txEl>
                                          </p:spTgt>
                                        </p:tgtEl>
                                        <p:attrNameLst>
                                          <p:attrName>style.visibility</p:attrName>
                                        </p:attrNameLst>
                                      </p:cBhvr>
                                      <p:to>
                                        <p:strVal val="visible"/>
                                      </p:to>
                                    </p:set>
                                    <p:anim calcmode="lin" valueType="num">
                                      <p:cBhvr additive="base">
                                        <p:cTn id="7" dur="500" fill="hold"/>
                                        <p:tgtEl>
                                          <p:spTgt spid="5734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6">
                                            <p:txEl>
                                              <p:pRg st="7" end="7"/>
                                            </p:txEl>
                                          </p:spTgt>
                                        </p:tgtEl>
                                        <p:attrNameLst>
                                          <p:attrName>style.visibility</p:attrName>
                                        </p:attrNameLst>
                                      </p:cBhvr>
                                      <p:to>
                                        <p:strVal val="visible"/>
                                      </p:to>
                                    </p:set>
                                    <p:anim calcmode="lin" valueType="num">
                                      <p:cBhvr additive="base">
                                        <p:cTn id="13" dur="500" fill="hold"/>
                                        <p:tgtEl>
                                          <p:spTgt spid="5734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6200" y="1143000"/>
            <a:ext cx="118872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algn="just">
              <a:buClrTx/>
              <a:buFont typeface="Arial" panose="020B0604020202020204" pitchFamily="34" charset="0"/>
              <a:buChar char="•"/>
              <a:defRPr/>
            </a:pPr>
            <a:endParaRPr lang="pt-BR" sz="6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privatização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diversas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empresas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estatais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especialmente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importante</a:t>
            </a:r>
            <a:r>
              <a:rPr lang="en-US" sz="3600" dirty="0">
                <a:latin typeface="Calibri" panose="020F0502020204030204" pitchFamily="34" charset="0"/>
                <a:ea typeface="+mn-ea"/>
                <a:cs typeface="Calibri" panose="020F0502020204030204" pitchFamily="34" charset="0"/>
              </a:rPr>
              <a:t> no que</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se </a:t>
            </a:r>
            <a:r>
              <a:rPr lang="en-US" sz="3600" dirty="0" err="1">
                <a:latin typeface="Calibri" panose="020F0502020204030204" pitchFamily="34" charset="0"/>
                <a:ea typeface="+mn-ea"/>
                <a:cs typeface="Calibri" panose="020F0502020204030204" pitchFamily="34" charset="0"/>
              </a:rPr>
              <a:t>refere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às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empresas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o que </a:t>
            </a:r>
            <a:r>
              <a:rPr lang="en-US" sz="3600" dirty="0" err="1">
                <a:latin typeface="Calibri" panose="020F0502020204030204" pitchFamily="34" charset="0"/>
                <a:ea typeface="+mn-ea"/>
                <a:cs typeface="Calibri" panose="020F0502020204030204" pitchFamily="34" charset="0"/>
              </a:rPr>
              <a:t>mudou</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significativamente</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resultado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primário</a:t>
            </a:r>
            <a:r>
              <a:rPr lang="en-US" sz="3600" dirty="0">
                <a:latin typeface="Calibri" panose="020F0502020204030204" pitchFamily="34" charset="0"/>
                <a:ea typeface="+mn-ea"/>
                <a:cs typeface="Calibri" panose="020F0502020204030204" pitchFamily="34" charset="0"/>
              </a:rPr>
              <a:t>.</a:t>
            </a:r>
          </a:p>
          <a:p>
            <a:pPr lvl="1" algn="just">
              <a:spcBef>
                <a:spcPts val="0"/>
              </a:spcBef>
              <a:buClrTx/>
              <a:buFont typeface="Arial" panose="020B0604020202020204" pitchFamily="34" charset="0"/>
              <a:buChar char="•"/>
              <a:defRPr/>
            </a:pPr>
            <a:endParaRPr lang="pt-BR" sz="1200" dirty="0">
              <a:latin typeface="Calibri" panose="020F0502020204030204" pitchFamily="34" charset="0"/>
              <a:ea typeface="+mn-ea"/>
              <a:cs typeface="Calibri" panose="020F0502020204030204" pitchFamily="34" charset="0"/>
            </a:endParaRPr>
          </a:p>
          <a:p>
            <a:pPr lvl="1" algn="just">
              <a:spcBef>
                <a:spcPts val="0"/>
              </a:spcBef>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venda</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diversos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bancos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propriedade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estatal</a:t>
            </a:r>
            <a:r>
              <a:rPr lang="en-US" sz="3600" dirty="0">
                <a:latin typeface="Calibri" panose="020F0502020204030204" pitchFamily="34" charset="0"/>
                <a:ea typeface="+mn-ea"/>
                <a:cs typeface="Calibri" panose="020F0502020204030204" pitchFamily="34" charset="0"/>
              </a:rPr>
              <a:t>, o que </a:t>
            </a:r>
            <a:r>
              <a:rPr lang="en-US" sz="3600" dirty="0" err="1">
                <a:latin typeface="Calibri" panose="020F0502020204030204" pitchFamily="34" charset="0"/>
                <a:ea typeface="+mn-ea"/>
                <a:cs typeface="Calibri" panose="020F0502020204030204" pitchFamily="34" charset="0"/>
              </a:rPr>
              <a:t>acabou</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com um </a:t>
            </a:r>
            <a:r>
              <a:rPr lang="en-US" sz="3600" dirty="0" err="1">
                <a:latin typeface="Calibri" panose="020F0502020204030204" pitchFamily="34" charset="0"/>
                <a:ea typeface="+mn-ea"/>
                <a:cs typeface="Calibri" panose="020F0502020204030204" pitchFamily="34" charset="0"/>
              </a:rPr>
              <a:t>mecanismo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clássico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financiamento</a:t>
            </a:r>
            <a:r>
              <a:rPr lang="en-US" sz="3600" dirty="0">
                <a:latin typeface="Calibri" panose="020F0502020204030204" pitchFamily="34" charset="0"/>
                <a:ea typeface="+mn-ea"/>
                <a:cs typeface="Calibri" panose="020F0502020204030204" pitchFamily="34" charset="0"/>
              </a:rPr>
              <a:t> dos </a:t>
            </a:r>
            <a:r>
              <a:rPr lang="en-US" sz="3600" dirty="0" err="1">
                <a:latin typeface="Calibri" panose="020F0502020204030204" pitchFamily="34" charset="0"/>
                <a:ea typeface="+mn-ea"/>
                <a:cs typeface="Calibri" panose="020F0502020204030204" pitchFamily="34" charset="0"/>
              </a:rPr>
              <a:t>déficits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p:txBody>
      </p:sp>
      <p:sp>
        <p:nvSpPr>
          <p:cNvPr id="6" name="Rectangle 2"/>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52400" y="1219200"/>
            <a:ext cx="118110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lvl="1" algn="just">
              <a:buClrTx/>
              <a:buFont typeface="Arial" panose="020B0604020202020204" pitchFamily="34" charset="0"/>
              <a:buChar char="•"/>
              <a:defRPr/>
            </a:pPr>
            <a:endParaRPr lang="pt-BR" sz="6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O Plano Real, de 1994, que  </a:t>
            </a:r>
            <a:r>
              <a:rPr lang="en-US" sz="3600" dirty="0" err="1">
                <a:latin typeface="Calibri" panose="020F0502020204030204" pitchFamily="34" charset="0"/>
                <a:ea typeface="+mn-ea"/>
                <a:cs typeface="Calibri" panose="020F0502020204030204" pitchFamily="34" charset="0"/>
              </a:rPr>
              <a:t>devido</a:t>
            </a:r>
            <a:r>
              <a:rPr lang="en-US" sz="3600" dirty="0">
                <a:latin typeface="Calibri" panose="020F0502020204030204" pitchFamily="34" charset="0"/>
                <a:ea typeface="+mn-ea"/>
                <a:cs typeface="Calibri" panose="020F0502020204030204" pitchFamily="34" charset="0"/>
              </a:rPr>
              <a:t> ao </a:t>
            </a:r>
            <a:r>
              <a:rPr lang="en-US" sz="3600" dirty="0" err="1">
                <a:latin typeface="Calibri" panose="020F0502020204030204" pitchFamily="34" charset="0"/>
                <a:ea typeface="+mn-ea"/>
                <a:cs typeface="Calibri" panose="020F0502020204030204" pitchFamily="34" charset="0"/>
              </a:rPr>
              <a:t>fim</a:t>
            </a:r>
            <a:r>
              <a:rPr lang="en-US" sz="3600" dirty="0">
                <a:latin typeface="Calibri" panose="020F0502020204030204" pitchFamily="34" charset="0"/>
                <a:ea typeface="+mn-ea"/>
                <a:cs typeface="Calibri" panose="020F0502020204030204" pitchFamily="34" charset="0"/>
              </a:rPr>
              <a:t> da </a:t>
            </a:r>
            <a:r>
              <a:rPr lang="en-US" sz="3600" dirty="0" err="1">
                <a:latin typeface="Calibri" panose="020F0502020204030204" pitchFamily="34" charset="0"/>
                <a:ea typeface="+mn-ea"/>
                <a:cs typeface="Calibri" panose="020F0502020204030204" pitchFamily="34" charset="0"/>
              </a:rPr>
              <a:t>altíssima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contribuiu</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para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ampliar</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muito</a:t>
            </a:r>
            <a:r>
              <a:rPr lang="en-US" sz="3600" dirty="0">
                <a:latin typeface="Calibri" panose="020F0502020204030204" pitchFamily="34" charset="0"/>
                <a:ea typeface="+mn-ea"/>
                <a:cs typeface="Calibri" panose="020F0502020204030204" pitchFamily="34" charset="0"/>
              </a:rPr>
              <a:t> a </a:t>
            </a:r>
            <a:r>
              <a:rPr lang="en-US" sz="3600" dirty="0" err="1">
                <a:latin typeface="Calibri" panose="020F0502020204030204" pitchFamily="34" charset="0"/>
                <a:ea typeface="+mn-ea"/>
                <a:cs typeface="Calibri" panose="020F0502020204030204" pitchFamily="34" charset="0"/>
              </a:rPr>
              <a:t>transparência</a:t>
            </a:r>
            <a:r>
              <a:rPr lang="en-US" sz="3600" dirty="0">
                <a:latin typeface="Calibri" panose="020F0502020204030204" pitchFamily="34" charset="0"/>
                <a:ea typeface="+mn-ea"/>
                <a:cs typeface="Calibri" panose="020F0502020204030204" pitchFamily="34" charset="0"/>
              </a:rPr>
              <a:t> das </a:t>
            </a:r>
            <a:r>
              <a:rPr lang="en-US" sz="3600" dirty="0" err="1">
                <a:latin typeface="Calibri" panose="020F0502020204030204" pitchFamily="34" charset="0"/>
                <a:ea typeface="+mn-ea"/>
                <a:cs typeface="Calibri" panose="020F0502020204030204" pitchFamily="34" charset="0"/>
              </a:rPr>
              <a:t>contas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ao</a:t>
            </a:r>
            <a:r>
              <a:rPr lang="en-US" sz="3600" dirty="0">
                <a:latin typeface="Calibri" panose="020F0502020204030204" pitchFamily="34" charset="0"/>
                <a:ea typeface="+mn-ea"/>
                <a:cs typeface="Calibri" panose="020F0502020204030204" pitchFamily="34" charset="0"/>
              </a:rPr>
              <a:t> se </a:t>
            </a:r>
            <a:r>
              <a:rPr lang="en-US" sz="3600" dirty="0" err="1">
                <a:latin typeface="Calibri" panose="020F0502020204030204" pitchFamily="34" charset="0"/>
                <a:ea typeface="+mn-ea"/>
                <a:cs typeface="Calibri" panose="020F0502020204030204" pitchFamily="34" charset="0"/>
              </a:rPr>
              <a:t>poder</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aferir</a:t>
            </a:r>
            <a:r>
              <a:rPr lang="en-US" sz="3600" dirty="0">
                <a:latin typeface="Calibri" panose="020F0502020204030204" pitchFamily="34" charset="0"/>
                <a:ea typeface="+mn-ea"/>
                <a:cs typeface="Calibri" panose="020F0502020204030204" pitchFamily="34" charset="0"/>
              </a:rPr>
              <a:t> com </a:t>
            </a:r>
            <a:r>
              <a:rPr lang="en-US" sz="3600" dirty="0" err="1">
                <a:latin typeface="Calibri" panose="020F0502020204030204" pitchFamily="34" charset="0"/>
                <a:ea typeface="+mn-ea"/>
                <a:cs typeface="Calibri" panose="020F0502020204030204" pitchFamily="34" charset="0"/>
              </a:rPr>
              <a:t>maior</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precisão</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verdadeiro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significado</a:t>
            </a:r>
            <a:r>
              <a:rPr lang="en-US" sz="3600" dirty="0">
                <a:latin typeface="Calibri" panose="020F0502020204030204" pitchFamily="34" charset="0"/>
                <a:ea typeface="+mn-ea"/>
                <a:cs typeface="Calibri" panose="020F0502020204030204" pitchFamily="34" charset="0"/>
              </a:rPr>
              <a:t> das </a:t>
            </a:r>
            <a:r>
              <a:rPr lang="en-US" sz="3600" dirty="0" err="1">
                <a:latin typeface="Calibri" panose="020F0502020204030204" pitchFamily="34" charset="0"/>
                <a:ea typeface="+mn-ea"/>
                <a:cs typeface="Calibri" panose="020F0502020204030204" pitchFamily="34" charset="0"/>
              </a:rPr>
              <a:t>variáveis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nominais</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que</a:t>
            </a:r>
            <a:r>
              <a:rPr lang="en-US" sz="3600" dirty="0">
                <a:latin typeface="Calibri" panose="020F0502020204030204" pitchFamily="34" charset="0"/>
                <a:ea typeface="+mn-ea"/>
                <a:cs typeface="Calibri" panose="020F0502020204030204" pitchFamily="34" charset="0"/>
              </a:rPr>
              <a:t> era </a:t>
            </a:r>
            <a:r>
              <a:rPr lang="en-US" sz="3600" dirty="0" err="1">
                <a:latin typeface="Calibri" panose="020F0502020204030204" pitchFamily="34" charset="0"/>
                <a:ea typeface="+mn-ea"/>
                <a:cs typeface="Calibri" panose="020F0502020204030204" pitchFamily="34" charset="0"/>
              </a:rPr>
              <a:t>impossível</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quando</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 era de 3.000% </a:t>
            </a:r>
            <a:r>
              <a:rPr lang="en-US" sz="3600" dirty="0" err="1">
                <a:latin typeface="Calibri" panose="020F0502020204030204" pitchFamily="34" charset="0"/>
                <a:ea typeface="+mn-ea"/>
                <a:cs typeface="Calibri" panose="020F0502020204030204" pitchFamily="34" charset="0"/>
              </a:rPr>
              <a:t>ou</a:t>
            </a:r>
            <a:r>
              <a:rPr lang="en-US" sz="3600" dirty="0">
                <a:latin typeface="Calibri" panose="020F0502020204030204" pitchFamily="34" charset="0"/>
                <a:ea typeface="+mn-ea"/>
                <a:cs typeface="Calibri" panose="020F0502020204030204" pitchFamily="34" charset="0"/>
              </a:rPr>
              <a:t> 4.000% ao </a:t>
            </a:r>
            <a:r>
              <a:rPr lang="en-US" sz="3600" dirty="0" err="1">
                <a:latin typeface="Calibri" panose="020F0502020204030204" pitchFamily="34" charset="0"/>
                <a:ea typeface="+mn-ea"/>
                <a:cs typeface="Calibri" panose="020F0502020204030204" pitchFamily="34" charset="0"/>
              </a:rPr>
              <a:t>ano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a.a</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3800" dirty="0">
              <a:latin typeface="Calibri" panose="020F0502020204030204" pitchFamily="34" charset="0"/>
              <a:ea typeface="+mn-ea"/>
              <a:cs typeface="Calibri" panose="020F0502020204030204" pitchFamily="34" charset="0"/>
            </a:endParaRPr>
          </a:p>
          <a:p>
            <a:pPr marL="1028700" lvl="1" indent="-571500"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28800" y="0"/>
            <a:ext cx="89916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4" name="Espaço Reservado para Conteúdo 2"/>
          <p:cNvSpPr>
            <a:spLocks noGrp="1"/>
          </p:cNvSpPr>
          <p:nvPr>
            <p:ph idx="1"/>
          </p:nvPr>
        </p:nvSpPr>
        <p:spPr>
          <a:xfrm>
            <a:off x="152400" y="1219200"/>
            <a:ext cx="118110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algn="just">
              <a:buClrTx/>
              <a:buFont typeface="Arial" panose="020B0604020202020204" pitchFamily="34" charset="0"/>
              <a:buChar char="•"/>
              <a:defRPr/>
            </a:pPr>
            <a:endParaRPr 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A </a:t>
            </a:r>
            <a:r>
              <a:rPr lang="en-US" sz="3600" dirty="0" err="1">
                <a:latin typeface="Calibri" panose="020F0502020204030204" pitchFamily="34" charset="0"/>
                <a:cs typeface="Calibri" panose="020F0502020204030204" pitchFamily="34" charset="0"/>
              </a:rPr>
              <a:t>realização</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três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reformas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parciais</a:t>
            </a:r>
            <a:r>
              <a:rPr lang="en-US" sz="3600" dirty="0">
                <a:latin typeface="Calibri" panose="020F0502020204030204" pitchFamily="34" charset="0"/>
                <a:cs typeface="Calibri" panose="020F0502020204030204" pitchFamily="34" charset="0"/>
              </a:rPr>
              <a:t> do </a:t>
            </a:r>
            <a:r>
              <a:rPr lang="en-US" sz="3600" dirty="0" err="1">
                <a:latin typeface="Calibri" panose="020F0502020204030204" pitchFamily="34" charset="0"/>
                <a:cs typeface="Calibri" panose="020F0502020204030204" pitchFamily="34" charset="0"/>
              </a:rPr>
              <a:t>sistema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previdenciário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delas</a:t>
            </a:r>
            <a:r>
              <a:rPr lang="en-US" sz="3600" dirty="0">
                <a:latin typeface="Calibri" panose="020F0502020204030204" pitchFamily="34" charset="0"/>
                <a:cs typeface="Calibri" panose="020F0502020204030204" pitchFamily="34" charset="0"/>
              </a:rPr>
              <a:t> no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Governo</a:t>
            </a:r>
            <a:r>
              <a:rPr lang="en-US" sz="3600" dirty="0">
                <a:latin typeface="Calibri" panose="020F0502020204030204" pitchFamily="34" charset="0"/>
                <a:cs typeface="Calibri" panose="020F0502020204030204" pitchFamily="34" charset="0"/>
              </a:rPr>
              <a:t> Fernando Henrique Cardoso (FHC) e </a:t>
            </a:r>
            <a:r>
              <a:rPr lang="en-US" sz="3600" dirty="0" err="1">
                <a:latin typeface="Calibri" panose="020F0502020204030204" pitchFamily="34" charset="0"/>
                <a:cs typeface="Calibri" panose="020F0502020204030204" pitchFamily="34" charset="0"/>
              </a:rPr>
              <a:t>uma</a:t>
            </a:r>
            <a:r>
              <a:rPr lang="en-US" sz="3600" dirty="0">
                <a:latin typeface="Calibri" panose="020F0502020204030204" pitchFamily="34" charset="0"/>
                <a:cs typeface="Calibri" panose="020F0502020204030204" pitchFamily="34" charset="0"/>
              </a:rPr>
              <a:t> no </a:t>
            </a:r>
            <a:r>
              <a:rPr lang="en-US" sz="3600" dirty="0" err="1">
                <a:latin typeface="Calibri" panose="020F0502020204030204" pitchFamily="34" charset="0"/>
                <a:cs typeface="Calibri" panose="020F0502020204030204" pitchFamily="34" charset="0"/>
              </a:rPr>
              <a:t>Governo</a:t>
            </a:r>
            <a:r>
              <a:rPr lang="en-US" sz="3600" dirty="0">
                <a:latin typeface="Calibri" panose="020F0502020204030204" pitchFamily="34" charset="0"/>
                <a:cs typeface="Calibri" panose="020F0502020204030204" pitchFamily="34" charset="0"/>
              </a:rPr>
              <a:t> Lula (</a:t>
            </a:r>
            <a:r>
              <a:rPr lang="en-US" sz="3600" dirty="0" err="1">
                <a:latin typeface="Calibri" panose="020F0502020204030204" pitchFamily="34" charset="0"/>
                <a:cs typeface="Calibri" panose="020F0502020204030204" pitchFamily="34" charset="0"/>
              </a:rPr>
              <a:t>veremos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algumas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características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adiante</a:t>
            </a:r>
            <a:r>
              <a:rPr lang="en-US" sz="3600" dirty="0">
                <a:latin typeface="Calibri" panose="020F0502020204030204" pitchFamily="34" charset="0"/>
                <a:cs typeface="Calibri" panose="020F0502020204030204" pitchFamily="34" charset="0"/>
              </a:rPr>
              <a:t>).</a:t>
            </a:r>
          </a:p>
          <a:p>
            <a:pPr lvl="1" algn="just">
              <a:buClrTx/>
              <a:buFont typeface="Arial" panose="020B0604020202020204" pitchFamily="34" charset="0"/>
              <a:buChar char="•"/>
              <a:defRPr/>
            </a:pPr>
            <a:endParaRPr lang="en-US" sz="1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A </a:t>
            </a:r>
            <a:r>
              <a:rPr lang="en-US" sz="3600" dirty="0" err="1">
                <a:latin typeface="Calibri" panose="020F0502020204030204" pitchFamily="34" charset="0"/>
                <a:cs typeface="Calibri" panose="020F0502020204030204" pitchFamily="34" charset="0"/>
              </a:rPr>
              <a:t>renegociação</a:t>
            </a:r>
            <a:r>
              <a:rPr lang="en-US" sz="3600" dirty="0">
                <a:latin typeface="Calibri" panose="020F0502020204030204" pitchFamily="34" charset="0"/>
                <a:cs typeface="Calibri" panose="020F0502020204030204" pitchFamily="34" charset="0"/>
              </a:rPr>
              <a:t> das </a:t>
            </a:r>
            <a:r>
              <a:rPr lang="en-US" sz="3600" dirty="0" err="1">
                <a:latin typeface="Calibri" panose="020F0502020204030204" pitchFamily="34" charset="0"/>
                <a:cs typeface="Calibri" panose="020F0502020204030204" pitchFamily="34" charset="0"/>
              </a:rPr>
              <a:t>dívidas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estaduais</a:t>
            </a:r>
            <a:r>
              <a:rPr lang="en-US" sz="3600" dirty="0">
                <a:latin typeface="Calibri" panose="020F0502020204030204" pitchFamily="34" charset="0"/>
                <a:cs typeface="Calibri" panose="020F0502020204030204" pitchFamily="34" charset="0"/>
              </a:rPr>
              <a:t> (1997-1998), </a:t>
            </a:r>
            <a:r>
              <a:rPr lang="en-US" sz="3600" dirty="0" err="1">
                <a:latin typeface="Calibri" panose="020F0502020204030204" pitchFamily="34" charset="0"/>
                <a:cs typeface="Calibri" panose="020F0502020204030204" pitchFamily="34" charset="0"/>
              </a:rPr>
              <a:t>processo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esse</a:t>
            </a:r>
            <a:r>
              <a:rPr lang="en-US" sz="3600" dirty="0">
                <a:latin typeface="Calibri" panose="020F0502020204030204" pitchFamily="34" charset="0"/>
                <a:cs typeface="Calibri" panose="020F0502020204030204" pitchFamily="34" charset="0"/>
              </a:rPr>
              <a:t> que </a:t>
            </a:r>
            <a:r>
              <a:rPr lang="en-US" sz="3600" dirty="0" err="1">
                <a:latin typeface="Calibri" panose="020F0502020204030204" pitchFamily="34" charset="0"/>
                <a:cs typeface="Calibri" panose="020F0502020204030204" pitchFamily="34" charset="0"/>
              </a:rPr>
              <a:t>esteve</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raiz</a:t>
            </a:r>
            <a:r>
              <a:rPr lang="en-US" sz="3600" dirty="0">
                <a:latin typeface="Calibri" panose="020F0502020204030204" pitchFamily="34" charset="0"/>
                <a:cs typeface="Calibri" panose="020F0502020204030204" pitchFamily="34" charset="0"/>
              </a:rPr>
              <a:t> do </a:t>
            </a:r>
            <a:r>
              <a:rPr lang="en-US" sz="3600" dirty="0" err="1">
                <a:latin typeface="Calibri" panose="020F0502020204030204" pitchFamily="34" charset="0"/>
                <a:cs typeface="Calibri" panose="020F0502020204030204" pitchFamily="34" charset="0"/>
              </a:rPr>
              <a:t>ajustamento</a:t>
            </a:r>
            <a:r>
              <a:rPr lang="en-US" sz="3600" dirty="0">
                <a:latin typeface="Calibri" panose="020F0502020204030204" pitchFamily="34" charset="0"/>
                <a:cs typeface="Calibri" panose="020F0502020204030204" pitchFamily="34" charset="0"/>
              </a:rPr>
              <a:t> fiscal </a:t>
            </a:r>
            <a:r>
              <a:rPr lang="en-US" sz="3600" dirty="0" err="1">
                <a:latin typeface="Calibri" panose="020F0502020204030204" pitchFamily="34" charset="0"/>
                <a:cs typeface="Calibri" panose="020F0502020204030204" pitchFamily="34" charset="0"/>
              </a:rPr>
              <a:t>pelo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qual</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passaram</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estados</a:t>
            </a:r>
            <a:r>
              <a:rPr lang="en-US" sz="3600" dirty="0">
                <a:latin typeface="Calibri" panose="020F0502020204030204" pitchFamily="34" charset="0"/>
                <a:cs typeface="Calibri" panose="020F0502020204030204" pitchFamily="34" charset="0"/>
              </a:rPr>
              <a:t> e </a:t>
            </a:r>
            <a:r>
              <a:rPr lang="en-US" sz="3600" dirty="0" err="1">
                <a:latin typeface="Calibri" panose="020F0502020204030204" pitchFamily="34" charset="0"/>
                <a:cs typeface="Calibri" panose="020F0502020204030204" pitchFamily="34" charset="0"/>
              </a:rPr>
              <a:t>municípios</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partir</a:t>
            </a:r>
            <a:r>
              <a:rPr lang="en-US" sz="3600" dirty="0">
                <a:latin typeface="Calibri" panose="020F0502020204030204" pitchFamily="34" charset="0"/>
                <a:cs typeface="Calibri" panose="020F0502020204030204" pitchFamily="34" charset="0"/>
              </a:rPr>
              <a:t> de</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1999.</a:t>
            </a:r>
          </a:p>
          <a:p>
            <a:pPr lvl="1"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7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trutura padrã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pt-BR" sz="32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pt-BR" sz="32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 DSc</Template>
  <TotalTime>4630</TotalTime>
  <Words>15984</Words>
  <Application>Microsoft Office PowerPoint</Application>
  <PresentationFormat>Widescreen</PresentationFormat>
  <Paragraphs>1132</Paragraphs>
  <Slides>249</Slides>
  <Notes>5</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3</vt:i4>
      </vt:variant>
      <vt:variant>
        <vt:lpstr>Títulos de slides</vt:lpstr>
      </vt:variant>
      <vt:variant>
        <vt:i4>249</vt:i4>
      </vt:variant>
    </vt:vector>
  </HeadingPairs>
  <TitlesOfParts>
    <vt:vector size="262" baseType="lpstr">
      <vt:lpstr>Arial</vt:lpstr>
      <vt:lpstr>Calibri</vt:lpstr>
      <vt:lpstr>Lucida Sans Unicode</vt:lpstr>
      <vt:lpstr>Symbol</vt:lpstr>
      <vt:lpstr>Times New Roman</vt:lpstr>
      <vt:lpstr>TimesNewRomanPSMT</vt:lpstr>
      <vt:lpstr>Wingdings</vt:lpstr>
      <vt:lpstr>Wingdings 2</vt:lpstr>
      <vt:lpstr>Wingdings 3</vt:lpstr>
      <vt:lpstr>Estrutura padrão</vt:lpstr>
      <vt:lpstr>Equation</vt:lpstr>
      <vt:lpstr>Gráfico</vt:lpstr>
      <vt:lpstr>Chart</vt:lpstr>
      <vt:lpstr>Apresentação do PowerPoint</vt:lpstr>
      <vt:lpstr>Apresentação do PowerPoint</vt:lpstr>
      <vt:lpstr>Introdução</vt:lpstr>
      <vt:lpstr>Introdução</vt:lpstr>
      <vt:lpstr>Apresentação do PowerPoint</vt:lpstr>
      <vt:lpstr>Introdução</vt:lpstr>
      <vt:lpstr>Apresentação do PowerPoint</vt:lpstr>
      <vt:lpstr>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 Importância do Resultado Primário</vt:lpstr>
      <vt:lpstr>Apresentação do PowerPoint</vt:lpstr>
      <vt:lpstr>Apresentação do PowerPoint</vt:lpstr>
      <vt:lpstr>Dívida Bruta x Dívida Líquida</vt:lpstr>
      <vt:lpstr>Dívida Bruta x Dívida Líquida</vt:lpstr>
      <vt:lpstr>Dívida Bruta x Dívida Líquida</vt:lpstr>
      <vt:lpstr>Dívida Bruta x Dívida Líquida</vt:lpstr>
      <vt:lpstr>Dívida Bruta x Dívida Líquida</vt:lpstr>
      <vt:lpstr>A Importância do Resultado Primário</vt:lpstr>
      <vt:lpstr>Ajuste Fiscal nos Países da OCDE </vt:lpstr>
      <vt:lpstr>Ajuste Fiscal nos Países da OCDE </vt:lpstr>
      <vt:lpstr>Ajuste Fiscal nos Países da OCDE </vt:lpstr>
      <vt:lpstr>Ajuste Fiscal nos Países da OCDE </vt:lpstr>
      <vt:lpstr>Ajuste Fiscal nos Países da OCDE </vt:lpstr>
      <vt:lpstr>Observações</vt:lpstr>
      <vt:lpstr>Critérios e Definições</vt:lpstr>
      <vt:lpstr>Critérios e Definições</vt:lpstr>
      <vt:lpstr>Critérios e Definições</vt:lpstr>
      <vt:lpstr>Observações</vt:lpstr>
      <vt:lpstr>Observações</vt:lpstr>
      <vt:lpstr>Apresentação do PowerPoint</vt:lpstr>
      <vt:lpstr>Apresentação do PowerPoint</vt:lpstr>
      <vt:lpstr>Financiamento Déficit Nominal</vt:lpstr>
      <vt:lpstr>Financiamento Déficit Nominal</vt:lpstr>
      <vt:lpstr>Financiamento com Moeda</vt:lpstr>
      <vt:lpstr>Financiamento Déficit Operacional</vt:lpstr>
      <vt:lpstr>Financiamento Déficit Operacional</vt:lpstr>
      <vt:lpstr>Financiamento Déficit Operacional</vt:lpstr>
      <vt:lpstr>Imposto Inflacionário: a Intuição</vt:lpstr>
      <vt:lpstr>Imposto Inflacionário: A Intuição</vt:lpstr>
      <vt:lpstr>Financiamento Déficit Operacional</vt:lpstr>
      <vt:lpstr>A Curva de Laffer</vt:lpstr>
      <vt:lpstr>A Curva de Laffer</vt:lpstr>
      <vt:lpstr>A Curva de Laffer</vt:lpstr>
      <vt:lpstr>A Curva de Laffer e o Imposto Inflacionário</vt:lpstr>
      <vt:lpstr>A Curva de Laffer e o Imposto Inflacionário</vt:lpstr>
      <vt:lpstr>A Curva de Laffer e o Imposto Inflacionário</vt:lpstr>
      <vt:lpstr>Efeitos da Inflação Sobre as Contas Públicas</vt:lpstr>
      <vt:lpstr>Efeitos da Inflação Sobre as Contas Públicas</vt:lpstr>
      <vt:lpstr>A ROI  do Governo e a Razão Dívida/PIB</vt:lpstr>
      <vt:lpstr>A ROI  do Governo e a Razão Dívida/PIB</vt:lpstr>
      <vt:lpstr>A ROI  do Governo e a Razão Dívida/PIB</vt:lpstr>
      <vt:lpstr>A ROI  do Governo e a Razão Dívida/PIB</vt:lpstr>
      <vt:lpstr>A ROI  do Governo e a Razão Dívida/PIB</vt:lpstr>
      <vt:lpstr>A ROI  do Governo e a Razão Dívida/PIB</vt:lpstr>
      <vt:lpstr>A ROI  do Governo e a Razão Dívida/PIB</vt:lpstr>
      <vt:lpstr>A ROI  do Governo e a Razão Dívida/PIB</vt:lpstr>
      <vt:lpstr>Observação</vt:lpstr>
      <vt:lpstr>A ROI  do Governo e a Razão Dívida/PIB</vt:lpstr>
      <vt:lpstr>A ROI  do Governo e a Razão Dívida/PIB</vt:lpstr>
      <vt:lpstr>Apresentação do PowerPoint</vt:lpstr>
      <vt:lpstr>Simulações Realizadas em 2019</vt:lpstr>
      <vt:lpstr>Algumas Observações Sobre o Comportamento dos Gastos do Governo</vt:lpstr>
      <vt:lpstr>Observações Importantes</vt:lpstr>
      <vt:lpstr>Observações Importantes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3) SEFAZ-PI – Anal. do Tesouro - FCC - 2015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12) IM – 2014 – Questão 39</vt:lpstr>
      <vt:lpstr>Apresentação do PowerPoint</vt:lpstr>
      <vt:lpstr>Contas Públicas: O Caso Brasileiro</vt:lpstr>
      <vt:lpstr>Contas Públicas: O Caso Brasileiro</vt:lpstr>
      <vt:lpstr>Contas Públicas: O Caso Brasileiro</vt:lpstr>
      <vt:lpstr>Contas Públicas: O Caso Brasileiro</vt:lpstr>
      <vt:lpstr>Contas Públicas: O Caso Brasileiro</vt:lpstr>
      <vt:lpstr>Contas Públicas: O Caso Brasileiro</vt:lpstr>
      <vt:lpstr>Características do Regime Previdenciário Brasileiro</vt:lpstr>
      <vt:lpstr>Características do Regime Previdenciário Brasileiro</vt:lpstr>
      <vt:lpstr>Características do Regime Previdenciário Brasileiro</vt:lpstr>
      <vt:lpstr>Características do Regime Previdenciário Brasileiro</vt:lpstr>
      <vt:lpstr>Apresentação do PowerPoint</vt:lpstr>
      <vt:lpstr>Apresentação do PowerPoint</vt:lpstr>
      <vt:lpstr>Características do Regime Previdenciário Brasileiro</vt:lpstr>
      <vt:lpstr>As Reformas Parciais</vt:lpstr>
      <vt:lpstr>As Reformas Parciais</vt:lpstr>
      <vt:lpstr>As Reformas Parciais</vt:lpstr>
      <vt:lpstr>As Reformas Parciais</vt:lpstr>
      <vt:lpstr>Arrecadação Líquida, Despesa de Déficit – RGPS (% PIB)</vt:lpstr>
      <vt:lpstr>Déficit – RPPS Federal (% PIB)</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Contas Públicas: O Caso Brasileiro</vt:lpstr>
      <vt:lpstr>O Efeito do Ajuste Patrimonial</vt:lpstr>
      <vt:lpstr>Resultados Primário e Nominal</vt:lpstr>
      <vt:lpstr>Resultados Primário e Nominal</vt:lpstr>
      <vt:lpstr>Resultados Primário e Nominal</vt:lpstr>
      <vt:lpstr>Resposta à Crise: 2009</vt:lpstr>
      <vt:lpstr>Apresentação do PowerPoint</vt:lpstr>
      <vt:lpstr>Apresentação do PowerPoint</vt:lpstr>
      <vt:lpstr>Apresentação do PowerPoint</vt:lpstr>
      <vt:lpstr>Observação</vt:lpstr>
      <vt:lpstr>Apresentação do PowerPoint</vt:lpstr>
      <vt:lpstr>Carga Tributária (% do PIB) - STN</vt:lpstr>
      <vt:lpstr>Estrutura da Carga Tributária (% do PIB) - STN</vt:lpstr>
      <vt:lpstr>IRBES: Índice de Retorno de Bem Estar à Sociedade</vt:lpstr>
      <vt:lpstr>IRBES: Índice de Retorno de Bem Estar à Sociedade</vt:lpstr>
      <vt:lpstr>Apresentação do PowerPoint</vt:lpstr>
      <vt:lpstr>Apresentação do PowerPoint</vt:lpstr>
      <vt:lpstr>Tributos Federais</vt:lpstr>
      <vt:lpstr>Observações</vt:lpstr>
      <vt:lpstr>Estrutura de Indexação da Dívida Federal</vt:lpstr>
      <vt:lpstr>Apresentação do PowerPoint</vt:lpstr>
      <vt:lpstr>Estrutura de Indexação da DLSP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Observações Sobre os Tributos</vt:lpstr>
      <vt:lpstr>Observações Sobre os Tributos</vt:lpstr>
      <vt:lpstr>Observações Sobre os Tributos</vt:lpstr>
      <vt:lpstr>Observações Sobre os Tributos</vt:lpstr>
      <vt:lpstr>Observações Sobre os Tributos</vt:lpstr>
      <vt:lpstr>Observações Sobre os Tributos</vt:lpstr>
      <vt:lpstr>A Estrutura Tributária no Brasil</vt:lpstr>
      <vt:lpstr>A Estrutura Tributária no Brasil</vt:lpstr>
      <vt:lpstr>Apresentação do PowerPoint</vt:lpstr>
      <vt:lpstr>A Estrutura Tributária no Brasil</vt:lpstr>
      <vt:lpstr>Apresentação do PowerPoint</vt:lpstr>
      <vt:lpstr>Apresentação do PowerPoint</vt:lpstr>
      <vt:lpstr>Apresentação do PowerPoint</vt:lpstr>
      <vt:lpstr>Apresentação do PowerPoint</vt:lpstr>
      <vt:lpstr>Observações</vt:lpstr>
      <vt:lpstr>Observações</vt:lpstr>
      <vt:lpstr>Federalismo Fiscal</vt:lpstr>
      <vt:lpstr>Federalismo Fiscal</vt:lpstr>
      <vt:lpstr>Federalismo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 Lei de Responsabilidade Fiscal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Tópicos Adicionais</vt:lpstr>
      <vt:lpstr>Tópicos Adicionais</vt:lpstr>
      <vt:lpstr>Tópicos Adicionais</vt:lpstr>
      <vt:lpstr>Tópicos Adicionais</vt:lpstr>
      <vt:lpstr>Apresentação do PowerPoint</vt:lpstr>
      <vt:lpstr>Apresentação do PowerPoint</vt:lpstr>
      <vt:lpstr>Apresentação do PowerPoint</vt:lpstr>
      <vt:lpstr>Apresentação do PowerPoint</vt:lpstr>
      <vt:lpstr>Apresentação do PowerPoint</vt:lpstr>
    </vt:vector>
  </TitlesOfParts>
  <Company>Particlar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 2</dc:title>
  <dc:creator>ac</dc:creator>
  <cp:lastModifiedBy>Antonio Carlos Assumpção</cp:lastModifiedBy>
  <cp:revision>392</cp:revision>
  <dcterms:created xsi:type="dcterms:W3CDTF">2002-11-11T15:45:04Z</dcterms:created>
  <dcterms:modified xsi:type="dcterms:W3CDTF">2021-05-12T14:03:28Z</dcterms:modified>
</cp:coreProperties>
</file>