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8"/>
  </p:notesMasterIdLst>
  <p:handoutMasterIdLst>
    <p:handoutMasterId r:id="rId19"/>
  </p:handoutMasterIdLst>
  <p:sldIdLst>
    <p:sldId id="270" r:id="rId2"/>
    <p:sldId id="313" r:id="rId3"/>
    <p:sldId id="314" r:id="rId4"/>
    <p:sldId id="315" r:id="rId5"/>
    <p:sldId id="316" r:id="rId6"/>
    <p:sldId id="333" r:id="rId7"/>
    <p:sldId id="334" r:id="rId8"/>
    <p:sldId id="328" r:id="rId9"/>
    <p:sldId id="329" r:id="rId10"/>
    <p:sldId id="335" r:id="rId11"/>
    <p:sldId id="336" r:id="rId12"/>
    <p:sldId id="337" r:id="rId13"/>
    <p:sldId id="345" r:id="rId14"/>
    <p:sldId id="343" r:id="rId15"/>
    <p:sldId id="344" r:id="rId16"/>
    <p:sldId id="342" r:id="rId17"/>
  </p:sldIdLst>
  <p:sldSz cx="12192000" cy="6858000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 autoAdjust="0"/>
    <p:restoredTop sz="94434" autoAdjust="0"/>
  </p:normalViewPr>
  <p:slideViewPr>
    <p:cSldViewPr>
      <p:cViewPr varScale="1">
        <p:scale>
          <a:sx n="72" d="100"/>
          <a:sy n="72" d="100"/>
        </p:scale>
        <p:origin x="78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1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4" d="100"/>
          <a:sy n="54" d="100"/>
        </p:scale>
        <p:origin x="-2688" y="-102"/>
      </p:cViewPr>
      <p:guideLst>
        <p:guide orient="horz" pos="3120"/>
        <p:guide pos="21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fld id="{5400F528-6339-4A0C-BDDB-4D3F23E6FEE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6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Verdana" panose="020B0604030504040204" pitchFamily="34" charset="0"/>
              </a:defRPr>
            </a:lvl1pPr>
          </a:lstStyle>
          <a:p>
            <a:fld id="{688BDB06-3425-4AFB-89CB-1F74F5D54D7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33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832E77-11AC-425B-9712-D8B015159244}" type="slidenum">
              <a:rPr lang="en-US" sz="1200">
                <a:latin typeface="Verdana" panose="020B0604030504040204" pitchFamily="34" charset="0"/>
              </a:rPr>
              <a:pPr eaLnBrk="1" hangingPunct="1"/>
              <a:t>1</a:t>
            </a:fld>
            <a:endParaRPr lang="en-US" sz="1200">
              <a:latin typeface="Verdana" panose="020B0604030504040204" pitchFamily="34" charset="0"/>
            </a:endParaRP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74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retângulo 2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>
            <a:normAutofit/>
          </a:bodyPr>
          <a:lstStyle>
            <a:lvl1pPr algn="r">
              <a:defRPr sz="4800" b="1" baseline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5418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25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Retângulo 3"/>
          <p:cNvSpPr/>
          <p:nvPr userDrawn="1"/>
        </p:nvSpPr>
        <p:spPr>
          <a:xfrm>
            <a:off x="0" y="3"/>
            <a:ext cx="12192000" cy="323554"/>
          </a:xfrm>
          <a:prstGeom prst="rect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8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636C50-91A8-4E6A-8B57-035C0D687E1D}" type="datetimeFigureOut">
              <a:rPr lang="en-US"/>
              <a:pPr>
                <a:defRPr/>
              </a:pPr>
              <a:t>9/3/2021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5715000" y="6492876"/>
            <a:ext cx="581025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Lucida Sans Unicode" panose="020B0602030504020204" pitchFamily="34" charset="0"/>
              </a:defRPr>
            </a:lvl1pPr>
          </a:lstStyle>
          <a:p>
            <a:fld id="{B13C7792-937B-4F32-AC37-340F3A2456E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0077E-6887-4D09-8D75-FC328D5460AC}" type="datetimeFigureOut">
              <a:rPr lang="en-US"/>
              <a:pPr>
                <a:defRPr/>
              </a:pPr>
              <a:t>9/3/2021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C078D3-5BDF-4C0F-8DEA-03D17902706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163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571500" y="714375"/>
            <a:ext cx="109728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609600" y="2214564"/>
            <a:ext cx="10972800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Retângulo 7"/>
          <p:cNvSpPr/>
          <p:nvPr userDrawn="1"/>
        </p:nvSpPr>
        <p:spPr>
          <a:xfrm>
            <a:off x="0" y="3"/>
            <a:ext cx="12192000" cy="323554"/>
          </a:xfrm>
          <a:prstGeom prst="rect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206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9pPr>
      <a:extLst/>
    </p:titleStyle>
    <p:bodyStyle>
      <a:lvl1pPr marL="342900" indent="-342900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•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23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C00000"/>
        </a:buClr>
        <a:buSzPct val="100000"/>
        <a:buFont typeface="Wingdings" panose="05000000000000000000" pitchFamily="2" charset="2"/>
        <a:buChar char="ü"/>
        <a:defRPr sz="21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19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"/>
            <a:ext cx="12192000" cy="323554"/>
          </a:xfrm>
          <a:prstGeom prst="rect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28A577E-DD9B-4535-8B95-528B0AF9BCDC}"/>
              </a:ext>
            </a:extLst>
          </p:cNvPr>
          <p:cNvSpPr/>
          <p:nvPr/>
        </p:nvSpPr>
        <p:spPr>
          <a:xfrm>
            <a:off x="1152174" y="414430"/>
            <a:ext cx="9134825" cy="186193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38B2187-D167-4937-BCC1-1CFC05EDF2ED}"/>
              </a:ext>
            </a:extLst>
          </p:cNvPr>
          <p:cNvSpPr/>
          <p:nvPr/>
        </p:nvSpPr>
        <p:spPr>
          <a:xfrm>
            <a:off x="2338754" y="3487321"/>
            <a:ext cx="6541478" cy="1389479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DBE53F4-95B3-462E-A10E-4ACEE0E59E40}"/>
              </a:ext>
            </a:extLst>
          </p:cNvPr>
          <p:cNvSpPr/>
          <p:nvPr/>
        </p:nvSpPr>
        <p:spPr>
          <a:xfrm>
            <a:off x="1765852" y="2349125"/>
            <a:ext cx="7898296" cy="1039393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2" descr="O que mais cai na UERJ - Vestibular UERJ - EducaBras">
            <a:extLst>
              <a:ext uri="{FF2B5EF4-FFF2-40B4-BE49-F238E27FC236}">
                <a16:creationId xmlns:a16="http://schemas.microsoft.com/office/drawing/2014/main" id="{B9BCDBFC-D529-4DB7-92BD-51F285FD9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35" y="460800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07EF85CE-653E-4BA3-9F94-7536A6F7A9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76" y="2424353"/>
            <a:ext cx="971550" cy="923925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FC19C6BE-D019-43D4-B184-C2CB5CE49257}"/>
              </a:ext>
            </a:extLst>
          </p:cNvPr>
          <p:cNvSpPr txBox="1"/>
          <p:nvPr/>
        </p:nvSpPr>
        <p:spPr>
          <a:xfrm>
            <a:off x="2869926" y="2571577"/>
            <a:ext cx="67942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F7E7300-0D04-4D43-9CFD-A6CFE022E9D4}"/>
              </a:ext>
            </a:extLst>
          </p:cNvPr>
          <p:cNvSpPr txBox="1"/>
          <p:nvPr/>
        </p:nvSpPr>
        <p:spPr>
          <a:xfrm>
            <a:off x="2965234" y="944513"/>
            <a:ext cx="73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7608B08-34AA-4123-BC2C-D12D9F8FDEE6}"/>
              </a:ext>
            </a:extLst>
          </p:cNvPr>
          <p:cNvSpPr txBox="1"/>
          <p:nvPr/>
        </p:nvSpPr>
        <p:spPr>
          <a:xfrm>
            <a:off x="2377490" y="3565590"/>
            <a:ext cx="644646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Análise Microeconômica</a:t>
            </a:r>
          </a:p>
          <a:p>
            <a:pPr algn="ctr"/>
            <a:endParaRPr lang="pt-BR" sz="900" b="1" dirty="0">
              <a:solidFill>
                <a:srgbClr val="002060"/>
              </a:solidFill>
            </a:endParaRPr>
          </a:p>
          <a:p>
            <a:pPr algn="ctr"/>
            <a:r>
              <a:rPr lang="pt-BR" sz="3000" b="1" dirty="0">
                <a:solidFill>
                  <a:srgbClr val="002060"/>
                </a:solidFill>
              </a:rPr>
              <a:t>Curso: Administração/Contabilidade</a:t>
            </a:r>
          </a:p>
          <a:p>
            <a:pPr algn="ctr"/>
            <a:endParaRPr lang="pt-BR" sz="600" b="1" dirty="0">
              <a:solidFill>
                <a:srgbClr val="002060"/>
              </a:solidFill>
            </a:endParaRP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C771690B-D11C-4C0B-BF12-BA4BC1439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62600"/>
            <a:ext cx="6055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002060"/>
                </a:solidFill>
              </a:rPr>
              <a:t>Doutor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em</a:t>
            </a:r>
            <a:r>
              <a:rPr lang="en-US" sz="24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Site: acjassumpcao.com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4A131345-EB94-45FE-B6B7-DDB469402B27}"/>
              </a:ext>
            </a:extLst>
          </p:cNvPr>
          <p:cNvCxnSpPr/>
          <p:nvPr/>
        </p:nvCxnSpPr>
        <p:spPr>
          <a:xfrm flipV="1">
            <a:off x="1630651" y="1085190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C0175BC6-5849-4FE1-A1D2-603C9CB13B2E}"/>
              </a:ext>
            </a:extLst>
          </p:cNvPr>
          <p:cNvCxnSpPr/>
          <p:nvPr/>
        </p:nvCxnSpPr>
        <p:spPr>
          <a:xfrm>
            <a:off x="1630651" y="4012903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4DB2BBD-EF8F-4FE5-955D-9E472EE21B57}"/>
              </a:ext>
            </a:extLst>
          </p:cNvPr>
          <p:cNvCxnSpPr/>
          <p:nvPr/>
        </p:nvCxnSpPr>
        <p:spPr>
          <a:xfrm>
            <a:off x="1998149" y="1553624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992EFE42-1763-47CA-BE7A-3D75DB3D0ED9}"/>
              </a:ext>
            </a:extLst>
          </p:cNvPr>
          <p:cNvCxnSpPr/>
          <p:nvPr/>
        </p:nvCxnSpPr>
        <p:spPr>
          <a:xfrm flipV="1">
            <a:off x="2120648" y="1436515"/>
            <a:ext cx="2449985" cy="1873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0860DB7-C21D-45D2-8279-98E726F2CD0F}"/>
              </a:ext>
            </a:extLst>
          </p:cNvPr>
          <p:cNvCxnSpPr/>
          <p:nvPr/>
        </p:nvCxnSpPr>
        <p:spPr>
          <a:xfrm>
            <a:off x="1630651" y="2490492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4F3CAAA-3235-469D-9F78-5E467B262849}"/>
              </a:ext>
            </a:extLst>
          </p:cNvPr>
          <p:cNvCxnSpPr/>
          <p:nvPr/>
        </p:nvCxnSpPr>
        <p:spPr>
          <a:xfrm>
            <a:off x="3223141" y="2490492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A76C026-7705-4030-B2A5-4BB0F3D52BBC}"/>
              </a:ext>
            </a:extLst>
          </p:cNvPr>
          <p:cNvSpPr txBox="1"/>
          <p:nvPr/>
        </p:nvSpPr>
        <p:spPr>
          <a:xfrm>
            <a:off x="4532542" y="1113326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CE70AC-EA2F-4293-87F3-43D58886DF9F}"/>
              </a:ext>
            </a:extLst>
          </p:cNvPr>
          <p:cNvSpPr txBox="1"/>
          <p:nvPr/>
        </p:nvSpPr>
        <p:spPr>
          <a:xfrm>
            <a:off x="4532542" y="3352456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554904-DED1-402F-B4A0-54CC9E53B851}"/>
              </a:ext>
            </a:extLst>
          </p:cNvPr>
          <p:cNvSpPr txBox="1"/>
          <p:nvPr/>
        </p:nvSpPr>
        <p:spPr>
          <a:xfrm>
            <a:off x="1210994" y="850973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3B06E87-C187-44D7-8FEC-A288055B2D32}"/>
              </a:ext>
            </a:extLst>
          </p:cNvPr>
          <p:cNvSpPr txBox="1"/>
          <p:nvPr/>
        </p:nvSpPr>
        <p:spPr>
          <a:xfrm>
            <a:off x="5375969" y="3819125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2629001-528B-4265-9A14-79FE67067A44}"/>
              </a:ext>
            </a:extLst>
          </p:cNvPr>
          <p:cNvSpPr txBox="1"/>
          <p:nvPr/>
        </p:nvSpPr>
        <p:spPr>
          <a:xfrm>
            <a:off x="1555058" y="376535"/>
            <a:ext cx="339794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Gasolina</a:t>
            </a:r>
            <a:endParaRPr lang="en-US" b="1" dirty="0">
              <a:latin typeface="+mn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52CB0BF-039D-4BD2-A43B-A470EBD69E55}"/>
              </a:ext>
            </a:extLst>
          </p:cNvPr>
          <p:cNvSpPr txBox="1"/>
          <p:nvPr/>
        </p:nvSpPr>
        <p:spPr>
          <a:xfrm>
            <a:off x="1253198" y="2297776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33DF188-9D65-4E82-A45C-07C2D705C610}"/>
              </a:ext>
            </a:extLst>
          </p:cNvPr>
          <p:cNvSpPr txBox="1"/>
          <p:nvPr/>
        </p:nvSpPr>
        <p:spPr>
          <a:xfrm>
            <a:off x="3034415" y="3984067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DE5B39B-2A41-4ACC-892C-2F16BDBBE240}"/>
              </a:ext>
            </a:extLst>
          </p:cNvPr>
          <p:cNvSpPr txBox="1"/>
          <p:nvPr/>
        </p:nvSpPr>
        <p:spPr>
          <a:xfrm>
            <a:off x="7067524" y="436804"/>
            <a:ext cx="339794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</a:t>
            </a:r>
            <a:r>
              <a:rPr lang="pt-BR" b="1" dirty="0" err="1">
                <a:latin typeface="+mn-lt"/>
              </a:rPr>
              <a:t>Cadillacs</a:t>
            </a:r>
            <a:endParaRPr lang="en-US" b="1" dirty="0">
              <a:latin typeface="+mn-lt"/>
            </a:endParaRPr>
          </a:p>
        </p:txBody>
      </p:sp>
      <p:grpSp>
        <p:nvGrpSpPr>
          <p:cNvPr id="30" name="Grupo 57">
            <a:extLst>
              <a:ext uri="{FF2B5EF4-FFF2-40B4-BE49-F238E27FC236}">
                <a16:creationId xmlns:a16="http://schemas.microsoft.com/office/drawing/2014/main" id="{38D1E93E-A374-4880-8157-D0E9FB2BB492}"/>
              </a:ext>
            </a:extLst>
          </p:cNvPr>
          <p:cNvGrpSpPr/>
          <p:nvPr/>
        </p:nvGrpSpPr>
        <p:grpSpPr>
          <a:xfrm>
            <a:off x="1267264" y="803989"/>
            <a:ext cx="3628832" cy="3549406"/>
            <a:chOff x="231157" y="631714"/>
            <a:chExt cx="2257295" cy="2309521"/>
          </a:xfrm>
        </p:grpSpPr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8B968419-A2C2-4C47-A8A4-8F450408E9ED}"/>
                </a:ext>
              </a:extLst>
            </p:cNvPr>
            <p:cNvCxnSpPr/>
            <p:nvPr/>
          </p:nvCxnSpPr>
          <p:spPr>
            <a:xfrm flipV="1">
              <a:off x="609600" y="814685"/>
              <a:ext cx="13716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410BE09B-0019-4694-917E-2BF238FD547B}"/>
                </a:ext>
              </a:extLst>
            </p:cNvPr>
            <p:cNvSpPr txBox="1"/>
            <p:nvPr/>
          </p:nvSpPr>
          <p:spPr>
            <a:xfrm>
              <a:off x="1955052" y="63171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7698DB48-C22B-4920-A4F0-7DB36B71F9B8}"/>
                </a:ext>
              </a:extLst>
            </p:cNvPr>
            <p:cNvCxnSpPr/>
            <p:nvPr/>
          </p:nvCxnSpPr>
          <p:spPr>
            <a:xfrm>
              <a:off x="1143000" y="1512153"/>
              <a:ext cx="0" cy="120753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D3A2D722-ABDE-4C33-B2F5-D7382BA924D5}"/>
                </a:ext>
              </a:extLst>
            </p:cNvPr>
            <p:cNvCxnSpPr/>
            <p:nvPr/>
          </p:nvCxnSpPr>
          <p:spPr>
            <a:xfrm>
              <a:off x="457200" y="1500485"/>
              <a:ext cx="685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B66E6730-4D11-4AAD-ABE7-6E8BF78512B0}"/>
                </a:ext>
              </a:extLst>
            </p:cNvPr>
            <p:cNvSpPr txBox="1"/>
            <p:nvPr/>
          </p:nvSpPr>
          <p:spPr>
            <a:xfrm>
              <a:off x="231157" y="135427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627BCB59-6BEE-4973-BD6C-DD9EC3F3668E}"/>
                </a:ext>
              </a:extLst>
            </p:cNvPr>
            <p:cNvSpPr txBox="1"/>
            <p:nvPr/>
          </p:nvSpPr>
          <p:spPr>
            <a:xfrm>
              <a:off x="1019412" y="2700919"/>
              <a:ext cx="308433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DECB5C6-9707-47C0-B751-47919545927D}"/>
              </a:ext>
            </a:extLst>
          </p:cNvPr>
          <p:cNvSpPr txBox="1"/>
          <p:nvPr/>
        </p:nvSpPr>
        <p:spPr>
          <a:xfrm>
            <a:off x="182881" y="4495800"/>
            <a:ext cx="11856717" cy="23083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70C0"/>
                </a:solidFill>
                <a:latin typeface="+mn-lt"/>
              </a:rPr>
              <a:t>Um aumento no preço do petróleo aumenta o custo de produção da gasolina. A elevação do preço da gasolina reduz a quantidade demandada por gasolina.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70C0"/>
                </a:solidFill>
                <a:latin typeface="+mn-lt"/>
              </a:rPr>
              <a:t>Como automóveis e gasolina são complementares, o aumento no preço da gasolina reduz a demanda por automóveis. Com isso, teremos a redução no preço dos automóveis.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BA47BD8B-F8D3-4A62-948B-9469F8CBCE8F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8c</a:t>
            </a:r>
          </a:p>
        </p:txBody>
      </p:sp>
      <p:cxnSp>
        <p:nvCxnSpPr>
          <p:cNvPr id="46" name="Conector de seta reta 23">
            <a:extLst>
              <a:ext uri="{FF2B5EF4-FFF2-40B4-BE49-F238E27FC236}">
                <a16:creationId xmlns:a16="http://schemas.microsoft.com/office/drawing/2014/main" id="{413A6619-753A-4809-BDEF-5E051A0E5535}"/>
              </a:ext>
            </a:extLst>
          </p:cNvPr>
          <p:cNvCxnSpPr/>
          <p:nvPr/>
        </p:nvCxnSpPr>
        <p:spPr>
          <a:xfrm flipV="1">
            <a:off x="6896657" y="1112306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24">
            <a:extLst>
              <a:ext uri="{FF2B5EF4-FFF2-40B4-BE49-F238E27FC236}">
                <a16:creationId xmlns:a16="http://schemas.microsoft.com/office/drawing/2014/main" id="{0D1DA6B6-1B73-4830-B15E-F1932B67941F}"/>
              </a:ext>
            </a:extLst>
          </p:cNvPr>
          <p:cNvCxnSpPr/>
          <p:nvPr/>
        </p:nvCxnSpPr>
        <p:spPr>
          <a:xfrm>
            <a:off x="6896657" y="4040019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B78CFB75-A4E7-43C5-9A36-6294C90C9B38}"/>
              </a:ext>
            </a:extLst>
          </p:cNvPr>
          <p:cNvCxnSpPr/>
          <p:nvPr/>
        </p:nvCxnSpPr>
        <p:spPr>
          <a:xfrm flipV="1">
            <a:off x="7509153" y="1396111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428F65E6-A708-4998-BAD7-572B6BAE23F3}"/>
              </a:ext>
            </a:extLst>
          </p:cNvPr>
          <p:cNvSpPr txBox="1"/>
          <p:nvPr/>
        </p:nvSpPr>
        <p:spPr>
          <a:xfrm>
            <a:off x="9812616" y="1112306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7E994C1-6A38-4062-A80D-3128E592F8DA}"/>
              </a:ext>
            </a:extLst>
          </p:cNvPr>
          <p:cNvSpPr txBox="1"/>
          <p:nvPr/>
        </p:nvSpPr>
        <p:spPr>
          <a:xfrm>
            <a:off x="6477000" y="878089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AACADADE-00B0-4C33-A234-346C0F9958E1}"/>
              </a:ext>
            </a:extLst>
          </p:cNvPr>
          <p:cNvSpPr txBox="1"/>
          <p:nvPr/>
        </p:nvSpPr>
        <p:spPr>
          <a:xfrm>
            <a:off x="10641974" y="3846242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grpSp>
        <p:nvGrpSpPr>
          <p:cNvPr id="52" name="Grupo 58">
            <a:extLst>
              <a:ext uri="{FF2B5EF4-FFF2-40B4-BE49-F238E27FC236}">
                <a16:creationId xmlns:a16="http://schemas.microsoft.com/office/drawing/2014/main" id="{741D8299-E6ED-477F-81B0-08EF90583604}"/>
              </a:ext>
            </a:extLst>
          </p:cNvPr>
          <p:cNvGrpSpPr/>
          <p:nvPr/>
        </p:nvGrpSpPr>
        <p:grpSpPr>
          <a:xfrm>
            <a:off x="6519205" y="1269699"/>
            <a:ext cx="4758394" cy="3132083"/>
            <a:chOff x="3651408" y="921562"/>
            <a:chExt cx="2959933" cy="2037979"/>
          </a:xfrm>
        </p:grpSpPr>
        <p:cxnSp>
          <p:nvCxnSpPr>
            <p:cNvPr id="53" name="Conector reto 52">
              <a:extLst>
                <a:ext uri="{FF2B5EF4-FFF2-40B4-BE49-F238E27FC236}">
                  <a16:creationId xmlns:a16="http://schemas.microsoft.com/office/drawing/2014/main" id="{4B79981A-F8CB-414C-A072-7DFC514671FD}"/>
                </a:ext>
              </a:extLst>
            </p:cNvPr>
            <p:cNvCxnSpPr/>
            <p:nvPr/>
          </p:nvCxnSpPr>
          <p:spPr>
            <a:xfrm>
              <a:off x="4478352" y="921562"/>
              <a:ext cx="16002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C3495719-BF97-4824-8123-C90DB8A7F429}"/>
                </a:ext>
              </a:extLst>
            </p:cNvPr>
            <p:cNvSpPr txBox="1"/>
            <p:nvPr/>
          </p:nvSpPr>
          <p:spPr>
            <a:xfrm>
              <a:off x="6077941" y="2117798"/>
              <a:ext cx="533400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/>
                <a:t>D</a:t>
              </a:r>
              <a:r>
                <a:rPr lang="pt-BR" sz="1200" b="1" dirty="0"/>
                <a:t>0</a:t>
              </a:r>
              <a:endParaRPr lang="en-US" sz="1200" b="1" dirty="0"/>
            </a:p>
          </p:txBody>
        </p:sp>
        <p:cxnSp>
          <p:nvCxnSpPr>
            <p:cNvPr id="55" name="Conector reto 54">
              <a:extLst>
                <a:ext uri="{FF2B5EF4-FFF2-40B4-BE49-F238E27FC236}">
                  <a16:creationId xmlns:a16="http://schemas.microsoft.com/office/drawing/2014/main" id="{DC613D4E-445D-4E80-9DF1-4A4B25B5B14F}"/>
                </a:ext>
              </a:extLst>
            </p:cNvPr>
            <p:cNvCxnSpPr/>
            <p:nvPr/>
          </p:nvCxnSpPr>
          <p:spPr>
            <a:xfrm>
              <a:off x="5181600" y="1500485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>
              <a:extLst>
                <a:ext uri="{FF2B5EF4-FFF2-40B4-BE49-F238E27FC236}">
                  <a16:creationId xmlns:a16="http://schemas.microsoft.com/office/drawing/2014/main" id="{2C77EC06-EE9D-410F-AE95-97F322B6EFFF}"/>
                </a:ext>
              </a:extLst>
            </p:cNvPr>
            <p:cNvCxnSpPr/>
            <p:nvPr/>
          </p:nvCxnSpPr>
          <p:spPr>
            <a:xfrm>
              <a:off x="3886200" y="1473236"/>
              <a:ext cx="1295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4C65F4B6-DC33-45B3-9A33-BE196D5697F1}"/>
                </a:ext>
              </a:extLst>
            </p:cNvPr>
            <p:cNvSpPr txBox="1"/>
            <p:nvPr/>
          </p:nvSpPr>
          <p:spPr>
            <a:xfrm>
              <a:off x="5072955" y="2719225"/>
              <a:ext cx="457200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/>
                <a:t>Q</a:t>
              </a:r>
              <a:r>
                <a:rPr lang="pt-BR" sz="1200" dirty="0"/>
                <a:t>0</a:t>
              </a:r>
              <a:endParaRPr lang="en-US" sz="1200" dirty="0"/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3BCBC1A5-16D0-45E1-BC16-0AB497BC82AC}"/>
                </a:ext>
              </a:extLst>
            </p:cNvPr>
            <p:cNvSpPr txBox="1"/>
            <p:nvPr/>
          </p:nvSpPr>
          <p:spPr>
            <a:xfrm>
              <a:off x="3651408" y="1351812"/>
              <a:ext cx="457200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/>
                <a:t>P</a:t>
              </a:r>
              <a:r>
                <a:rPr lang="pt-BR" sz="1200" dirty="0"/>
                <a:t>0</a:t>
              </a:r>
              <a:endParaRPr lang="en-US" sz="1200" dirty="0"/>
            </a:p>
          </p:txBody>
        </p: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E5C1B8BA-AF79-4564-95E8-2958B7AC2147}"/>
              </a:ext>
            </a:extLst>
          </p:cNvPr>
          <p:cNvGrpSpPr/>
          <p:nvPr/>
        </p:nvGrpSpPr>
        <p:grpSpPr>
          <a:xfrm>
            <a:off x="6533272" y="1580740"/>
            <a:ext cx="4108703" cy="2790881"/>
            <a:chOff x="6304673" y="1845651"/>
            <a:chExt cx="4108703" cy="2790881"/>
          </a:xfrm>
        </p:grpSpPr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4B1ED7DA-DE2E-4B39-8E60-31A1329EF156}"/>
                </a:ext>
              </a:extLst>
            </p:cNvPr>
            <p:cNvCxnSpPr/>
            <p:nvPr/>
          </p:nvCxnSpPr>
          <p:spPr>
            <a:xfrm>
              <a:off x="7035555" y="1845651"/>
              <a:ext cx="2572484" cy="199084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A8CB57E5-8582-480F-B72D-112340D86243}"/>
                </a:ext>
              </a:extLst>
            </p:cNvPr>
            <p:cNvCxnSpPr/>
            <p:nvPr/>
          </p:nvCxnSpPr>
          <p:spPr>
            <a:xfrm>
              <a:off x="6668058" y="2782519"/>
              <a:ext cx="159249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>
              <a:extLst>
                <a:ext uri="{FF2B5EF4-FFF2-40B4-BE49-F238E27FC236}">
                  <a16:creationId xmlns:a16="http://schemas.microsoft.com/office/drawing/2014/main" id="{B767B205-D468-457D-9F3D-CA2727C1D55E}"/>
                </a:ext>
              </a:extLst>
            </p:cNvPr>
            <p:cNvCxnSpPr/>
            <p:nvPr/>
          </p:nvCxnSpPr>
          <p:spPr>
            <a:xfrm>
              <a:off x="8260548" y="2782519"/>
              <a:ext cx="0" cy="1522411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6DA3739B-1EFE-4E90-AEF9-2002DD35E4C3}"/>
                </a:ext>
              </a:extLst>
            </p:cNvPr>
            <p:cNvSpPr txBox="1"/>
            <p:nvPr/>
          </p:nvSpPr>
          <p:spPr>
            <a:xfrm>
              <a:off x="9555881" y="3644483"/>
              <a:ext cx="85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C649225E-3724-4FA7-BB35-0071FBB19B60}"/>
                </a:ext>
              </a:extLst>
            </p:cNvPr>
            <p:cNvSpPr txBox="1"/>
            <p:nvPr/>
          </p:nvSpPr>
          <p:spPr>
            <a:xfrm>
              <a:off x="6304673" y="2603872"/>
              <a:ext cx="73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B40ECF3C-E12A-432D-8766-7096C504885B}"/>
                </a:ext>
              </a:extLst>
            </p:cNvPr>
            <p:cNvSpPr txBox="1"/>
            <p:nvPr/>
          </p:nvSpPr>
          <p:spPr>
            <a:xfrm>
              <a:off x="8104204" y="4267200"/>
              <a:ext cx="47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817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DE52F0F4-1641-4E91-81AB-AE80540F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-76200"/>
            <a:ext cx="11811000" cy="3792537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Exercícios – Lista 2</a:t>
            </a:r>
          </a:p>
          <a:p>
            <a:pPr marL="342900" lvl="0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rabicParenR" startAt="8"/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Explique cada uma das declarações abaixo, usando diagramas de oferta e demanda.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uma frente fria atinge a Flórida, o preço do suco de laranja aumenta nos supermercados de todo o território norte-americano.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cada verão, quando começa a esquentar na Nova Inglaterra, o preço das diárias dos hotéis no Caribe despenca.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irrompe uma guerra no Oriente Médio, o preço da gasolina aumenta e o preço do Cadillac usado diminui.</a:t>
            </a:r>
          </a:p>
          <a:p>
            <a:pPr marL="277813" lvl="1" indent="0" algn="just">
              <a:lnSpc>
                <a:spcPct val="107000"/>
              </a:lnSpc>
              <a:buClr>
                <a:schemeClr val="tx1"/>
              </a:buClr>
              <a:buSzPct val="100000"/>
              <a:buNone/>
            </a:pP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rabicParenR" startAt="9"/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o mercado de minivans. Para cada um dos eventos indicados, identifique que determinantes da demanda ou da oferta são afetados. Indique também se a oferta ou a demanda aumentam ou diminuem. For fim, demonstre o efeito sobre o preço e a quantidade de minivans.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pessoas decidem ter mais filhos.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greve de metalúrgicos aumenta o preço do aço.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engenheiros desenvolvem novas máquinas automatizadas para a produção de minivans.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preço dos utilitários esporte aumenta.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queda no mercado de ações reduz o poder aquisitivo das pessoas.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85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82629001-528B-4265-9A14-79FE67067A44}"/>
              </a:ext>
            </a:extLst>
          </p:cNvPr>
          <p:cNvSpPr txBox="1"/>
          <p:nvPr/>
        </p:nvSpPr>
        <p:spPr>
          <a:xfrm>
            <a:off x="1727387" y="429942"/>
            <a:ext cx="347215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do Minivans</a:t>
            </a:r>
            <a:endParaRPr lang="en-US" b="1" dirty="0">
              <a:latin typeface="+mn-lt"/>
            </a:endParaRPr>
          </a:p>
        </p:txBody>
      </p:sp>
      <p:cxnSp>
        <p:nvCxnSpPr>
          <p:cNvPr id="17" name="Conector de seta reta 23">
            <a:extLst>
              <a:ext uri="{FF2B5EF4-FFF2-40B4-BE49-F238E27FC236}">
                <a16:creationId xmlns:a16="http://schemas.microsoft.com/office/drawing/2014/main" id="{B0503548-3A70-4849-B67B-D27C23747D67}"/>
              </a:ext>
            </a:extLst>
          </p:cNvPr>
          <p:cNvCxnSpPr/>
          <p:nvPr/>
        </p:nvCxnSpPr>
        <p:spPr>
          <a:xfrm flipV="1">
            <a:off x="2058819" y="1148617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24">
            <a:extLst>
              <a:ext uri="{FF2B5EF4-FFF2-40B4-BE49-F238E27FC236}">
                <a16:creationId xmlns:a16="http://schemas.microsoft.com/office/drawing/2014/main" id="{851CDC82-BAFB-4D03-8438-60F01557A631}"/>
              </a:ext>
            </a:extLst>
          </p:cNvPr>
          <p:cNvCxnSpPr/>
          <p:nvPr/>
        </p:nvCxnSpPr>
        <p:spPr>
          <a:xfrm>
            <a:off x="2058819" y="4076330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D126C9E-5876-41E1-B074-1C0A1B840832}"/>
              </a:ext>
            </a:extLst>
          </p:cNvPr>
          <p:cNvCxnSpPr/>
          <p:nvPr/>
        </p:nvCxnSpPr>
        <p:spPr>
          <a:xfrm>
            <a:off x="2426316" y="1617051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97CEB82-AE29-4D3A-9519-80C9DF429D03}"/>
              </a:ext>
            </a:extLst>
          </p:cNvPr>
          <p:cNvCxnSpPr/>
          <p:nvPr/>
        </p:nvCxnSpPr>
        <p:spPr>
          <a:xfrm flipV="1">
            <a:off x="2671315" y="1432422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82EB65AE-572D-4AF7-95D2-D047CB653AAF}"/>
              </a:ext>
            </a:extLst>
          </p:cNvPr>
          <p:cNvCxnSpPr/>
          <p:nvPr/>
        </p:nvCxnSpPr>
        <p:spPr>
          <a:xfrm>
            <a:off x="2058819" y="2553919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553A903-B3C9-4178-807B-24035A8DD137}"/>
              </a:ext>
            </a:extLst>
          </p:cNvPr>
          <p:cNvCxnSpPr/>
          <p:nvPr/>
        </p:nvCxnSpPr>
        <p:spPr>
          <a:xfrm>
            <a:off x="3651309" y="2553919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3423FF1-6DA1-4367-9F72-33D9584CF9C7}"/>
              </a:ext>
            </a:extLst>
          </p:cNvPr>
          <p:cNvSpPr txBox="1"/>
          <p:nvPr/>
        </p:nvSpPr>
        <p:spPr>
          <a:xfrm>
            <a:off x="4974778" y="114861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F5005C2-E33C-4C74-B733-69BD08C62B12}"/>
              </a:ext>
            </a:extLst>
          </p:cNvPr>
          <p:cNvSpPr txBox="1"/>
          <p:nvPr/>
        </p:nvSpPr>
        <p:spPr>
          <a:xfrm>
            <a:off x="4946642" y="3415883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4FA7C6C-08BD-4C82-A72D-AB81AD41C00F}"/>
              </a:ext>
            </a:extLst>
          </p:cNvPr>
          <p:cNvSpPr txBox="1"/>
          <p:nvPr/>
        </p:nvSpPr>
        <p:spPr>
          <a:xfrm>
            <a:off x="1639162" y="914400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B369471-9F9C-4130-9310-B57967B62E78}"/>
              </a:ext>
            </a:extLst>
          </p:cNvPr>
          <p:cNvSpPr txBox="1"/>
          <p:nvPr/>
        </p:nvSpPr>
        <p:spPr>
          <a:xfrm>
            <a:off x="5804136" y="3882553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E668261-7FC8-4E6D-9C2B-892518EE7ABE}"/>
              </a:ext>
            </a:extLst>
          </p:cNvPr>
          <p:cNvSpPr txBox="1"/>
          <p:nvPr/>
        </p:nvSpPr>
        <p:spPr>
          <a:xfrm>
            <a:off x="1695434" y="2375272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DCB5D07-3E81-4018-9449-D417B0148272}"/>
              </a:ext>
            </a:extLst>
          </p:cNvPr>
          <p:cNvSpPr txBox="1"/>
          <p:nvPr/>
        </p:nvSpPr>
        <p:spPr>
          <a:xfrm>
            <a:off x="3462583" y="4075630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grpSp>
        <p:nvGrpSpPr>
          <p:cNvPr id="37" name="Grupo 58">
            <a:extLst>
              <a:ext uri="{FF2B5EF4-FFF2-40B4-BE49-F238E27FC236}">
                <a16:creationId xmlns:a16="http://schemas.microsoft.com/office/drawing/2014/main" id="{146AF4BC-E89B-4D7D-968F-434680583BD0}"/>
              </a:ext>
            </a:extLst>
          </p:cNvPr>
          <p:cNvGrpSpPr/>
          <p:nvPr/>
        </p:nvGrpSpPr>
        <p:grpSpPr>
          <a:xfrm>
            <a:off x="1681366" y="1375972"/>
            <a:ext cx="4871834" cy="3260400"/>
            <a:chOff x="3651408" y="967085"/>
            <a:chExt cx="3030498" cy="2121472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1A4EB87B-3E85-483A-8230-20DE06F7CA17}"/>
                </a:ext>
              </a:extLst>
            </p:cNvPr>
            <p:cNvCxnSpPr/>
            <p:nvPr/>
          </p:nvCxnSpPr>
          <p:spPr>
            <a:xfrm>
              <a:off x="4572000" y="967085"/>
              <a:ext cx="1600200" cy="12954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FA0503CE-F8EE-4517-A9CC-B49D85A8B664}"/>
                </a:ext>
              </a:extLst>
            </p:cNvPr>
            <p:cNvSpPr txBox="1"/>
            <p:nvPr/>
          </p:nvSpPr>
          <p:spPr>
            <a:xfrm>
              <a:off x="6148506" y="21467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5B49A508-C294-4117-93B1-3218D149CE93}"/>
                </a:ext>
              </a:extLst>
            </p:cNvPr>
            <p:cNvCxnSpPr/>
            <p:nvPr/>
          </p:nvCxnSpPr>
          <p:spPr>
            <a:xfrm>
              <a:off x="5181600" y="1500485"/>
              <a:ext cx="0" cy="121920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:a16="http://schemas.microsoft.com/office/drawing/2014/main" id="{9B9341D6-9A7B-4A4D-92F5-B4FFE378523C}"/>
                </a:ext>
              </a:extLst>
            </p:cNvPr>
            <p:cNvCxnSpPr/>
            <p:nvPr/>
          </p:nvCxnSpPr>
          <p:spPr>
            <a:xfrm>
              <a:off x="3886200" y="1460057"/>
              <a:ext cx="12954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26DE35EB-DCC0-4AAD-977E-823BA272D331}"/>
                </a:ext>
              </a:extLst>
            </p:cNvPr>
            <p:cNvSpPr txBox="1"/>
            <p:nvPr/>
          </p:nvSpPr>
          <p:spPr>
            <a:xfrm>
              <a:off x="5072955" y="271922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D7C798AF-3CC7-4FB3-ABAB-7551720A0DC3}"/>
                </a:ext>
              </a:extLst>
            </p:cNvPr>
            <p:cNvSpPr txBox="1"/>
            <p:nvPr/>
          </p:nvSpPr>
          <p:spPr>
            <a:xfrm>
              <a:off x="3651408" y="133863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DECB5C6-9707-47C0-B751-47919545927D}"/>
              </a:ext>
            </a:extLst>
          </p:cNvPr>
          <p:cNvSpPr txBox="1"/>
          <p:nvPr/>
        </p:nvSpPr>
        <p:spPr>
          <a:xfrm>
            <a:off x="182882" y="4889718"/>
            <a:ext cx="11648046" cy="95410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O aumento no número de filhos aumenta a demanda por minivans. Com isso, teremos um aumento no preço 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27A8774C-69A9-4066-857D-BD94100550B0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9a</a:t>
            </a:r>
          </a:p>
        </p:txBody>
      </p:sp>
    </p:spTree>
    <p:extLst>
      <p:ext uri="{BB962C8B-B14F-4D97-AF65-F5344CB8AC3E}">
        <p14:creationId xmlns:p14="http://schemas.microsoft.com/office/powerpoint/2010/main" val="30737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0DECB5C6-9707-47C0-B751-47919545927D}"/>
              </a:ext>
            </a:extLst>
          </p:cNvPr>
          <p:cNvSpPr txBox="1"/>
          <p:nvPr/>
        </p:nvSpPr>
        <p:spPr>
          <a:xfrm>
            <a:off x="182882" y="4648200"/>
            <a:ext cx="11648046" cy="20928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  <a:latin typeface="+mn-lt"/>
              </a:rPr>
              <a:t>A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greve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dos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metalúrgicos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reduz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a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oferta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de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aço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. Com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isso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, o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preço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do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aço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aumenta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  <a:latin typeface="+mn-lt"/>
              </a:rPr>
              <a:t>Com a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elevação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do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preço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do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aço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temos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um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aumento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do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custo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de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produção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das minivans. Logo, um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aumento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no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preço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das minivans e a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consequente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redução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da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quantidade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+mn-lt"/>
              </a:rPr>
              <a:t>demandada</a:t>
            </a:r>
            <a:r>
              <a:rPr lang="en-US" sz="2600" dirty="0">
                <a:solidFill>
                  <a:srgbClr val="0070C0"/>
                </a:solidFill>
                <a:latin typeface="+mn-lt"/>
              </a:rPr>
              <a:t>.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290854EF-0CBC-4B10-92A5-D572AA7DE072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9b</a:t>
            </a:r>
          </a:p>
        </p:txBody>
      </p:sp>
      <p:cxnSp>
        <p:nvCxnSpPr>
          <p:cNvPr id="46" name="Conector de seta reta 5">
            <a:extLst>
              <a:ext uri="{FF2B5EF4-FFF2-40B4-BE49-F238E27FC236}">
                <a16:creationId xmlns:a16="http://schemas.microsoft.com/office/drawing/2014/main" id="{52C5A892-84A8-4BF6-80DC-98A32CF0B109}"/>
              </a:ext>
            </a:extLst>
          </p:cNvPr>
          <p:cNvCxnSpPr/>
          <p:nvPr/>
        </p:nvCxnSpPr>
        <p:spPr>
          <a:xfrm flipV="1">
            <a:off x="1630651" y="1257912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7">
            <a:extLst>
              <a:ext uri="{FF2B5EF4-FFF2-40B4-BE49-F238E27FC236}">
                <a16:creationId xmlns:a16="http://schemas.microsoft.com/office/drawing/2014/main" id="{CCAF970D-D565-497F-A361-81CB6002282E}"/>
              </a:ext>
            </a:extLst>
          </p:cNvPr>
          <p:cNvCxnSpPr/>
          <p:nvPr/>
        </p:nvCxnSpPr>
        <p:spPr>
          <a:xfrm>
            <a:off x="1630651" y="4185625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03670D62-FC68-46BE-87D3-AEDA87F02DA6}"/>
              </a:ext>
            </a:extLst>
          </p:cNvPr>
          <p:cNvCxnSpPr/>
          <p:nvPr/>
        </p:nvCxnSpPr>
        <p:spPr>
          <a:xfrm>
            <a:off x="1998149" y="1726346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2B6BDF87-7530-4188-8B6D-0918972F9784}"/>
              </a:ext>
            </a:extLst>
          </p:cNvPr>
          <p:cNvCxnSpPr/>
          <p:nvPr/>
        </p:nvCxnSpPr>
        <p:spPr>
          <a:xfrm flipV="1">
            <a:off x="2120648" y="1609237"/>
            <a:ext cx="2449985" cy="1873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4B50BBE6-9023-4D67-8B17-F85C6E01F4A6}"/>
              </a:ext>
            </a:extLst>
          </p:cNvPr>
          <p:cNvCxnSpPr/>
          <p:nvPr/>
        </p:nvCxnSpPr>
        <p:spPr>
          <a:xfrm>
            <a:off x="1630651" y="2663214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AD730986-DDB7-42B4-9EC6-37BEC6A5A964}"/>
              </a:ext>
            </a:extLst>
          </p:cNvPr>
          <p:cNvCxnSpPr/>
          <p:nvPr/>
        </p:nvCxnSpPr>
        <p:spPr>
          <a:xfrm>
            <a:off x="3223141" y="2663214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CB36CC89-F2FC-4826-9335-27A50A5ED223}"/>
              </a:ext>
            </a:extLst>
          </p:cNvPr>
          <p:cNvSpPr txBox="1"/>
          <p:nvPr/>
        </p:nvSpPr>
        <p:spPr>
          <a:xfrm>
            <a:off x="4532542" y="1286048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20E520D9-13CF-42A4-8979-DD7E2A330713}"/>
              </a:ext>
            </a:extLst>
          </p:cNvPr>
          <p:cNvSpPr txBox="1"/>
          <p:nvPr/>
        </p:nvSpPr>
        <p:spPr>
          <a:xfrm>
            <a:off x="4532542" y="3525178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B6E9E5BE-409A-499F-A59E-EB231ADF7FE6}"/>
              </a:ext>
            </a:extLst>
          </p:cNvPr>
          <p:cNvSpPr txBox="1"/>
          <p:nvPr/>
        </p:nvSpPr>
        <p:spPr>
          <a:xfrm>
            <a:off x="1210994" y="1023695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A3B72CBA-B2AD-4F97-ADD2-E2D8C69B5B8F}"/>
              </a:ext>
            </a:extLst>
          </p:cNvPr>
          <p:cNvSpPr txBox="1"/>
          <p:nvPr/>
        </p:nvSpPr>
        <p:spPr>
          <a:xfrm>
            <a:off x="5375969" y="3991847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11CC9027-D24F-45F4-98D7-D02B595FADEB}"/>
              </a:ext>
            </a:extLst>
          </p:cNvPr>
          <p:cNvSpPr txBox="1"/>
          <p:nvPr/>
        </p:nvSpPr>
        <p:spPr>
          <a:xfrm>
            <a:off x="1828800" y="396857"/>
            <a:ext cx="25908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Aço</a:t>
            </a:r>
            <a:endParaRPr lang="en-US" b="1" dirty="0">
              <a:latin typeface="+mn-lt"/>
            </a:endParaRP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8074B696-94C0-436E-99C1-52D38FB987B6}"/>
              </a:ext>
            </a:extLst>
          </p:cNvPr>
          <p:cNvSpPr txBox="1"/>
          <p:nvPr/>
        </p:nvSpPr>
        <p:spPr>
          <a:xfrm>
            <a:off x="1253198" y="2470498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7CC99FAC-F757-41A4-8451-419877A85067}"/>
              </a:ext>
            </a:extLst>
          </p:cNvPr>
          <p:cNvSpPr txBox="1"/>
          <p:nvPr/>
        </p:nvSpPr>
        <p:spPr>
          <a:xfrm>
            <a:off x="3034415" y="4156789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3E384A0C-3E4B-4A58-A0FA-D7FD7F3ED90C}"/>
              </a:ext>
            </a:extLst>
          </p:cNvPr>
          <p:cNvSpPr txBox="1"/>
          <p:nvPr/>
        </p:nvSpPr>
        <p:spPr>
          <a:xfrm>
            <a:off x="7117659" y="457126"/>
            <a:ext cx="339794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Minivans</a:t>
            </a:r>
            <a:endParaRPr lang="en-US" b="1" dirty="0">
              <a:latin typeface="+mn-lt"/>
            </a:endParaRPr>
          </a:p>
        </p:txBody>
      </p:sp>
      <p:grpSp>
        <p:nvGrpSpPr>
          <p:cNvPr id="60" name="Grupo 57">
            <a:extLst>
              <a:ext uri="{FF2B5EF4-FFF2-40B4-BE49-F238E27FC236}">
                <a16:creationId xmlns:a16="http://schemas.microsoft.com/office/drawing/2014/main" id="{0AD06241-19AE-44CB-8CB9-E66EBBE81556}"/>
              </a:ext>
            </a:extLst>
          </p:cNvPr>
          <p:cNvGrpSpPr/>
          <p:nvPr/>
        </p:nvGrpSpPr>
        <p:grpSpPr>
          <a:xfrm>
            <a:off x="1267264" y="976711"/>
            <a:ext cx="3628832" cy="3549406"/>
            <a:chOff x="231157" y="631714"/>
            <a:chExt cx="2257295" cy="2309521"/>
          </a:xfrm>
        </p:grpSpPr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A8CF1B1A-6CE2-4C2B-A416-2D03B6B6E078}"/>
                </a:ext>
              </a:extLst>
            </p:cNvPr>
            <p:cNvCxnSpPr/>
            <p:nvPr/>
          </p:nvCxnSpPr>
          <p:spPr>
            <a:xfrm flipV="1">
              <a:off x="609600" y="814685"/>
              <a:ext cx="13716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aixaDeTexto 61">
              <a:extLst>
                <a:ext uri="{FF2B5EF4-FFF2-40B4-BE49-F238E27FC236}">
                  <a16:creationId xmlns:a16="http://schemas.microsoft.com/office/drawing/2014/main" id="{72A82088-47CE-490A-AC69-260E46206E29}"/>
                </a:ext>
              </a:extLst>
            </p:cNvPr>
            <p:cNvSpPr txBox="1"/>
            <p:nvPr/>
          </p:nvSpPr>
          <p:spPr>
            <a:xfrm>
              <a:off x="1955052" y="63171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3F6A0F9E-9EDA-4EB1-B0A4-BBB4D3545923}"/>
                </a:ext>
              </a:extLst>
            </p:cNvPr>
            <p:cNvCxnSpPr/>
            <p:nvPr/>
          </p:nvCxnSpPr>
          <p:spPr>
            <a:xfrm>
              <a:off x="1143000" y="1512153"/>
              <a:ext cx="0" cy="120753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>
              <a:extLst>
                <a:ext uri="{FF2B5EF4-FFF2-40B4-BE49-F238E27FC236}">
                  <a16:creationId xmlns:a16="http://schemas.microsoft.com/office/drawing/2014/main" id="{1D3D84CA-FFC4-4E0B-9767-68E124EB91D0}"/>
                </a:ext>
              </a:extLst>
            </p:cNvPr>
            <p:cNvCxnSpPr/>
            <p:nvPr/>
          </p:nvCxnSpPr>
          <p:spPr>
            <a:xfrm>
              <a:off x="457200" y="1500485"/>
              <a:ext cx="685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166D67DC-DE5B-4A2E-988D-8FEC5ED00232}"/>
                </a:ext>
              </a:extLst>
            </p:cNvPr>
            <p:cNvSpPr txBox="1"/>
            <p:nvPr/>
          </p:nvSpPr>
          <p:spPr>
            <a:xfrm>
              <a:off x="231157" y="135427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AB673724-7389-4D1A-A609-644392395A6A}"/>
                </a:ext>
              </a:extLst>
            </p:cNvPr>
            <p:cNvSpPr txBox="1"/>
            <p:nvPr/>
          </p:nvSpPr>
          <p:spPr>
            <a:xfrm>
              <a:off x="1019412" y="2700919"/>
              <a:ext cx="308433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87" name="Conector de seta reta 5">
            <a:extLst>
              <a:ext uri="{FF2B5EF4-FFF2-40B4-BE49-F238E27FC236}">
                <a16:creationId xmlns:a16="http://schemas.microsoft.com/office/drawing/2014/main" id="{6AFF809B-0A87-4562-920B-9F275BEAA285}"/>
              </a:ext>
            </a:extLst>
          </p:cNvPr>
          <p:cNvCxnSpPr/>
          <p:nvPr/>
        </p:nvCxnSpPr>
        <p:spPr>
          <a:xfrm flipV="1">
            <a:off x="7134883" y="1271801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de seta reta 7">
            <a:extLst>
              <a:ext uri="{FF2B5EF4-FFF2-40B4-BE49-F238E27FC236}">
                <a16:creationId xmlns:a16="http://schemas.microsoft.com/office/drawing/2014/main" id="{CED01D16-E83D-49DA-BE86-69CBAF0F2780}"/>
              </a:ext>
            </a:extLst>
          </p:cNvPr>
          <p:cNvCxnSpPr/>
          <p:nvPr/>
        </p:nvCxnSpPr>
        <p:spPr>
          <a:xfrm>
            <a:off x="7134883" y="4199514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A0EC31C1-405F-4D34-A63F-E89779B943A3}"/>
              </a:ext>
            </a:extLst>
          </p:cNvPr>
          <p:cNvCxnSpPr/>
          <p:nvPr/>
        </p:nvCxnSpPr>
        <p:spPr>
          <a:xfrm>
            <a:off x="7502381" y="1740235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B68E341B-0113-4444-A6E1-26BE541F540E}"/>
              </a:ext>
            </a:extLst>
          </p:cNvPr>
          <p:cNvCxnSpPr/>
          <p:nvPr/>
        </p:nvCxnSpPr>
        <p:spPr>
          <a:xfrm flipV="1">
            <a:off x="7624880" y="1623126"/>
            <a:ext cx="2449985" cy="1873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>
            <a:extLst>
              <a:ext uri="{FF2B5EF4-FFF2-40B4-BE49-F238E27FC236}">
                <a16:creationId xmlns:a16="http://schemas.microsoft.com/office/drawing/2014/main" id="{71916FFF-1FA6-4B73-97F7-2B316C25EA59}"/>
              </a:ext>
            </a:extLst>
          </p:cNvPr>
          <p:cNvCxnSpPr/>
          <p:nvPr/>
        </p:nvCxnSpPr>
        <p:spPr>
          <a:xfrm>
            <a:off x="7134883" y="2677103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5A1862B6-CC3B-448C-993C-DEB57A75586E}"/>
              </a:ext>
            </a:extLst>
          </p:cNvPr>
          <p:cNvCxnSpPr/>
          <p:nvPr/>
        </p:nvCxnSpPr>
        <p:spPr>
          <a:xfrm>
            <a:off x="8727373" y="2677103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34109594-C880-42E7-B225-9AC712976C06}"/>
              </a:ext>
            </a:extLst>
          </p:cNvPr>
          <p:cNvSpPr txBox="1"/>
          <p:nvPr/>
        </p:nvSpPr>
        <p:spPr>
          <a:xfrm>
            <a:off x="10036774" y="129993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94" name="CaixaDeTexto 93">
            <a:extLst>
              <a:ext uri="{FF2B5EF4-FFF2-40B4-BE49-F238E27FC236}">
                <a16:creationId xmlns:a16="http://schemas.microsoft.com/office/drawing/2014/main" id="{B50109A7-7D0B-4AD6-8C6C-005FF161273F}"/>
              </a:ext>
            </a:extLst>
          </p:cNvPr>
          <p:cNvSpPr txBox="1"/>
          <p:nvPr/>
        </p:nvSpPr>
        <p:spPr>
          <a:xfrm>
            <a:off x="10036774" y="353906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95" name="CaixaDeTexto 94">
            <a:extLst>
              <a:ext uri="{FF2B5EF4-FFF2-40B4-BE49-F238E27FC236}">
                <a16:creationId xmlns:a16="http://schemas.microsoft.com/office/drawing/2014/main" id="{DC138FA6-8E70-4C19-A812-38929CFCD6E4}"/>
              </a:ext>
            </a:extLst>
          </p:cNvPr>
          <p:cNvSpPr txBox="1"/>
          <p:nvPr/>
        </p:nvSpPr>
        <p:spPr>
          <a:xfrm>
            <a:off x="6715226" y="1037584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96" name="CaixaDeTexto 95">
            <a:extLst>
              <a:ext uri="{FF2B5EF4-FFF2-40B4-BE49-F238E27FC236}">
                <a16:creationId xmlns:a16="http://schemas.microsoft.com/office/drawing/2014/main" id="{B5C2CFE3-4258-46F5-AD4C-24FF1C527351}"/>
              </a:ext>
            </a:extLst>
          </p:cNvPr>
          <p:cNvSpPr txBox="1"/>
          <p:nvPr/>
        </p:nvSpPr>
        <p:spPr>
          <a:xfrm>
            <a:off x="10880201" y="4005736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F0848034-0EB8-4C2E-BC10-FEC7E752F213}"/>
              </a:ext>
            </a:extLst>
          </p:cNvPr>
          <p:cNvSpPr txBox="1"/>
          <p:nvPr/>
        </p:nvSpPr>
        <p:spPr>
          <a:xfrm>
            <a:off x="6757430" y="2484387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grpSp>
        <p:nvGrpSpPr>
          <p:cNvPr id="98" name="Grupo 57">
            <a:extLst>
              <a:ext uri="{FF2B5EF4-FFF2-40B4-BE49-F238E27FC236}">
                <a16:creationId xmlns:a16="http://schemas.microsoft.com/office/drawing/2014/main" id="{E8FC3CAC-AC86-4C39-8EFD-4B89AC5FCECA}"/>
              </a:ext>
            </a:extLst>
          </p:cNvPr>
          <p:cNvGrpSpPr/>
          <p:nvPr/>
        </p:nvGrpSpPr>
        <p:grpSpPr>
          <a:xfrm>
            <a:off x="6771496" y="990600"/>
            <a:ext cx="3628832" cy="3549406"/>
            <a:chOff x="231157" y="631714"/>
            <a:chExt cx="2257295" cy="2309521"/>
          </a:xfrm>
        </p:grpSpPr>
        <p:cxnSp>
          <p:nvCxnSpPr>
            <p:cNvPr id="99" name="Conector reto 98">
              <a:extLst>
                <a:ext uri="{FF2B5EF4-FFF2-40B4-BE49-F238E27FC236}">
                  <a16:creationId xmlns:a16="http://schemas.microsoft.com/office/drawing/2014/main" id="{502311D1-C89D-40E9-AE16-6C4F7C8B4887}"/>
                </a:ext>
              </a:extLst>
            </p:cNvPr>
            <p:cNvCxnSpPr/>
            <p:nvPr/>
          </p:nvCxnSpPr>
          <p:spPr>
            <a:xfrm flipV="1">
              <a:off x="609600" y="814685"/>
              <a:ext cx="13716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CaixaDeTexto 99">
              <a:extLst>
                <a:ext uri="{FF2B5EF4-FFF2-40B4-BE49-F238E27FC236}">
                  <a16:creationId xmlns:a16="http://schemas.microsoft.com/office/drawing/2014/main" id="{E7E8C314-AD0E-42B7-A643-EE486726BA3D}"/>
                </a:ext>
              </a:extLst>
            </p:cNvPr>
            <p:cNvSpPr txBox="1"/>
            <p:nvPr/>
          </p:nvSpPr>
          <p:spPr>
            <a:xfrm>
              <a:off x="1955052" y="63171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1" name="Conector reto 100">
              <a:extLst>
                <a:ext uri="{FF2B5EF4-FFF2-40B4-BE49-F238E27FC236}">
                  <a16:creationId xmlns:a16="http://schemas.microsoft.com/office/drawing/2014/main" id="{75ED496C-CAF2-467A-937F-000E1944DA32}"/>
                </a:ext>
              </a:extLst>
            </p:cNvPr>
            <p:cNvCxnSpPr/>
            <p:nvPr/>
          </p:nvCxnSpPr>
          <p:spPr>
            <a:xfrm>
              <a:off x="1143000" y="1512153"/>
              <a:ext cx="0" cy="120753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>
              <a:extLst>
                <a:ext uri="{FF2B5EF4-FFF2-40B4-BE49-F238E27FC236}">
                  <a16:creationId xmlns:a16="http://schemas.microsoft.com/office/drawing/2014/main" id="{5BF873F6-88B1-45F0-84DC-CDE49528A206}"/>
                </a:ext>
              </a:extLst>
            </p:cNvPr>
            <p:cNvCxnSpPr/>
            <p:nvPr/>
          </p:nvCxnSpPr>
          <p:spPr>
            <a:xfrm>
              <a:off x="457200" y="1500485"/>
              <a:ext cx="685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CaixaDeTexto 102">
              <a:extLst>
                <a:ext uri="{FF2B5EF4-FFF2-40B4-BE49-F238E27FC236}">
                  <a16:creationId xmlns:a16="http://schemas.microsoft.com/office/drawing/2014/main" id="{0D05E512-4815-460B-84CB-294C1FB3AB8B}"/>
                </a:ext>
              </a:extLst>
            </p:cNvPr>
            <p:cNvSpPr txBox="1"/>
            <p:nvPr/>
          </p:nvSpPr>
          <p:spPr>
            <a:xfrm>
              <a:off x="231157" y="135427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04" name="CaixaDeTexto 103">
              <a:extLst>
                <a:ext uri="{FF2B5EF4-FFF2-40B4-BE49-F238E27FC236}">
                  <a16:creationId xmlns:a16="http://schemas.microsoft.com/office/drawing/2014/main" id="{F6AD1626-E74A-47D7-A161-2A9A638DF57F}"/>
                </a:ext>
              </a:extLst>
            </p:cNvPr>
            <p:cNvSpPr txBox="1"/>
            <p:nvPr/>
          </p:nvSpPr>
          <p:spPr>
            <a:xfrm>
              <a:off x="1019412" y="2700919"/>
              <a:ext cx="308433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3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4A131345-EB94-45FE-B6B7-DDB469402B27}"/>
              </a:ext>
            </a:extLst>
          </p:cNvPr>
          <p:cNvCxnSpPr/>
          <p:nvPr/>
        </p:nvCxnSpPr>
        <p:spPr>
          <a:xfrm flipV="1">
            <a:off x="1402051" y="1350101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C0175BC6-5849-4FE1-A1D2-603C9CB13B2E}"/>
              </a:ext>
            </a:extLst>
          </p:cNvPr>
          <p:cNvCxnSpPr/>
          <p:nvPr/>
        </p:nvCxnSpPr>
        <p:spPr>
          <a:xfrm>
            <a:off x="1402051" y="4277814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4DB2BBD-EF8F-4FE5-955D-9E472EE21B57}"/>
              </a:ext>
            </a:extLst>
          </p:cNvPr>
          <p:cNvCxnSpPr/>
          <p:nvPr/>
        </p:nvCxnSpPr>
        <p:spPr>
          <a:xfrm>
            <a:off x="1769549" y="1818535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CE70AC-EA2F-4293-87F3-43D58886DF9F}"/>
              </a:ext>
            </a:extLst>
          </p:cNvPr>
          <p:cNvSpPr txBox="1"/>
          <p:nvPr/>
        </p:nvSpPr>
        <p:spPr>
          <a:xfrm>
            <a:off x="4303942" y="361736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554904-DED1-402F-B4A0-54CC9E53B851}"/>
              </a:ext>
            </a:extLst>
          </p:cNvPr>
          <p:cNvSpPr txBox="1"/>
          <p:nvPr/>
        </p:nvSpPr>
        <p:spPr>
          <a:xfrm>
            <a:off x="982394" y="1115884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3B06E87-C187-44D7-8FEC-A288055B2D32}"/>
              </a:ext>
            </a:extLst>
          </p:cNvPr>
          <p:cNvSpPr txBox="1"/>
          <p:nvPr/>
        </p:nvSpPr>
        <p:spPr>
          <a:xfrm>
            <a:off x="5147369" y="4084036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2629001-528B-4265-9A14-79FE67067A44}"/>
              </a:ext>
            </a:extLst>
          </p:cNvPr>
          <p:cNvSpPr txBox="1"/>
          <p:nvPr/>
        </p:nvSpPr>
        <p:spPr>
          <a:xfrm>
            <a:off x="1555058" y="429942"/>
            <a:ext cx="339794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Minivans</a:t>
            </a:r>
            <a:endParaRPr lang="en-US" b="1" dirty="0">
              <a:latin typeface="+mn-lt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16814744-7DC4-4022-B808-C66FD9FA903A}"/>
              </a:ext>
            </a:extLst>
          </p:cNvPr>
          <p:cNvGrpSpPr/>
          <p:nvPr/>
        </p:nvGrpSpPr>
        <p:grpSpPr>
          <a:xfrm>
            <a:off x="1024598" y="1371600"/>
            <a:ext cx="4100097" cy="3246710"/>
            <a:chOff x="1024598" y="1371600"/>
            <a:chExt cx="4100097" cy="3246710"/>
          </a:xfrm>
        </p:grpSpPr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992EFE42-1763-47CA-BE7A-3D75DB3D0ED9}"/>
                </a:ext>
              </a:extLst>
            </p:cNvPr>
            <p:cNvCxnSpPr/>
            <p:nvPr/>
          </p:nvCxnSpPr>
          <p:spPr>
            <a:xfrm flipV="1">
              <a:off x="1892048" y="1701426"/>
              <a:ext cx="2449985" cy="1873737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id="{60860DB7-C21D-45D2-8279-98E726F2CD0F}"/>
                </a:ext>
              </a:extLst>
            </p:cNvPr>
            <p:cNvCxnSpPr/>
            <p:nvPr/>
          </p:nvCxnSpPr>
          <p:spPr>
            <a:xfrm>
              <a:off x="1402051" y="2755403"/>
              <a:ext cx="159249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A4F3CAAA-3235-469D-9F78-5E467B262849}"/>
                </a:ext>
              </a:extLst>
            </p:cNvPr>
            <p:cNvCxnSpPr/>
            <p:nvPr/>
          </p:nvCxnSpPr>
          <p:spPr>
            <a:xfrm>
              <a:off x="2994541" y="2755403"/>
              <a:ext cx="0" cy="1522411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2A76C026-7705-4030-B2A5-4BB0F3D52BBC}"/>
                </a:ext>
              </a:extLst>
            </p:cNvPr>
            <p:cNvSpPr txBox="1"/>
            <p:nvPr/>
          </p:nvSpPr>
          <p:spPr>
            <a:xfrm>
              <a:off x="4267200" y="1371600"/>
              <a:ext cx="85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352CB0BF-039D-4BD2-A43B-A470EBD69E55}"/>
                </a:ext>
              </a:extLst>
            </p:cNvPr>
            <p:cNvSpPr txBox="1"/>
            <p:nvPr/>
          </p:nvSpPr>
          <p:spPr>
            <a:xfrm>
              <a:off x="1024598" y="2562687"/>
              <a:ext cx="73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533DF188-9D65-4E82-A45C-07C2D705C610}"/>
                </a:ext>
              </a:extLst>
            </p:cNvPr>
            <p:cNvSpPr txBox="1"/>
            <p:nvPr/>
          </p:nvSpPr>
          <p:spPr>
            <a:xfrm>
              <a:off x="2805815" y="4248978"/>
              <a:ext cx="73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8B968419-A2C2-4C47-A8A4-8F450408E9ED}"/>
              </a:ext>
            </a:extLst>
          </p:cNvPr>
          <p:cNvCxnSpPr/>
          <p:nvPr/>
        </p:nvCxnSpPr>
        <p:spPr>
          <a:xfrm flipV="1">
            <a:off x="1647050" y="1350100"/>
            <a:ext cx="2204987" cy="17566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10BE09B-0019-4694-917E-2BF238FD547B}"/>
              </a:ext>
            </a:extLst>
          </p:cNvPr>
          <p:cNvSpPr txBox="1"/>
          <p:nvPr/>
        </p:nvSpPr>
        <p:spPr>
          <a:xfrm>
            <a:off x="3837968" y="1026911"/>
            <a:ext cx="85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7698DB48-C22B-4920-A4F0-7DB36B71F9B8}"/>
              </a:ext>
            </a:extLst>
          </p:cNvPr>
          <p:cNvCxnSpPr/>
          <p:nvPr/>
        </p:nvCxnSpPr>
        <p:spPr>
          <a:xfrm>
            <a:off x="2504544" y="2422009"/>
            <a:ext cx="0" cy="18558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D3A2D722-ABDE-4C33-B2F5-D7382BA924D5}"/>
              </a:ext>
            </a:extLst>
          </p:cNvPr>
          <p:cNvCxnSpPr/>
          <p:nvPr/>
        </p:nvCxnSpPr>
        <p:spPr>
          <a:xfrm>
            <a:off x="1402051" y="2404077"/>
            <a:ext cx="110249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B66E6730-4D11-4AAD-ABE7-6E8BF78512B0}"/>
              </a:ext>
            </a:extLst>
          </p:cNvPr>
          <p:cNvSpPr txBox="1"/>
          <p:nvPr/>
        </p:nvSpPr>
        <p:spPr>
          <a:xfrm>
            <a:off x="1038664" y="2179367"/>
            <a:ext cx="73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27BCB59-6BEE-4973-BD6C-DD9EC3F3668E}"/>
              </a:ext>
            </a:extLst>
          </p:cNvPr>
          <p:cNvSpPr txBox="1"/>
          <p:nvPr/>
        </p:nvSpPr>
        <p:spPr>
          <a:xfrm>
            <a:off x="2305864" y="4248973"/>
            <a:ext cx="49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DECB5C6-9707-47C0-B751-47919545927D}"/>
              </a:ext>
            </a:extLst>
          </p:cNvPr>
          <p:cNvSpPr txBox="1"/>
          <p:nvPr/>
        </p:nvSpPr>
        <p:spPr>
          <a:xfrm>
            <a:off x="182882" y="4889718"/>
            <a:ext cx="11648046" cy="138499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Temos uma nova tecnologia que reduz o custo de produção. Com isso, teremos uma redução no preço e um aumento na quantidade demandada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88C17862-2123-4541-9F6D-204B73104583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9c</a:t>
            </a:r>
          </a:p>
        </p:txBody>
      </p:sp>
    </p:spTree>
    <p:extLst>
      <p:ext uri="{BB962C8B-B14F-4D97-AF65-F5344CB8AC3E}">
        <p14:creationId xmlns:p14="http://schemas.microsoft.com/office/powerpoint/2010/main" val="26772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4A131345-EB94-45FE-B6B7-DDB469402B27}"/>
              </a:ext>
            </a:extLst>
          </p:cNvPr>
          <p:cNvCxnSpPr/>
          <p:nvPr/>
        </p:nvCxnSpPr>
        <p:spPr>
          <a:xfrm flipV="1">
            <a:off x="1402051" y="1350101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C0175BC6-5849-4FE1-A1D2-603C9CB13B2E}"/>
              </a:ext>
            </a:extLst>
          </p:cNvPr>
          <p:cNvCxnSpPr/>
          <p:nvPr/>
        </p:nvCxnSpPr>
        <p:spPr>
          <a:xfrm>
            <a:off x="1402051" y="4277814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4DB2BBD-EF8F-4FE5-955D-9E472EE21B57}"/>
              </a:ext>
            </a:extLst>
          </p:cNvPr>
          <p:cNvCxnSpPr/>
          <p:nvPr/>
        </p:nvCxnSpPr>
        <p:spPr>
          <a:xfrm>
            <a:off x="1769549" y="1818535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992EFE42-1763-47CA-BE7A-3D75DB3D0ED9}"/>
              </a:ext>
            </a:extLst>
          </p:cNvPr>
          <p:cNvCxnSpPr/>
          <p:nvPr/>
        </p:nvCxnSpPr>
        <p:spPr>
          <a:xfrm flipV="1">
            <a:off x="1892048" y="1701426"/>
            <a:ext cx="2449985" cy="1873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0860DB7-C21D-45D2-8279-98E726F2CD0F}"/>
              </a:ext>
            </a:extLst>
          </p:cNvPr>
          <p:cNvCxnSpPr/>
          <p:nvPr/>
        </p:nvCxnSpPr>
        <p:spPr>
          <a:xfrm>
            <a:off x="1402051" y="2755403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4F3CAAA-3235-469D-9F78-5E467B262849}"/>
              </a:ext>
            </a:extLst>
          </p:cNvPr>
          <p:cNvCxnSpPr/>
          <p:nvPr/>
        </p:nvCxnSpPr>
        <p:spPr>
          <a:xfrm>
            <a:off x="2994541" y="2755403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A76C026-7705-4030-B2A5-4BB0F3D52BBC}"/>
              </a:ext>
            </a:extLst>
          </p:cNvPr>
          <p:cNvSpPr txBox="1"/>
          <p:nvPr/>
        </p:nvSpPr>
        <p:spPr>
          <a:xfrm>
            <a:off x="4303942" y="137823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CE70AC-EA2F-4293-87F3-43D58886DF9F}"/>
              </a:ext>
            </a:extLst>
          </p:cNvPr>
          <p:cNvSpPr txBox="1"/>
          <p:nvPr/>
        </p:nvSpPr>
        <p:spPr>
          <a:xfrm>
            <a:off x="4303942" y="361736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554904-DED1-402F-B4A0-54CC9E53B851}"/>
              </a:ext>
            </a:extLst>
          </p:cNvPr>
          <p:cNvSpPr txBox="1"/>
          <p:nvPr/>
        </p:nvSpPr>
        <p:spPr>
          <a:xfrm>
            <a:off x="982394" y="1115884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3B06E87-C187-44D7-8FEC-A288055B2D32}"/>
              </a:ext>
            </a:extLst>
          </p:cNvPr>
          <p:cNvSpPr txBox="1"/>
          <p:nvPr/>
        </p:nvSpPr>
        <p:spPr>
          <a:xfrm>
            <a:off x="5147369" y="4084036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2629001-528B-4265-9A14-79FE67067A44}"/>
              </a:ext>
            </a:extLst>
          </p:cNvPr>
          <p:cNvSpPr txBox="1"/>
          <p:nvPr/>
        </p:nvSpPr>
        <p:spPr>
          <a:xfrm>
            <a:off x="1447800" y="429942"/>
            <a:ext cx="352176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Utilitários</a:t>
            </a:r>
            <a:endParaRPr lang="en-US" b="1" dirty="0">
              <a:latin typeface="+mn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52CB0BF-039D-4BD2-A43B-A470EBD69E55}"/>
              </a:ext>
            </a:extLst>
          </p:cNvPr>
          <p:cNvSpPr txBox="1"/>
          <p:nvPr/>
        </p:nvSpPr>
        <p:spPr>
          <a:xfrm>
            <a:off x="1024598" y="2562687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33DF188-9D65-4E82-A45C-07C2D705C610}"/>
              </a:ext>
            </a:extLst>
          </p:cNvPr>
          <p:cNvSpPr txBox="1"/>
          <p:nvPr/>
        </p:nvSpPr>
        <p:spPr>
          <a:xfrm>
            <a:off x="2805815" y="4248978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cxnSp>
        <p:nvCxnSpPr>
          <p:cNvPr id="17" name="Conector de seta reta 23">
            <a:extLst>
              <a:ext uri="{FF2B5EF4-FFF2-40B4-BE49-F238E27FC236}">
                <a16:creationId xmlns:a16="http://schemas.microsoft.com/office/drawing/2014/main" id="{B0503548-3A70-4849-B67B-D27C23747D67}"/>
              </a:ext>
            </a:extLst>
          </p:cNvPr>
          <p:cNvCxnSpPr/>
          <p:nvPr/>
        </p:nvCxnSpPr>
        <p:spPr>
          <a:xfrm flipV="1">
            <a:off x="6914518" y="1356963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24">
            <a:extLst>
              <a:ext uri="{FF2B5EF4-FFF2-40B4-BE49-F238E27FC236}">
                <a16:creationId xmlns:a16="http://schemas.microsoft.com/office/drawing/2014/main" id="{851CDC82-BAFB-4D03-8438-60F01557A631}"/>
              </a:ext>
            </a:extLst>
          </p:cNvPr>
          <p:cNvCxnSpPr/>
          <p:nvPr/>
        </p:nvCxnSpPr>
        <p:spPr>
          <a:xfrm>
            <a:off x="6914518" y="4284676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D126C9E-5876-41E1-B074-1C0A1B840832}"/>
              </a:ext>
            </a:extLst>
          </p:cNvPr>
          <p:cNvCxnSpPr/>
          <p:nvPr/>
        </p:nvCxnSpPr>
        <p:spPr>
          <a:xfrm>
            <a:off x="7282015" y="1825397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97CEB82-AE29-4D3A-9519-80C9DF429D03}"/>
              </a:ext>
            </a:extLst>
          </p:cNvPr>
          <p:cNvCxnSpPr/>
          <p:nvPr/>
        </p:nvCxnSpPr>
        <p:spPr>
          <a:xfrm flipV="1">
            <a:off x="7527014" y="1640768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82EB65AE-572D-4AF7-95D2-D047CB653AAF}"/>
              </a:ext>
            </a:extLst>
          </p:cNvPr>
          <p:cNvCxnSpPr/>
          <p:nvPr/>
        </p:nvCxnSpPr>
        <p:spPr>
          <a:xfrm>
            <a:off x="6914518" y="2762265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553A903-B3C9-4178-807B-24035A8DD137}"/>
              </a:ext>
            </a:extLst>
          </p:cNvPr>
          <p:cNvCxnSpPr/>
          <p:nvPr/>
        </p:nvCxnSpPr>
        <p:spPr>
          <a:xfrm>
            <a:off x="8507008" y="2762265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3423FF1-6DA1-4367-9F72-33D9584CF9C7}"/>
              </a:ext>
            </a:extLst>
          </p:cNvPr>
          <p:cNvSpPr txBox="1"/>
          <p:nvPr/>
        </p:nvSpPr>
        <p:spPr>
          <a:xfrm>
            <a:off x="9830477" y="1356963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F5005C2-E33C-4C74-B733-69BD08C62B12}"/>
              </a:ext>
            </a:extLst>
          </p:cNvPr>
          <p:cNvSpPr txBox="1"/>
          <p:nvPr/>
        </p:nvSpPr>
        <p:spPr>
          <a:xfrm>
            <a:off x="9802341" y="3624229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4FA7C6C-08BD-4C82-A72D-AB81AD41C00F}"/>
              </a:ext>
            </a:extLst>
          </p:cNvPr>
          <p:cNvSpPr txBox="1"/>
          <p:nvPr/>
        </p:nvSpPr>
        <p:spPr>
          <a:xfrm>
            <a:off x="6494861" y="1122746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B369471-9F9C-4130-9310-B57967B62E78}"/>
              </a:ext>
            </a:extLst>
          </p:cNvPr>
          <p:cNvSpPr txBox="1"/>
          <p:nvPr/>
        </p:nvSpPr>
        <p:spPr>
          <a:xfrm>
            <a:off x="10659835" y="4090899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DE5B39B-2A41-4ACC-892C-2F16BDBBE240}"/>
              </a:ext>
            </a:extLst>
          </p:cNvPr>
          <p:cNvSpPr txBox="1"/>
          <p:nvPr/>
        </p:nvSpPr>
        <p:spPr>
          <a:xfrm>
            <a:off x="7067526" y="436804"/>
            <a:ext cx="33718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Minivans</a:t>
            </a:r>
            <a:endParaRPr lang="en-US" b="1" dirty="0">
              <a:latin typeface="+mn-lt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E668261-7FC8-4E6D-9C2B-892518EE7ABE}"/>
              </a:ext>
            </a:extLst>
          </p:cNvPr>
          <p:cNvSpPr txBox="1"/>
          <p:nvPr/>
        </p:nvSpPr>
        <p:spPr>
          <a:xfrm>
            <a:off x="6551133" y="2583618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DCB5D07-3E81-4018-9449-D417B0148272}"/>
              </a:ext>
            </a:extLst>
          </p:cNvPr>
          <p:cNvSpPr txBox="1"/>
          <p:nvPr/>
        </p:nvSpPr>
        <p:spPr>
          <a:xfrm>
            <a:off x="8318282" y="4283976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grpSp>
        <p:nvGrpSpPr>
          <p:cNvPr id="30" name="Grupo 57">
            <a:extLst>
              <a:ext uri="{FF2B5EF4-FFF2-40B4-BE49-F238E27FC236}">
                <a16:creationId xmlns:a16="http://schemas.microsoft.com/office/drawing/2014/main" id="{38D1E93E-A374-4880-8157-D0E9FB2BB492}"/>
              </a:ext>
            </a:extLst>
          </p:cNvPr>
          <p:cNvGrpSpPr/>
          <p:nvPr/>
        </p:nvGrpSpPr>
        <p:grpSpPr>
          <a:xfrm>
            <a:off x="1038664" y="1026911"/>
            <a:ext cx="3656799" cy="3591394"/>
            <a:chOff x="231157" y="604393"/>
            <a:chExt cx="2274692" cy="2336842"/>
          </a:xfrm>
        </p:grpSpPr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8B968419-A2C2-4C47-A8A4-8F450408E9ED}"/>
                </a:ext>
              </a:extLst>
            </p:cNvPr>
            <p:cNvCxnSpPr/>
            <p:nvPr/>
          </p:nvCxnSpPr>
          <p:spPr>
            <a:xfrm flipV="1">
              <a:off x="609600" y="814685"/>
              <a:ext cx="13716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410BE09B-0019-4694-917E-2BF238FD547B}"/>
                </a:ext>
              </a:extLst>
            </p:cNvPr>
            <p:cNvSpPr txBox="1"/>
            <p:nvPr/>
          </p:nvSpPr>
          <p:spPr>
            <a:xfrm>
              <a:off x="1972449" y="60439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7698DB48-C22B-4920-A4F0-7DB36B71F9B8}"/>
                </a:ext>
              </a:extLst>
            </p:cNvPr>
            <p:cNvCxnSpPr/>
            <p:nvPr/>
          </p:nvCxnSpPr>
          <p:spPr>
            <a:xfrm>
              <a:off x="1143000" y="1512153"/>
              <a:ext cx="0" cy="120753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D3A2D722-ABDE-4C33-B2F5-D7382BA924D5}"/>
                </a:ext>
              </a:extLst>
            </p:cNvPr>
            <p:cNvCxnSpPr/>
            <p:nvPr/>
          </p:nvCxnSpPr>
          <p:spPr>
            <a:xfrm>
              <a:off x="457200" y="1500485"/>
              <a:ext cx="685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B66E6730-4D11-4AAD-ABE7-6E8BF78512B0}"/>
                </a:ext>
              </a:extLst>
            </p:cNvPr>
            <p:cNvSpPr txBox="1"/>
            <p:nvPr/>
          </p:nvSpPr>
          <p:spPr>
            <a:xfrm>
              <a:off x="231157" y="135427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627BCB59-6BEE-4973-BD6C-DD9EC3F3668E}"/>
                </a:ext>
              </a:extLst>
            </p:cNvPr>
            <p:cNvSpPr txBox="1"/>
            <p:nvPr/>
          </p:nvSpPr>
          <p:spPr>
            <a:xfrm>
              <a:off x="1019412" y="2700919"/>
              <a:ext cx="308433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Grupo 58">
            <a:extLst>
              <a:ext uri="{FF2B5EF4-FFF2-40B4-BE49-F238E27FC236}">
                <a16:creationId xmlns:a16="http://schemas.microsoft.com/office/drawing/2014/main" id="{146AF4BC-E89B-4D7D-968F-434680583BD0}"/>
              </a:ext>
            </a:extLst>
          </p:cNvPr>
          <p:cNvGrpSpPr/>
          <p:nvPr/>
        </p:nvGrpSpPr>
        <p:grpSpPr>
          <a:xfrm>
            <a:off x="6537065" y="1584318"/>
            <a:ext cx="4871834" cy="3260400"/>
            <a:chOff x="3651408" y="967085"/>
            <a:chExt cx="3030498" cy="2121472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1A4EB87B-3E85-483A-8230-20DE06F7CA17}"/>
                </a:ext>
              </a:extLst>
            </p:cNvPr>
            <p:cNvCxnSpPr/>
            <p:nvPr/>
          </p:nvCxnSpPr>
          <p:spPr>
            <a:xfrm>
              <a:off x="4572000" y="967085"/>
              <a:ext cx="1600200" cy="12954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FA0503CE-F8EE-4517-A9CC-B49D85A8B664}"/>
                </a:ext>
              </a:extLst>
            </p:cNvPr>
            <p:cNvSpPr txBox="1"/>
            <p:nvPr/>
          </p:nvSpPr>
          <p:spPr>
            <a:xfrm>
              <a:off x="6148506" y="21467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5B49A508-C294-4117-93B1-3218D149CE93}"/>
                </a:ext>
              </a:extLst>
            </p:cNvPr>
            <p:cNvCxnSpPr/>
            <p:nvPr/>
          </p:nvCxnSpPr>
          <p:spPr>
            <a:xfrm>
              <a:off x="5181600" y="1500485"/>
              <a:ext cx="0" cy="121920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:a16="http://schemas.microsoft.com/office/drawing/2014/main" id="{9B9341D6-9A7B-4A4D-92F5-B4FFE378523C}"/>
                </a:ext>
              </a:extLst>
            </p:cNvPr>
            <p:cNvCxnSpPr/>
            <p:nvPr/>
          </p:nvCxnSpPr>
          <p:spPr>
            <a:xfrm>
              <a:off x="3886200" y="1424285"/>
              <a:ext cx="12954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26DE35EB-DCC0-4AAD-977E-823BA272D331}"/>
                </a:ext>
              </a:extLst>
            </p:cNvPr>
            <p:cNvSpPr txBox="1"/>
            <p:nvPr/>
          </p:nvSpPr>
          <p:spPr>
            <a:xfrm>
              <a:off x="5072955" y="271922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D7C798AF-3CC7-4FB3-ABAB-7551720A0DC3}"/>
                </a:ext>
              </a:extLst>
            </p:cNvPr>
            <p:cNvSpPr txBox="1"/>
            <p:nvPr/>
          </p:nvSpPr>
          <p:spPr>
            <a:xfrm>
              <a:off x="3651408" y="129889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DECB5C6-9707-47C0-B751-47919545927D}"/>
              </a:ext>
            </a:extLst>
          </p:cNvPr>
          <p:cNvSpPr txBox="1"/>
          <p:nvPr/>
        </p:nvSpPr>
        <p:spPr>
          <a:xfrm>
            <a:off x="182882" y="4889718"/>
            <a:ext cx="11648046" cy="181588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Suponha um aumento no preço dos utilitários (por exemplo, por um aumento no custo de produção). Nesse caso, teremos um aumento na demanda por minivans (substitutos), pressionando assim o se preço para cima.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7225357D-CA30-478B-8B40-AB97D1AAE60A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9d</a:t>
            </a:r>
          </a:p>
        </p:txBody>
      </p:sp>
    </p:spTree>
    <p:extLst>
      <p:ext uri="{BB962C8B-B14F-4D97-AF65-F5344CB8AC3E}">
        <p14:creationId xmlns:p14="http://schemas.microsoft.com/office/powerpoint/2010/main" val="49395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de seta reta 23">
            <a:extLst>
              <a:ext uri="{FF2B5EF4-FFF2-40B4-BE49-F238E27FC236}">
                <a16:creationId xmlns:a16="http://schemas.microsoft.com/office/drawing/2014/main" id="{B0503548-3A70-4849-B67B-D27C23747D67}"/>
              </a:ext>
            </a:extLst>
          </p:cNvPr>
          <p:cNvCxnSpPr/>
          <p:nvPr/>
        </p:nvCxnSpPr>
        <p:spPr>
          <a:xfrm flipV="1">
            <a:off x="1982619" y="1224817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24">
            <a:extLst>
              <a:ext uri="{FF2B5EF4-FFF2-40B4-BE49-F238E27FC236}">
                <a16:creationId xmlns:a16="http://schemas.microsoft.com/office/drawing/2014/main" id="{851CDC82-BAFB-4D03-8438-60F01557A631}"/>
              </a:ext>
            </a:extLst>
          </p:cNvPr>
          <p:cNvCxnSpPr/>
          <p:nvPr/>
        </p:nvCxnSpPr>
        <p:spPr>
          <a:xfrm>
            <a:off x="1982619" y="4152530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97CEB82-AE29-4D3A-9519-80C9DF429D03}"/>
              </a:ext>
            </a:extLst>
          </p:cNvPr>
          <p:cNvCxnSpPr/>
          <p:nvPr/>
        </p:nvCxnSpPr>
        <p:spPr>
          <a:xfrm flipV="1">
            <a:off x="2595115" y="1508622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3423FF1-6DA1-4367-9F72-33D9584CF9C7}"/>
              </a:ext>
            </a:extLst>
          </p:cNvPr>
          <p:cNvSpPr txBox="1"/>
          <p:nvPr/>
        </p:nvSpPr>
        <p:spPr>
          <a:xfrm>
            <a:off x="4898578" y="122481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4FA7C6C-08BD-4C82-A72D-AB81AD41C00F}"/>
              </a:ext>
            </a:extLst>
          </p:cNvPr>
          <p:cNvSpPr txBox="1"/>
          <p:nvPr/>
        </p:nvSpPr>
        <p:spPr>
          <a:xfrm>
            <a:off x="1562962" y="990600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B369471-9F9C-4130-9310-B57967B62E78}"/>
              </a:ext>
            </a:extLst>
          </p:cNvPr>
          <p:cNvSpPr txBox="1"/>
          <p:nvPr/>
        </p:nvSpPr>
        <p:spPr>
          <a:xfrm>
            <a:off x="5727936" y="3958753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DE5B39B-2A41-4ACC-892C-2F16BDBBE240}"/>
              </a:ext>
            </a:extLst>
          </p:cNvPr>
          <p:cNvSpPr txBox="1"/>
          <p:nvPr/>
        </p:nvSpPr>
        <p:spPr>
          <a:xfrm>
            <a:off x="1715665" y="436804"/>
            <a:ext cx="33718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de Minivans</a:t>
            </a:r>
            <a:endParaRPr lang="en-US" b="1" dirty="0">
              <a:latin typeface="+mn-lt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3EFDB1A-2363-4412-8CDF-AC0A64FA8489}"/>
              </a:ext>
            </a:extLst>
          </p:cNvPr>
          <p:cNvGrpSpPr/>
          <p:nvPr/>
        </p:nvGrpSpPr>
        <p:grpSpPr>
          <a:xfrm>
            <a:off x="1619234" y="1693251"/>
            <a:ext cx="4108703" cy="2827911"/>
            <a:chOff x="1619234" y="1693251"/>
            <a:chExt cx="4108703" cy="2827911"/>
          </a:xfrm>
        </p:grpSpPr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CD126C9E-5876-41E1-B074-1C0A1B840832}"/>
                </a:ext>
              </a:extLst>
            </p:cNvPr>
            <p:cNvCxnSpPr/>
            <p:nvPr/>
          </p:nvCxnSpPr>
          <p:spPr>
            <a:xfrm>
              <a:off x="2350116" y="1693251"/>
              <a:ext cx="2572484" cy="199084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82EB65AE-572D-4AF7-95D2-D047CB653AAF}"/>
                </a:ext>
              </a:extLst>
            </p:cNvPr>
            <p:cNvCxnSpPr/>
            <p:nvPr/>
          </p:nvCxnSpPr>
          <p:spPr>
            <a:xfrm>
              <a:off x="1982619" y="2630119"/>
              <a:ext cx="159249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0553A903-B3C9-4178-807B-24035A8DD137}"/>
                </a:ext>
              </a:extLst>
            </p:cNvPr>
            <p:cNvCxnSpPr/>
            <p:nvPr/>
          </p:nvCxnSpPr>
          <p:spPr>
            <a:xfrm>
              <a:off x="3575109" y="2630119"/>
              <a:ext cx="0" cy="1522411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CF5005C2-E33C-4C74-B733-69BD08C62B12}"/>
                </a:ext>
              </a:extLst>
            </p:cNvPr>
            <p:cNvSpPr txBox="1"/>
            <p:nvPr/>
          </p:nvSpPr>
          <p:spPr>
            <a:xfrm>
              <a:off x="4870442" y="3492083"/>
              <a:ext cx="85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9E668261-7FC8-4E6D-9C2B-892518EE7ABE}"/>
                </a:ext>
              </a:extLst>
            </p:cNvPr>
            <p:cNvSpPr txBox="1"/>
            <p:nvPr/>
          </p:nvSpPr>
          <p:spPr>
            <a:xfrm>
              <a:off x="1619234" y="2451472"/>
              <a:ext cx="73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CDCB5D07-3E81-4018-9449-D417B0148272}"/>
                </a:ext>
              </a:extLst>
            </p:cNvPr>
            <p:cNvSpPr txBox="1"/>
            <p:nvPr/>
          </p:nvSpPr>
          <p:spPr>
            <a:xfrm>
              <a:off x="3386383" y="4151830"/>
              <a:ext cx="73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1A4EB87B-3E85-483A-8230-20DE06F7CA17}"/>
              </a:ext>
            </a:extLst>
          </p:cNvPr>
          <p:cNvCxnSpPr/>
          <p:nvPr/>
        </p:nvCxnSpPr>
        <p:spPr>
          <a:xfrm>
            <a:off x="3085111" y="1452172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FA0503CE-F8EE-4517-A9CC-B49D85A8B664}"/>
              </a:ext>
            </a:extLst>
          </p:cNvPr>
          <p:cNvSpPr txBox="1"/>
          <p:nvPr/>
        </p:nvSpPr>
        <p:spPr>
          <a:xfrm>
            <a:off x="5619505" y="3265072"/>
            <a:ext cx="857495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5B49A508-C294-4117-93B1-3218D149CE93}"/>
              </a:ext>
            </a:extLst>
          </p:cNvPr>
          <p:cNvCxnSpPr/>
          <p:nvPr/>
        </p:nvCxnSpPr>
        <p:spPr>
          <a:xfrm>
            <a:off x="4065105" y="2271932"/>
            <a:ext cx="0" cy="18737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9B9341D6-9A7B-4A4D-92F5-B4FFE378523C}"/>
              </a:ext>
            </a:extLst>
          </p:cNvPr>
          <p:cNvCxnSpPr/>
          <p:nvPr/>
        </p:nvCxnSpPr>
        <p:spPr>
          <a:xfrm>
            <a:off x="1982618" y="2209800"/>
            <a:ext cx="208248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26DE35EB-DCC0-4AAD-977E-823BA272D331}"/>
              </a:ext>
            </a:extLst>
          </p:cNvPr>
          <p:cNvSpPr txBox="1"/>
          <p:nvPr/>
        </p:nvSpPr>
        <p:spPr>
          <a:xfrm>
            <a:off x="3890447" y="4144962"/>
            <a:ext cx="73499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D7C798AF-3CC7-4FB3-ABAB-7551720A0DC3}"/>
              </a:ext>
            </a:extLst>
          </p:cNvPr>
          <p:cNvSpPr txBox="1"/>
          <p:nvPr/>
        </p:nvSpPr>
        <p:spPr>
          <a:xfrm>
            <a:off x="1605166" y="1962111"/>
            <a:ext cx="73499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DECB5C6-9707-47C0-B751-47919545927D}"/>
              </a:ext>
            </a:extLst>
          </p:cNvPr>
          <p:cNvSpPr txBox="1"/>
          <p:nvPr/>
        </p:nvSpPr>
        <p:spPr>
          <a:xfrm>
            <a:off x="182882" y="4889718"/>
            <a:ext cx="11648046" cy="138499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Uma queda nos preços das ações reduz a riqueza das famílias. Com isso, teremos uma redução na demanda por minivans, reduzindo o seu preço.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13C7B49A-316D-482A-AA98-9B1C568939BF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9e</a:t>
            </a:r>
          </a:p>
        </p:txBody>
      </p:sp>
    </p:spTree>
    <p:extLst>
      <p:ext uri="{BB962C8B-B14F-4D97-AF65-F5344CB8AC3E}">
        <p14:creationId xmlns:p14="http://schemas.microsoft.com/office/powerpoint/2010/main" val="23104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43339" y="838200"/>
            <a:ext cx="11423374" cy="4351338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Suponha que os custos de produção (em termos de unidades de trabalho) de vinho e de tecido na Inglaterra e em Portugal sejam conforme a tabela abaixo. 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Assim, por exemplo, para produzir uma unidade de vinho em Portugal são usadas 10 unidades de trabalho; e na Inglaterra, 50 unidades de trabalho. Pode-se, então, afirmar que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90331" y="238542"/>
            <a:ext cx="1078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1) BNDES – Economista – 2008 (41)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6400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85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415442" y="1735000"/>
            <a:ext cx="445950" cy="47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09600"/>
            <a:ext cx="11257722" cy="4388126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SzPct val="78000"/>
              <a:buFont typeface="+mj-lt"/>
              <a:buAutoNum type="alphaLcParenR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Inglaterra tem vantagem absoluta em ambas as indústrias.</a:t>
            </a:r>
          </a:p>
          <a:p>
            <a:pPr marL="514350" indent="-514350" algn="just">
              <a:buClrTx/>
              <a:buSzPct val="78000"/>
              <a:buFont typeface="+mj-lt"/>
              <a:buAutoNum type="alphaLcParenR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Portugal tem vantagem comparativa em vinho e em tecido.</a:t>
            </a:r>
          </a:p>
          <a:p>
            <a:pPr marL="514350" indent="-514350" algn="just">
              <a:buClrTx/>
              <a:buSzPct val="78000"/>
              <a:buFont typeface="+mj-lt"/>
              <a:buAutoNum type="alphaLcParenR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Portugal tem vantagem comparativa em vinho e a Inglaterra, em tecido.</a:t>
            </a:r>
          </a:p>
          <a:p>
            <a:pPr marL="514350" indent="-514350" algn="just">
              <a:buClrTx/>
              <a:buSzPct val="78000"/>
              <a:buFont typeface="+mj-lt"/>
              <a:buAutoNum type="alphaLcParenR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Portugal tem vantagem absoluta em vinho, mas não em tecido.</a:t>
            </a:r>
          </a:p>
          <a:p>
            <a:pPr marL="514350" indent="-514350" algn="just">
              <a:buClrTx/>
              <a:buSzPct val="78000"/>
              <a:buFont typeface="+mj-lt"/>
              <a:buAutoNum type="alphaLcParenR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Portugal tenderia a se especializar na produção de tecido e a Inglaterra, em vinho, caso se abrisse o comércio entre os dois países.</a:t>
            </a:r>
          </a:p>
          <a:p>
            <a:pPr algn="just" eaLnBrk="1" hangingPunct="1">
              <a:defRPr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930358" y="3429000"/>
            <a:ext cx="5128584" cy="2650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22853" y="3435625"/>
            <a:ext cx="5128584" cy="2650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5" y="838200"/>
            <a:ext cx="425608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114299" y="376535"/>
            <a:ext cx="11984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Transformando em unidades produzidas. Supondo 100 horas de trabalho, temos:</a:t>
            </a:r>
          </a:p>
        </p:txBody>
      </p:sp>
      <p:grpSp>
        <p:nvGrpSpPr>
          <p:cNvPr id="8" name="Grupo 33"/>
          <p:cNvGrpSpPr>
            <a:grpSpLocks/>
          </p:cNvGrpSpPr>
          <p:nvPr/>
        </p:nvGrpSpPr>
        <p:grpSpPr bwMode="auto">
          <a:xfrm>
            <a:off x="725555" y="3475937"/>
            <a:ext cx="4913245" cy="2556983"/>
            <a:chOff x="392541" y="2908300"/>
            <a:chExt cx="4278911" cy="2259107"/>
          </a:xfrm>
        </p:grpSpPr>
        <p:cxnSp>
          <p:nvCxnSpPr>
            <p:cNvPr id="9" name="Conector de seta reta 10"/>
            <p:cNvCxnSpPr/>
            <p:nvPr/>
          </p:nvCxnSpPr>
          <p:spPr>
            <a:xfrm flipV="1">
              <a:off x="812800" y="3111473"/>
              <a:ext cx="0" cy="16761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12"/>
            <p:cNvCxnSpPr/>
            <p:nvPr/>
          </p:nvCxnSpPr>
          <p:spPr>
            <a:xfrm>
              <a:off x="800100" y="4800352"/>
              <a:ext cx="22225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4"/>
            <p:cNvSpPr txBox="1">
              <a:spLocks noChangeArrowheads="1"/>
            </p:cNvSpPr>
            <p:nvPr/>
          </p:nvSpPr>
          <p:spPr bwMode="auto">
            <a:xfrm>
              <a:off x="431800" y="2908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V</a:t>
              </a:r>
            </a:p>
          </p:txBody>
        </p:sp>
        <p:sp>
          <p:nvSpPr>
            <p:cNvPr id="12" name="CaixaDeTexto 15"/>
            <p:cNvSpPr txBox="1">
              <a:spLocks noChangeArrowheads="1"/>
            </p:cNvSpPr>
            <p:nvPr/>
          </p:nvSpPr>
          <p:spPr bwMode="auto">
            <a:xfrm>
              <a:off x="2933700" y="4559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/>
                <a:t>T</a:t>
              </a:r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812800" y="3453338"/>
              <a:ext cx="1854200" cy="134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23"/>
            <p:cNvSpPr txBox="1">
              <a:spLocks noChangeArrowheads="1"/>
            </p:cNvSpPr>
            <p:nvPr/>
          </p:nvSpPr>
          <p:spPr bwMode="auto">
            <a:xfrm>
              <a:off x="1257300" y="2997200"/>
              <a:ext cx="1231900" cy="4078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Portugal</a:t>
              </a:r>
            </a:p>
          </p:txBody>
        </p:sp>
        <p:sp>
          <p:nvSpPr>
            <p:cNvPr id="15" name="CaixaDeTexto 25"/>
            <p:cNvSpPr txBox="1">
              <a:spLocks noChangeArrowheads="1"/>
            </p:cNvSpPr>
            <p:nvPr/>
          </p:nvSpPr>
          <p:spPr bwMode="auto">
            <a:xfrm>
              <a:off x="392541" y="3261917"/>
              <a:ext cx="5715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6" name="CaixaDeTexto 26"/>
            <p:cNvSpPr txBox="1">
              <a:spLocks noChangeArrowheads="1"/>
            </p:cNvSpPr>
            <p:nvPr/>
          </p:nvSpPr>
          <p:spPr bwMode="auto">
            <a:xfrm>
              <a:off x="2536523" y="4759524"/>
              <a:ext cx="419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" name="CaixaDeTexto 29"/>
            <p:cNvSpPr txBox="1">
              <a:spLocks noChangeArrowheads="1"/>
            </p:cNvSpPr>
            <p:nvPr/>
          </p:nvSpPr>
          <p:spPr bwMode="auto">
            <a:xfrm>
              <a:off x="2082521" y="3472739"/>
              <a:ext cx="2588931" cy="7341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FPP: V = 10 – 2 T</a:t>
              </a:r>
            </a:p>
            <a:p>
              <a:r>
                <a:rPr lang="pt-BR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T = 5 – (1/2) V</a:t>
              </a:r>
            </a:p>
          </p:txBody>
        </p:sp>
      </p:grpSp>
      <p:grpSp>
        <p:nvGrpSpPr>
          <p:cNvPr id="18" name="Grupo 34"/>
          <p:cNvGrpSpPr>
            <a:grpSpLocks/>
          </p:cNvGrpSpPr>
          <p:nvPr/>
        </p:nvGrpSpPr>
        <p:grpSpPr bwMode="auto">
          <a:xfrm>
            <a:off x="6451602" y="3475937"/>
            <a:ext cx="4444998" cy="2570235"/>
            <a:chOff x="4927600" y="2908300"/>
            <a:chExt cx="3871117" cy="2270815"/>
          </a:xfrm>
        </p:grpSpPr>
        <p:cxnSp>
          <p:nvCxnSpPr>
            <p:cNvPr id="19" name="Conector de seta reta 18"/>
            <p:cNvCxnSpPr/>
            <p:nvPr/>
          </p:nvCxnSpPr>
          <p:spPr>
            <a:xfrm flipV="1">
              <a:off x="5308600" y="3111473"/>
              <a:ext cx="0" cy="16761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5295900" y="4800352"/>
              <a:ext cx="22225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>
              <a:spLocks noChangeArrowheads="1"/>
            </p:cNvSpPr>
            <p:nvPr/>
          </p:nvSpPr>
          <p:spPr bwMode="auto">
            <a:xfrm>
              <a:off x="4927600" y="2908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V</a:t>
              </a:r>
            </a:p>
          </p:txBody>
        </p:sp>
        <p:sp>
          <p:nvSpPr>
            <p:cNvPr id="22" name="CaixaDeTexto 21"/>
            <p:cNvSpPr txBox="1">
              <a:spLocks noChangeArrowheads="1"/>
            </p:cNvSpPr>
            <p:nvPr/>
          </p:nvSpPr>
          <p:spPr bwMode="auto">
            <a:xfrm>
              <a:off x="7429500" y="4559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T</a:t>
              </a: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5308600" y="3453338"/>
              <a:ext cx="1854200" cy="134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4"/>
            <p:cNvSpPr txBox="1">
              <a:spLocks noChangeArrowheads="1"/>
            </p:cNvSpPr>
            <p:nvPr/>
          </p:nvSpPr>
          <p:spPr bwMode="auto">
            <a:xfrm>
              <a:off x="6057900" y="2984500"/>
              <a:ext cx="1371600" cy="4078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Inglaterra</a:t>
              </a:r>
            </a:p>
          </p:txBody>
        </p:sp>
        <p:sp>
          <p:nvSpPr>
            <p:cNvPr id="25" name="CaixaDeTexto 27"/>
            <p:cNvSpPr txBox="1">
              <a:spLocks noChangeArrowheads="1"/>
            </p:cNvSpPr>
            <p:nvPr/>
          </p:nvSpPr>
          <p:spPr bwMode="auto">
            <a:xfrm>
              <a:off x="5015341" y="3236518"/>
              <a:ext cx="419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6" name="CaixaDeTexto 28"/>
            <p:cNvSpPr txBox="1">
              <a:spLocks noChangeArrowheads="1"/>
            </p:cNvSpPr>
            <p:nvPr/>
          </p:nvSpPr>
          <p:spPr bwMode="auto">
            <a:xfrm>
              <a:off x="7057723" y="4771232"/>
              <a:ext cx="419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7" name="CaixaDeTexto 30"/>
            <p:cNvSpPr txBox="1">
              <a:spLocks noChangeArrowheads="1"/>
            </p:cNvSpPr>
            <p:nvPr/>
          </p:nvSpPr>
          <p:spPr bwMode="auto">
            <a:xfrm>
              <a:off x="6727997" y="3472739"/>
              <a:ext cx="2070720" cy="7341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FPP:  V = 2 - T</a:t>
              </a:r>
            </a:p>
            <a:p>
              <a:r>
                <a:rPr lang="pt-BR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T = 2 – V</a:t>
              </a:r>
            </a:p>
          </p:txBody>
        </p:sp>
      </p:grpSp>
      <p:grpSp>
        <p:nvGrpSpPr>
          <p:cNvPr id="28" name="Agrupar 27"/>
          <p:cNvGrpSpPr/>
          <p:nvPr/>
        </p:nvGrpSpPr>
        <p:grpSpPr>
          <a:xfrm>
            <a:off x="4419600" y="838200"/>
            <a:ext cx="4267200" cy="2362200"/>
            <a:chOff x="4923181" y="704572"/>
            <a:chExt cx="4267200" cy="2362200"/>
          </a:xfrm>
        </p:grpSpPr>
        <p:grpSp>
          <p:nvGrpSpPr>
            <p:cNvPr id="29" name="Grupo 8"/>
            <p:cNvGrpSpPr>
              <a:grpSpLocks/>
            </p:cNvGrpSpPr>
            <p:nvPr/>
          </p:nvGrpSpPr>
          <p:grpSpPr bwMode="auto">
            <a:xfrm>
              <a:off x="4934294" y="704572"/>
              <a:ext cx="4256087" cy="2362200"/>
              <a:chOff x="4430712" y="812800"/>
              <a:chExt cx="4256088" cy="2362200"/>
            </a:xfrm>
          </p:grpSpPr>
          <p:pic>
            <p:nvPicPr>
              <p:cNvPr id="31" name="Imagem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0712" y="812800"/>
                <a:ext cx="4256088" cy="2362200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CaixaDeTexto 4"/>
              <p:cNvSpPr txBox="1">
                <a:spLocks noChangeArrowheads="1"/>
              </p:cNvSpPr>
              <p:nvPr/>
            </p:nvSpPr>
            <p:spPr bwMode="auto">
              <a:xfrm>
                <a:off x="6527800" y="1739900"/>
                <a:ext cx="58420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sz="2800" dirty="0">
                    <a:solidFill>
                      <a:srgbClr val="000099"/>
                    </a:solidFill>
                  </a:rPr>
                  <a:t>10</a:t>
                </a:r>
              </a:p>
            </p:txBody>
          </p:sp>
          <p:sp>
            <p:nvSpPr>
              <p:cNvPr id="33" name="CaixaDeTexto 5"/>
              <p:cNvSpPr txBox="1">
                <a:spLocks noChangeArrowheads="1"/>
              </p:cNvSpPr>
              <p:nvPr/>
            </p:nvSpPr>
            <p:spPr bwMode="auto">
              <a:xfrm>
                <a:off x="7734300" y="1739900"/>
                <a:ext cx="58420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sz="2800">
                    <a:solidFill>
                      <a:srgbClr val="000099"/>
                    </a:solidFill>
                  </a:rPr>
                  <a:t> 5</a:t>
                </a:r>
              </a:p>
            </p:txBody>
          </p:sp>
          <p:sp>
            <p:nvSpPr>
              <p:cNvPr id="34" name="CaixaDeTexto 6"/>
              <p:cNvSpPr txBox="1">
                <a:spLocks noChangeArrowheads="1"/>
              </p:cNvSpPr>
              <p:nvPr/>
            </p:nvSpPr>
            <p:spPr bwMode="auto">
              <a:xfrm>
                <a:off x="6540500" y="2362200"/>
                <a:ext cx="58420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sz="2800">
                    <a:solidFill>
                      <a:srgbClr val="000099"/>
                    </a:solidFill>
                  </a:rPr>
                  <a:t> 2</a:t>
                </a:r>
              </a:p>
            </p:txBody>
          </p:sp>
          <p:sp>
            <p:nvSpPr>
              <p:cNvPr id="35" name="CaixaDeTexto 7"/>
              <p:cNvSpPr txBox="1">
                <a:spLocks noChangeArrowheads="1"/>
              </p:cNvSpPr>
              <p:nvPr/>
            </p:nvSpPr>
            <p:spPr bwMode="auto">
              <a:xfrm>
                <a:off x="7734300" y="2374900"/>
                <a:ext cx="58420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sz="2800">
                    <a:solidFill>
                      <a:srgbClr val="000099"/>
                    </a:solidFill>
                  </a:rPr>
                  <a:t> 2</a:t>
                </a:r>
              </a:p>
            </p:txBody>
          </p:sp>
        </p:grpSp>
        <p:sp>
          <p:nvSpPr>
            <p:cNvPr id="30" name="CaixaDeTexto 29"/>
            <p:cNvSpPr txBox="1"/>
            <p:nvPr/>
          </p:nvSpPr>
          <p:spPr>
            <a:xfrm>
              <a:off x="4923181" y="914261"/>
              <a:ext cx="1844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cs typeface="Times New Roman" panose="02020603050405020304" pitchFamily="18" charset="0"/>
                </a:rPr>
                <a:t>Quantidades em 100h</a:t>
              </a:r>
            </a:p>
          </p:txBody>
        </p:sp>
      </p:grpSp>
      <p:grpSp>
        <p:nvGrpSpPr>
          <p:cNvPr id="36" name="Agrupar 35"/>
          <p:cNvGrpSpPr/>
          <p:nvPr/>
        </p:nvGrpSpPr>
        <p:grpSpPr>
          <a:xfrm>
            <a:off x="6478106" y="1513507"/>
            <a:ext cx="5621130" cy="1061829"/>
            <a:chOff x="6478106" y="1379879"/>
            <a:chExt cx="5621130" cy="1061829"/>
          </a:xfrm>
        </p:grpSpPr>
        <p:sp>
          <p:nvSpPr>
            <p:cNvPr id="37" name="CaixaDeTexto 36"/>
            <p:cNvSpPr txBox="1"/>
            <p:nvPr/>
          </p:nvSpPr>
          <p:spPr>
            <a:xfrm>
              <a:off x="8788326" y="1379879"/>
              <a:ext cx="3310910" cy="10618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100" dirty="0">
                  <a:latin typeface="Arial" panose="020B0604020202020204" pitchFamily="34" charset="0"/>
                  <a:cs typeface="Arial" panose="020B0604020202020204" pitchFamily="34" charset="0"/>
                </a:rPr>
                <a:t>Portugal possui vantagem absoluta na produção de vinho e tecido</a:t>
              </a:r>
            </a:p>
          </p:txBody>
        </p:sp>
        <p:sp>
          <p:nvSpPr>
            <p:cNvPr id="38" name="Elipse 37"/>
            <p:cNvSpPr/>
            <p:nvPr/>
          </p:nvSpPr>
          <p:spPr>
            <a:xfrm>
              <a:off x="6478106" y="1631672"/>
              <a:ext cx="673099" cy="5232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Elipse 38"/>
            <p:cNvSpPr/>
            <p:nvPr/>
          </p:nvSpPr>
          <p:spPr>
            <a:xfrm>
              <a:off x="7664175" y="1625045"/>
              <a:ext cx="673099" cy="5232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29791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>
          <a:xfrm>
            <a:off x="304799" y="416337"/>
            <a:ext cx="11555897" cy="64416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Portugal:  T = 5 - ½ V → V = 10 – 2T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endParaRPr lang="pt-B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custo de oportunidade de produzir uma unidade de vinho é dado por deixar de produzir meia unidade de tecido.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custo de oportunidade de produzir uma unidade de tecido é dado por deixar de produzir duas unidades de vinho.</a:t>
            </a:r>
          </a:p>
          <a:p>
            <a:pPr marL="457200" lvl="1" indent="0" algn="just" eaLnBrk="1" hangingPunct="1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Inglaterra: T = 2 - V  →  V = 2 - T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endParaRPr lang="pt-B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custo de oportunidade de produzir uma unidade de vinho é dado por deixar de produzir uma unidade de tecido.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custo de oportunidade de produzir uma unidade de tecido é dado por deixar de produzir uma unidade de vinho.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Sendo assim, Portugal possui vantagem comparativa na produção de vinho e a Inglaterra possui vantagem comparativa na produção de tecido.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Logo, Portugal deve se especializar na produção de vinho e a Inglaterra em tecido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2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CA03DED-C60E-4A98-941D-490231FC0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"/>
            <a:ext cx="10972800" cy="114300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Demanda e Oferta: Lembrando...</a:t>
            </a:r>
          </a:p>
        </p:txBody>
      </p:sp>
      <p:graphicFrame>
        <p:nvGraphicFramePr>
          <p:cNvPr id="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8149D3A0-BD9F-4679-A38C-443393058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353864"/>
              </p:ext>
            </p:extLst>
          </p:nvPr>
        </p:nvGraphicFramePr>
        <p:xfrm>
          <a:off x="381000" y="1295400"/>
          <a:ext cx="7853362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47840" imgH="482400" progId="Equation.DSMT4">
                  <p:embed/>
                </p:oleObj>
              </mc:Choice>
              <mc:Fallback>
                <p:oleObj name="Equation" r:id="rId2" imgW="2247840" imgH="482400" progId="Equation.DSMT4">
                  <p:embed/>
                  <p:pic>
                    <p:nvPicPr>
                      <p:cNvPr id="23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754A3D53-DC34-41E9-80D7-9F01DF24C22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7853362" cy="1422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hlinkClick r:id="" action="ppaction://ole?verb=0"/>
            <a:extLst>
              <a:ext uri="{FF2B5EF4-FFF2-40B4-BE49-F238E27FC236}">
                <a16:creationId xmlns:a16="http://schemas.microsoft.com/office/drawing/2014/main" id="{5D7427FA-9CA1-4F4B-A687-01FAB6D989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58339"/>
              </p:ext>
            </p:extLst>
          </p:nvPr>
        </p:nvGraphicFramePr>
        <p:xfrm>
          <a:off x="381000" y="4267200"/>
          <a:ext cx="5105400" cy="1077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355320" progId="Equation.DSMT4">
                  <p:embed/>
                </p:oleObj>
              </mc:Choice>
              <mc:Fallback>
                <p:oleObj name="Equation" r:id="rId4" imgW="1498320" imgH="355320" progId="Equation.DSMT4">
                  <p:embed/>
                  <p:pic>
                    <p:nvPicPr>
                      <p:cNvPr id="7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221D33B-F676-4167-9E89-EC6E396873C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5105400" cy="107756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have Direita 6">
            <a:extLst>
              <a:ext uri="{FF2B5EF4-FFF2-40B4-BE49-F238E27FC236}">
                <a16:creationId xmlns:a16="http://schemas.microsoft.com/office/drawing/2014/main" id="{D9BB339E-E6D7-4E37-A228-80DA6B3CDDF1}"/>
              </a:ext>
            </a:extLst>
          </p:cNvPr>
          <p:cNvSpPr/>
          <p:nvPr/>
        </p:nvSpPr>
        <p:spPr>
          <a:xfrm rot="5400000">
            <a:off x="4949687" y="443948"/>
            <a:ext cx="1219200" cy="4717774"/>
          </a:xfrm>
          <a:prstGeom prst="rightBrac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0230B8-7D22-4C51-A027-04F841C360B1}"/>
              </a:ext>
            </a:extLst>
          </p:cNvPr>
          <p:cNvSpPr txBox="1"/>
          <p:nvPr/>
        </p:nvSpPr>
        <p:spPr>
          <a:xfrm>
            <a:off x="4800600" y="3407970"/>
            <a:ext cx="65532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Fatores que Deslocam a Curva de Demanda</a:t>
            </a:r>
          </a:p>
        </p:txBody>
      </p:sp>
      <p:sp>
        <p:nvSpPr>
          <p:cNvPr id="9" name="Chave Direita 8">
            <a:extLst>
              <a:ext uri="{FF2B5EF4-FFF2-40B4-BE49-F238E27FC236}">
                <a16:creationId xmlns:a16="http://schemas.microsoft.com/office/drawing/2014/main" id="{B9363F16-FB8F-48DB-83E6-8CADFA6A827C}"/>
              </a:ext>
            </a:extLst>
          </p:cNvPr>
          <p:cNvSpPr/>
          <p:nvPr/>
        </p:nvSpPr>
        <p:spPr>
          <a:xfrm rot="5400000">
            <a:off x="3543300" y="4362451"/>
            <a:ext cx="914400" cy="2362200"/>
          </a:xfrm>
          <a:prstGeom prst="rightBrac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4CED19A-3AEC-4218-A47A-B4EE9C796288}"/>
              </a:ext>
            </a:extLst>
          </p:cNvPr>
          <p:cNvSpPr txBox="1"/>
          <p:nvPr/>
        </p:nvSpPr>
        <p:spPr>
          <a:xfrm>
            <a:off x="3886200" y="6000751"/>
            <a:ext cx="60960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Fatores que Deslocam a Curva de Oferta</a:t>
            </a:r>
          </a:p>
        </p:txBody>
      </p:sp>
    </p:spTree>
    <p:extLst>
      <p:ext uri="{BB962C8B-B14F-4D97-AF65-F5344CB8AC3E}">
        <p14:creationId xmlns:p14="http://schemas.microsoft.com/office/powerpoint/2010/main" val="219534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94F93FE-E00A-463D-836C-634A96E86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-76200"/>
            <a:ext cx="11811000" cy="3792537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Exercícios – Lista 2</a:t>
            </a:r>
          </a:p>
          <a:p>
            <a:pPr marL="342900" lvl="0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rabicParenR" startAt="8"/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Explique cada uma das declarações abaixo, usando diagramas de oferta e demanda.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uma frente fria atinge a Flórida, o preço do suco de laranja aumenta nos supermercados de todo o território norte-americano.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cada verão, quando começa a esquentar na Nova Inglaterra, o preço das diárias dos hotéis no Caribe despenca.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irrompe uma guerra no Oriente Médio, o preço da gasolina aumenta e o preço do Cadillac usado diminui.</a:t>
            </a:r>
          </a:p>
          <a:p>
            <a:pPr marL="277813" lvl="1" indent="0" algn="just">
              <a:lnSpc>
                <a:spcPct val="107000"/>
              </a:lnSpc>
              <a:buClr>
                <a:schemeClr val="tx1"/>
              </a:buClr>
              <a:buSzPct val="100000"/>
              <a:buNone/>
            </a:pP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rabicParenR" startAt="9"/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o mercado de minivans. Para cada um dos eventos indicados, identifique que determinantes da demanda ou da oferta são afetados. Indique também se a oferta ou a demanda aumentam ou diminuem. For fim, demonstre o efeito sobre o preço e a quantidade de minivans.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pessoas decidem ter mais filhos.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greve de metalúrgicos aumenta o preço do aço.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engenheiros desenvolvem novas máquinas automatizadas para a produção de minivans.</a:t>
            </a:r>
          </a:p>
          <a:p>
            <a:pPr lvl="1" indent="-342900" algn="just">
              <a:lnSpc>
                <a:spcPct val="107000"/>
              </a:lnSpc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preço dos utilitários esporte aumenta.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queda no mercado de ações reduz o poder aquisitivo das pessoas.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08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F013A304-9246-4431-83F6-9DFA2BC93A98}"/>
              </a:ext>
            </a:extLst>
          </p:cNvPr>
          <p:cNvCxnSpPr/>
          <p:nvPr/>
        </p:nvCxnSpPr>
        <p:spPr>
          <a:xfrm flipV="1">
            <a:off x="1724683" y="1415687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63045BD6-9E35-4999-9E40-B9D92AE80E1B}"/>
              </a:ext>
            </a:extLst>
          </p:cNvPr>
          <p:cNvCxnSpPr/>
          <p:nvPr/>
        </p:nvCxnSpPr>
        <p:spPr>
          <a:xfrm>
            <a:off x="1724683" y="4338025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EBA1CBA-7A02-4CEB-B5CF-43436FCE7196}"/>
              </a:ext>
            </a:extLst>
          </p:cNvPr>
          <p:cNvCxnSpPr/>
          <p:nvPr/>
        </p:nvCxnSpPr>
        <p:spPr>
          <a:xfrm>
            <a:off x="2092181" y="1878746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C07D6AB-9FF6-4E71-8D40-B1E1DACE52FA}"/>
              </a:ext>
            </a:extLst>
          </p:cNvPr>
          <p:cNvCxnSpPr/>
          <p:nvPr/>
        </p:nvCxnSpPr>
        <p:spPr>
          <a:xfrm flipV="1">
            <a:off x="2214680" y="1761637"/>
            <a:ext cx="2449985" cy="1873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91095E0-6572-4912-A70D-1DC615AD8B2C}"/>
              </a:ext>
            </a:extLst>
          </p:cNvPr>
          <p:cNvCxnSpPr/>
          <p:nvPr/>
        </p:nvCxnSpPr>
        <p:spPr>
          <a:xfrm>
            <a:off x="1724683" y="2815614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905442A-84E4-4BAB-9F3A-077A73C02258}"/>
              </a:ext>
            </a:extLst>
          </p:cNvPr>
          <p:cNvCxnSpPr/>
          <p:nvPr/>
        </p:nvCxnSpPr>
        <p:spPr>
          <a:xfrm>
            <a:off x="3317173" y="2815614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37FF3F-DD85-431C-BF87-0DDD9E65F16E}"/>
              </a:ext>
            </a:extLst>
          </p:cNvPr>
          <p:cNvSpPr txBox="1"/>
          <p:nvPr/>
        </p:nvSpPr>
        <p:spPr>
          <a:xfrm>
            <a:off x="4626574" y="1438448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28667D-9589-4521-8C33-9CD2DE33A108}"/>
              </a:ext>
            </a:extLst>
          </p:cNvPr>
          <p:cNvSpPr txBox="1"/>
          <p:nvPr/>
        </p:nvSpPr>
        <p:spPr>
          <a:xfrm>
            <a:off x="4626574" y="3677578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16FFC45-1221-4E97-85D8-247D8EA44F35}"/>
              </a:ext>
            </a:extLst>
          </p:cNvPr>
          <p:cNvSpPr txBox="1"/>
          <p:nvPr/>
        </p:nvSpPr>
        <p:spPr>
          <a:xfrm>
            <a:off x="1305026" y="1176095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23C2F9F-C8B1-4447-A661-A4F71BC1E18D}"/>
              </a:ext>
            </a:extLst>
          </p:cNvPr>
          <p:cNvSpPr txBox="1"/>
          <p:nvPr/>
        </p:nvSpPr>
        <p:spPr>
          <a:xfrm>
            <a:off x="5470001" y="4144247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D18A72C-E4C8-4E3A-9F55-89859140FBE3}"/>
              </a:ext>
            </a:extLst>
          </p:cNvPr>
          <p:cNvSpPr txBox="1"/>
          <p:nvPr/>
        </p:nvSpPr>
        <p:spPr>
          <a:xfrm>
            <a:off x="1295400" y="528935"/>
            <a:ext cx="415994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Suco de Laranja na Flórida</a:t>
            </a:r>
            <a:endParaRPr lang="en-US" b="1" dirty="0">
              <a:latin typeface="+mn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755FAE7-6A11-4D1B-A806-17A28DFA1E4D}"/>
              </a:ext>
            </a:extLst>
          </p:cNvPr>
          <p:cNvSpPr txBox="1"/>
          <p:nvPr/>
        </p:nvSpPr>
        <p:spPr>
          <a:xfrm>
            <a:off x="1347230" y="2622898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989FDE7-963F-4893-AD58-A7326D668038}"/>
              </a:ext>
            </a:extLst>
          </p:cNvPr>
          <p:cNvSpPr txBox="1"/>
          <p:nvPr/>
        </p:nvSpPr>
        <p:spPr>
          <a:xfrm>
            <a:off x="3128447" y="4309189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grpSp>
        <p:nvGrpSpPr>
          <p:cNvPr id="30" name="Grupo 57">
            <a:extLst>
              <a:ext uri="{FF2B5EF4-FFF2-40B4-BE49-F238E27FC236}">
                <a16:creationId xmlns:a16="http://schemas.microsoft.com/office/drawing/2014/main" id="{D30AA461-F402-4B62-BED3-F7C82D2FA724}"/>
              </a:ext>
            </a:extLst>
          </p:cNvPr>
          <p:cNvGrpSpPr/>
          <p:nvPr/>
        </p:nvGrpSpPr>
        <p:grpSpPr>
          <a:xfrm>
            <a:off x="1361296" y="1087122"/>
            <a:ext cx="3656799" cy="3591394"/>
            <a:chOff x="231157" y="604393"/>
            <a:chExt cx="2274692" cy="2336842"/>
          </a:xfrm>
        </p:grpSpPr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E9FBEF85-09AD-4BDF-A8F9-25CBEB8DC288}"/>
                </a:ext>
              </a:extLst>
            </p:cNvPr>
            <p:cNvCxnSpPr/>
            <p:nvPr/>
          </p:nvCxnSpPr>
          <p:spPr>
            <a:xfrm flipV="1">
              <a:off x="609600" y="814685"/>
              <a:ext cx="13716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8CB79896-632A-466B-9F35-197EE5C50646}"/>
                </a:ext>
              </a:extLst>
            </p:cNvPr>
            <p:cNvSpPr txBox="1"/>
            <p:nvPr/>
          </p:nvSpPr>
          <p:spPr>
            <a:xfrm>
              <a:off x="1972449" y="60439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F63E971E-7EC8-4431-B257-F90D3B459B38}"/>
                </a:ext>
              </a:extLst>
            </p:cNvPr>
            <p:cNvCxnSpPr/>
            <p:nvPr/>
          </p:nvCxnSpPr>
          <p:spPr>
            <a:xfrm>
              <a:off x="1143000" y="1512153"/>
              <a:ext cx="0" cy="120753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9EBA5A72-45B4-4ABA-B1E9-41C08E046113}"/>
                </a:ext>
              </a:extLst>
            </p:cNvPr>
            <p:cNvCxnSpPr/>
            <p:nvPr/>
          </p:nvCxnSpPr>
          <p:spPr>
            <a:xfrm>
              <a:off x="457200" y="1500485"/>
              <a:ext cx="685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7CD01A2E-1FB2-47BC-B5DE-3BBFE7F3A653}"/>
                </a:ext>
              </a:extLst>
            </p:cNvPr>
            <p:cNvSpPr txBox="1"/>
            <p:nvPr/>
          </p:nvSpPr>
          <p:spPr>
            <a:xfrm>
              <a:off x="231157" y="135427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3F554588-F488-4A3E-8B23-097A760B1D73}"/>
                </a:ext>
              </a:extLst>
            </p:cNvPr>
            <p:cNvSpPr txBox="1"/>
            <p:nvPr/>
          </p:nvSpPr>
          <p:spPr>
            <a:xfrm>
              <a:off x="1019412" y="2700919"/>
              <a:ext cx="308433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BA7DBC43-E9B3-4459-8203-E257CFB04133}"/>
              </a:ext>
            </a:extLst>
          </p:cNvPr>
          <p:cNvSpPr txBox="1"/>
          <p:nvPr/>
        </p:nvSpPr>
        <p:spPr>
          <a:xfrm>
            <a:off x="182882" y="4939605"/>
            <a:ext cx="11648046" cy="129266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0070C0"/>
                </a:solidFill>
                <a:latin typeface="+mn-lt"/>
              </a:rPr>
              <a:t>Nesse caso, teremos uma retração da oferta. Com isso, o preço do suco de laranja aumentará, provocando uma redução na quantidade demandada de suco de laranja.</a:t>
            </a:r>
            <a:endParaRPr lang="en-US" sz="2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48F293C1-1212-44C3-AE27-C489BB2A5815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8a</a:t>
            </a:r>
          </a:p>
        </p:txBody>
      </p:sp>
    </p:spTree>
    <p:extLst>
      <p:ext uri="{BB962C8B-B14F-4D97-AF65-F5344CB8AC3E}">
        <p14:creationId xmlns:p14="http://schemas.microsoft.com/office/powerpoint/2010/main" val="285129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1CEC0B-3599-4F25-966C-0F54D7512D1A}"/>
              </a:ext>
            </a:extLst>
          </p:cNvPr>
          <p:cNvSpPr txBox="1"/>
          <p:nvPr/>
        </p:nvSpPr>
        <p:spPr>
          <a:xfrm>
            <a:off x="1555058" y="429942"/>
            <a:ext cx="403367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Hotéis na Nova Inglaterra</a:t>
            </a:r>
            <a:endParaRPr lang="en-US" b="1" dirty="0">
              <a:latin typeface="+mn-lt"/>
            </a:endParaRPr>
          </a:p>
        </p:txBody>
      </p:sp>
      <p:cxnSp>
        <p:nvCxnSpPr>
          <p:cNvPr id="17" name="Conector de seta reta 23">
            <a:extLst>
              <a:ext uri="{FF2B5EF4-FFF2-40B4-BE49-F238E27FC236}">
                <a16:creationId xmlns:a16="http://schemas.microsoft.com/office/drawing/2014/main" id="{3A13CAC8-F3B7-4D40-8016-999E9D174ED6}"/>
              </a:ext>
            </a:extLst>
          </p:cNvPr>
          <p:cNvCxnSpPr/>
          <p:nvPr/>
        </p:nvCxnSpPr>
        <p:spPr>
          <a:xfrm flipV="1">
            <a:off x="1791257" y="1356963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24">
            <a:extLst>
              <a:ext uri="{FF2B5EF4-FFF2-40B4-BE49-F238E27FC236}">
                <a16:creationId xmlns:a16="http://schemas.microsoft.com/office/drawing/2014/main" id="{09C99984-C9A3-4DE0-87CA-7F0C96C8C892}"/>
              </a:ext>
            </a:extLst>
          </p:cNvPr>
          <p:cNvCxnSpPr/>
          <p:nvPr/>
        </p:nvCxnSpPr>
        <p:spPr>
          <a:xfrm>
            <a:off x="1791257" y="4284676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4132672-1576-4422-99C6-69DF31979AE9}"/>
              </a:ext>
            </a:extLst>
          </p:cNvPr>
          <p:cNvCxnSpPr/>
          <p:nvPr/>
        </p:nvCxnSpPr>
        <p:spPr>
          <a:xfrm>
            <a:off x="2158754" y="1825397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38E643F-1BD4-4FC8-AACC-8ABD4156F2A2}"/>
              </a:ext>
            </a:extLst>
          </p:cNvPr>
          <p:cNvCxnSpPr/>
          <p:nvPr/>
        </p:nvCxnSpPr>
        <p:spPr>
          <a:xfrm flipV="1">
            <a:off x="2403753" y="1640768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373B8D84-B2E7-4E9F-9490-6533BDC013BC}"/>
              </a:ext>
            </a:extLst>
          </p:cNvPr>
          <p:cNvCxnSpPr/>
          <p:nvPr/>
        </p:nvCxnSpPr>
        <p:spPr>
          <a:xfrm>
            <a:off x="1791257" y="2762265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F59F351-F739-431E-8335-8B50E1C55686}"/>
              </a:ext>
            </a:extLst>
          </p:cNvPr>
          <p:cNvCxnSpPr/>
          <p:nvPr/>
        </p:nvCxnSpPr>
        <p:spPr>
          <a:xfrm>
            <a:off x="3383747" y="2762265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DEBE0D1-B70B-414C-9890-44B57AF781E0}"/>
              </a:ext>
            </a:extLst>
          </p:cNvPr>
          <p:cNvSpPr txBox="1"/>
          <p:nvPr/>
        </p:nvSpPr>
        <p:spPr>
          <a:xfrm>
            <a:off x="4707216" y="1356963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37E0D85-8EC9-48E7-BB1B-C0EB5876C8EB}"/>
              </a:ext>
            </a:extLst>
          </p:cNvPr>
          <p:cNvSpPr txBox="1"/>
          <p:nvPr/>
        </p:nvSpPr>
        <p:spPr>
          <a:xfrm>
            <a:off x="4679080" y="3624229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F29744ED-93D8-4722-9DFA-CD5D3BD0B772}"/>
              </a:ext>
            </a:extLst>
          </p:cNvPr>
          <p:cNvSpPr txBox="1"/>
          <p:nvPr/>
        </p:nvSpPr>
        <p:spPr>
          <a:xfrm>
            <a:off x="1371600" y="1122746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844017B-93AE-44D9-AF5D-54D74E32B78A}"/>
              </a:ext>
            </a:extLst>
          </p:cNvPr>
          <p:cNvSpPr txBox="1"/>
          <p:nvPr/>
        </p:nvSpPr>
        <p:spPr>
          <a:xfrm>
            <a:off x="5536574" y="4090899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7FE8289-262D-4EA9-A186-73CD9B210CA4}"/>
              </a:ext>
            </a:extLst>
          </p:cNvPr>
          <p:cNvSpPr txBox="1"/>
          <p:nvPr/>
        </p:nvSpPr>
        <p:spPr>
          <a:xfrm>
            <a:off x="7067526" y="436804"/>
            <a:ext cx="27622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Hotéis no Caribe</a:t>
            </a:r>
            <a:endParaRPr lang="en-US" b="1" dirty="0">
              <a:latin typeface="+mn-lt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B15DFF1-C07A-473A-9C1A-EE8ACB4C985A}"/>
              </a:ext>
            </a:extLst>
          </p:cNvPr>
          <p:cNvSpPr txBox="1"/>
          <p:nvPr/>
        </p:nvSpPr>
        <p:spPr>
          <a:xfrm>
            <a:off x="1427872" y="2583618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437F79D-C66B-4F07-B46E-B43B3EB294E7}"/>
              </a:ext>
            </a:extLst>
          </p:cNvPr>
          <p:cNvSpPr txBox="1"/>
          <p:nvPr/>
        </p:nvSpPr>
        <p:spPr>
          <a:xfrm>
            <a:off x="3195021" y="4283976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grpSp>
        <p:nvGrpSpPr>
          <p:cNvPr id="37" name="Grupo 58">
            <a:extLst>
              <a:ext uri="{FF2B5EF4-FFF2-40B4-BE49-F238E27FC236}">
                <a16:creationId xmlns:a16="http://schemas.microsoft.com/office/drawing/2014/main" id="{289BB8DB-0D62-48A6-9FFD-4518010EE074}"/>
              </a:ext>
            </a:extLst>
          </p:cNvPr>
          <p:cNvGrpSpPr/>
          <p:nvPr/>
        </p:nvGrpSpPr>
        <p:grpSpPr>
          <a:xfrm>
            <a:off x="1413805" y="1514356"/>
            <a:ext cx="4758394" cy="3330362"/>
            <a:chOff x="3651408" y="921562"/>
            <a:chExt cx="2959933" cy="2166995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9FC00264-E3B9-4B57-8002-D5649261F36C}"/>
                </a:ext>
              </a:extLst>
            </p:cNvPr>
            <p:cNvCxnSpPr/>
            <p:nvPr/>
          </p:nvCxnSpPr>
          <p:spPr>
            <a:xfrm>
              <a:off x="4478352" y="921562"/>
              <a:ext cx="1600200" cy="12954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694FBA6E-4A6C-405F-8537-A194FC51CCE1}"/>
                </a:ext>
              </a:extLst>
            </p:cNvPr>
            <p:cNvSpPr txBox="1"/>
            <p:nvPr/>
          </p:nvSpPr>
          <p:spPr>
            <a:xfrm>
              <a:off x="6077941" y="21177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B5B4EE4F-874C-4A43-BE5B-3761E03271A4}"/>
                </a:ext>
              </a:extLst>
            </p:cNvPr>
            <p:cNvCxnSpPr/>
            <p:nvPr/>
          </p:nvCxnSpPr>
          <p:spPr>
            <a:xfrm>
              <a:off x="5181600" y="1500485"/>
              <a:ext cx="0" cy="121920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:a16="http://schemas.microsoft.com/office/drawing/2014/main" id="{1B9CB993-9401-4362-ACE3-3D635DB51E62}"/>
                </a:ext>
              </a:extLst>
            </p:cNvPr>
            <p:cNvCxnSpPr/>
            <p:nvPr/>
          </p:nvCxnSpPr>
          <p:spPr>
            <a:xfrm>
              <a:off x="3886200" y="1473236"/>
              <a:ext cx="12954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655374E6-9EFE-4381-B211-DB66FE4B9C3C}"/>
                </a:ext>
              </a:extLst>
            </p:cNvPr>
            <p:cNvSpPr txBox="1"/>
            <p:nvPr/>
          </p:nvSpPr>
          <p:spPr>
            <a:xfrm>
              <a:off x="5072955" y="271922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8F05DC2A-1E3C-47F0-A8A2-6DE1E86100E3}"/>
                </a:ext>
              </a:extLst>
            </p:cNvPr>
            <p:cNvSpPr txBox="1"/>
            <p:nvPr/>
          </p:nvSpPr>
          <p:spPr>
            <a:xfrm>
              <a:off x="3651408" y="135181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7F2E938-D2B7-477A-BD4D-A2A5F009008C}"/>
              </a:ext>
            </a:extLst>
          </p:cNvPr>
          <p:cNvSpPr txBox="1"/>
          <p:nvPr/>
        </p:nvSpPr>
        <p:spPr>
          <a:xfrm>
            <a:off x="182882" y="4889718"/>
            <a:ext cx="11648046" cy="181588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Com o verão aumenta a demanda por hospedagens na Nova Inglaterra: logo, as pessoas viajarão menos para o Caribe!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A queda da demanda por hospedagens no Caribe (substitutos) reduz o preço das hospedagens.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EC329839-A42B-4B65-A3C7-882F734F124A}"/>
              </a:ext>
            </a:extLst>
          </p:cNvPr>
          <p:cNvSpPr txBox="1"/>
          <p:nvPr/>
        </p:nvSpPr>
        <p:spPr>
          <a:xfrm>
            <a:off x="182883" y="381000"/>
            <a:ext cx="65531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8b</a:t>
            </a:r>
          </a:p>
        </p:txBody>
      </p:sp>
      <p:cxnSp>
        <p:nvCxnSpPr>
          <p:cNvPr id="46" name="Conector de seta reta 23">
            <a:extLst>
              <a:ext uri="{FF2B5EF4-FFF2-40B4-BE49-F238E27FC236}">
                <a16:creationId xmlns:a16="http://schemas.microsoft.com/office/drawing/2014/main" id="{F943BAAF-7397-4D45-A198-61227B4BBDB9}"/>
              </a:ext>
            </a:extLst>
          </p:cNvPr>
          <p:cNvCxnSpPr/>
          <p:nvPr/>
        </p:nvCxnSpPr>
        <p:spPr>
          <a:xfrm flipV="1">
            <a:off x="6668058" y="1377217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24">
            <a:extLst>
              <a:ext uri="{FF2B5EF4-FFF2-40B4-BE49-F238E27FC236}">
                <a16:creationId xmlns:a16="http://schemas.microsoft.com/office/drawing/2014/main" id="{A0E43C61-2572-434D-83BE-3D3EF3AF331D}"/>
              </a:ext>
            </a:extLst>
          </p:cNvPr>
          <p:cNvCxnSpPr/>
          <p:nvPr/>
        </p:nvCxnSpPr>
        <p:spPr>
          <a:xfrm>
            <a:off x="6668058" y="4304930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34E6918F-483F-4EBE-9975-5DAD4767B3EB}"/>
              </a:ext>
            </a:extLst>
          </p:cNvPr>
          <p:cNvCxnSpPr/>
          <p:nvPr/>
        </p:nvCxnSpPr>
        <p:spPr>
          <a:xfrm flipV="1">
            <a:off x="7280554" y="1661022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EEEF6731-A9F9-40EA-90AA-EFC183F7B51E}"/>
              </a:ext>
            </a:extLst>
          </p:cNvPr>
          <p:cNvSpPr txBox="1"/>
          <p:nvPr/>
        </p:nvSpPr>
        <p:spPr>
          <a:xfrm>
            <a:off x="9584017" y="137721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873B6214-2C95-40AF-A47D-3F5E8057C92D}"/>
              </a:ext>
            </a:extLst>
          </p:cNvPr>
          <p:cNvSpPr txBox="1"/>
          <p:nvPr/>
        </p:nvSpPr>
        <p:spPr>
          <a:xfrm>
            <a:off x="6248401" y="1143000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36F2D254-FEFA-4A22-8FA8-D46E70B3CDC8}"/>
              </a:ext>
            </a:extLst>
          </p:cNvPr>
          <p:cNvSpPr txBox="1"/>
          <p:nvPr/>
        </p:nvSpPr>
        <p:spPr>
          <a:xfrm>
            <a:off x="10413375" y="4111153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grpSp>
        <p:nvGrpSpPr>
          <p:cNvPr id="57" name="Grupo 58">
            <a:extLst>
              <a:ext uri="{FF2B5EF4-FFF2-40B4-BE49-F238E27FC236}">
                <a16:creationId xmlns:a16="http://schemas.microsoft.com/office/drawing/2014/main" id="{729DD4FD-0D9B-4539-AE94-6A050F1D3FF7}"/>
              </a:ext>
            </a:extLst>
          </p:cNvPr>
          <p:cNvGrpSpPr/>
          <p:nvPr/>
        </p:nvGrpSpPr>
        <p:grpSpPr>
          <a:xfrm>
            <a:off x="6290606" y="1534610"/>
            <a:ext cx="4758394" cy="3132083"/>
            <a:chOff x="3651408" y="921562"/>
            <a:chExt cx="2959933" cy="2037979"/>
          </a:xfrm>
        </p:grpSpPr>
        <p:cxnSp>
          <p:nvCxnSpPr>
            <p:cNvPr id="58" name="Conector reto 57">
              <a:extLst>
                <a:ext uri="{FF2B5EF4-FFF2-40B4-BE49-F238E27FC236}">
                  <a16:creationId xmlns:a16="http://schemas.microsoft.com/office/drawing/2014/main" id="{1C31867F-B50D-4D79-B29C-1A12542217D6}"/>
                </a:ext>
              </a:extLst>
            </p:cNvPr>
            <p:cNvCxnSpPr/>
            <p:nvPr/>
          </p:nvCxnSpPr>
          <p:spPr>
            <a:xfrm>
              <a:off x="4478352" y="921562"/>
              <a:ext cx="16002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80833376-3B41-41BF-85BF-8E92987BBA05}"/>
                </a:ext>
              </a:extLst>
            </p:cNvPr>
            <p:cNvSpPr txBox="1"/>
            <p:nvPr/>
          </p:nvSpPr>
          <p:spPr>
            <a:xfrm>
              <a:off x="6077941" y="2117798"/>
              <a:ext cx="533400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/>
                <a:t>D</a:t>
              </a:r>
              <a:r>
                <a:rPr lang="pt-BR" sz="1200" b="1" dirty="0"/>
                <a:t>0</a:t>
              </a:r>
              <a:endParaRPr lang="en-US" sz="1200" b="1" dirty="0"/>
            </a:p>
          </p:txBody>
        </p: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6E84FC59-1790-4EBA-9FCA-FB3ED1625797}"/>
                </a:ext>
              </a:extLst>
            </p:cNvPr>
            <p:cNvCxnSpPr/>
            <p:nvPr/>
          </p:nvCxnSpPr>
          <p:spPr>
            <a:xfrm>
              <a:off x="5181600" y="1500485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EC59846F-A458-44B7-B453-975AB7A984D3}"/>
                </a:ext>
              </a:extLst>
            </p:cNvPr>
            <p:cNvCxnSpPr/>
            <p:nvPr/>
          </p:nvCxnSpPr>
          <p:spPr>
            <a:xfrm>
              <a:off x="3886200" y="1473236"/>
              <a:ext cx="1295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aixaDeTexto 61">
              <a:extLst>
                <a:ext uri="{FF2B5EF4-FFF2-40B4-BE49-F238E27FC236}">
                  <a16:creationId xmlns:a16="http://schemas.microsoft.com/office/drawing/2014/main" id="{4B2A3FA6-B4C8-45D0-ACF7-660F480B2B26}"/>
                </a:ext>
              </a:extLst>
            </p:cNvPr>
            <p:cNvSpPr txBox="1"/>
            <p:nvPr/>
          </p:nvSpPr>
          <p:spPr>
            <a:xfrm>
              <a:off x="5072955" y="2719225"/>
              <a:ext cx="457200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/>
                <a:t>Q</a:t>
              </a:r>
              <a:r>
                <a:rPr lang="pt-BR" sz="1200" dirty="0"/>
                <a:t>0</a:t>
              </a:r>
              <a:endParaRPr lang="en-US" sz="1200" dirty="0"/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E6278299-B5A4-482F-8992-ACE89CC37688}"/>
                </a:ext>
              </a:extLst>
            </p:cNvPr>
            <p:cNvSpPr txBox="1"/>
            <p:nvPr/>
          </p:nvSpPr>
          <p:spPr>
            <a:xfrm>
              <a:off x="3651408" y="1351812"/>
              <a:ext cx="457200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/>
                <a:t>P</a:t>
              </a:r>
              <a:r>
                <a:rPr lang="pt-BR" sz="1200" dirty="0"/>
                <a:t>0</a:t>
              </a:r>
              <a:endParaRPr lang="en-US" sz="1200" dirty="0"/>
            </a:p>
          </p:txBody>
        </p:sp>
      </p:grp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332633FC-E6EC-4F6B-8EF8-647BDDF7920B}"/>
              </a:ext>
            </a:extLst>
          </p:cNvPr>
          <p:cNvGrpSpPr/>
          <p:nvPr/>
        </p:nvGrpSpPr>
        <p:grpSpPr>
          <a:xfrm>
            <a:off x="6304673" y="1845651"/>
            <a:ext cx="4108703" cy="2790881"/>
            <a:chOff x="6304673" y="1845651"/>
            <a:chExt cx="4108703" cy="2790881"/>
          </a:xfrm>
        </p:grpSpPr>
        <p:cxnSp>
          <p:nvCxnSpPr>
            <p:cNvPr id="48" name="Conector reto 47">
              <a:extLst>
                <a:ext uri="{FF2B5EF4-FFF2-40B4-BE49-F238E27FC236}">
                  <a16:creationId xmlns:a16="http://schemas.microsoft.com/office/drawing/2014/main" id="{B821BC7F-7337-49E0-9273-95DB16405905}"/>
                </a:ext>
              </a:extLst>
            </p:cNvPr>
            <p:cNvCxnSpPr/>
            <p:nvPr/>
          </p:nvCxnSpPr>
          <p:spPr>
            <a:xfrm>
              <a:off x="7035555" y="1845651"/>
              <a:ext cx="2572484" cy="199084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>
              <a:extLst>
                <a:ext uri="{FF2B5EF4-FFF2-40B4-BE49-F238E27FC236}">
                  <a16:creationId xmlns:a16="http://schemas.microsoft.com/office/drawing/2014/main" id="{C36B4330-E3BE-4DAE-B4E1-9ACBD13C9FE9}"/>
                </a:ext>
              </a:extLst>
            </p:cNvPr>
            <p:cNvCxnSpPr/>
            <p:nvPr/>
          </p:nvCxnSpPr>
          <p:spPr>
            <a:xfrm>
              <a:off x="6668058" y="2782519"/>
              <a:ext cx="159249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E6C3F23D-D90F-4796-B40C-A5FEB41929AB}"/>
                </a:ext>
              </a:extLst>
            </p:cNvPr>
            <p:cNvCxnSpPr/>
            <p:nvPr/>
          </p:nvCxnSpPr>
          <p:spPr>
            <a:xfrm>
              <a:off x="8260548" y="2782519"/>
              <a:ext cx="0" cy="1522411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FA0F812A-3949-4B32-8B12-809A05164507}"/>
                </a:ext>
              </a:extLst>
            </p:cNvPr>
            <p:cNvSpPr txBox="1"/>
            <p:nvPr/>
          </p:nvSpPr>
          <p:spPr>
            <a:xfrm>
              <a:off x="9555881" y="3644483"/>
              <a:ext cx="85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B1D4BE67-BF84-4F4F-B2D6-F50FDAE01429}"/>
                </a:ext>
              </a:extLst>
            </p:cNvPr>
            <p:cNvSpPr txBox="1"/>
            <p:nvPr/>
          </p:nvSpPr>
          <p:spPr>
            <a:xfrm>
              <a:off x="6304673" y="2603872"/>
              <a:ext cx="73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C416C04A-1926-47FE-8A67-E6BB94DB249F}"/>
                </a:ext>
              </a:extLst>
            </p:cNvPr>
            <p:cNvSpPr txBox="1"/>
            <p:nvPr/>
          </p:nvSpPr>
          <p:spPr>
            <a:xfrm>
              <a:off x="8104204" y="4267200"/>
              <a:ext cx="47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96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drao_Canal -SLIDE EM POWER POINT - FINAL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</TotalTime>
  <Words>1236</Words>
  <Application>Microsoft Office PowerPoint</Application>
  <PresentationFormat>Widescreen</PresentationFormat>
  <Paragraphs>216</Paragraphs>
  <Slides>16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padrao_Canal -SLIDE EM POWER POINT - FINAL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Demanda e Oferta: Lembrando...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Luciane Costa Carpena</dc:creator>
  <cp:lastModifiedBy>Antonio Carlos Assumpção</cp:lastModifiedBy>
  <cp:revision>330</cp:revision>
  <dcterms:created xsi:type="dcterms:W3CDTF">2003-02-01T16:33:54Z</dcterms:created>
  <dcterms:modified xsi:type="dcterms:W3CDTF">2021-09-03T19:25:05Z</dcterms:modified>
</cp:coreProperties>
</file>