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11"/>
  </p:notesMasterIdLst>
  <p:handoutMasterIdLst>
    <p:handoutMasterId r:id="rId112"/>
  </p:handoutMasterIdLst>
  <p:sldIdLst>
    <p:sldId id="256" r:id="rId2"/>
    <p:sldId id="512" r:id="rId3"/>
    <p:sldId id="513" r:id="rId4"/>
    <p:sldId id="602" r:id="rId5"/>
    <p:sldId id="603" r:id="rId6"/>
    <p:sldId id="604" r:id="rId7"/>
    <p:sldId id="514" r:id="rId8"/>
    <p:sldId id="605" r:id="rId9"/>
    <p:sldId id="515" r:id="rId10"/>
    <p:sldId id="606" r:id="rId11"/>
    <p:sldId id="516" r:id="rId12"/>
    <p:sldId id="517" r:id="rId13"/>
    <p:sldId id="607" r:id="rId14"/>
    <p:sldId id="518" r:id="rId15"/>
    <p:sldId id="608" r:id="rId16"/>
    <p:sldId id="519" r:id="rId17"/>
    <p:sldId id="609" r:id="rId18"/>
    <p:sldId id="520" r:id="rId19"/>
    <p:sldId id="521" r:id="rId20"/>
    <p:sldId id="610" r:id="rId21"/>
    <p:sldId id="611" r:id="rId22"/>
    <p:sldId id="612" r:id="rId23"/>
    <p:sldId id="522" r:id="rId24"/>
    <p:sldId id="613" r:id="rId25"/>
    <p:sldId id="614" r:id="rId26"/>
    <p:sldId id="615" r:id="rId27"/>
    <p:sldId id="616" r:id="rId28"/>
    <p:sldId id="617" r:id="rId29"/>
    <p:sldId id="618" r:id="rId30"/>
    <p:sldId id="619" r:id="rId31"/>
    <p:sldId id="523" r:id="rId32"/>
    <p:sldId id="580" r:id="rId33"/>
    <p:sldId id="568" r:id="rId34"/>
    <p:sldId id="620" r:id="rId35"/>
    <p:sldId id="569" r:id="rId36"/>
    <p:sldId id="621" r:id="rId37"/>
    <p:sldId id="622" r:id="rId38"/>
    <p:sldId id="623" r:id="rId39"/>
    <p:sldId id="624" r:id="rId40"/>
    <p:sldId id="625" r:id="rId41"/>
    <p:sldId id="626" r:id="rId42"/>
    <p:sldId id="627" r:id="rId43"/>
    <p:sldId id="570" r:id="rId44"/>
    <p:sldId id="571" r:id="rId45"/>
    <p:sldId id="579" r:id="rId46"/>
    <p:sldId id="597" r:id="rId47"/>
    <p:sldId id="588" r:id="rId48"/>
    <p:sldId id="589" r:id="rId49"/>
    <p:sldId id="590" r:id="rId50"/>
    <p:sldId id="572" r:id="rId51"/>
    <p:sldId id="594" r:id="rId52"/>
    <p:sldId id="598" r:id="rId53"/>
    <p:sldId id="573" r:id="rId54"/>
    <p:sldId id="581" r:id="rId55"/>
    <p:sldId id="574" r:id="rId56"/>
    <p:sldId id="595" r:id="rId57"/>
    <p:sldId id="596" r:id="rId58"/>
    <p:sldId id="575" r:id="rId59"/>
    <p:sldId id="582" r:id="rId60"/>
    <p:sldId id="599" r:id="rId61"/>
    <p:sldId id="576" r:id="rId62"/>
    <p:sldId id="600" r:id="rId63"/>
    <p:sldId id="577" r:id="rId64"/>
    <p:sldId id="583" r:id="rId65"/>
    <p:sldId id="578" r:id="rId66"/>
    <p:sldId id="601" r:id="rId67"/>
    <p:sldId id="524" r:id="rId68"/>
    <p:sldId id="584" r:id="rId69"/>
    <p:sldId id="628" r:id="rId70"/>
    <p:sldId id="629" r:id="rId71"/>
    <p:sldId id="630" r:id="rId72"/>
    <p:sldId id="631" r:id="rId73"/>
    <p:sldId id="632" r:id="rId74"/>
    <p:sldId id="633" r:id="rId75"/>
    <p:sldId id="525" r:id="rId76"/>
    <p:sldId id="526" r:id="rId77"/>
    <p:sldId id="635" r:id="rId78"/>
    <p:sldId id="636" r:id="rId79"/>
    <p:sldId id="637" r:id="rId80"/>
    <p:sldId id="585" r:id="rId81"/>
    <p:sldId id="527" r:id="rId82"/>
    <p:sldId id="586" r:id="rId83"/>
    <p:sldId id="638" r:id="rId84"/>
    <p:sldId id="528" r:id="rId85"/>
    <p:sldId id="529" r:id="rId86"/>
    <p:sldId id="639" r:id="rId87"/>
    <p:sldId id="645" r:id="rId88"/>
    <p:sldId id="646" r:id="rId89"/>
    <p:sldId id="642" r:id="rId90"/>
    <p:sldId id="643" r:id="rId91"/>
    <p:sldId id="647" r:id="rId92"/>
    <p:sldId id="648" r:id="rId93"/>
    <p:sldId id="644" r:id="rId94"/>
    <p:sldId id="640" r:id="rId95"/>
    <p:sldId id="641" r:id="rId96"/>
    <p:sldId id="649" r:id="rId97"/>
    <p:sldId id="530" r:id="rId98"/>
    <p:sldId id="587" r:id="rId99"/>
    <p:sldId id="531" r:id="rId100"/>
    <p:sldId id="532" r:id="rId101"/>
    <p:sldId id="650" r:id="rId102"/>
    <p:sldId id="651" r:id="rId103"/>
    <p:sldId id="533" r:id="rId104"/>
    <p:sldId id="534" r:id="rId105"/>
    <p:sldId id="535" r:id="rId106"/>
    <p:sldId id="652" r:id="rId107"/>
    <p:sldId id="536" r:id="rId108"/>
    <p:sldId id="653" r:id="rId109"/>
    <p:sldId id="537" r:id="rId110"/>
  </p:sldIdLst>
  <p:sldSz cx="12192000" cy="6858000"/>
  <p:notesSz cx="7104063" cy="102346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FF3300"/>
    <a:srgbClr val="EAEAEA"/>
    <a:srgbClr val="FFFFFF"/>
    <a:srgbClr val="CCECFF"/>
    <a:srgbClr val="99CCFF"/>
    <a:srgbClr val="99FF99"/>
    <a:srgbClr val="00FF99"/>
    <a:srgbClr val="C4E3B5"/>
    <a:srgbClr val="DAED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13" autoAdjust="0"/>
    <p:restoredTop sz="96949" autoAdjust="0"/>
  </p:normalViewPr>
  <p:slideViewPr>
    <p:cSldViewPr snapToGrid="0">
      <p:cViewPr varScale="1">
        <p:scale>
          <a:sx n="68" d="100"/>
          <a:sy n="68" d="100"/>
        </p:scale>
        <p:origin x="105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793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-1470" y="-96"/>
      </p:cViewPr>
      <p:guideLst>
        <p:guide orient="horz" pos="3224"/>
        <p:guide pos="22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513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400" y="774700"/>
            <a:ext cx="6799263" cy="38242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63" y="4862096"/>
            <a:ext cx="5208540" cy="46052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800" tIns="46077" rIns="93800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7956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4025083" y="0"/>
            <a:ext cx="3078980" cy="5120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4787" tIns="47393" rIns="94787" bIns="47393" anchor="ctr"/>
          <a:lstStyle/>
          <a:p>
            <a:endParaRPr lang="pt-BR"/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4025083" y="9722556"/>
            <a:ext cx="3078980" cy="5120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3800" tIns="46077" rIns="93800" bIns="46077" anchor="b"/>
          <a:lstStyle/>
          <a:p>
            <a:pPr algn="r"/>
            <a:r>
              <a:rPr lang="en-US" sz="1200"/>
              <a:t>1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1" y="9722556"/>
            <a:ext cx="3078981" cy="5120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4787" tIns="47393" rIns="94787" bIns="47393" anchor="ctr"/>
          <a:lstStyle/>
          <a:p>
            <a:endParaRPr lang="pt-BR"/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1" y="0"/>
            <a:ext cx="3078981" cy="5120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4787" tIns="47393" rIns="94787" bIns="47393" anchor="ctr"/>
          <a:lstStyle/>
          <a:p>
            <a:endParaRPr lang="pt-BR"/>
          </a:p>
        </p:txBody>
      </p:sp>
      <p:sp>
        <p:nvSpPr>
          <p:cNvPr id="1249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400" y="774700"/>
            <a:ext cx="6799263" cy="3824288"/>
          </a:xfrm>
          <a:ln cap="flat"/>
        </p:spPr>
      </p:sp>
      <p:sp>
        <p:nvSpPr>
          <p:cNvPr id="1249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609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0993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52984" y="133351"/>
            <a:ext cx="2834216" cy="602297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43984" y="133351"/>
            <a:ext cx="8305800" cy="602297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/>
          <a:p>
            <a:pPr lvl="0"/>
            <a:endParaRPr lang="pt-BR" noProof="0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316133" y="1273176"/>
            <a:ext cx="5571067" cy="23653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6316133" y="3790951"/>
            <a:ext cx="5571067" cy="23653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88067" y="133351"/>
            <a:ext cx="9491133" cy="78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 estilo do título mestre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3984" y="1273175"/>
            <a:ext cx="11343216" cy="4883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BB869E3-39CA-45A6-8728-52CDB2D5EAFB}"/>
              </a:ext>
            </a:extLst>
          </p:cNvPr>
          <p:cNvSpPr/>
          <p:nvPr userDrawn="1"/>
        </p:nvSpPr>
        <p:spPr>
          <a:xfrm>
            <a:off x="0" y="-26988"/>
            <a:ext cx="12192000" cy="16033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AC67E6A-EFC0-41D4-B131-0B9C0B7BA5E6}"/>
              </a:ext>
            </a:extLst>
          </p:cNvPr>
          <p:cNvSpPr/>
          <p:nvPr userDrawn="1"/>
        </p:nvSpPr>
        <p:spPr>
          <a:xfrm>
            <a:off x="-4356" y="6753497"/>
            <a:ext cx="12192000" cy="11595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ransition spd="med">
    <p:wipe dir="r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663300"/>
        </a:buClr>
        <a:buSzPct val="75000"/>
        <a:buFont typeface="Wingdings" pitchFamily="2" charset="2"/>
        <a:buChar char="n"/>
        <a:defRPr sz="3200">
          <a:solidFill>
            <a:srgbClr val="3765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663300"/>
        </a:buClr>
        <a:buSzPct val="80000"/>
        <a:buFont typeface="Wingdings" pitchFamily="2" charset="2"/>
        <a:buChar char="l"/>
        <a:defRPr sz="2800">
          <a:solidFill>
            <a:srgbClr val="376546"/>
          </a:solidFill>
          <a:latin typeface="+mn-lt"/>
        </a:defRPr>
      </a:lvl2pPr>
      <a:lvl3pPr marL="1143000" indent="-228600" algn="l" rtl="0" eaLnBrk="0" fontAlgn="base" hangingPunct="0">
        <a:spcBef>
          <a:spcPct val="34000"/>
        </a:spcBef>
        <a:spcAft>
          <a:spcPct val="0"/>
        </a:spcAft>
        <a:buClr>
          <a:srgbClr val="663300"/>
        </a:buClr>
        <a:buSzPct val="40000"/>
        <a:buFont typeface="Wingdings" pitchFamily="2" charset="2"/>
        <a:buChar char="u"/>
        <a:defRPr sz="2800">
          <a:solidFill>
            <a:srgbClr val="3765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•"/>
        <a:defRPr sz="2400">
          <a:solidFill>
            <a:srgbClr val="3765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oleObject" Target="../embeddings/oleObject103.bin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oleObject" Target="../embeddings/oleObject104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0.jpeg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oleObject" Target="../embeddings/oleObject105.bin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oleObject" Target="../embeddings/oleObject106.bin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oleObject" Target="../embeddings/oleObject21.bin"/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12" Type="http://schemas.openxmlformats.org/officeDocument/2006/relationships/image" Target="../media/image20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0.bin"/><Relationship Id="rId5" Type="http://schemas.openxmlformats.org/officeDocument/2006/relationships/image" Target="../media/image17.wmf"/><Relationship Id="rId15" Type="http://schemas.openxmlformats.org/officeDocument/2006/relationships/oleObject" Target="../embeddings/oleObject22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9.wmf"/><Relationship Id="rId14" Type="http://schemas.openxmlformats.org/officeDocument/2006/relationships/image" Target="../media/image2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34.bin"/><Relationship Id="rId3" Type="http://schemas.openxmlformats.org/officeDocument/2006/relationships/image" Target="../media/image25.wmf"/><Relationship Id="rId21" Type="http://schemas.openxmlformats.org/officeDocument/2006/relationships/image" Target="../media/image34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32.wmf"/><Relationship Id="rId2" Type="http://schemas.openxmlformats.org/officeDocument/2006/relationships/oleObject" Target="../embeddings/oleObject26.bin"/><Relationship Id="rId16" Type="http://schemas.openxmlformats.org/officeDocument/2006/relationships/oleObject" Target="../embeddings/oleObject33.bin"/><Relationship Id="rId20" Type="http://schemas.openxmlformats.org/officeDocument/2006/relationships/oleObject" Target="../embeddings/oleObject3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9.wmf"/><Relationship Id="rId24" Type="http://schemas.openxmlformats.org/officeDocument/2006/relationships/oleObject" Target="../embeddings/oleObject37.bin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23" Type="http://schemas.openxmlformats.org/officeDocument/2006/relationships/image" Target="../media/image35.wmf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33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32.bin"/><Relationship Id="rId22" Type="http://schemas.openxmlformats.org/officeDocument/2006/relationships/oleObject" Target="../embeddings/oleObject3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40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4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oleObject" Target="../embeddings/oleObject4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oleObject" Target="../embeddings/oleObject48.bin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oleObject" Target="../embeddings/oleObject4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50.bin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oleObject" Target="../embeddings/oleObject51.bin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oleObject" Target="../embeddings/oleObject5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wmf"/><Relationship Id="rId4" Type="http://schemas.openxmlformats.org/officeDocument/2006/relationships/oleObject" Target="../embeddings/oleObject53.bin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oleObject" Target="../embeddings/oleObject5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wmf"/><Relationship Id="rId4" Type="http://schemas.openxmlformats.org/officeDocument/2006/relationships/oleObject" Target="../embeddings/oleObject55.bin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oleObject" Target="../embeddings/oleObject56.bin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oleObject" Target="../embeddings/oleObject57.bin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oleObject" Target="../embeddings/oleObject5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wmf"/><Relationship Id="rId4" Type="http://schemas.openxmlformats.org/officeDocument/2006/relationships/oleObject" Target="../embeddings/oleObject5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oleObject" Target="../embeddings/oleObject6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7.wmf"/><Relationship Id="rId4" Type="http://schemas.openxmlformats.org/officeDocument/2006/relationships/oleObject" Target="../embeddings/oleObject61.bin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oleObject" Target="../embeddings/oleObject6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wmf"/><Relationship Id="rId4" Type="http://schemas.openxmlformats.org/officeDocument/2006/relationships/oleObject" Target="../embeddings/oleObject63.bin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oleObject" Target="../embeddings/oleObject64.bin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oleObject" Target="../embeddings/oleObject6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1.wmf"/><Relationship Id="rId4" Type="http://schemas.openxmlformats.org/officeDocument/2006/relationships/oleObject" Target="../embeddings/oleObject66.bin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7" Type="http://schemas.openxmlformats.org/officeDocument/2006/relationships/image" Target="../media/image64.wmf"/><Relationship Id="rId2" Type="http://schemas.openxmlformats.org/officeDocument/2006/relationships/oleObject" Target="../embeddings/oleObject6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9.bin"/><Relationship Id="rId5" Type="http://schemas.openxmlformats.org/officeDocument/2006/relationships/image" Target="../media/image63.wmf"/><Relationship Id="rId4" Type="http://schemas.openxmlformats.org/officeDocument/2006/relationships/oleObject" Target="../embeddings/oleObject68.bin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oleObject" Target="../embeddings/oleObject70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13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68.wmf"/><Relationship Id="rId12" Type="http://schemas.openxmlformats.org/officeDocument/2006/relationships/oleObject" Target="../embeddings/oleObject76.bin"/><Relationship Id="rId2" Type="http://schemas.openxmlformats.org/officeDocument/2006/relationships/oleObject" Target="../embeddings/oleObject7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70.wmf"/><Relationship Id="rId5" Type="http://schemas.openxmlformats.org/officeDocument/2006/relationships/image" Target="../media/image67.wmf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72.bin"/><Relationship Id="rId9" Type="http://schemas.openxmlformats.org/officeDocument/2006/relationships/image" Target="../media/image69.wmf"/></Relationships>
</file>

<file path=ppt/slides/_rels/slide9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77.wmf"/><Relationship Id="rId3" Type="http://schemas.openxmlformats.org/officeDocument/2006/relationships/image" Target="../media/image72.wmf"/><Relationship Id="rId7" Type="http://schemas.openxmlformats.org/officeDocument/2006/relationships/image" Target="../media/image74.wmf"/><Relationship Id="rId12" Type="http://schemas.openxmlformats.org/officeDocument/2006/relationships/oleObject" Target="../embeddings/oleObject82.bin"/><Relationship Id="rId17" Type="http://schemas.openxmlformats.org/officeDocument/2006/relationships/image" Target="../media/image79.wmf"/><Relationship Id="rId2" Type="http://schemas.openxmlformats.org/officeDocument/2006/relationships/oleObject" Target="../embeddings/oleObject77.bin"/><Relationship Id="rId16" Type="http://schemas.openxmlformats.org/officeDocument/2006/relationships/oleObject" Target="../embeddings/oleObject8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76.wmf"/><Relationship Id="rId5" Type="http://schemas.openxmlformats.org/officeDocument/2006/relationships/image" Target="../media/image73.wmf"/><Relationship Id="rId15" Type="http://schemas.openxmlformats.org/officeDocument/2006/relationships/image" Target="../media/image78.wmf"/><Relationship Id="rId10" Type="http://schemas.openxmlformats.org/officeDocument/2006/relationships/oleObject" Target="../embeddings/oleObject81.bin"/><Relationship Id="rId4" Type="http://schemas.openxmlformats.org/officeDocument/2006/relationships/oleObject" Target="../embeddings/oleObject78.bin"/><Relationship Id="rId9" Type="http://schemas.openxmlformats.org/officeDocument/2006/relationships/image" Target="../media/image75.wmf"/><Relationship Id="rId14" Type="http://schemas.openxmlformats.org/officeDocument/2006/relationships/oleObject" Target="../embeddings/oleObject83.bin"/></Relationships>
</file>

<file path=ppt/slides/_rels/slide9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13" Type="http://schemas.openxmlformats.org/officeDocument/2006/relationships/image" Target="../media/image85.wmf"/><Relationship Id="rId18" Type="http://schemas.openxmlformats.org/officeDocument/2006/relationships/oleObject" Target="../embeddings/oleObject93.bin"/><Relationship Id="rId3" Type="http://schemas.openxmlformats.org/officeDocument/2006/relationships/image" Target="../media/image80.wmf"/><Relationship Id="rId7" Type="http://schemas.openxmlformats.org/officeDocument/2006/relationships/image" Target="../media/image82.wmf"/><Relationship Id="rId12" Type="http://schemas.openxmlformats.org/officeDocument/2006/relationships/oleObject" Target="../embeddings/oleObject90.bin"/><Relationship Id="rId17" Type="http://schemas.openxmlformats.org/officeDocument/2006/relationships/image" Target="../media/image87.wmf"/><Relationship Id="rId2" Type="http://schemas.openxmlformats.org/officeDocument/2006/relationships/oleObject" Target="../embeddings/oleObject85.bin"/><Relationship Id="rId16" Type="http://schemas.openxmlformats.org/officeDocument/2006/relationships/oleObject" Target="../embeddings/oleObject9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7.bin"/><Relationship Id="rId11" Type="http://schemas.openxmlformats.org/officeDocument/2006/relationships/image" Target="../media/image84.wmf"/><Relationship Id="rId5" Type="http://schemas.openxmlformats.org/officeDocument/2006/relationships/image" Target="../media/image81.wmf"/><Relationship Id="rId15" Type="http://schemas.openxmlformats.org/officeDocument/2006/relationships/image" Target="../media/image86.wmf"/><Relationship Id="rId10" Type="http://schemas.openxmlformats.org/officeDocument/2006/relationships/oleObject" Target="../embeddings/oleObject89.bin"/><Relationship Id="rId19" Type="http://schemas.openxmlformats.org/officeDocument/2006/relationships/image" Target="../media/image88.wmf"/><Relationship Id="rId4" Type="http://schemas.openxmlformats.org/officeDocument/2006/relationships/oleObject" Target="../embeddings/oleObject86.bin"/><Relationship Id="rId9" Type="http://schemas.openxmlformats.org/officeDocument/2006/relationships/image" Target="../media/image83.wmf"/><Relationship Id="rId14" Type="http://schemas.openxmlformats.org/officeDocument/2006/relationships/oleObject" Target="../embeddings/oleObject91.bin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7" Type="http://schemas.openxmlformats.org/officeDocument/2006/relationships/image" Target="../media/image91.wmf"/><Relationship Id="rId2" Type="http://schemas.openxmlformats.org/officeDocument/2006/relationships/oleObject" Target="../embeddings/oleObject9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6.bin"/><Relationship Id="rId5" Type="http://schemas.openxmlformats.org/officeDocument/2006/relationships/image" Target="../media/image90.wmf"/><Relationship Id="rId4" Type="http://schemas.openxmlformats.org/officeDocument/2006/relationships/oleObject" Target="../embeddings/oleObject95.bin"/></Relationships>
</file>

<file path=ppt/slides/_rels/slide9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3" Type="http://schemas.openxmlformats.org/officeDocument/2006/relationships/image" Target="../media/image92.wmf"/><Relationship Id="rId7" Type="http://schemas.openxmlformats.org/officeDocument/2006/relationships/image" Target="../media/image94.wmf"/><Relationship Id="rId2" Type="http://schemas.openxmlformats.org/officeDocument/2006/relationships/oleObject" Target="../embeddings/oleObject9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9.bin"/><Relationship Id="rId11" Type="http://schemas.openxmlformats.org/officeDocument/2006/relationships/image" Target="../media/image96.wmf"/><Relationship Id="rId5" Type="http://schemas.openxmlformats.org/officeDocument/2006/relationships/image" Target="../media/image93.wmf"/><Relationship Id="rId10" Type="http://schemas.openxmlformats.org/officeDocument/2006/relationships/oleObject" Target="../embeddings/oleObject101.bin"/><Relationship Id="rId4" Type="http://schemas.openxmlformats.org/officeDocument/2006/relationships/oleObject" Target="../embeddings/oleObject98.bin"/><Relationship Id="rId9" Type="http://schemas.openxmlformats.org/officeDocument/2006/relationships/image" Target="../media/image95.wmf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oleObject" Target="../embeddings/oleObject102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3A5E401-D48E-4545-8041-38F00FFF2F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8972"/>
            <a:ext cx="12192000" cy="540902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5EBC491-A5DB-48ED-A3FF-43464FAB831E}"/>
              </a:ext>
            </a:extLst>
          </p:cNvPr>
          <p:cNvSpPr txBox="1">
            <a:spLocks/>
          </p:cNvSpPr>
          <p:nvPr/>
        </p:nvSpPr>
        <p:spPr bwMode="auto">
          <a:xfrm>
            <a:off x="4923691" y="260505"/>
            <a:ext cx="7169833" cy="74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pt-BR" sz="3800" b="1" dirty="0">
                <a:solidFill>
                  <a:schemeClr val="accent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Exercícios de Macroeconomia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pt-BR" sz="3800" b="1" dirty="0">
                <a:solidFill>
                  <a:schemeClr val="accent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Alunos Gabarito – 2021 - FGV</a:t>
            </a:r>
            <a:endParaRPr lang="en-US" sz="3800" b="1" dirty="0">
              <a:solidFill>
                <a:schemeClr val="accent2">
                  <a:lumMod val="2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3800" dirty="0">
              <a:solidFill>
                <a:schemeClr val="accent2">
                  <a:lumMod val="25000"/>
                </a:schemeClr>
              </a:solidFill>
              <a:latin typeface="+mn-lt"/>
              <a:cs typeface="Arial Narrow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3800" dirty="0">
              <a:solidFill>
                <a:schemeClr val="accent2">
                  <a:lumMod val="25000"/>
                </a:schemeClr>
              </a:solidFill>
              <a:latin typeface="+mn-lt"/>
              <a:cs typeface="Arial Narrow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3800" dirty="0">
              <a:solidFill>
                <a:schemeClr val="accent2">
                  <a:lumMod val="25000"/>
                </a:schemeClr>
              </a:solidFill>
              <a:latin typeface="+mn-lt"/>
              <a:cs typeface="Arial Narrow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6A081C4-A18C-4276-B023-07FF696FB146}"/>
              </a:ext>
            </a:extLst>
          </p:cNvPr>
          <p:cNvSpPr txBox="1"/>
          <p:nvPr/>
        </p:nvSpPr>
        <p:spPr>
          <a:xfrm>
            <a:off x="6749780" y="6289969"/>
            <a:ext cx="5192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>
                <a:solidFill>
                  <a:srgbClr val="002060"/>
                </a:solidFill>
                <a:latin typeface="+mn-lt"/>
              </a:rPr>
              <a:t>Prof.: Antonio Carlos Assumpção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EF29C99A-7A66-4D7C-A842-82B55E662920}"/>
              </a:ext>
            </a:extLst>
          </p:cNvPr>
          <p:cNvSpPr/>
          <p:nvPr/>
        </p:nvSpPr>
        <p:spPr bwMode="auto">
          <a:xfrm>
            <a:off x="8778240" y="2194560"/>
            <a:ext cx="3217873" cy="703385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11E607BA-CA32-49C6-83F8-82E4FDFD9B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188003"/>
              </p:ext>
            </p:extLst>
          </p:nvPr>
        </p:nvGraphicFramePr>
        <p:xfrm>
          <a:off x="234755" y="280280"/>
          <a:ext cx="1048385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44640" imgH="279360" progId="Equation.DSMT4">
                  <p:embed/>
                </p:oleObj>
              </mc:Choice>
              <mc:Fallback>
                <p:oleObj name="Equation" r:id="rId2" imgW="3644640" imgH="27936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91BA5D20-13C3-4FF0-9B7D-67549465CA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4755" y="280280"/>
                        <a:ext cx="10483850" cy="777875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C5B7DFB2-03F8-4E9C-BB8D-6DDA771867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280631"/>
              </p:ext>
            </p:extLst>
          </p:nvPr>
        </p:nvGraphicFramePr>
        <p:xfrm>
          <a:off x="214144" y="1270000"/>
          <a:ext cx="11782344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203360" imgH="203040" progId="Equation.DSMT4">
                  <p:embed/>
                </p:oleObj>
              </mc:Choice>
              <mc:Fallback>
                <p:oleObj name="Equation" r:id="rId4" imgW="4203360" imgH="20304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11E607BA-CA32-49C6-83F8-82E4FDFD9B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4144" y="1270000"/>
                        <a:ext cx="11782344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FC9FAA2C-3DE3-4344-BDAB-A273727A76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506310"/>
              </p:ext>
            </p:extLst>
          </p:nvPr>
        </p:nvGraphicFramePr>
        <p:xfrm>
          <a:off x="195887" y="1975828"/>
          <a:ext cx="11817926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216320" imgH="457200" progId="Equation.DSMT4">
                  <p:embed/>
                </p:oleObj>
              </mc:Choice>
              <mc:Fallback>
                <p:oleObj name="Equation" r:id="rId6" imgW="4216320" imgH="45720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C5B7DFB2-03F8-4E9C-BB8D-6DDA771867D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5887" y="1975828"/>
                        <a:ext cx="11817926" cy="127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58455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2C5DB17F-7421-4FD0-BDE5-1DC4754C1E4D}"/>
              </a:ext>
            </a:extLst>
          </p:cNvPr>
          <p:cNvSpPr/>
          <p:nvPr/>
        </p:nvSpPr>
        <p:spPr bwMode="auto">
          <a:xfrm>
            <a:off x="56269" y="3179296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A0A842-B2E0-4C04-926E-A4EE44B8C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54" y="218098"/>
            <a:ext cx="11835587" cy="4883150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>
                <a:solidFill>
                  <a:srgbClr val="333333"/>
                </a:solidFill>
                <a:latin typeface="Source Sans Pro" panose="020B0503030403020204" pitchFamily="34" charset="0"/>
              </a:rPr>
              <a:t>32) FGV - Analista Portuário (CODEBA)/Economista/2016</a:t>
            </a:r>
            <a:endParaRPr lang="pt-BR" b="1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A Lei de </a:t>
            </a:r>
            <a:r>
              <a:rPr lang="pt-BR" b="0" i="0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Okun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 determina que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quando a economia está em pleno emprego, a inflação é nula.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o produto potencial é determinado pela taxa natural de desemprego.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quando o hiato do produto é positivo, a taxa de desemprego está acima do seu nível natural.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o salário real é determinado pela diferença entre a taxa de desemprego efetiva e a de pleno emprego.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quando a inflação aumenta, a taxa de desemprego diminui.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40758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2D3CA4-C2E3-4048-AC86-347F06FDF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13" y="869854"/>
            <a:ext cx="11759417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pt-BR" altLang="en-US" kern="0" dirty="0">
                <a:solidFill>
                  <a:schemeClr val="tx1"/>
                </a:solidFill>
              </a:rPr>
              <a:t>A Lei de </a:t>
            </a:r>
            <a:r>
              <a:rPr lang="pt-BR" altLang="en-US" kern="0" dirty="0" err="1">
                <a:solidFill>
                  <a:schemeClr val="tx1"/>
                </a:solidFill>
              </a:rPr>
              <a:t>Okun</a:t>
            </a:r>
            <a:r>
              <a:rPr lang="pt-BR" altLang="en-US" kern="0" dirty="0">
                <a:solidFill>
                  <a:schemeClr val="tx1"/>
                </a:solidFill>
              </a:rPr>
              <a:t> mostra uma relação entre a taxa de crescimento do PIB e a variação da taxa de desemprego.</a:t>
            </a:r>
            <a:endParaRPr lang="en-US" altLang="en-US" kern="0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C44A29A9-721A-49C2-B86E-0B8FD354D7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6552794"/>
              </p:ext>
            </p:extLst>
          </p:nvPr>
        </p:nvGraphicFramePr>
        <p:xfrm>
          <a:off x="667628" y="2044504"/>
          <a:ext cx="4305300" cy="1005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98320" imgH="330120" progId="Equation.DSMT4">
                  <p:embed/>
                </p:oleObj>
              </mc:Choice>
              <mc:Fallback>
                <p:oleObj name="Equation" r:id="rId2" imgW="1498320" imgH="330120" progId="Equation.DSMT4">
                  <p:embed/>
                  <p:pic>
                    <p:nvPicPr>
                      <p:cNvPr id="8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628" y="2044504"/>
                        <a:ext cx="4305300" cy="1005717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801B649E-B440-48E7-B8D4-C86C8A2134C1}"/>
              </a:ext>
            </a:extLst>
          </p:cNvPr>
          <p:cNvCxnSpPr/>
          <p:nvPr/>
        </p:nvCxnSpPr>
        <p:spPr>
          <a:xfrm>
            <a:off x="4439528" y="2882704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5">
            <a:extLst>
              <a:ext uri="{FF2B5EF4-FFF2-40B4-BE49-F238E27FC236}">
                <a16:creationId xmlns:a16="http://schemas.microsoft.com/office/drawing/2014/main" id="{ACF03A00-6094-450A-8705-2B73D8B3D9C1}"/>
              </a:ext>
            </a:extLst>
          </p:cNvPr>
          <p:cNvCxnSpPr/>
          <p:nvPr/>
        </p:nvCxnSpPr>
        <p:spPr>
          <a:xfrm>
            <a:off x="4439528" y="3187504"/>
            <a:ext cx="8382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0F5223C9-FEBC-4582-8272-E38B7C5C9B2A}"/>
              </a:ext>
            </a:extLst>
          </p:cNvPr>
          <p:cNvSpPr txBox="1"/>
          <p:nvPr/>
        </p:nvSpPr>
        <p:spPr>
          <a:xfrm>
            <a:off x="5277726" y="2958904"/>
            <a:ext cx="4710309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600" dirty="0">
                <a:latin typeface="+mn-lt"/>
              </a:rPr>
              <a:t>Taxa “normal” de crescimento</a:t>
            </a:r>
            <a:endParaRPr lang="en-US" sz="2600" dirty="0">
              <a:latin typeface="+mn-lt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B502407-9067-4D9F-BAFA-9C2C896E7320}"/>
              </a:ext>
            </a:extLst>
          </p:cNvPr>
          <p:cNvSpPr txBox="1"/>
          <p:nvPr/>
        </p:nvSpPr>
        <p:spPr>
          <a:xfrm>
            <a:off x="5277728" y="3895152"/>
            <a:ext cx="6285915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600" dirty="0">
                <a:latin typeface="+mn-lt"/>
              </a:rPr>
              <a:t>Taxa de crescimento necessária para manter a taxa de desemprego constante.</a:t>
            </a:r>
            <a:endParaRPr lang="en-US" sz="2600" dirty="0">
              <a:latin typeface="+mn-lt"/>
            </a:endParaRPr>
          </a:p>
        </p:txBody>
      </p:sp>
      <p:cxnSp>
        <p:nvCxnSpPr>
          <p:cNvPr id="10" name="Conector de seta reta 11">
            <a:extLst>
              <a:ext uri="{FF2B5EF4-FFF2-40B4-BE49-F238E27FC236}">
                <a16:creationId xmlns:a16="http://schemas.microsoft.com/office/drawing/2014/main" id="{86134F9C-552F-4CD7-B248-AFD91C55454F}"/>
              </a:ext>
            </a:extLst>
          </p:cNvPr>
          <p:cNvCxnSpPr>
            <a:cxnSpLocks/>
          </p:cNvCxnSpPr>
          <p:nvPr/>
        </p:nvCxnSpPr>
        <p:spPr>
          <a:xfrm>
            <a:off x="7335128" y="3416104"/>
            <a:ext cx="0" cy="4742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3">
            <a:extLst>
              <a:ext uri="{FF2B5EF4-FFF2-40B4-BE49-F238E27FC236}">
                <a16:creationId xmlns:a16="http://schemas.microsoft.com/office/drawing/2014/main" id="{6720E6ED-EF95-46B3-AC19-BEFF03293B81}"/>
              </a:ext>
            </a:extLst>
          </p:cNvPr>
          <p:cNvCxnSpPr>
            <a:cxnSpLocks/>
          </p:cNvCxnSpPr>
          <p:nvPr/>
        </p:nvCxnSpPr>
        <p:spPr>
          <a:xfrm>
            <a:off x="2991728" y="2811266"/>
            <a:ext cx="0" cy="23792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0662BC0-580B-4332-B2D2-826EE76F548F}"/>
              </a:ext>
            </a:extLst>
          </p:cNvPr>
          <p:cNvSpPr txBox="1"/>
          <p:nvPr/>
        </p:nvSpPr>
        <p:spPr>
          <a:xfrm>
            <a:off x="1620128" y="5190552"/>
            <a:ext cx="7580143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600" dirty="0">
                <a:latin typeface="+mn-lt"/>
              </a:rPr>
              <a:t>Sensibilidade da variação da taxa de desemprego ao crescimento acima (abaixo) da taxa “normal”.</a:t>
            </a:r>
            <a:endParaRPr lang="en-US" sz="2600" dirty="0">
              <a:latin typeface="+mn-l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E21767E0-1323-4763-A4C0-53297780DB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1508"/>
            <a:ext cx="12192000" cy="1143000"/>
          </a:xfrm>
        </p:spPr>
        <p:txBody>
          <a:bodyPr anchor="t">
            <a:normAutofit fontScale="90000"/>
          </a:bodyPr>
          <a:lstStyle/>
          <a:p>
            <a:pPr algn="ctr" eaLnBrk="1" hangingPunct="1">
              <a:defRPr/>
            </a:pPr>
            <a:r>
              <a:rPr lang="pt-BR" altLang="en-US" sz="3800" b="1" dirty="0">
                <a:solidFill>
                  <a:schemeClr val="tx1"/>
                </a:solidFill>
                <a:latin typeface="+mn-lt"/>
              </a:rPr>
              <a:t>Lei de </a:t>
            </a:r>
            <a:r>
              <a:rPr lang="pt-BR" altLang="en-US" sz="3800" b="1" dirty="0" err="1">
                <a:solidFill>
                  <a:schemeClr val="tx1"/>
                </a:solidFill>
                <a:latin typeface="+mn-lt"/>
              </a:rPr>
              <a:t>Okun</a:t>
            </a:r>
            <a:r>
              <a:rPr lang="pt-BR" altLang="en-US" sz="3800" b="1" dirty="0">
                <a:solidFill>
                  <a:schemeClr val="tx1"/>
                </a:solidFill>
                <a:latin typeface="+mn-lt"/>
              </a:rPr>
              <a:t>: do Crescimento do Produto ao Desemprego</a:t>
            </a:r>
            <a:endParaRPr lang="en-US" altLang="en-US" sz="38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5275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5D1C0F1-A23D-4161-B8C4-191B272F6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30989"/>
            <a:ext cx="11506200" cy="53043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pt-BR" altLang="en-US" kern="0" dirty="0">
                <a:solidFill>
                  <a:schemeClr val="tx1"/>
                </a:solidFill>
              </a:rPr>
              <a:t>Segundo a equação acima: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pt-BR" altLang="en-US" kern="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pt-BR" altLang="en-US" sz="4800" kern="0" dirty="0">
              <a:solidFill>
                <a:schemeClr val="tx1"/>
              </a:solidFill>
            </a:endParaRPr>
          </a:p>
          <a:p>
            <a:pPr marL="0" indent="0" algn="just" eaLnBrk="1" hangingPunct="1">
              <a:buNone/>
            </a:pPr>
            <a:endParaRPr lang="pt-BR" altLang="en-US" sz="600" kern="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pt-BR" altLang="en-US" sz="2800" kern="0" dirty="0">
                <a:solidFill>
                  <a:schemeClr val="tx1"/>
                </a:solidFill>
              </a:rPr>
              <a:t>Para manter constante a taxa de desemprego, o produto deve crescer 3% ao ano. Essa taxa é chamada de </a:t>
            </a:r>
            <a:r>
              <a:rPr lang="pt-BR" altLang="en-US" sz="2800" b="1" i="1" kern="0" dirty="0">
                <a:solidFill>
                  <a:schemeClr val="tx1"/>
                </a:solidFill>
              </a:rPr>
              <a:t>taxa normal de crescimento</a:t>
            </a:r>
            <a:r>
              <a:rPr lang="pt-BR" altLang="en-US" sz="2800" kern="0" dirty="0">
                <a:solidFill>
                  <a:schemeClr val="tx1"/>
                </a:solidFill>
              </a:rPr>
              <a:t>.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pt-BR" altLang="en-US" sz="2800" b="1" kern="0" dirty="0">
                <a:solidFill>
                  <a:schemeClr val="tx1"/>
                </a:solidFill>
              </a:rPr>
              <a:t>Logo, se o Hiato do Produto é positivo (tamanho da recessão)  (Y &lt; </a:t>
            </a:r>
            <a:r>
              <a:rPr lang="pt-BR" altLang="en-US" sz="2800" b="1" kern="0" dirty="0" err="1">
                <a:solidFill>
                  <a:schemeClr val="tx1"/>
                </a:solidFill>
              </a:rPr>
              <a:t>Y</a:t>
            </a:r>
            <a:r>
              <a:rPr lang="pt-BR" altLang="en-US" sz="2400" b="1" kern="0" dirty="0" err="1">
                <a:solidFill>
                  <a:schemeClr val="tx1"/>
                </a:solidFill>
              </a:rPr>
              <a:t>n</a:t>
            </a:r>
            <a:r>
              <a:rPr lang="pt-BR" altLang="en-US" sz="2800" b="1" kern="0" dirty="0">
                <a:solidFill>
                  <a:schemeClr val="tx1"/>
                </a:solidFill>
              </a:rPr>
              <a:t>), teremos um aumento da taxa de desemprego (u &gt; </a:t>
            </a:r>
            <a:r>
              <a:rPr lang="pt-BR" altLang="en-US" sz="2800" b="1" kern="0" dirty="0" err="1">
                <a:solidFill>
                  <a:schemeClr val="tx1"/>
                </a:solidFill>
              </a:rPr>
              <a:t>u</a:t>
            </a:r>
            <a:r>
              <a:rPr lang="pt-BR" altLang="en-US" sz="1800" b="1" kern="0" dirty="0" err="1">
                <a:solidFill>
                  <a:schemeClr val="tx1"/>
                </a:solidFill>
              </a:rPr>
              <a:t>n</a:t>
            </a:r>
            <a:r>
              <a:rPr lang="pt-BR" altLang="en-US" sz="2800" b="1" kern="0" dirty="0">
                <a:solidFill>
                  <a:schemeClr val="tx1"/>
                </a:solidFill>
              </a:rPr>
              <a:t>).</a:t>
            </a:r>
          </a:p>
          <a:p>
            <a:pPr algn="just" eaLnBrk="1" hangingPunct="1"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§"/>
            </a:pPr>
            <a:endParaRPr lang="pt-BR" altLang="en-US" kern="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kern="0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72735DF-34D7-4504-8B9D-DBC2E82C2A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0691995"/>
              </p:ext>
            </p:extLst>
          </p:nvPr>
        </p:nvGraphicFramePr>
        <p:xfrm>
          <a:off x="1661720" y="775817"/>
          <a:ext cx="4308475" cy="763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76160" imgH="279360" progId="Equation.DSMT4">
                  <p:embed/>
                </p:oleObj>
              </mc:Choice>
              <mc:Fallback>
                <p:oleObj name="Equation" r:id="rId2" imgW="1676160" imgH="279360" progId="Equation.DSMT4">
                  <p:embed/>
                  <p:pic>
                    <p:nvPicPr>
                      <p:cNvPr id="417796" name="Object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1720" y="775817"/>
                        <a:ext cx="4308475" cy="763417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81CD910C-F622-4F00-9647-C29D9798C90A}"/>
              </a:ext>
            </a:extLst>
          </p:cNvPr>
          <p:cNvSpPr txBox="1"/>
          <p:nvPr/>
        </p:nvSpPr>
        <p:spPr>
          <a:xfrm>
            <a:off x="381000" y="853434"/>
            <a:ext cx="1395413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pt-BR" sz="3000" dirty="0">
                <a:latin typeface="+mn-lt"/>
              </a:rPr>
              <a:t>Seja</a:t>
            </a:r>
            <a:endParaRPr lang="en-US" sz="3000" dirty="0">
              <a:latin typeface="+mn-lt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9D23012-4081-44D9-9FFE-123A009AF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1508"/>
            <a:ext cx="12192000" cy="1143000"/>
          </a:xfrm>
        </p:spPr>
        <p:txBody>
          <a:bodyPr anchor="t">
            <a:normAutofit fontScale="90000"/>
          </a:bodyPr>
          <a:lstStyle/>
          <a:p>
            <a:pPr algn="ctr" eaLnBrk="1" hangingPunct="1">
              <a:defRPr/>
            </a:pPr>
            <a:r>
              <a:rPr lang="pt-BR" altLang="en-US" sz="3800" b="1" dirty="0">
                <a:solidFill>
                  <a:schemeClr val="tx1"/>
                </a:solidFill>
                <a:latin typeface="+mn-lt"/>
              </a:rPr>
              <a:t>Lei de </a:t>
            </a:r>
            <a:r>
              <a:rPr lang="pt-BR" altLang="en-US" sz="3800" b="1" dirty="0" err="1">
                <a:solidFill>
                  <a:schemeClr val="tx1"/>
                </a:solidFill>
                <a:latin typeface="+mn-lt"/>
              </a:rPr>
              <a:t>Okun</a:t>
            </a:r>
            <a:r>
              <a:rPr lang="pt-BR" altLang="en-US" sz="3800" b="1" dirty="0">
                <a:solidFill>
                  <a:schemeClr val="tx1"/>
                </a:solidFill>
                <a:latin typeface="+mn-lt"/>
              </a:rPr>
              <a:t>: do Crescimento do Produto ao Desemprego</a:t>
            </a:r>
            <a:endParaRPr lang="en-US" altLang="en-US" sz="38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F328887-E771-4D0B-8B33-6A77FAED24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074" y="2169408"/>
            <a:ext cx="6343526" cy="210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79382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51F8E8E6-EF7C-4667-A3EC-05249663F09D}"/>
              </a:ext>
            </a:extLst>
          </p:cNvPr>
          <p:cNvSpPr/>
          <p:nvPr/>
        </p:nvSpPr>
        <p:spPr bwMode="auto">
          <a:xfrm>
            <a:off x="112541" y="2349296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C41016-ABDA-415F-82A7-CA6A51773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62" y="77420"/>
            <a:ext cx="11835586" cy="4883150"/>
          </a:xfrm>
        </p:spPr>
        <p:txBody>
          <a:bodyPr/>
          <a:lstStyle/>
          <a:p>
            <a:pPr marL="0" indent="0" algn="just">
              <a:spcBef>
                <a:spcPts val="1200"/>
              </a:spcBef>
              <a:buNone/>
            </a:pPr>
            <a:r>
              <a:rPr lang="pt-BR" b="1" dirty="0">
                <a:solidFill>
                  <a:srgbClr val="333333"/>
                </a:solidFill>
                <a:latin typeface="Source Sans Pro" panose="020B0503030403020204" pitchFamily="34" charset="0"/>
              </a:rPr>
              <a:t>33) FGV - Analista (DPE MT)/Economista/2015</a:t>
            </a:r>
            <a:endParaRPr lang="pt-BR" b="1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Em uma situação de pleno emprego, a curva de Phillips mostra que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o nível do produto está abaixo do seu nível potencial.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taxa de inflação é determinada pelas expectativas inflacionárias e pelos choques de oferta.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endParaRPr lang="pt-BR" sz="4000" b="0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o desemprego cai continuamente com o aumento da taxa de inflação.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o único componente da inflação é a inflação inercial de demanda.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a inflação se mantém constante para qualquer alteração da taxa de desemprego.</a:t>
            </a:r>
            <a:endParaRPr lang="pt-BR" dirty="0"/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7D06D63F-44D1-4A65-82CD-91131A487A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4576918"/>
              </p:ext>
            </p:extLst>
          </p:nvPr>
        </p:nvGraphicFramePr>
        <p:xfrm>
          <a:off x="935918" y="3144123"/>
          <a:ext cx="4311332" cy="101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15840" imgH="380880" progId="Equation.DSMT4">
                  <p:embed/>
                </p:oleObj>
              </mc:Choice>
              <mc:Fallback>
                <p:oleObj name="Equation" r:id="rId2" imgW="1815840" imgH="380880" progId="Equation.DSMT4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5E98C780-8D55-4D72-83A2-4BC16624104D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918" y="3144123"/>
                        <a:ext cx="4311332" cy="101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3074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3FE66807-5CE6-40F8-867E-E1C149161334}"/>
              </a:ext>
            </a:extLst>
          </p:cNvPr>
          <p:cNvSpPr/>
          <p:nvPr/>
        </p:nvSpPr>
        <p:spPr bwMode="auto">
          <a:xfrm>
            <a:off x="42201" y="2166419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E6C64F-50A1-4453-9F69-926620B9F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087" y="63352"/>
            <a:ext cx="11863721" cy="488315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2900" b="1" dirty="0">
                <a:solidFill>
                  <a:srgbClr val="333333"/>
                </a:solidFill>
                <a:latin typeface="Source Sans Pro" panose="020B0503030403020204" pitchFamily="34" charset="0"/>
              </a:rPr>
              <a:t>34) FGV - Analista de Gestão (COMPESA)/Economista/2014</a:t>
            </a:r>
            <a:endParaRPr lang="pt-BR" sz="2900" b="1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7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Assuma uma curva de Phillips derivada em uma curva de oferta baseada em preços passados, desconsiderando a influência das expectativas (inflação esperada nula).</a:t>
            </a:r>
          </a:p>
          <a:p>
            <a:pPr algn="just">
              <a:spcBef>
                <a:spcPts val="0"/>
              </a:spcBef>
            </a:pPr>
            <a:r>
              <a:rPr lang="pt-BR" sz="27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Um choque climático, que afete negativamente a safra agrícola, gera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27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taxa de inflação positiva, se o mercado de trabalho estiver em pleno emprego.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endParaRPr lang="pt-BR" sz="2700" b="0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27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uma taxa de inflação positiva, se a taxa de desemprego estiver acima do seu nível natural.</a:t>
            </a:r>
            <a:endParaRPr lang="pt-BR" sz="27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27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uma taxa de inflação nula, mesmo se a taxa de desemprego for igual a sua taxa natural.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27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uma taxa de inflação negativa, se o mercado de trabalho estiver em pleno emprego.</a:t>
            </a:r>
            <a:endParaRPr lang="pt-BR" sz="27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27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uma taxa de inflação negativa, se o mercado de trabalho estiver abaixo do seu nível natural.</a:t>
            </a:r>
            <a:endParaRPr lang="pt-BR" sz="2700" dirty="0"/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935F0DBC-AA37-4252-B285-61153E937D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182024"/>
              </p:ext>
            </p:extLst>
          </p:nvPr>
        </p:nvGraphicFramePr>
        <p:xfrm>
          <a:off x="2252224" y="2403809"/>
          <a:ext cx="4458065" cy="97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15840" imgH="380880" progId="Equation.DSMT4">
                  <p:embed/>
                </p:oleObj>
              </mc:Choice>
              <mc:Fallback>
                <p:oleObj name="Equation" r:id="rId2" imgW="1815840" imgH="380880" progId="Equation.DSMT4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7D06D63F-44D1-4A65-82CD-91131A487A4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2224" y="2403809"/>
                        <a:ext cx="4458065" cy="97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46324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A00D66F3-474F-428C-B4B5-69CA536EAD47}"/>
              </a:ext>
            </a:extLst>
          </p:cNvPr>
          <p:cNvSpPr/>
          <p:nvPr/>
        </p:nvSpPr>
        <p:spPr bwMode="auto">
          <a:xfrm>
            <a:off x="42201" y="2912007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540765-5D02-45CC-9BC2-C32A47317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55" y="175894"/>
            <a:ext cx="11849653" cy="488315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it-IT" sz="3000" b="1" dirty="0">
                <a:solidFill>
                  <a:srgbClr val="333333"/>
                </a:solidFill>
                <a:latin typeface="Source Sans Pro" panose="020B0503030403020204" pitchFamily="34" charset="0"/>
              </a:rPr>
              <a:t>35) FGV - Tecnologista (IBGE)/Economia/2016</a:t>
            </a:r>
            <a:endParaRPr lang="it-IT" sz="3000" b="1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3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O custo do menu é um tipo de custo associado ao aumento do nível dos preços e pode ser descrito como: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uma distorção provocada pelo imposto inflacionário sobre a retenção de moeda, o que faz as pessoas irem mais vezes ao banco para sacar dinheiro;</a:t>
            </a:r>
            <a:endParaRPr lang="pt-BR" sz="30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fato de as empresas terem que alterar suas listas de preços com maior frequência, incorrendo em maiores custos;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o aumento da desigualdade, devido ao fato de os mais pobres terem acesso a um “menu” mais restrito de instrumentos financeiros;</a:t>
            </a:r>
            <a:endParaRPr lang="pt-BR" sz="30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a diferente periodicidade com que as empresas alteram seus preços, o que eleva a variabilidade da taxa inflacionária;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a falha das leis tributárias em considerar os efeitos da inflação sobre a população.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7609102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8164B6C5-65BC-4A8B-907D-D3773852EA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2088" y="221073"/>
            <a:ext cx="11807825" cy="5805487"/>
          </a:xfrm>
        </p:spPr>
        <p:txBody>
          <a:bodyPr/>
          <a:lstStyle/>
          <a:p>
            <a:pPr algn="just"/>
            <a:r>
              <a:rPr lang="pt-BR" altLang="pt-BR" b="1" dirty="0">
                <a:solidFill>
                  <a:schemeClr val="tx1"/>
                </a:solidFill>
              </a:rPr>
              <a:t>Custos de Menu</a:t>
            </a:r>
            <a:r>
              <a:rPr lang="pt-BR" altLang="pt-BR" dirty="0">
                <a:solidFill>
                  <a:schemeClr val="tx1"/>
                </a:solidFill>
              </a:rPr>
              <a:t> (Rigidez de Preços)</a:t>
            </a:r>
          </a:p>
          <a:p>
            <a:pPr algn="just"/>
            <a:r>
              <a:rPr lang="pt-BR" altLang="pt-BR" sz="2600" dirty="0">
                <a:solidFill>
                  <a:schemeClr val="tx1"/>
                </a:solidFill>
              </a:rPr>
              <a:t>Uma das razões porque os preços não se ajustam instantaneamente está no fato deste  ajuste  envolver  custos. Tais custos, combinados com algum poder de mercado, fazem com que a firma opte, em alguns momentos, por não alterar preços, mesmo com o aumento da demanda.</a:t>
            </a:r>
          </a:p>
          <a:p>
            <a:pPr lvl="1" algn="just"/>
            <a:r>
              <a:rPr lang="pt-BR" altLang="pt-BR" sz="2600" dirty="0">
                <a:solidFill>
                  <a:schemeClr val="tx1"/>
                </a:solidFill>
              </a:rPr>
              <a:t>Para  mudar  seus preços a firma deve reunir seus gerentes ou diretores, enviar novos catálogos, </a:t>
            </a:r>
            <a:r>
              <a:rPr lang="pt-BR" altLang="pt-BR" sz="2600" dirty="0" err="1">
                <a:solidFill>
                  <a:schemeClr val="tx1"/>
                </a:solidFill>
              </a:rPr>
              <a:t>recalibrar</a:t>
            </a:r>
            <a:r>
              <a:rPr lang="pt-BR" altLang="pt-BR" sz="2600" dirty="0">
                <a:solidFill>
                  <a:schemeClr val="tx1"/>
                </a:solidFill>
              </a:rPr>
              <a:t> máquinas, etc. Tais custos fazem com que a firma opte, em alguns momentos  por não alterar preços, mesmo com o aumento da demanda.</a:t>
            </a:r>
          </a:p>
          <a:p>
            <a:pPr algn="just"/>
            <a:r>
              <a:rPr lang="pt-BR" altLang="pt-BR" sz="2600" dirty="0">
                <a:solidFill>
                  <a:schemeClr val="tx1"/>
                </a:solidFill>
              </a:rPr>
              <a:t>Portanto, caso o </a:t>
            </a:r>
            <a:r>
              <a:rPr lang="pt-BR" altLang="pt-BR" sz="2600" dirty="0" err="1">
                <a:solidFill>
                  <a:schemeClr val="tx1"/>
                </a:solidFill>
              </a:rPr>
              <a:t>BMg</a:t>
            </a:r>
            <a:r>
              <a:rPr lang="pt-BR" altLang="pt-BR" sz="2600" dirty="0">
                <a:solidFill>
                  <a:schemeClr val="tx1"/>
                </a:solidFill>
              </a:rPr>
              <a:t> de ajustar seu preço seja inferior ao </a:t>
            </a:r>
            <a:r>
              <a:rPr lang="pt-BR" altLang="pt-BR" sz="2600" dirty="0" err="1">
                <a:solidFill>
                  <a:schemeClr val="tx1"/>
                </a:solidFill>
              </a:rPr>
              <a:t>CMg</a:t>
            </a:r>
            <a:r>
              <a:rPr lang="pt-BR" altLang="pt-BR" sz="2600" dirty="0">
                <a:solidFill>
                  <a:schemeClr val="tx1"/>
                </a:solidFill>
              </a:rPr>
              <a:t> de fazê-lo, o preço ótimo da firma nesse momento é o preço antigo (“errado”).</a:t>
            </a:r>
          </a:p>
          <a:p>
            <a:pPr lvl="1" algn="just"/>
            <a:r>
              <a:rPr lang="pt-BR" altLang="pt-BR" sz="2600" dirty="0">
                <a:solidFill>
                  <a:schemeClr val="tx1"/>
                </a:solidFill>
              </a:rPr>
              <a:t>Suportável no curto prazo, caso a firma possua poder de mercado. </a:t>
            </a:r>
          </a:p>
          <a:p>
            <a:pPr algn="just"/>
            <a:endParaRPr lang="pt-BR" altLang="pt-BR" sz="2600" dirty="0">
              <a:solidFill>
                <a:schemeClr val="tx1"/>
              </a:solidFill>
            </a:endParaRPr>
          </a:p>
          <a:p>
            <a:pPr algn="just"/>
            <a:endParaRPr lang="pt-BR" altLang="pt-BR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04266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4D0A9A-9FFC-4762-9626-8C5AE49A4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291" y="133692"/>
            <a:ext cx="11821518" cy="4883150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None/>
            </a:pPr>
            <a:r>
              <a:rPr lang="pt-BR" b="1" dirty="0">
                <a:solidFill>
                  <a:schemeClr val="tx1"/>
                </a:solidFill>
                <a:latin typeface="Source Sans Pro" panose="020B0503030403020204" pitchFamily="34" charset="0"/>
              </a:rPr>
              <a:t>36) FGV - Economista (SUDENE)/2013</a:t>
            </a:r>
            <a:endParaRPr lang="pt-BR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Em relação à inflação de custos e de demanda, assinale V para a afirmativa verdadeira e F para a falsa.</a:t>
            </a:r>
          </a:p>
          <a:p>
            <a:pPr marL="571500" indent="-571500" algn="just">
              <a:spcBef>
                <a:spcPts val="600"/>
              </a:spcBef>
              <a:buSzPct val="100000"/>
              <a:buFont typeface="+mj-lt"/>
              <a:buAutoNum type="romanUcPeriod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  ) A chance de uma  inflação de custos ocorrer é maior em um mercado monopolista.</a:t>
            </a:r>
          </a:p>
          <a:p>
            <a:pPr marL="571500" indent="-571500" algn="just">
              <a:spcBef>
                <a:spcPts val="600"/>
              </a:spcBef>
              <a:buSzPct val="100000"/>
              <a:buFont typeface="+mj-lt"/>
              <a:buAutoNum type="romanUcPeriod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  ) A inflação de demanda decorre de um aumento de demanda sem contrapartida pela oferta.</a:t>
            </a:r>
          </a:p>
          <a:p>
            <a:pPr marL="571500" indent="-571500" algn="just">
              <a:spcBef>
                <a:spcPts val="600"/>
              </a:spcBef>
              <a:buSzPct val="100000"/>
              <a:buFont typeface="+mj-lt"/>
              <a:buAutoNum type="romanUcPeriod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  ) A inflação de demanda tem maior chance de ocorrer quanto mais próximo a economia estiver do pleno emprego.</a:t>
            </a:r>
          </a:p>
          <a:p>
            <a:pPr algn="just">
              <a:spcBef>
                <a:spcPts val="600"/>
              </a:spcBef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EFBCAE9-D5AF-4F52-B807-7BEC3919F56D}"/>
              </a:ext>
            </a:extLst>
          </p:cNvPr>
          <p:cNvSpPr txBox="1"/>
          <p:nvPr/>
        </p:nvSpPr>
        <p:spPr>
          <a:xfrm>
            <a:off x="886264" y="1800666"/>
            <a:ext cx="3798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5AED33A-484A-4E03-82B3-07C5DEAA79A7}"/>
              </a:ext>
            </a:extLst>
          </p:cNvPr>
          <p:cNvSpPr txBox="1"/>
          <p:nvPr/>
        </p:nvSpPr>
        <p:spPr>
          <a:xfrm>
            <a:off x="883919" y="2853398"/>
            <a:ext cx="3798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42982B0-94C5-47C3-B0AD-1DCF5F99CFB8}"/>
              </a:ext>
            </a:extLst>
          </p:cNvPr>
          <p:cNvSpPr txBox="1"/>
          <p:nvPr/>
        </p:nvSpPr>
        <p:spPr>
          <a:xfrm>
            <a:off x="881572" y="3906131"/>
            <a:ext cx="3798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C000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6570868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C8C043-A5AB-4203-A865-7245418A8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56" y="274370"/>
            <a:ext cx="11751181" cy="488315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O item I é verdadeiro</a:t>
            </a:r>
            <a:r>
              <a:rPr lang="pt-BR" dirty="0">
                <a:solidFill>
                  <a:schemeClr val="tx1"/>
                </a:solidFill>
              </a:rPr>
              <a:t>. No caso de um choque adverso de oferta (como um aumento no preço do petróleo), o repasse tende a ser maior para os preços finais quanto maior o poder de mercado das firmas.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O item II é verdadeiro</a:t>
            </a:r>
            <a:r>
              <a:rPr lang="pt-BR" dirty="0">
                <a:solidFill>
                  <a:schemeClr val="tx1"/>
                </a:solidFill>
              </a:rPr>
              <a:t>. Dada a expectativa de inflação e na ausência de choques adversos de oferta, uma expansão da demanda sem contrapartida na capacidade de geração de oferta eleva a taxa de inflação.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O item III é verdadeiro</a:t>
            </a:r>
            <a:r>
              <a:rPr lang="pt-BR" dirty="0">
                <a:solidFill>
                  <a:schemeClr val="tx1"/>
                </a:solidFill>
              </a:rPr>
              <a:t>. Uma expansão da demanda pressiona mais a taxa de inflação quanto menor a capacidade ociosa. </a:t>
            </a:r>
          </a:p>
        </p:txBody>
      </p:sp>
    </p:spTree>
    <p:extLst>
      <p:ext uri="{BB962C8B-B14F-4D97-AF65-F5344CB8AC3E}">
        <p14:creationId xmlns:p14="http://schemas.microsoft.com/office/powerpoint/2010/main" val="17015065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C6DF674C-81FC-42F4-BD94-4D9419A4BEB8}"/>
              </a:ext>
            </a:extLst>
          </p:cNvPr>
          <p:cNvSpPr/>
          <p:nvPr/>
        </p:nvSpPr>
        <p:spPr bwMode="auto">
          <a:xfrm>
            <a:off x="98473" y="2968279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005CBAF5-3C66-42A5-ABD8-FDDB07606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291" y="133692"/>
            <a:ext cx="11821518" cy="488315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As afirmativas são, respectivamente,</a:t>
            </a:r>
          </a:p>
          <a:p>
            <a:pPr marL="514350" indent="-514350">
              <a:spcBef>
                <a:spcPts val="600"/>
              </a:spcBef>
              <a:buSzPct val="83000"/>
              <a:buFont typeface="+mj-lt"/>
              <a:buAutoNum type="alphaLcParenR"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F, V 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F.</a:t>
            </a:r>
          </a:p>
          <a:p>
            <a:pPr marL="514350" indent="-514350">
              <a:spcBef>
                <a:spcPts val="600"/>
              </a:spcBef>
              <a:buSzPct val="83000"/>
              <a:buFont typeface="+mj-lt"/>
              <a:buAutoNum type="alphaLcParenR"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V, F 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F.</a:t>
            </a:r>
            <a:endParaRPr lang="pt-BR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>
              <a:spcBef>
                <a:spcPts val="600"/>
              </a:spcBef>
              <a:buSzPct val="83000"/>
              <a:buFont typeface="+mj-lt"/>
              <a:buAutoNum type="alphaLcParenR"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V, F 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V.</a:t>
            </a:r>
          </a:p>
          <a:p>
            <a:pPr marL="514350" indent="-514350">
              <a:spcBef>
                <a:spcPts val="600"/>
              </a:spcBef>
              <a:buSzPct val="83000"/>
              <a:buFont typeface="+mj-lt"/>
              <a:buAutoNum type="alphaLcParenR"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V, V 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F.</a:t>
            </a:r>
            <a:endParaRPr lang="pt-BR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>
              <a:spcBef>
                <a:spcPts val="600"/>
              </a:spcBef>
              <a:buSzPct val="83000"/>
              <a:buFont typeface="+mj-lt"/>
              <a:buAutoNum type="alphaLcParenR"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V, V e V.</a:t>
            </a:r>
          </a:p>
          <a:p>
            <a:pPr>
              <a:spcBef>
                <a:spcPts val="600"/>
              </a:spcBef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3727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22CA6FEC-D515-4EAF-8EF8-F6F8C8DC3BAD}"/>
              </a:ext>
            </a:extLst>
          </p:cNvPr>
          <p:cNvSpPr/>
          <p:nvPr/>
        </p:nvSpPr>
        <p:spPr bwMode="auto">
          <a:xfrm>
            <a:off x="140677" y="4149973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980FA1-8D3D-4FF4-A9A7-916E37083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93" y="204032"/>
            <a:ext cx="11694909" cy="4883150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>
                <a:solidFill>
                  <a:schemeClr val="tx1"/>
                </a:solidFill>
                <a:latin typeface="Source Sans Pro" panose="020B0503030403020204" pitchFamily="34" charset="0"/>
              </a:rPr>
              <a:t>4) FGV - Agente de Fiscalização (TCM SP)/Economia/2015</a:t>
            </a:r>
            <a:endParaRPr lang="pt-BR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Considere o modelo keynesiano simples, com consumo, investimento, governo e setor externo. O multiplicador de gastos aumenta quando: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propensão marginal a poupar aumenta;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propensão marginal a consumir diminui;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propensão marginal a importar diminui;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alíquota tributária aumenta;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os gastos autônomos do governo aumentam.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2661F8E-4555-4E39-B40E-BB0B16D132A8}"/>
              </a:ext>
            </a:extLst>
          </p:cNvPr>
          <p:cNvSpPr txBox="1"/>
          <p:nvPr/>
        </p:nvSpPr>
        <p:spPr>
          <a:xfrm>
            <a:off x="8131125" y="2700995"/>
            <a:ext cx="362946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err="1">
                <a:solidFill>
                  <a:srgbClr val="FF0000"/>
                </a:solidFill>
              </a:rPr>
              <a:t>PMgC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>
                <a:solidFill>
                  <a:srgbClr val="FF0000"/>
                </a:solidFill>
                <a:sym typeface="Symbol" panose="05050102010706020507" pitchFamily="18" charset="2"/>
              </a:rPr>
              <a:t> </a:t>
            </a: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→ Multiplicador 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6DD1DCC-6358-4E10-A8B4-3AD38E60C9FA}"/>
              </a:ext>
            </a:extLst>
          </p:cNvPr>
          <p:cNvSpPr txBox="1"/>
          <p:nvPr/>
        </p:nvSpPr>
        <p:spPr>
          <a:xfrm>
            <a:off x="8156917" y="3458307"/>
            <a:ext cx="362946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err="1">
                <a:solidFill>
                  <a:srgbClr val="FF0000"/>
                </a:solidFill>
              </a:rPr>
              <a:t>PMgC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>
                <a:solidFill>
                  <a:srgbClr val="FF0000"/>
                </a:solidFill>
                <a:sym typeface="Symbol" panose="05050102010706020507" pitchFamily="18" charset="2"/>
              </a:rPr>
              <a:t> </a:t>
            </a: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→ Multiplicador 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326FC3E-7163-4D96-AD5E-D5DFE0A1F8D3}"/>
              </a:ext>
            </a:extLst>
          </p:cNvPr>
          <p:cNvSpPr txBox="1"/>
          <p:nvPr/>
        </p:nvSpPr>
        <p:spPr>
          <a:xfrm>
            <a:off x="6128825" y="4933071"/>
            <a:ext cx="221331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Multiplicador 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026642C-8449-4C8A-904E-44C7E2A4E39A}"/>
              </a:ext>
            </a:extLst>
          </p:cNvPr>
          <p:cNvSpPr txBox="1"/>
          <p:nvPr/>
        </p:nvSpPr>
        <p:spPr>
          <a:xfrm>
            <a:off x="8644598" y="5676316"/>
            <a:ext cx="341141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Não afeta o Multiplicador 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68366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D6F4C7B2-A91E-4865-996F-98B90DCB7B9A}"/>
              </a:ext>
            </a:extLst>
          </p:cNvPr>
          <p:cNvSpPr/>
          <p:nvPr/>
        </p:nvSpPr>
        <p:spPr bwMode="auto">
          <a:xfrm>
            <a:off x="126609" y="5289458"/>
            <a:ext cx="506437" cy="548636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36BBB7-BFE6-4D68-927F-2D5D19CC6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291" y="161826"/>
            <a:ext cx="11821518" cy="4883150"/>
          </a:xfrm>
        </p:spPr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  <a:latin typeface="Source Sans Pro" panose="020B0503030403020204" pitchFamily="34" charset="0"/>
              </a:rPr>
              <a:t>5) FGV - Analista Judiciário (TJ RO)/Economista/2015</a:t>
            </a:r>
            <a:endParaRPr lang="pt-BR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Considere o modelo keynesiano simples dado pela seguinte função consumo:</a:t>
            </a:r>
          </a:p>
          <a:p>
            <a:pPr algn="just">
              <a:spcBef>
                <a:spcPts val="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 = 100 + 0,2Y, em que C é o nível de Consumo e Y é a renda.</a:t>
            </a:r>
          </a:p>
          <a:p>
            <a:pPr algn="just">
              <a:spcBef>
                <a:spcPts val="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Considere uma economia fechada, no caso do investimento autônomo e gasto do governo autônomo serem iguais a 10 cada. Se a propensão marginal a consumir for igual a 40% da renda, a renda de equilíbrio do modelo e a alíquota tributária aplicada sobre a renda serão, respectivamente, iguais a: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30 e 0,5%;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150 e 40%;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150 e 50%;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300 e 50%;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600 e 40%.</a:t>
            </a:r>
            <a:endParaRPr lang="pt-BR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37930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942F15D1-19CE-47C2-B844-1045823FD0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810783"/>
              </p:ext>
            </p:extLst>
          </p:nvPr>
        </p:nvGraphicFramePr>
        <p:xfrm>
          <a:off x="266383" y="301503"/>
          <a:ext cx="7053262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28720" imgH="457200" progId="Equation.DSMT4">
                  <p:embed/>
                </p:oleObj>
              </mc:Choice>
              <mc:Fallback>
                <p:oleObj name="Equation" r:id="rId2" imgW="2628720" imgH="457200" progId="Equation.DSMT4">
                  <p:embed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9C145155-AF63-4ED4-833C-F355B1F34E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6383" y="301503"/>
                        <a:ext cx="7053262" cy="1190625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E52DBA08-C2CD-4D1D-BE3A-34B33461A85E}"/>
              </a:ext>
            </a:extLst>
          </p:cNvPr>
          <p:cNvSpPr txBox="1"/>
          <p:nvPr/>
        </p:nvSpPr>
        <p:spPr>
          <a:xfrm>
            <a:off x="266383" y="1688123"/>
            <a:ext cx="1170522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dirty="0"/>
              <a:t>Observe que não temos Y* e nem t. Adicionalmente, a questão afirma que a </a:t>
            </a:r>
            <a:r>
              <a:rPr lang="pt-BR" sz="2800" dirty="0" err="1"/>
              <a:t>PMgC</a:t>
            </a:r>
            <a:r>
              <a:rPr lang="pt-BR" sz="2800" dirty="0"/>
              <a:t> = 0,4, mas na função consumo aparece uma </a:t>
            </a:r>
            <a:r>
              <a:rPr lang="pt-BR" sz="2800" dirty="0" err="1"/>
              <a:t>PMgC</a:t>
            </a:r>
            <a:r>
              <a:rPr lang="pt-BR" sz="2800" dirty="0"/>
              <a:t> = 0,2.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pt-BR" sz="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dirty="0"/>
              <a:t>Usando </a:t>
            </a:r>
            <a:r>
              <a:rPr lang="pt-BR" sz="2800" dirty="0" err="1"/>
              <a:t>PMgC</a:t>
            </a:r>
            <a:r>
              <a:rPr lang="pt-BR" sz="2800" dirty="0"/>
              <a:t> = 0,4, devemos testar o que ocorre quando t = 40% e t = 50%</a:t>
            </a: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98ED8491-0D9E-4553-BF06-7C2EA2555A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919957"/>
              </p:ext>
            </p:extLst>
          </p:nvPr>
        </p:nvGraphicFramePr>
        <p:xfrm>
          <a:off x="345526" y="4757742"/>
          <a:ext cx="9950451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708360" imgH="457200" progId="Equation.DSMT4">
                  <p:embed/>
                </p:oleObj>
              </mc:Choice>
              <mc:Fallback>
                <p:oleObj name="Equation" r:id="rId4" imgW="3708360" imgH="45720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942F15D1-19CE-47C2-B844-1045823FD0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5526" y="4757742"/>
                        <a:ext cx="9950451" cy="1190625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3263FDE3-53DD-4304-B726-FBF3152D6F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965786"/>
              </p:ext>
            </p:extLst>
          </p:nvPr>
        </p:nvGraphicFramePr>
        <p:xfrm>
          <a:off x="345526" y="3392223"/>
          <a:ext cx="865505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225600" imgH="457200" progId="Equation.DSMT4">
                  <p:embed/>
                </p:oleObj>
              </mc:Choice>
              <mc:Fallback>
                <p:oleObj name="Equation" r:id="rId6" imgW="3225600" imgH="45720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98ED8491-0D9E-4553-BF06-7C2EA2555A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5526" y="3392223"/>
                        <a:ext cx="8655050" cy="1190625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17403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F4AB2A2E-0806-48ED-B260-ACC4C2B8FE4C}"/>
              </a:ext>
            </a:extLst>
          </p:cNvPr>
          <p:cNvSpPr/>
          <p:nvPr/>
        </p:nvSpPr>
        <p:spPr bwMode="auto">
          <a:xfrm>
            <a:off x="84405" y="5486402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5BCA42-1854-4AE3-A9C7-B38D9A7A6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291" y="119622"/>
            <a:ext cx="11821518" cy="4883150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>
                <a:solidFill>
                  <a:schemeClr val="tx1"/>
                </a:solidFill>
                <a:latin typeface="Source Sans Pro" panose="020B0503030403020204" pitchFamily="34" charset="0"/>
              </a:rPr>
              <a:t>6) FGV - Analista de Gestão (COMPESA)/Economista/2014</a:t>
            </a:r>
            <a:endParaRPr lang="pt-BR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Seja o modelo keynesiano simples, e os seus seguintes componentes:</a:t>
            </a:r>
          </a:p>
          <a:p>
            <a:pPr algn="just">
              <a:spcBef>
                <a:spcPts val="60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Produto Real = 100.</a:t>
            </a:r>
          </a:p>
          <a:p>
            <a:pPr algn="just">
              <a:spcBef>
                <a:spcPts val="60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Consumo = 50.</a:t>
            </a:r>
          </a:p>
          <a:p>
            <a:pPr algn="just">
              <a:spcBef>
                <a:spcPts val="60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Investimento Voluntário = 30.</a:t>
            </a:r>
          </a:p>
          <a:p>
            <a:pPr algn="just">
              <a:spcBef>
                <a:spcPts val="60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Logo, o investimento involuntário será igual a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0, sem acúmulo de estoques.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80, pois há excesso de oferta agregada.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50, pois há excesso de oferta agregada.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20, pois há excesso de demanda agregada.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20, pois há excesso de oferta agregada.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6069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374536-C213-4692-B798-CD3262EA4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8" y="246234"/>
            <a:ext cx="11746523" cy="2398493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Observe que a produção (oferta) = 100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A demanda = 80 (50 + 30)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Logo, temos excesso de oferta de 20. Com isso, as firmas acumularão estoques, de forma involuntária, = 20.</a:t>
            </a:r>
          </a:p>
        </p:txBody>
      </p:sp>
    </p:spTree>
    <p:extLst>
      <p:ext uri="{BB962C8B-B14F-4D97-AF65-F5344CB8AC3E}">
        <p14:creationId xmlns:p14="http://schemas.microsoft.com/office/powerpoint/2010/main" val="394229398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702C4936-AFF3-4448-A92C-BC07AFFD51CF}"/>
              </a:ext>
            </a:extLst>
          </p:cNvPr>
          <p:cNvSpPr/>
          <p:nvPr/>
        </p:nvSpPr>
        <p:spPr bwMode="auto">
          <a:xfrm>
            <a:off x="154745" y="5233186"/>
            <a:ext cx="506437" cy="520503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E316F9-0BD4-4E77-9631-C81CFDE7F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1" y="133693"/>
            <a:ext cx="11690252" cy="488315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30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7) FGV - Analista Judiciário (TJ AM)/Economia/2013</a:t>
            </a:r>
            <a:endParaRPr lang="pt-BR" sz="3000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Assuma que o modelo keynesiano simples seja válido. A função consumo: C = c</a:t>
            </a:r>
            <a:r>
              <a:rPr lang="pt-BR" sz="1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0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+ c(Y-T), em que c</a:t>
            </a:r>
            <a:r>
              <a:rPr lang="pt-BR" sz="1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0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é o consumo de subsistência (exógena), c é a propensão marginal a consumir, Y é a renda e T é o total de tributos arrecadados, cuja função é dada por: T = </a:t>
            </a:r>
            <a:r>
              <a:rPr lang="pt-BR" sz="3000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tY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, em que, t é a alíquota de impostos. A função gasto do governo é dada por:         G = G</a:t>
            </a:r>
            <a:r>
              <a:rPr lang="pt-BR" sz="22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0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, ou seja, o gasto é exógeno. O investimento também é exógeno e dado por: I = I</a:t>
            </a:r>
            <a:r>
              <a:rPr lang="pt-BR" sz="22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0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. Supondo que c</a:t>
            </a:r>
            <a:r>
              <a:rPr lang="pt-BR" sz="1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0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= 1 , G</a:t>
            </a:r>
            <a:r>
              <a:rPr lang="pt-BR" sz="22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0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= 2 , I</a:t>
            </a:r>
            <a:r>
              <a:rPr lang="pt-BR" sz="22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0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= 3 , c = 0,5 , t = 0,2 ,       O nível de renda de equilíbrio é igual a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000" dirty="0">
                <a:solidFill>
                  <a:schemeClr val="tx1"/>
                </a:solidFill>
                <a:latin typeface="Source Sans Pro" panose="020B0503030403020204" pitchFamily="34" charset="0"/>
              </a:rPr>
              <a:t>1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000" dirty="0">
                <a:solidFill>
                  <a:schemeClr val="tx1"/>
                </a:solidFill>
                <a:latin typeface="Source Sans Pro" panose="020B0503030403020204" pitchFamily="34" charset="0"/>
              </a:rPr>
              <a:t>6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000" dirty="0">
                <a:solidFill>
                  <a:schemeClr val="tx1"/>
                </a:solidFill>
                <a:latin typeface="Source Sans Pro" panose="020B0503030403020204" pitchFamily="34" charset="0"/>
              </a:rPr>
              <a:t>10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000" dirty="0">
                <a:solidFill>
                  <a:schemeClr val="tx1"/>
                </a:solidFill>
                <a:latin typeface="Source Sans Pro" panose="020B0503030403020204" pitchFamily="34" charset="0"/>
              </a:rPr>
              <a:t>30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000" dirty="0">
                <a:solidFill>
                  <a:schemeClr val="tx1"/>
                </a:solidFill>
                <a:latin typeface="Source Sans Pro" panose="020B0503030403020204" pitchFamily="34" charset="0"/>
              </a:rPr>
              <a:t>60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7670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D70C5DEE-BC88-4E9F-A3B7-0F6701E943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443772"/>
              </p:ext>
            </p:extLst>
          </p:nvPr>
        </p:nvGraphicFramePr>
        <p:xfrm>
          <a:off x="215900" y="301625"/>
          <a:ext cx="715645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6880" imgH="457200" progId="Equation.DSMT4">
                  <p:embed/>
                </p:oleObj>
              </mc:Choice>
              <mc:Fallback>
                <p:oleObj name="Equation" r:id="rId2" imgW="2666880" imgH="45720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942F15D1-19CE-47C2-B844-1045823FD0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5900" y="301625"/>
                        <a:ext cx="7156450" cy="1190625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0F0C7851-5406-45A7-9B4E-847A30324C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015041"/>
              </p:ext>
            </p:extLst>
          </p:nvPr>
        </p:nvGraphicFramePr>
        <p:xfrm>
          <a:off x="205105" y="1635125"/>
          <a:ext cx="9371013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92360" imgH="457200" progId="Equation.DSMT4">
                  <p:embed/>
                </p:oleObj>
              </mc:Choice>
              <mc:Fallback>
                <p:oleObj name="Equation" r:id="rId4" imgW="3492360" imgH="45720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D70C5DEE-BC88-4E9F-A3B7-0F6701E943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105" y="1635125"/>
                        <a:ext cx="9371013" cy="1190625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711610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A985DD12-E59C-4074-9524-407D08535FDF}"/>
              </a:ext>
            </a:extLst>
          </p:cNvPr>
          <p:cNvSpPr/>
          <p:nvPr/>
        </p:nvSpPr>
        <p:spPr bwMode="auto">
          <a:xfrm>
            <a:off x="140677" y="4473526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99E07A-E8B2-4EE5-9F3E-9896DC2C8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93" y="274370"/>
            <a:ext cx="11624571" cy="4883150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>
                <a:solidFill>
                  <a:schemeClr val="tx1"/>
                </a:solidFill>
                <a:latin typeface="Source Sans Pro" panose="020B0503030403020204" pitchFamily="34" charset="0"/>
              </a:rPr>
              <a:t>8) FGV - Agente Administrativo (SUDENE)/2013</a:t>
            </a:r>
            <a:endParaRPr lang="pt-BR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doutrina keynesiana implicou na utilização sistemática do orçamento público como instrumento de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controle de gastos.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programação orçamentária.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transparência financeira.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política fiscal.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responsabilidade social.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AD00BFE-8E30-4C0D-8EDD-8CCDE606BD6E}"/>
              </a:ext>
            </a:extLst>
          </p:cNvPr>
          <p:cNvSpPr txBox="1"/>
          <p:nvPr/>
        </p:nvSpPr>
        <p:spPr>
          <a:xfrm>
            <a:off x="3460651" y="4276577"/>
            <a:ext cx="7033847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solidFill>
                  <a:srgbClr val="C00000"/>
                </a:solidFill>
              </a:rPr>
              <a:t>Destaca a importância da política fiscal para estabilizar a economia e diminuir o desemprego</a:t>
            </a:r>
          </a:p>
        </p:txBody>
      </p:sp>
    </p:spTree>
    <p:extLst>
      <p:ext uri="{BB962C8B-B14F-4D97-AF65-F5344CB8AC3E}">
        <p14:creationId xmlns:p14="http://schemas.microsoft.com/office/powerpoint/2010/main" val="19256730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C01E17EC-D974-4B29-AD61-8F08A23CA5DC}"/>
              </a:ext>
            </a:extLst>
          </p:cNvPr>
          <p:cNvSpPr/>
          <p:nvPr/>
        </p:nvSpPr>
        <p:spPr bwMode="auto">
          <a:xfrm>
            <a:off x="98473" y="1561512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9F073B-9E22-4B07-84ED-4A69256BC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8" y="91488"/>
            <a:ext cx="11873132" cy="488315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3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9) FGV - Técnico Superior Especializado (DPE RJ)/Economia/2014</a:t>
            </a:r>
            <a:endParaRPr lang="pt-BR" sz="3100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No caso da armadilha da liquidez do modelo IS-LM uma expansão dos gastos do governo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atinge o máximo de eficácia, com manutenção da taxa de juros e ampliação do nível de renda.</a:t>
            </a:r>
            <a:endParaRPr lang="pt-BR" sz="31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é nula, com os indivíduos retendo toda renda gerada por tais gastos.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não leva a qualquer elevação da renda do país, expulsando o investimento privado da economia.</a:t>
            </a:r>
            <a:endParaRPr lang="pt-BR" sz="31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gera aumento da renda e dos juros, com redução dos investimentos privados que é mais que compensada pela política fiscal expansionista.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atinge o máximo de eficácia, com redução da taxa de juros e forte expansão dos investimentos.</a:t>
            </a:r>
            <a:endParaRPr lang="pt-BR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96180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91280" y="-58272"/>
            <a:ext cx="10252358" cy="785813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Macroeconomia – Programação das aulas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8812" y="944490"/>
            <a:ext cx="11830930" cy="4883150"/>
          </a:xfrm>
        </p:spPr>
        <p:txBody>
          <a:bodyPr/>
          <a:lstStyle/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Aula 1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Contabilidade Nacional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Balanço de Pagamentos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Moeda</a:t>
            </a:r>
          </a:p>
          <a:p>
            <a:pPr marL="457200" lvl="1" indent="0" algn="just">
              <a:spcBef>
                <a:spcPts val="0"/>
              </a:spcBef>
              <a:buClrTx/>
              <a:buNone/>
            </a:pPr>
            <a:endParaRPr lang="pt-BR" sz="8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Aula 2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IS-LM e IS-LM-BP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Oferta Agregada e Curva de Phillips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pt-BR" sz="8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70021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8C2EC01-45FD-4FE3-AEA9-9045F186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-562708"/>
            <a:ext cx="7886700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Armadilha da Liquidez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8AF9890D-2B8D-424D-9235-A6B8F9125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319" y="913495"/>
            <a:ext cx="11773489" cy="4351338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2000"/>
              <a:buFont typeface="Wingdings" panose="05000000000000000000" pitchFamily="2" charset="2"/>
              <a:buChar char="§"/>
            </a:pPr>
            <a:r>
              <a:rPr lang="pt-BR" sz="2900" dirty="0">
                <a:solidFill>
                  <a:schemeClr val="tx1"/>
                </a:solidFill>
              </a:rPr>
              <a:t>Suponha uma situação onde a taxa de juros é “baixa” e exista a expectativa de que ela tende a subir. Neste caso, segundo Keynes, os agentes econômicos irão entesourar qualquer aumento da oferta monetária, esperando pelo aumento da taxa de juros.</a:t>
            </a:r>
          </a:p>
          <a:p>
            <a:pPr algn="just">
              <a:buClr>
                <a:schemeClr val="tx1"/>
              </a:buClr>
              <a:buSzPct val="102000"/>
              <a:buFont typeface="Wingdings" panose="05000000000000000000" pitchFamily="2" charset="2"/>
              <a:buChar char="§"/>
            </a:pPr>
            <a:r>
              <a:rPr lang="pt-BR" sz="2900" dirty="0">
                <a:solidFill>
                  <a:schemeClr val="tx1"/>
                </a:solidFill>
              </a:rPr>
              <a:t>Logo, o aumento da oferta monetária não aumenta a demanda por títulos e, com isso, não afeta a taxa de juros.</a:t>
            </a:r>
          </a:p>
          <a:p>
            <a:pPr algn="just">
              <a:buClr>
                <a:schemeClr val="tx1"/>
              </a:buClr>
              <a:buSzPct val="102000"/>
              <a:buFont typeface="Wingdings" panose="05000000000000000000" pitchFamily="2" charset="2"/>
              <a:buChar char="§"/>
            </a:pPr>
            <a:r>
              <a:rPr lang="pt-BR" sz="2900" dirty="0">
                <a:solidFill>
                  <a:schemeClr val="tx1"/>
                </a:solidFill>
              </a:rPr>
              <a:t>Observe que estamos dizendo que os agentes econômicos estão dispostos a reter qualquer quantidade de moeda que lhes for dada. Dito de outro modo, a elasticidade da demanda por moeda à taxa de juros é infinita (à taxa i ).</a:t>
            </a:r>
            <a:endParaRPr lang="en-US" sz="2900" dirty="0">
              <a:solidFill>
                <a:schemeClr val="tx1"/>
              </a:solidFill>
            </a:endParaRP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3D91547E-2B83-442E-B3F9-4AB7FBFCF1B3}"/>
              </a:ext>
            </a:extLst>
          </p:cNvPr>
          <p:cNvCxnSpPr/>
          <p:nvPr/>
        </p:nvCxnSpPr>
        <p:spPr bwMode="auto">
          <a:xfrm>
            <a:off x="4227344" y="5428957"/>
            <a:ext cx="152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5926853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07CF5451-6F19-4204-8833-C8A00BD17E0B}"/>
              </a:ext>
            </a:extLst>
          </p:cNvPr>
          <p:cNvSpPr/>
          <p:nvPr/>
        </p:nvSpPr>
        <p:spPr>
          <a:xfrm>
            <a:off x="990600" y="990600"/>
            <a:ext cx="10287000" cy="4498538"/>
          </a:xfrm>
          <a:prstGeom prst="rect">
            <a:avLst/>
          </a:prstGeom>
          <a:solidFill>
            <a:srgbClr val="F8F8F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2BA18A3-116A-459E-B0DB-621994B75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-576776"/>
            <a:ext cx="7886700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Armadilha da Liquidez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6" name="Conector de seta reta 40">
            <a:extLst>
              <a:ext uri="{FF2B5EF4-FFF2-40B4-BE49-F238E27FC236}">
                <a16:creationId xmlns:a16="http://schemas.microsoft.com/office/drawing/2014/main" id="{B80D3CE9-4167-4F2E-A43A-830BA0ED7858}"/>
              </a:ext>
            </a:extLst>
          </p:cNvPr>
          <p:cNvCxnSpPr/>
          <p:nvPr/>
        </p:nvCxnSpPr>
        <p:spPr bwMode="auto">
          <a:xfrm flipV="1">
            <a:off x="1755058" y="1549619"/>
            <a:ext cx="0" cy="290558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Conector de seta reta 43">
            <a:extLst>
              <a:ext uri="{FF2B5EF4-FFF2-40B4-BE49-F238E27FC236}">
                <a16:creationId xmlns:a16="http://schemas.microsoft.com/office/drawing/2014/main" id="{4892D1E2-D378-49E1-BE84-728E1BB52E36}"/>
              </a:ext>
            </a:extLst>
          </p:cNvPr>
          <p:cNvCxnSpPr/>
          <p:nvPr/>
        </p:nvCxnSpPr>
        <p:spPr bwMode="auto">
          <a:xfrm>
            <a:off x="1755058" y="4455204"/>
            <a:ext cx="378951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0C676CE7-D022-43C9-9B95-AC1CB8640332}"/>
              </a:ext>
            </a:extLst>
          </p:cNvPr>
          <p:cNvSpPr txBox="1"/>
          <p:nvPr/>
        </p:nvSpPr>
        <p:spPr>
          <a:xfrm>
            <a:off x="1447800" y="1286209"/>
            <a:ext cx="4096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/>
              <a:t>i</a:t>
            </a:r>
            <a:endParaRPr lang="en-US" sz="2600" b="1" dirty="0"/>
          </a:p>
        </p:txBody>
      </p: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D2E23FB4-84A0-407F-A16F-D64AF8F170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027902"/>
              </p:ext>
            </p:extLst>
          </p:nvPr>
        </p:nvGraphicFramePr>
        <p:xfrm>
          <a:off x="5288526" y="4495799"/>
          <a:ext cx="678022" cy="778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0880" imgH="431640" progId="Equation.DSMT4">
                  <p:embed/>
                </p:oleObj>
              </mc:Choice>
              <mc:Fallback>
                <p:oleObj name="Equation" r:id="rId2" imgW="380880" imgH="431640" progId="Equation.DSMT4">
                  <p:embed/>
                  <p:pic>
                    <p:nvPicPr>
                      <p:cNvPr id="48" name="Objeto 4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288526" y="4495799"/>
                        <a:ext cx="678022" cy="778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ector de seta reta 48">
            <a:extLst>
              <a:ext uri="{FF2B5EF4-FFF2-40B4-BE49-F238E27FC236}">
                <a16:creationId xmlns:a16="http://schemas.microsoft.com/office/drawing/2014/main" id="{7CD20FDF-F42D-4F44-903D-345C5CF34DE9}"/>
              </a:ext>
            </a:extLst>
          </p:cNvPr>
          <p:cNvCxnSpPr/>
          <p:nvPr/>
        </p:nvCxnSpPr>
        <p:spPr bwMode="auto">
          <a:xfrm flipV="1">
            <a:off x="6619977" y="1555699"/>
            <a:ext cx="0" cy="290558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Conector de seta reta 49">
            <a:extLst>
              <a:ext uri="{FF2B5EF4-FFF2-40B4-BE49-F238E27FC236}">
                <a16:creationId xmlns:a16="http://schemas.microsoft.com/office/drawing/2014/main" id="{2C955E79-C636-43A0-85CC-5B688B675787}"/>
              </a:ext>
            </a:extLst>
          </p:cNvPr>
          <p:cNvCxnSpPr/>
          <p:nvPr/>
        </p:nvCxnSpPr>
        <p:spPr bwMode="auto">
          <a:xfrm>
            <a:off x="6619977" y="4461284"/>
            <a:ext cx="378951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F1C1002-6C72-4EC3-A08A-984C5ACBF099}"/>
              </a:ext>
            </a:extLst>
          </p:cNvPr>
          <p:cNvSpPr txBox="1"/>
          <p:nvPr/>
        </p:nvSpPr>
        <p:spPr>
          <a:xfrm>
            <a:off x="6312719" y="1292289"/>
            <a:ext cx="4096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/>
              <a:t>i</a:t>
            </a:r>
            <a:endParaRPr lang="en-US" sz="2600" b="1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0C77EC7-A71E-48F5-A97F-28786E819398}"/>
              </a:ext>
            </a:extLst>
          </p:cNvPr>
          <p:cNvSpPr txBox="1"/>
          <p:nvPr/>
        </p:nvSpPr>
        <p:spPr>
          <a:xfrm>
            <a:off x="8002639" y="4419600"/>
            <a:ext cx="6145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000000"/>
                </a:solidFill>
              </a:rPr>
              <a:t>Y</a:t>
            </a:r>
            <a:r>
              <a:rPr lang="pt-BR" sz="2000" dirty="0">
                <a:solidFill>
                  <a:srgbClr val="000000"/>
                </a:solidFill>
              </a:rPr>
              <a:t>0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4" name="Arco 13">
            <a:extLst>
              <a:ext uri="{FF2B5EF4-FFF2-40B4-BE49-F238E27FC236}">
                <a16:creationId xmlns:a16="http://schemas.microsoft.com/office/drawing/2014/main" id="{EBD03A2A-74EA-4B6E-BB7A-8796DDC008C0}"/>
              </a:ext>
            </a:extLst>
          </p:cNvPr>
          <p:cNvSpPr/>
          <p:nvPr/>
        </p:nvSpPr>
        <p:spPr bwMode="auto">
          <a:xfrm rot="10800000">
            <a:off x="1959898" y="609600"/>
            <a:ext cx="3072581" cy="2807895"/>
          </a:xfrm>
          <a:prstGeom prst="arc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CFB256BF-E062-4608-A23F-F998C043131C}"/>
              </a:ext>
            </a:extLst>
          </p:cNvPr>
          <p:cNvCxnSpPr/>
          <p:nvPr/>
        </p:nvCxnSpPr>
        <p:spPr bwMode="auto">
          <a:xfrm>
            <a:off x="3496188" y="3417496"/>
            <a:ext cx="1536290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6" name="Objeto 15">
            <a:extLst>
              <a:ext uri="{FF2B5EF4-FFF2-40B4-BE49-F238E27FC236}">
                <a16:creationId xmlns:a16="http://schemas.microsoft.com/office/drawing/2014/main" id="{5C991621-53F4-4DDF-927B-77A0BB9AF7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072607"/>
              </p:ext>
            </p:extLst>
          </p:nvPr>
        </p:nvGraphicFramePr>
        <p:xfrm>
          <a:off x="5051109" y="2995868"/>
          <a:ext cx="740091" cy="814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4240" imgH="482400" progId="Equation.DSMT4">
                  <p:embed/>
                </p:oleObj>
              </mc:Choice>
              <mc:Fallback>
                <p:oleObj name="Equation" r:id="rId4" imgW="444240" imgH="482400" progId="Equation.DSMT4">
                  <p:embed/>
                  <p:pic>
                    <p:nvPicPr>
                      <p:cNvPr id="59" name="Objeto 5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51109" y="2995868"/>
                        <a:ext cx="740091" cy="8141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83101CFC-0698-415D-B6C8-C9B5E42B30DB}"/>
              </a:ext>
            </a:extLst>
          </p:cNvPr>
          <p:cNvCxnSpPr/>
          <p:nvPr/>
        </p:nvCxnSpPr>
        <p:spPr bwMode="auto">
          <a:xfrm>
            <a:off x="3393768" y="1549620"/>
            <a:ext cx="0" cy="28995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8" name="Objeto 17">
            <a:extLst>
              <a:ext uri="{FF2B5EF4-FFF2-40B4-BE49-F238E27FC236}">
                <a16:creationId xmlns:a16="http://schemas.microsoft.com/office/drawing/2014/main" id="{8065A072-ABB3-46F8-84AC-9F7DC009BE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550293"/>
              </p:ext>
            </p:extLst>
          </p:nvPr>
        </p:nvGraphicFramePr>
        <p:xfrm>
          <a:off x="2625625" y="1219200"/>
          <a:ext cx="784652" cy="88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31640" imgH="482400" progId="Equation.DSMT4">
                  <p:embed/>
                </p:oleObj>
              </mc:Choice>
              <mc:Fallback>
                <p:oleObj name="Equation" r:id="rId6" imgW="431640" imgH="482400" progId="Equation.DSMT4">
                  <p:embed/>
                  <p:pic>
                    <p:nvPicPr>
                      <p:cNvPr id="63" name="Objeto 6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25625" y="1219200"/>
                        <a:ext cx="784652" cy="888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FEF1E64A-0F39-408B-93BE-17C33E133CC9}"/>
              </a:ext>
            </a:extLst>
          </p:cNvPr>
          <p:cNvCxnSpPr>
            <a:stCxn id="14" idx="0"/>
          </p:cNvCxnSpPr>
          <p:nvPr/>
        </p:nvCxnSpPr>
        <p:spPr bwMode="auto">
          <a:xfrm flipH="1">
            <a:off x="1755059" y="3417495"/>
            <a:ext cx="174113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0" name="Objeto 19">
            <a:extLst>
              <a:ext uri="{FF2B5EF4-FFF2-40B4-BE49-F238E27FC236}">
                <a16:creationId xmlns:a16="http://schemas.microsoft.com/office/drawing/2014/main" id="{58460F43-ECEE-4965-BC10-EE361B1EDB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825378"/>
              </p:ext>
            </p:extLst>
          </p:nvPr>
        </p:nvGraphicFramePr>
        <p:xfrm>
          <a:off x="1345381" y="2768926"/>
          <a:ext cx="307259" cy="856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1520" imgH="279360" progId="Equation.DSMT4">
                  <p:embed/>
                </p:oleObj>
              </mc:Choice>
              <mc:Fallback>
                <p:oleObj name="Equation" r:id="rId8" imgW="101520" imgH="279360" progId="Equation.DSMT4">
                  <p:embed/>
                  <p:pic>
                    <p:nvPicPr>
                      <p:cNvPr id="70" name="Objeto 6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45381" y="2768926"/>
                        <a:ext cx="307259" cy="8561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to 20">
            <a:extLst>
              <a:ext uri="{FF2B5EF4-FFF2-40B4-BE49-F238E27FC236}">
                <a16:creationId xmlns:a16="http://schemas.microsoft.com/office/drawing/2014/main" id="{05442B66-9A88-45E6-A465-79E9CB325F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646428"/>
              </p:ext>
            </p:extLst>
          </p:nvPr>
        </p:nvGraphicFramePr>
        <p:xfrm>
          <a:off x="6322142" y="2768928"/>
          <a:ext cx="307258" cy="856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1520" imgH="279360" progId="Equation.DSMT4">
                  <p:embed/>
                </p:oleObj>
              </mc:Choice>
              <mc:Fallback>
                <p:oleObj name="Equation" r:id="rId10" imgW="101520" imgH="279360" progId="Equation.DSMT4">
                  <p:embed/>
                  <p:pic>
                    <p:nvPicPr>
                      <p:cNvPr id="71" name="Objeto 7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322142" y="2768928"/>
                        <a:ext cx="307258" cy="8561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5BA85B04-243D-4197-BA88-71FAC5426D45}"/>
              </a:ext>
            </a:extLst>
          </p:cNvPr>
          <p:cNvCxnSpPr/>
          <p:nvPr/>
        </p:nvCxnSpPr>
        <p:spPr bwMode="auto">
          <a:xfrm>
            <a:off x="5800623" y="3417495"/>
            <a:ext cx="51209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DB339976-8C6B-4A54-8CF6-FF3A160651E9}"/>
              </a:ext>
            </a:extLst>
          </p:cNvPr>
          <p:cNvCxnSpPr/>
          <p:nvPr/>
        </p:nvCxnSpPr>
        <p:spPr bwMode="auto">
          <a:xfrm>
            <a:off x="6619977" y="3417493"/>
            <a:ext cx="353346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6B2CCA5E-0EAE-4FED-BF15-E526A7FB5371}"/>
              </a:ext>
            </a:extLst>
          </p:cNvPr>
          <p:cNvSpPr txBox="1"/>
          <p:nvPr/>
        </p:nvSpPr>
        <p:spPr>
          <a:xfrm>
            <a:off x="10203427" y="3154635"/>
            <a:ext cx="921773" cy="502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000000"/>
                </a:solidFill>
              </a:rPr>
              <a:t>LM</a:t>
            </a:r>
            <a:endParaRPr lang="en-US" sz="2600" dirty="0">
              <a:solidFill>
                <a:srgbClr val="000000"/>
              </a:solidFill>
            </a:endParaRPr>
          </a:p>
        </p:txBody>
      </p: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A010BFB8-3475-4025-9074-9A593B35FA02}"/>
              </a:ext>
            </a:extLst>
          </p:cNvPr>
          <p:cNvCxnSpPr/>
          <p:nvPr/>
        </p:nvCxnSpPr>
        <p:spPr bwMode="auto">
          <a:xfrm>
            <a:off x="6978445" y="2483557"/>
            <a:ext cx="2048387" cy="15565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F6817BD5-1F11-48E2-9D70-5BA669E89493}"/>
              </a:ext>
            </a:extLst>
          </p:cNvPr>
          <p:cNvSpPr txBox="1"/>
          <p:nvPr/>
        </p:nvSpPr>
        <p:spPr>
          <a:xfrm>
            <a:off x="8991600" y="3886200"/>
            <a:ext cx="665728" cy="502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000000"/>
                </a:solidFill>
              </a:rPr>
              <a:t>IS</a:t>
            </a:r>
            <a:endParaRPr lang="en-US" sz="2600" dirty="0">
              <a:solidFill>
                <a:srgbClr val="000000"/>
              </a:solidFill>
            </a:endParaRP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7B465CC0-9EE6-4A50-8F8D-B9ED696F357D}"/>
              </a:ext>
            </a:extLst>
          </p:cNvPr>
          <p:cNvCxnSpPr/>
          <p:nvPr/>
        </p:nvCxnSpPr>
        <p:spPr bwMode="auto">
          <a:xfrm>
            <a:off x="8207477" y="3417493"/>
            <a:ext cx="0" cy="10316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1F848BFB-B930-4BC1-BE8A-19C6FA6A1A60}"/>
              </a:ext>
            </a:extLst>
          </p:cNvPr>
          <p:cNvSpPr txBox="1"/>
          <p:nvPr/>
        </p:nvSpPr>
        <p:spPr>
          <a:xfrm>
            <a:off x="10358284" y="4460557"/>
            <a:ext cx="6145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000000"/>
                </a:solidFill>
              </a:rPr>
              <a:t>Y</a:t>
            </a:r>
            <a:endParaRPr lang="en-US" sz="2600" b="1" dirty="0">
              <a:solidFill>
                <a:srgbClr val="000000"/>
              </a:solidFill>
            </a:endParaRPr>
          </a:p>
        </p:txBody>
      </p:sp>
      <p:graphicFrame>
        <p:nvGraphicFramePr>
          <p:cNvPr id="29" name="Objeto 28">
            <a:extLst>
              <a:ext uri="{FF2B5EF4-FFF2-40B4-BE49-F238E27FC236}">
                <a16:creationId xmlns:a16="http://schemas.microsoft.com/office/drawing/2014/main" id="{ECD9ED46-66C7-47DD-87A0-C6BF0A50A2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878565"/>
              </p:ext>
            </p:extLst>
          </p:nvPr>
        </p:nvGraphicFramePr>
        <p:xfrm>
          <a:off x="3048000" y="4467091"/>
          <a:ext cx="765552" cy="866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31640" imgH="482400" progId="Equation.DSMT4">
                  <p:embed/>
                </p:oleObj>
              </mc:Choice>
              <mc:Fallback>
                <p:oleObj name="Equation" r:id="rId11" imgW="431640" imgH="482400" progId="Equation.DSMT4">
                  <p:embed/>
                  <p:pic>
                    <p:nvPicPr>
                      <p:cNvPr id="83" name="Objeto 82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48000" y="4467091"/>
                        <a:ext cx="765552" cy="8669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upo 1">
            <a:extLst>
              <a:ext uri="{FF2B5EF4-FFF2-40B4-BE49-F238E27FC236}">
                <a16:creationId xmlns:a16="http://schemas.microsoft.com/office/drawing/2014/main" id="{74D92BA5-A019-4361-B7EC-CD484392C300}"/>
              </a:ext>
            </a:extLst>
          </p:cNvPr>
          <p:cNvGrpSpPr/>
          <p:nvPr/>
        </p:nvGrpSpPr>
        <p:grpSpPr>
          <a:xfrm>
            <a:off x="3547398" y="1219200"/>
            <a:ext cx="1405604" cy="4138206"/>
            <a:chOff x="2400300" y="1357572"/>
            <a:chExt cx="1045769" cy="3038727"/>
          </a:xfrm>
        </p:grpSpPr>
        <p:cxnSp>
          <p:nvCxnSpPr>
            <p:cNvPr id="31" name="Conector reto 30">
              <a:extLst>
                <a:ext uri="{FF2B5EF4-FFF2-40B4-BE49-F238E27FC236}">
                  <a16:creationId xmlns:a16="http://schemas.microsoft.com/office/drawing/2014/main" id="{87AA0F92-0171-4FBB-A43D-5C56BF3C39C0}"/>
                </a:ext>
              </a:extLst>
            </p:cNvPr>
            <p:cNvCxnSpPr/>
            <p:nvPr/>
          </p:nvCxnSpPr>
          <p:spPr bwMode="auto">
            <a:xfrm>
              <a:off x="2895600" y="1600200"/>
              <a:ext cx="0" cy="212913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32" name="Objeto 31">
              <a:extLst>
                <a:ext uri="{FF2B5EF4-FFF2-40B4-BE49-F238E27FC236}">
                  <a16:creationId xmlns:a16="http://schemas.microsoft.com/office/drawing/2014/main" id="{4CA68565-4A22-4722-A88B-1551E0FB778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3706694"/>
                </p:ext>
              </p:extLst>
            </p:nvPr>
          </p:nvGraphicFramePr>
          <p:xfrm>
            <a:off x="2900385" y="1357572"/>
            <a:ext cx="545684" cy="6479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406080" imgH="482400" progId="Equation.DSMT4">
                    <p:embed/>
                  </p:oleObj>
                </mc:Choice>
                <mc:Fallback>
                  <p:oleObj name="Equation" r:id="rId13" imgW="406080" imgH="482400" progId="Equation.DSMT4">
                    <p:embed/>
                    <p:pic>
                      <p:nvPicPr>
                        <p:cNvPr id="64" name="Objeto 63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900385" y="1357572"/>
                          <a:ext cx="545684" cy="64799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3" name="Conector de seta reta 65">
              <a:extLst>
                <a:ext uri="{FF2B5EF4-FFF2-40B4-BE49-F238E27FC236}">
                  <a16:creationId xmlns:a16="http://schemas.microsoft.com/office/drawing/2014/main" id="{8497EA00-0831-4E9E-BF87-F15BDCA90225}"/>
                </a:ext>
              </a:extLst>
            </p:cNvPr>
            <p:cNvCxnSpPr/>
            <p:nvPr/>
          </p:nvCxnSpPr>
          <p:spPr bwMode="auto">
            <a:xfrm>
              <a:off x="2400300" y="2057400"/>
              <a:ext cx="4191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34" name="Objeto 33">
              <a:extLst>
                <a:ext uri="{FF2B5EF4-FFF2-40B4-BE49-F238E27FC236}">
                  <a16:creationId xmlns:a16="http://schemas.microsoft.com/office/drawing/2014/main" id="{F98E2682-AEC2-4CD9-AA82-2C77AE07C89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7072379"/>
                </p:ext>
              </p:extLst>
            </p:nvPr>
          </p:nvGraphicFramePr>
          <p:xfrm>
            <a:off x="2652369" y="3763610"/>
            <a:ext cx="532790" cy="6326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406080" imgH="482400" progId="Equation.DSMT4">
                    <p:embed/>
                  </p:oleObj>
                </mc:Choice>
                <mc:Fallback>
                  <p:oleObj name="Equation" r:id="rId15" imgW="406080" imgH="482400" progId="Equation.DSMT4">
                    <p:embed/>
                    <p:pic>
                      <p:nvPicPr>
                        <p:cNvPr id="84" name="Objeto 83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652369" y="3763610"/>
                          <a:ext cx="532790" cy="63268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35C18F4F-5618-4F1D-A6D0-B61182101036}"/>
              </a:ext>
            </a:extLst>
          </p:cNvPr>
          <p:cNvSpPr txBox="1"/>
          <p:nvPr/>
        </p:nvSpPr>
        <p:spPr>
          <a:xfrm>
            <a:off x="381000" y="5489138"/>
            <a:ext cx="11582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dirty="0"/>
              <a:t>Logo, no caso conhecido como armadilha da liquidez, a política monetária não afeta a taxa de juros e, por isso, não afeta o produto. Note que a política monetária não desloca a curva LM.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215011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1D74CBD5-8E50-41E9-90C7-B31D3225BEEB}"/>
              </a:ext>
            </a:extLst>
          </p:cNvPr>
          <p:cNvSpPr/>
          <p:nvPr/>
        </p:nvSpPr>
        <p:spPr>
          <a:xfrm>
            <a:off x="863988" y="2361433"/>
            <a:ext cx="4734946" cy="3660711"/>
          </a:xfrm>
          <a:prstGeom prst="rect">
            <a:avLst/>
          </a:prstGeom>
          <a:solidFill>
            <a:srgbClr val="F8F8F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67E3F47A-63EA-4C57-94E8-4538EA8E8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-576776"/>
            <a:ext cx="7886700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Armadilha da Liquidez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0" name="Conector de seta reta 48">
            <a:extLst>
              <a:ext uri="{FF2B5EF4-FFF2-40B4-BE49-F238E27FC236}">
                <a16:creationId xmlns:a16="http://schemas.microsoft.com/office/drawing/2014/main" id="{E561D08D-85C8-4454-B48B-89C5CB8D74C9}"/>
              </a:ext>
            </a:extLst>
          </p:cNvPr>
          <p:cNvCxnSpPr/>
          <p:nvPr/>
        </p:nvCxnSpPr>
        <p:spPr bwMode="auto">
          <a:xfrm flipV="1">
            <a:off x="1246111" y="2652980"/>
            <a:ext cx="0" cy="290558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Conector de seta reta 49">
            <a:extLst>
              <a:ext uri="{FF2B5EF4-FFF2-40B4-BE49-F238E27FC236}">
                <a16:creationId xmlns:a16="http://schemas.microsoft.com/office/drawing/2014/main" id="{F08C04BD-028C-4219-8542-F6056995AFB7}"/>
              </a:ext>
            </a:extLst>
          </p:cNvPr>
          <p:cNvCxnSpPr/>
          <p:nvPr/>
        </p:nvCxnSpPr>
        <p:spPr bwMode="auto">
          <a:xfrm>
            <a:off x="1246111" y="5558565"/>
            <a:ext cx="378951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B22067E7-3C2E-4B42-A678-6DC2D343F39B}"/>
              </a:ext>
            </a:extLst>
          </p:cNvPr>
          <p:cNvSpPr txBox="1"/>
          <p:nvPr/>
        </p:nvSpPr>
        <p:spPr>
          <a:xfrm>
            <a:off x="938853" y="2389570"/>
            <a:ext cx="4096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/>
              <a:t>i</a:t>
            </a:r>
            <a:endParaRPr lang="en-US" sz="2600" b="1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F0718AE-7B91-4547-86FC-5508C8487380}"/>
              </a:ext>
            </a:extLst>
          </p:cNvPr>
          <p:cNvSpPr txBox="1"/>
          <p:nvPr/>
        </p:nvSpPr>
        <p:spPr>
          <a:xfrm>
            <a:off x="2572502" y="5516881"/>
            <a:ext cx="6145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000000"/>
                </a:solidFill>
              </a:rPr>
              <a:t>Y</a:t>
            </a:r>
            <a:r>
              <a:rPr lang="pt-BR" sz="2000" dirty="0">
                <a:solidFill>
                  <a:srgbClr val="000000"/>
                </a:solidFill>
              </a:rPr>
              <a:t>0</a:t>
            </a:r>
            <a:endParaRPr lang="en-US" sz="2000" dirty="0">
              <a:solidFill>
                <a:srgbClr val="000000"/>
              </a:solidFill>
            </a:endParaRPr>
          </a:p>
        </p:txBody>
      </p:sp>
      <p:graphicFrame>
        <p:nvGraphicFramePr>
          <p:cNvPr id="21" name="Objeto 20">
            <a:extLst>
              <a:ext uri="{FF2B5EF4-FFF2-40B4-BE49-F238E27FC236}">
                <a16:creationId xmlns:a16="http://schemas.microsoft.com/office/drawing/2014/main" id="{428D5AF2-3596-41E3-8F4B-758C17BE25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926196"/>
              </p:ext>
            </p:extLst>
          </p:nvPr>
        </p:nvGraphicFramePr>
        <p:xfrm>
          <a:off x="948276" y="3866209"/>
          <a:ext cx="307258" cy="856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1520" imgH="279360" progId="Equation.DSMT4">
                  <p:embed/>
                </p:oleObj>
              </mc:Choice>
              <mc:Fallback>
                <p:oleObj name="Equation" r:id="rId2" imgW="101520" imgH="279360" progId="Equation.DSMT4">
                  <p:embed/>
                  <p:pic>
                    <p:nvPicPr>
                      <p:cNvPr id="21" name="Objeto 20">
                        <a:extLst>
                          <a:ext uri="{FF2B5EF4-FFF2-40B4-BE49-F238E27FC236}">
                            <a16:creationId xmlns:a16="http://schemas.microsoft.com/office/drawing/2014/main" id="{05442B66-9A88-45E6-A465-79E9CB325F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48276" y="3866209"/>
                        <a:ext cx="307258" cy="8561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BC358447-8216-4064-BC4F-7B0A0B40E6E2}"/>
              </a:ext>
            </a:extLst>
          </p:cNvPr>
          <p:cNvCxnSpPr/>
          <p:nvPr/>
        </p:nvCxnSpPr>
        <p:spPr bwMode="auto">
          <a:xfrm>
            <a:off x="1246111" y="4514774"/>
            <a:ext cx="353346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FE2CCF63-5C9B-4F96-B96C-129F7F22CC20}"/>
              </a:ext>
            </a:extLst>
          </p:cNvPr>
          <p:cNvSpPr txBox="1"/>
          <p:nvPr/>
        </p:nvSpPr>
        <p:spPr>
          <a:xfrm>
            <a:off x="4829561" y="4251916"/>
            <a:ext cx="921773" cy="502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000000"/>
                </a:solidFill>
              </a:rPr>
              <a:t>LM</a:t>
            </a:r>
            <a:endParaRPr lang="en-US" sz="2600" dirty="0">
              <a:solidFill>
                <a:srgbClr val="000000"/>
              </a:solidFill>
            </a:endParaRPr>
          </a:p>
        </p:txBody>
      </p: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86C4BCBD-3703-48D4-ACDE-A68BDFAC5D1A}"/>
              </a:ext>
            </a:extLst>
          </p:cNvPr>
          <p:cNvCxnSpPr/>
          <p:nvPr/>
        </p:nvCxnSpPr>
        <p:spPr bwMode="auto">
          <a:xfrm>
            <a:off x="1855566" y="3866209"/>
            <a:ext cx="1741129" cy="1271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05979DEC-FDBA-4B66-9F72-D2D58ED278C3}"/>
              </a:ext>
            </a:extLst>
          </p:cNvPr>
          <p:cNvSpPr txBox="1"/>
          <p:nvPr/>
        </p:nvSpPr>
        <p:spPr>
          <a:xfrm>
            <a:off x="3294173" y="5039753"/>
            <a:ext cx="665728" cy="502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000000"/>
                </a:solidFill>
              </a:rPr>
              <a:t>IS</a:t>
            </a:r>
            <a:r>
              <a:rPr lang="pt-BR" sz="1500" dirty="0">
                <a:solidFill>
                  <a:srgbClr val="000000"/>
                </a:solidFill>
              </a:rPr>
              <a:t>0</a:t>
            </a:r>
            <a:endParaRPr lang="en-US" sz="1500" dirty="0">
              <a:solidFill>
                <a:srgbClr val="000000"/>
              </a:solidFill>
            </a:endParaRP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35744B0E-1F63-4F77-A284-089EFCAF565C}"/>
              </a:ext>
            </a:extLst>
          </p:cNvPr>
          <p:cNvCxnSpPr/>
          <p:nvPr/>
        </p:nvCxnSpPr>
        <p:spPr bwMode="auto">
          <a:xfrm>
            <a:off x="2777340" y="4514774"/>
            <a:ext cx="0" cy="10316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096E8151-7AE4-431E-B2D3-06BAD227E67E}"/>
              </a:ext>
            </a:extLst>
          </p:cNvPr>
          <p:cNvSpPr txBox="1"/>
          <p:nvPr/>
        </p:nvSpPr>
        <p:spPr>
          <a:xfrm>
            <a:off x="4984418" y="5557838"/>
            <a:ext cx="6145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000000"/>
                </a:solidFill>
              </a:rPr>
              <a:t>Y</a:t>
            </a:r>
            <a:endParaRPr lang="en-US" sz="2600" b="1" dirty="0">
              <a:solidFill>
                <a:srgbClr val="000000"/>
              </a:solidFill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F2123577-7BC6-4E03-9BEC-6C9CFCA54498}"/>
              </a:ext>
            </a:extLst>
          </p:cNvPr>
          <p:cNvSpPr txBox="1"/>
          <p:nvPr/>
        </p:nvSpPr>
        <p:spPr>
          <a:xfrm>
            <a:off x="296592" y="846800"/>
            <a:ext cx="1158240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900" dirty="0"/>
              <a:t>Note que no caso da armadilha da liquidez a política fiscal terá eficiência máxima (a taxa de juros não sobe após a expansão fiscal), pois não existe o efeito </a:t>
            </a:r>
            <a:r>
              <a:rPr lang="pt-BR" sz="2900" dirty="0" err="1"/>
              <a:t>crowding</a:t>
            </a:r>
            <a:r>
              <a:rPr lang="pt-BR" sz="2900" dirty="0"/>
              <a:t>-out.</a:t>
            </a:r>
            <a:endParaRPr lang="en-US" sz="2900" dirty="0"/>
          </a:p>
        </p:txBody>
      </p: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7AE28021-5D7A-4A44-8189-14DEDF072D77}"/>
              </a:ext>
            </a:extLst>
          </p:cNvPr>
          <p:cNvCxnSpPr/>
          <p:nvPr/>
        </p:nvCxnSpPr>
        <p:spPr bwMode="auto">
          <a:xfrm>
            <a:off x="2586974" y="3578490"/>
            <a:ext cx="2048387" cy="15565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EA73861B-C0AF-4640-A0C1-5A9E0E7FD001}"/>
              </a:ext>
            </a:extLst>
          </p:cNvPr>
          <p:cNvSpPr txBox="1"/>
          <p:nvPr/>
        </p:nvSpPr>
        <p:spPr>
          <a:xfrm>
            <a:off x="4431315" y="5065541"/>
            <a:ext cx="665728" cy="502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000000"/>
                </a:solidFill>
              </a:rPr>
              <a:t>IS</a:t>
            </a:r>
            <a:r>
              <a:rPr lang="pt-BR" sz="1500" dirty="0">
                <a:solidFill>
                  <a:srgbClr val="000000"/>
                </a:solidFill>
              </a:rPr>
              <a:t>1</a:t>
            </a:r>
            <a:endParaRPr lang="en-US" sz="1500" dirty="0">
              <a:solidFill>
                <a:srgbClr val="000000"/>
              </a:solidFill>
            </a:endParaRPr>
          </a:p>
        </p:txBody>
      </p: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70263816-C9C7-4CA6-855B-41F18F33AF8C}"/>
              </a:ext>
            </a:extLst>
          </p:cNvPr>
          <p:cNvCxnSpPr/>
          <p:nvPr/>
        </p:nvCxnSpPr>
        <p:spPr bwMode="auto">
          <a:xfrm>
            <a:off x="3858208" y="4512427"/>
            <a:ext cx="0" cy="10316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41A828E8-775E-4F2B-B96E-725E32183321}"/>
              </a:ext>
            </a:extLst>
          </p:cNvPr>
          <p:cNvSpPr txBox="1"/>
          <p:nvPr/>
        </p:nvSpPr>
        <p:spPr>
          <a:xfrm>
            <a:off x="3611167" y="5514535"/>
            <a:ext cx="6145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000000"/>
                </a:solidFill>
              </a:rPr>
              <a:t>Y</a:t>
            </a:r>
            <a:r>
              <a:rPr lang="pt-BR" sz="2000" dirty="0">
                <a:solidFill>
                  <a:srgbClr val="000000"/>
                </a:solidFill>
              </a:rPr>
              <a:t>1</a:t>
            </a:r>
            <a:endParaRPr lang="en-US" sz="2000" dirty="0">
              <a:solidFill>
                <a:srgbClr val="000000"/>
              </a:solidFill>
            </a:endParaRPr>
          </a:p>
        </p:txBody>
      </p:sp>
      <p:graphicFrame>
        <p:nvGraphicFramePr>
          <p:cNvPr id="41" name="Objeto 40">
            <a:extLst>
              <a:ext uri="{FF2B5EF4-FFF2-40B4-BE49-F238E27FC236}">
                <a16:creationId xmlns:a16="http://schemas.microsoft.com/office/drawing/2014/main" id="{BF3DCB9E-F5D5-4A6D-8B9D-AD0E7C9D9F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832360"/>
              </p:ext>
            </p:extLst>
          </p:nvPr>
        </p:nvGraphicFramePr>
        <p:xfrm>
          <a:off x="5679051" y="4898194"/>
          <a:ext cx="4192588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62040" imgH="431640" progId="Equation.DSMT4">
                  <p:embed/>
                </p:oleObj>
              </mc:Choice>
              <mc:Fallback>
                <p:oleObj name="Equation" r:id="rId4" imgW="1562040" imgH="43164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0F0C7851-5406-45A7-9B4E-847A30324C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79051" y="4898194"/>
                        <a:ext cx="4192588" cy="112395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67763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1ED0104B-2C78-45DB-B3B3-CB4D32D2623E}"/>
              </a:ext>
            </a:extLst>
          </p:cNvPr>
          <p:cNvSpPr/>
          <p:nvPr/>
        </p:nvSpPr>
        <p:spPr bwMode="auto">
          <a:xfrm>
            <a:off x="14065" y="4417257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A36EDF-6DDF-46EE-9E29-AADA2B8DE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85" y="119624"/>
            <a:ext cx="11905924" cy="488315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3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10) FGV - Técnico Superior Especializado (DPE RJ)/Economia/2014</a:t>
            </a:r>
            <a:endParaRPr lang="pt-BR" sz="3100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efeito Pigou no modelo IS-LM se caracteriza por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elevação dos gastos do governo que é absorvida pelas famílias, ampliando a renda e a taxa real de juros.</a:t>
            </a:r>
            <a:endParaRPr lang="pt-BR" sz="31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aumento da inflação esperada totalmente repassado para a taxa nominal de juros, com a taxa real e o nível de renda mantidos fixos.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aumento na expectativa da inflação, que provoca uma queda de igual magnitude na taxa real de juros.</a:t>
            </a:r>
            <a:endParaRPr lang="pt-BR" sz="31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expansão tanto da curva LM como da curva IS devido à queda dos preços, pois os saldos monetários reais são parte da riqueza do indivíduo.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expansão do nível de renda fruto da melhora da credibilidade das autoridades monetárias.</a:t>
            </a:r>
          </a:p>
        </p:txBody>
      </p:sp>
    </p:spTree>
    <p:extLst>
      <p:ext uri="{BB962C8B-B14F-4D97-AF65-F5344CB8AC3E}">
        <p14:creationId xmlns:p14="http://schemas.microsoft.com/office/powerpoint/2010/main" val="160882070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4346649-700E-4313-89AC-82C614597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546295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+mn-lt"/>
              </a:rPr>
              <a:t>Observações </a:t>
            </a:r>
            <a:r>
              <a:rPr lang="pt-BR" dirty="0">
                <a:solidFill>
                  <a:schemeClr val="tx1"/>
                </a:solidFill>
                <a:latin typeface="+mn-lt"/>
              </a:rPr>
              <a:t>– IS-LM</a:t>
            </a:r>
            <a:endParaRPr lang="pt-BR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C4538865-D82C-471B-965C-8ACD155A8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11658600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3200" b="1" dirty="0">
                <a:solidFill>
                  <a:schemeClr val="tx1"/>
                </a:solidFill>
              </a:rPr>
              <a:t>Os Efeitos Keynes, Liquidez, </a:t>
            </a:r>
            <a:r>
              <a:rPr lang="pt-BR" sz="3200" b="1" dirty="0" err="1">
                <a:solidFill>
                  <a:schemeClr val="tx1"/>
                </a:solidFill>
              </a:rPr>
              <a:t>Pigou</a:t>
            </a:r>
            <a:r>
              <a:rPr lang="pt-BR" sz="3200" b="1" dirty="0">
                <a:solidFill>
                  <a:schemeClr val="tx1"/>
                </a:solidFill>
              </a:rPr>
              <a:t> e Fisher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1200" b="1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pt-BR" b="1" dirty="0">
                <a:solidFill>
                  <a:schemeClr val="tx1"/>
                </a:solidFill>
              </a:rPr>
              <a:t>Efeito Keynes</a:t>
            </a:r>
          </a:p>
          <a:p>
            <a:pPr lvl="1" algn="just"/>
            <a:r>
              <a:rPr lang="pt-BR" sz="2600" dirty="0">
                <a:solidFill>
                  <a:schemeClr val="tx1"/>
                </a:solidFill>
              </a:rPr>
              <a:t>Efeito decorrente das alterações do nível de preços sobre a taxa de juros e o produto.</a:t>
            </a:r>
          </a:p>
          <a:p>
            <a:pPr lvl="1" algn="just"/>
            <a:endParaRPr lang="pt-BR" sz="1200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arenR" startAt="2"/>
            </a:pPr>
            <a:r>
              <a:rPr lang="pt-BR" b="1" dirty="0">
                <a:solidFill>
                  <a:schemeClr val="tx1"/>
                </a:solidFill>
              </a:rPr>
              <a:t>Efeito Liquidez</a:t>
            </a:r>
          </a:p>
          <a:p>
            <a:pPr lvl="1" algn="just"/>
            <a:r>
              <a:rPr lang="pt-BR" sz="2600" dirty="0">
                <a:solidFill>
                  <a:schemeClr val="tx1"/>
                </a:solidFill>
              </a:rPr>
              <a:t>Efeito decorrente das alterações na oferta monetária nominal (dado o nível de preços, sobre a oferta real de moeda) sobre a taxa de juros e o produto.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20608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>
            <a:extLst>
              <a:ext uri="{FF2B5EF4-FFF2-40B4-BE49-F238E27FC236}">
                <a16:creationId xmlns:a16="http://schemas.microsoft.com/office/drawing/2014/main" id="{8C4F1A4C-9E35-4207-9462-1D57ED05B0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1992" y="2181977"/>
            <a:ext cx="0" cy="313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9">
            <a:extLst>
              <a:ext uri="{FF2B5EF4-FFF2-40B4-BE49-F238E27FC236}">
                <a16:creationId xmlns:a16="http://schemas.microsoft.com/office/drawing/2014/main" id="{27AD01C2-AE67-457E-BB40-83DC962E3C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8074" y="5208418"/>
            <a:ext cx="450808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1">
            <a:extLst>
              <a:ext uri="{FF2B5EF4-FFF2-40B4-BE49-F238E27FC236}">
                <a16:creationId xmlns:a16="http://schemas.microsoft.com/office/drawing/2014/main" id="{8CB0CA52-0FBC-4E8F-A2AA-2CFC20DFA2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9420" y="2703778"/>
            <a:ext cx="2911470" cy="20872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2">
            <a:extLst>
              <a:ext uri="{FF2B5EF4-FFF2-40B4-BE49-F238E27FC236}">
                <a16:creationId xmlns:a16="http://schemas.microsoft.com/office/drawing/2014/main" id="{9E263718-C078-4633-8B8A-C5AF152866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85502" y="2495057"/>
            <a:ext cx="2911470" cy="219156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3">
            <a:extLst>
              <a:ext uri="{FF2B5EF4-FFF2-40B4-BE49-F238E27FC236}">
                <a16:creationId xmlns:a16="http://schemas.microsoft.com/office/drawing/2014/main" id="{6ED5FC01-882E-4FBA-A92E-67E58A024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4279" y="3643017"/>
            <a:ext cx="0" cy="156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4">
            <a:extLst>
              <a:ext uri="{FF2B5EF4-FFF2-40B4-BE49-F238E27FC236}">
                <a16:creationId xmlns:a16="http://schemas.microsoft.com/office/drawing/2014/main" id="{AB2B541D-66DC-459B-A4CA-3FEE4F500F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1992" y="3643017"/>
            <a:ext cx="1972286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17">
            <a:extLst>
              <a:ext uri="{FF2B5EF4-FFF2-40B4-BE49-F238E27FC236}">
                <a16:creationId xmlns:a16="http://schemas.microsoft.com/office/drawing/2014/main" id="{D2E40463-5F36-4A3F-AD87-75AD86D2F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5863" y="2032139"/>
            <a:ext cx="20215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/>
              <a:t>LM</a:t>
            </a:r>
            <a:r>
              <a:rPr lang="en-US" altLang="en-US" sz="1800" b="1" dirty="0"/>
              <a:t>0</a:t>
            </a:r>
            <a:r>
              <a:rPr lang="en-US" altLang="en-US" b="1" dirty="0"/>
              <a:t>(M</a:t>
            </a:r>
            <a:r>
              <a:rPr lang="en-US" altLang="en-US" sz="1400" b="1" dirty="0"/>
              <a:t>0</a:t>
            </a:r>
            <a:r>
              <a:rPr lang="en-US" altLang="en-US" b="1" dirty="0"/>
              <a:t>/P</a:t>
            </a:r>
            <a:r>
              <a:rPr lang="en-US" altLang="en-US" sz="1400" b="1" dirty="0"/>
              <a:t>0</a:t>
            </a:r>
            <a:r>
              <a:rPr lang="en-US" altLang="en-US" b="1" dirty="0"/>
              <a:t>)</a:t>
            </a:r>
          </a:p>
        </p:txBody>
      </p:sp>
      <p:sp>
        <p:nvSpPr>
          <p:cNvPr id="12" name="Text Box 18">
            <a:extLst>
              <a:ext uri="{FF2B5EF4-FFF2-40B4-BE49-F238E27FC236}">
                <a16:creationId xmlns:a16="http://schemas.microsoft.com/office/drawing/2014/main" id="{33167876-8423-4285-BB93-A64995974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0891" y="4582257"/>
            <a:ext cx="1220939" cy="60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/>
              <a:t>IS</a:t>
            </a:r>
            <a:r>
              <a:rPr lang="en-US" altLang="en-US" sz="1800" b="1" dirty="0"/>
              <a:t>0</a:t>
            </a:r>
          </a:p>
        </p:txBody>
      </p:sp>
      <p:sp>
        <p:nvSpPr>
          <p:cNvPr id="13" name="Text Box 19">
            <a:extLst>
              <a:ext uri="{FF2B5EF4-FFF2-40B4-BE49-F238E27FC236}">
                <a16:creationId xmlns:a16="http://schemas.microsoft.com/office/drawing/2014/main" id="{787BEF2C-44A7-4682-9D89-347D56383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318" y="1879739"/>
            <a:ext cx="37567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400" dirty="0" err="1"/>
              <a:t>i</a:t>
            </a:r>
            <a:endParaRPr lang="en-US" altLang="en-US" sz="3400" dirty="0"/>
          </a:p>
        </p:txBody>
      </p:sp>
      <p:sp>
        <p:nvSpPr>
          <p:cNvPr id="14" name="Text Box 23">
            <a:extLst>
              <a:ext uri="{FF2B5EF4-FFF2-40B4-BE49-F238E27FC236}">
                <a16:creationId xmlns:a16="http://schemas.microsoft.com/office/drawing/2014/main" id="{3D19027F-BF6A-4411-9772-BAE360806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4527" y="5109623"/>
            <a:ext cx="845266" cy="60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/>
              <a:t>Y</a:t>
            </a:r>
            <a:r>
              <a:rPr lang="en-US" altLang="en-US" sz="1800" b="1" dirty="0"/>
              <a:t>0</a:t>
            </a:r>
          </a:p>
        </p:txBody>
      </p:sp>
      <p:sp>
        <p:nvSpPr>
          <p:cNvPr id="15" name="Text Box 31">
            <a:extLst>
              <a:ext uri="{FF2B5EF4-FFF2-40B4-BE49-F238E27FC236}">
                <a16:creationId xmlns:a16="http://schemas.microsoft.com/office/drawing/2014/main" id="{12C7736D-82CC-40FF-96EE-7AE6EE8A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33" y="3282512"/>
            <a:ext cx="631648" cy="60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/>
              <a:t>i</a:t>
            </a:r>
            <a:r>
              <a:rPr lang="en-US" altLang="en-US" sz="1800" b="1" dirty="0"/>
              <a:t>0</a:t>
            </a:r>
          </a:p>
        </p:txBody>
      </p:sp>
      <p:grpSp>
        <p:nvGrpSpPr>
          <p:cNvPr id="16" name="Group 89">
            <a:extLst>
              <a:ext uri="{FF2B5EF4-FFF2-40B4-BE49-F238E27FC236}">
                <a16:creationId xmlns:a16="http://schemas.microsoft.com/office/drawing/2014/main" id="{0008C9A7-94E5-4039-B370-157188B34E72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488536"/>
            <a:ext cx="5944251" cy="3226464"/>
            <a:chOff x="288" y="995"/>
            <a:chExt cx="3038" cy="1484"/>
          </a:xfrm>
        </p:grpSpPr>
        <p:sp>
          <p:nvSpPr>
            <p:cNvPr id="17" name="Text Box 26">
              <a:extLst>
                <a:ext uri="{FF2B5EF4-FFF2-40B4-BE49-F238E27FC236}">
                  <a16:creationId xmlns:a16="http://schemas.microsoft.com/office/drawing/2014/main" id="{4FF848EE-8122-4257-9FF0-9FAAF007A7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995"/>
              <a:ext cx="926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600" b="1" dirty="0">
                  <a:solidFill>
                    <a:srgbClr val="003399"/>
                  </a:solidFill>
                </a:rPr>
                <a:t>LM</a:t>
              </a:r>
              <a:r>
                <a:rPr lang="en-US" altLang="en-US" sz="1800" b="1" dirty="0">
                  <a:solidFill>
                    <a:srgbClr val="003399"/>
                  </a:solidFill>
                </a:rPr>
                <a:t>1</a:t>
              </a:r>
              <a:r>
                <a:rPr lang="en-US" altLang="en-US" b="1" dirty="0">
                  <a:solidFill>
                    <a:srgbClr val="000099"/>
                  </a:solidFill>
                </a:rPr>
                <a:t>(M</a:t>
              </a:r>
              <a:r>
                <a:rPr lang="en-US" altLang="en-US" sz="1400" b="1" dirty="0">
                  <a:solidFill>
                    <a:srgbClr val="000099"/>
                  </a:solidFill>
                </a:rPr>
                <a:t>0</a:t>
              </a:r>
              <a:r>
                <a:rPr lang="en-US" altLang="en-US" b="1" dirty="0">
                  <a:solidFill>
                    <a:srgbClr val="000099"/>
                  </a:solidFill>
                </a:rPr>
                <a:t>/</a:t>
              </a:r>
              <a:r>
                <a:rPr lang="en-US" altLang="en-US" b="1" dirty="0">
                  <a:solidFill>
                    <a:srgbClr val="FF0000"/>
                  </a:solidFill>
                </a:rPr>
                <a:t>P</a:t>
              </a:r>
              <a:r>
                <a:rPr lang="en-US" altLang="en-US" sz="1400" b="1" dirty="0">
                  <a:solidFill>
                    <a:srgbClr val="FF0000"/>
                  </a:solidFill>
                </a:rPr>
                <a:t>1</a:t>
              </a:r>
              <a:r>
                <a:rPr lang="en-US" altLang="en-US" b="1" dirty="0">
                  <a:solidFill>
                    <a:srgbClr val="000099"/>
                  </a:solidFill>
                </a:rPr>
                <a:t>)</a:t>
              </a:r>
            </a:p>
          </p:txBody>
        </p:sp>
        <p:sp>
          <p:nvSpPr>
            <p:cNvPr id="18" name="Line 28">
              <a:extLst>
                <a:ext uri="{FF2B5EF4-FFF2-40B4-BE49-F238E27FC236}">
                  <a16:creationId xmlns:a16="http://schemas.microsoft.com/office/drawing/2014/main" id="{F4271B97-7EC8-48E8-A770-65CF1EB8CF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1200"/>
              <a:ext cx="1440" cy="960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29">
              <a:extLst>
                <a:ext uri="{FF2B5EF4-FFF2-40B4-BE49-F238E27FC236}">
                  <a16:creationId xmlns:a16="http://schemas.microsoft.com/office/drawing/2014/main" id="{B626D08F-D720-477E-B0B7-7F1A5A6718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201"/>
              <a:ext cx="432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600" b="1" dirty="0">
                  <a:solidFill>
                    <a:srgbClr val="003399"/>
                  </a:solidFill>
                </a:rPr>
                <a:t>Y</a:t>
              </a:r>
              <a:r>
                <a:rPr lang="en-US" altLang="en-US" sz="1800" b="1" dirty="0">
                  <a:solidFill>
                    <a:srgbClr val="003399"/>
                  </a:solidFill>
                </a:rPr>
                <a:t>1</a:t>
              </a:r>
            </a:p>
          </p:txBody>
        </p:sp>
        <p:sp>
          <p:nvSpPr>
            <p:cNvPr id="20" name="Text Box 32">
              <a:extLst>
                <a:ext uri="{FF2B5EF4-FFF2-40B4-BE49-F238E27FC236}">
                  <a16:creationId xmlns:a16="http://schemas.microsoft.com/office/drawing/2014/main" id="{37DCC582-CA3C-4744-ADD1-DDBEF2A68D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" y="1575"/>
              <a:ext cx="273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600" b="1" dirty="0">
                  <a:solidFill>
                    <a:srgbClr val="003399"/>
                  </a:solidFill>
                </a:rPr>
                <a:t>i</a:t>
              </a:r>
              <a:r>
                <a:rPr lang="en-US" altLang="en-US" sz="1800" b="1" dirty="0">
                  <a:solidFill>
                    <a:srgbClr val="003399"/>
                  </a:solidFill>
                </a:rPr>
                <a:t>1</a:t>
              </a:r>
            </a:p>
          </p:txBody>
        </p:sp>
        <p:sp>
          <p:nvSpPr>
            <p:cNvPr id="21" name="Line 33">
              <a:extLst>
                <a:ext uri="{FF2B5EF4-FFF2-40B4-BE49-F238E27FC236}">
                  <a16:creationId xmlns:a16="http://schemas.microsoft.com/office/drawing/2014/main" id="{AAC77E84-FDD7-425E-A1E4-DE33C29F60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64" y="1200"/>
              <a:ext cx="192" cy="192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34">
              <a:extLst>
                <a:ext uri="{FF2B5EF4-FFF2-40B4-BE49-F238E27FC236}">
                  <a16:creationId xmlns:a16="http://schemas.microsoft.com/office/drawing/2014/main" id="{F4BF4377-B7CF-4585-80A5-9E06BD212F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" y="1488"/>
              <a:ext cx="0" cy="288"/>
            </a:xfrm>
            <a:prstGeom prst="line">
              <a:avLst/>
            </a:prstGeom>
            <a:noFill/>
            <a:ln w="19050">
              <a:solidFill>
                <a:srgbClr val="003399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36">
              <a:extLst>
                <a:ext uri="{FF2B5EF4-FFF2-40B4-BE49-F238E27FC236}">
                  <a16:creationId xmlns:a16="http://schemas.microsoft.com/office/drawing/2014/main" id="{320E00D6-D73E-4329-B8B9-07340FA956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2436"/>
              <a:ext cx="288" cy="0"/>
            </a:xfrm>
            <a:prstGeom prst="line">
              <a:avLst/>
            </a:prstGeom>
            <a:noFill/>
            <a:ln w="19050">
              <a:solidFill>
                <a:srgbClr val="003399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66">
              <a:extLst>
                <a:ext uri="{FF2B5EF4-FFF2-40B4-BE49-F238E27FC236}">
                  <a16:creationId xmlns:a16="http://schemas.microsoft.com/office/drawing/2014/main" id="{82D8C909-0A9E-4523-847B-7A989EEB0F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1728"/>
              <a:ext cx="0" cy="528"/>
            </a:xfrm>
            <a:prstGeom prst="line">
              <a:avLst/>
            </a:prstGeom>
            <a:noFill/>
            <a:ln w="9525" cap="rnd">
              <a:solidFill>
                <a:srgbClr val="003399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67">
              <a:extLst>
                <a:ext uri="{FF2B5EF4-FFF2-40B4-BE49-F238E27FC236}">
                  <a16:creationId xmlns:a16="http://schemas.microsoft.com/office/drawing/2014/main" id="{2F83D49A-F354-4C1C-A8B5-264DC04D98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8" y="1728"/>
              <a:ext cx="1296" cy="0"/>
            </a:xfrm>
            <a:prstGeom prst="line">
              <a:avLst/>
            </a:prstGeom>
            <a:noFill/>
            <a:ln w="9525" cap="rnd">
              <a:solidFill>
                <a:srgbClr val="003399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" name="Line 7">
            <a:extLst>
              <a:ext uri="{FF2B5EF4-FFF2-40B4-BE49-F238E27FC236}">
                <a16:creationId xmlns:a16="http://schemas.microsoft.com/office/drawing/2014/main" id="{29378FFE-DFE0-4CF1-8584-F08BA305F0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17992" y="2181977"/>
            <a:ext cx="0" cy="313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9">
            <a:extLst>
              <a:ext uri="{FF2B5EF4-FFF2-40B4-BE49-F238E27FC236}">
                <a16:creationId xmlns:a16="http://schemas.microsoft.com/office/drawing/2014/main" id="{4BD914F5-D56D-45E2-8E69-8127FBAFE2D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4074" y="5208418"/>
            <a:ext cx="450808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BF6CC360-2AB4-4E5D-BFDB-E7C35FF55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75420" y="2703778"/>
            <a:ext cx="2911470" cy="20872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EAE8695C-75D4-4546-BCDA-E7DE5D40F5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81502" y="2495057"/>
            <a:ext cx="2911470" cy="219156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13">
            <a:extLst>
              <a:ext uri="{FF2B5EF4-FFF2-40B4-BE49-F238E27FC236}">
                <a16:creationId xmlns:a16="http://schemas.microsoft.com/office/drawing/2014/main" id="{B0C0E7D2-488A-4E83-8BCA-7E124CAF37ED}"/>
              </a:ext>
            </a:extLst>
          </p:cNvPr>
          <p:cNvSpPr>
            <a:spLocks noChangeShapeType="1"/>
          </p:cNvSpPr>
          <p:nvPr/>
        </p:nvSpPr>
        <p:spPr bwMode="auto">
          <a:xfrm>
            <a:off x="8690279" y="3643017"/>
            <a:ext cx="0" cy="156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14">
            <a:extLst>
              <a:ext uri="{FF2B5EF4-FFF2-40B4-BE49-F238E27FC236}">
                <a16:creationId xmlns:a16="http://schemas.microsoft.com/office/drawing/2014/main" id="{8FA489BB-568B-4F38-88E7-47C102F937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17992" y="3643017"/>
            <a:ext cx="1972286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7">
            <a:extLst>
              <a:ext uri="{FF2B5EF4-FFF2-40B4-BE49-F238E27FC236}">
                <a16:creationId xmlns:a16="http://schemas.microsoft.com/office/drawing/2014/main" id="{C9D3C6C9-ACA8-4E1B-BB30-5B4A44D3D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01869" y="1996896"/>
            <a:ext cx="178053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/>
              <a:t>LM</a:t>
            </a:r>
            <a:r>
              <a:rPr lang="en-US" altLang="en-US" sz="1800" b="1" dirty="0"/>
              <a:t>0</a:t>
            </a:r>
            <a:r>
              <a:rPr lang="en-US" altLang="en-US" b="1" dirty="0"/>
              <a:t>(M</a:t>
            </a:r>
            <a:r>
              <a:rPr lang="en-US" altLang="en-US" sz="1400" b="1" dirty="0"/>
              <a:t>0</a:t>
            </a:r>
            <a:r>
              <a:rPr lang="en-US" altLang="en-US" b="1" dirty="0"/>
              <a:t>/P</a:t>
            </a:r>
            <a:r>
              <a:rPr lang="en-US" altLang="en-US" sz="1400" b="1" dirty="0"/>
              <a:t>0</a:t>
            </a:r>
            <a:r>
              <a:rPr lang="en-US" altLang="en-US" b="1" dirty="0"/>
              <a:t>)</a:t>
            </a:r>
          </a:p>
        </p:txBody>
      </p:sp>
      <p:sp>
        <p:nvSpPr>
          <p:cNvPr id="33" name="Text Box 18">
            <a:extLst>
              <a:ext uri="{FF2B5EF4-FFF2-40B4-BE49-F238E27FC236}">
                <a16:creationId xmlns:a16="http://schemas.microsoft.com/office/drawing/2014/main" id="{9308DBB5-C520-4A24-B7F1-B24F144CC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6891" y="4582257"/>
            <a:ext cx="1220939" cy="60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/>
              <a:t>IS</a:t>
            </a:r>
            <a:r>
              <a:rPr lang="en-US" altLang="en-US" sz="1800" b="1" dirty="0"/>
              <a:t>0</a:t>
            </a:r>
          </a:p>
        </p:txBody>
      </p:sp>
      <p:sp>
        <p:nvSpPr>
          <p:cNvPr id="34" name="Text Box 19">
            <a:extLst>
              <a:ext uri="{FF2B5EF4-FFF2-40B4-BE49-F238E27FC236}">
                <a16:creationId xmlns:a16="http://schemas.microsoft.com/office/drawing/2014/main" id="{643D7EE7-A844-4975-B6BA-ABECC74AB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4052" y="1879739"/>
            <a:ext cx="30394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400" dirty="0" err="1"/>
              <a:t>i</a:t>
            </a:r>
            <a:endParaRPr lang="en-US" altLang="en-US" sz="3400" dirty="0"/>
          </a:p>
        </p:txBody>
      </p:sp>
      <p:sp>
        <p:nvSpPr>
          <p:cNvPr id="35" name="Text Box 23">
            <a:extLst>
              <a:ext uri="{FF2B5EF4-FFF2-40B4-BE49-F238E27FC236}">
                <a16:creationId xmlns:a16="http://schemas.microsoft.com/office/drawing/2014/main" id="{D241D49F-9988-4DAB-ACD7-CD1D0A52E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0527" y="5109623"/>
            <a:ext cx="845266" cy="60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/>
              <a:t>Y</a:t>
            </a:r>
            <a:r>
              <a:rPr lang="en-US" altLang="en-US" sz="1800" b="1" dirty="0"/>
              <a:t>0</a:t>
            </a:r>
          </a:p>
        </p:txBody>
      </p:sp>
      <p:sp>
        <p:nvSpPr>
          <p:cNvPr id="36" name="Text Box 31">
            <a:extLst>
              <a:ext uri="{FF2B5EF4-FFF2-40B4-BE49-F238E27FC236}">
                <a16:creationId xmlns:a16="http://schemas.microsoft.com/office/drawing/2014/main" id="{1C7F0ABD-D55A-40D4-8CC0-AE5A35043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33" y="3282512"/>
            <a:ext cx="631648" cy="60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/>
              <a:t>i</a:t>
            </a:r>
            <a:r>
              <a:rPr lang="en-US" altLang="en-US" sz="1800" b="1" dirty="0"/>
              <a:t>0</a:t>
            </a:r>
          </a:p>
        </p:txBody>
      </p:sp>
      <p:grpSp>
        <p:nvGrpSpPr>
          <p:cNvPr id="37" name="Group 89">
            <a:extLst>
              <a:ext uri="{FF2B5EF4-FFF2-40B4-BE49-F238E27FC236}">
                <a16:creationId xmlns:a16="http://schemas.microsoft.com/office/drawing/2014/main" id="{37E89274-49CB-4B38-AC09-9589746947E6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2488536"/>
            <a:ext cx="5944251" cy="3226464"/>
            <a:chOff x="288" y="995"/>
            <a:chExt cx="3038" cy="1484"/>
          </a:xfrm>
        </p:grpSpPr>
        <p:sp>
          <p:nvSpPr>
            <p:cNvPr id="38" name="Text Box 26">
              <a:extLst>
                <a:ext uri="{FF2B5EF4-FFF2-40B4-BE49-F238E27FC236}">
                  <a16:creationId xmlns:a16="http://schemas.microsoft.com/office/drawing/2014/main" id="{175F88CD-2EF6-4BD6-A244-BB1B36E955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6" y="995"/>
              <a:ext cx="910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600" b="1" dirty="0">
                  <a:solidFill>
                    <a:srgbClr val="003399"/>
                  </a:solidFill>
                </a:rPr>
                <a:t>LM</a:t>
              </a:r>
              <a:r>
                <a:rPr lang="en-US" altLang="en-US" sz="1800" b="1" dirty="0">
                  <a:solidFill>
                    <a:srgbClr val="003399"/>
                  </a:solidFill>
                </a:rPr>
                <a:t>1</a:t>
              </a:r>
              <a:r>
                <a:rPr lang="en-US" altLang="en-US" b="1" dirty="0">
                  <a:solidFill>
                    <a:srgbClr val="003399"/>
                  </a:solidFill>
                </a:rPr>
                <a:t>(</a:t>
              </a:r>
              <a:r>
                <a:rPr lang="en-US" altLang="en-US" b="1" dirty="0">
                  <a:solidFill>
                    <a:srgbClr val="FF0000"/>
                  </a:solidFill>
                </a:rPr>
                <a:t>M</a:t>
              </a:r>
              <a:r>
                <a:rPr lang="en-US" altLang="en-US" sz="1400" b="1" dirty="0">
                  <a:solidFill>
                    <a:srgbClr val="FF0000"/>
                  </a:solidFill>
                </a:rPr>
                <a:t>1</a:t>
              </a:r>
              <a:r>
                <a:rPr lang="en-US" altLang="en-US" b="1" dirty="0">
                  <a:solidFill>
                    <a:srgbClr val="003399"/>
                  </a:solidFill>
                </a:rPr>
                <a:t>/P</a:t>
              </a:r>
              <a:r>
                <a:rPr lang="en-US" altLang="en-US" sz="1400" b="1" dirty="0">
                  <a:solidFill>
                    <a:srgbClr val="003399"/>
                  </a:solidFill>
                </a:rPr>
                <a:t>0</a:t>
              </a:r>
              <a:r>
                <a:rPr lang="en-US" altLang="en-US" b="1" dirty="0">
                  <a:solidFill>
                    <a:srgbClr val="003399"/>
                  </a:solidFill>
                </a:rPr>
                <a:t>)</a:t>
              </a:r>
            </a:p>
          </p:txBody>
        </p:sp>
        <p:sp>
          <p:nvSpPr>
            <p:cNvPr id="39" name="Line 28">
              <a:extLst>
                <a:ext uri="{FF2B5EF4-FFF2-40B4-BE49-F238E27FC236}">
                  <a16:creationId xmlns:a16="http://schemas.microsoft.com/office/drawing/2014/main" id="{19089AE4-8AED-4316-8448-9C8BCB457E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1200"/>
              <a:ext cx="1440" cy="960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Text Box 29">
              <a:extLst>
                <a:ext uri="{FF2B5EF4-FFF2-40B4-BE49-F238E27FC236}">
                  <a16:creationId xmlns:a16="http://schemas.microsoft.com/office/drawing/2014/main" id="{F09C2801-C225-44C0-9D5E-792A5B3684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201"/>
              <a:ext cx="432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600" b="1" dirty="0">
                  <a:solidFill>
                    <a:srgbClr val="003399"/>
                  </a:solidFill>
                </a:rPr>
                <a:t>Y</a:t>
              </a:r>
              <a:r>
                <a:rPr lang="en-US" altLang="en-US" sz="1800" b="1" dirty="0">
                  <a:solidFill>
                    <a:srgbClr val="003399"/>
                  </a:solidFill>
                </a:rPr>
                <a:t>1</a:t>
              </a:r>
            </a:p>
          </p:txBody>
        </p:sp>
        <p:sp>
          <p:nvSpPr>
            <p:cNvPr id="41" name="Text Box 32">
              <a:extLst>
                <a:ext uri="{FF2B5EF4-FFF2-40B4-BE49-F238E27FC236}">
                  <a16:creationId xmlns:a16="http://schemas.microsoft.com/office/drawing/2014/main" id="{02C067DA-F6A3-4C81-84B5-F9002AFBF7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" y="1575"/>
              <a:ext cx="273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600" b="1" dirty="0">
                  <a:solidFill>
                    <a:srgbClr val="003399"/>
                  </a:solidFill>
                </a:rPr>
                <a:t>i</a:t>
              </a:r>
              <a:r>
                <a:rPr lang="en-US" altLang="en-US" sz="1800" b="1" dirty="0">
                  <a:solidFill>
                    <a:srgbClr val="003399"/>
                  </a:solidFill>
                </a:rPr>
                <a:t>1</a:t>
              </a:r>
            </a:p>
          </p:txBody>
        </p:sp>
        <p:sp>
          <p:nvSpPr>
            <p:cNvPr id="42" name="Line 33">
              <a:extLst>
                <a:ext uri="{FF2B5EF4-FFF2-40B4-BE49-F238E27FC236}">
                  <a16:creationId xmlns:a16="http://schemas.microsoft.com/office/drawing/2014/main" id="{342838DC-BC2E-430F-AAE5-7FFECB7C41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64" y="1200"/>
              <a:ext cx="192" cy="192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34">
              <a:extLst>
                <a:ext uri="{FF2B5EF4-FFF2-40B4-BE49-F238E27FC236}">
                  <a16:creationId xmlns:a16="http://schemas.microsoft.com/office/drawing/2014/main" id="{C607781A-7451-4F76-A27D-0238A4203B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" y="1488"/>
              <a:ext cx="0" cy="288"/>
            </a:xfrm>
            <a:prstGeom prst="line">
              <a:avLst/>
            </a:prstGeom>
            <a:noFill/>
            <a:ln w="19050">
              <a:solidFill>
                <a:srgbClr val="003399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Line 36">
              <a:extLst>
                <a:ext uri="{FF2B5EF4-FFF2-40B4-BE49-F238E27FC236}">
                  <a16:creationId xmlns:a16="http://schemas.microsoft.com/office/drawing/2014/main" id="{7B6AE61F-6E9A-46B4-A5CB-90F3790392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2436"/>
              <a:ext cx="288" cy="0"/>
            </a:xfrm>
            <a:prstGeom prst="line">
              <a:avLst/>
            </a:prstGeom>
            <a:noFill/>
            <a:ln w="19050">
              <a:solidFill>
                <a:srgbClr val="003399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66">
              <a:extLst>
                <a:ext uri="{FF2B5EF4-FFF2-40B4-BE49-F238E27FC236}">
                  <a16:creationId xmlns:a16="http://schemas.microsoft.com/office/drawing/2014/main" id="{97A628E1-E0B7-4830-98DF-4C5EAC41DC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1728"/>
              <a:ext cx="0" cy="528"/>
            </a:xfrm>
            <a:prstGeom prst="line">
              <a:avLst/>
            </a:prstGeom>
            <a:noFill/>
            <a:ln w="9525" cap="rnd">
              <a:solidFill>
                <a:srgbClr val="003399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67">
              <a:extLst>
                <a:ext uri="{FF2B5EF4-FFF2-40B4-BE49-F238E27FC236}">
                  <a16:creationId xmlns:a16="http://schemas.microsoft.com/office/drawing/2014/main" id="{CF8BA553-3B46-4A21-9F73-8A2B564C31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8" y="1728"/>
              <a:ext cx="1296" cy="0"/>
            </a:xfrm>
            <a:prstGeom prst="line">
              <a:avLst/>
            </a:prstGeom>
            <a:noFill/>
            <a:ln w="9525" cap="rnd">
              <a:solidFill>
                <a:srgbClr val="003399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1CC3F1A5-C983-4C40-9455-9358E04E974F}"/>
              </a:ext>
            </a:extLst>
          </p:cNvPr>
          <p:cNvSpPr txBox="1"/>
          <p:nvPr/>
        </p:nvSpPr>
        <p:spPr>
          <a:xfrm>
            <a:off x="1524000" y="1224102"/>
            <a:ext cx="2629714" cy="584775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Efeito Keynes</a:t>
            </a: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549F8586-3CEE-4A8D-A6E8-54189FBA0D97}"/>
              </a:ext>
            </a:extLst>
          </p:cNvPr>
          <p:cNvSpPr txBox="1"/>
          <p:nvPr/>
        </p:nvSpPr>
        <p:spPr>
          <a:xfrm>
            <a:off x="7696199" y="1218764"/>
            <a:ext cx="2911469" cy="584775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3200" b="1" dirty="0"/>
              <a:t>Efeito Liquidez</a:t>
            </a:r>
          </a:p>
        </p:txBody>
      </p:sp>
      <p:sp>
        <p:nvSpPr>
          <p:cNvPr id="51" name="Título 1">
            <a:extLst>
              <a:ext uri="{FF2B5EF4-FFF2-40B4-BE49-F238E27FC236}">
                <a16:creationId xmlns:a16="http://schemas.microsoft.com/office/drawing/2014/main" id="{7671175A-C137-4318-8CFC-BF154BDC1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546295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+mn-lt"/>
              </a:rPr>
              <a:t>Observações </a:t>
            </a:r>
            <a:r>
              <a:rPr lang="pt-BR" dirty="0">
                <a:solidFill>
                  <a:schemeClr val="tx1"/>
                </a:solidFill>
                <a:latin typeface="+mn-lt"/>
              </a:rPr>
              <a:t>– IS-LM</a:t>
            </a:r>
            <a:endParaRPr lang="pt-BR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5490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C719E03B-A52F-4577-88B7-6F043474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457196"/>
            <a:ext cx="11658600" cy="61722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pt-BR" sz="1200" b="1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arenR" startAt="3"/>
            </a:pPr>
            <a:r>
              <a:rPr lang="pt-BR" b="1" dirty="0">
                <a:solidFill>
                  <a:schemeClr val="tx1"/>
                </a:solidFill>
              </a:rPr>
              <a:t>Efeito </a:t>
            </a:r>
            <a:r>
              <a:rPr lang="pt-BR" b="1" dirty="0" err="1">
                <a:solidFill>
                  <a:schemeClr val="tx1"/>
                </a:solidFill>
              </a:rPr>
              <a:t>Pigou</a:t>
            </a:r>
            <a:endParaRPr lang="pt-BR" b="1" dirty="0">
              <a:solidFill>
                <a:schemeClr val="tx1"/>
              </a:solidFill>
            </a:endParaRPr>
          </a:p>
          <a:p>
            <a:pPr lvl="1" algn="just"/>
            <a:r>
              <a:rPr lang="pt-BR" sz="2600" dirty="0">
                <a:solidFill>
                  <a:schemeClr val="tx1"/>
                </a:solidFill>
              </a:rPr>
              <a:t>Suponha que o consumo das famílias não dependa apenas da renda disponível, mas também seja função positiva do estoque real de riqueza, representado, em parte, pelo volume real de moeda, ou seja:</a:t>
            </a:r>
          </a:p>
          <a:p>
            <a:pPr lvl="1" algn="just"/>
            <a:endParaRPr lang="pt-BR" sz="2600" dirty="0">
              <a:solidFill>
                <a:schemeClr val="tx1"/>
              </a:solidFill>
            </a:endParaRPr>
          </a:p>
          <a:p>
            <a:pPr lvl="1" algn="just"/>
            <a:endParaRPr lang="pt-BR" sz="2600" dirty="0">
              <a:solidFill>
                <a:schemeClr val="tx1"/>
              </a:solidFill>
            </a:endParaRPr>
          </a:p>
          <a:p>
            <a:pPr lvl="1" algn="just"/>
            <a:endParaRPr lang="pt-BR" sz="2600" dirty="0">
              <a:solidFill>
                <a:schemeClr val="tx1"/>
              </a:solidFill>
            </a:endParaRPr>
          </a:p>
          <a:p>
            <a:pPr lvl="1" algn="just"/>
            <a:endParaRPr lang="pt-BR" sz="2200" dirty="0">
              <a:solidFill>
                <a:schemeClr val="tx1"/>
              </a:solidFill>
            </a:endParaRPr>
          </a:p>
          <a:p>
            <a:pPr lvl="1" algn="just"/>
            <a:endParaRPr lang="pt-BR" sz="400" dirty="0">
              <a:solidFill>
                <a:schemeClr val="tx1"/>
              </a:solidFill>
            </a:endParaRPr>
          </a:p>
          <a:p>
            <a:pPr lvl="1" algn="just"/>
            <a:r>
              <a:rPr lang="pt-BR" sz="2600" dirty="0">
                <a:solidFill>
                  <a:schemeClr val="tx1"/>
                </a:solidFill>
              </a:rPr>
              <a:t>Nesse caso, uma redução do nível de preços, que aumente a liquidez real, aumentará o investimento, via queda na taxa de juros, mas também aumentará o consumo das famílias, dado o aumento da riqueza real (deslocamento da IS para a direita), ocasionando uma variação maior no produto.</a:t>
            </a:r>
          </a:p>
          <a:p>
            <a:pPr lvl="1" algn="just"/>
            <a:r>
              <a:rPr lang="pt-BR" sz="2600" dirty="0">
                <a:solidFill>
                  <a:schemeClr val="tx1"/>
                </a:solidFill>
              </a:rPr>
              <a:t>Logo, se vale o Efeito </a:t>
            </a:r>
            <a:r>
              <a:rPr lang="pt-BR" sz="2600" dirty="0" err="1">
                <a:solidFill>
                  <a:schemeClr val="tx1"/>
                </a:solidFill>
              </a:rPr>
              <a:t>Pigou</a:t>
            </a:r>
            <a:r>
              <a:rPr lang="pt-BR" sz="2600" dirty="0">
                <a:solidFill>
                  <a:schemeClr val="tx1"/>
                </a:solidFill>
              </a:rPr>
              <a:t>,  a curva de demanda agregada será mais elástica ao nível de preços (mais achatada).</a:t>
            </a:r>
          </a:p>
        </p:txBody>
      </p:sp>
      <p:graphicFrame>
        <p:nvGraphicFramePr>
          <p:cNvPr id="6" name="Object 9">
            <a:extLst>
              <a:ext uri="{FF2B5EF4-FFF2-40B4-BE49-F238E27FC236}">
                <a16:creationId xmlns:a16="http://schemas.microsoft.com/office/drawing/2014/main" id="{4365E8C7-BA97-44EB-86BD-077309F395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570166"/>
              </p:ext>
            </p:extLst>
          </p:nvPr>
        </p:nvGraphicFramePr>
        <p:xfrm>
          <a:off x="1066800" y="2362200"/>
          <a:ext cx="36576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44520" imgH="685800" progId="Equation.DSMT4">
                  <p:embed/>
                </p:oleObj>
              </mc:Choice>
              <mc:Fallback>
                <p:oleObj name="Equation" r:id="rId2" imgW="1244520" imgH="685800" progId="Equation.DSMT4">
                  <p:embed/>
                  <p:pic>
                    <p:nvPicPr>
                      <p:cNvPr id="6" name="Object 9">
                        <a:extLst>
                          <a:ext uri="{FF2B5EF4-FFF2-40B4-BE49-F238E27FC236}">
                            <a16:creationId xmlns:a16="http://schemas.microsoft.com/office/drawing/2014/main" id="{EEFD5A7E-79E4-47B2-91D6-F958DD1F58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362200"/>
                        <a:ext cx="3657600" cy="16002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ítulo 1">
            <a:extLst>
              <a:ext uri="{FF2B5EF4-FFF2-40B4-BE49-F238E27FC236}">
                <a16:creationId xmlns:a16="http://schemas.microsoft.com/office/drawing/2014/main" id="{295A7716-AA1F-4559-99E8-406E4345C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546295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+mn-lt"/>
              </a:rPr>
              <a:t>Observações </a:t>
            </a:r>
            <a:r>
              <a:rPr lang="pt-BR" dirty="0">
                <a:solidFill>
                  <a:schemeClr val="tx1"/>
                </a:solidFill>
                <a:latin typeface="+mn-lt"/>
              </a:rPr>
              <a:t>– IS-LM</a:t>
            </a:r>
            <a:endParaRPr lang="pt-BR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979850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>
            <a:extLst>
              <a:ext uri="{FF2B5EF4-FFF2-40B4-BE49-F238E27FC236}">
                <a16:creationId xmlns:a16="http://schemas.microsoft.com/office/drawing/2014/main" id="{2D24D26F-3949-445B-AA98-00236E7409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35242" y="684731"/>
            <a:ext cx="0" cy="284009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672B51E5-A3AA-4E8F-A70A-6D763447C3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35242" y="3619499"/>
            <a:ext cx="0" cy="284009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9">
            <a:extLst>
              <a:ext uri="{FF2B5EF4-FFF2-40B4-BE49-F238E27FC236}">
                <a16:creationId xmlns:a16="http://schemas.microsoft.com/office/drawing/2014/main" id="{8509BB59-0A7E-41F5-AB33-04FDF59B6A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1021" y="3430159"/>
            <a:ext cx="404261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0">
            <a:extLst>
              <a:ext uri="{FF2B5EF4-FFF2-40B4-BE49-F238E27FC236}">
                <a16:creationId xmlns:a16="http://schemas.microsoft.com/office/drawing/2014/main" id="{FA101099-CD11-45DA-A629-5B631F27A0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1021" y="6364926"/>
            <a:ext cx="404261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1">
            <a:extLst>
              <a:ext uri="{FF2B5EF4-FFF2-40B4-BE49-F238E27FC236}">
                <a16:creationId xmlns:a16="http://schemas.microsoft.com/office/drawing/2014/main" id="{0BFD292D-6CCF-4420-A9C5-BA05A31032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4790" y="1158081"/>
            <a:ext cx="2610853" cy="18933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2">
            <a:extLst>
              <a:ext uri="{FF2B5EF4-FFF2-40B4-BE49-F238E27FC236}">
                <a16:creationId xmlns:a16="http://schemas.microsoft.com/office/drawing/2014/main" id="{254D234F-48E2-4F5C-B2AA-2DE0198483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0569" y="968741"/>
            <a:ext cx="2610853" cy="198806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3">
            <a:extLst>
              <a:ext uri="{FF2B5EF4-FFF2-40B4-BE49-F238E27FC236}">
                <a16:creationId xmlns:a16="http://schemas.microsoft.com/office/drawing/2014/main" id="{5F278336-C843-4D55-9892-B2CAC7B804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03884" y="2010110"/>
            <a:ext cx="0" cy="142004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4">
            <a:extLst>
              <a:ext uri="{FF2B5EF4-FFF2-40B4-BE49-F238E27FC236}">
                <a16:creationId xmlns:a16="http://schemas.microsoft.com/office/drawing/2014/main" id="{C6EB8270-BA1A-4D25-936B-D75729A272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35242" y="2010110"/>
            <a:ext cx="1768642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5">
            <a:extLst>
              <a:ext uri="{FF2B5EF4-FFF2-40B4-BE49-F238E27FC236}">
                <a16:creationId xmlns:a16="http://schemas.microsoft.com/office/drawing/2014/main" id="{46D197D3-AA17-453E-BF7F-4D1437B4FE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9010" y="4048050"/>
            <a:ext cx="2129590" cy="189999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6">
            <a:extLst>
              <a:ext uri="{FF2B5EF4-FFF2-40B4-BE49-F238E27FC236}">
                <a16:creationId xmlns:a16="http://schemas.microsoft.com/office/drawing/2014/main" id="{E3FC2F88-ACFF-4825-BB99-166F55BFB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4589" y="5715000"/>
            <a:ext cx="460809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/>
              <a:t>AD</a:t>
            </a:r>
            <a:r>
              <a:rPr lang="en-US" altLang="en-US" sz="2000" b="1" dirty="0"/>
              <a:t>0 </a:t>
            </a:r>
            <a:r>
              <a:rPr lang="en-US" altLang="en-US" b="1" dirty="0"/>
              <a:t>(</a:t>
            </a:r>
            <a:r>
              <a:rPr lang="en-US" altLang="en-US" b="1" dirty="0" err="1"/>
              <a:t>Sem</a:t>
            </a:r>
            <a:r>
              <a:rPr lang="en-US" altLang="en-US" b="1" dirty="0"/>
              <a:t> </a:t>
            </a:r>
            <a:r>
              <a:rPr lang="en-US" altLang="en-US" b="1" dirty="0" err="1"/>
              <a:t>Efeito</a:t>
            </a:r>
            <a:r>
              <a:rPr lang="en-US" altLang="en-US" b="1" dirty="0"/>
              <a:t> Pigou)</a:t>
            </a:r>
          </a:p>
        </p:txBody>
      </p:sp>
      <p:sp>
        <p:nvSpPr>
          <p:cNvPr id="14" name="Text Box 17">
            <a:extLst>
              <a:ext uri="{FF2B5EF4-FFF2-40B4-BE49-F238E27FC236}">
                <a16:creationId xmlns:a16="http://schemas.microsoft.com/office/drawing/2014/main" id="{38CA66F2-625F-494B-A808-12AD14D2D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316" y="609600"/>
            <a:ext cx="92643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/>
              <a:t>LM</a:t>
            </a:r>
            <a:r>
              <a:rPr lang="en-US" altLang="en-US" sz="2000" b="1" dirty="0"/>
              <a:t>0</a:t>
            </a:r>
          </a:p>
        </p:txBody>
      </p:sp>
      <p:sp>
        <p:nvSpPr>
          <p:cNvPr id="15" name="Text Box 18">
            <a:extLst>
              <a:ext uri="{FF2B5EF4-FFF2-40B4-BE49-F238E27FC236}">
                <a16:creationId xmlns:a16="http://schemas.microsoft.com/office/drawing/2014/main" id="{0D0715E0-3297-4DAC-8CEE-13E0F93E1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7116" y="609600"/>
            <a:ext cx="1937084" cy="493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/>
              <a:t>(M</a:t>
            </a:r>
            <a:r>
              <a:rPr lang="en-US" altLang="en-US" sz="2000" b="1" dirty="0"/>
              <a:t>0</a:t>
            </a:r>
            <a:r>
              <a:rPr lang="en-US" altLang="en-US" sz="2600" b="1" dirty="0"/>
              <a:t>/P</a:t>
            </a:r>
            <a:r>
              <a:rPr lang="en-US" altLang="en-US" sz="2000" b="1" dirty="0"/>
              <a:t>0</a:t>
            </a:r>
            <a:r>
              <a:rPr lang="en-US" altLang="en-US" sz="2600" b="1" dirty="0"/>
              <a:t>)</a:t>
            </a:r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7B325671-5AFC-414A-BFDD-C36B19B87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5642" y="2862139"/>
            <a:ext cx="109487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/>
              <a:t>IS</a:t>
            </a:r>
            <a:r>
              <a:rPr lang="en-US" altLang="en-US" sz="2000" b="1" dirty="0"/>
              <a:t>0</a:t>
            </a: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E3B00FFB-C7F0-40EE-BBEE-607EE71FF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358" y="495392"/>
            <a:ext cx="3368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i</a:t>
            </a:r>
            <a:endParaRPr lang="en-US" altLang="en-US" sz="2800" dirty="0"/>
          </a:p>
        </p:txBody>
      </p:sp>
      <p:sp>
        <p:nvSpPr>
          <p:cNvPr id="18" name="Text Box 21">
            <a:extLst>
              <a:ext uri="{FF2B5EF4-FFF2-40B4-BE49-F238E27FC236}">
                <a16:creationId xmlns:a16="http://schemas.microsoft.com/office/drawing/2014/main" id="{565636E7-EC81-464F-82B1-90D489F36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137" y="3524830"/>
            <a:ext cx="5895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/>
              <a:t>P</a:t>
            </a:r>
          </a:p>
        </p:txBody>
      </p:sp>
      <p:sp>
        <p:nvSpPr>
          <p:cNvPr id="19" name="Text Box 22">
            <a:extLst>
              <a:ext uri="{FF2B5EF4-FFF2-40B4-BE49-F238E27FC236}">
                <a16:creationId xmlns:a16="http://schemas.microsoft.com/office/drawing/2014/main" id="{A47E16CC-CA95-4B9B-8EBE-39FC76C17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5190" y="6324600"/>
            <a:ext cx="5895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/>
              <a:t>Y</a:t>
            </a:r>
          </a:p>
        </p:txBody>
      </p:sp>
      <p:sp>
        <p:nvSpPr>
          <p:cNvPr id="20" name="Text Box 23">
            <a:extLst>
              <a:ext uri="{FF2B5EF4-FFF2-40B4-BE49-F238E27FC236}">
                <a16:creationId xmlns:a16="http://schemas.microsoft.com/office/drawing/2014/main" id="{6D05DC94-2A09-4C7E-B124-7C9802F75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5190" y="3410437"/>
            <a:ext cx="5895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/>
              <a:t>Y</a:t>
            </a:r>
          </a:p>
        </p:txBody>
      </p:sp>
      <p:sp>
        <p:nvSpPr>
          <p:cNvPr id="21" name="Text Box 24">
            <a:extLst>
              <a:ext uri="{FF2B5EF4-FFF2-40B4-BE49-F238E27FC236}">
                <a16:creationId xmlns:a16="http://schemas.microsoft.com/office/drawing/2014/main" id="{394FF1A9-7C93-4C41-A06E-253329DD2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7211" y="3352800"/>
            <a:ext cx="75798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/>
              <a:t>Y</a:t>
            </a:r>
            <a:r>
              <a:rPr lang="en-US" altLang="en-US" sz="1800" b="1" dirty="0"/>
              <a:t>0</a:t>
            </a:r>
          </a:p>
        </p:txBody>
      </p:sp>
      <p:sp>
        <p:nvSpPr>
          <p:cNvPr id="22" name="Text Box 25">
            <a:extLst>
              <a:ext uri="{FF2B5EF4-FFF2-40B4-BE49-F238E27FC236}">
                <a16:creationId xmlns:a16="http://schemas.microsoft.com/office/drawing/2014/main" id="{75F656BB-AE0B-44F8-BD3C-9AC72065F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6289357"/>
            <a:ext cx="75798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/>
              <a:t>Y</a:t>
            </a:r>
            <a:r>
              <a:rPr lang="en-US" altLang="en-US" sz="1800" b="1" dirty="0"/>
              <a:t>0</a:t>
            </a:r>
          </a:p>
        </p:txBody>
      </p:sp>
      <p:sp>
        <p:nvSpPr>
          <p:cNvPr id="23" name="Text Box 26">
            <a:extLst>
              <a:ext uri="{FF2B5EF4-FFF2-40B4-BE49-F238E27FC236}">
                <a16:creationId xmlns:a16="http://schemas.microsoft.com/office/drawing/2014/main" id="{846BF642-B070-45E9-8475-6B8FB4EF0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916" y="4800600"/>
            <a:ext cx="50532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/>
              <a:t>P</a:t>
            </a:r>
            <a:r>
              <a:rPr lang="en-US" altLang="en-US" sz="1800" b="1" dirty="0"/>
              <a:t>0</a:t>
            </a:r>
          </a:p>
        </p:txBody>
      </p:sp>
      <p:sp>
        <p:nvSpPr>
          <p:cNvPr id="24" name="Line 31">
            <a:extLst>
              <a:ext uri="{FF2B5EF4-FFF2-40B4-BE49-F238E27FC236}">
                <a16:creationId xmlns:a16="http://schemas.microsoft.com/office/drawing/2014/main" id="{72FA94A4-25F1-4039-88CF-621EAE9773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03884" y="3808839"/>
            <a:ext cx="0" cy="255608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36">
            <a:extLst>
              <a:ext uri="{FF2B5EF4-FFF2-40B4-BE49-F238E27FC236}">
                <a16:creationId xmlns:a16="http://schemas.microsoft.com/office/drawing/2014/main" id="{6C6648CD-75F2-4C38-8357-599219DBF4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35242" y="5039547"/>
            <a:ext cx="1768642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" name="Text Box 39">
            <a:extLst>
              <a:ext uri="{FF2B5EF4-FFF2-40B4-BE49-F238E27FC236}">
                <a16:creationId xmlns:a16="http://schemas.microsoft.com/office/drawing/2014/main" id="{00DC3E8E-91CF-4FB1-A3BB-F87DF9928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137" y="1676400"/>
            <a:ext cx="5053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/>
              <a:t>i</a:t>
            </a:r>
            <a:r>
              <a:rPr lang="en-US" altLang="en-US" sz="1800" b="1" dirty="0"/>
              <a:t>0</a:t>
            </a:r>
          </a:p>
        </p:txBody>
      </p:sp>
      <p:sp>
        <p:nvSpPr>
          <p:cNvPr id="27" name="Line 12">
            <a:extLst>
              <a:ext uri="{FF2B5EF4-FFF2-40B4-BE49-F238E27FC236}">
                <a16:creationId xmlns:a16="http://schemas.microsoft.com/office/drawing/2014/main" id="{2EB726A5-3557-42A0-9F3F-C3E6798032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13547" y="1288532"/>
            <a:ext cx="2610853" cy="1988068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18">
            <a:extLst>
              <a:ext uri="{FF2B5EF4-FFF2-40B4-BE49-F238E27FC236}">
                <a16:creationId xmlns:a16="http://schemas.microsoft.com/office/drawing/2014/main" id="{2ECA6162-BD7E-4371-9563-9FD02FB64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030928"/>
            <a:ext cx="1403686" cy="493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>
                <a:solidFill>
                  <a:srgbClr val="000099"/>
                </a:solidFill>
              </a:rPr>
              <a:t>(M</a:t>
            </a:r>
            <a:r>
              <a:rPr lang="en-US" altLang="en-US" sz="2000" b="1" dirty="0">
                <a:solidFill>
                  <a:srgbClr val="000099"/>
                </a:solidFill>
              </a:rPr>
              <a:t>0</a:t>
            </a:r>
            <a:r>
              <a:rPr lang="en-US" altLang="en-US" sz="2600" b="1" dirty="0">
                <a:solidFill>
                  <a:srgbClr val="000099"/>
                </a:solidFill>
              </a:rPr>
              <a:t>/P</a:t>
            </a:r>
            <a:r>
              <a:rPr lang="en-US" altLang="en-US" sz="2000" b="1" dirty="0">
                <a:solidFill>
                  <a:srgbClr val="000099"/>
                </a:solidFill>
              </a:rPr>
              <a:t>1</a:t>
            </a:r>
            <a:r>
              <a:rPr lang="en-US" altLang="en-US" sz="2600" b="1" dirty="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29" name="Text Box 17">
            <a:extLst>
              <a:ext uri="{FF2B5EF4-FFF2-40B4-BE49-F238E27FC236}">
                <a16:creationId xmlns:a16="http://schemas.microsoft.com/office/drawing/2014/main" id="{D2B266CC-33D7-4EDE-914C-94E020BCE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2368" y="1031557"/>
            <a:ext cx="92643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>
                <a:solidFill>
                  <a:srgbClr val="000099"/>
                </a:solidFill>
              </a:rPr>
              <a:t>LM</a:t>
            </a:r>
            <a:r>
              <a:rPr lang="en-US" altLang="en-US" sz="2000" b="1" dirty="0">
                <a:solidFill>
                  <a:srgbClr val="000099"/>
                </a:solidFill>
              </a:rPr>
              <a:t>1</a:t>
            </a:r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2C9FBB42-A324-40B5-9728-8897AEFE6994}"/>
              </a:ext>
            </a:extLst>
          </p:cNvPr>
          <p:cNvCxnSpPr/>
          <p:nvPr/>
        </p:nvCxnSpPr>
        <p:spPr>
          <a:xfrm>
            <a:off x="1235242" y="2286000"/>
            <a:ext cx="2183731" cy="0"/>
          </a:xfrm>
          <a:prstGeom prst="line">
            <a:avLst/>
          </a:prstGeom>
          <a:ln>
            <a:solidFill>
              <a:srgbClr val="00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39">
            <a:extLst>
              <a:ext uri="{FF2B5EF4-FFF2-40B4-BE49-F238E27FC236}">
                <a16:creationId xmlns:a16="http://schemas.microsoft.com/office/drawing/2014/main" id="{3788FC76-E032-449E-80EC-A44C900C5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074" y="1991380"/>
            <a:ext cx="5053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99"/>
                </a:solidFill>
              </a:rPr>
              <a:t>i</a:t>
            </a:r>
            <a:r>
              <a:rPr lang="en-US" altLang="en-US" sz="1800" b="1" dirty="0">
                <a:solidFill>
                  <a:srgbClr val="000099"/>
                </a:solidFill>
              </a:rPr>
              <a:t>1</a:t>
            </a:r>
          </a:p>
        </p:txBody>
      </p: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434850C2-868D-4068-B15B-5F8CCCAC2B0A}"/>
              </a:ext>
            </a:extLst>
          </p:cNvPr>
          <p:cNvCxnSpPr>
            <a:cxnSpLocks/>
          </p:cNvCxnSpPr>
          <p:nvPr/>
        </p:nvCxnSpPr>
        <p:spPr>
          <a:xfrm>
            <a:off x="3418973" y="2282566"/>
            <a:ext cx="0" cy="1127871"/>
          </a:xfrm>
          <a:prstGeom prst="line">
            <a:avLst/>
          </a:prstGeom>
          <a:ln>
            <a:solidFill>
              <a:srgbClr val="00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24">
            <a:extLst>
              <a:ext uri="{FF2B5EF4-FFF2-40B4-BE49-F238E27FC236}">
                <a16:creationId xmlns:a16="http://schemas.microsoft.com/office/drawing/2014/main" id="{FD84F57F-B316-450C-AD57-71B70B75B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4411" y="3352800"/>
            <a:ext cx="75798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>
                <a:solidFill>
                  <a:srgbClr val="000099"/>
                </a:solidFill>
              </a:rPr>
              <a:t>Y</a:t>
            </a:r>
            <a:r>
              <a:rPr lang="en-US" altLang="en-US" sz="1800" b="1" dirty="0">
                <a:solidFill>
                  <a:srgbClr val="000099"/>
                </a:solidFill>
              </a:rPr>
              <a:t>1</a:t>
            </a:r>
          </a:p>
        </p:txBody>
      </p: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8195EDB6-6ED5-4270-8E14-757FF759553D}"/>
              </a:ext>
            </a:extLst>
          </p:cNvPr>
          <p:cNvCxnSpPr/>
          <p:nvPr/>
        </p:nvCxnSpPr>
        <p:spPr>
          <a:xfrm>
            <a:off x="3418973" y="3845243"/>
            <a:ext cx="0" cy="2479357"/>
          </a:xfrm>
          <a:prstGeom prst="line">
            <a:avLst/>
          </a:prstGeom>
          <a:ln>
            <a:solidFill>
              <a:srgbClr val="00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71731FDE-BCD7-4DE4-9414-763BFC9D7BEE}"/>
              </a:ext>
            </a:extLst>
          </p:cNvPr>
          <p:cNvCxnSpPr/>
          <p:nvPr/>
        </p:nvCxnSpPr>
        <p:spPr>
          <a:xfrm>
            <a:off x="1235242" y="5410200"/>
            <a:ext cx="2183731" cy="0"/>
          </a:xfrm>
          <a:prstGeom prst="line">
            <a:avLst/>
          </a:prstGeom>
          <a:ln>
            <a:solidFill>
              <a:srgbClr val="00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26">
            <a:extLst>
              <a:ext uri="{FF2B5EF4-FFF2-40B4-BE49-F238E27FC236}">
                <a16:creationId xmlns:a16="http://schemas.microsoft.com/office/drawing/2014/main" id="{9887DF67-5C55-46B0-977A-1743A93F2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181600"/>
            <a:ext cx="50532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>
                <a:solidFill>
                  <a:srgbClr val="000099"/>
                </a:solidFill>
              </a:rPr>
              <a:t>P</a:t>
            </a:r>
            <a:r>
              <a:rPr lang="en-US" altLang="en-US" sz="1800" b="1" dirty="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37" name="Text Box 24">
            <a:extLst>
              <a:ext uri="{FF2B5EF4-FFF2-40B4-BE49-F238E27FC236}">
                <a16:creationId xmlns:a16="http://schemas.microsoft.com/office/drawing/2014/main" id="{C93C6324-49AF-4B6B-810D-AECCFB217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289357"/>
            <a:ext cx="75798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>
                <a:solidFill>
                  <a:srgbClr val="000099"/>
                </a:solidFill>
              </a:rPr>
              <a:t>Y</a:t>
            </a:r>
            <a:r>
              <a:rPr lang="en-US" altLang="en-US" sz="1800" b="1" dirty="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38" name="Line 11">
            <a:extLst>
              <a:ext uri="{FF2B5EF4-FFF2-40B4-BE49-F238E27FC236}">
                <a16:creationId xmlns:a16="http://schemas.microsoft.com/office/drawing/2014/main" id="{337C14CC-CDF2-4C0F-98A0-EA0CA70F242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3547" y="838200"/>
            <a:ext cx="2610853" cy="1893398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38D7EFC7-5C6B-4ED4-9E61-2CD665E82C64}"/>
              </a:ext>
            </a:extLst>
          </p:cNvPr>
          <p:cNvCxnSpPr>
            <a:cxnSpLocks/>
          </p:cNvCxnSpPr>
          <p:nvPr/>
        </p:nvCxnSpPr>
        <p:spPr>
          <a:xfrm>
            <a:off x="3003884" y="1981200"/>
            <a:ext cx="746481" cy="18042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>
            <a:extLst>
              <a:ext uri="{FF2B5EF4-FFF2-40B4-BE49-F238E27FC236}">
                <a16:creationId xmlns:a16="http://schemas.microsoft.com/office/drawing/2014/main" id="{90139FED-F434-426D-A602-2E4B14D0AD61}"/>
              </a:ext>
            </a:extLst>
          </p:cNvPr>
          <p:cNvCxnSpPr/>
          <p:nvPr/>
        </p:nvCxnSpPr>
        <p:spPr>
          <a:xfrm>
            <a:off x="3750365" y="2010110"/>
            <a:ext cx="0" cy="141889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24">
            <a:extLst>
              <a:ext uri="{FF2B5EF4-FFF2-40B4-BE49-F238E27FC236}">
                <a16:creationId xmlns:a16="http://schemas.microsoft.com/office/drawing/2014/main" id="{2FD36DFC-4869-49A5-86E6-11A58E2D2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5411" y="3352800"/>
            <a:ext cx="75798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>
                <a:solidFill>
                  <a:srgbClr val="C00000"/>
                </a:solidFill>
              </a:rPr>
              <a:t>Y</a:t>
            </a:r>
            <a:r>
              <a:rPr lang="en-US" altLang="en-US" sz="1800" b="1" dirty="0">
                <a:solidFill>
                  <a:srgbClr val="C00000"/>
                </a:solidFill>
              </a:rPr>
              <a:t>2</a:t>
            </a:r>
          </a:p>
        </p:txBody>
      </p: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E5196807-8423-43F2-A515-2AD5E7EB9CC3}"/>
              </a:ext>
            </a:extLst>
          </p:cNvPr>
          <p:cNvCxnSpPr/>
          <p:nvPr/>
        </p:nvCxnSpPr>
        <p:spPr>
          <a:xfrm>
            <a:off x="3733800" y="3845243"/>
            <a:ext cx="0" cy="2479357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Line 15">
            <a:extLst>
              <a:ext uri="{FF2B5EF4-FFF2-40B4-BE49-F238E27FC236}">
                <a16:creationId xmlns:a16="http://schemas.microsoft.com/office/drawing/2014/main" id="{10DF4B6D-624F-4FF5-931C-53AC12C4D5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2652" y="4420758"/>
            <a:ext cx="2418337" cy="1186077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70FDD739-E95F-4F9D-AA32-0E0E82B13BE8}"/>
              </a:ext>
            </a:extLst>
          </p:cNvPr>
          <p:cNvCxnSpPr/>
          <p:nvPr/>
        </p:nvCxnSpPr>
        <p:spPr>
          <a:xfrm>
            <a:off x="3429000" y="5410200"/>
            <a:ext cx="336884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16">
            <a:extLst>
              <a:ext uri="{FF2B5EF4-FFF2-40B4-BE49-F238E27FC236}">
                <a16:creationId xmlns:a16="http://schemas.microsoft.com/office/drawing/2014/main" id="{EFF52415-3D15-467F-BDC6-5A31D744C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334000"/>
            <a:ext cx="460809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>
                <a:solidFill>
                  <a:srgbClr val="C00000"/>
                </a:solidFill>
              </a:rPr>
              <a:t>AD</a:t>
            </a:r>
            <a:r>
              <a:rPr lang="en-US" altLang="en-US" sz="2000" b="1" dirty="0">
                <a:solidFill>
                  <a:srgbClr val="C00000"/>
                </a:solidFill>
              </a:rPr>
              <a:t>1 </a:t>
            </a:r>
            <a:r>
              <a:rPr lang="en-US" altLang="en-US" b="1" dirty="0">
                <a:solidFill>
                  <a:srgbClr val="C00000"/>
                </a:solidFill>
              </a:rPr>
              <a:t>(Com </a:t>
            </a:r>
            <a:r>
              <a:rPr lang="en-US" altLang="en-US" b="1" dirty="0" err="1">
                <a:solidFill>
                  <a:srgbClr val="C00000"/>
                </a:solidFill>
              </a:rPr>
              <a:t>Efeito</a:t>
            </a:r>
            <a:r>
              <a:rPr lang="en-US" altLang="en-US" b="1" dirty="0">
                <a:solidFill>
                  <a:srgbClr val="C00000"/>
                </a:solidFill>
              </a:rPr>
              <a:t> Pigou)</a:t>
            </a:r>
          </a:p>
        </p:txBody>
      </p:sp>
      <p:sp>
        <p:nvSpPr>
          <p:cNvPr id="46" name="Text Box 19">
            <a:extLst>
              <a:ext uri="{FF2B5EF4-FFF2-40B4-BE49-F238E27FC236}">
                <a16:creationId xmlns:a16="http://schemas.microsoft.com/office/drawing/2014/main" id="{26A7A493-D074-48C9-9D30-5ED8AA0A5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6326" y="2438400"/>
            <a:ext cx="109487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>
                <a:solidFill>
                  <a:srgbClr val="C00000"/>
                </a:solidFill>
              </a:rPr>
              <a:t>IS</a:t>
            </a:r>
            <a:r>
              <a:rPr lang="en-US" altLang="en-US" sz="20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47" name="Text Box 24">
            <a:extLst>
              <a:ext uri="{FF2B5EF4-FFF2-40B4-BE49-F238E27FC236}">
                <a16:creationId xmlns:a16="http://schemas.microsoft.com/office/drawing/2014/main" id="{9947AFE6-649F-4256-ACE7-560F60969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6289357"/>
            <a:ext cx="75798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>
                <a:solidFill>
                  <a:srgbClr val="C00000"/>
                </a:solidFill>
              </a:rPr>
              <a:t>Y</a:t>
            </a:r>
            <a:r>
              <a:rPr lang="en-US" altLang="en-US" sz="18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48" name="Título 1">
            <a:extLst>
              <a:ext uri="{FF2B5EF4-FFF2-40B4-BE49-F238E27FC236}">
                <a16:creationId xmlns:a16="http://schemas.microsoft.com/office/drawing/2014/main" id="{60C5C260-5DF1-41DA-BE4E-E245D4C66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686975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+mn-lt"/>
              </a:rPr>
              <a:t>Observações </a:t>
            </a:r>
            <a:r>
              <a:rPr lang="pt-BR" dirty="0">
                <a:solidFill>
                  <a:schemeClr val="tx1"/>
                </a:solidFill>
                <a:latin typeface="+mn-lt"/>
              </a:rPr>
              <a:t>– IS-LM</a:t>
            </a:r>
            <a:endParaRPr lang="pt-BR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90307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29" grpId="0"/>
      <p:bldP spid="31" grpId="0"/>
      <p:bldP spid="33" grpId="0"/>
      <p:bldP spid="37" grpId="0"/>
      <p:bldP spid="38" grpId="0" animBg="1"/>
      <p:bldP spid="41" grpId="0"/>
      <p:bldP spid="43" grpId="0" animBg="1"/>
      <p:bldP spid="45" grpId="0"/>
      <p:bldP spid="46" grpId="0"/>
      <p:bldP spid="4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857B7314-E369-4AE6-AA82-4C86E923D421}"/>
              </a:ext>
            </a:extLst>
          </p:cNvPr>
          <p:cNvSpPr txBox="1">
            <a:spLocks/>
          </p:cNvSpPr>
          <p:nvPr/>
        </p:nvSpPr>
        <p:spPr>
          <a:xfrm>
            <a:off x="228600" y="457200"/>
            <a:ext cx="11658600" cy="6126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t-BR" sz="1200" b="1" dirty="0"/>
          </a:p>
          <a:p>
            <a:pPr marL="514350" indent="-514350" algn="just">
              <a:buFont typeface="+mj-lt"/>
              <a:buAutoNum type="arabicParenR" startAt="4"/>
            </a:pPr>
            <a:r>
              <a:rPr lang="pt-BR" b="1" dirty="0"/>
              <a:t>Efeito Fisher</a:t>
            </a:r>
          </a:p>
          <a:p>
            <a:pPr lvl="1" algn="just"/>
            <a:r>
              <a:rPr lang="pt-BR" sz="2800" dirty="0"/>
              <a:t>A introdução da variação de preços (inflação) traz à tona uma importante questão para o modelo IS-LM: a diferenciação entre taxa nominal e taxa real de juros.</a:t>
            </a:r>
          </a:p>
          <a:p>
            <a:pPr lvl="2" algn="just"/>
            <a:r>
              <a:rPr lang="pt-BR" sz="2600" dirty="0"/>
              <a:t>A demanda por moeda (curva LM) depende da taxa nominal de juros, mas as decisões de investimento (curva IS) dependem da taxa real de juros. </a:t>
            </a:r>
          </a:p>
          <a:p>
            <a:pPr lvl="2" algn="just"/>
            <a:endParaRPr lang="pt-BR" sz="400" dirty="0"/>
          </a:p>
          <a:p>
            <a:pPr lvl="1" algn="just"/>
            <a:endParaRPr lang="pt-BR" sz="400" dirty="0"/>
          </a:p>
          <a:p>
            <a:pPr lvl="1" algn="just"/>
            <a:endParaRPr lang="pt-BR" sz="400" dirty="0"/>
          </a:p>
          <a:p>
            <a:pPr lvl="1" algn="just"/>
            <a:endParaRPr lang="pt-BR" sz="400" dirty="0"/>
          </a:p>
          <a:p>
            <a:pPr lvl="1" algn="just"/>
            <a:endParaRPr lang="pt-BR" sz="400" dirty="0"/>
          </a:p>
          <a:p>
            <a:pPr lvl="1" algn="just"/>
            <a:endParaRPr lang="pt-BR" sz="400" dirty="0"/>
          </a:p>
          <a:p>
            <a:pPr lvl="1" algn="just"/>
            <a:endParaRPr lang="pt-BR" sz="400" dirty="0"/>
          </a:p>
          <a:p>
            <a:pPr lvl="1" algn="just"/>
            <a:endParaRPr lang="pt-BR" sz="400" dirty="0"/>
          </a:p>
          <a:p>
            <a:pPr lvl="1" algn="just"/>
            <a:endParaRPr lang="pt-BR" sz="400" dirty="0"/>
          </a:p>
          <a:p>
            <a:pPr lvl="1" algn="just"/>
            <a:endParaRPr lang="pt-BR" sz="400" dirty="0"/>
          </a:p>
          <a:p>
            <a:pPr lvl="1" algn="just"/>
            <a:r>
              <a:rPr lang="pt-BR" sz="2800" dirty="0"/>
              <a:t>Observe que, nesse caso, podemos representar o modelo IS-LM de duas formas: com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/>
              <a:t>ou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800" dirty="0"/>
              <a:t> na ordenada. Utilizaremos a segunda possibilidade.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50E1F72A-5AC5-45D1-8367-96D5F2121281}"/>
              </a:ext>
            </a:extLst>
          </p:cNvPr>
          <p:cNvSpPr txBox="1">
            <a:spLocks/>
          </p:cNvSpPr>
          <p:nvPr/>
        </p:nvSpPr>
        <p:spPr>
          <a:xfrm>
            <a:off x="685800" y="3648226"/>
            <a:ext cx="11277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/>
              <a:t>Utilizando a equação de Fisher, temos que a taxa nominal de juros </a:t>
            </a:r>
            <a:r>
              <a:rPr lang="pt-BR" i="1" dirty="0" err="1"/>
              <a:t>ex-ante</a:t>
            </a:r>
            <a:r>
              <a:rPr lang="pt-BR" dirty="0"/>
              <a:t> é dada por</a:t>
            </a:r>
          </a:p>
          <a:p>
            <a:pPr lvl="1" algn="just"/>
            <a:endParaRPr lang="pt-BR" sz="2800" dirty="0"/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9D799927-48BD-4AE8-9D95-69508BFC48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744402"/>
              </p:ext>
            </p:extLst>
          </p:nvPr>
        </p:nvGraphicFramePr>
        <p:xfrm>
          <a:off x="4158175" y="3981162"/>
          <a:ext cx="3657600" cy="518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98320" imgH="203040" progId="Equation.DSMT4">
                  <p:embed/>
                </p:oleObj>
              </mc:Choice>
              <mc:Fallback>
                <p:oleObj name="Equation" r:id="rId2" imgW="1498320" imgH="203040" progId="Equation.DSMT4">
                  <p:embed/>
                  <p:pic>
                    <p:nvPicPr>
                      <p:cNvPr id="8" name="Object 9">
                        <a:extLst>
                          <a:ext uri="{FF2B5EF4-FFF2-40B4-BE49-F238E27FC236}">
                            <a16:creationId xmlns:a16="http://schemas.microsoft.com/office/drawing/2014/main" id="{327747D8-286C-4C34-9BA3-1FAF661801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8175" y="3981162"/>
                        <a:ext cx="3657600" cy="518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ítulo 1">
            <a:extLst>
              <a:ext uri="{FF2B5EF4-FFF2-40B4-BE49-F238E27FC236}">
                <a16:creationId xmlns:a16="http://schemas.microsoft.com/office/drawing/2014/main" id="{221EA1C6-2172-4395-89F9-D17B115A8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546295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+mn-lt"/>
              </a:rPr>
              <a:t>Observações </a:t>
            </a:r>
            <a:r>
              <a:rPr lang="pt-BR" dirty="0">
                <a:solidFill>
                  <a:schemeClr val="tx1"/>
                </a:solidFill>
                <a:latin typeface="+mn-lt"/>
              </a:rPr>
              <a:t>– IS-LM</a:t>
            </a:r>
            <a:endParaRPr lang="pt-BR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4200262"/>
      </p:ext>
    </p:extLst>
  </p:cSld>
  <p:clrMapOvr>
    <a:masterClrMapping/>
  </p:clrMapOvr>
  <p:transition spd="med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61DD85E7-8F35-4C90-8807-207A711107EF}"/>
              </a:ext>
            </a:extLst>
          </p:cNvPr>
          <p:cNvSpPr/>
          <p:nvPr/>
        </p:nvSpPr>
        <p:spPr>
          <a:xfrm>
            <a:off x="533400" y="762000"/>
            <a:ext cx="10667998" cy="1194626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6" name="Object 9">
            <a:extLst>
              <a:ext uri="{FF2B5EF4-FFF2-40B4-BE49-F238E27FC236}">
                <a16:creationId xmlns:a16="http://schemas.microsoft.com/office/drawing/2014/main" id="{6B4A36E5-EE34-4E83-A4D6-AC740F201A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269796"/>
              </p:ext>
            </p:extLst>
          </p:nvPr>
        </p:nvGraphicFramePr>
        <p:xfrm>
          <a:off x="6858000" y="816230"/>
          <a:ext cx="3962401" cy="1055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74640" imgH="419040" progId="Equation.DSMT4">
                  <p:embed/>
                </p:oleObj>
              </mc:Choice>
              <mc:Fallback>
                <p:oleObj name="Equation" r:id="rId2" imgW="1574640" imgH="419040" progId="Equation.DSMT4">
                  <p:embed/>
                  <p:pic>
                    <p:nvPicPr>
                      <p:cNvPr id="5" name="Object 9">
                        <a:extLst>
                          <a:ext uri="{FF2B5EF4-FFF2-40B4-BE49-F238E27FC236}">
                            <a16:creationId xmlns:a16="http://schemas.microsoft.com/office/drawing/2014/main" id="{E9D94281-94BD-45E9-847C-1087AFFF5C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816230"/>
                        <a:ext cx="3962401" cy="10556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0">
            <a:extLst>
              <a:ext uri="{FF2B5EF4-FFF2-40B4-BE49-F238E27FC236}">
                <a16:creationId xmlns:a16="http://schemas.microsoft.com/office/drawing/2014/main" id="{59E1E7CB-C799-4CDC-A761-F6C6166D14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997215"/>
              </p:ext>
            </p:extLst>
          </p:nvPr>
        </p:nvGraphicFramePr>
        <p:xfrm>
          <a:off x="762000" y="881269"/>
          <a:ext cx="5534603" cy="76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44440" imgH="304560" progId="Equation.DSMT4">
                  <p:embed/>
                </p:oleObj>
              </mc:Choice>
              <mc:Fallback>
                <p:oleObj name="Equation" r:id="rId4" imgW="2044440" imgH="304560" progId="Equation.DSMT4">
                  <p:embed/>
                  <p:pic>
                    <p:nvPicPr>
                      <p:cNvPr id="6" name="Object 10">
                        <a:extLst>
                          <a:ext uri="{FF2B5EF4-FFF2-40B4-BE49-F238E27FC236}">
                            <a16:creationId xmlns:a16="http://schemas.microsoft.com/office/drawing/2014/main" id="{26F5700B-3233-46DB-8803-4A3682E4F0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881269"/>
                        <a:ext cx="5534603" cy="76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3">
            <a:extLst>
              <a:ext uri="{FF2B5EF4-FFF2-40B4-BE49-F238E27FC236}">
                <a16:creationId xmlns:a16="http://schemas.microsoft.com/office/drawing/2014/main" id="{9AD14CAD-5D61-45AF-A418-2EED55463A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9212" y="28543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88990F31-9753-4BF4-AEDD-0A2E979C4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1186" y="6248400"/>
            <a:ext cx="3706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800" b="1" i="1" dirty="0"/>
              <a:t>Y</a:t>
            </a:r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1EE73E83-BB9C-487A-AB2E-B39286DC7B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70395" y="3868871"/>
            <a:ext cx="3163605" cy="215092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94F341C1-5981-411D-803D-71DCB7A33B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9412" y="43783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" name="Line 15">
            <a:extLst>
              <a:ext uri="{FF2B5EF4-FFF2-40B4-BE49-F238E27FC236}">
                <a16:creationId xmlns:a16="http://schemas.microsoft.com/office/drawing/2014/main" id="{80DB8266-F298-4521-8980-37C0008382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95411" y="3962400"/>
            <a:ext cx="2045359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B187FBA3-A560-4215-B961-EC1B26CA0A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895600"/>
            <a:ext cx="297180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50E7E848-E36B-4154-A8F8-5FF375079836}"/>
              </a:ext>
            </a:extLst>
          </p:cNvPr>
          <p:cNvCxnSpPr/>
          <p:nvPr/>
        </p:nvCxnSpPr>
        <p:spPr>
          <a:xfrm flipV="1">
            <a:off x="1376362" y="2327275"/>
            <a:ext cx="0" cy="399732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E693DF8B-91B3-476F-9AA2-C12C36CFE733}"/>
              </a:ext>
            </a:extLst>
          </p:cNvPr>
          <p:cNvCxnSpPr/>
          <p:nvPr/>
        </p:nvCxnSpPr>
        <p:spPr>
          <a:xfrm>
            <a:off x="1376362" y="6324600"/>
            <a:ext cx="513821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9">
            <a:extLst>
              <a:ext uri="{FF2B5EF4-FFF2-40B4-BE49-F238E27FC236}">
                <a16:creationId xmlns:a16="http://schemas.microsoft.com/office/drawing/2014/main" id="{2C643F13-BE07-4284-A65F-EEFA4CDC49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5267427"/>
              </p:ext>
            </p:extLst>
          </p:nvPr>
        </p:nvGraphicFramePr>
        <p:xfrm>
          <a:off x="228600" y="3791502"/>
          <a:ext cx="104775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33160" imgH="177480" progId="Equation.DSMT4">
                  <p:embed/>
                </p:oleObj>
              </mc:Choice>
              <mc:Fallback>
                <p:oleObj name="Equation" r:id="rId6" imgW="533160" imgH="177480" progId="Equation.DSMT4">
                  <p:embed/>
                  <p:pic>
                    <p:nvPicPr>
                      <p:cNvPr id="49" name="Object 9">
                        <a:extLst>
                          <a:ext uri="{FF2B5EF4-FFF2-40B4-BE49-F238E27FC236}">
                            <a16:creationId xmlns:a16="http://schemas.microsoft.com/office/drawing/2014/main" id="{E60EDE9E-9829-4082-B55A-B75D044B05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791502"/>
                        <a:ext cx="104775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9">
            <a:extLst>
              <a:ext uri="{FF2B5EF4-FFF2-40B4-BE49-F238E27FC236}">
                <a16:creationId xmlns:a16="http://schemas.microsoft.com/office/drawing/2014/main" id="{44A50F78-1360-4182-BB73-5BC141757D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961826"/>
              </p:ext>
            </p:extLst>
          </p:nvPr>
        </p:nvGraphicFramePr>
        <p:xfrm>
          <a:off x="247650" y="5029200"/>
          <a:ext cx="104775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33160" imgH="177480" progId="Equation.DSMT4">
                  <p:embed/>
                </p:oleObj>
              </mc:Choice>
              <mc:Fallback>
                <p:oleObj name="Equation" r:id="rId8" imgW="533160" imgH="177480" progId="Equation.DSMT4">
                  <p:embed/>
                  <p:pic>
                    <p:nvPicPr>
                      <p:cNvPr id="50" name="Object 9">
                        <a:extLst>
                          <a:ext uri="{FF2B5EF4-FFF2-40B4-BE49-F238E27FC236}">
                            <a16:creationId xmlns:a16="http://schemas.microsoft.com/office/drawing/2014/main" id="{5A879502-3395-415B-9C72-09B4D3AA1A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5029200"/>
                        <a:ext cx="104775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9">
            <a:extLst>
              <a:ext uri="{FF2B5EF4-FFF2-40B4-BE49-F238E27FC236}">
                <a16:creationId xmlns:a16="http://schemas.microsoft.com/office/drawing/2014/main" id="{6B60D6C3-CEB0-4670-B9E1-8B3C720D09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005083"/>
              </p:ext>
            </p:extLst>
          </p:nvPr>
        </p:nvGraphicFramePr>
        <p:xfrm>
          <a:off x="3241675" y="6258339"/>
          <a:ext cx="4159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4880" imgH="228600" progId="Equation.DSMT4">
                  <p:embed/>
                </p:oleObj>
              </mc:Choice>
              <mc:Fallback>
                <p:oleObj name="Equation" r:id="rId10" imgW="164880" imgH="228600" progId="Equation.DSMT4">
                  <p:embed/>
                  <p:pic>
                    <p:nvPicPr>
                      <p:cNvPr id="51" name="Object 9">
                        <a:extLst>
                          <a:ext uri="{FF2B5EF4-FFF2-40B4-BE49-F238E27FC236}">
                            <a16:creationId xmlns:a16="http://schemas.microsoft.com/office/drawing/2014/main" id="{2FE3C802-7F87-4322-BD01-B2DA278279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1675" y="6258339"/>
                        <a:ext cx="415925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7">
            <a:extLst>
              <a:ext uri="{FF2B5EF4-FFF2-40B4-BE49-F238E27FC236}">
                <a16:creationId xmlns:a16="http://schemas.microsoft.com/office/drawing/2014/main" id="{9683C21C-F803-4F5E-B420-2B9737420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057400"/>
            <a:ext cx="3305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3200" b="1" i="1" dirty="0"/>
              <a:t>r</a:t>
            </a:r>
          </a:p>
        </p:txBody>
      </p:sp>
      <p:graphicFrame>
        <p:nvGraphicFramePr>
          <p:cNvPr id="20" name="Object 9">
            <a:extLst>
              <a:ext uri="{FF2B5EF4-FFF2-40B4-BE49-F238E27FC236}">
                <a16:creationId xmlns:a16="http://schemas.microsoft.com/office/drawing/2014/main" id="{389F4960-DBAD-414D-9FC1-2A88153D10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343921"/>
              </p:ext>
            </p:extLst>
          </p:nvPr>
        </p:nvGraphicFramePr>
        <p:xfrm>
          <a:off x="5029200" y="2547313"/>
          <a:ext cx="1512493" cy="57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12520" imgH="279360" progId="Equation.DSMT4">
                  <p:embed/>
                </p:oleObj>
              </mc:Choice>
              <mc:Fallback>
                <p:oleObj name="Equation" r:id="rId12" imgW="812520" imgH="279360" progId="Equation.DSMT4">
                  <p:embed/>
                  <p:pic>
                    <p:nvPicPr>
                      <p:cNvPr id="53" name="Object 9">
                        <a:extLst>
                          <a:ext uri="{FF2B5EF4-FFF2-40B4-BE49-F238E27FC236}">
                            <a16:creationId xmlns:a16="http://schemas.microsoft.com/office/drawing/2014/main" id="{3979F3BF-241A-4E9B-8026-E9CDF54503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547313"/>
                        <a:ext cx="1512493" cy="57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9">
            <a:extLst>
              <a:ext uri="{FF2B5EF4-FFF2-40B4-BE49-F238E27FC236}">
                <a16:creationId xmlns:a16="http://schemas.microsoft.com/office/drawing/2014/main" id="{65718EBC-6276-4E55-A464-17162D7304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125223"/>
              </p:ext>
            </p:extLst>
          </p:nvPr>
        </p:nvGraphicFramePr>
        <p:xfrm>
          <a:off x="5334000" y="3537913"/>
          <a:ext cx="1747837" cy="57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39600" imgH="279360" progId="Equation.DSMT4">
                  <p:embed/>
                </p:oleObj>
              </mc:Choice>
              <mc:Fallback>
                <p:oleObj name="Equation" r:id="rId14" imgW="939600" imgH="279360" progId="Equation.DSMT4">
                  <p:embed/>
                  <p:pic>
                    <p:nvPicPr>
                      <p:cNvPr id="54" name="Object 9">
                        <a:extLst>
                          <a:ext uri="{FF2B5EF4-FFF2-40B4-BE49-F238E27FC236}">
                            <a16:creationId xmlns:a16="http://schemas.microsoft.com/office/drawing/2014/main" id="{025B41DB-38E0-4769-BF1A-20383472D9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537913"/>
                        <a:ext cx="1747837" cy="57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Line 15">
            <a:extLst>
              <a:ext uri="{FF2B5EF4-FFF2-40B4-BE49-F238E27FC236}">
                <a16:creationId xmlns:a16="http://schemas.microsoft.com/office/drawing/2014/main" id="{94C77EC9-9B3C-42FA-8B48-9D90AE94B8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181600"/>
            <a:ext cx="2045359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41BE666D-C86C-40EC-9748-C859C0026D23}"/>
              </a:ext>
            </a:extLst>
          </p:cNvPr>
          <p:cNvCxnSpPr/>
          <p:nvPr/>
        </p:nvCxnSpPr>
        <p:spPr>
          <a:xfrm>
            <a:off x="3429000" y="3962400"/>
            <a:ext cx="0" cy="2362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247ED513-E495-413F-837A-5F29B65DFF26}"/>
              </a:ext>
            </a:extLst>
          </p:cNvPr>
          <p:cNvSpPr txBox="1"/>
          <p:nvPr/>
        </p:nvSpPr>
        <p:spPr>
          <a:xfrm>
            <a:off x="7391400" y="2057400"/>
            <a:ext cx="4648200" cy="20159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/>
              <a:t>A </a:t>
            </a:r>
            <a:r>
              <a:rPr lang="pt-BR" sz="2400" b="1" dirty="0">
                <a:cs typeface="Arial" panose="020B0604020202020204" pitchFamily="34" charset="0"/>
              </a:rPr>
              <a:t>→</a:t>
            </a:r>
            <a:r>
              <a:rPr lang="pt-BR" sz="2400" b="1" dirty="0"/>
              <a:t> B : </a:t>
            </a:r>
            <a:r>
              <a:rPr lang="pt-BR" sz="2400" dirty="0"/>
              <a:t>Dada uma certa renda e uma taxa nominal de juros de 15%, um aumento da expectativa de inflação para 5% diminui a taxa real de juros para 10%.</a:t>
            </a:r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F4E37000-AEE2-4FFC-AF43-983329F16351}"/>
              </a:ext>
            </a:extLst>
          </p:cNvPr>
          <p:cNvSpPr/>
          <p:nvPr/>
        </p:nvSpPr>
        <p:spPr>
          <a:xfrm flipH="1">
            <a:off x="3366051" y="3912703"/>
            <a:ext cx="139147" cy="155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A14B42F0-7CFE-4824-970B-670C11127A1D}"/>
              </a:ext>
            </a:extLst>
          </p:cNvPr>
          <p:cNvSpPr/>
          <p:nvPr/>
        </p:nvSpPr>
        <p:spPr>
          <a:xfrm flipH="1">
            <a:off x="3352800" y="5102086"/>
            <a:ext cx="139147" cy="155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546FCFBF-3463-45B5-A887-0CAED1C560FC}"/>
              </a:ext>
            </a:extLst>
          </p:cNvPr>
          <p:cNvSpPr txBox="1"/>
          <p:nvPr/>
        </p:nvSpPr>
        <p:spPr>
          <a:xfrm>
            <a:off x="3200400" y="3429000"/>
            <a:ext cx="311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A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FD10136-F169-466D-8C8E-CA7A6A1ADABA}"/>
              </a:ext>
            </a:extLst>
          </p:cNvPr>
          <p:cNvSpPr txBox="1"/>
          <p:nvPr/>
        </p:nvSpPr>
        <p:spPr>
          <a:xfrm>
            <a:off x="3455504" y="5039380"/>
            <a:ext cx="35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B</a:t>
            </a:r>
          </a:p>
        </p:txBody>
      </p:sp>
      <p:sp>
        <p:nvSpPr>
          <p:cNvPr id="29" name="Seta: Curva para a Esquerda 28">
            <a:extLst>
              <a:ext uri="{FF2B5EF4-FFF2-40B4-BE49-F238E27FC236}">
                <a16:creationId xmlns:a16="http://schemas.microsoft.com/office/drawing/2014/main" id="{7B908FD3-8C7B-43DD-9218-9F96AA16637F}"/>
              </a:ext>
            </a:extLst>
          </p:cNvPr>
          <p:cNvSpPr/>
          <p:nvPr/>
        </p:nvSpPr>
        <p:spPr>
          <a:xfrm rot="19956436">
            <a:off x="6848915" y="2669885"/>
            <a:ext cx="352021" cy="1205672"/>
          </a:xfrm>
          <a:prstGeom prst="curvedLef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0" name="Line 17">
            <a:extLst>
              <a:ext uri="{FF2B5EF4-FFF2-40B4-BE49-F238E27FC236}">
                <a16:creationId xmlns:a16="http://schemas.microsoft.com/office/drawing/2014/main" id="{5FB9F768-58F8-4CEF-B150-DE1281C356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124200"/>
            <a:ext cx="2912165" cy="23489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1" name="Chave Esquerda 30">
            <a:extLst>
              <a:ext uri="{FF2B5EF4-FFF2-40B4-BE49-F238E27FC236}">
                <a16:creationId xmlns:a16="http://schemas.microsoft.com/office/drawing/2014/main" id="{526666E3-2FB7-4F8F-9F14-B2F9E4C4FE01}"/>
              </a:ext>
            </a:extLst>
          </p:cNvPr>
          <p:cNvSpPr/>
          <p:nvPr/>
        </p:nvSpPr>
        <p:spPr>
          <a:xfrm>
            <a:off x="3167269" y="4038600"/>
            <a:ext cx="238539" cy="1076739"/>
          </a:xfrm>
          <a:prstGeom prst="lef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2" name="Object 9">
            <a:extLst>
              <a:ext uri="{FF2B5EF4-FFF2-40B4-BE49-F238E27FC236}">
                <a16:creationId xmlns:a16="http://schemas.microsoft.com/office/drawing/2014/main" id="{7F351B53-95AD-433A-BF59-14D1CEEE3F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885389"/>
              </p:ext>
            </p:extLst>
          </p:nvPr>
        </p:nvGraphicFramePr>
        <p:xfrm>
          <a:off x="2762812" y="4267200"/>
          <a:ext cx="437588" cy="450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90440" imgH="203040" progId="Equation.DSMT4">
                  <p:embed/>
                </p:oleObj>
              </mc:Choice>
              <mc:Fallback>
                <p:oleObj name="Equation" r:id="rId16" imgW="190440" imgH="203040" progId="Equation.DSMT4">
                  <p:embed/>
                  <p:pic>
                    <p:nvPicPr>
                      <p:cNvPr id="69" name="Object 9">
                        <a:extLst>
                          <a:ext uri="{FF2B5EF4-FFF2-40B4-BE49-F238E27FC236}">
                            <a16:creationId xmlns:a16="http://schemas.microsoft.com/office/drawing/2014/main" id="{77089759-3F6A-42EB-A981-5B42F841EE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812" y="4267200"/>
                        <a:ext cx="437588" cy="4505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9">
            <a:extLst>
              <a:ext uri="{FF2B5EF4-FFF2-40B4-BE49-F238E27FC236}">
                <a16:creationId xmlns:a16="http://schemas.microsoft.com/office/drawing/2014/main" id="{A8038539-D7F2-4528-8DD2-5538C31020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325876"/>
              </p:ext>
            </p:extLst>
          </p:nvPr>
        </p:nvGraphicFramePr>
        <p:xfrm>
          <a:off x="5284400" y="5272896"/>
          <a:ext cx="461575" cy="480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90440" imgH="177480" progId="Equation.DSMT4">
                  <p:embed/>
                </p:oleObj>
              </mc:Choice>
              <mc:Fallback>
                <p:oleObj name="Equation" r:id="rId18" imgW="190440" imgH="177480" progId="Equation.DSMT4">
                  <p:embed/>
                  <p:pic>
                    <p:nvPicPr>
                      <p:cNvPr id="70" name="Object 9">
                        <a:extLst>
                          <a:ext uri="{FF2B5EF4-FFF2-40B4-BE49-F238E27FC236}">
                            <a16:creationId xmlns:a16="http://schemas.microsoft.com/office/drawing/2014/main" id="{E07B7EEE-6ABB-45B4-8BCB-95FFF0CA16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4400" y="5272896"/>
                        <a:ext cx="461575" cy="4802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Elipse 33">
            <a:extLst>
              <a:ext uri="{FF2B5EF4-FFF2-40B4-BE49-F238E27FC236}">
                <a16:creationId xmlns:a16="http://schemas.microsoft.com/office/drawing/2014/main" id="{7CF0FDE2-6A44-4F00-9E57-DE3295199FA4}"/>
              </a:ext>
            </a:extLst>
          </p:cNvPr>
          <p:cNvSpPr/>
          <p:nvPr/>
        </p:nvSpPr>
        <p:spPr>
          <a:xfrm flipH="1">
            <a:off x="4128053" y="4568686"/>
            <a:ext cx="139147" cy="155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6A52CED8-E8FE-4EA0-AAAA-D20ECF49D066}"/>
              </a:ext>
            </a:extLst>
          </p:cNvPr>
          <p:cNvCxnSpPr/>
          <p:nvPr/>
        </p:nvCxnSpPr>
        <p:spPr>
          <a:xfrm>
            <a:off x="1371600" y="4648200"/>
            <a:ext cx="2756453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9438C4A0-CC93-4D22-92F9-71055C8C8ACF}"/>
              </a:ext>
            </a:extLst>
          </p:cNvPr>
          <p:cNvSpPr txBox="1"/>
          <p:nvPr/>
        </p:nvSpPr>
        <p:spPr>
          <a:xfrm>
            <a:off x="4343400" y="4353580"/>
            <a:ext cx="35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C</a:t>
            </a:r>
          </a:p>
        </p:txBody>
      </p:sp>
      <p:graphicFrame>
        <p:nvGraphicFramePr>
          <p:cNvPr id="37" name="Object 9">
            <a:extLst>
              <a:ext uri="{FF2B5EF4-FFF2-40B4-BE49-F238E27FC236}">
                <a16:creationId xmlns:a16="http://schemas.microsoft.com/office/drawing/2014/main" id="{BAF1A2D4-1E86-4EBD-B696-2D4E041265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52531"/>
              </p:ext>
            </p:extLst>
          </p:nvPr>
        </p:nvGraphicFramePr>
        <p:xfrm>
          <a:off x="228600" y="4495800"/>
          <a:ext cx="104775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533160" imgH="177480" progId="Equation.DSMT4">
                  <p:embed/>
                </p:oleObj>
              </mc:Choice>
              <mc:Fallback>
                <p:oleObj name="Equation" r:id="rId20" imgW="533160" imgH="177480" progId="Equation.DSMT4">
                  <p:embed/>
                  <p:pic>
                    <p:nvPicPr>
                      <p:cNvPr id="75" name="Object 9">
                        <a:extLst>
                          <a:ext uri="{FF2B5EF4-FFF2-40B4-BE49-F238E27FC236}">
                            <a16:creationId xmlns:a16="http://schemas.microsoft.com/office/drawing/2014/main" id="{57A146C7-0C3C-4B48-895C-5C9DE8B050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495800"/>
                        <a:ext cx="104775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56240736-6DC0-4C85-8A2D-4329E8DB35DB}"/>
              </a:ext>
            </a:extLst>
          </p:cNvPr>
          <p:cNvCxnSpPr>
            <a:cxnSpLocks/>
          </p:cNvCxnSpPr>
          <p:nvPr/>
        </p:nvCxnSpPr>
        <p:spPr>
          <a:xfrm>
            <a:off x="4191000" y="4615190"/>
            <a:ext cx="0" cy="170941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9">
            <a:extLst>
              <a:ext uri="{FF2B5EF4-FFF2-40B4-BE49-F238E27FC236}">
                <a16:creationId xmlns:a16="http://schemas.microsoft.com/office/drawing/2014/main" id="{E529D872-0E13-4EC3-8887-FD9C8C14AC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979813"/>
              </p:ext>
            </p:extLst>
          </p:nvPr>
        </p:nvGraphicFramePr>
        <p:xfrm>
          <a:off x="3990975" y="6248400"/>
          <a:ext cx="3524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39680" imgH="228600" progId="Equation.DSMT4">
                  <p:embed/>
                </p:oleObj>
              </mc:Choice>
              <mc:Fallback>
                <p:oleObj name="Equation" r:id="rId22" imgW="139680" imgH="228600" progId="Equation.DSMT4">
                  <p:embed/>
                  <p:pic>
                    <p:nvPicPr>
                      <p:cNvPr id="78" name="Object 9">
                        <a:extLst>
                          <a:ext uri="{FF2B5EF4-FFF2-40B4-BE49-F238E27FC236}">
                            <a16:creationId xmlns:a16="http://schemas.microsoft.com/office/drawing/2014/main" id="{619A68AE-2648-4EAC-AA7E-D4C0E0117A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975" y="6248400"/>
                        <a:ext cx="35242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Conector de Seta Reta 39">
            <a:extLst>
              <a:ext uri="{FF2B5EF4-FFF2-40B4-BE49-F238E27FC236}">
                <a16:creationId xmlns:a16="http://schemas.microsoft.com/office/drawing/2014/main" id="{57731448-BA21-4D78-A776-CD954B7CBC16}"/>
              </a:ext>
            </a:extLst>
          </p:cNvPr>
          <p:cNvCxnSpPr>
            <a:cxnSpLocks/>
          </p:cNvCxnSpPr>
          <p:nvPr/>
        </p:nvCxnSpPr>
        <p:spPr>
          <a:xfrm flipV="1">
            <a:off x="3657600" y="4876800"/>
            <a:ext cx="158577" cy="128260"/>
          </a:xfrm>
          <a:prstGeom prst="straightConnector1">
            <a:avLst/>
          </a:prstGeom>
          <a:ln w="38100">
            <a:solidFill>
              <a:srgbClr val="0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>
            <a:extLst>
              <a:ext uri="{FF2B5EF4-FFF2-40B4-BE49-F238E27FC236}">
                <a16:creationId xmlns:a16="http://schemas.microsoft.com/office/drawing/2014/main" id="{6F0355AA-9F31-47D6-A762-F9857992071E}"/>
              </a:ext>
            </a:extLst>
          </p:cNvPr>
          <p:cNvCxnSpPr>
            <a:cxnSpLocks/>
          </p:cNvCxnSpPr>
          <p:nvPr/>
        </p:nvCxnSpPr>
        <p:spPr>
          <a:xfrm flipV="1">
            <a:off x="3880023" y="4724400"/>
            <a:ext cx="158577" cy="128260"/>
          </a:xfrm>
          <a:prstGeom prst="straightConnector1">
            <a:avLst/>
          </a:prstGeom>
          <a:ln w="38100">
            <a:solidFill>
              <a:srgbClr val="0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FF85F820-7D57-4C68-9DDE-CD213AB7535A}"/>
              </a:ext>
            </a:extLst>
          </p:cNvPr>
          <p:cNvSpPr txBox="1"/>
          <p:nvPr/>
        </p:nvSpPr>
        <p:spPr>
          <a:xfrm>
            <a:off x="7401785" y="4114800"/>
            <a:ext cx="4633051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/>
              <a:t>B </a:t>
            </a:r>
            <a:r>
              <a:rPr lang="pt-BR" sz="2400" b="1" dirty="0">
                <a:cs typeface="Arial" panose="020B0604020202020204" pitchFamily="34" charset="0"/>
              </a:rPr>
              <a:t>→ </a:t>
            </a:r>
            <a:r>
              <a:rPr lang="pt-BR" sz="2400" b="1" dirty="0">
                <a:sym typeface="Symbol" panose="05050102010706020507" pitchFamily="18" charset="2"/>
              </a:rPr>
              <a:t>C</a:t>
            </a:r>
            <a:r>
              <a:rPr lang="pt-BR" sz="2400" b="1" dirty="0"/>
              <a:t> : </a:t>
            </a:r>
            <a:r>
              <a:rPr lang="pt-BR" sz="2400" dirty="0"/>
              <a:t>a queda da taxa real de juros aumenta investimento, a demanda agregada e o produto, levando a economia para o ponto C. Como a demanda por moeda aumentou, teremos uma taxa nominal de juros mais alta.</a:t>
            </a:r>
          </a:p>
        </p:txBody>
      </p:sp>
      <p:sp>
        <p:nvSpPr>
          <p:cNvPr id="43" name="Chave Direita 42">
            <a:extLst>
              <a:ext uri="{FF2B5EF4-FFF2-40B4-BE49-F238E27FC236}">
                <a16:creationId xmlns:a16="http://schemas.microsoft.com/office/drawing/2014/main" id="{AE94C522-7714-45E8-88C1-418DF6C65F09}"/>
              </a:ext>
            </a:extLst>
          </p:cNvPr>
          <p:cNvSpPr/>
          <p:nvPr/>
        </p:nvSpPr>
        <p:spPr>
          <a:xfrm>
            <a:off x="4253948" y="3419061"/>
            <a:ext cx="126247" cy="1149625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4" name="Object 9">
            <a:extLst>
              <a:ext uri="{FF2B5EF4-FFF2-40B4-BE49-F238E27FC236}">
                <a16:creationId xmlns:a16="http://schemas.microsoft.com/office/drawing/2014/main" id="{FAA73C89-3772-47BD-8C10-A03FB8E2B5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514029"/>
              </p:ext>
            </p:extLst>
          </p:nvPr>
        </p:nvGraphicFramePr>
        <p:xfrm>
          <a:off x="4439212" y="3657600"/>
          <a:ext cx="437588" cy="450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90440" imgH="203040" progId="Equation.DSMT4">
                  <p:embed/>
                </p:oleObj>
              </mc:Choice>
              <mc:Fallback>
                <p:oleObj name="Equation" r:id="rId24" imgW="190440" imgH="203040" progId="Equation.DSMT4">
                  <p:embed/>
                  <p:pic>
                    <p:nvPicPr>
                      <p:cNvPr id="87" name="Object 9">
                        <a:extLst>
                          <a:ext uri="{FF2B5EF4-FFF2-40B4-BE49-F238E27FC236}">
                            <a16:creationId xmlns:a16="http://schemas.microsoft.com/office/drawing/2014/main" id="{495160F6-9758-4E09-877F-FDF9C336C5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9212" y="3657600"/>
                        <a:ext cx="437588" cy="4505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ítulo 1">
            <a:extLst>
              <a:ext uri="{FF2B5EF4-FFF2-40B4-BE49-F238E27FC236}">
                <a16:creationId xmlns:a16="http://schemas.microsoft.com/office/drawing/2014/main" id="{A5353DD9-CCF0-4CB3-9100-B875D8CF0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546295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+mn-lt"/>
              </a:rPr>
              <a:t>Observações </a:t>
            </a:r>
            <a:r>
              <a:rPr lang="pt-BR" dirty="0">
                <a:solidFill>
                  <a:schemeClr val="tx1"/>
                </a:solidFill>
                <a:latin typeface="+mn-lt"/>
              </a:rPr>
              <a:t>– IS-LM</a:t>
            </a:r>
            <a:endParaRPr lang="pt-BR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16250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2" grpId="0" animBg="1"/>
      <p:bldP spid="24" grpId="0" animBg="1"/>
      <p:bldP spid="26" grpId="0" animBg="1"/>
      <p:bldP spid="28" grpId="0"/>
      <p:bldP spid="29" grpId="0" animBg="1"/>
      <p:bldP spid="30" grpId="0" animBg="1"/>
      <p:bldP spid="31" grpId="0" animBg="1"/>
      <p:bldP spid="34" grpId="0" animBg="1"/>
      <p:bldP spid="36" grpId="0"/>
      <p:bldP spid="42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03860A15-2147-42CE-8A1D-34A357F19F2B}"/>
              </a:ext>
            </a:extLst>
          </p:cNvPr>
          <p:cNvSpPr/>
          <p:nvPr/>
        </p:nvSpPr>
        <p:spPr bwMode="auto">
          <a:xfrm>
            <a:off x="140677" y="2222697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0C82B6A4-71F2-4E97-A7C4-7AD46FD78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59" y="232165"/>
            <a:ext cx="11765249" cy="4883150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>
                <a:solidFill>
                  <a:schemeClr val="tx1"/>
                </a:solidFill>
                <a:latin typeface="Source Sans Pro" panose="020B0503030403020204" pitchFamily="34" charset="0"/>
              </a:rPr>
              <a:t>1) FGV - Analista Censitário (IBGE)/Análise Socioeconômica/2017</a:t>
            </a:r>
            <a:endParaRPr lang="pt-BR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Segundo o modelo keynesiano simples de determinação da renda, um aumento da propensão marginal a importar: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Reduz a renda de equilíbrio da economia;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aumenta o multiplicador de gastos da economia aberta;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reduz as exportações;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torna o multiplicador do orçamento desequilibrado;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eleva o déficit da balança comercial.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47451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6C03039-A7CE-421E-83F0-BBA7060D7F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11582400" cy="5029200"/>
          </a:xfrm>
        </p:spPr>
        <p:txBody>
          <a:bodyPr>
            <a:normAutofit fontScale="92500"/>
          </a:bodyPr>
          <a:lstStyle/>
          <a:p>
            <a:pPr algn="just"/>
            <a:r>
              <a:rPr lang="pt-BR" altLang="pt-BR" sz="2800" dirty="0">
                <a:solidFill>
                  <a:schemeClr val="tx1"/>
                </a:solidFill>
              </a:rPr>
              <a:t>Com o aumento da inflação esperada, a economia se salta do ponto A para o ponto B. Neste ponto, a taxa real de juros diminui do montante exato do aumento da inflação esperada, já que a taxa de juros nominal de equilíbrio não se alterou. </a:t>
            </a:r>
          </a:p>
          <a:p>
            <a:pPr algn="just"/>
            <a:endParaRPr lang="pt-BR" altLang="pt-BR" sz="400" dirty="0">
              <a:solidFill>
                <a:schemeClr val="tx1"/>
              </a:solidFill>
            </a:endParaRPr>
          </a:p>
          <a:p>
            <a:pPr algn="just"/>
            <a:r>
              <a:rPr lang="pt-BR" altLang="pt-BR" sz="2800" dirty="0">
                <a:solidFill>
                  <a:schemeClr val="tx1"/>
                </a:solidFill>
              </a:rPr>
              <a:t>No entanto, </a:t>
            </a:r>
            <a:r>
              <a:rPr lang="pt-BR" altLang="pt-BR" dirty="0">
                <a:solidFill>
                  <a:schemeClr val="tx1"/>
                </a:solidFill>
              </a:rPr>
              <a:t>considerando essa nova</a:t>
            </a:r>
            <a:r>
              <a:rPr lang="pt-BR" altLang="pt-BR" sz="2800" dirty="0">
                <a:solidFill>
                  <a:schemeClr val="tx1"/>
                </a:solidFill>
              </a:rPr>
              <a:t> taxa real de juros, o mercado de bens está fora do equilíbrio, o que significa que o produto começará a aumentar graças ao efeito dos juros reais sobre o investimento. A medida que o produto cresce, a demanda por moeda é estimulada fazendo com que a taxa nominal de juros aumente entre os pontos </a:t>
            </a:r>
            <a:r>
              <a:rPr lang="pt-BR" altLang="pt-BR" dirty="0">
                <a:solidFill>
                  <a:schemeClr val="tx1"/>
                </a:solidFill>
              </a:rPr>
              <a:t>B</a:t>
            </a:r>
            <a:r>
              <a:rPr lang="pt-BR" altLang="pt-BR" sz="2800" dirty="0">
                <a:solidFill>
                  <a:schemeClr val="tx1"/>
                </a:solidFill>
              </a:rPr>
              <a:t> e C. </a:t>
            </a:r>
          </a:p>
          <a:p>
            <a:pPr algn="just"/>
            <a:endParaRPr lang="pt-BR" altLang="pt-BR" sz="400" dirty="0">
              <a:solidFill>
                <a:schemeClr val="tx1"/>
              </a:solidFill>
            </a:endParaRPr>
          </a:p>
          <a:p>
            <a:pPr algn="just"/>
            <a:r>
              <a:rPr lang="pt-BR" altLang="pt-BR" dirty="0">
                <a:solidFill>
                  <a:schemeClr val="tx1"/>
                </a:solidFill>
              </a:rPr>
              <a:t>No final desse processo, o</a:t>
            </a:r>
            <a:r>
              <a:rPr lang="pt-BR" altLang="pt-BR" sz="2800" dirty="0">
                <a:solidFill>
                  <a:schemeClr val="tx1"/>
                </a:solidFill>
              </a:rPr>
              <a:t> produto de equilíbrio é dado pelo ponto C.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FBC0867-5E37-4AEB-BD4E-6CF774239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546295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+mn-lt"/>
              </a:rPr>
              <a:t>Observações </a:t>
            </a:r>
            <a:r>
              <a:rPr lang="pt-BR" dirty="0">
                <a:solidFill>
                  <a:schemeClr val="tx1"/>
                </a:solidFill>
                <a:latin typeface="+mn-lt"/>
              </a:rPr>
              <a:t>– IS-LM</a:t>
            </a:r>
            <a:endParaRPr lang="pt-BR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03792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B4FB21BD-5EC2-47AF-BC67-D7CF2AD7F513}"/>
              </a:ext>
            </a:extLst>
          </p:cNvPr>
          <p:cNvSpPr/>
          <p:nvPr/>
        </p:nvSpPr>
        <p:spPr bwMode="auto">
          <a:xfrm>
            <a:off x="42201" y="2264899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81B8FC-C6F2-4F95-B2FF-E4803D752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53" y="119620"/>
            <a:ext cx="11849655" cy="4883150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None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11) </a:t>
            </a:r>
            <a:r>
              <a:rPr lang="pt-BR" sz="29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FGV - Auditor Fiscal Tributário da Receita Municipal (Cuiabá)/2014</a:t>
            </a:r>
            <a:endParaRPr lang="pt-BR" sz="2900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No caso da armadilha da liquidez, abordado pelo modelo IS-LM, assinale a opção que indica os efeitos das políticas monetária e fiscal expansionistas.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expansão da oferta monetária real será totalmente retida pelos agentes, sem alteração da taxa de juros. Mas a política fiscal expansionista terá o máximo de eficácia, semelhante ao que prediz a teoria keynesiana.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política monetária expansionista terá o máximo de eficácia, com elevação do produto real e manutenção da taxa de juros. Por sua vez, a elevação dos gastos públicos teria um efeito</a:t>
            </a:r>
            <a:r>
              <a:rPr lang="pt-BR" b="0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pt-BR" b="0" i="1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crowding</a:t>
            </a:r>
            <a:r>
              <a:rPr lang="pt-BR" b="0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-out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, expulsando o investimento privado.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BCD2D103-CE50-4E4A-88D4-B87E41897530}"/>
              </a:ext>
            </a:extLst>
          </p:cNvPr>
          <p:cNvSpPr txBox="1"/>
          <p:nvPr/>
        </p:nvSpPr>
        <p:spPr>
          <a:xfrm>
            <a:off x="5373858" y="3770141"/>
            <a:ext cx="3277773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Exatamente como vimos</a:t>
            </a:r>
          </a:p>
        </p:txBody>
      </p:sp>
    </p:spTree>
    <p:extLst>
      <p:ext uri="{BB962C8B-B14F-4D97-AF65-F5344CB8AC3E}">
        <p14:creationId xmlns:p14="http://schemas.microsoft.com/office/powerpoint/2010/main" val="300790073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A31FAA50-96E1-4213-A2EF-01B84EB7F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49" y="119620"/>
            <a:ext cx="11849655" cy="4883150"/>
          </a:xfrm>
        </p:spPr>
        <p:txBody>
          <a:bodyPr/>
          <a:lstStyle/>
          <a:p>
            <a:pPr marL="514350" indent="-514350" algn="just">
              <a:spcBef>
                <a:spcPts val="600"/>
              </a:spcBef>
              <a:buFont typeface="+mj-lt"/>
              <a:buAutoNum type="alphaLcParenR" startAt="3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política monetária expansionista teria um efeito nulo sobre a taxa de juros e o produto da economia, enquanto que a política fiscal elevaria o produto, com a ampliação do investimento público e privado.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 startAt="3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política monetária contracionista gera um aumento da taxa de juros e a contração do produto, enquanto que a política fiscal também contracionista estimula o aumento do investimento privado, elevando o produto.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lphaLcParenR" startAt="3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As duas políticas são totalmente inócuas, sem efeito sobre o produto e a ampliação da taxa de juros, no caso da política fiscal expansionista e da monetária contracionista.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988690"/>
      </p:ext>
    </p:extLst>
  </p:cSld>
  <p:clrMapOvr>
    <a:masterClrMapping/>
  </p:clrMapOvr>
  <p:transition spd="med"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A0C43E7E-FC35-4E0B-ACC4-0C8A3D12BC48}"/>
              </a:ext>
            </a:extLst>
          </p:cNvPr>
          <p:cNvSpPr/>
          <p:nvPr/>
        </p:nvSpPr>
        <p:spPr bwMode="auto">
          <a:xfrm>
            <a:off x="14065" y="3221504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632D2A-E8C6-4B36-9BBD-A9854161E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38" y="161828"/>
            <a:ext cx="11966917" cy="4883150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12) </a:t>
            </a:r>
            <a:r>
              <a:rPr lang="pt-BR" sz="29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FGV - Analista Econômico-Financeiro (BANESTES)/Gestão Fin./2018</a:t>
            </a:r>
            <a:endParaRPr lang="pt-BR" sz="2900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analista econômico resolve avaliar a eficácia das políticas monetária e fiscal conduzidas pelo governo. À luz do modelo ISLM, percebe uma curva IS negativamente inclinada e uma curva LM vertical.</a:t>
            </a:r>
          </a:p>
          <a:p>
            <a:pPr algn="just">
              <a:spcBef>
                <a:spcPts val="60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Nesse caso, é</a:t>
            </a:r>
            <a:r>
              <a:rPr lang="pt-BR" sz="3000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correto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afirmar que: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política fiscal é a mais adequada para elevar o produto de equilíbrio;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política monetária é a mais adequada para elevar o nível de produto;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demanda por moeda é muito sensível a variações na taxa de juros;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política fiscal gera um efeito de </a:t>
            </a:r>
            <a:r>
              <a:rPr lang="pt-BR" sz="3000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crowding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out parcial;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as políticas fiscal e monetária são ineficazes para elevar o nível de produto.</a:t>
            </a:r>
            <a:endParaRPr lang="pt-BR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2471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E3F59B8B-E8E2-4FB1-8997-5D81C604CE8A}"/>
              </a:ext>
            </a:extLst>
          </p:cNvPr>
          <p:cNvSpPr/>
          <p:nvPr/>
        </p:nvSpPr>
        <p:spPr>
          <a:xfrm>
            <a:off x="658839" y="3254324"/>
            <a:ext cx="4635910" cy="3429000"/>
          </a:xfrm>
          <a:prstGeom prst="rect">
            <a:avLst/>
          </a:prstGeom>
          <a:solidFill>
            <a:srgbClr val="F8F8F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C255992-A24F-4CF9-838F-D7579F326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9" y="-604913"/>
            <a:ext cx="12113455" cy="1325563"/>
          </a:xfrm>
        </p:spPr>
        <p:txBody>
          <a:bodyPr>
            <a:noAutofit/>
          </a:bodyPr>
          <a:lstStyle/>
          <a:p>
            <a:r>
              <a:rPr lang="pt-BR" sz="3000" b="1" dirty="0">
                <a:solidFill>
                  <a:schemeClr val="tx1"/>
                </a:solidFill>
              </a:rPr>
              <a:t>Caso Clássico: Demanda por Moeda </a:t>
            </a:r>
            <a:r>
              <a:rPr lang="pt-BR" sz="3000" b="1" dirty="0" err="1">
                <a:solidFill>
                  <a:schemeClr val="tx1"/>
                </a:solidFill>
              </a:rPr>
              <a:t>Anelástica</a:t>
            </a:r>
            <a:r>
              <a:rPr lang="pt-BR" sz="3000" b="1" dirty="0">
                <a:solidFill>
                  <a:schemeClr val="tx1"/>
                </a:solidFill>
              </a:rPr>
              <a:t> à Taxa de Juros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75C49D92-3CC7-4764-AA3B-163CCCF41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9" y="751449"/>
            <a:ext cx="11873131" cy="1969730"/>
          </a:xfrm>
        </p:spPr>
        <p:txBody>
          <a:bodyPr>
            <a:noAutofit/>
          </a:bodyPr>
          <a:lstStyle/>
          <a:p>
            <a:pPr algn="just"/>
            <a:r>
              <a:rPr lang="pt-BR" sz="2600" dirty="0">
                <a:solidFill>
                  <a:schemeClr val="tx1"/>
                </a:solidFill>
              </a:rPr>
              <a:t>O aumento da renda provocado pela expansão fiscal eleva a demanda por moeda (ponto B). O excesso de demanda monetária eleva a taxa de juros. Como a demanda por moeda é </a:t>
            </a:r>
            <a:r>
              <a:rPr lang="pt-BR" sz="2600" dirty="0" err="1">
                <a:solidFill>
                  <a:schemeClr val="tx1"/>
                </a:solidFill>
              </a:rPr>
              <a:t>anelástica</a:t>
            </a:r>
            <a:r>
              <a:rPr lang="pt-BR" sz="2600" dirty="0">
                <a:solidFill>
                  <a:schemeClr val="tx1"/>
                </a:solidFill>
              </a:rPr>
              <a:t> à taxa de juros, a elevação desta não reduz a demanda por moeda. Logo, o mercado monetário retornará ao equilíbrio somente quando a renda voltar a ser igual a Y</a:t>
            </a:r>
            <a:r>
              <a:rPr lang="pt-BR" sz="1500" dirty="0">
                <a:solidFill>
                  <a:schemeClr val="tx1"/>
                </a:solidFill>
              </a:rPr>
              <a:t>0</a:t>
            </a:r>
            <a:r>
              <a:rPr lang="pt-BR" sz="2600" dirty="0">
                <a:solidFill>
                  <a:schemeClr val="tx1"/>
                </a:solidFill>
              </a:rPr>
              <a:t> (ponto C). Note que, trata-se de um caso de “</a:t>
            </a:r>
            <a:r>
              <a:rPr lang="pt-BR" sz="2600" dirty="0" err="1">
                <a:solidFill>
                  <a:schemeClr val="tx1"/>
                </a:solidFill>
              </a:rPr>
              <a:t>crowding</a:t>
            </a:r>
            <a:r>
              <a:rPr lang="pt-BR" sz="2600" dirty="0">
                <a:solidFill>
                  <a:schemeClr val="tx1"/>
                </a:solidFill>
              </a:rPr>
              <a:t>-out” total.</a:t>
            </a:r>
            <a:endParaRPr lang="en-US" sz="2600" dirty="0">
              <a:solidFill>
                <a:schemeClr val="tx1"/>
              </a:solidFill>
            </a:endParaRPr>
          </a:p>
        </p:txBody>
      </p:sp>
      <p:cxnSp>
        <p:nvCxnSpPr>
          <p:cNvPr id="7" name="Conector de seta reta 3">
            <a:extLst>
              <a:ext uri="{FF2B5EF4-FFF2-40B4-BE49-F238E27FC236}">
                <a16:creationId xmlns:a16="http://schemas.microsoft.com/office/drawing/2014/main" id="{E7AC64CC-2DDB-45F0-8EA9-AEEB522AF393}"/>
              </a:ext>
            </a:extLst>
          </p:cNvPr>
          <p:cNvCxnSpPr/>
          <p:nvPr/>
        </p:nvCxnSpPr>
        <p:spPr bwMode="auto">
          <a:xfrm flipV="1">
            <a:off x="1213904" y="3560026"/>
            <a:ext cx="0" cy="263472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Conector de seta reta 4">
            <a:extLst>
              <a:ext uri="{FF2B5EF4-FFF2-40B4-BE49-F238E27FC236}">
                <a16:creationId xmlns:a16="http://schemas.microsoft.com/office/drawing/2014/main" id="{27CE8E14-3D52-4EDA-AACB-1253950AF4A0}"/>
              </a:ext>
            </a:extLst>
          </p:cNvPr>
          <p:cNvCxnSpPr/>
          <p:nvPr/>
        </p:nvCxnSpPr>
        <p:spPr bwMode="auto">
          <a:xfrm>
            <a:off x="1213904" y="6194752"/>
            <a:ext cx="363793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E1C8E7B1-D85B-485F-967F-0C0A4C9827D9}"/>
              </a:ext>
            </a:extLst>
          </p:cNvPr>
          <p:cNvSpPr txBox="1"/>
          <p:nvPr/>
        </p:nvSpPr>
        <p:spPr>
          <a:xfrm>
            <a:off x="918936" y="3330524"/>
            <a:ext cx="39329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/>
              <a:t>i</a:t>
            </a:r>
            <a:endParaRPr lang="en-US" sz="2600" b="1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80D68C1-BAFC-48A8-A434-F57F5EB7D539}"/>
              </a:ext>
            </a:extLst>
          </p:cNvPr>
          <p:cNvSpPr txBox="1"/>
          <p:nvPr/>
        </p:nvSpPr>
        <p:spPr>
          <a:xfrm>
            <a:off x="2592879" y="6149924"/>
            <a:ext cx="589936" cy="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000000"/>
                </a:solidFill>
              </a:rPr>
              <a:t>Y</a:t>
            </a:r>
            <a:r>
              <a:rPr lang="pt-BR" sz="2000" dirty="0">
                <a:solidFill>
                  <a:srgbClr val="000000"/>
                </a:solidFill>
              </a:rPr>
              <a:t>0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9EA686EC-B608-4446-8B30-9B9830371825}"/>
              </a:ext>
            </a:extLst>
          </p:cNvPr>
          <p:cNvCxnSpPr/>
          <p:nvPr/>
        </p:nvCxnSpPr>
        <p:spPr bwMode="auto">
          <a:xfrm>
            <a:off x="2787066" y="3860403"/>
            <a:ext cx="0" cy="23144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97D50DA-D7F9-408A-9C14-9686C3B308E5}"/>
              </a:ext>
            </a:extLst>
          </p:cNvPr>
          <p:cNvSpPr txBox="1"/>
          <p:nvPr/>
        </p:nvSpPr>
        <p:spPr>
          <a:xfrm>
            <a:off x="2469972" y="3427741"/>
            <a:ext cx="7128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000000"/>
                </a:solidFill>
              </a:rPr>
              <a:t>LM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9C40918F-C162-43BE-A88F-E9CF83846FC5}"/>
              </a:ext>
            </a:extLst>
          </p:cNvPr>
          <p:cNvSpPr txBox="1"/>
          <p:nvPr/>
        </p:nvSpPr>
        <p:spPr>
          <a:xfrm>
            <a:off x="4802679" y="6073724"/>
            <a:ext cx="589936" cy="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000000"/>
                </a:solidFill>
              </a:rPr>
              <a:t>Y</a:t>
            </a:r>
            <a:endParaRPr lang="en-US" sz="2600" b="1" dirty="0">
              <a:solidFill>
                <a:srgbClr val="000000"/>
              </a:solidFill>
            </a:endParaRPr>
          </a:p>
        </p:txBody>
      </p:sp>
      <p:graphicFrame>
        <p:nvGraphicFramePr>
          <p:cNvPr id="14" name="Objeto 13">
            <a:extLst>
              <a:ext uri="{FF2B5EF4-FFF2-40B4-BE49-F238E27FC236}">
                <a16:creationId xmlns:a16="http://schemas.microsoft.com/office/drawing/2014/main" id="{CECF33A8-F244-48DD-967C-08F5CF96C3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63314"/>
              </p:ext>
            </p:extLst>
          </p:nvPr>
        </p:nvGraphicFramePr>
        <p:xfrm>
          <a:off x="3065058" y="3302388"/>
          <a:ext cx="797697" cy="853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1640" imgH="482400" progId="Equation.DSMT4">
                  <p:embed/>
                </p:oleObj>
              </mc:Choice>
              <mc:Fallback>
                <p:oleObj name="Equation" r:id="rId2" imgW="431640" imgH="482400" progId="Equation.DSMT4">
                  <p:embed/>
                  <p:pic>
                    <p:nvPicPr>
                      <p:cNvPr id="13" name="Objeto 1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65058" y="3302388"/>
                        <a:ext cx="797697" cy="8532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CA524EA3-B356-4321-AD15-394A6E87FF45}"/>
              </a:ext>
            </a:extLst>
          </p:cNvPr>
          <p:cNvCxnSpPr/>
          <p:nvPr/>
        </p:nvCxnSpPr>
        <p:spPr bwMode="auto">
          <a:xfrm>
            <a:off x="1213904" y="5365961"/>
            <a:ext cx="157316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F6E1FC0C-5B54-4F89-9C0E-0F8BE06FBD4A}"/>
              </a:ext>
            </a:extLst>
          </p:cNvPr>
          <p:cNvSpPr txBox="1"/>
          <p:nvPr/>
        </p:nvSpPr>
        <p:spPr>
          <a:xfrm>
            <a:off x="820615" y="5047881"/>
            <a:ext cx="4670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chemeClr val="tx1">
                    <a:lumMod val="50000"/>
                  </a:schemeClr>
                </a:solidFill>
              </a:rPr>
              <a:t>i</a:t>
            </a:r>
            <a:r>
              <a:rPr lang="pt-BR" sz="2000" dirty="0">
                <a:solidFill>
                  <a:schemeClr val="tx1">
                    <a:lumMod val="50000"/>
                  </a:schemeClr>
                </a:solidFill>
              </a:rPr>
              <a:t>0</a:t>
            </a: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48BEC616-5736-4765-A4B8-A7572AA2EF44}"/>
              </a:ext>
            </a:extLst>
          </p:cNvPr>
          <p:cNvCxnSpPr/>
          <p:nvPr/>
        </p:nvCxnSpPr>
        <p:spPr bwMode="auto">
          <a:xfrm>
            <a:off x="1582617" y="4806891"/>
            <a:ext cx="2285999" cy="109228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CFB5FEEA-E3EE-4AD5-9D07-1B73DB4FF3D4}"/>
              </a:ext>
            </a:extLst>
          </p:cNvPr>
          <p:cNvSpPr txBox="1"/>
          <p:nvPr/>
        </p:nvSpPr>
        <p:spPr>
          <a:xfrm>
            <a:off x="3839118" y="5733681"/>
            <a:ext cx="6390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chemeClr val="tx1">
                    <a:lumMod val="50000"/>
                  </a:schemeClr>
                </a:solidFill>
              </a:rPr>
              <a:t>IS</a:t>
            </a:r>
            <a:endParaRPr lang="en-US" sz="2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ADCB5AAD-FB08-4247-833D-A9E818DE2D72}"/>
              </a:ext>
            </a:extLst>
          </p:cNvPr>
          <p:cNvSpPr txBox="1"/>
          <p:nvPr/>
        </p:nvSpPr>
        <p:spPr>
          <a:xfrm>
            <a:off x="2473794" y="5271863"/>
            <a:ext cx="1474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000000"/>
                </a:solidFill>
              </a:rPr>
              <a:t>A</a:t>
            </a:r>
            <a:endParaRPr lang="en-US" sz="2600" dirty="0">
              <a:solidFill>
                <a:srgbClr val="000000"/>
              </a:solidFill>
            </a:endParaRPr>
          </a:p>
        </p:txBody>
      </p:sp>
      <p:grpSp>
        <p:nvGrpSpPr>
          <p:cNvPr id="20" name="Grupo 7">
            <a:extLst>
              <a:ext uri="{FF2B5EF4-FFF2-40B4-BE49-F238E27FC236}">
                <a16:creationId xmlns:a16="http://schemas.microsoft.com/office/drawing/2014/main" id="{75D9BEAD-E1BE-40DF-AEA3-1BBD6DFE2E52}"/>
              </a:ext>
            </a:extLst>
          </p:cNvPr>
          <p:cNvGrpSpPr/>
          <p:nvPr/>
        </p:nvGrpSpPr>
        <p:grpSpPr>
          <a:xfrm>
            <a:off x="820615" y="4273674"/>
            <a:ext cx="4178710" cy="1599141"/>
            <a:chOff x="2476500" y="4373265"/>
            <a:chExt cx="3238499" cy="1294983"/>
          </a:xfrm>
        </p:grpSpPr>
        <p:cxnSp>
          <p:nvCxnSpPr>
            <p:cNvPr id="21" name="Conector reto 20">
              <a:extLst>
                <a:ext uri="{FF2B5EF4-FFF2-40B4-BE49-F238E27FC236}">
                  <a16:creationId xmlns:a16="http://schemas.microsoft.com/office/drawing/2014/main" id="{696E85EF-6AA4-46BE-831C-43B2ACBC4BF0}"/>
                </a:ext>
              </a:extLst>
            </p:cNvPr>
            <p:cNvCxnSpPr/>
            <p:nvPr/>
          </p:nvCxnSpPr>
          <p:spPr bwMode="auto">
            <a:xfrm>
              <a:off x="2781300" y="4800600"/>
              <a:ext cx="1219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071C68B9-D5B9-4538-9D20-5DAFEA56A935}"/>
                </a:ext>
              </a:extLst>
            </p:cNvPr>
            <p:cNvSpPr txBox="1"/>
            <p:nvPr/>
          </p:nvSpPr>
          <p:spPr>
            <a:xfrm>
              <a:off x="2476500" y="4567535"/>
              <a:ext cx="361951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600" dirty="0">
                  <a:solidFill>
                    <a:srgbClr val="0070C0"/>
                  </a:solidFill>
                </a:rPr>
                <a:t>i</a:t>
              </a:r>
              <a:r>
                <a:rPr lang="pt-BR" sz="2000" dirty="0">
                  <a:solidFill>
                    <a:srgbClr val="0070C0"/>
                  </a:solidFill>
                </a:rPr>
                <a:t>1</a:t>
              </a:r>
              <a:endParaRPr lang="en-US" sz="2000" dirty="0">
                <a:solidFill>
                  <a:srgbClr val="0070C0"/>
                </a:solidFill>
              </a:endParaRPr>
            </a:p>
          </p:txBody>
        </p:sp>
        <p:cxnSp>
          <p:nvCxnSpPr>
            <p:cNvPr id="23" name="Conector reto 22">
              <a:extLst>
                <a:ext uri="{FF2B5EF4-FFF2-40B4-BE49-F238E27FC236}">
                  <a16:creationId xmlns:a16="http://schemas.microsoft.com/office/drawing/2014/main" id="{15A8715E-CDDB-485E-8A64-599124924FC3}"/>
                </a:ext>
              </a:extLst>
            </p:cNvPr>
            <p:cNvCxnSpPr/>
            <p:nvPr/>
          </p:nvCxnSpPr>
          <p:spPr bwMode="auto">
            <a:xfrm>
              <a:off x="3162300" y="4373265"/>
              <a:ext cx="1962150" cy="103693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A167C84D-042C-4708-B823-DF465CD645EA}"/>
                </a:ext>
              </a:extLst>
            </p:cNvPr>
            <p:cNvSpPr txBox="1"/>
            <p:nvPr/>
          </p:nvSpPr>
          <p:spPr>
            <a:xfrm>
              <a:off x="5067300" y="5269468"/>
              <a:ext cx="647699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600" dirty="0">
                  <a:solidFill>
                    <a:srgbClr val="0070C0"/>
                  </a:solidFill>
                </a:rPr>
                <a:t>IS</a:t>
              </a:r>
              <a:r>
                <a:rPr lang="pt-BR" sz="2000" dirty="0">
                  <a:solidFill>
                    <a:srgbClr val="0070C0"/>
                  </a:solidFill>
                </a:rPr>
                <a:t>1</a:t>
              </a:r>
              <a:endParaRPr lang="en-US" sz="2000" dirty="0">
                <a:solidFill>
                  <a:srgbClr val="0070C0"/>
                </a:solidFill>
              </a:endParaRPr>
            </a:p>
          </p:txBody>
        </p:sp>
        <p:cxnSp>
          <p:nvCxnSpPr>
            <p:cNvPr id="25" name="Conector reto 24">
              <a:extLst>
                <a:ext uri="{FF2B5EF4-FFF2-40B4-BE49-F238E27FC236}">
                  <a16:creationId xmlns:a16="http://schemas.microsoft.com/office/drawing/2014/main" id="{7901298D-AD44-4288-A27F-4723C26BDDE1}"/>
                </a:ext>
              </a:extLst>
            </p:cNvPr>
            <p:cNvCxnSpPr/>
            <p:nvPr/>
          </p:nvCxnSpPr>
          <p:spPr bwMode="auto">
            <a:xfrm>
              <a:off x="4000500" y="5257800"/>
              <a:ext cx="838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909A3873-C23C-4854-925A-695CD78A8705}"/>
                </a:ext>
              </a:extLst>
            </p:cNvPr>
            <p:cNvSpPr txBox="1"/>
            <p:nvPr/>
          </p:nvSpPr>
          <p:spPr>
            <a:xfrm>
              <a:off x="4648199" y="5193268"/>
              <a:ext cx="114301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600" dirty="0">
                  <a:solidFill>
                    <a:srgbClr val="0070C0"/>
                  </a:solidFill>
                </a:rPr>
                <a:t>B</a:t>
              </a:r>
              <a:endParaRPr lang="en-US" sz="26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7" name="Grupo 8">
            <a:extLst>
              <a:ext uri="{FF2B5EF4-FFF2-40B4-BE49-F238E27FC236}">
                <a16:creationId xmlns:a16="http://schemas.microsoft.com/office/drawing/2014/main" id="{D8C4E1E9-6F77-49CB-BAEA-6BFCDD9D446D}"/>
              </a:ext>
            </a:extLst>
          </p:cNvPr>
          <p:cNvGrpSpPr/>
          <p:nvPr/>
        </p:nvGrpSpPr>
        <p:grpSpPr>
          <a:xfrm>
            <a:off x="2449890" y="4316824"/>
            <a:ext cx="1060523" cy="880868"/>
            <a:chOff x="3750094" y="4408208"/>
            <a:chExt cx="821906" cy="713326"/>
          </a:xfrm>
        </p:grpSpPr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B5D8A6B7-4679-4122-89DB-964984D3994C}"/>
                </a:ext>
              </a:extLst>
            </p:cNvPr>
            <p:cNvSpPr txBox="1"/>
            <p:nvPr/>
          </p:nvSpPr>
          <p:spPr>
            <a:xfrm>
              <a:off x="3750094" y="4408208"/>
              <a:ext cx="118287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600" dirty="0">
                  <a:solidFill>
                    <a:srgbClr val="0070C0"/>
                  </a:solidFill>
                </a:rPr>
                <a:t>C</a:t>
              </a:r>
              <a:endParaRPr lang="en-US" sz="2600" dirty="0">
                <a:solidFill>
                  <a:srgbClr val="0070C0"/>
                </a:solidFill>
              </a:endParaRPr>
            </a:p>
          </p:txBody>
        </p:sp>
        <p:cxnSp>
          <p:nvCxnSpPr>
            <p:cNvPr id="29" name="Conector de seta reta 39">
              <a:extLst>
                <a:ext uri="{FF2B5EF4-FFF2-40B4-BE49-F238E27FC236}">
                  <a16:creationId xmlns:a16="http://schemas.microsoft.com/office/drawing/2014/main" id="{954C647A-9C3C-4E57-8AB5-025EE071491A}"/>
                </a:ext>
              </a:extLst>
            </p:cNvPr>
            <p:cNvCxnSpPr/>
            <p:nvPr/>
          </p:nvCxnSpPr>
          <p:spPr bwMode="auto">
            <a:xfrm flipH="1" flipV="1">
              <a:off x="4489506" y="5050221"/>
              <a:ext cx="82494" cy="7131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Conector de seta reta 43">
              <a:extLst>
                <a:ext uri="{FF2B5EF4-FFF2-40B4-BE49-F238E27FC236}">
                  <a16:creationId xmlns:a16="http://schemas.microsoft.com/office/drawing/2014/main" id="{589206AF-874B-445D-8A6F-D181C45B0B3B}"/>
                </a:ext>
              </a:extLst>
            </p:cNvPr>
            <p:cNvCxnSpPr/>
            <p:nvPr/>
          </p:nvCxnSpPr>
          <p:spPr bwMode="auto">
            <a:xfrm flipH="1" flipV="1">
              <a:off x="4130041" y="4891931"/>
              <a:ext cx="164326" cy="7512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A84DA990-502E-4172-BB1E-A419AFCF2AF5}"/>
              </a:ext>
            </a:extLst>
          </p:cNvPr>
          <p:cNvSpPr txBox="1"/>
          <p:nvPr/>
        </p:nvSpPr>
        <p:spPr>
          <a:xfrm>
            <a:off x="5371435" y="3957710"/>
            <a:ext cx="6750225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dirty="0"/>
              <a:t>Como nesse caso a política fiscal não tem efeito sobre o produto, a política monetária deveria se utilizada.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dirty="0"/>
              <a:t>Note que a curva IS é negativamente inclinada.</a:t>
            </a:r>
          </a:p>
        </p:txBody>
      </p:sp>
    </p:spTree>
    <p:extLst>
      <p:ext uri="{BB962C8B-B14F-4D97-AF65-F5344CB8AC3E}">
        <p14:creationId xmlns:p14="http://schemas.microsoft.com/office/powerpoint/2010/main" val="32361972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9773235E-FF7C-4987-BD9D-D2D72C4FF18B}"/>
              </a:ext>
            </a:extLst>
          </p:cNvPr>
          <p:cNvSpPr/>
          <p:nvPr/>
        </p:nvSpPr>
        <p:spPr bwMode="auto">
          <a:xfrm>
            <a:off x="28133" y="1772529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ED87D4-FCF9-4106-B921-E25AE4C0A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55" y="147759"/>
            <a:ext cx="11849654" cy="4883150"/>
          </a:xfrm>
        </p:spPr>
        <p:txBody>
          <a:bodyPr/>
          <a:lstStyle/>
          <a:p>
            <a:pPr marL="0" indent="0" algn="just">
              <a:buNone/>
            </a:pPr>
            <a:r>
              <a:rPr lang="it-IT" sz="30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13) FGV - Analista Legislativo (ALERO)/Economia/2018</a:t>
            </a:r>
            <a:endParaRPr lang="it-IT" sz="3000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Considere um modelo IS-LM em uma economia fechada. As políticas monetária e fiscal serão mais eficazes, respectivamente,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quanto maior for o multiplicador dos gastos autônomos e quando o efeito </a:t>
            </a:r>
            <a:r>
              <a:rPr lang="pt-BR" sz="3000" b="1" i="1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crowding</a:t>
            </a:r>
            <a:r>
              <a:rPr lang="pt-BR" sz="3000" b="1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-out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diminuir.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no caso da armadilha da liquidez e quanto mais inelástico for o investimento em relação à taxa de juros.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no caso clássico e quanto mais inelástica for a demanda por moeda em relação à taxa de juros.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quando o efeito deslocamento é máximo e quando a população retiver qualquer aumento de oferta monetária.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na prevalência de efeito de Pigou e quando investimento e demanda por moeda forem perfeitamente elásticos em relação à taxa de juros.</a:t>
            </a:r>
            <a:endParaRPr lang="pt-BR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1211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E942854-CFDA-419E-93AB-38629EE72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42" y="-123094"/>
            <a:ext cx="12079458" cy="1325563"/>
          </a:xfrm>
        </p:spPr>
        <p:txBody>
          <a:bodyPr>
            <a:noAutofit/>
          </a:bodyPr>
          <a:lstStyle/>
          <a:p>
            <a:pPr algn="ctr"/>
            <a:r>
              <a:rPr lang="pt-BR" sz="3400" b="1" dirty="0">
                <a:solidFill>
                  <a:schemeClr val="tx1"/>
                </a:solidFill>
              </a:rPr>
              <a:t>A Eficácia Relativa das Políticas Fiscal e Monetária</a:t>
            </a:r>
            <a:br>
              <a:rPr lang="pt-BR" sz="3400" b="1" dirty="0">
                <a:solidFill>
                  <a:schemeClr val="tx1"/>
                </a:solidFill>
              </a:rPr>
            </a:br>
            <a:endParaRPr lang="en-US" sz="3400" b="1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9095CF21-9614-4670-9724-420B6A5A2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708" y="743241"/>
            <a:ext cx="11809829" cy="435133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Dependendo das inclinações das curvas IS e LM as políticas fiscal e monetária podem ser mais ou menos eficazes, no sentido de alterar o produto.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Observe que estaremos trabalhando com o conceito de eficácia relativa das políticas monetária e fiscal.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Nos casos em que a política monetária for mais eficaz, a política fiscal será menos eficaz.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Nos casos em que a política fiscal for mais eficaz, a política monetária será menos eficaz.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Como veremos, a única exceção se dá com relação ao tamanho do multiplicador: um multiplicador maior aumenta a eficácia da política monetária e da política fiscal.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95467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4565E920-6FA2-4464-9A97-89AACA0B5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193" y="-590847"/>
            <a:ext cx="7581900" cy="1325563"/>
          </a:xfrm>
        </p:spPr>
        <p:txBody>
          <a:bodyPr>
            <a:normAutofit/>
          </a:bodyPr>
          <a:lstStyle/>
          <a:p>
            <a:r>
              <a:rPr lang="pt-BR" sz="3800" b="1" dirty="0">
                <a:solidFill>
                  <a:schemeClr val="tx1"/>
                </a:solidFill>
              </a:rPr>
              <a:t>Eficácia da Política Monetária</a:t>
            </a:r>
            <a:endParaRPr lang="en-US" sz="3800" b="1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C31DEA4E-B52F-4F9B-87A3-9CA6F5089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464" y="664592"/>
            <a:ext cx="11734800" cy="6165271"/>
          </a:xfrm>
        </p:spPr>
        <p:txBody>
          <a:bodyPr>
            <a:noAutofit/>
          </a:bodyPr>
          <a:lstStyle/>
          <a:p>
            <a:pPr algn="just"/>
            <a:r>
              <a:rPr lang="pt-BR" sz="2800" b="1" dirty="0">
                <a:solidFill>
                  <a:schemeClr val="tx1"/>
                </a:solidFill>
              </a:rPr>
              <a:t>A Política Monetária:</a:t>
            </a:r>
          </a:p>
          <a:p>
            <a:pPr marL="0" indent="0" algn="just">
              <a:buNone/>
            </a:pPr>
            <a:endParaRPr lang="pt-BR" sz="26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sz="4400" dirty="0">
              <a:solidFill>
                <a:schemeClr val="tx1"/>
              </a:solidFill>
            </a:endParaRPr>
          </a:p>
          <a:p>
            <a:pPr algn="just"/>
            <a:r>
              <a:rPr lang="pt-BR" sz="2400" dirty="0">
                <a:solidFill>
                  <a:schemeClr val="tx1"/>
                </a:solidFill>
              </a:rPr>
              <a:t>O aumento da oferta monetária nominal, com preços rígidos, aumenta a oferta real de moeda, aumentando a demanda por títulos e, reduzindo a taxa de juros. O mercado monetário voltará ao equilíbrio, pois a queda na taxa de juros aumenta a demanda por moeda. Note então que, quanto menor a sensibilidade da demanda por moeda à taxa de juros, maior será a redução da taxa de juros (maior o deslocamento para a direita da LM).</a:t>
            </a:r>
          </a:p>
          <a:p>
            <a:pPr algn="just"/>
            <a:r>
              <a:rPr lang="pt-BR" sz="2400" dirty="0">
                <a:solidFill>
                  <a:schemeClr val="tx1"/>
                </a:solidFill>
              </a:rPr>
              <a:t>A redução da taxa de juros aumenta o investimento na proporção da sensibilidade do investimento à taxa de juros. O aumento do investimento aumenta a demanda agregada na medida do multiplicador, aumentando a renda (fatores que alteram a inclinação da curva IS).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B5752BAA-AE37-47E8-9AA9-481D37EF05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134799"/>
              </p:ext>
            </p:extLst>
          </p:nvPr>
        </p:nvGraphicFramePr>
        <p:xfrm>
          <a:off x="679940" y="1138310"/>
          <a:ext cx="8790087" cy="1047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51080" imgH="482400" progId="Equation.DSMT4">
                  <p:embed/>
                </p:oleObj>
              </mc:Choice>
              <mc:Fallback>
                <p:oleObj name="Equation" r:id="rId2" imgW="4051080" imgH="482400" progId="Equation.DSMT4">
                  <p:embed/>
                  <p:pic>
                    <p:nvPicPr>
                      <p:cNvPr id="4" name="Objeto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79940" y="1138310"/>
                        <a:ext cx="8790087" cy="1047095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7C0D35C2-F944-4FC1-9F64-47017AC0C0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695435"/>
              </p:ext>
            </p:extLst>
          </p:nvPr>
        </p:nvGraphicFramePr>
        <p:xfrm>
          <a:off x="5328140" y="2357510"/>
          <a:ext cx="5257800" cy="56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11200" imgH="228600" progId="Equation.DSMT4">
                  <p:embed/>
                </p:oleObj>
              </mc:Choice>
              <mc:Fallback>
                <p:oleObj name="Equation" r:id="rId4" imgW="2311200" imgH="228600" progId="Equation.DSMT4">
                  <p:embed/>
                  <p:pic>
                    <p:nvPicPr>
                      <p:cNvPr id="5" name="Objeto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28140" y="2357510"/>
                        <a:ext cx="5257800" cy="56065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ector de seta reta 6">
            <a:extLst>
              <a:ext uri="{FF2B5EF4-FFF2-40B4-BE49-F238E27FC236}">
                <a16:creationId xmlns:a16="http://schemas.microsoft.com/office/drawing/2014/main" id="{56832F37-AE9B-4EE3-8E54-A5626C818583}"/>
              </a:ext>
            </a:extLst>
          </p:cNvPr>
          <p:cNvCxnSpPr/>
          <p:nvPr/>
        </p:nvCxnSpPr>
        <p:spPr bwMode="auto">
          <a:xfrm>
            <a:off x="5328140" y="182411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904534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5A1CCE2-9670-4CC1-851C-7BD09B7A5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9570" y="-520505"/>
            <a:ext cx="7942385" cy="1325563"/>
          </a:xfrm>
        </p:spPr>
        <p:txBody>
          <a:bodyPr>
            <a:normAutofit/>
          </a:bodyPr>
          <a:lstStyle/>
          <a:p>
            <a:r>
              <a:rPr lang="pt-BR" sz="3800" b="1" dirty="0">
                <a:solidFill>
                  <a:schemeClr val="tx1"/>
                </a:solidFill>
              </a:rPr>
              <a:t>Eficácia da Política Monetária</a:t>
            </a:r>
            <a:endParaRPr lang="en-US" sz="3800" b="1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346DEAE9-9049-4468-98A5-0B167BCB6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254" y="771377"/>
            <a:ext cx="11731283" cy="5105400"/>
          </a:xfrm>
        </p:spPr>
        <p:txBody>
          <a:bodyPr>
            <a:noAutofit/>
          </a:bodyPr>
          <a:lstStyle/>
          <a:p>
            <a:pPr algn="just"/>
            <a:r>
              <a:rPr lang="pt-BR" sz="3000" dirty="0">
                <a:solidFill>
                  <a:schemeClr val="tx1"/>
                </a:solidFill>
              </a:rPr>
              <a:t>Logo, a política monetária será mais eficaz relativamente à política fiscal nos seguintes casos:</a:t>
            </a:r>
          </a:p>
          <a:p>
            <a:pPr lvl="1" algn="just"/>
            <a:r>
              <a:rPr lang="pt-BR" sz="2700" dirty="0">
                <a:solidFill>
                  <a:schemeClr val="tx1"/>
                </a:solidFill>
              </a:rPr>
              <a:t>Quanto menor a sensibilidade da demanda por moeda à taxa de juros.</a:t>
            </a:r>
          </a:p>
          <a:p>
            <a:pPr lvl="2" algn="just"/>
            <a:r>
              <a:rPr lang="pt-BR" sz="2700" dirty="0">
                <a:solidFill>
                  <a:schemeClr val="tx1"/>
                </a:solidFill>
              </a:rPr>
              <a:t>Nesse caso, a taxa de juros cairá mais acentuadamente (curva LM mais inclinada).</a:t>
            </a:r>
          </a:p>
          <a:p>
            <a:pPr lvl="1" algn="just"/>
            <a:r>
              <a:rPr lang="pt-BR" sz="2700" dirty="0">
                <a:solidFill>
                  <a:schemeClr val="tx1"/>
                </a:solidFill>
              </a:rPr>
              <a:t>Quanto maior a sensibilidade do investimento à taxa de juros.</a:t>
            </a:r>
          </a:p>
          <a:p>
            <a:pPr lvl="2" algn="just"/>
            <a:r>
              <a:rPr lang="pt-BR" sz="2700" dirty="0">
                <a:solidFill>
                  <a:schemeClr val="tx1"/>
                </a:solidFill>
              </a:rPr>
              <a:t>Maior será a variação do investimento após a queda da taxa de juros (mais achatada a curva IS).</a:t>
            </a:r>
          </a:p>
          <a:p>
            <a:pPr lvl="1" algn="just"/>
            <a:r>
              <a:rPr lang="pt-BR" sz="2700" dirty="0">
                <a:solidFill>
                  <a:schemeClr val="tx1"/>
                </a:solidFill>
              </a:rPr>
              <a:t>Quanto maior o multiplicador</a:t>
            </a:r>
          </a:p>
          <a:p>
            <a:pPr lvl="2" algn="just"/>
            <a:r>
              <a:rPr lang="pt-BR" sz="2700" dirty="0">
                <a:solidFill>
                  <a:schemeClr val="tx1"/>
                </a:solidFill>
              </a:rPr>
              <a:t>Maior será a variação na demanda agregada após o aumento no investimento (mais achatada a curva IS).</a:t>
            </a:r>
            <a:endParaRPr lang="en-US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33378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7D561B76-4533-465C-A1FA-E8C066395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9071" y="-506438"/>
            <a:ext cx="6457950" cy="1325563"/>
          </a:xfrm>
        </p:spPr>
        <p:txBody>
          <a:bodyPr>
            <a:normAutofit/>
          </a:bodyPr>
          <a:lstStyle/>
          <a:p>
            <a:r>
              <a:rPr lang="pt-BR" sz="3800" b="1" dirty="0">
                <a:solidFill>
                  <a:schemeClr val="tx1"/>
                </a:solidFill>
              </a:rPr>
              <a:t>Eficácia da Política Fiscal</a:t>
            </a:r>
            <a:endParaRPr lang="en-US" sz="3800" b="1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C35B55DB-7491-49FA-9FCC-2D0F7D963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867507"/>
            <a:ext cx="11590606" cy="435133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chemeClr val="tx1"/>
                </a:solidFill>
              </a:rPr>
              <a:t>A Política Fiscal</a:t>
            </a:r>
          </a:p>
          <a:p>
            <a:endParaRPr lang="pt-B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2800" dirty="0">
              <a:solidFill>
                <a:schemeClr val="tx1"/>
              </a:solidFill>
            </a:endParaRPr>
          </a:p>
          <a:p>
            <a:pPr algn="just"/>
            <a:r>
              <a:rPr lang="pt-BR" sz="2800" dirty="0">
                <a:solidFill>
                  <a:schemeClr val="tx1"/>
                </a:solidFill>
              </a:rPr>
              <a:t>Um aumento em G eleva a demanda agregada e o produto na medida do multiplicador. O aumento da renda eleva a demanda por moeda, elevando a taxa de juros até que a demanda por moeda se reduza compensatoriamente, reestabelecendo o equilíbrio no mercado monetário.</a:t>
            </a:r>
          </a:p>
          <a:p>
            <a:pPr algn="just"/>
            <a:r>
              <a:rPr lang="pt-BR" sz="2800" dirty="0">
                <a:solidFill>
                  <a:schemeClr val="tx1"/>
                </a:solidFill>
              </a:rPr>
              <a:t>Note que a política fiscal será mais eficaz quanto menos inclinada for a curva LM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94004807-363B-4086-9902-BCD8BCDB3F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321845"/>
              </p:ext>
            </p:extLst>
          </p:nvPr>
        </p:nvGraphicFramePr>
        <p:xfrm>
          <a:off x="840547" y="1451705"/>
          <a:ext cx="11049000" cy="1151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181480" imgH="482400" progId="Equation.DSMT4">
                  <p:embed/>
                </p:oleObj>
              </mc:Choice>
              <mc:Fallback>
                <p:oleObj name="Equation" r:id="rId2" imgW="5181480" imgH="482400" progId="Equation.DSMT4">
                  <p:embed/>
                  <p:pic>
                    <p:nvPicPr>
                      <p:cNvPr id="5" name="Objeto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40547" y="1451705"/>
                        <a:ext cx="11049000" cy="1151836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90997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>
            <a:extLst>
              <a:ext uri="{FF2B5EF4-FFF2-40B4-BE49-F238E27FC236}">
                <a16:creationId xmlns:a16="http://schemas.microsoft.com/office/drawing/2014/main" id="{6C9E1DF3-4BEC-4E37-AB2A-0F9F7C355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789" y="188368"/>
            <a:ext cx="1031161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+mn-lt"/>
              </a:rPr>
              <a:t>A </a:t>
            </a:r>
            <a:r>
              <a:rPr lang="en-US" sz="3600" b="1" dirty="0" err="1">
                <a:latin typeface="+mn-lt"/>
              </a:rPr>
              <a:t>Álgebra</a:t>
            </a:r>
            <a:r>
              <a:rPr lang="en-US" sz="3600" b="1" dirty="0">
                <a:latin typeface="+mn-lt"/>
              </a:rPr>
              <a:t> da </a:t>
            </a:r>
            <a:r>
              <a:rPr lang="en-US" sz="3600" b="1" dirty="0" err="1">
                <a:latin typeface="+mn-lt"/>
              </a:rPr>
              <a:t>Curva</a:t>
            </a:r>
            <a:r>
              <a:rPr lang="en-US" sz="3600" b="1" dirty="0">
                <a:latin typeface="+mn-lt"/>
              </a:rPr>
              <a:t> IS com Economia </a:t>
            </a:r>
            <a:r>
              <a:rPr lang="en-US" sz="3600" b="1" dirty="0" err="1">
                <a:latin typeface="+mn-lt"/>
              </a:rPr>
              <a:t>Aberta</a:t>
            </a:r>
            <a:endParaRPr lang="pt-BR" sz="3600" b="1" dirty="0">
              <a:latin typeface="+mn-lt"/>
            </a:endParaRPr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DC2DE2D3-DCD0-4D02-86EF-C83635F079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698309"/>
              </p:ext>
            </p:extLst>
          </p:nvPr>
        </p:nvGraphicFramePr>
        <p:xfrm>
          <a:off x="1371600" y="1974868"/>
          <a:ext cx="8991600" cy="692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920" imgH="241200" progId="Equation.DSMT4">
                  <p:embed/>
                </p:oleObj>
              </mc:Choice>
              <mc:Fallback>
                <p:oleObj name="Equation" r:id="rId2" imgW="3301920" imgH="241200" progId="Equation.DSMT4">
                  <p:embed/>
                  <p:pic>
                    <p:nvPicPr>
                      <p:cNvPr id="34304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74868"/>
                        <a:ext cx="8991600" cy="6921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5">
            <a:extLst>
              <a:ext uri="{FF2B5EF4-FFF2-40B4-BE49-F238E27FC236}">
                <a16:creationId xmlns:a16="http://schemas.microsoft.com/office/drawing/2014/main" id="{CE2C5A5A-9CB0-46D2-AC38-2BBA9E635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71800"/>
            <a:ext cx="8077200" cy="892552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Sensibilidade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  das 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exportações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líquidas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às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variações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 da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renda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doméstica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ou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propensão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marginal à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importar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PMgi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pt-BR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 Box 38">
            <a:extLst>
              <a:ext uri="{FF2B5EF4-FFF2-40B4-BE49-F238E27FC236}">
                <a16:creationId xmlns:a16="http://schemas.microsoft.com/office/drawing/2014/main" id="{A07AD1F2-3F7B-486A-81F7-49528A3F8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038600"/>
            <a:ext cx="8077200" cy="892552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Sensibilidade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  das 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exportações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líquidas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às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variações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 da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renda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mundial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ou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externa.</a:t>
            </a:r>
            <a:endParaRPr lang="pt-BR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 Box 41">
            <a:extLst>
              <a:ext uri="{FF2B5EF4-FFF2-40B4-BE49-F238E27FC236}">
                <a16:creationId xmlns:a16="http://schemas.microsoft.com/office/drawing/2014/main" id="{992AF003-66EB-44D5-AF55-62E7EE803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105400"/>
            <a:ext cx="8077200" cy="892552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Sensibilidade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  das 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exportações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líquidas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às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variações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 da taxa real de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câmbio</a:t>
            </a:r>
            <a:endParaRPr lang="pt-BR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42">
            <a:extLst>
              <a:ext uri="{FF2B5EF4-FFF2-40B4-BE49-F238E27FC236}">
                <a16:creationId xmlns:a16="http://schemas.microsoft.com/office/drawing/2014/main" id="{355B2E8C-5CA0-4611-8E00-42261FD6C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981200"/>
            <a:ext cx="2971800" cy="641350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43">
            <a:extLst>
              <a:ext uri="{FF2B5EF4-FFF2-40B4-BE49-F238E27FC236}">
                <a16:creationId xmlns:a16="http://schemas.microsoft.com/office/drawing/2014/main" id="{3C070527-0375-434B-8131-C6065B126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9353" y="1183957"/>
            <a:ext cx="6208540" cy="492443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NX =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exportações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líquidas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de bens e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serviços</a:t>
            </a:r>
            <a:endParaRPr lang="pt-BR" sz="26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Conector de seta reta 3">
            <a:extLst>
              <a:ext uri="{FF2B5EF4-FFF2-40B4-BE49-F238E27FC236}">
                <a16:creationId xmlns:a16="http://schemas.microsoft.com/office/drawing/2014/main" id="{25E61397-0E34-4DEC-8077-F68A98B11F9C}"/>
              </a:ext>
            </a:extLst>
          </p:cNvPr>
          <p:cNvCxnSpPr/>
          <p:nvPr/>
        </p:nvCxnSpPr>
        <p:spPr>
          <a:xfrm>
            <a:off x="9067800" y="1676400"/>
            <a:ext cx="0" cy="30480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5">
            <a:extLst>
              <a:ext uri="{FF2B5EF4-FFF2-40B4-BE49-F238E27FC236}">
                <a16:creationId xmlns:a16="http://schemas.microsoft.com/office/drawing/2014/main" id="{C77D9ABC-3F8E-4E3C-B341-5947C8E772F8}"/>
              </a:ext>
            </a:extLst>
          </p:cNvPr>
          <p:cNvCxnSpPr/>
          <p:nvPr/>
        </p:nvCxnSpPr>
        <p:spPr>
          <a:xfrm>
            <a:off x="7924800" y="2590800"/>
            <a:ext cx="0" cy="3810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A733440A-C06B-49EB-90F7-4FEF9EB8A118}"/>
              </a:ext>
            </a:extLst>
          </p:cNvPr>
          <p:cNvCxnSpPr/>
          <p:nvPr/>
        </p:nvCxnSpPr>
        <p:spPr>
          <a:xfrm>
            <a:off x="8839200" y="2590800"/>
            <a:ext cx="0" cy="190500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B8A7A0A6-DD83-4ECA-8EA1-EE3CED3F4730}"/>
              </a:ext>
            </a:extLst>
          </p:cNvPr>
          <p:cNvCxnSpPr/>
          <p:nvPr/>
        </p:nvCxnSpPr>
        <p:spPr>
          <a:xfrm flipH="1">
            <a:off x="8458200" y="4495800"/>
            <a:ext cx="38100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BBB8CED9-E151-46E2-9601-1D809409C39A}"/>
              </a:ext>
            </a:extLst>
          </p:cNvPr>
          <p:cNvCxnSpPr/>
          <p:nvPr/>
        </p:nvCxnSpPr>
        <p:spPr>
          <a:xfrm>
            <a:off x="9982200" y="2590800"/>
            <a:ext cx="0" cy="297180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6">
            <a:extLst>
              <a:ext uri="{FF2B5EF4-FFF2-40B4-BE49-F238E27FC236}">
                <a16:creationId xmlns:a16="http://schemas.microsoft.com/office/drawing/2014/main" id="{11D2594E-5BE0-4F6E-9131-AEA15B4717CA}"/>
              </a:ext>
            </a:extLst>
          </p:cNvPr>
          <p:cNvCxnSpPr/>
          <p:nvPr/>
        </p:nvCxnSpPr>
        <p:spPr>
          <a:xfrm flipH="1">
            <a:off x="8458200" y="5562600"/>
            <a:ext cx="152400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2686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>
            <a:extLst>
              <a:ext uri="{FF2B5EF4-FFF2-40B4-BE49-F238E27FC236}">
                <a16:creationId xmlns:a16="http://schemas.microsoft.com/office/drawing/2014/main" id="{297F4297-1ECB-468B-B2BF-C8FACF49D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2192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en-US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A0B4FDC4-657C-40AD-9268-5E4E28365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864" y="529884"/>
            <a:ext cx="1143000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Quanto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menor</a:t>
            </a:r>
            <a:r>
              <a:rPr lang="en-US" altLang="en-US" sz="2800" b="1" dirty="0">
                <a:latin typeface="+mn-lt"/>
              </a:rPr>
              <a:t> a </a:t>
            </a:r>
            <a:r>
              <a:rPr lang="en-US" altLang="en-US" sz="2800" b="1" dirty="0" err="1">
                <a:latin typeface="+mn-lt"/>
              </a:rPr>
              <a:t>sensibilidade</a:t>
            </a:r>
            <a:r>
              <a:rPr lang="en-US" altLang="en-US" sz="2800" b="1" dirty="0">
                <a:latin typeface="+mn-lt"/>
              </a:rPr>
              <a:t> da </a:t>
            </a:r>
            <a:r>
              <a:rPr lang="en-US" altLang="en-US" sz="2800" b="1" dirty="0" err="1">
                <a:latin typeface="+mn-lt"/>
              </a:rPr>
              <a:t>demanda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por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moeda</a:t>
            </a:r>
            <a:r>
              <a:rPr lang="en-US" altLang="en-US" sz="2800" b="1" dirty="0">
                <a:latin typeface="+mn-lt"/>
              </a:rPr>
              <a:t> à taxa de </a:t>
            </a:r>
            <a:r>
              <a:rPr lang="en-US" altLang="en-US" sz="2800" b="1" dirty="0" err="1">
                <a:latin typeface="+mn-lt"/>
              </a:rPr>
              <a:t>juros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mais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inclinada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será</a:t>
            </a:r>
            <a:r>
              <a:rPr lang="en-US" altLang="en-US" sz="2800" dirty="0">
                <a:latin typeface="+mn-lt"/>
              </a:rPr>
              <a:t> a </a:t>
            </a:r>
            <a:r>
              <a:rPr lang="en-US" altLang="en-US" sz="2800" dirty="0" err="1">
                <a:latin typeface="+mn-lt"/>
              </a:rPr>
              <a:t>curva</a:t>
            </a:r>
            <a:r>
              <a:rPr lang="en-US" altLang="en-US" sz="2800" dirty="0">
                <a:latin typeface="+mn-lt"/>
              </a:rPr>
              <a:t> LM e </a:t>
            </a:r>
            <a:r>
              <a:rPr lang="en-US" altLang="en-US" sz="2800" dirty="0" err="1">
                <a:latin typeface="+mn-lt"/>
              </a:rPr>
              <a:t>menos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eficaz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será</a:t>
            </a:r>
            <a:r>
              <a:rPr lang="en-US" altLang="en-US" sz="2800" dirty="0">
                <a:latin typeface="+mn-lt"/>
              </a:rPr>
              <a:t> a </a:t>
            </a:r>
            <a:r>
              <a:rPr lang="en-US" altLang="en-US" sz="2800" dirty="0" err="1">
                <a:latin typeface="+mn-lt"/>
              </a:rPr>
              <a:t>política</a:t>
            </a:r>
            <a:r>
              <a:rPr lang="en-US" altLang="en-US" sz="2800" dirty="0">
                <a:latin typeface="+mn-lt"/>
              </a:rPr>
              <a:t> fiscal (</a:t>
            </a:r>
            <a:r>
              <a:rPr lang="en-US" altLang="en-US" sz="2800" dirty="0" err="1">
                <a:latin typeface="+mn-lt"/>
              </a:rPr>
              <a:t>maior</a:t>
            </a:r>
            <a:r>
              <a:rPr lang="en-US" altLang="en-US" sz="2800" dirty="0">
                <a:latin typeface="+mn-lt"/>
              </a:rPr>
              <a:t> o </a:t>
            </a:r>
            <a:r>
              <a:rPr lang="en-US" altLang="en-US" sz="2800" dirty="0" err="1">
                <a:latin typeface="+mn-lt"/>
              </a:rPr>
              <a:t>efeito</a:t>
            </a:r>
            <a:r>
              <a:rPr lang="en-US" altLang="en-US" sz="2800" dirty="0">
                <a:latin typeface="+mn-lt"/>
              </a:rPr>
              <a:t> “crowding-out”).</a:t>
            </a:r>
          </a:p>
          <a:p>
            <a:pPr marL="800100" lvl="1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800" b="1" dirty="0" err="1">
                <a:latin typeface="+mn-lt"/>
              </a:rPr>
              <a:t>Motivo</a:t>
            </a:r>
            <a:r>
              <a:rPr lang="en-US" altLang="en-US" sz="2800" b="1" dirty="0">
                <a:latin typeface="+mn-lt"/>
              </a:rPr>
              <a:t>: </a:t>
            </a:r>
            <a:r>
              <a:rPr lang="en-US" altLang="en-US" sz="2800" dirty="0">
                <a:latin typeface="+mn-lt"/>
              </a:rPr>
              <a:t>um </a:t>
            </a:r>
            <a:r>
              <a:rPr lang="en-US" altLang="en-US" sz="2800" dirty="0" err="1">
                <a:latin typeface="+mn-lt"/>
              </a:rPr>
              <a:t>aumento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na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renda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eleva</a:t>
            </a:r>
            <a:r>
              <a:rPr lang="en-US" altLang="en-US" sz="2800" dirty="0">
                <a:latin typeface="+mn-lt"/>
              </a:rPr>
              <a:t>  a  </a:t>
            </a:r>
            <a:r>
              <a:rPr lang="en-US" altLang="en-US" sz="2800" dirty="0" err="1">
                <a:latin typeface="+mn-lt"/>
              </a:rPr>
              <a:t>demanda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por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moeda</a:t>
            </a:r>
            <a:r>
              <a:rPr lang="en-US" altLang="en-US" sz="2800" dirty="0">
                <a:latin typeface="+mn-lt"/>
              </a:rPr>
              <a:t>. Como a </a:t>
            </a:r>
            <a:r>
              <a:rPr lang="en-US" altLang="en-US" sz="2800" dirty="0" err="1">
                <a:latin typeface="+mn-lt"/>
              </a:rPr>
              <a:t>oferta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monetária</a:t>
            </a:r>
            <a:r>
              <a:rPr lang="en-US" altLang="en-US" sz="2800" dirty="0">
                <a:latin typeface="+mn-lt"/>
              </a:rPr>
              <a:t>  </a:t>
            </a:r>
            <a:r>
              <a:rPr lang="en-US" altLang="en-US" sz="2800" dirty="0" err="1">
                <a:latin typeface="+mn-lt"/>
              </a:rPr>
              <a:t>está</a:t>
            </a:r>
            <a:r>
              <a:rPr lang="en-US" altLang="en-US" sz="2800" dirty="0">
                <a:latin typeface="+mn-lt"/>
              </a:rPr>
              <a:t>  </a:t>
            </a:r>
            <a:r>
              <a:rPr lang="en-US" altLang="en-US" sz="2800" dirty="0" err="1">
                <a:latin typeface="+mn-lt"/>
              </a:rPr>
              <a:t>fixa</a:t>
            </a:r>
            <a:r>
              <a:rPr lang="en-US" altLang="en-US" sz="2800" dirty="0">
                <a:latin typeface="+mn-lt"/>
              </a:rPr>
              <a:t>,  </a:t>
            </a:r>
            <a:r>
              <a:rPr lang="en-US" altLang="en-US" sz="2800" dirty="0" err="1">
                <a:latin typeface="+mn-lt"/>
              </a:rPr>
              <a:t>isto</a:t>
            </a:r>
            <a:r>
              <a:rPr lang="en-US" altLang="en-US" sz="2800" dirty="0">
                <a:latin typeface="+mn-lt"/>
              </a:rPr>
              <a:t>  </a:t>
            </a:r>
            <a:r>
              <a:rPr lang="en-US" altLang="en-US" sz="2800" dirty="0" err="1">
                <a:latin typeface="+mn-lt"/>
              </a:rPr>
              <a:t>ocasiona</a:t>
            </a:r>
            <a:r>
              <a:rPr lang="en-US" altLang="en-US" sz="2800" dirty="0">
                <a:latin typeface="+mn-lt"/>
              </a:rPr>
              <a:t>  um </a:t>
            </a:r>
            <a:r>
              <a:rPr lang="en-US" altLang="en-US" sz="2800" dirty="0" err="1">
                <a:latin typeface="+mn-lt"/>
              </a:rPr>
              <a:t>aumento</a:t>
            </a:r>
            <a:r>
              <a:rPr lang="en-US" altLang="en-US" sz="2800" dirty="0">
                <a:latin typeface="+mn-lt"/>
              </a:rPr>
              <a:t> da taxa de </a:t>
            </a:r>
            <a:r>
              <a:rPr lang="en-US" altLang="en-US" sz="2800" dirty="0" err="1">
                <a:latin typeface="+mn-lt"/>
              </a:rPr>
              <a:t>juros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até</a:t>
            </a:r>
            <a:r>
              <a:rPr lang="en-US" altLang="en-US" sz="2800" dirty="0">
                <a:latin typeface="+mn-lt"/>
              </a:rPr>
              <a:t> que a </a:t>
            </a:r>
            <a:r>
              <a:rPr lang="en-US" altLang="en-US" sz="2800" dirty="0" err="1">
                <a:latin typeface="+mn-lt"/>
              </a:rPr>
              <a:t>demanda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por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moeda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seja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reduzida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compensatoriamente</a:t>
            </a:r>
            <a:r>
              <a:rPr lang="en-US" altLang="en-US" sz="2800" dirty="0">
                <a:latin typeface="+mn-lt"/>
              </a:rPr>
              <a:t>, </a:t>
            </a:r>
            <a:r>
              <a:rPr lang="en-US" altLang="en-US" sz="2800" dirty="0" err="1">
                <a:latin typeface="+mn-lt"/>
              </a:rPr>
              <a:t>reestabelecendo</a:t>
            </a:r>
            <a:r>
              <a:rPr lang="en-US" altLang="en-US" sz="2800" dirty="0">
                <a:latin typeface="+mn-lt"/>
              </a:rPr>
              <a:t> o </a:t>
            </a:r>
            <a:r>
              <a:rPr lang="en-US" altLang="en-US" sz="2800" dirty="0" err="1">
                <a:latin typeface="+mn-lt"/>
              </a:rPr>
              <a:t>equilíbrio</a:t>
            </a:r>
            <a:r>
              <a:rPr lang="en-US" altLang="en-US" sz="2800" dirty="0">
                <a:latin typeface="+mn-lt"/>
              </a:rPr>
              <a:t> no </a:t>
            </a:r>
            <a:r>
              <a:rPr lang="en-US" altLang="en-US" sz="2800" dirty="0" err="1">
                <a:latin typeface="+mn-lt"/>
              </a:rPr>
              <a:t>mercado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monetário</a:t>
            </a:r>
            <a:r>
              <a:rPr lang="en-US" altLang="en-US" sz="2800" dirty="0">
                <a:latin typeface="+mn-lt"/>
              </a:rPr>
              <a:t>.  </a:t>
            </a:r>
            <a:r>
              <a:rPr lang="en-US" altLang="en-US" sz="2800" dirty="0" err="1">
                <a:latin typeface="+mn-lt"/>
              </a:rPr>
              <a:t>Entretanto</a:t>
            </a:r>
            <a:r>
              <a:rPr lang="en-US" altLang="en-US" sz="2800" dirty="0">
                <a:latin typeface="+mn-lt"/>
              </a:rPr>
              <a:t>, </a:t>
            </a:r>
            <a:r>
              <a:rPr lang="en-US" altLang="en-US" sz="2800" dirty="0" err="1">
                <a:latin typeface="+mn-lt"/>
              </a:rPr>
              <a:t>quanto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mais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baixa</a:t>
            </a:r>
            <a:r>
              <a:rPr lang="en-US" altLang="en-US" sz="2800" dirty="0">
                <a:latin typeface="+mn-lt"/>
              </a:rPr>
              <a:t> for a </a:t>
            </a:r>
            <a:r>
              <a:rPr lang="en-US" altLang="en-US" sz="2800" dirty="0" err="1">
                <a:latin typeface="+mn-lt"/>
              </a:rPr>
              <a:t>sensibilidade</a:t>
            </a:r>
            <a:r>
              <a:rPr lang="en-US" altLang="en-US" sz="2800" dirty="0">
                <a:latin typeface="+mn-lt"/>
              </a:rPr>
              <a:t>  da  </a:t>
            </a:r>
            <a:r>
              <a:rPr lang="en-US" altLang="en-US" sz="2800" dirty="0" err="1">
                <a:latin typeface="+mn-lt"/>
              </a:rPr>
              <a:t>demanda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por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moeda</a:t>
            </a:r>
            <a:r>
              <a:rPr lang="en-US" altLang="en-US" sz="2800" dirty="0">
                <a:latin typeface="+mn-lt"/>
              </a:rPr>
              <a:t> à taxa de </a:t>
            </a:r>
            <a:r>
              <a:rPr lang="en-US" altLang="en-US" sz="2800" dirty="0" err="1">
                <a:latin typeface="+mn-lt"/>
              </a:rPr>
              <a:t>juros</a:t>
            </a:r>
            <a:r>
              <a:rPr lang="en-US" altLang="en-US" sz="2800" dirty="0">
                <a:latin typeface="+mn-lt"/>
              </a:rPr>
              <a:t>, </a:t>
            </a:r>
            <a:r>
              <a:rPr lang="en-US" altLang="en-US" sz="2800" dirty="0" err="1">
                <a:latin typeface="+mn-lt"/>
              </a:rPr>
              <a:t>mais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esta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deverá</a:t>
            </a:r>
            <a:r>
              <a:rPr lang="en-US" altLang="en-US" sz="2800" dirty="0">
                <a:latin typeface="+mn-lt"/>
              </a:rPr>
              <a:t>  </a:t>
            </a:r>
            <a:r>
              <a:rPr lang="en-US" altLang="en-US" sz="2800" dirty="0" err="1">
                <a:latin typeface="+mn-lt"/>
              </a:rPr>
              <a:t>subir</a:t>
            </a:r>
            <a:r>
              <a:rPr lang="en-US" altLang="en-US" sz="2800" dirty="0">
                <a:latin typeface="+mn-lt"/>
              </a:rPr>
              <a:t>  para </a:t>
            </a:r>
            <a:r>
              <a:rPr lang="en-US" altLang="en-US" sz="2800" dirty="0" err="1">
                <a:latin typeface="+mn-lt"/>
              </a:rPr>
              <a:t>provocar</a:t>
            </a:r>
            <a:r>
              <a:rPr lang="en-US" altLang="en-US" sz="2800" dirty="0">
                <a:latin typeface="+mn-lt"/>
              </a:rPr>
              <a:t> a </a:t>
            </a:r>
            <a:r>
              <a:rPr lang="en-US" altLang="en-US" sz="2800" dirty="0" err="1">
                <a:latin typeface="+mn-lt"/>
              </a:rPr>
              <a:t>redução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necessária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na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demanda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por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moeda</a:t>
            </a:r>
            <a:r>
              <a:rPr lang="en-US" altLang="en-US" sz="2800" dirty="0">
                <a:latin typeface="+mn-lt"/>
              </a:rPr>
              <a:t> de forma a </a:t>
            </a:r>
            <a:r>
              <a:rPr lang="en-US" altLang="en-US" sz="2800" dirty="0" err="1">
                <a:latin typeface="+mn-lt"/>
              </a:rPr>
              <a:t>reestabelecer</a:t>
            </a:r>
            <a:r>
              <a:rPr lang="en-US" altLang="en-US" sz="2800" dirty="0">
                <a:latin typeface="+mn-lt"/>
              </a:rPr>
              <a:t> o </a:t>
            </a:r>
            <a:r>
              <a:rPr lang="en-US" altLang="en-US" sz="2800" dirty="0" err="1">
                <a:latin typeface="+mn-lt"/>
              </a:rPr>
              <a:t>equilíbrio</a:t>
            </a:r>
            <a:r>
              <a:rPr lang="en-US" altLang="en-US" sz="2800" dirty="0">
                <a:latin typeface="+mn-lt"/>
              </a:rPr>
              <a:t>.</a:t>
            </a:r>
            <a:endParaRPr lang="pt-BR" alt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954779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E5211667-91B1-4016-957D-5C0BC420B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0661"/>
            <a:ext cx="111252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800" b="1" dirty="0" err="1">
                <a:latin typeface="+mn-lt"/>
              </a:rPr>
              <a:t>Quanto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maior</a:t>
            </a:r>
            <a:r>
              <a:rPr lang="en-US" altLang="en-US" sz="2800" b="1" dirty="0">
                <a:latin typeface="+mn-lt"/>
              </a:rPr>
              <a:t> a </a:t>
            </a:r>
            <a:r>
              <a:rPr lang="en-US" altLang="en-US" sz="2800" b="1" dirty="0" err="1">
                <a:latin typeface="+mn-lt"/>
              </a:rPr>
              <a:t>sensibilidade</a:t>
            </a:r>
            <a:r>
              <a:rPr lang="en-US" altLang="en-US" sz="2800" b="1" dirty="0">
                <a:latin typeface="+mn-lt"/>
              </a:rPr>
              <a:t> da  </a:t>
            </a:r>
            <a:r>
              <a:rPr lang="en-US" altLang="en-US" sz="2800" b="1" dirty="0" err="1">
                <a:latin typeface="+mn-lt"/>
              </a:rPr>
              <a:t>demanda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por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moeda</a:t>
            </a:r>
            <a:r>
              <a:rPr lang="en-US" altLang="en-US" sz="2800" b="1" dirty="0">
                <a:latin typeface="+mn-lt"/>
              </a:rPr>
              <a:t> à  </a:t>
            </a:r>
            <a:r>
              <a:rPr lang="en-US" altLang="en-US" sz="2800" b="1" dirty="0" err="1">
                <a:latin typeface="+mn-lt"/>
              </a:rPr>
              <a:t>renda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mais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inclinada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será</a:t>
            </a:r>
            <a:r>
              <a:rPr lang="en-US" altLang="en-US" sz="2800" dirty="0">
                <a:latin typeface="+mn-lt"/>
              </a:rPr>
              <a:t> a </a:t>
            </a:r>
            <a:r>
              <a:rPr lang="en-US" altLang="en-US" sz="2800" dirty="0" err="1">
                <a:latin typeface="+mn-lt"/>
              </a:rPr>
              <a:t>curva</a:t>
            </a:r>
            <a:r>
              <a:rPr lang="en-US" altLang="en-US" sz="2800" dirty="0">
                <a:latin typeface="+mn-lt"/>
              </a:rPr>
              <a:t> LM e </a:t>
            </a:r>
            <a:r>
              <a:rPr lang="en-US" altLang="en-US" sz="2800" dirty="0" err="1">
                <a:latin typeface="+mn-lt"/>
              </a:rPr>
              <a:t>menos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eficaz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será</a:t>
            </a:r>
            <a:r>
              <a:rPr lang="en-US" altLang="en-US" sz="2800" dirty="0">
                <a:latin typeface="+mn-lt"/>
              </a:rPr>
              <a:t> a </a:t>
            </a:r>
            <a:r>
              <a:rPr lang="en-US" altLang="en-US" sz="2800" dirty="0" err="1">
                <a:latin typeface="+mn-lt"/>
              </a:rPr>
              <a:t>política</a:t>
            </a:r>
            <a:r>
              <a:rPr lang="en-US" altLang="en-US" sz="2800" dirty="0">
                <a:latin typeface="+mn-lt"/>
              </a:rPr>
              <a:t> fiscal (</a:t>
            </a:r>
            <a:r>
              <a:rPr lang="en-US" altLang="en-US" sz="2800" dirty="0" err="1">
                <a:latin typeface="+mn-lt"/>
              </a:rPr>
              <a:t>maior</a:t>
            </a:r>
            <a:r>
              <a:rPr lang="en-US" altLang="en-US" sz="2800" dirty="0">
                <a:latin typeface="+mn-lt"/>
              </a:rPr>
              <a:t> o </a:t>
            </a:r>
            <a:r>
              <a:rPr lang="en-US" altLang="en-US" sz="2800" dirty="0" err="1">
                <a:latin typeface="+mn-lt"/>
              </a:rPr>
              <a:t>efeito</a:t>
            </a:r>
            <a:r>
              <a:rPr lang="en-US" altLang="en-US" sz="2800" dirty="0">
                <a:latin typeface="+mn-lt"/>
              </a:rPr>
              <a:t> “crowding-out”).</a:t>
            </a:r>
          </a:p>
          <a:p>
            <a:pPr marL="800100" lvl="1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800" b="1" dirty="0" err="1">
                <a:latin typeface="+mn-lt"/>
              </a:rPr>
              <a:t>Motivo</a:t>
            </a:r>
            <a:r>
              <a:rPr lang="en-US" altLang="en-US" sz="2800" b="1" dirty="0">
                <a:latin typeface="+mn-lt"/>
              </a:rPr>
              <a:t>:</a:t>
            </a:r>
            <a:r>
              <a:rPr lang="en-US" altLang="en-US" sz="2800" dirty="0">
                <a:latin typeface="+mn-lt"/>
              </a:rPr>
              <a:t> dado  um  </a:t>
            </a:r>
            <a:r>
              <a:rPr lang="en-US" altLang="en-US" sz="2800" dirty="0" err="1">
                <a:latin typeface="+mn-lt"/>
              </a:rPr>
              <a:t>aumento</a:t>
            </a:r>
            <a:r>
              <a:rPr lang="en-US" altLang="en-US" sz="2800" dirty="0">
                <a:latin typeface="+mn-lt"/>
              </a:rPr>
              <a:t>  </a:t>
            </a:r>
            <a:r>
              <a:rPr lang="en-US" altLang="en-US" sz="2800" dirty="0" err="1">
                <a:latin typeface="+mn-lt"/>
              </a:rPr>
              <a:t>na</a:t>
            </a:r>
            <a:r>
              <a:rPr lang="en-US" altLang="en-US" sz="2800" dirty="0">
                <a:latin typeface="+mn-lt"/>
              </a:rPr>
              <a:t>  </a:t>
            </a:r>
            <a:r>
              <a:rPr lang="en-US" altLang="en-US" sz="2800" dirty="0" err="1">
                <a:latin typeface="+mn-lt"/>
              </a:rPr>
              <a:t>renda</a:t>
            </a:r>
            <a:r>
              <a:rPr lang="en-US" altLang="en-US" sz="2800" dirty="0">
                <a:latin typeface="+mn-lt"/>
              </a:rPr>
              <a:t>,  a  </a:t>
            </a:r>
            <a:r>
              <a:rPr lang="en-US" altLang="en-US" sz="2800" dirty="0" err="1">
                <a:latin typeface="+mn-lt"/>
              </a:rPr>
              <a:t>demanda</a:t>
            </a:r>
            <a:r>
              <a:rPr lang="en-US" altLang="en-US" sz="2800" dirty="0">
                <a:latin typeface="+mn-lt"/>
              </a:rPr>
              <a:t>  </a:t>
            </a:r>
            <a:r>
              <a:rPr lang="en-US" altLang="en-US" sz="2800" dirty="0" err="1">
                <a:latin typeface="+mn-lt"/>
              </a:rPr>
              <a:t>por</a:t>
            </a:r>
            <a:r>
              <a:rPr lang="en-US" altLang="en-US" sz="2800" dirty="0">
                <a:latin typeface="+mn-lt"/>
              </a:rPr>
              <a:t>  </a:t>
            </a:r>
            <a:r>
              <a:rPr lang="en-US" altLang="en-US" sz="2800" dirty="0" err="1">
                <a:latin typeface="+mn-lt"/>
              </a:rPr>
              <a:t>moeda</a:t>
            </a:r>
            <a:r>
              <a:rPr lang="en-US" altLang="en-US" sz="2800" dirty="0">
                <a:latin typeface="+mn-lt"/>
              </a:rPr>
              <a:t>  se </a:t>
            </a:r>
            <a:r>
              <a:rPr lang="en-US" altLang="en-US" sz="2800" dirty="0" err="1">
                <a:latin typeface="+mn-lt"/>
              </a:rPr>
              <a:t>eleva</a:t>
            </a:r>
            <a:r>
              <a:rPr lang="en-US" altLang="en-US" sz="2800" dirty="0">
                <a:latin typeface="+mn-lt"/>
              </a:rPr>
              <a:t>, </a:t>
            </a:r>
            <a:r>
              <a:rPr lang="en-US" altLang="en-US" sz="2800" dirty="0" err="1">
                <a:latin typeface="+mn-lt"/>
              </a:rPr>
              <a:t>ocasionando</a:t>
            </a:r>
            <a:r>
              <a:rPr lang="en-US" altLang="en-US" sz="2800" dirty="0">
                <a:latin typeface="+mn-lt"/>
              </a:rPr>
              <a:t> um </a:t>
            </a:r>
            <a:r>
              <a:rPr lang="en-US" altLang="en-US" sz="2800" dirty="0" err="1">
                <a:latin typeface="+mn-lt"/>
              </a:rPr>
              <a:t>desequilíbrio</a:t>
            </a:r>
            <a:r>
              <a:rPr lang="en-US" altLang="en-US" sz="2800" dirty="0">
                <a:latin typeface="+mn-lt"/>
              </a:rPr>
              <a:t> no  </a:t>
            </a:r>
            <a:r>
              <a:rPr lang="en-US" altLang="en-US" sz="2800" dirty="0" err="1">
                <a:latin typeface="+mn-lt"/>
              </a:rPr>
              <a:t>mercado</a:t>
            </a:r>
            <a:r>
              <a:rPr lang="en-US" altLang="en-US" sz="2800" dirty="0">
                <a:latin typeface="+mn-lt"/>
              </a:rPr>
              <a:t>  </a:t>
            </a:r>
            <a:r>
              <a:rPr lang="en-US" altLang="en-US" sz="2800" dirty="0" err="1">
                <a:latin typeface="+mn-lt"/>
              </a:rPr>
              <a:t>monetário</a:t>
            </a:r>
            <a:r>
              <a:rPr lang="en-US" altLang="en-US" sz="2800" dirty="0">
                <a:latin typeface="+mn-lt"/>
              </a:rPr>
              <a:t>,  </a:t>
            </a:r>
            <a:r>
              <a:rPr lang="en-US" altLang="en-US" sz="2800" dirty="0" err="1">
                <a:latin typeface="+mn-lt"/>
              </a:rPr>
              <a:t>que</a:t>
            </a:r>
            <a:r>
              <a:rPr lang="en-US" altLang="en-US" sz="2800" dirty="0">
                <a:latin typeface="+mn-lt"/>
              </a:rPr>
              <a:t>  </a:t>
            </a:r>
            <a:r>
              <a:rPr lang="en-US" altLang="en-US" sz="2800" dirty="0" err="1">
                <a:latin typeface="+mn-lt"/>
              </a:rPr>
              <a:t>será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maior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quanto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maior</a:t>
            </a:r>
            <a:r>
              <a:rPr lang="en-US" altLang="en-US" sz="2800" dirty="0">
                <a:latin typeface="+mn-lt"/>
              </a:rPr>
              <a:t> a  </a:t>
            </a:r>
            <a:r>
              <a:rPr lang="en-US" altLang="en-US" sz="2800" dirty="0" err="1">
                <a:latin typeface="+mn-lt"/>
              </a:rPr>
              <a:t>sensibilidade</a:t>
            </a:r>
            <a:r>
              <a:rPr lang="en-US" altLang="en-US" sz="2800" dirty="0">
                <a:latin typeface="+mn-lt"/>
              </a:rPr>
              <a:t>  da  </a:t>
            </a:r>
            <a:r>
              <a:rPr lang="en-US" altLang="en-US" sz="2800" dirty="0" err="1">
                <a:latin typeface="+mn-lt"/>
              </a:rPr>
              <a:t>demanda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por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moeda</a:t>
            </a:r>
            <a:r>
              <a:rPr lang="en-US" altLang="en-US" sz="2800" dirty="0">
                <a:latin typeface="+mn-lt"/>
              </a:rPr>
              <a:t>  à  </a:t>
            </a:r>
            <a:r>
              <a:rPr lang="en-US" altLang="en-US" sz="2800" dirty="0" err="1">
                <a:latin typeface="+mn-lt"/>
              </a:rPr>
              <a:t>renda</a:t>
            </a:r>
            <a:r>
              <a:rPr lang="en-US" altLang="en-US" sz="2800" dirty="0">
                <a:latin typeface="+mn-lt"/>
              </a:rPr>
              <a:t>,  </a:t>
            </a:r>
            <a:r>
              <a:rPr lang="en-US" altLang="en-US" sz="2800" dirty="0" err="1">
                <a:latin typeface="+mn-lt"/>
              </a:rPr>
              <a:t>fazando</a:t>
            </a:r>
            <a:r>
              <a:rPr lang="en-US" altLang="en-US" sz="2800" dirty="0">
                <a:latin typeface="+mn-lt"/>
              </a:rPr>
              <a:t> com </a:t>
            </a:r>
            <a:r>
              <a:rPr lang="en-US" altLang="en-US" sz="2800" dirty="0" err="1">
                <a:latin typeface="+mn-lt"/>
              </a:rPr>
              <a:t>que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haja</a:t>
            </a:r>
            <a:r>
              <a:rPr lang="en-US" altLang="en-US" sz="2800" dirty="0">
                <a:latin typeface="+mn-lt"/>
              </a:rPr>
              <a:t> a </a:t>
            </a:r>
            <a:r>
              <a:rPr lang="en-US" altLang="en-US" sz="2800" dirty="0" err="1">
                <a:latin typeface="+mn-lt"/>
              </a:rPr>
              <a:t>necessidade</a:t>
            </a:r>
            <a:r>
              <a:rPr lang="en-US" altLang="en-US" sz="2800" dirty="0">
                <a:latin typeface="+mn-lt"/>
              </a:rPr>
              <a:t> de  um  </a:t>
            </a:r>
            <a:r>
              <a:rPr lang="en-US" altLang="en-US" sz="2800" dirty="0" err="1">
                <a:latin typeface="+mn-lt"/>
              </a:rPr>
              <a:t>aumento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maior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na</a:t>
            </a:r>
            <a:r>
              <a:rPr lang="en-US" altLang="en-US" sz="2800" dirty="0">
                <a:latin typeface="+mn-lt"/>
              </a:rPr>
              <a:t> taxa de </a:t>
            </a:r>
            <a:r>
              <a:rPr lang="en-US" altLang="en-US" sz="2800" dirty="0" err="1">
                <a:latin typeface="+mn-lt"/>
              </a:rPr>
              <a:t>juros</a:t>
            </a:r>
            <a:r>
              <a:rPr lang="en-US" altLang="en-US" sz="2800" dirty="0">
                <a:latin typeface="+mn-lt"/>
              </a:rPr>
              <a:t> para </a:t>
            </a:r>
            <a:r>
              <a:rPr lang="en-US" altLang="en-US" sz="2800" dirty="0" err="1">
                <a:latin typeface="+mn-lt"/>
              </a:rPr>
              <a:t>reestabelecer</a:t>
            </a:r>
            <a:r>
              <a:rPr lang="en-US" altLang="en-US" sz="2800" dirty="0">
                <a:latin typeface="+mn-lt"/>
              </a:rPr>
              <a:t> o </a:t>
            </a:r>
            <a:r>
              <a:rPr lang="en-US" altLang="en-US" sz="2800" dirty="0" err="1">
                <a:latin typeface="+mn-lt"/>
              </a:rPr>
              <a:t>equilíbrio</a:t>
            </a:r>
            <a:r>
              <a:rPr lang="en-US" altLang="en-US" sz="2800" dirty="0">
                <a:latin typeface="+mn-lt"/>
              </a:rPr>
              <a:t> no </a:t>
            </a:r>
            <a:r>
              <a:rPr lang="en-US" altLang="en-US" sz="2800" dirty="0" err="1">
                <a:latin typeface="+mn-lt"/>
              </a:rPr>
              <a:t>mercado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monetário</a:t>
            </a:r>
            <a:r>
              <a:rPr lang="en-US" altLang="en-US" sz="2800" dirty="0">
                <a:latin typeface="+mn-lt"/>
              </a:rPr>
              <a:t>.</a:t>
            </a:r>
            <a:endParaRPr lang="pt-BR" altLang="en-US" sz="2800" dirty="0">
              <a:latin typeface="+mn-lt"/>
            </a:endParaRPr>
          </a:p>
          <a:p>
            <a:pPr algn="just">
              <a:spcBef>
                <a:spcPct val="50000"/>
              </a:spcBef>
            </a:pPr>
            <a:endParaRPr lang="pt-BR" alt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90120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F39BA2D-7D31-4AC1-8075-15812BFFE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611" y="-641256"/>
            <a:ext cx="6457950" cy="1325563"/>
          </a:xfrm>
        </p:spPr>
        <p:txBody>
          <a:bodyPr>
            <a:normAutofit/>
          </a:bodyPr>
          <a:lstStyle/>
          <a:p>
            <a:r>
              <a:rPr lang="pt-BR" sz="3800" b="1" dirty="0">
                <a:solidFill>
                  <a:schemeClr val="tx1"/>
                </a:solidFill>
              </a:rPr>
              <a:t>Eficácia da Política Fiscal</a:t>
            </a:r>
            <a:endParaRPr lang="en-US" sz="3800" b="1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923351E5-D4FD-4F4A-AC8C-1739EE7C8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6" y="600217"/>
            <a:ext cx="11802792" cy="4656138"/>
          </a:xfrm>
        </p:spPr>
        <p:txBody>
          <a:bodyPr>
            <a:noAutofit/>
          </a:bodyPr>
          <a:lstStyle/>
          <a:p>
            <a:pPr algn="just"/>
            <a:r>
              <a:rPr lang="pt-BR" sz="3000" dirty="0">
                <a:solidFill>
                  <a:schemeClr val="tx1"/>
                </a:solidFill>
              </a:rPr>
              <a:t>Logo, a política fiscal será mais eficaz quando:</a:t>
            </a:r>
            <a:endParaRPr lang="pt-BR" sz="1200" dirty="0">
              <a:solidFill>
                <a:schemeClr val="tx1"/>
              </a:solidFill>
            </a:endParaRPr>
          </a:p>
          <a:p>
            <a:pPr lvl="1" algn="just"/>
            <a:r>
              <a:rPr lang="pt-BR" sz="2800" dirty="0">
                <a:solidFill>
                  <a:schemeClr val="tx1"/>
                </a:solidFill>
              </a:rPr>
              <a:t>Menor a sensibilidade da demanda por moeda à renda e maior a sensibilidade da demanda por moeda à taxa de juros. </a:t>
            </a:r>
          </a:p>
          <a:p>
            <a:pPr lvl="2" algn="just"/>
            <a:r>
              <a:rPr lang="pt-BR" sz="2800" dirty="0">
                <a:solidFill>
                  <a:schemeClr val="tx1"/>
                </a:solidFill>
              </a:rPr>
              <a:t>Nesses dois casos, a curva LM será mais achatada e, com isso, a taxa de juros subirá menos após a expansão fiscal.</a:t>
            </a:r>
            <a:endParaRPr lang="pt-BR" sz="400" dirty="0">
              <a:solidFill>
                <a:schemeClr val="tx1"/>
              </a:solidFill>
            </a:endParaRPr>
          </a:p>
          <a:p>
            <a:pPr lvl="1" algn="just"/>
            <a:r>
              <a:rPr lang="pt-BR" sz="2800" dirty="0">
                <a:solidFill>
                  <a:schemeClr val="tx1"/>
                </a:solidFill>
              </a:rPr>
              <a:t>Quanto maior o multiplicador.</a:t>
            </a:r>
          </a:p>
          <a:p>
            <a:pPr lvl="2" algn="just"/>
            <a:r>
              <a:rPr lang="pt-BR" sz="2800" dirty="0">
                <a:solidFill>
                  <a:schemeClr val="tx1"/>
                </a:solidFill>
              </a:rPr>
              <a:t>Nesse caso, o deslocamento da IS será maior após a expansão fiscal.</a:t>
            </a:r>
            <a:endParaRPr lang="pt-BR" sz="400" dirty="0">
              <a:solidFill>
                <a:schemeClr val="tx1"/>
              </a:solidFill>
            </a:endParaRPr>
          </a:p>
          <a:p>
            <a:pPr lvl="1" algn="just"/>
            <a:r>
              <a:rPr lang="pt-BR" sz="2800" dirty="0">
                <a:solidFill>
                  <a:schemeClr val="tx1"/>
                </a:solidFill>
              </a:rPr>
              <a:t>Quanto menor a sensibilidade do investimento à taxa de juros (mais inclinada a curva IS).</a:t>
            </a:r>
          </a:p>
          <a:p>
            <a:pPr lvl="2" algn="just"/>
            <a:r>
              <a:rPr lang="pt-BR" sz="2800" dirty="0">
                <a:solidFill>
                  <a:schemeClr val="tx1"/>
                </a:solidFill>
              </a:rPr>
              <a:t>Nesse caso, após o aumento da taxa de juros, derivado da expansão fiscal, menor será a queda do investimento.</a:t>
            </a:r>
          </a:p>
          <a:p>
            <a:pPr lvl="2" algn="just"/>
            <a:endParaRPr lang="pt-BR" sz="2800" dirty="0">
              <a:solidFill>
                <a:schemeClr val="tx1"/>
              </a:solidFill>
            </a:endParaRPr>
          </a:p>
          <a:p>
            <a:pPr lvl="1" algn="just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03336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9A2EF85F-4F16-425F-B750-1DAF7F4B852D}"/>
              </a:ext>
            </a:extLst>
          </p:cNvPr>
          <p:cNvSpPr/>
          <p:nvPr/>
        </p:nvSpPr>
        <p:spPr bwMode="auto">
          <a:xfrm>
            <a:off x="112541" y="2278966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366D37-9B28-4E9F-AF0E-654984F0A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93" y="147760"/>
            <a:ext cx="11779315" cy="4883150"/>
          </a:xfrm>
        </p:spPr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rgbClr val="333333"/>
                </a:solidFill>
                <a:latin typeface="Source Sans Pro" panose="020B0503030403020204" pitchFamily="34" charset="0"/>
              </a:rPr>
              <a:t>14) FGV - Auditor Substituto (TCE-RJ)/2015</a:t>
            </a:r>
            <a:endParaRPr lang="pt-BR" b="1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Considerando o modelo IS-LM, suponha que o governo faça uma grande expansão em seus gastos. Esse aumento dos gastos governamentais configura: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um aumento da demanda. Isso leva ao crescimento tanto da taxa de juros quanto do produto;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uma redução da demanda. Isso leva ao aumento da taxa de juros e à queda do produto;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um aumento da oferta monetária. Isso leva à queda tanto da taxa de juros quanto do produto;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um aumento da oferta monetária. Isso leva à queda da taxa de juros e ao aumento do produto;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16093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B06C58CE-549E-408E-B8D2-CF52D7791711}"/>
              </a:ext>
            </a:extLst>
          </p:cNvPr>
          <p:cNvSpPr/>
          <p:nvPr/>
        </p:nvSpPr>
        <p:spPr bwMode="auto">
          <a:xfrm>
            <a:off x="98473" y="1477106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708165-7061-4D77-B0E0-30275DB07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58" y="147759"/>
            <a:ext cx="11751179" cy="4883150"/>
          </a:xfrm>
        </p:spPr>
        <p:txBody>
          <a:bodyPr/>
          <a:lstStyle/>
          <a:p>
            <a:pPr marL="0" indent="0" algn="just">
              <a:buNone/>
            </a:pPr>
            <a:r>
              <a:rPr lang="it-IT" b="1" dirty="0">
                <a:solidFill>
                  <a:schemeClr val="tx1"/>
                </a:solidFill>
                <a:latin typeface="Source Sans Pro" panose="020B0503030403020204" pitchFamily="34" charset="0"/>
              </a:rPr>
              <a:t>15) FGV - Economista (AL MT)/2013</a:t>
            </a:r>
            <a:endParaRPr lang="it-IT" b="1" i="0" u="none" strike="noStrike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Considere o caso clássico do modelo IS‐LM. Neste caso</a:t>
            </a:r>
            <a:endParaRPr lang="it-IT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política fiscal expansionista é totalmente ineficaz, ocorrendo o chamado efeito </a:t>
            </a:r>
            <a:r>
              <a:rPr lang="pt-BR" b="0" i="1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crowding</a:t>
            </a:r>
            <a:r>
              <a:rPr lang="pt-BR" b="0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‐out.</a:t>
            </a:r>
            <a:endParaRPr lang="it-IT" b="1" i="1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política fiscal expansionista é totalmente eficaz, com ampliação máxima do produto e estabilidade da taxa de juros.</a:t>
            </a:r>
            <a:endParaRPr lang="it-IT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política fiscal apresenta um grau de eficácia maior quanto mais elástica for a curva IS.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política monetária é totalmente ineficaz, pois qualquer ampliação da oferta monetária será retida pelo público.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política monetária expansionista é totalmente eficaz, com aumento do nível do produto e da taxa de juros.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B39430C-F131-4C4E-B6A5-D3313DDB716E}"/>
              </a:ext>
            </a:extLst>
          </p:cNvPr>
          <p:cNvSpPr txBox="1"/>
          <p:nvPr/>
        </p:nvSpPr>
        <p:spPr>
          <a:xfrm>
            <a:off x="6096001" y="1983545"/>
            <a:ext cx="4623582" cy="523220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Conforme vimos na questão 12</a:t>
            </a:r>
          </a:p>
        </p:txBody>
      </p:sp>
    </p:spTree>
    <p:extLst>
      <p:ext uri="{BB962C8B-B14F-4D97-AF65-F5344CB8AC3E}">
        <p14:creationId xmlns:p14="http://schemas.microsoft.com/office/powerpoint/2010/main" val="99851635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CA66E891-C47F-465F-B28A-44A4CDC3AA44}"/>
              </a:ext>
            </a:extLst>
          </p:cNvPr>
          <p:cNvSpPr/>
          <p:nvPr/>
        </p:nvSpPr>
        <p:spPr bwMode="auto">
          <a:xfrm>
            <a:off x="126609" y="4501662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ADAEF5-FFC7-4120-9E80-5DE839C6A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1" y="204031"/>
            <a:ext cx="11802794" cy="4883150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16) </a:t>
            </a:r>
            <a:r>
              <a:rPr lang="pt-BR" b="1" dirty="0">
                <a:solidFill>
                  <a:schemeClr val="tx1"/>
                </a:solidFill>
                <a:latin typeface="Source Sans Pro" panose="020B0503030403020204" pitchFamily="34" charset="0"/>
              </a:rPr>
              <a:t>FGV - Técnico Superior Especializado (DPE RJ)/Eco/2019</a:t>
            </a:r>
            <a:endParaRPr lang="pt-BR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Segundo a Teoria “q” de Tobin, quando o mercado de ações sobrevaloriza uma empresa em termos do seu valor de reposição de capital instalado, é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INCORRETO 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afirmar que: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valor de “q” é maior do que a unidade;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melhor decisão é investir na empresa;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mercado acionário é um bom termômetro da tendência de investimentos na economia;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valor de mercado do capital instalado não supera o custo de reposição do capital;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variável “q” é obtida pela razão do mercado acionário e o valor de reposição do capital instalado.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182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A8774399-7EA6-4E3B-8EE9-B7C6B052313E}"/>
              </a:ext>
            </a:extLst>
          </p:cNvPr>
          <p:cNvSpPr txBox="1"/>
          <p:nvPr/>
        </p:nvSpPr>
        <p:spPr>
          <a:xfrm>
            <a:off x="154745" y="686968"/>
            <a:ext cx="118731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Segundo Tobin existe uma  estreita  relação  entre  as  flutuações  no  investimento e as flutuações no mercado de ações.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Ações representam participações na propriedade das empresas e, com isso, quando o valor de mercado da empresa aumenta ampliam-se as ­ oportunidades de  investimentos  lucrativos.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Logo, os preços das ações refletem os incentivos  a investir e as decisões de investimento são baseadas na razão 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8">
            <a:extLst>
              <a:ext uri="{FF2B5EF4-FFF2-40B4-BE49-F238E27FC236}">
                <a16:creationId xmlns:a16="http://schemas.microsoft.com/office/drawing/2014/main" id="{358AD73F-C44C-43AC-8846-472938921B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865876"/>
              </p:ext>
            </p:extLst>
          </p:nvPr>
        </p:nvGraphicFramePr>
        <p:xfrm>
          <a:off x="565052" y="3811169"/>
          <a:ext cx="8044376" cy="1195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11480" imgH="444240" progId="Equation.DSMT4">
                  <p:embed/>
                </p:oleObj>
              </mc:Choice>
              <mc:Fallback>
                <p:oleObj name="Equation" r:id="rId2" imgW="3111480" imgH="444240" progId="Equation.DSMT4">
                  <p:embed/>
                  <p:pic>
                    <p:nvPicPr>
                      <p:cNvPr id="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052" y="3811169"/>
                        <a:ext cx="8044376" cy="1195321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5A69BEDD-DB4B-4AA8-89FE-9648074BAB54}"/>
              </a:ext>
            </a:extLst>
          </p:cNvPr>
          <p:cNvSpPr txBox="1"/>
          <p:nvPr/>
        </p:nvSpPr>
        <p:spPr>
          <a:xfrm>
            <a:off x="154711" y="5087033"/>
            <a:ext cx="1187313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Se  q &gt; 1 → o valor de mercado do capital instalado é maior que o custo de substituição do mesmo → aumenta o estoque de capital desejado 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aumento do investimento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: o valor de mercado da empresa aumenta conforme ela adquire mais capital.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A98236F-D05F-46B6-BE12-694CE8EC7519}"/>
              </a:ext>
            </a:extLst>
          </p:cNvPr>
          <p:cNvSpPr txBox="1"/>
          <p:nvPr/>
        </p:nvSpPr>
        <p:spPr>
          <a:xfrm>
            <a:off x="1032774" y="99640"/>
            <a:ext cx="965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O Investimento e o q de Tobin</a:t>
            </a:r>
          </a:p>
        </p:txBody>
      </p:sp>
    </p:spTree>
    <p:extLst>
      <p:ext uri="{BB962C8B-B14F-4D97-AF65-F5344CB8AC3E}">
        <p14:creationId xmlns:p14="http://schemas.microsoft.com/office/powerpoint/2010/main" val="119412697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2">
            <a:extLst>
              <a:ext uri="{FF2B5EF4-FFF2-40B4-BE49-F238E27FC236}">
                <a16:creationId xmlns:a16="http://schemas.microsoft.com/office/drawing/2014/main" id="{0ED14C7A-C97C-4E38-980B-FF259974C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876" y="349352"/>
            <a:ext cx="8229600" cy="29776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>
                <a:solidFill>
                  <a:schemeClr val="tx1"/>
                </a:solidFill>
              </a:rPr>
              <a:t>Taxa de Câmbio e a Balança Comercial</a:t>
            </a:r>
          </a:p>
        </p:txBody>
      </p:sp>
      <p:sp>
        <p:nvSpPr>
          <p:cNvPr id="5" name="Espaço Reservado para Conteúdo 1">
            <a:extLst>
              <a:ext uri="{FF2B5EF4-FFF2-40B4-BE49-F238E27FC236}">
                <a16:creationId xmlns:a16="http://schemas.microsoft.com/office/drawing/2014/main" id="{79CD7171-109D-4BF3-B9F6-3E2202FE0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09" y="618976"/>
            <a:ext cx="11983332" cy="4304714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A Taxa de  câmbio  é  o  preço  relativo  dos  bens domésticos comparativamente  aos produzidos no exterior. 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Sendo assim, uma alteração em seu valor deve modificar as  quantidades  consumidas  de ambos os bens, importados e produzidos  domesticamente, por dois motivos: 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700" dirty="0">
                <a:solidFill>
                  <a:schemeClr val="tx1"/>
                </a:solidFill>
              </a:rPr>
              <a:t>substituição dos bens relativamente mais  caros  pelos  mais  baratos;  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700" dirty="0">
                <a:solidFill>
                  <a:schemeClr val="tx1"/>
                </a:solidFill>
              </a:rPr>
              <a:t>alteração na renda real;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3000" dirty="0">
              <a:solidFill>
                <a:schemeClr val="tx1"/>
              </a:solidFill>
            </a:endParaRPr>
          </a:p>
        </p:txBody>
      </p:sp>
      <p:sp>
        <p:nvSpPr>
          <p:cNvPr id="6" name="Espaço Reservado para Conteúdo 1">
            <a:extLst>
              <a:ext uri="{FF2B5EF4-FFF2-40B4-BE49-F238E27FC236}">
                <a16:creationId xmlns:a16="http://schemas.microsoft.com/office/drawing/2014/main" id="{A82043B5-405D-4B0F-ACD8-3A781C1FCCA4}"/>
              </a:ext>
            </a:extLst>
          </p:cNvPr>
          <p:cNvSpPr txBox="1">
            <a:spLocks/>
          </p:cNvSpPr>
          <p:nvPr/>
        </p:nvSpPr>
        <p:spPr bwMode="auto">
          <a:xfrm>
            <a:off x="208668" y="4147620"/>
            <a:ext cx="11718388" cy="43047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b="1" kern="0" dirty="0">
                <a:solidFill>
                  <a:schemeClr val="tx1"/>
                </a:solidFill>
              </a:rPr>
              <a:t>A Taxa de  Câmbio Nominal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800" kern="0" dirty="0">
                <a:solidFill>
                  <a:schemeClr val="tx1"/>
                </a:solidFill>
              </a:rPr>
              <a:t>quantidade da moeda doméstica que pode ser adquirida com uma unidade da moeda estrangeira. </a:t>
            </a:r>
          </a:p>
        </p:txBody>
      </p:sp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D4BEFE5D-215B-43E4-A753-77DFA702AB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1783980"/>
              </p:ext>
            </p:extLst>
          </p:nvPr>
        </p:nvGraphicFramePr>
        <p:xfrm>
          <a:off x="700210" y="5883108"/>
          <a:ext cx="2282141" cy="502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76240" imgH="177480" progId="Equation.DSMT4">
                  <p:embed/>
                </p:oleObj>
              </mc:Choice>
              <mc:Fallback>
                <p:oleObj name="Equation" r:id="rId2" imgW="876240" imgH="177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210" y="5883108"/>
                        <a:ext cx="2282141" cy="502868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2994D602-A504-492C-9054-2F2AC66C60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267048"/>
              </p:ext>
            </p:extLst>
          </p:nvPr>
        </p:nvGraphicFramePr>
        <p:xfrm>
          <a:off x="3283096" y="5640271"/>
          <a:ext cx="2049463" cy="1055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87320" imgH="457200" progId="Equation.DSMT4">
                  <p:embed/>
                </p:oleObj>
              </mc:Choice>
              <mc:Fallback>
                <p:oleObj name="Equation" r:id="rId4" imgW="787320" imgH="457200" progId="Equation.DSMT4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D4BEFE5D-215B-43E4-A753-77DFA702AB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3096" y="5640271"/>
                        <a:ext cx="2049463" cy="1055951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0E1E53F5-6C3D-4361-8C01-4E0A2E539140}"/>
              </a:ext>
            </a:extLst>
          </p:cNvPr>
          <p:cNvCxnSpPr>
            <a:cxnSpLocks/>
          </p:cNvCxnSpPr>
          <p:nvPr/>
        </p:nvCxnSpPr>
        <p:spPr bwMode="auto">
          <a:xfrm>
            <a:off x="2982351" y="6147584"/>
            <a:ext cx="300745" cy="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65747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2">
            <a:extLst>
              <a:ext uri="{FF2B5EF4-FFF2-40B4-BE49-F238E27FC236}">
                <a16:creationId xmlns:a16="http://schemas.microsoft.com/office/drawing/2014/main" id="{5CA91498-C293-4714-8942-348B0CBE7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876" y="349352"/>
            <a:ext cx="8229600" cy="29776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>
                <a:solidFill>
                  <a:schemeClr val="tx1"/>
                </a:solidFill>
              </a:rPr>
              <a:t>Taxa de Câmbio e a Balança Comercial</a:t>
            </a:r>
          </a:p>
        </p:txBody>
      </p:sp>
      <p:sp>
        <p:nvSpPr>
          <p:cNvPr id="5" name="Espaço Reservado para Conteúdo 1">
            <a:extLst>
              <a:ext uri="{FF2B5EF4-FFF2-40B4-BE49-F238E27FC236}">
                <a16:creationId xmlns:a16="http://schemas.microsoft.com/office/drawing/2014/main" id="{72E7CC5C-F3BD-46E9-8B71-B5486B07A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09" y="745588"/>
            <a:ext cx="11983332" cy="2044505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/>
                </a:solidFill>
              </a:rPr>
              <a:t>A Taxa de Câmbio Real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A taxa  de  câmbio  relevante  para  medir  a competitividade de uma nação em relação a outra é a taxa de câmbio real </a:t>
            </a:r>
            <a:r>
              <a:rPr lang="pt-BR" sz="2800" b="1" dirty="0">
                <a:solidFill>
                  <a:schemeClr val="tx1"/>
                </a:solidFill>
              </a:rPr>
              <a:t>(e)</a:t>
            </a:r>
            <a:r>
              <a:rPr lang="pt-BR" sz="2800" dirty="0">
                <a:solidFill>
                  <a:schemeClr val="tx1"/>
                </a:solidFill>
              </a:rPr>
              <a:t>, ou seja, a taxa nominal de câmbio ajustada às variações dos preços nos países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3000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1C99BC1-DA92-44B0-851A-C9A246676C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7404070"/>
              </p:ext>
            </p:extLst>
          </p:nvPr>
        </p:nvGraphicFramePr>
        <p:xfrm>
          <a:off x="554499" y="2790094"/>
          <a:ext cx="1958975" cy="1414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83920" imgH="419040" progId="Equation.3">
                  <p:embed/>
                </p:oleObj>
              </mc:Choice>
              <mc:Fallback>
                <p:oleObj name="Equation" r:id="rId2" imgW="583920" imgH="4190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499" y="2790094"/>
                        <a:ext cx="1958975" cy="1414364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6">
            <a:extLst>
              <a:ext uri="{FF2B5EF4-FFF2-40B4-BE49-F238E27FC236}">
                <a16:creationId xmlns:a16="http://schemas.microsoft.com/office/drawing/2014/main" id="{61E15746-F146-4146-A07F-DBF91F0E94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83299" y="3247294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002D83EF-4DC7-4D12-AF61-C2D6704AC09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83299" y="3866543"/>
            <a:ext cx="5318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4D40D3D4-E63C-4FA7-B4F9-7FF9D8C51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699" y="3018694"/>
            <a:ext cx="54864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600" b="1" dirty="0"/>
              <a:t>Nível de preços externo</a:t>
            </a:r>
          </a:p>
          <a:p>
            <a:pPr eaLnBrk="1" hangingPunct="1">
              <a:spcBef>
                <a:spcPct val="50000"/>
              </a:spcBef>
            </a:pPr>
            <a:r>
              <a:rPr lang="pt-BR" sz="2600" b="1" dirty="0"/>
              <a:t>Nível de preços doméstico</a:t>
            </a:r>
          </a:p>
        </p:txBody>
      </p:sp>
      <p:sp>
        <p:nvSpPr>
          <p:cNvPr id="10" name="Espaço Reservado para Conteúdo 1">
            <a:extLst>
              <a:ext uri="{FF2B5EF4-FFF2-40B4-BE49-F238E27FC236}">
                <a16:creationId xmlns:a16="http://schemas.microsoft.com/office/drawing/2014/main" id="{DBB4BC89-6F36-4CE9-80BD-00E5AE8E15C9}"/>
              </a:ext>
            </a:extLst>
          </p:cNvPr>
          <p:cNvSpPr txBox="1">
            <a:spLocks/>
          </p:cNvSpPr>
          <p:nvPr/>
        </p:nvSpPr>
        <p:spPr bwMode="auto">
          <a:xfrm>
            <a:off x="82062" y="4428981"/>
            <a:ext cx="11983332" cy="20445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pt-BR" sz="3000" kern="0" dirty="0">
                <a:solidFill>
                  <a:schemeClr val="tx1"/>
                </a:solidFill>
              </a:rPr>
              <a:t>Logo, a taxa real de câmbio estará mais depreciada (maior competividade-preço) quanto: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pt-BR" sz="2900" kern="0" dirty="0">
                <a:solidFill>
                  <a:schemeClr val="tx1"/>
                </a:solidFill>
              </a:rPr>
              <a:t>maior for a E;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pt-BR" sz="2900" kern="0" dirty="0">
                <a:solidFill>
                  <a:schemeClr val="tx1"/>
                </a:solidFill>
              </a:rPr>
              <a:t>maior for P*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pt-BR" sz="2900" kern="0" dirty="0">
                <a:solidFill>
                  <a:schemeClr val="tx1"/>
                </a:solidFill>
              </a:rPr>
              <a:t>menor for P.</a:t>
            </a:r>
          </a:p>
        </p:txBody>
      </p:sp>
    </p:spTree>
    <p:extLst>
      <p:ext uri="{BB962C8B-B14F-4D97-AF65-F5344CB8AC3E}">
        <p14:creationId xmlns:p14="http://schemas.microsoft.com/office/powerpoint/2010/main" val="10985824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67938B93-B397-43AF-88DA-98C24C7365F2}"/>
              </a:ext>
            </a:extLst>
          </p:cNvPr>
          <p:cNvSpPr/>
          <p:nvPr/>
        </p:nvSpPr>
        <p:spPr>
          <a:xfrm>
            <a:off x="4722055" y="4064299"/>
            <a:ext cx="6324600" cy="1876960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6" name="Object 8">
            <a:extLst>
              <a:ext uri="{FF2B5EF4-FFF2-40B4-BE49-F238E27FC236}">
                <a16:creationId xmlns:a16="http://schemas.microsoft.com/office/drawing/2014/main" id="{7292DDCA-5F62-4C10-A2AC-69E1077BD4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188504"/>
              </p:ext>
            </p:extLst>
          </p:nvPr>
        </p:nvGraphicFramePr>
        <p:xfrm>
          <a:off x="663637" y="4064299"/>
          <a:ext cx="3866006" cy="1876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15920" imgH="609480" progId="Equation.DSMT4">
                  <p:embed/>
                </p:oleObj>
              </mc:Choice>
              <mc:Fallback>
                <p:oleObj name="Equation" r:id="rId2" imgW="1015920" imgH="609480" progId="Equation.DSMT4">
                  <p:embed/>
                  <p:pic>
                    <p:nvPicPr>
                      <p:cNvPr id="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637" y="4064299"/>
                        <a:ext cx="3866006" cy="187696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0B4A0AB3-13DB-434D-BDE6-7B0BCA92D5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873003"/>
              </p:ext>
            </p:extLst>
          </p:nvPr>
        </p:nvGraphicFramePr>
        <p:xfrm>
          <a:off x="4789788" y="4036259"/>
          <a:ext cx="846667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120" imgH="698400" progId="Equation.3">
                  <p:embed/>
                </p:oleObj>
              </mc:Choice>
              <mc:Fallback>
                <p:oleObj name="Equation" r:id="rId4" imgW="330120" imgH="698400" progId="Equation.3">
                  <p:embed/>
                  <p:pic>
                    <p:nvPicPr>
                      <p:cNvPr id="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9788" y="4036259"/>
                        <a:ext cx="846667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>
            <a:extLst>
              <a:ext uri="{FF2B5EF4-FFF2-40B4-BE49-F238E27FC236}">
                <a16:creationId xmlns:a16="http://schemas.microsoft.com/office/drawing/2014/main" id="{EF695684-3EDB-4527-AA04-596A35BAE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0255" y="4096088"/>
            <a:ext cx="55626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pt-BR" altLang="en-US" sz="2700" dirty="0">
                <a:solidFill>
                  <a:srgbClr val="000000"/>
                </a:solidFill>
              </a:rPr>
              <a:t>Fator de ponderação para o país i;</a:t>
            </a:r>
          </a:p>
          <a:p>
            <a:pPr>
              <a:spcBef>
                <a:spcPct val="50000"/>
              </a:spcBef>
            </a:pPr>
            <a:r>
              <a:rPr kumimoji="1" lang="pt-BR" altLang="en-US" sz="2700" dirty="0">
                <a:solidFill>
                  <a:srgbClr val="000000"/>
                </a:solidFill>
              </a:rPr>
              <a:t>Taxa de câmbio bilateral com o país i;</a:t>
            </a:r>
          </a:p>
          <a:p>
            <a:pPr>
              <a:spcBef>
                <a:spcPct val="50000"/>
              </a:spcBef>
            </a:pPr>
            <a:r>
              <a:rPr kumimoji="1" lang="pt-BR" altLang="en-US" sz="2700" dirty="0">
                <a:solidFill>
                  <a:srgbClr val="000000"/>
                </a:solidFill>
              </a:rPr>
              <a:t>Nível de preços do país i.</a:t>
            </a: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6B984138-2DBE-4E72-872A-D65B11441B41}"/>
              </a:ext>
            </a:extLst>
          </p:cNvPr>
          <p:cNvCxnSpPr/>
          <p:nvPr/>
        </p:nvCxnSpPr>
        <p:spPr>
          <a:xfrm>
            <a:off x="4493455" y="4950659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7">
            <a:extLst>
              <a:ext uri="{FF2B5EF4-FFF2-40B4-BE49-F238E27FC236}">
                <a16:creationId xmlns:a16="http://schemas.microsoft.com/office/drawing/2014/main" id="{4D0BE0E0-DEF8-4FEF-8397-2E4D7FEDF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19" y="715111"/>
            <a:ext cx="1171721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kumimoji="1" lang="pt-BR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Taxa de Câmbio Real Efetiva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kumimoji="1"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Como um país possui vários parceiros comerciais, ele possui várias taxas de câmbio bilaterais. Devido a  isso,  usamos  o  conceito de taxa de câmbio real efetiva, que é uma ponderação  feita  com  as  diversas  taxas reais bilaterais,  onde  os  pesos  referem-se  às  participações  relativas  de  cada parceiro comercial no total do comércio.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kumimoji="1" lang="pt-B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kumimoji="1" lang="pt-B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50000"/>
              </a:spcBef>
            </a:pPr>
            <a:endParaRPr kumimoji="1" lang="pt-B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ítulo 2">
            <a:extLst>
              <a:ext uri="{FF2B5EF4-FFF2-40B4-BE49-F238E27FC236}">
                <a16:creationId xmlns:a16="http://schemas.microsoft.com/office/drawing/2014/main" id="{17727C60-9506-4BD8-A529-ACBB9D5E2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876" y="349352"/>
            <a:ext cx="8229600" cy="29776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>
                <a:solidFill>
                  <a:schemeClr val="tx1"/>
                </a:solidFill>
              </a:rPr>
              <a:t>Taxa de Câmbio e a Balança Comercial</a:t>
            </a:r>
          </a:p>
        </p:txBody>
      </p:sp>
    </p:spTree>
    <p:extLst>
      <p:ext uri="{BB962C8B-B14F-4D97-AF65-F5344CB8AC3E}">
        <p14:creationId xmlns:p14="http://schemas.microsoft.com/office/powerpoint/2010/main" val="90126761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7">
            <a:extLst>
              <a:ext uri="{FF2B5EF4-FFF2-40B4-BE49-F238E27FC236}">
                <a16:creationId xmlns:a16="http://schemas.microsoft.com/office/drawing/2014/main" id="{7C10A24E-C03F-4E8B-95F4-6900A3BA41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173501"/>
              </p:ext>
            </p:extLst>
          </p:nvPr>
        </p:nvGraphicFramePr>
        <p:xfrm>
          <a:off x="866338" y="1548133"/>
          <a:ext cx="9698501" cy="749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87440" imgH="241200" progId="Equation.DSMT4">
                  <p:embed/>
                </p:oleObj>
              </mc:Choice>
              <mc:Fallback>
                <p:oleObj name="Equation" r:id="rId2" imgW="3187440" imgH="241200" progId="Equation.DSMT4">
                  <p:embed/>
                  <p:pic>
                    <p:nvPicPr>
                      <p:cNvPr id="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338" y="1548133"/>
                        <a:ext cx="9698501" cy="7493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2">
            <a:extLst>
              <a:ext uri="{FF2B5EF4-FFF2-40B4-BE49-F238E27FC236}">
                <a16:creationId xmlns:a16="http://schemas.microsoft.com/office/drawing/2014/main" id="{AF763920-EC78-4B21-9104-7772C4417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932" y="871025"/>
            <a:ext cx="547116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pt-BR" sz="3800" dirty="0">
                <a:solidFill>
                  <a:srgbClr val="000000"/>
                </a:solidFill>
              </a:rPr>
              <a:t>Logo, isolando Y, temos:</a:t>
            </a:r>
            <a:endParaRPr lang="en-US" sz="3800" dirty="0">
              <a:solidFill>
                <a:srgbClr val="000000"/>
              </a:solidFill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42F7309D-16CF-43F9-92DF-4D6F0265B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779" y="188369"/>
            <a:ext cx="1003964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+mn-lt"/>
              </a:rPr>
              <a:t>A </a:t>
            </a:r>
            <a:r>
              <a:rPr lang="en-US" sz="3600" b="1" dirty="0" err="1">
                <a:latin typeface="+mn-lt"/>
              </a:rPr>
              <a:t>Álgebra</a:t>
            </a:r>
            <a:r>
              <a:rPr lang="en-US" sz="3600" b="1" dirty="0">
                <a:latin typeface="+mn-lt"/>
              </a:rPr>
              <a:t> da </a:t>
            </a:r>
            <a:r>
              <a:rPr lang="en-US" sz="3600" b="1" dirty="0" err="1">
                <a:latin typeface="+mn-lt"/>
              </a:rPr>
              <a:t>Curva</a:t>
            </a:r>
            <a:r>
              <a:rPr lang="en-US" sz="3600" b="1" dirty="0">
                <a:latin typeface="+mn-lt"/>
              </a:rPr>
              <a:t> IS com Economia </a:t>
            </a:r>
            <a:r>
              <a:rPr lang="en-US" sz="3600" b="1" dirty="0" err="1">
                <a:latin typeface="+mn-lt"/>
              </a:rPr>
              <a:t>Aberta</a:t>
            </a:r>
            <a:endParaRPr lang="pt-BR" sz="3600" b="1" dirty="0">
              <a:latin typeface="+mn-lt"/>
            </a:endParaRPr>
          </a:p>
        </p:txBody>
      </p:sp>
      <p:graphicFrame>
        <p:nvGraphicFramePr>
          <p:cNvPr id="7" name="Object 8">
            <a:extLst>
              <a:ext uri="{FF2B5EF4-FFF2-40B4-BE49-F238E27FC236}">
                <a16:creationId xmlns:a16="http://schemas.microsoft.com/office/drawing/2014/main" id="{6AC63C1B-A519-492A-BCC4-FB8642984E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518084"/>
              </p:ext>
            </p:extLst>
          </p:nvPr>
        </p:nvGraphicFramePr>
        <p:xfrm>
          <a:off x="118404" y="2584937"/>
          <a:ext cx="119634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092560" imgH="990360" progId="Equation.DSMT4">
                  <p:embed/>
                </p:oleObj>
              </mc:Choice>
              <mc:Fallback>
                <p:oleObj name="Equation" r:id="rId4" imgW="5092560" imgH="990360" progId="Equation.DSMT4">
                  <p:embed/>
                  <p:pic>
                    <p:nvPicPr>
                      <p:cNvPr id="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04" y="2584937"/>
                        <a:ext cx="11963400" cy="266700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00459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E4DA5693-8ADC-4B41-847F-3732F49221F1}"/>
              </a:ext>
            </a:extLst>
          </p:cNvPr>
          <p:cNvSpPr/>
          <p:nvPr/>
        </p:nvSpPr>
        <p:spPr bwMode="auto">
          <a:xfrm>
            <a:off x="14065" y="5303520"/>
            <a:ext cx="534575" cy="492369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EB8881-F904-4208-AF3A-8EB785FAD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5" y="189962"/>
            <a:ext cx="11943470" cy="4883150"/>
          </a:xfrm>
        </p:spPr>
        <p:txBody>
          <a:bodyPr/>
          <a:lstStyle/>
          <a:p>
            <a:pPr marL="0" indent="0">
              <a:buNone/>
            </a:pPr>
            <a:r>
              <a:rPr lang="pt-BR" sz="3000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17) </a:t>
            </a:r>
            <a:r>
              <a:rPr lang="pt-BR" sz="30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FGV - Analista Econômico-Financeiro (BANESTES)/Gestão Fin/2018</a:t>
            </a:r>
            <a:endParaRPr lang="pt-BR" sz="3000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país possui uma taxa de juros sobre depósitos em moeda nacional de 10%, e sobre depósitos em moeda estrangeira, de 5%. Sabe-se que uma unidade da moeda estrangeira vale 4 unidades da moeda nacional. Considera-se que há livre mobilidade de capitais e que os depósitos são substitutos perfeitos, isto é, igualmente desejáveis.</a:t>
            </a:r>
          </a:p>
          <a:p>
            <a:pPr algn="just">
              <a:spcBef>
                <a:spcPts val="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De acordo com a condição de paridade de juros, o valor da moeda estrangeira ao final do período de investimento é, aproximadamente, de: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3,60;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3,80;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4,20;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4,40;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4,60.</a:t>
            </a:r>
            <a:endParaRPr lang="pt-BR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9459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>
            <a:extLst>
              <a:ext uri="{FF2B5EF4-FFF2-40B4-BE49-F238E27FC236}">
                <a16:creationId xmlns:a16="http://schemas.microsoft.com/office/drawing/2014/main" id="{7337FA13-2501-4E71-8A29-4C0E60D099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652179"/>
              </p:ext>
            </p:extLst>
          </p:nvPr>
        </p:nvGraphicFramePr>
        <p:xfrm>
          <a:off x="241489" y="201959"/>
          <a:ext cx="3875540" cy="1231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58640" imgH="431640" progId="Equation.DSMT4">
                  <p:embed/>
                </p:oleObj>
              </mc:Choice>
              <mc:Fallback>
                <p:oleObj name="Equation" r:id="rId2" imgW="1358640" imgH="431640" progId="Equation.DSMT4">
                  <p:embed/>
                  <p:pic>
                    <p:nvPicPr>
                      <p:cNvPr id="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89" y="201959"/>
                        <a:ext cx="3875540" cy="1231776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BC9F88E7-4002-4BC1-A5D3-EED8A035B9F9}"/>
              </a:ext>
            </a:extLst>
          </p:cNvPr>
          <p:cNvSpPr txBox="1"/>
          <p:nvPr/>
        </p:nvSpPr>
        <p:spPr>
          <a:xfrm>
            <a:off x="4542684" y="443135"/>
            <a:ext cx="2899123" cy="523220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b="1" dirty="0"/>
              <a:t>Condição de PDJ</a:t>
            </a: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43045AD8-50DE-4F1F-8106-F1DEB1536FFB}"/>
              </a:ext>
            </a:extLst>
          </p:cNvPr>
          <p:cNvCxnSpPr/>
          <p:nvPr/>
        </p:nvCxnSpPr>
        <p:spPr>
          <a:xfrm>
            <a:off x="4110637" y="747935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>
            <a:extLst>
              <a:ext uri="{FF2B5EF4-FFF2-40B4-BE49-F238E27FC236}">
                <a16:creationId xmlns:a16="http://schemas.microsoft.com/office/drawing/2014/main" id="{0FBFA668-E417-413C-8E57-E6837585AE20}"/>
              </a:ext>
            </a:extLst>
          </p:cNvPr>
          <p:cNvSpPr/>
          <p:nvPr/>
        </p:nvSpPr>
        <p:spPr>
          <a:xfrm>
            <a:off x="256733" y="3468855"/>
            <a:ext cx="11734800" cy="2362200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spaço Reservado para Conteúdo 1">
            <a:extLst>
              <a:ext uri="{FF2B5EF4-FFF2-40B4-BE49-F238E27FC236}">
                <a16:creationId xmlns:a16="http://schemas.microsoft.com/office/drawing/2014/main" id="{95BB97C5-C10B-4275-BCE2-BB91C41A2716}"/>
              </a:ext>
            </a:extLst>
          </p:cNvPr>
          <p:cNvSpPr txBox="1">
            <a:spLocks/>
          </p:cNvSpPr>
          <p:nvPr/>
        </p:nvSpPr>
        <p:spPr>
          <a:xfrm>
            <a:off x="256733" y="3545055"/>
            <a:ext cx="11734800" cy="220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</a:pPr>
            <a:r>
              <a:rPr lang="pt-BR" sz="2600" b="1" dirty="0"/>
              <a:t>Lição fundamental da PDJ em um ambiente de muita mobilidade de capitais com câmbio flexível</a:t>
            </a:r>
            <a:endParaRPr lang="pt-BR" sz="800" b="1" dirty="0"/>
          </a:p>
          <a:p>
            <a:pPr lvl="1" algn="just" fontAlgn="auto">
              <a:spcAft>
                <a:spcPts val="0"/>
              </a:spcAft>
            </a:pPr>
            <a:r>
              <a:rPr lang="pt-BR" sz="2600" b="1" dirty="0"/>
              <a:t>Caso o REAE &gt; RAD a demanda por moeda estrangeira aumentará, desvalorizando a taxa de câmbio nominal.</a:t>
            </a:r>
          </a:p>
          <a:p>
            <a:pPr lvl="1" algn="just" fontAlgn="auto">
              <a:spcAft>
                <a:spcPts val="0"/>
              </a:spcAft>
            </a:pPr>
            <a:r>
              <a:rPr lang="pt-BR" sz="2600" b="1" dirty="0"/>
              <a:t>Caso o REAE &lt; RAD a oferta de moeda estrangeira aumentará, valorizando a taxa de câmbio nominal.</a:t>
            </a:r>
          </a:p>
          <a:p>
            <a:pPr lvl="1" algn="just" fontAlgn="auto">
              <a:spcAft>
                <a:spcPts val="0"/>
              </a:spcAft>
            </a:pPr>
            <a:endParaRPr lang="pt-BR" sz="2600" b="1" dirty="0"/>
          </a:p>
          <a:p>
            <a:pPr lvl="1" algn="just" fontAlgn="auto">
              <a:spcAft>
                <a:spcPts val="0"/>
              </a:spcAft>
              <a:buNone/>
            </a:pPr>
            <a:endParaRPr lang="pt-BR" sz="2600" dirty="0"/>
          </a:p>
          <a:p>
            <a:pPr lvl="1" algn="just" fontAlgn="auto">
              <a:spcAft>
                <a:spcPts val="0"/>
              </a:spcAft>
              <a:buNone/>
            </a:pPr>
            <a:endParaRPr lang="pt-BR" sz="2600" dirty="0"/>
          </a:p>
        </p:txBody>
      </p:sp>
      <p:sp>
        <p:nvSpPr>
          <p:cNvPr id="2" name="Chave Esquerda 1">
            <a:extLst>
              <a:ext uri="{FF2B5EF4-FFF2-40B4-BE49-F238E27FC236}">
                <a16:creationId xmlns:a16="http://schemas.microsoft.com/office/drawing/2014/main" id="{30C78092-997B-435A-93AD-A0C47125E016}"/>
              </a:ext>
            </a:extLst>
          </p:cNvPr>
          <p:cNvSpPr/>
          <p:nvPr/>
        </p:nvSpPr>
        <p:spPr bwMode="auto">
          <a:xfrm rot="16200000">
            <a:off x="14068" y="1463040"/>
            <a:ext cx="1533730" cy="942183"/>
          </a:xfrm>
          <a:prstGeom prst="leftBrac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271775D-C0BF-4BF5-863F-F6F63EFE05AA}"/>
              </a:ext>
            </a:extLst>
          </p:cNvPr>
          <p:cNvSpPr txBox="1"/>
          <p:nvPr/>
        </p:nvSpPr>
        <p:spPr>
          <a:xfrm>
            <a:off x="520856" y="2700997"/>
            <a:ext cx="611909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/>
              <a:t>RAD: Retorno Por Uma Aplicação Doméstica</a:t>
            </a: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DCA2B3D7-9415-4878-8880-0DA299F8799C}"/>
              </a:ext>
            </a:extLst>
          </p:cNvPr>
          <p:cNvSpPr/>
          <p:nvPr/>
        </p:nvSpPr>
        <p:spPr bwMode="auto">
          <a:xfrm rot="16200000">
            <a:off x="2533627" y="350246"/>
            <a:ext cx="661521" cy="2436231"/>
          </a:xfrm>
          <a:prstGeom prst="leftBrac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9429F21-58AB-422D-A287-98C99104971D}"/>
              </a:ext>
            </a:extLst>
          </p:cNvPr>
          <p:cNvSpPr txBox="1"/>
          <p:nvPr/>
        </p:nvSpPr>
        <p:spPr>
          <a:xfrm>
            <a:off x="1657990" y="1896794"/>
            <a:ext cx="786583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/>
              <a:t>REAE: Retorno Esperado Por Uma Aplicação No Exterior</a:t>
            </a:r>
          </a:p>
        </p:txBody>
      </p:sp>
    </p:spTree>
    <p:extLst>
      <p:ext uri="{BB962C8B-B14F-4D97-AF65-F5344CB8AC3E}">
        <p14:creationId xmlns:p14="http://schemas.microsoft.com/office/powerpoint/2010/main" val="8129003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2" grpId="0" animBg="1"/>
      <p:bldP spid="3" grpId="0" animBg="1"/>
      <p:bldP spid="12" grpId="0" animBg="1"/>
      <p:bldP spid="13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>
            <a:extLst>
              <a:ext uri="{FF2B5EF4-FFF2-40B4-BE49-F238E27FC236}">
                <a16:creationId xmlns:a16="http://schemas.microsoft.com/office/drawing/2014/main" id="{E2386D16-C8B0-42C1-A864-24977EB9D8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730464"/>
              </p:ext>
            </p:extLst>
          </p:nvPr>
        </p:nvGraphicFramePr>
        <p:xfrm>
          <a:off x="705724" y="1350498"/>
          <a:ext cx="8853799" cy="1111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38200" imgH="457200" progId="Equation.DSMT4">
                  <p:embed/>
                </p:oleObj>
              </mc:Choice>
              <mc:Fallback>
                <p:oleObj name="Equation" r:id="rId2" imgW="3238200" imgH="457200" progId="Equation.DSMT4">
                  <p:embed/>
                  <p:pic>
                    <p:nvPicPr>
                      <p:cNvPr id="7" name="Object 1">
                        <a:extLst>
                          <a:ext uri="{FF2B5EF4-FFF2-40B4-BE49-F238E27FC236}">
                            <a16:creationId xmlns:a16="http://schemas.microsoft.com/office/drawing/2014/main" id="{DBF2328C-FB4D-4376-B424-555BA12FF4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724" y="1350498"/>
                        <a:ext cx="8853799" cy="1111348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>
            <a:extLst>
              <a:ext uri="{FF2B5EF4-FFF2-40B4-BE49-F238E27FC236}">
                <a16:creationId xmlns:a16="http://schemas.microsoft.com/office/drawing/2014/main" id="{5A116291-3F10-468F-9C0D-82A412C8F1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381401"/>
              </p:ext>
            </p:extLst>
          </p:nvPr>
        </p:nvGraphicFramePr>
        <p:xfrm>
          <a:off x="705724" y="2664909"/>
          <a:ext cx="11258855" cy="1362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254480" imgH="507960" progId="Equation.DSMT4">
                  <p:embed/>
                </p:oleObj>
              </mc:Choice>
              <mc:Fallback>
                <p:oleObj name="Equation" r:id="rId4" imgW="4254480" imgH="507960" progId="Equation.DSMT4">
                  <p:embed/>
                  <p:pic>
                    <p:nvPicPr>
                      <p:cNvPr id="8" name="Object 1">
                        <a:extLst>
                          <a:ext uri="{FF2B5EF4-FFF2-40B4-BE49-F238E27FC236}">
                            <a16:creationId xmlns:a16="http://schemas.microsoft.com/office/drawing/2014/main" id="{5DDA3DB4-97F9-4D4D-99A6-AE81DE5CC1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724" y="2664909"/>
                        <a:ext cx="11258855" cy="1362364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B235E8B7-0155-491D-945E-A8814599260E}"/>
              </a:ext>
            </a:extLst>
          </p:cNvPr>
          <p:cNvSpPr txBox="1"/>
          <p:nvPr/>
        </p:nvSpPr>
        <p:spPr>
          <a:xfrm>
            <a:off x="227421" y="182879"/>
            <a:ext cx="117371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3200" dirty="0"/>
              <a:t>No caso do exercício, temos que calcular a taxa de câmbio esperada, dadas as taxas de juros interna e externa e a taxa de câmbio atual.</a:t>
            </a:r>
          </a:p>
        </p:txBody>
      </p:sp>
    </p:spTree>
    <p:extLst>
      <p:ext uri="{BB962C8B-B14F-4D97-AF65-F5344CB8AC3E}">
        <p14:creationId xmlns:p14="http://schemas.microsoft.com/office/powerpoint/2010/main" val="393707449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CADD3C-00C0-47BD-AC8C-1DDD155B1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223" y="175896"/>
            <a:ext cx="11863722" cy="488315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it-IT" b="1" dirty="0">
                <a:solidFill>
                  <a:schemeClr val="tx1"/>
                </a:solidFill>
                <a:latin typeface="Source Sans Pro" panose="020B0503030403020204" pitchFamily="34" charset="0"/>
              </a:rPr>
              <a:t>18) FGV - Analista Legislativo (ALERO)/Economia/2018</a:t>
            </a:r>
            <a:endParaRPr lang="it-IT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regime de bandas cambiais é adotado em diversos países e é um instrumento importante para controle do câmbio pelo Banco Central (BC). Sobre o regime de bandas cambiais, assinale a afirmativa correta.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BC fica comprometido a comprar e a vender divisas a uma taxa pré-definida por ele mesmo.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taxa de câmbio se ajusta de modo a equilibrar o mercado de divisas, considerado de livre concorrência.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taxa de câmbio é livremente determinada pelo mercado, mas sua instabilidade é limitada pela intervenção do BC, o qual procura orientar os movimentos cambiais.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581842"/>
      </p:ext>
    </p:extLst>
  </p:cSld>
  <p:clrMapOvr>
    <a:masterClrMapping/>
  </p:clrMapOvr>
  <p:transition spd="med">
    <p:wipe dir="r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9BED050A-3F62-4707-9FE4-31C915543D21}"/>
              </a:ext>
            </a:extLst>
          </p:cNvPr>
          <p:cNvSpPr/>
          <p:nvPr/>
        </p:nvSpPr>
        <p:spPr bwMode="auto">
          <a:xfrm>
            <a:off x="98473" y="211011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70F5FD51-AED2-4EC5-BEEB-70BAE380B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223" y="175896"/>
            <a:ext cx="11863722" cy="4883150"/>
          </a:xfrm>
        </p:spPr>
        <p:txBody>
          <a:bodyPr/>
          <a:lstStyle/>
          <a:p>
            <a:pPr marL="514350" indent="-514350" algn="just">
              <a:spcBef>
                <a:spcPts val="0"/>
              </a:spcBef>
              <a:buFont typeface="+mj-lt"/>
              <a:buAutoNum type="alphaLcParenR" startAt="4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É um regime flutuante quando a taxa estiver dentro de um intervalo definido e passa a um regime fixo, quando atinge os limites do intervalo.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 startAt="4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BC corrige apenas o diferencial entre a taxa nominal de câmbio e a soma das taxas de inflação interna e externa.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58B3DB46-E84D-4A5B-90B4-DD0E03432CC0}"/>
              </a:ext>
            </a:extLst>
          </p:cNvPr>
          <p:cNvCxnSpPr>
            <a:cxnSpLocks/>
          </p:cNvCxnSpPr>
          <p:nvPr/>
        </p:nvCxnSpPr>
        <p:spPr bwMode="auto">
          <a:xfrm flipV="1">
            <a:off x="1223889" y="3165231"/>
            <a:ext cx="0" cy="2700996"/>
          </a:xfrm>
          <a:prstGeom prst="straightConnector1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5256A4CF-A1BD-4900-9E97-7BD20D63F797}"/>
              </a:ext>
            </a:extLst>
          </p:cNvPr>
          <p:cNvCxnSpPr>
            <a:cxnSpLocks/>
          </p:cNvCxnSpPr>
          <p:nvPr/>
        </p:nvCxnSpPr>
        <p:spPr bwMode="auto">
          <a:xfrm>
            <a:off x="1221542" y="5863879"/>
            <a:ext cx="4658751" cy="0"/>
          </a:xfrm>
          <a:prstGeom prst="straightConnector1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DD7C706B-E639-40C4-849F-90B28E68BB1B}"/>
              </a:ext>
            </a:extLst>
          </p:cNvPr>
          <p:cNvSpPr txBox="1"/>
          <p:nvPr/>
        </p:nvSpPr>
        <p:spPr>
          <a:xfrm>
            <a:off x="829990" y="2982350"/>
            <a:ext cx="60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B2F43A3-BCA0-4D4E-8354-26E4C8F8DC9E}"/>
              </a:ext>
            </a:extLst>
          </p:cNvPr>
          <p:cNvSpPr txBox="1"/>
          <p:nvPr/>
        </p:nvSpPr>
        <p:spPr>
          <a:xfrm>
            <a:off x="5695067" y="5948287"/>
            <a:ext cx="1127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Tempo</a:t>
            </a: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7D78D516-F6A0-4C51-A7F4-4835070BA794}"/>
              </a:ext>
            </a:extLst>
          </p:cNvPr>
          <p:cNvCxnSpPr>
            <a:cxnSpLocks/>
          </p:cNvCxnSpPr>
          <p:nvPr/>
        </p:nvCxnSpPr>
        <p:spPr bwMode="auto">
          <a:xfrm flipV="1">
            <a:off x="1221542" y="3739659"/>
            <a:ext cx="1141831" cy="1319388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877866ED-7F65-40A9-896F-B1E117F5AF75}"/>
              </a:ext>
            </a:extLst>
          </p:cNvPr>
          <p:cNvCxnSpPr>
            <a:cxnSpLocks/>
          </p:cNvCxnSpPr>
          <p:nvPr/>
        </p:nvCxnSpPr>
        <p:spPr bwMode="auto">
          <a:xfrm>
            <a:off x="1221542" y="3742006"/>
            <a:ext cx="1141831" cy="1317040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785789B0-5B4D-4DB1-99D1-1ACDB3AD39C2}"/>
              </a:ext>
            </a:extLst>
          </p:cNvPr>
          <p:cNvCxnSpPr/>
          <p:nvPr/>
        </p:nvCxnSpPr>
        <p:spPr bwMode="auto">
          <a:xfrm>
            <a:off x="2363373" y="3739659"/>
            <a:ext cx="2785403" cy="0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9DEF68A0-6A90-4F1E-8859-A648FC30491D}"/>
              </a:ext>
            </a:extLst>
          </p:cNvPr>
          <p:cNvCxnSpPr/>
          <p:nvPr/>
        </p:nvCxnSpPr>
        <p:spPr bwMode="auto">
          <a:xfrm>
            <a:off x="2346961" y="5045609"/>
            <a:ext cx="2785403" cy="0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A497EC27-DCAE-445F-8B68-616E7FC87905}"/>
              </a:ext>
            </a:extLst>
          </p:cNvPr>
          <p:cNvCxnSpPr/>
          <p:nvPr/>
        </p:nvCxnSpPr>
        <p:spPr bwMode="auto">
          <a:xfrm>
            <a:off x="1221542" y="4385285"/>
            <a:ext cx="3927234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7AD25C73-2F08-466F-9D4C-B0F13D03E92A}"/>
              </a:ext>
            </a:extLst>
          </p:cNvPr>
          <p:cNvSpPr txBox="1"/>
          <p:nvPr/>
        </p:nvSpPr>
        <p:spPr>
          <a:xfrm>
            <a:off x="5205045" y="4135902"/>
            <a:ext cx="2110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Centro da Meta</a:t>
            </a:r>
          </a:p>
        </p:txBody>
      </p:sp>
      <p:sp>
        <p:nvSpPr>
          <p:cNvPr id="30" name="Forma Livre: Forma 29">
            <a:extLst>
              <a:ext uri="{FF2B5EF4-FFF2-40B4-BE49-F238E27FC236}">
                <a16:creationId xmlns:a16="http://schemas.microsoft.com/office/drawing/2014/main" id="{14E0D8ED-6C11-466E-B6D7-7292F875F702}"/>
              </a:ext>
            </a:extLst>
          </p:cNvPr>
          <p:cNvSpPr/>
          <p:nvPr/>
        </p:nvSpPr>
        <p:spPr bwMode="auto">
          <a:xfrm>
            <a:off x="1800665" y="3756073"/>
            <a:ext cx="3348308" cy="1294228"/>
          </a:xfrm>
          <a:custGeom>
            <a:avLst/>
            <a:gdLst>
              <a:gd name="connsiteX0" fmla="*/ 0 w 3348308"/>
              <a:gd name="connsiteY0" fmla="*/ 618979 h 1294228"/>
              <a:gd name="connsiteX1" fmla="*/ 84406 w 3348308"/>
              <a:gd name="connsiteY1" fmla="*/ 604911 h 1294228"/>
              <a:gd name="connsiteX2" fmla="*/ 126610 w 3348308"/>
              <a:gd name="connsiteY2" fmla="*/ 590843 h 1294228"/>
              <a:gd name="connsiteX3" fmla="*/ 140677 w 3348308"/>
              <a:gd name="connsiteY3" fmla="*/ 675249 h 1294228"/>
              <a:gd name="connsiteX4" fmla="*/ 168813 w 3348308"/>
              <a:gd name="connsiteY4" fmla="*/ 801859 h 1294228"/>
              <a:gd name="connsiteX5" fmla="*/ 211016 w 3348308"/>
              <a:gd name="connsiteY5" fmla="*/ 886265 h 1294228"/>
              <a:gd name="connsiteX6" fmla="*/ 295422 w 3348308"/>
              <a:gd name="connsiteY6" fmla="*/ 801859 h 1294228"/>
              <a:gd name="connsiteX7" fmla="*/ 351693 w 3348308"/>
              <a:gd name="connsiteY7" fmla="*/ 745588 h 1294228"/>
              <a:gd name="connsiteX8" fmla="*/ 393896 w 3348308"/>
              <a:gd name="connsiteY8" fmla="*/ 703385 h 1294228"/>
              <a:gd name="connsiteX9" fmla="*/ 450166 w 3348308"/>
              <a:gd name="connsiteY9" fmla="*/ 633046 h 1294228"/>
              <a:gd name="connsiteX10" fmla="*/ 492370 w 3348308"/>
              <a:gd name="connsiteY10" fmla="*/ 703385 h 1294228"/>
              <a:gd name="connsiteX11" fmla="*/ 534573 w 3348308"/>
              <a:gd name="connsiteY11" fmla="*/ 745588 h 1294228"/>
              <a:gd name="connsiteX12" fmla="*/ 633046 w 3348308"/>
              <a:gd name="connsiteY12" fmla="*/ 689317 h 1294228"/>
              <a:gd name="connsiteX13" fmla="*/ 731520 w 3348308"/>
              <a:gd name="connsiteY13" fmla="*/ 618979 h 1294228"/>
              <a:gd name="connsiteX14" fmla="*/ 759656 w 3348308"/>
              <a:gd name="connsiteY14" fmla="*/ 590843 h 1294228"/>
              <a:gd name="connsiteX15" fmla="*/ 801859 w 3348308"/>
              <a:gd name="connsiteY15" fmla="*/ 647114 h 1294228"/>
              <a:gd name="connsiteX16" fmla="*/ 829994 w 3348308"/>
              <a:gd name="connsiteY16" fmla="*/ 745588 h 1294228"/>
              <a:gd name="connsiteX17" fmla="*/ 858130 w 3348308"/>
              <a:gd name="connsiteY17" fmla="*/ 773723 h 1294228"/>
              <a:gd name="connsiteX18" fmla="*/ 914400 w 3348308"/>
              <a:gd name="connsiteY18" fmla="*/ 745588 h 1294228"/>
              <a:gd name="connsiteX19" fmla="*/ 984739 w 3348308"/>
              <a:gd name="connsiteY19" fmla="*/ 731520 h 1294228"/>
              <a:gd name="connsiteX20" fmla="*/ 1069145 w 3348308"/>
              <a:gd name="connsiteY20" fmla="*/ 618979 h 1294228"/>
              <a:gd name="connsiteX21" fmla="*/ 1125416 w 3348308"/>
              <a:gd name="connsiteY21" fmla="*/ 562708 h 1294228"/>
              <a:gd name="connsiteX22" fmla="*/ 1167619 w 3348308"/>
              <a:gd name="connsiteY22" fmla="*/ 478302 h 1294228"/>
              <a:gd name="connsiteX23" fmla="*/ 1195754 w 3348308"/>
              <a:gd name="connsiteY23" fmla="*/ 534573 h 1294228"/>
              <a:gd name="connsiteX24" fmla="*/ 1209822 w 3348308"/>
              <a:gd name="connsiteY24" fmla="*/ 590843 h 1294228"/>
              <a:gd name="connsiteX25" fmla="*/ 1237957 w 3348308"/>
              <a:gd name="connsiteY25" fmla="*/ 633046 h 1294228"/>
              <a:gd name="connsiteX26" fmla="*/ 1266093 w 3348308"/>
              <a:gd name="connsiteY26" fmla="*/ 717453 h 1294228"/>
              <a:gd name="connsiteX27" fmla="*/ 1280160 w 3348308"/>
              <a:gd name="connsiteY27" fmla="*/ 759656 h 1294228"/>
              <a:gd name="connsiteX28" fmla="*/ 1336431 w 3348308"/>
              <a:gd name="connsiteY28" fmla="*/ 844062 h 1294228"/>
              <a:gd name="connsiteX29" fmla="*/ 1392702 w 3348308"/>
              <a:gd name="connsiteY29" fmla="*/ 829994 h 1294228"/>
              <a:gd name="connsiteX30" fmla="*/ 1434905 w 3348308"/>
              <a:gd name="connsiteY30" fmla="*/ 759656 h 1294228"/>
              <a:gd name="connsiteX31" fmla="*/ 1533379 w 3348308"/>
              <a:gd name="connsiteY31" fmla="*/ 647114 h 1294228"/>
              <a:gd name="connsiteX32" fmla="*/ 1561514 w 3348308"/>
              <a:gd name="connsiteY32" fmla="*/ 731520 h 1294228"/>
              <a:gd name="connsiteX33" fmla="*/ 1589650 w 3348308"/>
              <a:gd name="connsiteY33" fmla="*/ 858129 h 1294228"/>
              <a:gd name="connsiteX34" fmla="*/ 1617785 w 3348308"/>
              <a:gd name="connsiteY34" fmla="*/ 1153551 h 1294228"/>
              <a:gd name="connsiteX35" fmla="*/ 1645920 w 3348308"/>
              <a:gd name="connsiteY35" fmla="*/ 1111348 h 1294228"/>
              <a:gd name="connsiteX36" fmla="*/ 1674056 w 3348308"/>
              <a:gd name="connsiteY36" fmla="*/ 1139483 h 1294228"/>
              <a:gd name="connsiteX37" fmla="*/ 1688123 w 3348308"/>
              <a:gd name="connsiteY37" fmla="*/ 1181686 h 1294228"/>
              <a:gd name="connsiteX38" fmla="*/ 1716259 w 3348308"/>
              <a:gd name="connsiteY38" fmla="*/ 1294228 h 1294228"/>
              <a:gd name="connsiteX39" fmla="*/ 1758462 w 3348308"/>
              <a:gd name="connsiteY39" fmla="*/ 1252025 h 1294228"/>
              <a:gd name="connsiteX40" fmla="*/ 1800665 w 3348308"/>
              <a:gd name="connsiteY40" fmla="*/ 1111348 h 1294228"/>
              <a:gd name="connsiteX41" fmla="*/ 1899139 w 3348308"/>
              <a:gd name="connsiteY41" fmla="*/ 998806 h 1294228"/>
              <a:gd name="connsiteX42" fmla="*/ 1941342 w 3348308"/>
              <a:gd name="connsiteY42" fmla="*/ 956603 h 1294228"/>
              <a:gd name="connsiteX43" fmla="*/ 1969477 w 3348308"/>
              <a:gd name="connsiteY43" fmla="*/ 900333 h 1294228"/>
              <a:gd name="connsiteX44" fmla="*/ 2039816 w 3348308"/>
              <a:gd name="connsiteY44" fmla="*/ 844062 h 1294228"/>
              <a:gd name="connsiteX45" fmla="*/ 2053883 w 3348308"/>
              <a:gd name="connsiteY45" fmla="*/ 787791 h 1294228"/>
              <a:gd name="connsiteX46" fmla="*/ 2082019 w 3348308"/>
              <a:gd name="connsiteY46" fmla="*/ 759656 h 1294228"/>
              <a:gd name="connsiteX47" fmla="*/ 2096086 w 3348308"/>
              <a:gd name="connsiteY47" fmla="*/ 689317 h 1294228"/>
              <a:gd name="connsiteX48" fmla="*/ 2110154 w 3348308"/>
              <a:gd name="connsiteY48" fmla="*/ 647114 h 1294228"/>
              <a:gd name="connsiteX49" fmla="*/ 2166425 w 3348308"/>
              <a:gd name="connsiteY49" fmla="*/ 717453 h 1294228"/>
              <a:gd name="connsiteX50" fmla="*/ 2180493 w 3348308"/>
              <a:gd name="connsiteY50" fmla="*/ 759656 h 1294228"/>
              <a:gd name="connsiteX51" fmla="*/ 2208628 w 3348308"/>
              <a:gd name="connsiteY51" fmla="*/ 815926 h 1294228"/>
              <a:gd name="connsiteX52" fmla="*/ 2250831 w 3348308"/>
              <a:gd name="connsiteY52" fmla="*/ 787791 h 1294228"/>
              <a:gd name="connsiteX53" fmla="*/ 2264899 w 3348308"/>
              <a:gd name="connsiteY53" fmla="*/ 745588 h 1294228"/>
              <a:gd name="connsiteX54" fmla="*/ 2293034 w 3348308"/>
              <a:gd name="connsiteY54" fmla="*/ 604911 h 1294228"/>
              <a:gd name="connsiteX55" fmla="*/ 2335237 w 3348308"/>
              <a:gd name="connsiteY55" fmla="*/ 450166 h 1294228"/>
              <a:gd name="connsiteX56" fmla="*/ 2377440 w 3348308"/>
              <a:gd name="connsiteY56" fmla="*/ 351693 h 1294228"/>
              <a:gd name="connsiteX57" fmla="*/ 2405576 w 3348308"/>
              <a:gd name="connsiteY57" fmla="*/ 267286 h 1294228"/>
              <a:gd name="connsiteX58" fmla="*/ 2433711 w 3348308"/>
              <a:gd name="connsiteY58" fmla="*/ 295422 h 1294228"/>
              <a:gd name="connsiteX59" fmla="*/ 2461846 w 3348308"/>
              <a:gd name="connsiteY59" fmla="*/ 407963 h 1294228"/>
              <a:gd name="connsiteX60" fmla="*/ 2504050 w 3348308"/>
              <a:gd name="connsiteY60" fmla="*/ 436099 h 1294228"/>
              <a:gd name="connsiteX61" fmla="*/ 2588456 w 3348308"/>
              <a:gd name="connsiteY61" fmla="*/ 534573 h 1294228"/>
              <a:gd name="connsiteX62" fmla="*/ 2644726 w 3348308"/>
              <a:gd name="connsiteY62" fmla="*/ 492369 h 1294228"/>
              <a:gd name="connsiteX63" fmla="*/ 2715065 w 3348308"/>
              <a:gd name="connsiteY63" fmla="*/ 393896 h 1294228"/>
              <a:gd name="connsiteX64" fmla="*/ 2757268 w 3348308"/>
              <a:gd name="connsiteY64" fmla="*/ 436099 h 1294228"/>
              <a:gd name="connsiteX65" fmla="*/ 2799471 w 3348308"/>
              <a:gd name="connsiteY65" fmla="*/ 393896 h 1294228"/>
              <a:gd name="connsiteX66" fmla="*/ 2813539 w 3348308"/>
              <a:gd name="connsiteY66" fmla="*/ 351693 h 1294228"/>
              <a:gd name="connsiteX67" fmla="*/ 2869810 w 3348308"/>
              <a:gd name="connsiteY67" fmla="*/ 267286 h 1294228"/>
              <a:gd name="connsiteX68" fmla="*/ 2897945 w 3348308"/>
              <a:gd name="connsiteY68" fmla="*/ 225083 h 1294228"/>
              <a:gd name="connsiteX69" fmla="*/ 2926080 w 3348308"/>
              <a:gd name="connsiteY69" fmla="*/ 182880 h 1294228"/>
              <a:gd name="connsiteX70" fmla="*/ 2982351 w 3348308"/>
              <a:gd name="connsiteY70" fmla="*/ 126609 h 1294228"/>
              <a:gd name="connsiteX71" fmla="*/ 3024554 w 3348308"/>
              <a:gd name="connsiteY71" fmla="*/ 211016 h 1294228"/>
              <a:gd name="connsiteX72" fmla="*/ 3052690 w 3348308"/>
              <a:gd name="connsiteY72" fmla="*/ 253219 h 1294228"/>
              <a:gd name="connsiteX73" fmla="*/ 3108960 w 3348308"/>
              <a:gd name="connsiteY73" fmla="*/ 351693 h 1294228"/>
              <a:gd name="connsiteX74" fmla="*/ 3123028 w 3348308"/>
              <a:gd name="connsiteY74" fmla="*/ 309489 h 1294228"/>
              <a:gd name="connsiteX75" fmla="*/ 3137096 w 3348308"/>
              <a:gd name="connsiteY75" fmla="*/ 253219 h 1294228"/>
              <a:gd name="connsiteX76" fmla="*/ 3165231 w 3348308"/>
              <a:gd name="connsiteY76" fmla="*/ 225083 h 1294228"/>
              <a:gd name="connsiteX77" fmla="*/ 3193366 w 3348308"/>
              <a:gd name="connsiteY77" fmla="*/ 84406 h 1294228"/>
              <a:gd name="connsiteX78" fmla="*/ 3221502 w 3348308"/>
              <a:gd name="connsiteY78" fmla="*/ 0 h 1294228"/>
              <a:gd name="connsiteX79" fmla="*/ 3263705 w 3348308"/>
              <a:gd name="connsiteY79" fmla="*/ 140677 h 1294228"/>
              <a:gd name="connsiteX80" fmla="*/ 3305908 w 3348308"/>
              <a:gd name="connsiteY80" fmla="*/ 239151 h 1294228"/>
              <a:gd name="connsiteX81" fmla="*/ 3334043 w 3348308"/>
              <a:gd name="connsiteY81" fmla="*/ 196948 h 1294228"/>
              <a:gd name="connsiteX82" fmla="*/ 3348111 w 3348308"/>
              <a:gd name="connsiteY82" fmla="*/ 267286 h 1294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3348308" h="1294228">
                <a:moveTo>
                  <a:pt x="0" y="618979"/>
                </a:moveTo>
                <a:cubicBezTo>
                  <a:pt x="28135" y="614290"/>
                  <a:pt x="56562" y="611099"/>
                  <a:pt x="84406" y="604911"/>
                </a:cubicBezTo>
                <a:cubicBezTo>
                  <a:pt x="98882" y="601694"/>
                  <a:pt x="117346" y="579264"/>
                  <a:pt x="126610" y="590843"/>
                </a:cubicBezTo>
                <a:cubicBezTo>
                  <a:pt x="144429" y="613116"/>
                  <a:pt x="135575" y="647186"/>
                  <a:pt x="140677" y="675249"/>
                </a:cubicBezTo>
                <a:cubicBezTo>
                  <a:pt x="142785" y="686846"/>
                  <a:pt x="161682" y="785221"/>
                  <a:pt x="168813" y="801859"/>
                </a:cubicBezTo>
                <a:cubicBezTo>
                  <a:pt x="250629" y="992763"/>
                  <a:pt x="151734" y="708424"/>
                  <a:pt x="211016" y="886265"/>
                </a:cubicBezTo>
                <a:cubicBezTo>
                  <a:pt x="287827" y="835057"/>
                  <a:pt x="222135" y="885615"/>
                  <a:pt x="295422" y="801859"/>
                </a:cubicBezTo>
                <a:cubicBezTo>
                  <a:pt x="312890" y="781896"/>
                  <a:pt x="332936" y="764345"/>
                  <a:pt x="351693" y="745588"/>
                </a:cubicBezTo>
                <a:cubicBezTo>
                  <a:pt x="365761" y="731520"/>
                  <a:pt x="382861" y="719938"/>
                  <a:pt x="393896" y="703385"/>
                </a:cubicBezTo>
                <a:cubicBezTo>
                  <a:pt x="429388" y="650146"/>
                  <a:pt x="410076" y="673137"/>
                  <a:pt x="450166" y="633046"/>
                </a:cubicBezTo>
                <a:cubicBezTo>
                  <a:pt x="537790" y="720670"/>
                  <a:pt x="419322" y="593813"/>
                  <a:pt x="492370" y="703385"/>
                </a:cubicBezTo>
                <a:cubicBezTo>
                  <a:pt x="503406" y="719938"/>
                  <a:pt x="520505" y="731520"/>
                  <a:pt x="534573" y="745588"/>
                </a:cubicBezTo>
                <a:cubicBezTo>
                  <a:pt x="622920" y="723500"/>
                  <a:pt x="564024" y="748478"/>
                  <a:pt x="633046" y="689317"/>
                </a:cubicBezTo>
                <a:cubicBezTo>
                  <a:pt x="771664" y="570502"/>
                  <a:pt x="620181" y="708050"/>
                  <a:pt x="731520" y="618979"/>
                </a:cubicBezTo>
                <a:cubicBezTo>
                  <a:pt x="741877" y="610693"/>
                  <a:pt x="750277" y="600222"/>
                  <a:pt x="759656" y="590843"/>
                </a:cubicBezTo>
                <a:cubicBezTo>
                  <a:pt x="773724" y="609600"/>
                  <a:pt x="791374" y="626143"/>
                  <a:pt x="801859" y="647114"/>
                </a:cubicBezTo>
                <a:cubicBezTo>
                  <a:pt x="820256" y="683909"/>
                  <a:pt x="809249" y="711014"/>
                  <a:pt x="829994" y="745588"/>
                </a:cubicBezTo>
                <a:cubicBezTo>
                  <a:pt x="836818" y="756961"/>
                  <a:pt x="848751" y="764345"/>
                  <a:pt x="858130" y="773723"/>
                </a:cubicBezTo>
                <a:cubicBezTo>
                  <a:pt x="876887" y="764345"/>
                  <a:pt x="898290" y="759013"/>
                  <a:pt x="914400" y="745588"/>
                </a:cubicBezTo>
                <a:cubicBezTo>
                  <a:pt x="968587" y="700432"/>
                  <a:pt x="911796" y="682892"/>
                  <a:pt x="984739" y="731520"/>
                </a:cubicBezTo>
                <a:cubicBezTo>
                  <a:pt x="1097150" y="619109"/>
                  <a:pt x="946787" y="776295"/>
                  <a:pt x="1069145" y="618979"/>
                </a:cubicBezTo>
                <a:cubicBezTo>
                  <a:pt x="1085431" y="598040"/>
                  <a:pt x="1108153" y="582848"/>
                  <a:pt x="1125416" y="562708"/>
                </a:cubicBezTo>
                <a:cubicBezTo>
                  <a:pt x="1155165" y="528001"/>
                  <a:pt x="1154003" y="519149"/>
                  <a:pt x="1167619" y="478302"/>
                </a:cubicBezTo>
                <a:cubicBezTo>
                  <a:pt x="1176997" y="497059"/>
                  <a:pt x="1188391" y="514937"/>
                  <a:pt x="1195754" y="534573"/>
                </a:cubicBezTo>
                <a:cubicBezTo>
                  <a:pt x="1202543" y="552676"/>
                  <a:pt x="1202206" y="573072"/>
                  <a:pt x="1209822" y="590843"/>
                </a:cubicBezTo>
                <a:cubicBezTo>
                  <a:pt x="1216482" y="606383"/>
                  <a:pt x="1231090" y="617596"/>
                  <a:pt x="1237957" y="633046"/>
                </a:cubicBezTo>
                <a:cubicBezTo>
                  <a:pt x="1250002" y="660147"/>
                  <a:pt x="1256715" y="689317"/>
                  <a:pt x="1266093" y="717453"/>
                </a:cubicBezTo>
                <a:cubicBezTo>
                  <a:pt x="1270782" y="731521"/>
                  <a:pt x="1271935" y="747318"/>
                  <a:pt x="1280160" y="759656"/>
                </a:cubicBezTo>
                <a:lnTo>
                  <a:pt x="1336431" y="844062"/>
                </a:lnTo>
                <a:cubicBezTo>
                  <a:pt x="1355188" y="839373"/>
                  <a:pt x="1378022" y="842577"/>
                  <a:pt x="1392702" y="829994"/>
                </a:cubicBezTo>
                <a:cubicBezTo>
                  <a:pt x="1413462" y="812200"/>
                  <a:pt x="1419225" y="782056"/>
                  <a:pt x="1434905" y="759656"/>
                </a:cubicBezTo>
                <a:cubicBezTo>
                  <a:pt x="1474980" y="702406"/>
                  <a:pt x="1488910" y="691583"/>
                  <a:pt x="1533379" y="647114"/>
                </a:cubicBezTo>
                <a:cubicBezTo>
                  <a:pt x="1542757" y="675249"/>
                  <a:pt x="1554321" y="702748"/>
                  <a:pt x="1561514" y="731520"/>
                </a:cubicBezTo>
                <a:cubicBezTo>
                  <a:pt x="1572715" y="776325"/>
                  <a:pt x="1582507" y="811699"/>
                  <a:pt x="1589650" y="858129"/>
                </a:cubicBezTo>
                <a:cubicBezTo>
                  <a:pt x="1606303" y="966372"/>
                  <a:pt x="1608900" y="1038042"/>
                  <a:pt x="1617785" y="1153551"/>
                </a:cubicBezTo>
                <a:cubicBezTo>
                  <a:pt x="1627163" y="1139483"/>
                  <a:pt x="1629518" y="1115449"/>
                  <a:pt x="1645920" y="1111348"/>
                </a:cubicBezTo>
                <a:cubicBezTo>
                  <a:pt x="1658787" y="1108131"/>
                  <a:pt x="1667232" y="1128110"/>
                  <a:pt x="1674056" y="1139483"/>
                </a:cubicBezTo>
                <a:cubicBezTo>
                  <a:pt x="1681685" y="1152198"/>
                  <a:pt x="1684221" y="1167380"/>
                  <a:pt x="1688123" y="1181686"/>
                </a:cubicBezTo>
                <a:cubicBezTo>
                  <a:pt x="1698297" y="1218992"/>
                  <a:pt x="1716259" y="1294228"/>
                  <a:pt x="1716259" y="1294228"/>
                </a:cubicBezTo>
                <a:cubicBezTo>
                  <a:pt x="1730327" y="1280160"/>
                  <a:pt x="1748800" y="1269416"/>
                  <a:pt x="1758462" y="1252025"/>
                </a:cubicBezTo>
                <a:cubicBezTo>
                  <a:pt x="1817559" y="1145650"/>
                  <a:pt x="1763205" y="1198755"/>
                  <a:pt x="1800665" y="1111348"/>
                </a:cubicBezTo>
                <a:cubicBezTo>
                  <a:pt x="1818113" y="1070635"/>
                  <a:pt x="1873875" y="1024070"/>
                  <a:pt x="1899139" y="998806"/>
                </a:cubicBezTo>
                <a:cubicBezTo>
                  <a:pt x="1913207" y="984738"/>
                  <a:pt x="1932445" y="974397"/>
                  <a:pt x="1941342" y="956603"/>
                </a:cubicBezTo>
                <a:cubicBezTo>
                  <a:pt x="1950720" y="937846"/>
                  <a:pt x="1957845" y="917782"/>
                  <a:pt x="1969477" y="900333"/>
                </a:cubicBezTo>
                <a:cubicBezTo>
                  <a:pt x="1985514" y="876278"/>
                  <a:pt x="2017240" y="859113"/>
                  <a:pt x="2039816" y="844062"/>
                </a:cubicBezTo>
                <a:cubicBezTo>
                  <a:pt x="2044505" y="825305"/>
                  <a:pt x="2045236" y="805084"/>
                  <a:pt x="2053883" y="787791"/>
                </a:cubicBezTo>
                <a:cubicBezTo>
                  <a:pt x="2059814" y="775928"/>
                  <a:pt x="2076794" y="771847"/>
                  <a:pt x="2082019" y="759656"/>
                </a:cubicBezTo>
                <a:cubicBezTo>
                  <a:pt x="2091438" y="737679"/>
                  <a:pt x="2090287" y="712514"/>
                  <a:pt x="2096086" y="689317"/>
                </a:cubicBezTo>
                <a:cubicBezTo>
                  <a:pt x="2099682" y="674931"/>
                  <a:pt x="2105465" y="661182"/>
                  <a:pt x="2110154" y="647114"/>
                </a:cubicBezTo>
                <a:cubicBezTo>
                  <a:pt x="2136326" y="673285"/>
                  <a:pt x="2148677" y="681956"/>
                  <a:pt x="2166425" y="717453"/>
                </a:cubicBezTo>
                <a:cubicBezTo>
                  <a:pt x="2173057" y="730716"/>
                  <a:pt x="2174652" y="746026"/>
                  <a:pt x="2180493" y="759656"/>
                </a:cubicBezTo>
                <a:cubicBezTo>
                  <a:pt x="2188754" y="778931"/>
                  <a:pt x="2199250" y="797169"/>
                  <a:pt x="2208628" y="815926"/>
                </a:cubicBezTo>
                <a:cubicBezTo>
                  <a:pt x="2222696" y="806548"/>
                  <a:pt x="2240269" y="800993"/>
                  <a:pt x="2250831" y="787791"/>
                </a:cubicBezTo>
                <a:cubicBezTo>
                  <a:pt x="2260094" y="776212"/>
                  <a:pt x="2260825" y="759846"/>
                  <a:pt x="2264899" y="745588"/>
                </a:cubicBezTo>
                <a:cubicBezTo>
                  <a:pt x="2283558" y="680280"/>
                  <a:pt x="2279218" y="680896"/>
                  <a:pt x="2293034" y="604911"/>
                </a:cubicBezTo>
                <a:cubicBezTo>
                  <a:pt x="2308941" y="517426"/>
                  <a:pt x="2304475" y="542453"/>
                  <a:pt x="2335237" y="450166"/>
                </a:cubicBezTo>
                <a:cubicBezTo>
                  <a:pt x="2380515" y="314332"/>
                  <a:pt x="2307915" y="525504"/>
                  <a:pt x="2377440" y="351693"/>
                </a:cubicBezTo>
                <a:cubicBezTo>
                  <a:pt x="2388455" y="324157"/>
                  <a:pt x="2405576" y="267286"/>
                  <a:pt x="2405576" y="267286"/>
                </a:cubicBezTo>
                <a:cubicBezTo>
                  <a:pt x="2414954" y="276665"/>
                  <a:pt x="2428785" y="283107"/>
                  <a:pt x="2433711" y="295422"/>
                </a:cubicBezTo>
                <a:cubicBezTo>
                  <a:pt x="2448072" y="331325"/>
                  <a:pt x="2429672" y="386514"/>
                  <a:pt x="2461846" y="407963"/>
                </a:cubicBezTo>
                <a:lnTo>
                  <a:pt x="2504050" y="436099"/>
                </a:lnTo>
                <a:cubicBezTo>
                  <a:pt x="2507958" y="442612"/>
                  <a:pt x="2552562" y="539701"/>
                  <a:pt x="2588456" y="534573"/>
                </a:cubicBezTo>
                <a:cubicBezTo>
                  <a:pt x="2611666" y="531257"/>
                  <a:pt x="2625969" y="506437"/>
                  <a:pt x="2644726" y="492369"/>
                </a:cubicBezTo>
                <a:cubicBezTo>
                  <a:pt x="2676459" y="365442"/>
                  <a:pt x="2636178" y="367600"/>
                  <a:pt x="2715065" y="393896"/>
                </a:cubicBezTo>
                <a:cubicBezTo>
                  <a:pt x="2729133" y="407964"/>
                  <a:pt x="2737373" y="436099"/>
                  <a:pt x="2757268" y="436099"/>
                </a:cubicBezTo>
                <a:cubicBezTo>
                  <a:pt x="2777163" y="436099"/>
                  <a:pt x="2788435" y="410449"/>
                  <a:pt x="2799471" y="393896"/>
                </a:cubicBezTo>
                <a:cubicBezTo>
                  <a:pt x="2807696" y="381558"/>
                  <a:pt x="2806338" y="364656"/>
                  <a:pt x="2813539" y="351693"/>
                </a:cubicBezTo>
                <a:cubicBezTo>
                  <a:pt x="2829961" y="322134"/>
                  <a:pt x="2851053" y="295422"/>
                  <a:pt x="2869810" y="267286"/>
                </a:cubicBezTo>
                <a:lnTo>
                  <a:pt x="2897945" y="225083"/>
                </a:lnTo>
                <a:cubicBezTo>
                  <a:pt x="2907323" y="211015"/>
                  <a:pt x="2914125" y="194835"/>
                  <a:pt x="2926080" y="182880"/>
                </a:cubicBezTo>
                <a:lnTo>
                  <a:pt x="2982351" y="126609"/>
                </a:lnTo>
                <a:cubicBezTo>
                  <a:pt x="3062992" y="247575"/>
                  <a:pt x="2966303" y="94517"/>
                  <a:pt x="3024554" y="211016"/>
                </a:cubicBezTo>
                <a:cubicBezTo>
                  <a:pt x="3032115" y="226138"/>
                  <a:pt x="3044302" y="238539"/>
                  <a:pt x="3052690" y="253219"/>
                </a:cubicBezTo>
                <a:cubicBezTo>
                  <a:pt x="3124096" y="378179"/>
                  <a:pt x="3040402" y="248852"/>
                  <a:pt x="3108960" y="351693"/>
                </a:cubicBezTo>
                <a:cubicBezTo>
                  <a:pt x="3113649" y="337625"/>
                  <a:pt x="3118954" y="323747"/>
                  <a:pt x="3123028" y="309489"/>
                </a:cubicBezTo>
                <a:cubicBezTo>
                  <a:pt x="3128340" y="290899"/>
                  <a:pt x="3128450" y="270512"/>
                  <a:pt x="3137096" y="253219"/>
                </a:cubicBezTo>
                <a:cubicBezTo>
                  <a:pt x="3143027" y="241356"/>
                  <a:pt x="3155853" y="234462"/>
                  <a:pt x="3165231" y="225083"/>
                </a:cubicBezTo>
                <a:cubicBezTo>
                  <a:pt x="3204243" y="108049"/>
                  <a:pt x="3144872" y="294548"/>
                  <a:pt x="3193366" y="84406"/>
                </a:cubicBezTo>
                <a:cubicBezTo>
                  <a:pt x="3200035" y="55508"/>
                  <a:pt x="3221502" y="0"/>
                  <a:pt x="3221502" y="0"/>
                </a:cubicBezTo>
                <a:cubicBezTo>
                  <a:pt x="3272825" y="76986"/>
                  <a:pt x="3237841" y="11358"/>
                  <a:pt x="3263705" y="140677"/>
                </a:cubicBezTo>
                <a:cubicBezTo>
                  <a:pt x="3270604" y="175174"/>
                  <a:pt x="3290658" y="208650"/>
                  <a:pt x="3305908" y="239151"/>
                </a:cubicBezTo>
                <a:cubicBezTo>
                  <a:pt x="3315286" y="225083"/>
                  <a:pt x="3317136" y="196948"/>
                  <a:pt x="3334043" y="196948"/>
                </a:cubicBezTo>
                <a:cubicBezTo>
                  <a:pt x="3351077" y="196948"/>
                  <a:pt x="3348111" y="256640"/>
                  <a:pt x="3348111" y="267286"/>
                </a:cubicBezTo>
              </a:path>
            </a:pathLst>
          </a:cu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A0EA8C3E-3022-4A95-9333-691494C07EB9}"/>
              </a:ext>
            </a:extLst>
          </p:cNvPr>
          <p:cNvSpPr txBox="1"/>
          <p:nvPr/>
        </p:nvSpPr>
        <p:spPr>
          <a:xfrm>
            <a:off x="5230834" y="3472379"/>
            <a:ext cx="5249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Limite Superior: Bacen Vende Dólares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26AE5914-DB7B-476C-9844-9897DC8A0DB4}"/>
              </a:ext>
            </a:extLst>
          </p:cNvPr>
          <p:cNvSpPr txBox="1"/>
          <p:nvPr/>
        </p:nvSpPr>
        <p:spPr>
          <a:xfrm>
            <a:off x="5228486" y="4792398"/>
            <a:ext cx="5420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Limite Inferior: Bacen Compra Dólares</a:t>
            </a:r>
          </a:p>
        </p:txBody>
      </p:sp>
    </p:spTree>
    <p:extLst>
      <p:ext uri="{BB962C8B-B14F-4D97-AF65-F5344CB8AC3E}">
        <p14:creationId xmlns:p14="http://schemas.microsoft.com/office/powerpoint/2010/main" val="102100858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0" grpId="0"/>
      <p:bldP spid="28" grpId="0"/>
      <p:bldP spid="30" grpId="0" animBg="1"/>
      <p:bldP spid="31" grpId="0"/>
      <p:bldP spid="3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C7F585A8-50CB-4828-AFC5-D16D876E91D8}"/>
              </a:ext>
            </a:extLst>
          </p:cNvPr>
          <p:cNvSpPr/>
          <p:nvPr/>
        </p:nvSpPr>
        <p:spPr bwMode="auto">
          <a:xfrm>
            <a:off x="98473" y="4079630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4D432D-E009-443B-A83C-94C0CC7B3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289" y="161830"/>
            <a:ext cx="11821519" cy="4883150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>
                <a:solidFill>
                  <a:schemeClr val="tx1"/>
                </a:solidFill>
                <a:latin typeface="Source Sans Pro" panose="020B0503030403020204" pitchFamily="34" charset="0"/>
              </a:rPr>
              <a:t>19) FGV - Analista Censitário (IBGE)/Análise </a:t>
            </a:r>
            <a:r>
              <a:rPr lang="pt-BR" b="1" dirty="0" err="1">
                <a:solidFill>
                  <a:schemeClr val="tx1"/>
                </a:solidFill>
                <a:latin typeface="Source Sans Pro" panose="020B0503030403020204" pitchFamily="34" charset="0"/>
              </a:rPr>
              <a:t>Socioec</a:t>
            </a:r>
            <a:r>
              <a:rPr lang="pt-BR" b="1" dirty="0">
                <a:solidFill>
                  <a:schemeClr val="tx1"/>
                </a:solidFill>
                <a:latin typeface="Source Sans Pro" panose="020B0503030403020204" pitchFamily="34" charset="0"/>
              </a:rPr>
              <a:t>/2017</a:t>
            </a:r>
            <a:endParaRPr lang="pt-BR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Na versão relativa da paridade do poder de compra: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os custos de transação no mercado cambial são limitados ao país local;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taxa de câmbio é definida pela razão de preços em moeda local em relação ao dólar;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são consideradas apenas as cestas de consumo comercializadas em comum nos dois países de comparação;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para uma taxa de câmbio real de equilíbrio, a taxa de câmbio nominal é corrigida pela diferença entre a inflação doméstica e estrangeira;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aumento do custo de vida nos EUA é compensado pelo mesmo aumento no país local.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12550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>
            <a:extLst>
              <a:ext uri="{FF2B5EF4-FFF2-40B4-BE49-F238E27FC236}">
                <a16:creationId xmlns:a16="http://schemas.microsoft.com/office/drawing/2014/main" id="{FE2A0259-402D-4AA1-AE9B-C9D7E03FC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7110" y="3529818"/>
            <a:ext cx="3671659" cy="6096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" name="Espaço Reservado para Conteúdo 1">
            <a:extLst>
              <a:ext uri="{FF2B5EF4-FFF2-40B4-BE49-F238E27FC236}">
                <a16:creationId xmlns:a16="http://schemas.microsoft.com/office/drawing/2014/main" id="{7E86C4AD-E2C6-44B3-9287-522A5572D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336" y="121920"/>
            <a:ext cx="11658600" cy="47961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kumimoji="1" lang="en-US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A </a:t>
            </a:r>
            <a:r>
              <a:rPr kumimoji="1" lang="en-US" sz="3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Paridade</a:t>
            </a:r>
            <a:r>
              <a:rPr kumimoji="1" lang="en-US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kumimoji="1" lang="en-US" sz="3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Poder</a:t>
            </a:r>
            <a:r>
              <a:rPr kumimoji="1" lang="en-US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kumimoji="1" lang="en-US" sz="3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Compra</a:t>
            </a:r>
            <a:endParaRPr kumimoji="1" lang="pt-BR" sz="12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lvl="1" algn="just">
              <a:spcBef>
                <a:spcPct val="50000"/>
              </a:spcBef>
              <a:buClrTx/>
              <a:buFont typeface="Wingdings" panose="05000000000000000000" pitchFamily="2" charset="2"/>
              <a:buChar char="§"/>
            </a:pPr>
            <a:r>
              <a:rPr kumimoji="1" lang="en-US" sz="2800" dirty="0">
                <a:solidFill>
                  <a:schemeClr val="tx1"/>
                </a:solidFill>
              </a:rPr>
              <a:t>A </a:t>
            </a:r>
            <a:r>
              <a:rPr kumimoji="1" lang="en-US" sz="2800" dirty="0" err="1">
                <a:solidFill>
                  <a:schemeClr val="tx1"/>
                </a:solidFill>
              </a:rPr>
              <a:t>idéia</a:t>
            </a:r>
            <a:r>
              <a:rPr kumimoji="1" lang="en-US" sz="2800" dirty="0">
                <a:solidFill>
                  <a:schemeClr val="tx1"/>
                </a:solidFill>
              </a:rPr>
              <a:t> por </a:t>
            </a:r>
            <a:r>
              <a:rPr kumimoji="1" lang="en-US" sz="2800" dirty="0" err="1">
                <a:solidFill>
                  <a:schemeClr val="tx1"/>
                </a:solidFill>
              </a:rPr>
              <a:t>trás</a:t>
            </a:r>
            <a:r>
              <a:rPr kumimoji="1" lang="en-US" sz="2800" dirty="0">
                <a:solidFill>
                  <a:schemeClr val="tx1"/>
                </a:solidFill>
              </a:rPr>
              <a:t> de PPC é  a “lei do </a:t>
            </a:r>
            <a:r>
              <a:rPr kumimoji="1" lang="en-US" sz="2800" dirty="0" err="1">
                <a:solidFill>
                  <a:schemeClr val="tx1"/>
                </a:solidFill>
              </a:rPr>
              <a:t>preço</a:t>
            </a:r>
            <a:r>
              <a:rPr kumimoji="1" lang="en-US" sz="2800" dirty="0">
                <a:solidFill>
                  <a:schemeClr val="tx1"/>
                </a:solidFill>
              </a:rPr>
              <a:t> </a:t>
            </a:r>
            <a:r>
              <a:rPr kumimoji="1" lang="en-US" sz="2800" dirty="0" err="1">
                <a:solidFill>
                  <a:schemeClr val="tx1"/>
                </a:solidFill>
              </a:rPr>
              <a:t>único</a:t>
            </a:r>
            <a:r>
              <a:rPr kumimoji="1" lang="en-US" sz="2800" dirty="0">
                <a:solidFill>
                  <a:schemeClr val="tx1"/>
                </a:solidFill>
              </a:rPr>
              <a:t>”,  </a:t>
            </a:r>
            <a:r>
              <a:rPr kumimoji="1" lang="en-US" sz="2800" dirty="0" err="1">
                <a:solidFill>
                  <a:schemeClr val="tx1"/>
                </a:solidFill>
              </a:rPr>
              <a:t>isto</a:t>
            </a:r>
            <a:r>
              <a:rPr kumimoji="1" lang="en-US" sz="2800" dirty="0">
                <a:solidFill>
                  <a:schemeClr val="tx1"/>
                </a:solidFill>
              </a:rPr>
              <a:t> é: </a:t>
            </a:r>
            <a:r>
              <a:rPr kumimoji="1" lang="en-US" sz="2800" dirty="0" err="1">
                <a:solidFill>
                  <a:schemeClr val="tx1"/>
                </a:solidFill>
              </a:rPr>
              <a:t>sendo</a:t>
            </a:r>
            <a:r>
              <a:rPr kumimoji="1" lang="en-US" sz="2800" dirty="0">
                <a:solidFill>
                  <a:schemeClr val="tx1"/>
                </a:solidFill>
              </a:rPr>
              <a:t> </a:t>
            </a:r>
            <a:r>
              <a:rPr kumimoji="1" lang="en-US" sz="2800" dirty="0" err="1">
                <a:solidFill>
                  <a:schemeClr val="tx1"/>
                </a:solidFill>
              </a:rPr>
              <a:t>os</a:t>
            </a:r>
            <a:r>
              <a:rPr kumimoji="1" lang="en-US" sz="2800" dirty="0">
                <a:solidFill>
                  <a:schemeClr val="tx1"/>
                </a:solidFill>
              </a:rPr>
              <a:t> mercados </a:t>
            </a:r>
            <a:r>
              <a:rPr kumimoji="1" lang="en-US" sz="2800" dirty="0" err="1">
                <a:solidFill>
                  <a:schemeClr val="tx1"/>
                </a:solidFill>
              </a:rPr>
              <a:t>integrados</a:t>
            </a:r>
            <a:r>
              <a:rPr kumimoji="1" lang="en-US" sz="2800" dirty="0">
                <a:solidFill>
                  <a:schemeClr val="tx1"/>
                </a:solidFill>
              </a:rPr>
              <a:t>, um </a:t>
            </a:r>
            <a:r>
              <a:rPr kumimoji="1" lang="en-US" sz="2800" dirty="0" err="1">
                <a:solidFill>
                  <a:schemeClr val="tx1"/>
                </a:solidFill>
              </a:rPr>
              <a:t>bem</a:t>
            </a:r>
            <a:r>
              <a:rPr kumimoji="1" lang="en-US" sz="2800" dirty="0">
                <a:solidFill>
                  <a:schemeClr val="tx1"/>
                </a:solidFill>
              </a:rPr>
              <a:t> </a:t>
            </a:r>
            <a:r>
              <a:rPr kumimoji="1" lang="en-US" sz="2800" dirty="0" err="1">
                <a:solidFill>
                  <a:schemeClr val="tx1"/>
                </a:solidFill>
              </a:rPr>
              <a:t>transacionável</a:t>
            </a:r>
            <a:r>
              <a:rPr kumimoji="1" lang="en-US" sz="2800" dirty="0">
                <a:solidFill>
                  <a:schemeClr val="tx1"/>
                </a:solidFill>
              </a:rPr>
              <a:t> </a:t>
            </a:r>
            <a:r>
              <a:rPr kumimoji="1" lang="en-US" sz="2800" dirty="0" err="1">
                <a:solidFill>
                  <a:schemeClr val="tx1"/>
                </a:solidFill>
              </a:rPr>
              <a:t>deve</a:t>
            </a:r>
            <a:r>
              <a:rPr kumimoji="1" lang="en-US" sz="2800" dirty="0">
                <a:solidFill>
                  <a:schemeClr val="tx1"/>
                </a:solidFill>
              </a:rPr>
              <a:t> </a:t>
            </a:r>
            <a:r>
              <a:rPr kumimoji="1" lang="en-US" sz="2800" dirty="0" err="1">
                <a:solidFill>
                  <a:schemeClr val="tx1"/>
                </a:solidFill>
              </a:rPr>
              <a:t>possuir</a:t>
            </a:r>
            <a:r>
              <a:rPr kumimoji="1" lang="en-US" sz="2800" dirty="0">
                <a:solidFill>
                  <a:schemeClr val="tx1"/>
                </a:solidFill>
              </a:rPr>
              <a:t> o </a:t>
            </a:r>
            <a:r>
              <a:rPr kumimoji="1" lang="en-US" sz="2800" dirty="0" err="1">
                <a:solidFill>
                  <a:schemeClr val="tx1"/>
                </a:solidFill>
              </a:rPr>
              <a:t>mesmo</a:t>
            </a:r>
            <a:r>
              <a:rPr kumimoji="1" lang="en-US" sz="2800" dirty="0">
                <a:solidFill>
                  <a:schemeClr val="tx1"/>
                </a:solidFill>
              </a:rPr>
              <a:t> </a:t>
            </a:r>
            <a:r>
              <a:rPr kumimoji="1" lang="en-US" sz="2800" dirty="0" err="1">
                <a:solidFill>
                  <a:schemeClr val="tx1"/>
                </a:solidFill>
              </a:rPr>
              <a:t>preço</a:t>
            </a:r>
            <a:r>
              <a:rPr kumimoji="1" lang="en-US" sz="2800" dirty="0">
                <a:solidFill>
                  <a:schemeClr val="tx1"/>
                </a:solidFill>
              </a:rPr>
              <a:t> </a:t>
            </a:r>
            <a:r>
              <a:rPr kumimoji="1" lang="en-US" sz="2800" dirty="0" err="1">
                <a:solidFill>
                  <a:schemeClr val="tx1"/>
                </a:solidFill>
              </a:rPr>
              <a:t>em</a:t>
            </a:r>
            <a:r>
              <a:rPr kumimoji="1" lang="en-US" sz="2800" dirty="0">
                <a:solidFill>
                  <a:schemeClr val="tx1"/>
                </a:solidFill>
              </a:rPr>
              <a:t> </a:t>
            </a:r>
            <a:r>
              <a:rPr kumimoji="1" lang="en-US" sz="2800" dirty="0" err="1">
                <a:solidFill>
                  <a:schemeClr val="tx1"/>
                </a:solidFill>
              </a:rPr>
              <a:t>qualquer</a:t>
            </a:r>
            <a:r>
              <a:rPr kumimoji="1" lang="en-US" sz="2800" dirty="0">
                <a:solidFill>
                  <a:schemeClr val="tx1"/>
                </a:solidFill>
              </a:rPr>
              <a:t>   mercado  (</a:t>
            </a:r>
            <a:r>
              <a:rPr kumimoji="1" lang="en-US" sz="2800" dirty="0" err="1">
                <a:solidFill>
                  <a:schemeClr val="tx1"/>
                </a:solidFill>
              </a:rPr>
              <a:t>país</a:t>
            </a:r>
            <a:r>
              <a:rPr kumimoji="1" lang="en-US" sz="2800" dirty="0">
                <a:solidFill>
                  <a:schemeClr val="tx1"/>
                </a:solidFill>
              </a:rPr>
              <a:t>),  </a:t>
            </a:r>
            <a:r>
              <a:rPr kumimoji="1" lang="en-US" sz="2800" dirty="0" err="1">
                <a:solidFill>
                  <a:schemeClr val="tx1"/>
                </a:solidFill>
              </a:rPr>
              <a:t>fato</a:t>
            </a:r>
            <a:r>
              <a:rPr kumimoji="1" lang="en-US" sz="2800" dirty="0">
                <a:solidFill>
                  <a:schemeClr val="tx1"/>
                </a:solidFill>
              </a:rPr>
              <a:t>   que   </a:t>
            </a:r>
            <a:r>
              <a:rPr kumimoji="1" lang="en-US" sz="2800" dirty="0" err="1">
                <a:solidFill>
                  <a:schemeClr val="tx1"/>
                </a:solidFill>
              </a:rPr>
              <a:t>seria</a:t>
            </a:r>
            <a:r>
              <a:rPr kumimoji="1" lang="en-US" sz="2800" dirty="0">
                <a:solidFill>
                  <a:schemeClr val="tx1"/>
                </a:solidFill>
              </a:rPr>
              <a:t>    </a:t>
            </a:r>
            <a:r>
              <a:rPr kumimoji="1" lang="en-US" sz="2800" dirty="0" err="1">
                <a:solidFill>
                  <a:schemeClr val="tx1"/>
                </a:solidFill>
              </a:rPr>
              <a:t>garantido</a:t>
            </a:r>
            <a:r>
              <a:rPr kumimoji="1" lang="en-US" sz="2800" dirty="0">
                <a:solidFill>
                  <a:schemeClr val="tx1"/>
                </a:solidFill>
              </a:rPr>
              <a:t>   </a:t>
            </a:r>
            <a:r>
              <a:rPr kumimoji="1" lang="en-US" sz="2800" dirty="0" err="1">
                <a:solidFill>
                  <a:schemeClr val="tx1"/>
                </a:solidFill>
              </a:rPr>
              <a:t>pelo</a:t>
            </a:r>
            <a:r>
              <a:rPr kumimoji="1" lang="en-US" sz="2800" dirty="0">
                <a:solidFill>
                  <a:schemeClr val="tx1"/>
                </a:solidFill>
              </a:rPr>
              <a:t>   </a:t>
            </a:r>
            <a:r>
              <a:rPr kumimoji="1" lang="en-US" sz="2800" dirty="0" err="1">
                <a:solidFill>
                  <a:schemeClr val="tx1"/>
                </a:solidFill>
              </a:rPr>
              <a:t>processo</a:t>
            </a:r>
            <a:r>
              <a:rPr kumimoji="1" lang="en-US" sz="2800" dirty="0">
                <a:solidFill>
                  <a:schemeClr val="tx1"/>
                </a:solidFill>
              </a:rPr>
              <a:t>   de </a:t>
            </a:r>
            <a:r>
              <a:rPr kumimoji="1" lang="en-US" sz="2800" dirty="0" err="1">
                <a:solidFill>
                  <a:schemeClr val="tx1"/>
                </a:solidFill>
              </a:rPr>
              <a:t>arbitragem</a:t>
            </a:r>
            <a:r>
              <a:rPr kumimoji="1" lang="en-US" sz="2800" dirty="0">
                <a:solidFill>
                  <a:schemeClr val="tx1"/>
                </a:solidFill>
              </a:rPr>
              <a:t>.</a:t>
            </a:r>
          </a:p>
          <a:p>
            <a:pPr lvl="1" algn="just">
              <a:spcBef>
                <a:spcPct val="50000"/>
              </a:spcBef>
              <a:buClrTx/>
              <a:buFont typeface="Wingdings" panose="05000000000000000000" pitchFamily="2" charset="2"/>
              <a:buChar char="§"/>
            </a:pPr>
            <a:r>
              <a:rPr kumimoji="1" lang="en-US" sz="2800" dirty="0" err="1">
                <a:solidFill>
                  <a:schemeClr val="tx1"/>
                </a:solidFill>
              </a:rPr>
              <a:t>Desta</a:t>
            </a:r>
            <a:r>
              <a:rPr kumimoji="1" lang="en-US" sz="2800" dirty="0">
                <a:solidFill>
                  <a:schemeClr val="tx1"/>
                </a:solidFill>
              </a:rPr>
              <a:t> forma a </a:t>
            </a:r>
            <a:r>
              <a:rPr kumimoji="1" lang="en-US" sz="2800" dirty="0" err="1">
                <a:solidFill>
                  <a:schemeClr val="tx1"/>
                </a:solidFill>
              </a:rPr>
              <a:t>taxa</a:t>
            </a:r>
            <a:r>
              <a:rPr kumimoji="1" lang="en-US" sz="2800" dirty="0">
                <a:solidFill>
                  <a:schemeClr val="tx1"/>
                </a:solidFill>
              </a:rPr>
              <a:t> de </a:t>
            </a:r>
            <a:r>
              <a:rPr kumimoji="1" lang="en-US" sz="2800" dirty="0" err="1">
                <a:solidFill>
                  <a:schemeClr val="tx1"/>
                </a:solidFill>
              </a:rPr>
              <a:t>câmbio</a:t>
            </a:r>
            <a:r>
              <a:rPr kumimoji="1" lang="en-US" sz="2800" dirty="0">
                <a:solidFill>
                  <a:schemeClr val="tx1"/>
                </a:solidFill>
              </a:rPr>
              <a:t> de </a:t>
            </a:r>
            <a:r>
              <a:rPr kumimoji="1" lang="en-US" sz="2800" dirty="0" err="1">
                <a:solidFill>
                  <a:schemeClr val="tx1"/>
                </a:solidFill>
              </a:rPr>
              <a:t>longo</a:t>
            </a:r>
            <a:r>
              <a:rPr kumimoji="1" lang="en-US" sz="2800" dirty="0">
                <a:solidFill>
                  <a:schemeClr val="tx1"/>
                </a:solidFill>
              </a:rPr>
              <a:t> </a:t>
            </a:r>
            <a:r>
              <a:rPr kumimoji="1" lang="en-US" sz="2800" dirty="0" err="1">
                <a:solidFill>
                  <a:schemeClr val="tx1"/>
                </a:solidFill>
              </a:rPr>
              <a:t>prazo</a:t>
            </a:r>
            <a:r>
              <a:rPr kumimoji="1" lang="en-US" sz="2800" dirty="0">
                <a:solidFill>
                  <a:schemeClr val="tx1"/>
                </a:solidFill>
              </a:rPr>
              <a:t> </a:t>
            </a:r>
            <a:r>
              <a:rPr kumimoji="1" lang="en-US" sz="2800" dirty="0" err="1">
                <a:solidFill>
                  <a:schemeClr val="tx1"/>
                </a:solidFill>
              </a:rPr>
              <a:t>será</a:t>
            </a:r>
            <a:r>
              <a:rPr kumimoji="1" lang="en-US" sz="2800" dirty="0">
                <a:solidFill>
                  <a:schemeClr val="tx1"/>
                </a:solidFill>
              </a:rPr>
              <a:t> dada </a:t>
            </a:r>
            <a:r>
              <a:rPr kumimoji="1" lang="en-US" sz="2800" dirty="0" err="1">
                <a:solidFill>
                  <a:schemeClr val="tx1"/>
                </a:solidFill>
              </a:rPr>
              <a:t>por</a:t>
            </a:r>
            <a:r>
              <a:rPr kumimoji="1" lang="en-US" sz="2800" dirty="0">
                <a:solidFill>
                  <a:schemeClr val="tx1"/>
                </a:solidFill>
              </a:rPr>
              <a:t>: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8">
            <a:extLst>
              <a:ext uri="{FF2B5EF4-FFF2-40B4-BE49-F238E27FC236}">
                <a16:creationId xmlns:a16="http://schemas.microsoft.com/office/drawing/2014/main" id="{BDCA65A5-C1A2-446D-B84A-6B7F7AF3FA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162714"/>
              </p:ext>
            </p:extLst>
          </p:nvPr>
        </p:nvGraphicFramePr>
        <p:xfrm>
          <a:off x="5763067" y="3377419"/>
          <a:ext cx="3071433" cy="1066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18960" imgH="393480" progId="Equation.3">
                  <p:embed/>
                </p:oleObj>
              </mc:Choice>
              <mc:Fallback>
                <p:oleObj name="Equation" r:id="rId2" imgW="1218960" imgH="393480" progId="Equation.3">
                  <p:embed/>
                  <p:pic>
                    <p:nvPicPr>
                      <p:cNvPr id="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3067" y="3377419"/>
                        <a:ext cx="3071433" cy="1066799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9">
            <a:extLst>
              <a:ext uri="{FF2B5EF4-FFF2-40B4-BE49-F238E27FC236}">
                <a16:creationId xmlns:a16="http://schemas.microsoft.com/office/drawing/2014/main" id="{98B7FD35-79A7-4600-87D7-2B518450656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5" y="3868614"/>
            <a:ext cx="57789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D2DF1A03-D2DE-4BBF-B8B4-22D48B3C2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879" y="3606019"/>
            <a:ext cx="367389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600" b="1" dirty="0" err="1"/>
              <a:t>Versão</a:t>
            </a:r>
            <a:r>
              <a:rPr kumimoji="1" lang="en-US" sz="2600" b="1" dirty="0"/>
              <a:t> </a:t>
            </a:r>
            <a:r>
              <a:rPr kumimoji="1" lang="en-US" sz="2600" b="1" dirty="0" err="1"/>
              <a:t>Absoluta</a:t>
            </a:r>
            <a:r>
              <a:rPr kumimoji="1" lang="en-US" sz="2600" b="1" dirty="0"/>
              <a:t> da PPC</a:t>
            </a:r>
            <a:endParaRPr kumimoji="1" lang="pt-BR" sz="2600" b="1" dirty="0"/>
          </a:p>
        </p:txBody>
      </p:sp>
      <p:sp>
        <p:nvSpPr>
          <p:cNvPr id="9" name="Line 12">
            <a:extLst>
              <a:ext uri="{FF2B5EF4-FFF2-40B4-BE49-F238E27FC236}">
                <a16:creationId xmlns:a16="http://schemas.microsoft.com/office/drawing/2014/main" id="{238C90E5-E8C6-41F8-A2A6-4F577A961E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96111" y="3834618"/>
            <a:ext cx="361186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0" name="Line 13">
            <a:extLst>
              <a:ext uri="{FF2B5EF4-FFF2-40B4-BE49-F238E27FC236}">
                <a16:creationId xmlns:a16="http://schemas.microsoft.com/office/drawing/2014/main" id="{50F39AFA-679C-42C7-A547-DB5503C88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6111" y="3834617"/>
            <a:ext cx="0" cy="83820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1" name="Line 14">
            <a:extLst>
              <a:ext uri="{FF2B5EF4-FFF2-40B4-BE49-F238E27FC236}">
                <a16:creationId xmlns:a16="http://schemas.microsoft.com/office/drawing/2014/main" id="{530CE977-EE6F-44E0-BDD6-20A906F123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6111" y="4672819"/>
            <a:ext cx="433424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C27765C0-ED97-45E1-AB14-CEBF155F6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3311" y="4409795"/>
            <a:ext cx="1025769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en-US" sz="2600" dirty="0"/>
              <a:t>A </a:t>
            </a:r>
            <a:r>
              <a:rPr kumimoji="1" lang="en-US" sz="2600" dirty="0" err="1"/>
              <a:t>mesma</a:t>
            </a:r>
            <a:r>
              <a:rPr kumimoji="1" lang="en-US" sz="2600" dirty="0"/>
              <a:t> </a:t>
            </a:r>
            <a:r>
              <a:rPr kumimoji="1" lang="en-US" sz="2600" dirty="0" err="1"/>
              <a:t>cesta</a:t>
            </a:r>
            <a:r>
              <a:rPr kumimoji="1" lang="en-US" sz="2600" dirty="0"/>
              <a:t> de bens </a:t>
            </a:r>
            <a:r>
              <a:rPr kumimoji="1" lang="en-US" sz="2600" dirty="0" err="1"/>
              <a:t>em</a:t>
            </a:r>
            <a:r>
              <a:rPr kumimoji="1" lang="en-US" sz="2600" dirty="0"/>
              <a:t> </a:t>
            </a:r>
            <a:r>
              <a:rPr kumimoji="1" lang="en-US" sz="2600" dirty="0" err="1"/>
              <a:t>dois</a:t>
            </a:r>
            <a:r>
              <a:rPr kumimoji="1" lang="en-US" sz="2600" dirty="0"/>
              <a:t> </a:t>
            </a:r>
            <a:r>
              <a:rPr kumimoji="1" lang="en-US" sz="2600" dirty="0" err="1"/>
              <a:t>países</a:t>
            </a:r>
            <a:r>
              <a:rPr kumimoji="1" lang="en-US" sz="2600" dirty="0"/>
              <a:t>, </a:t>
            </a:r>
            <a:r>
              <a:rPr kumimoji="1" lang="en-US" sz="2600" dirty="0" err="1"/>
              <a:t>quando</a:t>
            </a:r>
            <a:r>
              <a:rPr kumimoji="1" lang="en-US" sz="2600" dirty="0"/>
              <a:t> </a:t>
            </a:r>
            <a:r>
              <a:rPr kumimoji="1" lang="en-US" sz="2600" dirty="0" err="1"/>
              <a:t>convertida</a:t>
            </a:r>
            <a:r>
              <a:rPr kumimoji="1" lang="en-US" sz="2600" dirty="0"/>
              <a:t> </a:t>
            </a:r>
            <a:r>
              <a:rPr kumimoji="1" lang="en-US" sz="2600" dirty="0" err="1"/>
              <a:t>na</a:t>
            </a:r>
            <a:r>
              <a:rPr kumimoji="1" lang="en-US" sz="2600" dirty="0"/>
              <a:t> </a:t>
            </a:r>
            <a:r>
              <a:rPr kumimoji="1" lang="en-US" sz="2600" dirty="0" err="1"/>
              <a:t>mesma</a:t>
            </a:r>
            <a:r>
              <a:rPr kumimoji="1" lang="en-US" sz="2600" dirty="0"/>
              <a:t> </a:t>
            </a:r>
            <a:r>
              <a:rPr kumimoji="1" lang="en-US" sz="2600" dirty="0" err="1"/>
              <a:t>moeda</a:t>
            </a:r>
            <a:r>
              <a:rPr kumimoji="1" lang="en-US" sz="2600" dirty="0"/>
              <a:t>, </a:t>
            </a:r>
            <a:r>
              <a:rPr kumimoji="1" lang="en-US" sz="2600" dirty="0" err="1"/>
              <a:t>apresenta</a:t>
            </a:r>
            <a:r>
              <a:rPr kumimoji="1" lang="en-US" sz="2600" dirty="0"/>
              <a:t> um </a:t>
            </a:r>
            <a:r>
              <a:rPr kumimoji="1" lang="en-US" sz="2600" dirty="0" err="1"/>
              <a:t>índice</a:t>
            </a:r>
            <a:r>
              <a:rPr kumimoji="1" lang="en-US" sz="2600" dirty="0"/>
              <a:t> de </a:t>
            </a:r>
            <a:r>
              <a:rPr kumimoji="1" lang="en-US" sz="2600" dirty="0" err="1"/>
              <a:t>preços</a:t>
            </a:r>
            <a:r>
              <a:rPr kumimoji="1" lang="en-US" sz="2600" dirty="0"/>
              <a:t> </a:t>
            </a:r>
            <a:r>
              <a:rPr kumimoji="1" lang="en-US" sz="2600" dirty="0" err="1"/>
              <a:t>idêntico</a:t>
            </a:r>
            <a:r>
              <a:rPr kumimoji="1" lang="en-US" sz="2600" dirty="0"/>
              <a:t>.</a:t>
            </a:r>
            <a:endParaRPr kumimoji="1" lang="pt-BR" sz="2600" dirty="0"/>
          </a:p>
        </p:txBody>
      </p:sp>
      <p:sp>
        <p:nvSpPr>
          <p:cNvPr id="13" name="Espaço Reservado para Conteúdo 1">
            <a:extLst>
              <a:ext uri="{FF2B5EF4-FFF2-40B4-BE49-F238E27FC236}">
                <a16:creationId xmlns:a16="http://schemas.microsoft.com/office/drawing/2014/main" id="{B513A5DF-5B8F-4B46-8826-3FAF647C4925}"/>
              </a:ext>
            </a:extLst>
          </p:cNvPr>
          <p:cNvSpPr txBox="1">
            <a:spLocks/>
          </p:cNvSpPr>
          <p:nvPr/>
        </p:nvSpPr>
        <p:spPr bwMode="auto">
          <a:xfrm>
            <a:off x="600230" y="5437168"/>
            <a:ext cx="11210774" cy="14395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kumimoji="1" lang="en-US" sz="2600" kern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Entretanto</a:t>
            </a:r>
            <a:r>
              <a:rPr kumimoji="1" lang="en-US" sz="2600" kern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kumimoji="1" lang="en-US" sz="2600" kern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muitas</a:t>
            </a:r>
            <a:r>
              <a:rPr kumimoji="1" lang="en-US" sz="2600" kern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kumimoji="1" lang="en-US" sz="2600" kern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vezes</a:t>
            </a:r>
            <a:r>
              <a:rPr kumimoji="1" lang="en-US" sz="2600" kern="0" dirty="0">
                <a:solidFill>
                  <a:schemeClr val="tx1"/>
                </a:solidFill>
                <a:cs typeface="Times New Roman" panose="02020603050405020304" pitchFamily="18" charset="0"/>
              </a:rPr>
              <a:t> a </a:t>
            </a:r>
            <a:r>
              <a:rPr kumimoji="1" lang="en-US" sz="2600" kern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arbitragem</a:t>
            </a:r>
            <a:r>
              <a:rPr kumimoji="1" lang="en-US" sz="2600" kern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kumimoji="1" lang="en-US" sz="2600" kern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não</a:t>
            </a:r>
            <a:r>
              <a:rPr kumimoji="1" lang="en-US" sz="2600" kern="0" dirty="0">
                <a:solidFill>
                  <a:schemeClr val="tx1"/>
                </a:solidFill>
                <a:cs typeface="Times New Roman" panose="02020603050405020304" pitchFamily="18" charset="0"/>
              </a:rPr>
              <a:t> é </a:t>
            </a:r>
            <a:r>
              <a:rPr kumimoji="1" lang="en-US" sz="2600" kern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perfeita</a:t>
            </a:r>
            <a:r>
              <a:rPr kumimoji="1" lang="en-US" sz="2600" kern="0" dirty="0">
                <a:solidFill>
                  <a:schemeClr val="tx1"/>
                </a:solidFill>
                <a:cs typeface="Times New Roman" panose="02020603050405020304" pitchFamily="18" charset="0"/>
              </a:rPr>
              <a:t>, pois </a:t>
            </a:r>
            <a:r>
              <a:rPr kumimoji="1" lang="en-US" sz="2600" kern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existem</a:t>
            </a:r>
            <a:r>
              <a:rPr kumimoji="1" lang="en-US" sz="2600" kern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kumimoji="1" lang="en-US" sz="2600" kern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barreiras</a:t>
            </a:r>
            <a:r>
              <a:rPr kumimoji="1" lang="en-US" sz="2600" kern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kumimoji="1" lang="en-US" sz="2600" kern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artificiais</a:t>
            </a:r>
            <a:r>
              <a:rPr kumimoji="1" lang="en-US" sz="2600" kern="0" dirty="0">
                <a:solidFill>
                  <a:schemeClr val="tx1"/>
                </a:solidFill>
                <a:cs typeface="Times New Roman" panose="02020603050405020304" pitchFamily="18" charset="0"/>
              </a:rPr>
              <a:t> e </a:t>
            </a:r>
            <a:r>
              <a:rPr kumimoji="1" lang="en-US" sz="2600" kern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naturais</a:t>
            </a:r>
            <a:r>
              <a:rPr kumimoji="1" lang="en-US" sz="2600" kern="0" dirty="0">
                <a:solidFill>
                  <a:schemeClr val="tx1"/>
                </a:solidFill>
                <a:cs typeface="Times New Roman" panose="02020603050405020304" pitchFamily="18" charset="0"/>
              </a:rPr>
              <a:t> ao </a:t>
            </a:r>
            <a:r>
              <a:rPr kumimoji="1" lang="en-US" sz="2600" kern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comércio</a:t>
            </a:r>
            <a:r>
              <a:rPr kumimoji="1" lang="en-US" sz="2600" kern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kumimoji="1" lang="en-US" sz="2600" kern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internacional</a:t>
            </a:r>
            <a:r>
              <a:rPr kumimoji="1" lang="en-US" sz="2600" kern="0" dirty="0">
                <a:solidFill>
                  <a:schemeClr val="tx1"/>
                </a:solidFill>
                <a:cs typeface="Times New Roman" panose="02020603050405020304" pitchFamily="18" charset="0"/>
              </a:rPr>
              <a:t>. Com </a:t>
            </a:r>
            <a:r>
              <a:rPr kumimoji="1" lang="en-US" sz="2600" kern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isso</a:t>
            </a:r>
            <a:r>
              <a:rPr kumimoji="1" lang="en-US" sz="2600" kern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kumimoji="1" lang="en-US" sz="2600" kern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podemos</a:t>
            </a:r>
            <a:r>
              <a:rPr kumimoji="1" lang="en-US" sz="2600" kern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kumimoji="1" lang="en-US" sz="2600" kern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ter</a:t>
            </a:r>
            <a:r>
              <a:rPr kumimoji="1" lang="en-US" sz="2600" kern="0" dirty="0">
                <a:solidFill>
                  <a:schemeClr val="tx1"/>
                </a:solidFill>
                <a:cs typeface="Times New Roman" panose="02020603050405020304" pitchFamily="18" charset="0"/>
              </a:rPr>
              <a:t> P ≠ EP*.</a:t>
            </a:r>
            <a:endParaRPr lang="pt-BR" sz="2600" kern="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63198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/>
      <p:bldP spid="9" grpId="0" animBg="1"/>
      <p:bldP spid="10" grpId="0" animBg="1"/>
      <p:bldP spid="11" grpId="0" animBg="1"/>
      <p:bldP spid="12" grpId="0"/>
      <p:bldP spid="1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0FC1C62A-402F-4C47-B7EA-A7C37EEB6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7905"/>
            <a:ext cx="11658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kumimoji="1" lang="en-US" sz="2700" dirty="0">
                <a:latin typeface="+mn-lt"/>
              </a:rPr>
              <a:t>Se </a:t>
            </a:r>
            <a:r>
              <a:rPr kumimoji="1" lang="en-US" sz="2700" dirty="0" err="1">
                <a:latin typeface="+mn-lt"/>
              </a:rPr>
              <a:t>os</a:t>
            </a:r>
            <a:r>
              <a:rPr kumimoji="1" lang="en-US" sz="2700" dirty="0">
                <a:latin typeface="+mn-lt"/>
              </a:rPr>
              <a:t> </a:t>
            </a:r>
            <a:r>
              <a:rPr kumimoji="1" lang="en-US" sz="2700" dirty="0" err="1">
                <a:latin typeface="+mn-lt"/>
              </a:rPr>
              <a:t>fatores</a:t>
            </a:r>
            <a:r>
              <a:rPr kumimoji="1" lang="en-US" sz="2700" dirty="0">
                <a:latin typeface="+mn-lt"/>
              </a:rPr>
              <a:t> que </a:t>
            </a:r>
            <a:r>
              <a:rPr kumimoji="1" lang="en-US" sz="2700" dirty="0" err="1">
                <a:latin typeface="+mn-lt"/>
              </a:rPr>
              <a:t>causam</a:t>
            </a:r>
            <a:r>
              <a:rPr kumimoji="1" lang="en-US" sz="2700" dirty="0">
                <a:latin typeface="+mn-lt"/>
              </a:rPr>
              <a:t> </a:t>
            </a:r>
            <a:r>
              <a:rPr kumimoji="1" lang="en-US" sz="2700" dirty="0" err="1">
                <a:latin typeface="+mn-lt"/>
              </a:rPr>
              <a:t>essa</a:t>
            </a:r>
            <a:r>
              <a:rPr kumimoji="1" lang="en-US" sz="2700" dirty="0">
                <a:latin typeface="+mn-lt"/>
              </a:rPr>
              <a:t> </a:t>
            </a:r>
            <a:r>
              <a:rPr kumimoji="1" lang="en-US" sz="2700" dirty="0" err="1">
                <a:latin typeface="+mn-lt"/>
              </a:rPr>
              <a:t>discrepância</a:t>
            </a:r>
            <a:r>
              <a:rPr kumimoji="1" lang="en-US" sz="2700" dirty="0">
                <a:latin typeface="+mn-lt"/>
              </a:rPr>
              <a:t> </a:t>
            </a:r>
            <a:r>
              <a:rPr kumimoji="1" lang="en-US" sz="2700" dirty="0" err="1">
                <a:latin typeface="+mn-lt"/>
              </a:rPr>
              <a:t>forem</a:t>
            </a:r>
            <a:r>
              <a:rPr kumimoji="1" lang="en-US" sz="2700" dirty="0">
                <a:latin typeface="+mn-lt"/>
              </a:rPr>
              <a:t> </a:t>
            </a:r>
            <a:r>
              <a:rPr kumimoji="1" lang="en-US" sz="2700" dirty="0" err="1">
                <a:latin typeface="+mn-lt"/>
              </a:rPr>
              <a:t>mantidos</a:t>
            </a:r>
            <a:r>
              <a:rPr kumimoji="1" lang="en-US" sz="2700" dirty="0">
                <a:latin typeface="+mn-lt"/>
              </a:rPr>
              <a:t> </a:t>
            </a:r>
            <a:r>
              <a:rPr kumimoji="1" lang="en-US" sz="2700" dirty="0" err="1">
                <a:latin typeface="+mn-lt"/>
              </a:rPr>
              <a:t>constantes</a:t>
            </a:r>
            <a:r>
              <a:rPr kumimoji="1" lang="en-US" sz="2700" dirty="0">
                <a:latin typeface="+mn-lt"/>
              </a:rPr>
              <a:t> ao </a:t>
            </a:r>
            <a:r>
              <a:rPr kumimoji="1" lang="en-US" sz="2700" dirty="0" err="1">
                <a:latin typeface="+mn-lt"/>
              </a:rPr>
              <a:t>longo</a:t>
            </a:r>
            <a:r>
              <a:rPr kumimoji="1" lang="en-US" sz="2700" dirty="0">
                <a:latin typeface="+mn-lt"/>
              </a:rPr>
              <a:t> do tempo, </a:t>
            </a:r>
            <a:r>
              <a:rPr kumimoji="1" lang="en-US" sz="2700" dirty="0" err="1">
                <a:latin typeface="+mn-lt"/>
              </a:rPr>
              <a:t>devemos</a:t>
            </a:r>
            <a:r>
              <a:rPr kumimoji="1" lang="en-US" sz="2700" dirty="0">
                <a:latin typeface="+mn-lt"/>
              </a:rPr>
              <a:t> </a:t>
            </a:r>
            <a:r>
              <a:rPr kumimoji="1" lang="en-US" sz="2700" dirty="0" err="1">
                <a:latin typeface="+mn-lt"/>
              </a:rPr>
              <a:t>ter</a:t>
            </a:r>
            <a:r>
              <a:rPr kumimoji="1" lang="en-US" sz="2700" dirty="0">
                <a:latin typeface="+mn-lt"/>
              </a:rPr>
              <a:t>:</a:t>
            </a:r>
            <a:endParaRPr kumimoji="1" lang="pt-BR" sz="2700" dirty="0">
              <a:latin typeface="+mn-lt"/>
            </a:endParaRPr>
          </a:p>
        </p:txBody>
      </p:sp>
      <p:sp>
        <p:nvSpPr>
          <p:cNvPr id="5" name="Espaço Reservado para Conteúdo 1">
            <a:extLst>
              <a:ext uri="{FF2B5EF4-FFF2-40B4-BE49-F238E27FC236}">
                <a16:creationId xmlns:a16="http://schemas.microsoft.com/office/drawing/2014/main" id="{94A9D911-865B-4E69-A723-06F46B03B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85" y="1670854"/>
            <a:ext cx="11556612" cy="4525963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PPC (Versão Relativa):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pt-BR" sz="28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 Como isso ocorre ?  Taxa Real de Câmbio é dada por: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pt-BR" sz="12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Se  </a:t>
            </a:r>
            <a:r>
              <a:rPr lang="pt-BR" sz="2800" dirty="0">
                <a:solidFill>
                  <a:schemeClr val="tx1"/>
                </a:solidFill>
                <a:sym typeface="Symbol" panose="05050102010706020507" pitchFamily="18" charset="2"/>
              </a:rPr>
              <a:t></a:t>
            </a:r>
            <a:r>
              <a:rPr lang="pt-BR" sz="2800" dirty="0">
                <a:solidFill>
                  <a:schemeClr val="tx1"/>
                </a:solidFill>
              </a:rPr>
              <a:t>  &gt; </a:t>
            </a:r>
            <a:r>
              <a:rPr lang="pt-BR" sz="2800" dirty="0">
                <a:solidFill>
                  <a:schemeClr val="tx1"/>
                </a:solidFill>
                <a:sym typeface="Symbol" panose="05050102010706020507" pitchFamily="18" charset="2"/>
              </a:rPr>
              <a:t>*</a:t>
            </a:r>
            <a:r>
              <a:rPr lang="pt-BR" sz="2800" dirty="0">
                <a:solidFill>
                  <a:schemeClr val="tx1"/>
                </a:solidFill>
              </a:rPr>
              <a:t> ⇒ e↓ ⇒ déficit na BC ⇒ déficit no BP  ⇒  maior demanda  por  US$ ⇒ desvalorização do câmbio nominal, até que tenhamos  e .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pt-BR" sz="8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2800" b="1" dirty="0">
                <a:solidFill>
                  <a:schemeClr val="tx1"/>
                </a:solidFill>
              </a:rPr>
              <a:t>Logo, </a:t>
            </a:r>
            <a:r>
              <a:rPr lang="pt-BR" sz="2800" b="1" dirty="0">
                <a:solidFill>
                  <a:schemeClr val="tx1"/>
                </a:solidFill>
                <a:sym typeface="Symbol" panose="05050102010706020507" pitchFamily="18" charset="2"/>
              </a:rPr>
              <a:t> </a:t>
            </a:r>
            <a:r>
              <a:rPr lang="pt-BR" sz="2800" b="1" dirty="0">
                <a:solidFill>
                  <a:schemeClr val="tx1"/>
                </a:solidFill>
              </a:rPr>
              <a:t>&gt;</a:t>
            </a:r>
            <a:r>
              <a:rPr lang="pt-BR" sz="2800" b="1" dirty="0">
                <a:solidFill>
                  <a:schemeClr val="tx1"/>
                </a:solidFill>
                <a:sym typeface="Symbol" panose="05050102010706020507" pitchFamily="18" charset="2"/>
              </a:rPr>
              <a:t> *</a:t>
            </a:r>
            <a:r>
              <a:rPr lang="pt-BR" sz="2800" b="1" dirty="0">
                <a:solidFill>
                  <a:schemeClr val="tx1"/>
                </a:solidFill>
              </a:rPr>
              <a:t> ⇒ (</a:t>
            </a:r>
            <a:r>
              <a:rPr lang="pt-BR" sz="2800" b="1" dirty="0">
                <a:solidFill>
                  <a:schemeClr val="tx1"/>
                </a:solidFill>
                <a:latin typeface="Symbol" panose="05050102010706020507" pitchFamily="18" charset="2"/>
              </a:rPr>
              <a:t>D</a:t>
            </a:r>
            <a:r>
              <a:rPr lang="pt-BR" sz="2800" b="1" dirty="0">
                <a:solidFill>
                  <a:schemeClr val="tx1"/>
                </a:solidFill>
              </a:rPr>
              <a:t>E/E) &gt; 0, até que a taxa real de câmbio retorne ao equilíbrio inicial.</a:t>
            </a: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208F39C1-1C13-4F8E-B94C-AC475A1B23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335454"/>
              </p:ext>
            </p:extLst>
          </p:nvPr>
        </p:nvGraphicFramePr>
        <p:xfrm>
          <a:off x="4548543" y="1362221"/>
          <a:ext cx="5181600" cy="1144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93680" imgH="419040" progId="Equation.DSMT4">
                  <p:embed/>
                </p:oleObj>
              </mc:Choice>
              <mc:Fallback>
                <p:oleObj name="Equation" r:id="rId2" imgW="1993680" imgH="41904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8543" y="1362221"/>
                        <a:ext cx="5181600" cy="1144458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41D84C5B-F176-4902-8375-65C69463B5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458799"/>
              </p:ext>
            </p:extLst>
          </p:nvPr>
        </p:nvGraphicFramePr>
        <p:xfrm>
          <a:off x="9505068" y="2582813"/>
          <a:ext cx="1659988" cy="1179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1320" imgH="419040" progId="Equation.DSMT4">
                  <p:embed/>
                </p:oleObj>
              </mc:Choice>
              <mc:Fallback>
                <p:oleObj name="Equation" r:id="rId4" imgW="571320" imgH="419040" progId="Equation.DSMT4">
                  <p:embed/>
                  <p:pic>
                    <p:nvPicPr>
                      <p:cNvPr id="9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5068" y="2582813"/>
                        <a:ext cx="1659988" cy="11792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B379F0A8-CB00-453F-AD1D-9726F1A37AEA}"/>
              </a:ext>
            </a:extLst>
          </p:cNvPr>
          <p:cNvCxnSpPr/>
          <p:nvPr/>
        </p:nvCxnSpPr>
        <p:spPr>
          <a:xfrm>
            <a:off x="11281471" y="4426630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1392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5D2682-5CD5-4C23-8796-7D35A2160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58" y="218098"/>
            <a:ext cx="11793384" cy="488315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b="1" dirty="0">
                <a:solidFill>
                  <a:schemeClr val="tx1"/>
                </a:solidFill>
                <a:latin typeface="Source Sans Pro" panose="020B0503030403020204" pitchFamily="34" charset="0"/>
              </a:rPr>
              <a:t>20) FGV - Analista (DPE MT)/Economista/2015</a:t>
            </a:r>
            <a:endParaRPr lang="pt-BR" b="0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Em relação aos conceitos de paridade do poder de compra, movimento de capitais e regimes de câmbio, analise as afirmativas a seguir.</a:t>
            </a:r>
          </a:p>
          <a:p>
            <a:pPr marL="571500" indent="-571500" algn="just">
              <a:spcBef>
                <a:spcPts val="0"/>
              </a:spcBef>
              <a:buFont typeface="+mj-lt"/>
              <a:buAutoNum type="romanUcPeriod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 ) Para que a taxa de câmbio real seja igual à unidade, a paridade do poder de compra relativa deve ser válida.</a:t>
            </a:r>
          </a:p>
          <a:p>
            <a:pPr marL="571500" indent="-571500" algn="just">
              <a:spcBef>
                <a:spcPts val="0"/>
              </a:spcBef>
              <a:buFont typeface="+mj-lt"/>
              <a:buAutoNum type="romanUcPeriod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  ) O diferencial entre a taxa de juros interna e a internacional, sob a condição de arbitragem, deve ser maior quanto maior for a expectativa de desvalorização da taxa de câmbio nominal do país local, os custos de transação e o risco do país.</a:t>
            </a:r>
          </a:p>
          <a:p>
            <a:pPr marL="571500" indent="-571500" algn="just">
              <a:spcBef>
                <a:spcPts val="0"/>
              </a:spcBef>
              <a:buFont typeface="+mj-lt"/>
              <a:buAutoNum type="romanUcPeriod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 ) O regime de taxas flutuantes de  câmbio tem como característica o fato de que a taxa de câmbio se ajusta afim de equilibrar a demanda e a oferta por moeda estrangeira.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F9E844D-6D58-4570-A76A-3F3F97AE18D8}"/>
              </a:ext>
            </a:extLst>
          </p:cNvPr>
          <p:cNvSpPr txBox="1"/>
          <p:nvPr/>
        </p:nvSpPr>
        <p:spPr>
          <a:xfrm>
            <a:off x="900328" y="2208628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276812E-D2FB-4C1B-BD71-232FFB344658}"/>
              </a:ext>
            </a:extLst>
          </p:cNvPr>
          <p:cNvSpPr txBox="1"/>
          <p:nvPr/>
        </p:nvSpPr>
        <p:spPr>
          <a:xfrm>
            <a:off x="897983" y="3205089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EA89480-F11F-4C7E-8E3D-D88F3820DB98}"/>
              </a:ext>
            </a:extLst>
          </p:cNvPr>
          <p:cNvSpPr txBox="1"/>
          <p:nvPr/>
        </p:nvSpPr>
        <p:spPr>
          <a:xfrm>
            <a:off x="909706" y="514408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78439646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EA0350CB-F0ED-4BE9-A9A8-38525430C00C}"/>
              </a:ext>
            </a:extLst>
          </p:cNvPr>
          <p:cNvSpPr/>
          <p:nvPr/>
        </p:nvSpPr>
        <p:spPr bwMode="auto">
          <a:xfrm>
            <a:off x="112541" y="3179297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A163DE5B-C1A6-4936-8B20-7E3720CC8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58" y="218098"/>
            <a:ext cx="11793384" cy="4883150"/>
          </a:xfrm>
        </p:spPr>
        <p:txBody>
          <a:bodyPr/>
          <a:lstStyle/>
          <a:p>
            <a:pPr algn="just"/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Assinale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se somente a afirmativa </a:t>
            </a:r>
            <a:r>
              <a:rPr lang="pt-BR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 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estiver correta.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se somente a afirmativa</a:t>
            </a:r>
            <a:r>
              <a:rPr lang="pt-BR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III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estiver correta.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se somente as afirmativas e</a:t>
            </a:r>
            <a:r>
              <a:rPr lang="pt-BR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I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e</a:t>
            </a:r>
            <a:r>
              <a:rPr lang="pt-BR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III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estiverem corretas.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se somente as afirmativas</a:t>
            </a:r>
            <a:r>
              <a:rPr lang="pt-BR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II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e</a:t>
            </a:r>
            <a:r>
              <a:rPr lang="pt-BR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III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estiverem corretas.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se todas as afirmativas estiverem corretas.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31356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17D31401-35ED-46CA-8050-21AF8446B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948" y="244257"/>
            <a:ext cx="11802794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Com Economia </a:t>
            </a:r>
            <a:r>
              <a:rPr lang="en-US" sz="28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Aberta</a:t>
            </a: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os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multiplicadores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foram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alterados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 com  a  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introdução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 da 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função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exportadora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líquida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relação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a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uma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economia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fechada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). Agora, dado um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aumento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G 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que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eleve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a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renda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, 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tanto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 o 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consumo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 (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na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proporção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da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PMgC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quanto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o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investimento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na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proporção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 da 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sensibilidade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 do 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investimento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à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renda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) 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aumentam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, mas parte 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desses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gastos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, 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na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medida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 da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Pmgi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são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realizados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no exterior (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importações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),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reduzindo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o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multiplicador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; logo:</a:t>
            </a:r>
            <a:endParaRPr lang="pt-BR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Object 9">
            <a:extLst>
              <a:ext uri="{FF2B5EF4-FFF2-40B4-BE49-F238E27FC236}">
                <a16:creationId xmlns:a16="http://schemas.microsoft.com/office/drawing/2014/main" id="{DA992D36-3AAE-4D3C-A40E-CC47870223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295955"/>
              </p:ext>
            </p:extLst>
          </p:nvPr>
        </p:nvGraphicFramePr>
        <p:xfrm>
          <a:off x="781928" y="3397349"/>
          <a:ext cx="4251361" cy="1418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74640" imgH="482400" progId="Equation.3">
                  <p:embed/>
                </p:oleObj>
              </mc:Choice>
              <mc:Fallback>
                <p:oleObj name="Equation" r:id="rId2" imgW="1574640" imgH="482400" progId="Equation.3">
                  <p:embed/>
                  <p:pic>
                    <p:nvPicPr>
                      <p:cNvPr id="34407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928" y="3397349"/>
                        <a:ext cx="4251361" cy="1418492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0">
            <a:extLst>
              <a:ext uri="{FF2B5EF4-FFF2-40B4-BE49-F238E27FC236}">
                <a16:creationId xmlns:a16="http://schemas.microsoft.com/office/drawing/2014/main" id="{CA954D58-F796-4096-B3C6-DC6286118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6328" y="3877995"/>
            <a:ext cx="5715000" cy="492443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Multiplicador</a:t>
            </a:r>
            <a:r>
              <a:rPr lang="en-US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 de </a:t>
            </a:r>
            <a:r>
              <a:rPr lang="en-US" sz="26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gastos</a:t>
            </a:r>
            <a:r>
              <a:rPr lang="en-US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6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governamentais</a:t>
            </a:r>
            <a:endParaRPr lang="pt-BR" sz="2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Line 11">
            <a:extLst>
              <a:ext uri="{FF2B5EF4-FFF2-40B4-BE49-F238E27FC236}">
                <a16:creationId xmlns:a16="http://schemas.microsoft.com/office/drawing/2014/main" id="{048EA245-DC84-4F71-8493-8017A07F42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9128" y="4106595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5782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980CEA-CFD2-4655-AA31-510EC35DC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55" y="189963"/>
            <a:ext cx="11835586" cy="2201545"/>
          </a:xfrm>
        </p:spPr>
        <p:txBody>
          <a:bodyPr/>
          <a:lstStyle/>
          <a:p>
            <a:pPr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Item 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para que a taxa real de câmbio seja igual a um devemos ter EP* = P, ou seja, deve ser válida a PPC, na sua versão absoluta.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Dito de outro modo, o preço do bem doméstico deve ser igual ao preço do bem estrangeiro, quando colocado em moeda doméstica.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FB84830C-9CA2-4814-BB42-EBD3F0ABD3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666915"/>
              </p:ext>
            </p:extLst>
          </p:nvPr>
        </p:nvGraphicFramePr>
        <p:xfrm>
          <a:off x="1068388" y="2227263"/>
          <a:ext cx="1393458" cy="1004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45760" imgH="419040" progId="Equation.DSMT4">
                  <p:embed/>
                </p:oleObj>
              </mc:Choice>
              <mc:Fallback>
                <p:oleObj name="Equation" r:id="rId2" imgW="545760" imgH="419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1C99BC1-DA92-44B0-851A-C9A246676C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2227263"/>
                        <a:ext cx="1393458" cy="1004821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FA435384-0E37-4FB2-9374-1DBC4BD97DCA}"/>
              </a:ext>
            </a:extLst>
          </p:cNvPr>
          <p:cNvSpPr txBox="1">
            <a:spLocks/>
          </p:cNvSpPr>
          <p:nvPr/>
        </p:nvSpPr>
        <p:spPr bwMode="auto">
          <a:xfrm>
            <a:off x="161808" y="3535732"/>
            <a:ext cx="11835586" cy="6001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1" kern="0" dirty="0">
                <a:solidFill>
                  <a:schemeClr val="tx1"/>
                </a:solidFill>
              </a:rPr>
              <a:t>Item II</a:t>
            </a:r>
            <a:r>
              <a:rPr lang="pt-BR" kern="0" dirty="0">
                <a:solidFill>
                  <a:schemeClr val="tx1"/>
                </a:solidFill>
              </a:rPr>
              <a:t> </a:t>
            </a:r>
            <a:r>
              <a:rPr lang="pt-BR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Como vimos:                              , onde </a:t>
            </a:r>
            <a:r>
              <a:rPr lang="pt-BR" kern="0" dirty="0">
                <a:solidFill>
                  <a:schemeClr val="tx1"/>
                </a:solidFill>
                <a:latin typeface="Symbol" panose="05050102010706020507" pitchFamily="18" charset="2"/>
                <a:cs typeface="Calibri" panose="020F0502020204030204" pitchFamily="34" charset="0"/>
              </a:rPr>
              <a:t>a</a:t>
            </a:r>
            <a:r>
              <a:rPr lang="pt-BR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 o risco soberano. </a:t>
            </a:r>
            <a:endParaRPr lang="pt-BR" kern="0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1">
            <a:extLst>
              <a:ext uri="{FF2B5EF4-FFF2-40B4-BE49-F238E27FC236}">
                <a16:creationId xmlns:a16="http://schemas.microsoft.com/office/drawing/2014/main" id="{C88230DC-EDE5-46F8-9DA0-3D848BE7E5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308324"/>
              </p:ext>
            </p:extLst>
          </p:nvPr>
        </p:nvGraphicFramePr>
        <p:xfrm>
          <a:off x="4588340" y="3462948"/>
          <a:ext cx="2620962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0360" imgH="266400" progId="Equation.DSMT4">
                  <p:embed/>
                </p:oleObj>
              </mc:Choice>
              <mc:Fallback>
                <p:oleObj name="Equation" r:id="rId4" imgW="990360" imgH="266400" progId="Equation.DSMT4">
                  <p:embed/>
                  <p:pic>
                    <p:nvPicPr>
                      <p:cNvPr id="5" name="Object 1">
                        <a:extLst>
                          <a:ext uri="{FF2B5EF4-FFF2-40B4-BE49-F238E27FC236}">
                            <a16:creationId xmlns:a16="http://schemas.microsoft.com/office/drawing/2014/main" id="{5A116291-3F10-468F-9C0D-82A412C8F1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8340" y="3462948"/>
                        <a:ext cx="2620962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ED0CD395-7343-40E3-A0D8-1D42661B70BD}"/>
              </a:ext>
            </a:extLst>
          </p:cNvPr>
          <p:cNvSpPr txBox="1">
            <a:spLocks/>
          </p:cNvSpPr>
          <p:nvPr/>
        </p:nvSpPr>
        <p:spPr bwMode="auto">
          <a:xfrm>
            <a:off x="159460" y="4475925"/>
            <a:ext cx="11835586" cy="6001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1" kern="0" dirty="0">
                <a:solidFill>
                  <a:schemeClr val="tx1"/>
                </a:solidFill>
              </a:rPr>
              <a:t>Item III</a:t>
            </a:r>
            <a:r>
              <a:rPr lang="pt-BR" kern="0" dirty="0">
                <a:solidFill>
                  <a:schemeClr val="tx1"/>
                </a:solidFill>
              </a:rPr>
              <a:t> </a:t>
            </a:r>
            <a:r>
              <a:rPr lang="pt-BR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No regime de câmbio flexível a interação entre a demanda e a oferta por moeda estrangeira determina o valor da taxa de câmbio nominal. </a:t>
            </a:r>
            <a:endParaRPr lang="pt-BR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8352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B41ABA63-24B7-4A03-BB90-797899874214}"/>
              </a:ext>
            </a:extLst>
          </p:cNvPr>
          <p:cNvSpPr/>
          <p:nvPr/>
        </p:nvSpPr>
        <p:spPr bwMode="auto">
          <a:xfrm>
            <a:off x="126609" y="4529796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BE37F2D-7368-4581-BB3B-3092DC730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93" y="175894"/>
            <a:ext cx="11708977" cy="4883150"/>
          </a:xfrm>
        </p:spPr>
        <p:txBody>
          <a:bodyPr/>
          <a:lstStyle/>
          <a:p>
            <a:pPr marL="0" indent="0" algn="just">
              <a:spcBef>
                <a:spcPts val="1200"/>
              </a:spcBef>
              <a:buNone/>
            </a:pPr>
            <a:r>
              <a:rPr lang="pt-BR" b="1" dirty="0">
                <a:solidFill>
                  <a:schemeClr val="tx1"/>
                </a:solidFill>
                <a:latin typeface="Source Sans Pro" panose="020B0503030403020204" pitchFamily="34" charset="0"/>
              </a:rPr>
              <a:t>21) FGV - Agente de Fiscalização (TCM SP)/Economia/2015</a:t>
            </a:r>
            <a:endParaRPr lang="pt-BR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Considere a taxa de câmbio nominal definida como: R$/US$, em que R$ = Reais e US$ = Dólares.</a:t>
            </a:r>
          </a:p>
          <a:p>
            <a:pPr algn="just">
              <a:spcBef>
                <a:spcPts val="1200"/>
              </a:spcBef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desvalorização real da moeda brasileira ocorre quando: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taxa de câmbio efetiva diminui;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moeda brasileira se valoriza em relação ao dólar;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120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taxa de câmbio nominal diminui;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lphaLcParenR"/>
            </a:pPr>
            <a:r>
              <a:rPr lang="pt-BR" b="0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há deflação no Brasil e inflação nos EUA;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índice de preços no Brasil supera o preço do produto estrangeiro, medido em moeda brasileira.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8074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288F93ED-5F35-4305-A212-1B423BB07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427" y="1498259"/>
            <a:ext cx="11835586" cy="2201545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A taxa real de câmbio se deprecia, aumentando o saldo comercial, quando:</a:t>
            </a:r>
          </a:p>
          <a:p>
            <a:pPr lvl="1"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a moeda doméstica se deprecia;</a:t>
            </a:r>
          </a:p>
          <a:p>
            <a:pPr lvl="1"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o índice de preços externo aumenta mais que o nível de preços doméstico.</a:t>
            </a:r>
          </a:p>
          <a:p>
            <a:pPr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CFB0B8CB-D0CF-4061-9B78-7EE466D7EC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367625"/>
              </p:ext>
            </p:extLst>
          </p:nvPr>
        </p:nvGraphicFramePr>
        <p:xfrm>
          <a:off x="334717" y="348909"/>
          <a:ext cx="5761283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70000" imgH="419040" progId="Equation.DSMT4">
                  <p:embed/>
                </p:oleObj>
              </mc:Choice>
              <mc:Fallback>
                <p:oleObj name="Equation" r:id="rId2" imgW="2070000" imgH="419040" progId="Equation.DSMT4">
                  <p:embed/>
                  <p:pic>
                    <p:nvPicPr>
                      <p:cNvPr id="4" name="Object 5">
                        <a:extLst>
                          <a:ext uri="{FF2B5EF4-FFF2-40B4-BE49-F238E27FC236}">
                            <a16:creationId xmlns:a16="http://schemas.microsoft.com/office/drawing/2014/main" id="{FB84830C-9CA2-4814-BB42-EBD3F0ABD3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17" y="348909"/>
                        <a:ext cx="5761283" cy="114935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75055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A2E0EB-0097-46CF-A599-B7A4BC3C0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78" y="189962"/>
            <a:ext cx="12013778" cy="488315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t-BR" b="1" dirty="0">
                <a:solidFill>
                  <a:schemeClr val="tx1"/>
                </a:solidFill>
                <a:latin typeface="Source Sans Pro" panose="020B0503030403020204" pitchFamily="34" charset="0"/>
              </a:rPr>
              <a:t>22) FGV - Analista Judiciário (TJ AM)/Economia/2013</a:t>
            </a:r>
            <a:endParaRPr lang="pt-BR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>
              <a:spcBef>
                <a:spcPts val="0"/>
              </a:spcBef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Atualmente, o BACEN pode intervir no mercado cambial, apesar do mesmo seguir um regime de câmbio flutuante. Assim, considerando que o Brasil tenha apenas os Estados Unidos como parceiro comercial, a moeda brasileira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sofrerá desvalorização real quando ocorrer uma redução do nível dos preços nos EUA, mantida as demais variáveis constantes.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sofrerá valorização nominal quando ocorrer uma redução do nível dos preços nos EUA, mantida as demais variáveis constantes.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manterá o seu valor em termos reais, sempre que o BACEN compensar o aumento da inflação doméstica com venda de dólares no mercado cambial, mantida as demais variáveis constantes.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01055"/>
      </p:ext>
    </p:extLst>
  </p:cSld>
  <p:clrMapOvr>
    <a:masterClrMapping/>
  </p:clrMapOvr>
  <p:transition spd="med">
    <p:wipe dir="r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E861518E-2F6A-48E5-B94E-A7C8F35BA003}"/>
              </a:ext>
            </a:extLst>
          </p:cNvPr>
          <p:cNvSpPr/>
          <p:nvPr/>
        </p:nvSpPr>
        <p:spPr bwMode="auto">
          <a:xfrm>
            <a:off x="84405" y="225078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7458D78C-8823-4B93-BF65-8053CE141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222" y="189962"/>
            <a:ext cx="11807451" cy="4883150"/>
          </a:xfrm>
        </p:spPr>
        <p:txBody>
          <a:bodyPr/>
          <a:lstStyle/>
          <a:p>
            <a:pPr marL="514350" indent="-514350" algn="just">
              <a:spcBef>
                <a:spcPts val="0"/>
              </a:spcBef>
              <a:buFont typeface="+mj-lt"/>
              <a:buAutoNum type="alphaLcParenR" startAt="4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sofrerá valorização real quando o nível de preços domésticos crescer mais do que o nível de preços nos EUA, mantida as demais variáveis constantes.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 startAt="4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sofrerá desvalorização real somente quando o BACEN intervier no mercado cambial gerando uma desvalorização da taxa de câmbio nominal.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6701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FF5C5AE8-A268-4D97-99F8-0F78F1F02B44}"/>
              </a:ext>
            </a:extLst>
          </p:cNvPr>
          <p:cNvSpPr/>
          <p:nvPr/>
        </p:nvSpPr>
        <p:spPr bwMode="auto">
          <a:xfrm>
            <a:off x="42201" y="4853349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7D513F-976A-4890-9E72-9FCC08D57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086" y="119626"/>
            <a:ext cx="11919993" cy="4883150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None/>
            </a:pPr>
            <a:r>
              <a:rPr lang="it-IT" b="1" dirty="0">
                <a:solidFill>
                  <a:schemeClr val="tx1"/>
                </a:solidFill>
                <a:latin typeface="Source Sans Pro" panose="020B0503030403020204" pitchFamily="34" charset="0"/>
              </a:rPr>
              <a:t>23) FGV - Economista (AL MT)/2013</a:t>
            </a:r>
            <a:endParaRPr lang="it-IT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Suponha que um bem seja produzido no Brasil ao custo de              R$ 100,00 e nos Estados Unidos, ao custo de US$40,00. Considerando a margem de lucro nula e que os impostos já estejam embutidos no custo de produção, para que o preço do bem seja igual ou mais barato no Brasil em relação aos Estados Unidos, a taxa de câmbio nominal (R$/US$) deve ser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menor ou igual a 2,0.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menor ou igual a 2,5.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maior ou igual a 2,5.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maior ou igual a 3,0.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menor ou igual a 3,5.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3768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CB9A00-100F-4122-89E9-FD3220474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088" y="232166"/>
            <a:ext cx="11807449" cy="1104265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Note que a questão trata da PPC, versão absoluta. Com isso, para que os preços sejam iguais nos dois países, temos:</a:t>
            </a:r>
          </a:p>
        </p:txBody>
      </p:sp>
      <p:graphicFrame>
        <p:nvGraphicFramePr>
          <p:cNvPr id="4" name="Object 8">
            <a:extLst>
              <a:ext uri="{FF2B5EF4-FFF2-40B4-BE49-F238E27FC236}">
                <a16:creationId xmlns:a16="http://schemas.microsoft.com/office/drawing/2014/main" id="{240FD5A3-4703-44F2-A3E1-D4E1FA498E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159515"/>
              </p:ext>
            </p:extLst>
          </p:nvPr>
        </p:nvGraphicFramePr>
        <p:xfrm>
          <a:off x="596851" y="1520581"/>
          <a:ext cx="7309192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52400" imgH="215640" progId="Equation.DSMT4">
                  <p:embed/>
                </p:oleObj>
              </mc:Choice>
              <mc:Fallback>
                <p:oleObj name="Equation" r:id="rId2" imgW="2552400" imgH="215640" progId="Equation.DSMT4">
                  <p:embed/>
                  <p:pic>
                    <p:nvPicPr>
                      <p:cNvPr id="6" name="Object 8">
                        <a:extLst>
                          <a:ext uri="{FF2B5EF4-FFF2-40B4-BE49-F238E27FC236}">
                            <a16:creationId xmlns:a16="http://schemas.microsoft.com/office/drawing/2014/main" id="{BDCA65A5-C1A2-446D-B84A-6B7F7AF3FA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851" y="1520581"/>
                        <a:ext cx="7309192" cy="585788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612766C-4664-4A62-80F1-7016E65CB719}"/>
              </a:ext>
            </a:extLst>
          </p:cNvPr>
          <p:cNvSpPr txBox="1">
            <a:spLocks/>
          </p:cNvSpPr>
          <p:nvPr/>
        </p:nvSpPr>
        <p:spPr bwMode="auto">
          <a:xfrm>
            <a:off x="147740" y="2354041"/>
            <a:ext cx="11807449" cy="1104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pt-BR" kern="0" dirty="0">
                <a:solidFill>
                  <a:schemeClr val="tx1"/>
                </a:solidFill>
              </a:rPr>
              <a:t>Logo, para que o preço seja igual ou mais barato no Brasil (país doméstico), a taxa nominal de câmbio deve ser igual ou maior que 2,5.</a:t>
            </a:r>
          </a:p>
        </p:txBody>
      </p:sp>
    </p:spTree>
    <p:extLst>
      <p:ext uri="{BB962C8B-B14F-4D97-AF65-F5344CB8AC3E}">
        <p14:creationId xmlns:p14="http://schemas.microsoft.com/office/powerpoint/2010/main" val="9218952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2F4200-6467-4C02-92C3-6BEF2BF85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088" y="175893"/>
            <a:ext cx="11849654" cy="4883150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None/>
            </a:pPr>
            <a:r>
              <a:rPr lang="pt-BR" b="1" dirty="0">
                <a:solidFill>
                  <a:srgbClr val="333333"/>
                </a:solidFill>
                <a:latin typeface="Source Sans Pro" panose="020B0503030403020204" pitchFamily="34" charset="0"/>
              </a:rPr>
              <a:t>24) FGV - Analista Judiciário (TJ AM)/Economia/2013</a:t>
            </a:r>
            <a:endParaRPr lang="pt-BR" b="1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Assuma o modelo IS/LM/BP sem mobilidade de capital e regime de câmbio fixo. Neste contexto, afirma‐se que:</a:t>
            </a:r>
          </a:p>
          <a:p>
            <a:pPr marL="571500" indent="-571500" algn="just">
              <a:spcBef>
                <a:spcPts val="600"/>
              </a:spcBef>
              <a:buSzPct val="100000"/>
              <a:buFont typeface="+mj-lt"/>
              <a:buAutoNum type="romanUcPeriod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política monetária expansionista será totalmente ineficaz, devido à intervenção do BACEN para manter a taxa de câmbio fixa.</a:t>
            </a:r>
          </a:p>
          <a:p>
            <a:pPr marL="571500" indent="-571500" algn="just">
              <a:spcBef>
                <a:spcPts val="600"/>
              </a:spcBef>
              <a:buSzPct val="100000"/>
              <a:buFont typeface="+mj-lt"/>
              <a:buAutoNum type="romanUcPeriod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política fiscal expansionista elevará temporariamente o produto real, visto que a oferta de moeda se contrairá a fim de manter a taxa de câmbio fixa. O resultado final é apenas elevação da taxa de juros.</a:t>
            </a:r>
          </a:p>
          <a:p>
            <a:pPr marL="571500" indent="-571500" algn="just">
              <a:spcBef>
                <a:spcPts val="600"/>
              </a:spcBef>
              <a:buSzPct val="100000"/>
              <a:buFont typeface="+mj-lt"/>
              <a:buAutoNum type="romanUcPeriod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política cambial que desvalorize a taxa de câmbio será acompanhada por políticas monetária e fiscal expansionista, elevando no final, o nível do produto.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88605A8-5859-41F3-A7A2-5196E5DFCF80}"/>
              </a:ext>
            </a:extLst>
          </p:cNvPr>
          <p:cNvSpPr txBox="1"/>
          <p:nvPr/>
        </p:nvSpPr>
        <p:spPr>
          <a:xfrm>
            <a:off x="-84406" y="1842868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ED1656C-F8DE-4580-9EAC-66569B63069F}"/>
              </a:ext>
            </a:extLst>
          </p:cNvPr>
          <p:cNvSpPr txBox="1"/>
          <p:nvPr/>
        </p:nvSpPr>
        <p:spPr>
          <a:xfrm>
            <a:off x="-72684" y="2853396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D2EC600-2116-4528-AB1F-941E9A66E0E3}"/>
              </a:ext>
            </a:extLst>
          </p:cNvPr>
          <p:cNvSpPr txBox="1"/>
          <p:nvPr/>
        </p:nvSpPr>
        <p:spPr>
          <a:xfrm>
            <a:off x="-75031" y="4806460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62261848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83E1FA1B-8887-4AE9-B02B-C9ED6F3DC4DB}"/>
              </a:ext>
            </a:extLst>
          </p:cNvPr>
          <p:cNvSpPr/>
          <p:nvPr/>
        </p:nvSpPr>
        <p:spPr bwMode="auto">
          <a:xfrm>
            <a:off x="56269" y="2391505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9CEB2A61-8D5D-49E5-BE4E-BC14A6B25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088" y="175893"/>
            <a:ext cx="11849654" cy="4883150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se apenas as afirmativas </a:t>
            </a:r>
            <a:r>
              <a:rPr lang="pt-BR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e </a:t>
            </a:r>
            <a:r>
              <a:rPr lang="pt-BR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II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estiverem corretas.</a:t>
            </a:r>
          </a:p>
          <a:p>
            <a:pPr marL="514350" indent="-514350"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se apenas as afirmativas </a:t>
            </a:r>
            <a:r>
              <a:rPr lang="pt-BR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e </a:t>
            </a:r>
            <a:r>
              <a:rPr lang="pt-BR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III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estiverem corretas.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se apenas as afirmativas </a:t>
            </a:r>
            <a:r>
              <a:rPr lang="pt-BR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II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e</a:t>
            </a:r>
            <a:r>
              <a:rPr lang="pt-BR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III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estiverem corretas.</a:t>
            </a:r>
          </a:p>
          <a:p>
            <a:pPr marL="514350" indent="-514350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se todas as afirmativas estiverem corretas.</a:t>
            </a:r>
          </a:p>
          <a:p>
            <a:pPr marL="514350" indent="-514350"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se apenas a afirmativa </a:t>
            </a:r>
            <a:r>
              <a:rPr lang="pt-BR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estiver correta.</a:t>
            </a:r>
          </a:p>
        </p:txBody>
      </p:sp>
    </p:spTree>
    <p:extLst>
      <p:ext uri="{BB962C8B-B14F-4D97-AF65-F5344CB8AC3E}">
        <p14:creationId xmlns:p14="http://schemas.microsoft.com/office/powerpoint/2010/main" val="23965643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2D92EFF-58CB-4FB5-9F6F-E0D6DC9A4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0913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Política Monetária com Câmbio Fixo (SMC)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98248790-BB9F-4037-A5E1-3F30568E54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8179" y="1022112"/>
            <a:ext cx="0" cy="4347874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7C7CA26B-2533-4120-9DEE-C3A15CECC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1512" y="5275467"/>
            <a:ext cx="5606671" cy="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705865F5-5CC9-459C-B115-00DC55090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4846" y="1683745"/>
            <a:ext cx="3190003" cy="3119127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88756BC7-3496-40D7-A537-CE3763ACC9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14846" y="1494707"/>
            <a:ext cx="3190003" cy="3119127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B89E4C16-F261-442F-98A4-33FF252C562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8181" y="3007011"/>
            <a:ext cx="0" cy="2268456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F94AD495-2447-4806-818E-4A83CE64A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043355"/>
            <a:ext cx="9666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</a:rPr>
              <a:t>LM</a:t>
            </a: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B33F9453-93F6-4346-BA99-89A4CF831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613835"/>
            <a:ext cx="9666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</a:rPr>
              <a:t>IS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AFBE03C1-234E-4A65-A939-4E14D34DF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1514" y="967155"/>
            <a:ext cx="10633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</a:rPr>
              <a:t>BP=0</a:t>
            </a:r>
          </a:p>
        </p:txBody>
      </p:sp>
      <p:graphicFrame>
        <p:nvGraphicFramePr>
          <p:cNvPr id="13" name="Object 15">
            <a:extLst>
              <a:ext uri="{FF2B5EF4-FFF2-40B4-BE49-F238E27FC236}">
                <a16:creationId xmlns:a16="http://schemas.microsoft.com/office/drawing/2014/main" id="{B8879EEA-E54A-4174-A22D-D55E33C7B3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099381"/>
              </p:ext>
            </p:extLst>
          </p:nvPr>
        </p:nvGraphicFramePr>
        <p:xfrm>
          <a:off x="2667000" y="837031"/>
          <a:ext cx="364514" cy="661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8560" imgH="164880" progId="Equation.3">
                  <p:embed/>
                </p:oleObj>
              </mc:Choice>
              <mc:Fallback>
                <p:oleObj name="Equation" r:id="rId2" imgW="88560" imgH="164880" progId="Equation.3">
                  <p:embed/>
                  <p:pic>
                    <p:nvPicPr>
                      <p:cNvPr id="1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837031"/>
                        <a:ext cx="364514" cy="6616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6">
            <a:extLst>
              <a:ext uri="{FF2B5EF4-FFF2-40B4-BE49-F238E27FC236}">
                <a16:creationId xmlns:a16="http://schemas.microsoft.com/office/drawing/2014/main" id="{66CE37C3-5AE1-430C-880F-5B82004287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730582"/>
              </p:ext>
            </p:extLst>
          </p:nvPr>
        </p:nvGraphicFramePr>
        <p:xfrm>
          <a:off x="8610600" y="5052956"/>
          <a:ext cx="465209" cy="537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80" imgH="164880" progId="Equation.DSMT4">
                  <p:embed/>
                </p:oleObj>
              </mc:Choice>
              <mc:Fallback>
                <p:oleObj name="Equation" r:id="rId4" imgW="139680" imgH="164880" progId="Equation.DSMT4">
                  <p:embed/>
                  <p:pic>
                    <p:nvPicPr>
                      <p:cNvPr id="13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0600" y="5052956"/>
                        <a:ext cx="465209" cy="537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upo 30">
            <a:extLst>
              <a:ext uri="{FF2B5EF4-FFF2-40B4-BE49-F238E27FC236}">
                <a16:creationId xmlns:a16="http://schemas.microsoft.com/office/drawing/2014/main" id="{3AA8408D-E88C-45A4-BD35-21825FBA085F}"/>
              </a:ext>
            </a:extLst>
          </p:cNvPr>
          <p:cNvGrpSpPr/>
          <p:nvPr/>
        </p:nvGrpSpPr>
        <p:grpSpPr>
          <a:xfrm>
            <a:off x="5254848" y="3101530"/>
            <a:ext cx="290000" cy="283557"/>
            <a:chOff x="3733800" y="3641725"/>
            <a:chExt cx="228600" cy="228600"/>
          </a:xfrm>
        </p:grpSpPr>
        <p:sp>
          <p:nvSpPr>
            <p:cNvPr id="16" name="Line 19">
              <a:extLst>
                <a:ext uri="{FF2B5EF4-FFF2-40B4-BE49-F238E27FC236}">
                  <a16:creationId xmlns:a16="http://schemas.microsoft.com/office/drawing/2014/main" id="{414E7AD0-D29F-43CB-ACFA-F1B23AAAF3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6200" y="3794125"/>
              <a:ext cx="76200" cy="762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20">
              <a:extLst>
                <a:ext uri="{FF2B5EF4-FFF2-40B4-BE49-F238E27FC236}">
                  <a16:creationId xmlns:a16="http://schemas.microsoft.com/office/drawing/2014/main" id="{5D833F24-27DE-4AAE-B0FA-54864BCF48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3800" y="3641725"/>
              <a:ext cx="76200" cy="762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8" name="Text Box 22">
            <a:extLst>
              <a:ext uri="{FF2B5EF4-FFF2-40B4-BE49-F238E27FC236}">
                <a16:creationId xmlns:a16="http://schemas.microsoft.com/office/drawing/2014/main" id="{E7B21946-DDBE-43CD-89AA-D607D1B47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1666" y="5234355"/>
            <a:ext cx="7733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</a:rPr>
              <a:t>Y</a:t>
            </a:r>
            <a:r>
              <a:rPr lang="en-US" sz="2000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9" name="Text Box 23">
            <a:extLst>
              <a:ext uri="{FF2B5EF4-FFF2-40B4-BE49-F238E27FC236}">
                <a16:creationId xmlns:a16="http://schemas.microsoft.com/office/drawing/2014/main" id="{3AD30490-CE0C-4FF1-9808-DFF3199E0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719755"/>
            <a:ext cx="580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rgbClr val="000000"/>
                </a:solidFill>
              </a:rPr>
              <a:t> A</a:t>
            </a:r>
          </a:p>
        </p:txBody>
      </p:sp>
      <p:sp>
        <p:nvSpPr>
          <p:cNvPr id="20" name="Oval 26">
            <a:extLst>
              <a:ext uri="{FF2B5EF4-FFF2-40B4-BE49-F238E27FC236}">
                <a16:creationId xmlns:a16="http://schemas.microsoft.com/office/drawing/2014/main" id="{D6D692E8-5F79-4786-8EB4-7AF2768FC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1514" y="2912492"/>
            <a:ext cx="193333" cy="1890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BR">
              <a:solidFill>
                <a:srgbClr val="0000FF"/>
              </a:solidFill>
            </a:endParaRPr>
          </a:p>
        </p:txBody>
      </p:sp>
      <p:sp>
        <p:nvSpPr>
          <p:cNvPr id="21" name="Line 27">
            <a:extLst>
              <a:ext uri="{FF2B5EF4-FFF2-40B4-BE49-F238E27FC236}">
                <a16:creationId xmlns:a16="http://schemas.microsoft.com/office/drawing/2014/main" id="{6F452203-1A59-4676-9AB6-98CA92B8D6D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8181" y="1400188"/>
            <a:ext cx="0" cy="3875279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Line 28">
            <a:extLst>
              <a:ext uri="{FF2B5EF4-FFF2-40B4-BE49-F238E27FC236}">
                <a16:creationId xmlns:a16="http://schemas.microsoft.com/office/drawing/2014/main" id="{943E331C-2480-4568-B16A-C3207CD34A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8179" y="3007011"/>
            <a:ext cx="1643335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" name="Text Box 29">
            <a:extLst>
              <a:ext uri="{FF2B5EF4-FFF2-40B4-BE49-F238E27FC236}">
                <a16:creationId xmlns:a16="http://schemas.microsoft.com/office/drawing/2014/main" id="{41D588EF-B914-4D73-A67B-568588048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1512" y="2643555"/>
            <a:ext cx="4833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</a:rPr>
              <a:t>i</a:t>
            </a:r>
            <a:r>
              <a:rPr lang="en-US" sz="2000" dirty="0">
                <a:solidFill>
                  <a:srgbClr val="000000"/>
                </a:solidFill>
              </a:rPr>
              <a:t>0</a:t>
            </a:r>
          </a:p>
        </p:txBody>
      </p:sp>
      <p:grpSp>
        <p:nvGrpSpPr>
          <p:cNvPr id="24" name="Grupo 31">
            <a:extLst>
              <a:ext uri="{FF2B5EF4-FFF2-40B4-BE49-F238E27FC236}">
                <a16:creationId xmlns:a16="http://schemas.microsoft.com/office/drawing/2014/main" id="{966D3F03-7B87-4C32-8017-8DCE95EE101E}"/>
              </a:ext>
            </a:extLst>
          </p:cNvPr>
          <p:cNvGrpSpPr/>
          <p:nvPr/>
        </p:nvGrpSpPr>
        <p:grpSpPr>
          <a:xfrm>
            <a:off x="2741512" y="1305670"/>
            <a:ext cx="5845154" cy="4451905"/>
            <a:chOff x="1752600" y="2193925"/>
            <a:chExt cx="4607590" cy="3589068"/>
          </a:xfrm>
        </p:grpSpPr>
        <p:sp>
          <p:nvSpPr>
            <p:cNvPr id="25" name="Line 32">
              <a:extLst>
                <a:ext uri="{FF2B5EF4-FFF2-40B4-BE49-F238E27FC236}">
                  <a16:creationId xmlns:a16="http://schemas.microsoft.com/office/drawing/2014/main" id="{28DB2E7D-A788-49FB-8BAE-AF4A8B13A4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57400" y="4022725"/>
              <a:ext cx="2057400" cy="0"/>
            </a:xfrm>
            <a:prstGeom prst="line">
              <a:avLst/>
            </a:prstGeom>
            <a:noFill/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6" name="Grupo 29">
              <a:extLst>
                <a:ext uri="{FF2B5EF4-FFF2-40B4-BE49-F238E27FC236}">
                  <a16:creationId xmlns:a16="http://schemas.microsoft.com/office/drawing/2014/main" id="{492F5208-C00C-4A06-9BB6-1A5D723A8AD0}"/>
                </a:ext>
              </a:extLst>
            </p:cNvPr>
            <p:cNvGrpSpPr/>
            <p:nvPr/>
          </p:nvGrpSpPr>
          <p:grpSpPr>
            <a:xfrm>
              <a:off x="1752600" y="2193925"/>
              <a:ext cx="4607590" cy="3589068"/>
              <a:chOff x="1752600" y="2193925"/>
              <a:chExt cx="4607590" cy="3589068"/>
            </a:xfrm>
          </p:grpSpPr>
          <p:sp>
            <p:nvSpPr>
              <p:cNvPr id="27" name="Oval 25">
                <a:extLst>
                  <a:ext uri="{FF2B5EF4-FFF2-40B4-BE49-F238E27FC236}">
                    <a16:creationId xmlns:a16="http://schemas.microsoft.com/office/drawing/2014/main" id="{472627D8-6E1C-4E44-8CC5-D5DA402B44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8600" y="3946525"/>
                <a:ext cx="152400" cy="1524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pt-BR">
                  <a:solidFill>
                    <a:srgbClr val="0000FF"/>
                  </a:solidFill>
                </a:endParaRPr>
              </a:p>
            </p:txBody>
          </p:sp>
          <p:sp>
            <p:nvSpPr>
              <p:cNvPr id="28" name="Line 17">
                <a:extLst>
                  <a:ext uri="{FF2B5EF4-FFF2-40B4-BE49-F238E27FC236}">
                    <a16:creationId xmlns:a16="http://schemas.microsoft.com/office/drawing/2014/main" id="{81A6FD1C-4FED-4767-9EEE-ECF6AE0BF3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4200" y="2498725"/>
                <a:ext cx="2514600" cy="25146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" name="Text Box 18">
                <a:extLst>
                  <a:ext uri="{FF2B5EF4-FFF2-40B4-BE49-F238E27FC236}">
                    <a16:creationId xmlns:a16="http://schemas.microsoft.com/office/drawing/2014/main" id="{C9B2B883-9A6E-40D4-A8D5-0B0B5E79BE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98191" y="2193925"/>
                <a:ext cx="761999" cy="4218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solidFill>
                      <a:srgbClr val="0000FF"/>
                    </a:solidFill>
                  </a:rPr>
                  <a:t>LM</a:t>
                </a:r>
                <a:r>
                  <a:rPr lang="en-US" sz="2000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30" name="Text Box 24">
                <a:extLst>
                  <a:ext uri="{FF2B5EF4-FFF2-40B4-BE49-F238E27FC236}">
                    <a16:creationId xmlns:a16="http://schemas.microsoft.com/office/drawing/2014/main" id="{00DF54EB-A111-4013-8975-1DF498E86D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91000" y="3825394"/>
                <a:ext cx="457200" cy="3970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b="1" dirty="0">
                    <a:solidFill>
                      <a:srgbClr val="0000FF"/>
                    </a:solidFill>
                  </a:rPr>
                  <a:t>B</a:t>
                </a:r>
              </a:p>
            </p:txBody>
          </p:sp>
          <p:sp>
            <p:nvSpPr>
              <p:cNvPr id="31" name="Line 30">
                <a:extLst>
                  <a:ext uri="{FF2B5EF4-FFF2-40B4-BE49-F238E27FC236}">
                    <a16:creationId xmlns:a16="http://schemas.microsoft.com/office/drawing/2014/main" id="{2766DD3D-5C4E-463A-A8B8-E7C10F1A6F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14800" y="4022725"/>
                <a:ext cx="0" cy="1371600"/>
              </a:xfrm>
              <a:prstGeom prst="line">
                <a:avLst/>
              </a:prstGeom>
              <a:noFill/>
              <a:ln w="9525" cap="rnd">
                <a:solidFill>
                  <a:srgbClr val="0000FF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" name="Text Box 31">
                <a:extLst>
                  <a:ext uri="{FF2B5EF4-FFF2-40B4-BE49-F238E27FC236}">
                    <a16:creationId xmlns:a16="http://schemas.microsoft.com/office/drawing/2014/main" id="{D3D739D1-18FB-4BC1-8FE3-AA435BD15D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2400" y="5361180"/>
                <a:ext cx="609600" cy="4218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>
                    <a:solidFill>
                      <a:srgbClr val="0000FF"/>
                    </a:solidFill>
                  </a:rPr>
                  <a:t>Y</a:t>
                </a:r>
                <a:r>
                  <a:rPr lang="en-US" sz="2000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33" name="Text Box 33">
                <a:extLst>
                  <a:ext uri="{FF2B5EF4-FFF2-40B4-BE49-F238E27FC236}">
                    <a16:creationId xmlns:a16="http://schemas.microsoft.com/office/drawing/2014/main" id="{C2AF7EB7-F872-4478-AEF9-011792B98C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52600" y="3772169"/>
                <a:ext cx="381000" cy="4218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>
                    <a:solidFill>
                      <a:srgbClr val="0000FF"/>
                    </a:solidFill>
                  </a:rPr>
                  <a:t>i</a:t>
                </a:r>
                <a:r>
                  <a:rPr lang="en-US" sz="2000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</p:grpSp>
      </p:grp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F9AC3BBF-AE8F-471B-AB37-2887F9322A9D}"/>
              </a:ext>
            </a:extLst>
          </p:cNvPr>
          <p:cNvSpPr txBox="1"/>
          <p:nvPr/>
        </p:nvSpPr>
        <p:spPr>
          <a:xfrm>
            <a:off x="379827" y="6035041"/>
            <a:ext cx="75543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000" dirty="0">
                <a:latin typeface="+mn-lt"/>
              </a:rPr>
              <a:t>Logo, o item I é verdadeiro.</a:t>
            </a:r>
          </a:p>
        </p:txBody>
      </p:sp>
    </p:spTree>
    <p:extLst>
      <p:ext uri="{BB962C8B-B14F-4D97-AF65-F5344CB8AC3E}">
        <p14:creationId xmlns:p14="http://schemas.microsoft.com/office/powerpoint/2010/main" val="394828687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>
            <a:extLst>
              <a:ext uri="{FF2B5EF4-FFF2-40B4-BE49-F238E27FC236}">
                <a16:creationId xmlns:a16="http://schemas.microsoft.com/office/drawing/2014/main" id="{0156E73F-8A81-4E8C-9815-0A0638167231}"/>
              </a:ext>
            </a:extLst>
          </p:cNvPr>
          <p:cNvSpPr/>
          <p:nvPr/>
        </p:nvSpPr>
        <p:spPr bwMode="auto">
          <a:xfrm>
            <a:off x="112541" y="3179300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5DCD0D-1F7B-47E5-92E6-F2F789E21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426" y="204028"/>
            <a:ext cx="11751180" cy="4883150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>
                <a:solidFill>
                  <a:schemeClr val="tx1"/>
                </a:solidFill>
                <a:latin typeface="Source Sans Pro" panose="020B0503030403020204" pitchFamily="34" charset="0"/>
              </a:rPr>
              <a:t>2) FGV - Técnico de Nível Superior (</a:t>
            </a:r>
            <a:r>
              <a:rPr lang="pt-BR" b="1" dirty="0" err="1">
                <a:solidFill>
                  <a:schemeClr val="tx1"/>
                </a:solidFill>
                <a:latin typeface="Source Sans Pro" panose="020B0503030403020204" pitchFamily="34" charset="0"/>
              </a:rPr>
              <a:t>Pref</a:t>
            </a:r>
            <a:r>
              <a:rPr lang="pt-BR" b="1" dirty="0">
                <a:solidFill>
                  <a:schemeClr val="tx1"/>
                </a:solidFill>
                <a:latin typeface="Source Sans Pro" panose="020B0503030403020204" pitchFamily="34" charset="0"/>
              </a:rPr>
              <a:t> Salvador)/Suporte Administrativo/Economia ou Gestão Financeira/2017</a:t>
            </a:r>
            <a:endParaRPr lang="pt-BR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Supondo o modelo keynesiano de determinação da renda com consumo, investimento e governo, a renda de equilíbrio será maior quando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propensão marginal a consumir se aproximar da unidade.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alíquota tributária se aproximar da unidade.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consumo autônomo diminuir.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investimento autônomo diminuir.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gasto público autônomo diminuir.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444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B6F21C34-8338-4D3B-A0E5-9C11B340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864" y="360164"/>
            <a:ext cx="113538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O aumento da oferta monetária nominal aumenta a oferta real de moeda (preços rígidos), deslocando a curva LM para LM</a:t>
            </a:r>
            <a:r>
              <a:rPr lang="pt-BR" sz="2000" dirty="0">
                <a:solidFill>
                  <a:schemeClr val="tx1"/>
                </a:solidFill>
              </a:rPr>
              <a:t>1</a:t>
            </a:r>
            <a:r>
              <a:rPr lang="pt-BR" dirty="0">
                <a:solidFill>
                  <a:schemeClr val="tx1"/>
                </a:solidFill>
              </a:rPr>
              <a:t>. A redução da taxa de juros aumenta o investimento, aumentando o produto para Y</a:t>
            </a:r>
            <a:r>
              <a:rPr lang="pt-BR" sz="2000" dirty="0">
                <a:solidFill>
                  <a:schemeClr val="tx1"/>
                </a:solidFill>
              </a:rPr>
              <a:t>1</a:t>
            </a:r>
            <a:r>
              <a:rPr lang="pt-BR" dirty="0">
                <a:solidFill>
                  <a:schemeClr val="tx1"/>
                </a:solidFill>
              </a:rPr>
              <a:t> (note que não existe “fuga” de capitais, pois não há mobilidade de capitais.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No ponto B existe um déficit no balanço de pagamentos, pois o aumento da renda eleva as importações de bens e serviços. Sendo assim, existe um excesso de demanda por moeda estrangeira. Para manter o câmbio fixo o Banco Central vende reservas internacionais, ocasionando uma contração da oferta monetária. Logo, a curva LM</a:t>
            </a:r>
            <a:r>
              <a:rPr lang="pt-BR" sz="2000" dirty="0">
                <a:solidFill>
                  <a:schemeClr val="tx1"/>
                </a:solidFill>
              </a:rPr>
              <a:t>1</a:t>
            </a:r>
            <a:r>
              <a:rPr lang="pt-BR" dirty="0">
                <a:solidFill>
                  <a:schemeClr val="tx1"/>
                </a:solidFill>
              </a:rPr>
              <a:t> volta para LM.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283293"/>
      </p:ext>
    </p:extLst>
  </p:cSld>
  <p:clrMapOvr>
    <a:masterClrMapping/>
  </p:clrMapOvr>
  <p:transition spd="med">
    <p:wipe dir="r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4BE9E698-BEB3-4735-8F7B-A05118513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-584983"/>
            <a:ext cx="8991600" cy="1325563"/>
          </a:xfrm>
        </p:spPr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Política Fiscal com Câmbio Fixo (SMC)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Line 1029">
            <a:extLst>
              <a:ext uri="{FF2B5EF4-FFF2-40B4-BE49-F238E27FC236}">
                <a16:creationId xmlns:a16="http://schemas.microsoft.com/office/drawing/2014/main" id="{0060FE0E-A793-410F-9585-98DE05E697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16782" y="1085096"/>
            <a:ext cx="0" cy="4558704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Line 1030">
            <a:extLst>
              <a:ext uri="{FF2B5EF4-FFF2-40B4-BE49-F238E27FC236}">
                <a16:creationId xmlns:a16="http://schemas.microsoft.com/office/drawing/2014/main" id="{38CFB0BA-B39E-4E83-8199-A1069CEDDC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1521" y="5544697"/>
            <a:ext cx="6105154" cy="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Line 1031">
            <a:extLst>
              <a:ext uri="{FF2B5EF4-FFF2-40B4-BE49-F238E27FC236}">
                <a16:creationId xmlns:a16="http://schemas.microsoft.com/office/drawing/2014/main" id="{2CA4ABAD-7887-4ECE-BD2A-5522F4E410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3611" y="1778812"/>
            <a:ext cx="3473622" cy="3270374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Line 1032">
            <a:extLst>
              <a:ext uri="{FF2B5EF4-FFF2-40B4-BE49-F238E27FC236}">
                <a16:creationId xmlns:a16="http://schemas.microsoft.com/office/drawing/2014/main" id="{11068B31-536B-45BF-8607-3D00D4DEEF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37827" y="1580607"/>
            <a:ext cx="3473622" cy="3270374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Text Box 1034">
            <a:extLst>
              <a:ext uri="{FF2B5EF4-FFF2-40B4-BE49-F238E27FC236}">
                <a16:creationId xmlns:a16="http://schemas.microsoft.com/office/drawing/2014/main" id="{7A68638B-C939-4187-9960-7365BD66E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1232003"/>
            <a:ext cx="8420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</a:rPr>
              <a:t>LM</a:t>
            </a:r>
          </a:p>
        </p:txBody>
      </p:sp>
      <p:sp>
        <p:nvSpPr>
          <p:cNvPr id="10" name="Text Box 1035">
            <a:extLst>
              <a:ext uri="{FF2B5EF4-FFF2-40B4-BE49-F238E27FC236}">
                <a16:creationId xmlns:a16="http://schemas.microsoft.com/office/drawing/2014/main" id="{5D8704B2-C48C-445A-A886-1BA02CCFA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835397"/>
            <a:ext cx="10526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</a:rPr>
              <a:t>IS</a:t>
            </a:r>
          </a:p>
        </p:txBody>
      </p:sp>
      <p:sp>
        <p:nvSpPr>
          <p:cNvPr id="11" name="Text Box 1036">
            <a:extLst>
              <a:ext uri="{FF2B5EF4-FFF2-40B4-BE49-F238E27FC236}">
                <a16:creationId xmlns:a16="http://schemas.microsoft.com/office/drawing/2014/main" id="{FA0449BD-9F3B-4E11-BAE9-8B8AA1C8B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6224" y="1015217"/>
            <a:ext cx="11578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</a:rPr>
              <a:t>BP=0</a:t>
            </a:r>
          </a:p>
        </p:txBody>
      </p:sp>
      <p:graphicFrame>
        <p:nvGraphicFramePr>
          <p:cNvPr id="12" name="Object 1037">
            <a:extLst>
              <a:ext uri="{FF2B5EF4-FFF2-40B4-BE49-F238E27FC236}">
                <a16:creationId xmlns:a16="http://schemas.microsoft.com/office/drawing/2014/main" id="{BB871446-9A01-4730-9BB2-96A83D649D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254734"/>
              </p:ext>
            </p:extLst>
          </p:nvPr>
        </p:nvGraphicFramePr>
        <p:xfrm>
          <a:off x="2514600" y="787789"/>
          <a:ext cx="396922" cy="693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8560" imgH="164880" progId="Equation.DSMT4">
                  <p:embed/>
                </p:oleObj>
              </mc:Choice>
              <mc:Fallback>
                <p:oleObj name="Equation" r:id="rId2" imgW="88560" imgH="164880" progId="Equation.DSMT4">
                  <p:embed/>
                  <p:pic>
                    <p:nvPicPr>
                      <p:cNvPr id="11" name="Object 10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787789"/>
                        <a:ext cx="396922" cy="6937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038">
            <a:extLst>
              <a:ext uri="{FF2B5EF4-FFF2-40B4-BE49-F238E27FC236}">
                <a16:creationId xmlns:a16="http://schemas.microsoft.com/office/drawing/2014/main" id="{6916D84F-D422-4CEC-96D2-021045BCBE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261099"/>
              </p:ext>
            </p:extLst>
          </p:nvPr>
        </p:nvGraphicFramePr>
        <p:xfrm>
          <a:off x="8991600" y="5311396"/>
          <a:ext cx="506571" cy="563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80" imgH="164880" progId="Equation.DSMT4">
                  <p:embed/>
                </p:oleObj>
              </mc:Choice>
              <mc:Fallback>
                <p:oleObj name="Equation" r:id="rId4" imgW="139680" imgH="164880" progId="Equation.DSMT4">
                  <p:embed/>
                  <p:pic>
                    <p:nvPicPr>
                      <p:cNvPr id="12" name="Object 10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1600" y="5311396"/>
                        <a:ext cx="506571" cy="5636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041">
            <a:extLst>
              <a:ext uri="{FF2B5EF4-FFF2-40B4-BE49-F238E27FC236}">
                <a16:creationId xmlns:a16="http://schemas.microsoft.com/office/drawing/2014/main" id="{DFA9CFDA-612E-4C23-B8AE-D0EBB166A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9110" y="5454171"/>
            <a:ext cx="842090" cy="520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</a:rPr>
              <a:t>Y</a:t>
            </a:r>
            <a:r>
              <a:rPr lang="en-US" sz="2000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5" name="Text Box 1042">
            <a:extLst>
              <a:ext uri="{FF2B5EF4-FFF2-40B4-BE49-F238E27FC236}">
                <a16:creationId xmlns:a16="http://schemas.microsoft.com/office/drawing/2014/main" id="{F42FDC2B-B41B-4003-AAC7-30A827CB1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0962" y="2926746"/>
            <a:ext cx="63156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rgbClr val="000000"/>
                </a:solidFill>
              </a:rPr>
              <a:t> A</a:t>
            </a:r>
          </a:p>
        </p:txBody>
      </p:sp>
      <p:sp>
        <p:nvSpPr>
          <p:cNvPr id="16" name="Oval 1045">
            <a:extLst>
              <a:ext uri="{FF2B5EF4-FFF2-40B4-BE49-F238E27FC236}">
                <a16:creationId xmlns:a16="http://schemas.microsoft.com/office/drawing/2014/main" id="{0E74A5A1-5B2B-4EDF-AB57-3D63CBB13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007" y="3067141"/>
            <a:ext cx="210523" cy="19820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BR">
              <a:solidFill>
                <a:srgbClr val="0000FF"/>
              </a:solidFill>
            </a:endParaRPr>
          </a:p>
        </p:txBody>
      </p:sp>
      <p:sp>
        <p:nvSpPr>
          <p:cNvPr id="17" name="Line 1046">
            <a:extLst>
              <a:ext uri="{FF2B5EF4-FFF2-40B4-BE49-F238E27FC236}">
                <a16:creationId xmlns:a16="http://schemas.microsoft.com/office/drawing/2014/main" id="{96DE1C05-B702-4E41-8485-238F06B96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7269" y="1481505"/>
            <a:ext cx="0" cy="4063192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Line 1047">
            <a:extLst>
              <a:ext uri="{FF2B5EF4-FFF2-40B4-BE49-F238E27FC236}">
                <a16:creationId xmlns:a16="http://schemas.microsoft.com/office/drawing/2014/main" id="{269A3788-AC53-431C-A6DB-3C10B70AE3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16782" y="3166243"/>
            <a:ext cx="1789442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Text Box 1048">
            <a:extLst>
              <a:ext uri="{FF2B5EF4-FFF2-40B4-BE49-F238E27FC236}">
                <a16:creationId xmlns:a16="http://schemas.microsoft.com/office/drawing/2014/main" id="{8665B6DF-EE10-4542-B2A4-523DA78AD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5737" y="2854197"/>
            <a:ext cx="5263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</a:rPr>
              <a:t>i</a:t>
            </a:r>
            <a:r>
              <a:rPr lang="en-US" sz="2000" dirty="0">
                <a:solidFill>
                  <a:srgbClr val="000000"/>
                </a:solidFill>
              </a:rPr>
              <a:t>0</a:t>
            </a:r>
          </a:p>
        </p:txBody>
      </p:sp>
      <p:grpSp>
        <p:nvGrpSpPr>
          <p:cNvPr id="20" name="Grupo 34">
            <a:extLst>
              <a:ext uri="{FF2B5EF4-FFF2-40B4-BE49-F238E27FC236}">
                <a16:creationId xmlns:a16="http://schemas.microsoft.com/office/drawing/2014/main" id="{A915002B-B00E-4E14-87D8-241F41DF328E}"/>
              </a:ext>
            </a:extLst>
          </p:cNvPr>
          <p:cNvGrpSpPr/>
          <p:nvPr/>
        </p:nvGrpSpPr>
        <p:grpSpPr>
          <a:xfrm>
            <a:off x="2595737" y="786618"/>
            <a:ext cx="5100464" cy="3469752"/>
            <a:chOff x="1752600" y="2056499"/>
            <a:chExt cx="3692292" cy="2667901"/>
          </a:xfrm>
        </p:grpSpPr>
        <p:sp>
          <p:nvSpPr>
            <p:cNvPr id="21" name="Oval 1066">
              <a:extLst>
                <a:ext uri="{FF2B5EF4-FFF2-40B4-BE49-F238E27FC236}">
                  <a16:creationId xmlns:a16="http://schemas.microsoft.com/office/drawing/2014/main" id="{D84AEF98-6214-4089-8D0F-4DB7A1CC7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3200400"/>
              <a:ext cx="152400" cy="1524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>
                <a:solidFill>
                  <a:srgbClr val="0000FF"/>
                </a:solidFill>
              </a:endParaRPr>
            </a:p>
          </p:txBody>
        </p:sp>
        <p:sp>
          <p:nvSpPr>
            <p:cNvPr id="22" name="Line 1068">
              <a:extLst>
                <a:ext uri="{FF2B5EF4-FFF2-40B4-BE49-F238E27FC236}">
                  <a16:creationId xmlns:a16="http://schemas.microsoft.com/office/drawing/2014/main" id="{A28C0677-1FA6-4F57-86F4-6BB249C4E1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57400" y="3276600"/>
              <a:ext cx="1600200" cy="0"/>
            </a:xfrm>
            <a:prstGeom prst="line">
              <a:avLst/>
            </a:prstGeom>
            <a:noFill/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Text Box 1069">
              <a:extLst>
                <a:ext uri="{FF2B5EF4-FFF2-40B4-BE49-F238E27FC236}">
                  <a16:creationId xmlns:a16="http://schemas.microsoft.com/office/drawing/2014/main" id="{1E9CA06D-D880-4A9A-8CAB-CFE98F69F8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2600" y="3001772"/>
              <a:ext cx="381000" cy="402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rgbClr val="0000FF"/>
                  </a:solidFill>
                </a:rPr>
                <a:t>i</a:t>
              </a:r>
              <a:r>
                <a:rPr lang="en-US" sz="2000" dirty="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24" name="Text Box 1072">
              <a:extLst>
                <a:ext uri="{FF2B5EF4-FFF2-40B4-BE49-F238E27FC236}">
                  <a16:creationId xmlns:a16="http://schemas.microsoft.com/office/drawing/2014/main" id="{BB26A532-E79B-4F2A-A02A-394DEF9122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7436" y="2842216"/>
              <a:ext cx="457200" cy="378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b="1" dirty="0">
                  <a:solidFill>
                    <a:srgbClr val="0000FF"/>
                  </a:solidFill>
                </a:rPr>
                <a:t> C</a:t>
              </a:r>
            </a:p>
          </p:txBody>
        </p:sp>
        <p:sp>
          <p:nvSpPr>
            <p:cNvPr id="25" name="Line 1074">
              <a:extLst>
                <a:ext uri="{FF2B5EF4-FFF2-40B4-BE49-F238E27FC236}">
                  <a16:creationId xmlns:a16="http://schemas.microsoft.com/office/drawing/2014/main" id="{E0662C1D-5456-48C5-BD8F-622CD15B5A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9800" y="2362200"/>
              <a:ext cx="2362200" cy="23622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Text Box 1075">
              <a:extLst>
                <a:ext uri="{FF2B5EF4-FFF2-40B4-BE49-F238E27FC236}">
                  <a16:creationId xmlns:a16="http://schemas.microsoft.com/office/drawing/2014/main" id="{7050D008-D278-424C-A3E4-CFEE3F81FB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0492" y="2056499"/>
              <a:ext cx="914400" cy="402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0000FF"/>
                  </a:solidFill>
                </a:rPr>
                <a:t>LM</a:t>
              </a:r>
              <a:r>
                <a:rPr lang="en-US" sz="2000" b="1" dirty="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7" name="Line 1078">
              <a:extLst>
                <a:ext uri="{FF2B5EF4-FFF2-40B4-BE49-F238E27FC236}">
                  <a16:creationId xmlns:a16="http://schemas.microsoft.com/office/drawing/2014/main" id="{904753D8-9BA8-46F6-82A0-DA519D2C28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33800" y="3352800"/>
              <a:ext cx="152400" cy="1524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8" name="Grupo 2">
            <a:extLst>
              <a:ext uri="{FF2B5EF4-FFF2-40B4-BE49-F238E27FC236}">
                <a16:creationId xmlns:a16="http://schemas.microsoft.com/office/drawing/2014/main" id="{04EE266C-0C3F-4C1C-A7FB-0193BD80B6D7}"/>
              </a:ext>
            </a:extLst>
          </p:cNvPr>
          <p:cNvGrpSpPr/>
          <p:nvPr/>
        </p:nvGrpSpPr>
        <p:grpSpPr>
          <a:xfrm>
            <a:off x="2595737" y="1481506"/>
            <a:ext cx="6153075" cy="4473676"/>
            <a:chOff x="1752600" y="2590800"/>
            <a:chExt cx="4454291" cy="3439822"/>
          </a:xfrm>
        </p:grpSpPr>
        <p:sp>
          <p:nvSpPr>
            <p:cNvPr id="29" name="Text Box 1050">
              <a:extLst>
                <a:ext uri="{FF2B5EF4-FFF2-40B4-BE49-F238E27FC236}">
                  <a16:creationId xmlns:a16="http://schemas.microsoft.com/office/drawing/2014/main" id="{297E005E-ED5C-4BF8-B13B-17DC9C24B4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2373" y="5630512"/>
              <a:ext cx="6096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rgbClr val="0000FF"/>
                  </a:solidFill>
                </a:rPr>
                <a:t>Y</a:t>
              </a:r>
              <a:r>
                <a:rPr lang="en-US" sz="2000" dirty="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30" name="Line 1060">
              <a:extLst>
                <a:ext uri="{FF2B5EF4-FFF2-40B4-BE49-F238E27FC236}">
                  <a16:creationId xmlns:a16="http://schemas.microsoft.com/office/drawing/2014/main" id="{FC1A20CC-AA84-43C3-9C1C-8E0D38FC6F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800" y="2590800"/>
              <a:ext cx="2514600" cy="25146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Text Box 1061">
              <a:extLst>
                <a:ext uri="{FF2B5EF4-FFF2-40B4-BE49-F238E27FC236}">
                  <a16:creationId xmlns:a16="http://schemas.microsoft.com/office/drawing/2014/main" id="{D7B62DBD-EEF9-4846-B43E-B2C998AC73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44891" y="4927427"/>
              <a:ext cx="762000" cy="402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0000FF"/>
                  </a:solidFill>
                </a:rPr>
                <a:t>IS</a:t>
              </a:r>
              <a:r>
                <a:rPr lang="en-US" sz="2000" b="1" dirty="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32" name="Oval 1065">
              <a:extLst>
                <a:ext uri="{FF2B5EF4-FFF2-40B4-BE49-F238E27FC236}">
                  <a16:creationId xmlns:a16="http://schemas.microsoft.com/office/drawing/2014/main" id="{D3F94F78-E186-4411-BAE2-3622E12CE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62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>
                <a:solidFill>
                  <a:srgbClr val="0000FF"/>
                </a:solidFill>
              </a:endParaRPr>
            </a:p>
          </p:txBody>
        </p:sp>
        <p:sp>
          <p:nvSpPr>
            <p:cNvPr id="33" name="Line 1067">
              <a:extLst>
                <a:ext uri="{FF2B5EF4-FFF2-40B4-BE49-F238E27FC236}">
                  <a16:creationId xmlns:a16="http://schemas.microsoft.com/office/drawing/2014/main" id="{79D9009E-6C2A-4B5B-8C7F-A4A9226790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57400" y="3581400"/>
              <a:ext cx="1905000" cy="0"/>
            </a:xfrm>
            <a:prstGeom prst="line">
              <a:avLst/>
            </a:prstGeom>
            <a:noFill/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Text Box 1070">
              <a:extLst>
                <a:ext uri="{FF2B5EF4-FFF2-40B4-BE49-F238E27FC236}">
                  <a16:creationId xmlns:a16="http://schemas.microsoft.com/office/drawing/2014/main" id="{DDC3F38D-009C-48E0-AEF1-2C42307DE9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2600" y="3353314"/>
              <a:ext cx="381000" cy="402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rgbClr val="0000FF"/>
                  </a:solidFill>
                </a:rPr>
                <a:t>i</a:t>
              </a:r>
              <a:r>
                <a:rPr lang="en-US" sz="2000" dirty="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35" name="Line 1071">
              <a:extLst>
                <a:ext uri="{FF2B5EF4-FFF2-40B4-BE49-F238E27FC236}">
                  <a16:creationId xmlns:a16="http://schemas.microsoft.com/office/drawing/2014/main" id="{7E401257-5A40-42BE-A08B-1570CABAF5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2400" y="3581400"/>
              <a:ext cx="0" cy="2133600"/>
            </a:xfrm>
            <a:prstGeom prst="line">
              <a:avLst/>
            </a:prstGeom>
            <a:noFill/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Text Box 1073">
              <a:extLst>
                <a:ext uri="{FF2B5EF4-FFF2-40B4-BE49-F238E27FC236}">
                  <a16:creationId xmlns:a16="http://schemas.microsoft.com/office/drawing/2014/main" id="{7F5B949F-C767-4B20-A874-EF4C9F808E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1664" y="3386433"/>
              <a:ext cx="457200" cy="378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b="1" dirty="0">
                  <a:solidFill>
                    <a:srgbClr val="0000FF"/>
                  </a:solidFill>
                </a:rPr>
                <a:t>  B</a:t>
              </a:r>
            </a:p>
          </p:txBody>
        </p:sp>
        <p:sp>
          <p:nvSpPr>
            <p:cNvPr id="37" name="Line 1079">
              <a:extLst>
                <a:ext uri="{FF2B5EF4-FFF2-40B4-BE49-F238E27FC236}">
                  <a16:creationId xmlns:a16="http://schemas.microsoft.com/office/drawing/2014/main" id="{70A6DFEA-733C-4B2A-8E6E-9B3439B181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67200" y="4191000"/>
              <a:ext cx="228600" cy="2286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7D713CE4-FBEF-4A72-AB43-85692BDCF1E0}"/>
              </a:ext>
            </a:extLst>
          </p:cNvPr>
          <p:cNvSpPr txBox="1"/>
          <p:nvPr/>
        </p:nvSpPr>
        <p:spPr>
          <a:xfrm>
            <a:off x="379827" y="6035041"/>
            <a:ext cx="75543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000" dirty="0">
                <a:latin typeface="+mn-lt"/>
              </a:rPr>
              <a:t>Logo, o item II é verdadeiro.</a:t>
            </a:r>
          </a:p>
        </p:txBody>
      </p:sp>
    </p:spTree>
    <p:extLst>
      <p:ext uri="{BB962C8B-B14F-4D97-AF65-F5344CB8AC3E}">
        <p14:creationId xmlns:p14="http://schemas.microsoft.com/office/powerpoint/2010/main" val="327928218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98CD85F7-811F-492B-8277-E0F28CCBE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728" y="321138"/>
            <a:ext cx="11430000" cy="61007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A política fiscal expansionista (por exemplo, um aumento em G) aumenta a demanda agregada e o produto (IS-IS</a:t>
            </a:r>
            <a:r>
              <a:rPr lang="pt-BR" sz="2000" dirty="0">
                <a:solidFill>
                  <a:schemeClr val="tx1"/>
                </a:solidFill>
              </a:rPr>
              <a:t>1</a:t>
            </a:r>
            <a:r>
              <a:rPr lang="pt-BR" dirty="0">
                <a:solidFill>
                  <a:schemeClr val="tx1"/>
                </a:solidFill>
              </a:rPr>
              <a:t>). O aumento do produto (renda) eleva a demanda por moeda, elevando a taxa de juros.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Se a economia fosse fechada, o equilíbrio final se daria no ponto B, onde os mercados de bens e monetário estão em equilíbrio. Entretanto, no ponto B, o balanço de pagamentos apresenta um déficit, pois o aumento da renda eleva as importações de bens e serviços, ocasionando um déficit na conta corrente e no balanço de pagamentos (note que a elevação na taxa de juros não provoca uma entrada de capitais, pois não há mobilidade de capitais).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O déficit no BP faz com que haja um excesso de demanda pela moeda estrangeira. Para manter o câmbio fixo, o Banco Central vende reservas internacionais, contraindo assim a oferta monetária. Com isso, a curva LM desloca-se para LM</a:t>
            </a:r>
            <a:r>
              <a:rPr lang="pt-BR" sz="2000" dirty="0">
                <a:solidFill>
                  <a:schemeClr val="tx1"/>
                </a:solidFill>
              </a:rPr>
              <a:t>1</a:t>
            </a:r>
            <a:r>
              <a:rPr lang="pt-BR" dirty="0">
                <a:solidFill>
                  <a:schemeClr val="tx1"/>
                </a:solidFill>
              </a:rPr>
              <a:t>, até que o BP volte a estar em equilíbrio.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198421"/>
      </p:ext>
    </p:extLst>
  </p:cSld>
  <p:clrMapOvr>
    <a:masterClrMapping/>
  </p:clrMapOvr>
  <p:transition spd="med">
    <p:wipe dir="r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aixaDeTexto 41">
            <a:extLst>
              <a:ext uri="{FF2B5EF4-FFF2-40B4-BE49-F238E27FC236}">
                <a16:creationId xmlns:a16="http://schemas.microsoft.com/office/drawing/2014/main" id="{1C5C39FF-11EC-4F4B-A5A6-4EBB49C21E4B}"/>
              </a:ext>
            </a:extLst>
          </p:cNvPr>
          <p:cNvSpPr txBox="1"/>
          <p:nvPr/>
        </p:nvSpPr>
        <p:spPr>
          <a:xfrm>
            <a:off x="422030" y="5739619"/>
            <a:ext cx="114510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3000" dirty="0">
                <a:latin typeface="+mn-lt"/>
              </a:rPr>
              <a:t>Logo, o item III é verdadeiro, mas note que a desvalorização cambial é provocada pela política monetária expansionista.</a:t>
            </a:r>
          </a:p>
        </p:txBody>
      </p:sp>
      <p:sp>
        <p:nvSpPr>
          <p:cNvPr id="45" name="Título 1">
            <a:extLst>
              <a:ext uri="{FF2B5EF4-FFF2-40B4-BE49-F238E27FC236}">
                <a16:creationId xmlns:a16="http://schemas.microsoft.com/office/drawing/2014/main" id="{310A8B69-0F11-4C7F-B14C-E7BC0B948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460" y="-613119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Política Monetária com Câmbio Flexível (SMC)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6" name="Line 5">
            <a:extLst>
              <a:ext uri="{FF2B5EF4-FFF2-40B4-BE49-F238E27FC236}">
                <a16:creationId xmlns:a16="http://schemas.microsoft.com/office/drawing/2014/main" id="{9B4915F7-866A-4BB1-B6F9-A37B1D7CEC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95939" y="822176"/>
            <a:ext cx="0" cy="4607707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" name="Line 6">
            <a:extLst>
              <a:ext uri="{FF2B5EF4-FFF2-40B4-BE49-F238E27FC236}">
                <a16:creationId xmlns:a16="http://schemas.microsoft.com/office/drawing/2014/main" id="{A1F42CFE-064C-4300-88F5-CE95C7F95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0280" y="5329715"/>
            <a:ext cx="6128222" cy="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" name="Line 7">
            <a:extLst>
              <a:ext uri="{FF2B5EF4-FFF2-40B4-BE49-F238E27FC236}">
                <a16:creationId xmlns:a16="http://schemas.microsoft.com/office/drawing/2014/main" id="{F9FF854F-B91B-4E59-B551-8684295015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35552" y="1523348"/>
            <a:ext cx="3486747" cy="3305529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" name="Line 8">
            <a:extLst>
              <a:ext uri="{FF2B5EF4-FFF2-40B4-BE49-F238E27FC236}">
                <a16:creationId xmlns:a16="http://schemas.microsoft.com/office/drawing/2014/main" id="{6BF2761A-8913-415F-98EF-F72E510AA4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18575" y="1323013"/>
            <a:ext cx="3486747" cy="3305529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" name="Line 9">
            <a:extLst>
              <a:ext uri="{FF2B5EF4-FFF2-40B4-BE49-F238E27FC236}">
                <a16:creationId xmlns:a16="http://schemas.microsoft.com/office/drawing/2014/main" id="{E0B5AFAA-3E5C-4D8E-B3F6-7C17B621BB1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4779" y="2925694"/>
            <a:ext cx="0" cy="2404021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" name="Text Box 10">
            <a:extLst>
              <a:ext uri="{FF2B5EF4-FFF2-40B4-BE49-F238E27FC236}">
                <a16:creationId xmlns:a16="http://schemas.microsoft.com/office/drawing/2014/main" id="{DB944079-A9B6-4EB6-8083-227917927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4388" y="989053"/>
            <a:ext cx="8452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</a:rPr>
              <a:t>LM</a:t>
            </a:r>
          </a:p>
        </p:txBody>
      </p:sp>
      <p:sp>
        <p:nvSpPr>
          <p:cNvPr id="52" name="Text Box 11">
            <a:extLst>
              <a:ext uri="{FF2B5EF4-FFF2-40B4-BE49-F238E27FC236}">
                <a16:creationId xmlns:a16="http://schemas.microsoft.com/office/drawing/2014/main" id="{43E30243-C8F5-475E-A615-593F9E893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6470" y="4646653"/>
            <a:ext cx="10565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</a:rPr>
              <a:t>IS</a:t>
            </a:r>
          </a:p>
        </p:txBody>
      </p:sp>
      <p:sp>
        <p:nvSpPr>
          <p:cNvPr id="53" name="Text Box 12">
            <a:extLst>
              <a:ext uri="{FF2B5EF4-FFF2-40B4-BE49-F238E27FC236}">
                <a16:creationId xmlns:a16="http://schemas.microsoft.com/office/drawing/2014/main" id="{81C29C9B-A90A-4DF5-9824-A9BAF39F6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2142" y="750273"/>
            <a:ext cx="11622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</a:rPr>
              <a:t>BP=0</a:t>
            </a:r>
          </a:p>
        </p:txBody>
      </p:sp>
      <p:graphicFrame>
        <p:nvGraphicFramePr>
          <p:cNvPr id="54" name="Object 13">
            <a:extLst>
              <a:ext uri="{FF2B5EF4-FFF2-40B4-BE49-F238E27FC236}">
                <a16:creationId xmlns:a16="http://schemas.microsoft.com/office/drawing/2014/main" id="{28AD2EEA-1F7C-48D2-B3A8-61A6B734D7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771409"/>
              </p:ext>
            </p:extLst>
          </p:nvPr>
        </p:nvGraphicFramePr>
        <p:xfrm>
          <a:off x="2291860" y="662353"/>
          <a:ext cx="398422" cy="701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8560" imgH="164880" progId="Equation.3">
                  <p:embed/>
                </p:oleObj>
              </mc:Choice>
              <mc:Fallback>
                <p:oleObj name="Equation" r:id="rId2" imgW="88560" imgH="164880" progId="Equation.3">
                  <p:embed/>
                  <p:pic>
                    <p:nvPicPr>
                      <p:cNvPr id="12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1860" y="662353"/>
                        <a:ext cx="398422" cy="701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4">
            <a:extLst>
              <a:ext uri="{FF2B5EF4-FFF2-40B4-BE49-F238E27FC236}">
                <a16:creationId xmlns:a16="http://schemas.microsoft.com/office/drawing/2014/main" id="{62507640-D786-4FE7-A5E8-7475AA30F7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246643"/>
              </p:ext>
            </p:extLst>
          </p:nvPr>
        </p:nvGraphicFramePr>
        <p:xfrm>
          <a:off x="8768860" y="5093905"/>
          <a:ext cx="508485" cy="569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80" imgH="164880" progId="Equation.DSMT4">
                  <p:embed/>
                </p:oleObj>
              </mc:Choice>
              <mc:Fallback>
                <p:oleObj name="Equation" r:id="rId4" imgW="139680" imgH="164880" progId="Equation.DSMT4">
                  <p:embed/>
                  <p:pic>
                    <p:nvPicPr>
                      <p:cNvPr id="1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8860" y="5093905"/>
                        <a:ext cx="508485" cy="5697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 Box 19">
            <a:extLst>
              <a:ext uri="{FF2B5EF4-FFF2-40B4-BE49-F238E27FC236}">
                <a16:creationId xmlns:a16="http://schemas.microsoft.com/office/drawing/2014/main" id="{C4742F79-0E39-42F3-A5AC-675C64719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3188" y="5246073"/>
            <a:ext cx="845272" cy="525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</a:rPr>
              <a:t>Y</a:t>
            </a:r>
            <a:r>
              <a:rPr lang="en-US" sz="2000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7" name="Text Box 20">
            <a:extLst>
              <a:ext uri="{FF2B5EF4-FFF2-40B4-BE49-F238E27FC236}">
                <a16:creationId xmlns:a16="http://schemas.microsoft.com/office/drawing/2014/main" id="{596C3758-DCDF-403E-A999-93D778C4E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483" y="2683622"/>
            <a:ext cx="63395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rgbClr val="000000"/>
                </a:solidFill>
              </a:rPr>
              <a:t> A</a:t>
            </a:r>
          </a:p>
        </p:txBody>
      </p:sp>
      <p:sp>
        <p:nvSpPr>
          <p:cNvPr id="58" name="Oval 23">
            <a:extLst>
              <a:ext uri="{FF2B5EF4-FFF2-40B4-BE49-F238E27FC236}">
                <a16:creationId xmlns:a16="http://schemas.microsoft.com/office/drawing/2014/main" id="{DF891582-EC8D-4F19-9622-5DDDF71B0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9120" y="2825526"/>
            <a:ext cx="211318" cy="20033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BR">
              <a:solidFill>
                <a:srgbClr val="0000FF"/>
              </a:solidFill>
            </a:endParaRPr>
          </a:p>
        </p:txBody>
      </p:sp>
      <p:sp>
        <p:nvSpPr>
          <p:cNvPr id="59" name="Line 24">
            <a:extLst>
              <a:ext uri="{FF2B5EF4-FFF2-40B4-BE49-F238E27FC236}">
                <a16:creationId xmlns:a16="http://schemas.microsoft.com/office/drawing/2014/main" id="{A79AD890-32DD-4122-B9FB-9E7249D2AB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4779" y="1222846"/>
            <a:ext cx="0" cy="4106869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" name="Line 25">
            <a:extLst>
              <a:ext uri="{FF2B5EF4-FFF2-40B4-BE49-F238E27FC236}">
                <a16:creationId xmlns:a16="http://schemas.microsoft.com/office/drawing/2014/main" id="{9DB94D7F-4DEB-4AE2-888E-F3817A7C7A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95939" y="2925694"/>
            <a:ext cx="1796203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" name="Text Box 26">
            <a:extLst>
              <a:ext uri="{FF2B5EF4-FFF2-40B4-BE49-F238E27FC236}">
                <a16:creationId xmlns:a16="http://schemas.microsoft.com/office/drawing/2014/main" id="{E846CE8E-63D7-4063-84D6-A2D9F913B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060" y="2589253"/>
            <a:ext cx="5282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</a:rPr>
              <a:t>i</a:t>
            </a:r>
            <a:r>
              <a:rPr lang="en-US" sz="2000" dirty="0">
                <a:solidFill>
                  <a:srgbClr val="000000"/>
                </a:solidFill>
              </a:rPr>
              <a:t>0</a:t>
            </a:r>
          </a:p>
        </p:txBody>
      </p:sp>
      <p:grpSp>
        <p:nvGrpSpPr>
          <p:cNvPr id="62" name="Grupo 2">
            <a:extLst>
              <a:ext uri="{FF2B5EF4-FFF2-40B4-BE49-F238E27FC236}">
                <a16:creationId xmlns:a16="http://schemas.microsoft.com/office/drawing/2014/main" id="{6474BD8B-3427-4862-9AC7-98A7B4A01982}"/>
              </a:ext>
            </a:extLst>
          </p:cNvPr>
          <p:cNvGrpSpPr/>
          <p:nvPr/>
        </p:nvGrpSpPr>
        <p:grpSpPr>
          <a:xfrm>
            <a:off x="2373303" y="1217653"/>
            <a:ext cx="6319356" cy="4554379"/>
            <a:chOff x="1752600" y="2418575"/>
            <a:chExt cx="4557444" cy="3464632"/>
          </a:xfrm>
        </p:grpSpPr>
        <p:sp>
          <p:nvSpPr>
            <p:cNvPr id="63" name="Line 15">
              <a:extLst>
                <a:ext uri="{FF2B5EF4-FFF2-40B4-BE49-F238E27FC236}">
                  <a16:creationId xmlns:a16="http://schemas.microsoft.com/office/drawing/2014/main" id="{52481F37-C833-4356-B9E8-442608B1F4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4200" y="2651125"/>
              <a:ext cx="2514600" cy="25146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" name="Text Box 16">
              <a:extLst>
                <a:ext uri="{FF2B5EF4-FFF2-40B4-BE49-F238E27FC236}">
                  <a16:creationId xmlns:a16="http://schemas.microsoft.com/office/drawing/2014/main" id="{AA6B1A31-6019-4607-ABA9-B02FEE1051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24244" y="2418575"/>
              <a:ext cx="685800" cy="398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0000FF"/>
                  </a:solidFill>
                </a:rPr>
                <a:t>LM</a:t>
              </a:r>
              <a:r>
                <a:rPr lang="en-US" sz="2000" b="1" dirty="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65" name="Text Box 21">
              <a:extLst>
                <a:ext uri="{FF2B5EF4-FFF2-40B4-BE49-F238E27FC236}">
                  <a16:creationId xmlns:a16="http://schemas.microsoft.com/office/drawing/2014/main" id="{D105EB04-3411-4B71-B438-BB236D6A36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1000" y="3975947"/>
              <a:ext cx="457200" cy="3746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b="1" dirty="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66" name="Oval 22">
              <a:extLst>
                <a:ext uri="{FF2B5EF4-FFF2-40B4-BE49-F238E27FC236}">
                  <a16:creationId xmlns:a16="http://schemas.microsoft.com/office/drawing/2014/main" id="{DC78DEAD-32A6-4689-9B0B-FCD8E81A8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4098925"/>
              <a:ext cx="152400" cy="1524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>
                <a:solidFill>
                  <a:srgbClr val="0000FF"/>
                </a:solidFill>
              </a:endParaRPr>
            </a:p>
          </p:txBody>
        </p:sp>
        <p:sp>
          <p:nvSpPr>
            <p:cNvPr id="67" name="Line 27">
              <a:extLst>
                <a:ext uri="{FF2B5EF4-FFF2-40B4-BE49-F238E27FC236}">
                  <a16:creationId xmlns:a16="http://schemas.microsoft.com/office/drawing/2014/main" id="{87334BE8-4492-47E5-8BDB-4B82AD3F0C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4800" y="4175125"/>
              <a:ext cx="0" cy="1371600"/>
            </a:xfrm>
            <a:prstGeom prst="line">
              <a:avLst/>
            </a:prstGeom>
            <a:noFill/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" name="Text Box 28">
              <a:extLst>
                <a:ext uri="{FF2B5EF4-FFF2-40B4-BE49-F238E27FC236}">
                  <a16:creationId xmlns:a16="http://schemas.microsoft.com/office/drawing/2014/main" id="{96257DC8-C384-4EEF-8B88-BA77FA0108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2400" y="5483097"/>
              <a:ext cx="6096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rgbClr val="0000FF"/>
                  </a:solidFill>
                </a:rPr>
                <a:t>Y</a:t>
              </a:r>
              <a:r>
                <a:rPr lang="en-US" sz="2000" dirty="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69" name="Line 29">
              <a:extLst>
                <a:ext uri="{FF2B5EF4-FFF2-40B4-BE49-F238E27FC236}">
                  <a16:creationId xmlns:a16="http://schemas.microsoft.com/office/drawing/2014/main" id="{D7FC31E4-23A8-4015-8876-C3659E153B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57400" y="4175125"/>
              <a:ext cx="2057400" cy="0"/>
            </a:xfrm>
            <a:prstGeom prst="line">
              <a:avLst/>
            </a:prstGeom>
            <a:noFill/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" name="Text Box 30">
              <a:extLst>
                <a:ext uri="{FF2B5EF4-FFF2-40B4-BE49-F238E27FC236}">
                  <a16:creationId xmlns:a16="http://schemas.microsoft.com/office/drawing/2014/main" id="{99517FEF-B95D-4BA6-B493-84B9499AF9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2600" y="3925724"/>
              <a:ext cx="381000" cy="398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rgbClr val="0000FF"/>
                  </a:solidFill>
                </a:rPr>
                <a:t>i</a:t>
              </a:r>
              <a:r>
                <a:rPr lang="en-US" sz="2000" dirty="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71" name="Line 40">
              <a:extLst>
                <a:ext uri="{FF2B5EF4-FFF2-40B4-BE49-F238E27FC236}">
                  <a16:creationId xmlns:a16="http://schemas.microsoft.com/office/drawing/2014/main" id="{571764BB-9E73-471B-AED8-A795AD44AE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200" y="4403725"/>
              <a:ext cx="304800" cy="3048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2" name="Grupo 40">
            <a:extLst>
              <a:ext uri="{FF2B5EF4-FFF2-40B4-BE49-F238E27FC236}">
                <a16:creationId xmlns:a16="http://schemas.microsoft.com/office/drawing/2014/main" id="{168D3C3D-769F-4481-B76E-80A67D95B519}"/>
              </a:ext>
            </a:extLst>
          </p:cNvPr>
          <p:cNvGrpSpPr/>
          <p:nvPr/>
        </p:nvGrpSpPr>
        <p:grpSpPr>
          <a:xfrm>
            <a:off x="4275165" y="750273"/>
            <a:ext cx="4569896" cy="5021758"/>
            <a:chOff x="3124200" y="2063027"/>
            <a:chExt cx="3295754" cy="3820180"/>
          </a:xfrm>
        </p:grpSpPr>
        <p:sp>
          <p:nvSpPr>
            <p:cNvPr id="73" name="Line 32">
              <a:extLst>
                <a:ext uri="{FF2B5EF4-FFF2-40B4-BE49-F238E27FC236}">
                  <a16:creationId xmlns:a16="http://schemas.microsoft.com/office/drawing/2014/main" id="{E58ACE61-F3B2-4237-892C-011B4255EE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3800" y="3717925"/>
              <a:ext cx="838200" cy="0"/>
            </a:xfrm>
            <a:prstGeom prst="line">
              <a:avLst/>
            </a:prstGeom>
            <a:noFill/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4" name="Grupo 39">
              <a:extLst>
                <a:ext uri="{FF2B5EF4-FFF2-40B4-BE49-F238E27FC236}">
                  <a16:creationId xmlns:a16="http://schemas.microsoft.com/office/drawing/2014/main" id="{01A12DE5-2433-498C-8BDF-6C69F640DC7D}"/>
                </a:ext>
              </a:extLst>
            </p:cNvPr>
            <p:cNvGrpSpPr/>
            <p:nvPr/>
          </p:nvGrpSpPr>
          <p:grpSpPr>
            <a:xfrm>
              <a:off x="3124200" y="2063027"/>
              <a:ext cx="3295754" cy="3820180"/>
              <a:chOff x="3124200" y="2063027"/>
              <a:chExt cx="3295754" cy="3820180"/>
            </a:xfrm>
          </p:grpSpPr>
          <p:sp>
            <p:nvSpPr>
              <p:cNvPr id="75" name="Line 31">
                <a:extLst>
                  <a:ext uri="{FF2B5EF4-FFF2-40B4-BE49-F238E27FC236}">
                    <a16:creationId xmlns:a16="http://schemas.microsoft.com/office/drawing/2014/main" id="{B5DE7404-650E-46F6-8F15-E09FA1DE26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2000" y="2422525"/>
                <a:ext cx="0" cy="31242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6" name="Line 33">
                <a:extLst>
                  <a:ext uri="{FF2B5EF4-FFF2-40B4-BE49-F238E27FC236}">
                    <a16:creationId xmlns:a16="http://schemas.microsoft.com/office/drawing/2014/main" id="{B58650EF-2F67-4513-90F4-F961CE39A5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67200" y="3946525"/>
                <a:ext cx="76200" cy="762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" name="Line 34">
                <a:extLst>
                  <a:ext uri="{FF2B5EF4-FFF2-40B4-BE49-F238E27FC236}">
                    <a16:creationId xmlns:a16="http://schemas.microsoft.com/office/drawing/2014/main" id="{F0BDDB4F-8F84-4093-B03F-631DA2F74F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19600" y="3794125"/>
                <a:ext cx="76200" cy="762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8" name="Oval 35">
                <a:extLst>
                  <a:ext uri="{FF2B5EF4-FFF2-40B4-BE49-F238E27FC236}">
                    <a16:creationId xmlns:a16="http://schemas.microsoft.com/office/drawing/2014/main" id="{F6066CDE-CF4D-4511-A63B-917353E1C2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5800" y="3641725"/>
                <a:ext cx="152400" cy="1524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pt-BR">
                  <a:solidFill>
                    <a:srgbClr val="0000FF"/>
                  </a:solidFill>
                </a:endParaRPr>
              </a:p>
            </p:txBody>
          </p:sp>
          <p:sp>
            <p:nvSpPr>
              <p:cNvPr id="79" name="Text Box 36">
                <a:extLst>
                  <a:ext uri="{FF2B5EF4-FFF2-40B4-BE49-F238E27FC236}">
                    <a16:creationId xmlns:a16="http://schemas.microsoft.com/office/drawing/2014/main" id="{D749401C-D810-4B28-B003-0DC783B1D5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8200" y="3512209"/>
                <a:ext cx="457200" cy="3746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b="1" dirty="0">
                    <a:solidFill>
                      <a:srgbClr val="0000FF"/>
                    </a:solidFill>
                  </a:rPr>
                  <a:t>C</a:t>
                </a:r>
              </a:p>
            </p:txBody>
          </p:sp>
          <p:sp>
            <p:nvSpPr>
              <p:cNvPr id="80" name="Text Box 37">
                <a:extLst>
                  <a:ext uri="{FF2B5EF4-FFF2-40B4-BE49-F238E27FC236}">
                    <a16:creationId xmlns:a16="http://schemas.microsoft.com/office/drawing/2014/main" id="{1245607D-4C0B-4696-B936-7BAA0F1672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91000" y="2063027"/>
                <a:ext cx="838200" cy="3980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solidFill>
                      <a:srgbClr val="0000FF"/>
                    </a:solidFill>
                  </a:rPr>
                  <a:t>BP’=0</a:t>
                </a:r>
              </a:p>
            </p:txBody>
          </p:sp>
          <p:sp>
            <p:nvSpPr>
              <p:cNvPr id="81" name="Line 38">
                <a:extLst>
                  <a:ext uri="{FF2B5EF4-FFF2-40B4-BE49-F238E27FC236}">
                    <a16:creationId xmlns:a16="http://schemas.microsoft.com/office/drawing/2014/main" id="{11B4837A-F88D-4518-829D-F978AB056A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4200" y="2270125"/>
                <a:ext cx="2514600" cy="25146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" name="Text Box 39">
                <a:extLst>
                  <a:ext uri="{FF2B5EF4-FFF2-40B4-BE49-F238E27FC236}">
                    <a16:creationId xmlns:a16="http://schemas.microsoft.com/office/drawing/2014/main" id="{787B2954-E016-44E7-AAC6-3E162334D2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57954" y="4621332"/>
                <a:ext cx="762000" cy="3980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solidFill>
                      <a:srgbClr val="0000FF"/>
                    </a:solidFill>
                  </a:rPr>
                  <a:t>IS</a:t>
                </a:r>
                <a:r>
                  <a:rPr lang="en-US" sz="2000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83" name="Line 41">
                <a:extLst>
                  <a:ext uri="{FF2B5EF4-FFF2-40B4-BE49-F238E27FC236}">
                    <a16:creationId xmlns:a16="http://schemas.microsoft.com/office/drawing/2014/main" id="{FB70D909-4AB1-4E50-AF0E-16A1ABE138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6200" y="2727325"/>
                <a:ext cx="457200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4" name="Text Box 42">
                <a:extLst>
                  <a:ext uri="{FF2B5EF4-FFF2-40B4-BE49-F238E27FC236}">
                    <a16:creationId xmlns:a16="http://schemas.microsoft.com/office/drawing/2014/main" id="{A75803A0-9D18-4677-9E1B-6D65B28B3E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9600" y="5483097"/>
                <a:ext cx="609600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>
                    <a:solidFill>
                      <a:srgbClr val="0000FF"/>
                    </a:solidFill>
                  </a:rPr>
                  <a:t>Y</a:t>
                </a:r>
                <a:r>
                  <a:rPr lang="en-US" sz="2000" dirty="0">
                    <a:solidFill>
                      <a:srgbClr val="0000FF"/>
                    </a:solidFill>
                  </a:rPr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024879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312DA037-9234-4457-B8AD-344AAF7AD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24" y="165294"/>
            <a:ext cx="11680876" cy="5943600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tx1"/>
                </a:solidFill>
              </a:rPr>
              <a:t>O aumento da oferta monetária nominal aumenta a oferta real de moeda (preços rígidos), deslocando a curva LM para LM</a:t>
            </a:r>
            <a:r>
              <a:rPr lang="pt-BR" sz="1600" dirty="0">
                <a:solidFill>
                  <a:schemeClr val="tx1"/>
                </a:solidFill>
              </a:rPr>
              <a:t>1</a:t>
            </a:r>
            <a:r>
              <a:rPr lang="pt-BR" sz="2400" dirty="0">
                <a:solidFill>
                  <a:schemeClr val="tx1"/>
                </a:solidFill>
              </a:rPr>
              <a:t>. A redução da taxa de juros aumenta o investimento, aumentando o produto para Y</a:t>
            </a:r>
            <a:r>
              <a:rPr lang="pt-BR" sz="1600" dirty="0">
                <a:solidFill>
                  <a:schemeClr val="tx1"/>
                </a:solidFill>
              </a:rPr>
              <a:t>1</a:t>
            </a:r>
            <a:r>
              <a:rPr lang="pt-BR" sz="2400" dirty="0">
                <a:solidFill>
                  <a:schemeClr val="tx1"/>
                </a:solidFill>
              </a:rPr>
              <a:t> (note que não existe “fuga” de capitais, pois não há mobilidade de capitais).</a:t>
            </a:r>
          </a:p>
          <a:p>
            <a:pPr algn="just"/>
            <a:r>
              <a:rPr lang="pt-BR" sz="2400" dirty="0">
                <a:solidFill>
                  <a:schemeClr val="tx1"/>
                </a:solidFill>
              </a:rPr>
              <a:t>No ponto B existe um déficit no balanço de pagamentos, pois o aumento da renda eleva as importações de bens e serviços. Sendo assim, existe um excesso de demanda por moeda estrangeira. Com isso, a taxa de câmbio nominal se desvaloriza e, como os preços são rígidos, a taxa real de câmbio também se desvaloriza. </a:t>
            </a:r>
          </a:p>
          <a:p>
            <a:pPr algn="just"/>
            <a:r>
              <a:rPr lang="pt-BR" sz="2400" dirty="0">
                <a:solidFill>
                  <a:schemeClr val="tx1"/>
                </a:solidFill>
              </a:rPr>
              <a:t>A Desvalorização do câmbio real aumentas as exportações líquidas, deslocando a curva IS para IS</a:t>
            </a:r>
            <a:r>
              <a:rPr lang="pt-BR" sz="1600" dirty="0">
                <a:solidFill>
                  <a:schemeClr val="tx1"/>
                </a:solidFill>
              </a:rPr>
              <a:t>1</a:t>
            </a:r>
            <a:r>
              <a:rPr lang="pt-BR" sz="2400" dirty="0">
                <a:solidFill>
                  <a:schemeClr val="tx1"/>
                </a:solidFill>
              </a:rPr>
              <a:t> e a curva BP para BP’.</a:t>
            </a:r>
          </a:p>
          <a:p>
            <a:pPr algn="just"/>
            <a:r>
              <a:rPr lang="pt-BR" sz="2400" dirty="0">
                <a:solidFill>
                  <a:schemeClr val="tx1"/>
                </a:solidFill>
              </a:rPr>
              <a:t>Note a importância do deslocamento da curva BP: no ponto B há um déficit no balanço de pagamentos que desvaloriza a taxa de câmbio. A desvalorização cambial aumenta as exportações líquidas, aumentando produto. Adicionalmente, o aumento das exportações líquidas elimina o déficit no balanço de pagamentos, que volta a estar em equilíbrio mesmo com o produto sendo Y</a:t>
            </a:r>
            <a:r>
              <a:rPr lang="pt-BR" sz="1600" dirty="0">
                <a:solidFill>
                  <a:schemeClr val="tx1"/>
                </a:solidFill>
              </a:rPr>
              <a:t>2</a:t>
            </a:r>
            <a:r>
              <a:rPr lang="pt-BR" sz="2400" dirty="0">
                <a:solidFill>
                  <a:schemeClr val="tx1"/>
                </a:solidFill>
              </a:rPr>
              <a:t>.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029253"/>
      </p:ext>
    </p:extLst>
  </p:cSld>
  <p:clrMapOvr>
    <a:masterClrMapping/>
  </p:clrMapOvr>
  <p:transition spd="med">
    <p:wipe dir="r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969B30BB-7C0A-401E-BA8B-AF4ED38770B2}"/>
              </a:ext>
            </a:extLst>
          </p:cNvPr>
          <p:cNvSpPr/>
          <p:nvPr/>
        </p:nvSpPr>
        <p:spPr bwMode="auto">
          <a:xfrm>
            <a:off x="70337" y="2039814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FDB39F-2521-4BD5-B367-8A472F3FC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7" y="119624"/>
            <a:ext cx="11816861" cy="4883150"/>
          </a:xfrm>
        </p:spPr>
        <p:txBody>
          <a:bodyPr/>
          <a:lstStyle/>
          <a:p>
            <a:pPr marL="0" indent="0" algn="just">
              <a:buNone/>
            </a:pPr>
            <a:r>
              <a:rPr lang="pt-BR" sz="3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25) FGV - Anal de Processos Adm (CONDER)/ Economista/2013</a:t>
            </a:r>
            <a:endParaRPr lang="pt-BR" sz="3100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Considere o modelo IS‐LM‐BP sem mobilidade de capital e com regime de câmbio fixo.</a:t>
            </a:r>
          </a:p>
          <a:p>
            <a:pPr algn="just">
              <a:spcBef>
                <a:spcPts val="0"/>
              </a:spcBef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De acordo com tal modelo, assinale a afirmativa correta.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política monetária expansionista não afeta permanentemente o nível do produto e a taxa de juros.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política fiscal expansionista eleva apenas temporariamente a taxa de juros e o nível de produto.</a:t>
            </a:r>
            <a:endParaRPr lang="pt-BR" sz="31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desvalorização cambial eleva apenas temporariamente o nível de renda da economia ao gerar superávits comerciais.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curva BP indica que o nível da taxa de juros é constante para qualquer nível do produto.</a:t>
            </a:r>
            <a:endParaRPr lang="pt-BR" sz="31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política monetária expansionista não afeta permanentemente nem temporariamente o nível de investimento da economia.</a:t>
            </a:r>
            <a:endParaRPr lang="pt-BR" sz="3100" dirty="0">
              <a:solidFill>
                <a:schemeClr val="tx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079D3EFD-0B89-4F55-99B0-AE9418F41921}"/>
              </a:ext>
            </a:extLst>
          </p:cNvPr>
          <p:cNvSpPr txBox="1"/>
          <p:nvPr/>
        </p:nvSpPr>
        <p:spPr>
          <a:xfrm>
            <a:off x="6752492" y="2546252"/>
            <a:ext cx="5134708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Conforme vimos na questão anterior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9AED12F-72CC-4F73-A497-51F4D9D546D7}"/>
              </a:ext>
            </a:extLst>
          </p:cNvPr>
          <p:cNvSpPr txBox="1"/>
          <p:nvPr/>
        </p:nvSpPr>
        <p:spPr>
          <a:xfrm>
            <a:off x="6468794" y="3486443"/>
            <a:ext cx="3589606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F: veja a questão anterior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3C18432-D815-4690-AC72-FF2ADE9A1B19}"/>
              </a:ext>
            </a:extLst>
          </p:cNvPr>
          <p:cNvSpPr txBox="1"/>
          <p:nvPr/>
        </p:nvSpPr>
        <p:spPr>
          <a:xfrm>
            <a:off x="5256627" y="5397304"/>
            <a:ext cx="6081933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F: combinações de i e Y que equilibram o BP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4CA3024-1CD0-437D-A56C-2827BF5E8B7E}"/>
              </a:ext>
            </a:extLst>
          </p:cNvPr>
          <p:cNvSpPr txBox="1"/>
          <p:nvPr/>
        </p:nvSpPr>
        <p:spPr>
          <a:xfrm>
            <a:off x="9687956" y="4525110"/>
            <a:ext cx="2452464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C00000"/>
                </a:solidFill>
              </a:rPr>
              <a:t>F: veja a questão anterior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7407F23-4B80-4C93-A334-B0F9CD7B0FDA}"/>
              </a:ext>
            </a:extLst>
          </p:cNvPr>
          <p:cNvSpPr txBox="1"/>
          <p:nvPr/>
        </p:nvSpPr>
        <p:spPr>
          <a:xfrm>
            <a:off x="10754754" y="6323427"/>
            <a:ext cx="34465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2437223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  <p:bldP spid="6" grpId="0" animBg="1"/>
      <p:bldP spid="7" grpId="0" animBg="1"/>
      <p:bldP spid="8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B35055-8FE5-445A-9238-DFB87D37F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2" y="161826"/>
            <a:ext cx="11943471" cy="4883150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>
                <a:solidFill>
                  <a:schemeClr val="tx1"/>
                </a:solidFill>
                <a:latin typeface="Source Sans Pro" panose="020B0503030403020204" pitchFamily="34" charset="0"/>
              </a:rPr>
              <a:t>26) FGV - Técnico Superior Especializado (DPE RJ)/Economia/2014</a:t>
            </a:r>
            <a:endParaRPr lang="pt-BR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Em relação à Oferta Agregada nas diferentes teorias e modelos, analise as afirmativas a seguir</a:t>
            </a:r>
          </a:p>
          <a:p>
            <a:pPr marL="571500" indent="-571500" algn="just">
              <a:buSzPct val="101000"/>
              <a:buFont typeface="+mj-lt"/>
              <a:buAutoNum type="romanUcPeriod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modelo clássico representa a Oferta Agregada como vertical, com o produto no nível de pleno emprego.</a:t>
            </a:r>
          </a:p>
          <a:p>
            <a:pPr marL="571500" indent="-571500" algn="just">
              <a:buSzPct val="101000"/>
              <a:buFont typeface="+mj-lt"/>
              <a:buAutoNum type="romanUcPeriod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Segundo a teoria keynesiana, a Oferta Agregada é horizontal, com os preços e salários rígidos.</a:t>
            </a:r>
          </a:p>
          <a:p>
            <a:pPr marL="571500" indent="-571500" algn="just">
              <a:buSzPct val="101000"/>
              <a:buFont typeface="+mj-lt"/>
              <a:buAutoNum type="romanUcPeriod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curva de Phillips expressa a oferta agregada com inclinação positiva, relacionando o</a:t>
            </a:r>
            <a:r>
              <a:rPr lang="pt-BR" b="0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trade-off 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entre inflação e desemprego.</a:t>
            </a: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51C33E7-3C2B-4016-9D71-C2CF6F3FAC15}"/>
              </a:ext>
            </a:extLst>
          </p:cNvPr>
          <p:cNvSpPr txBox="1"/>
          <p:nvPr/>
        </p:nvSpPr>
        <p:spPr>
          <a:xfrm>
            <a:off x="-42206" y="2166423"/>
            <a:ext cx="731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7E5A92C-B117-41E5-B9B9-8DF964C27EF0}"/>
              </a:ext>
            </a:extLst>
          </p:cNvPr>
          <p:cNvSpPr txBox="1"/>
          <p:nvPr/>
        </p:nvSpPr>
        <p:spPr>
          <a:xfrm>
            <a:off x="-30485" y="4597790"/>
            <a:ext cx="731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6A706F1-9B0E-41A2-937A-F93165F02D7D}"/>
              </a:ext>
            </a:extLst>
          </p:cNvPr>
          <p:cNvSpPr txBox="1"/>
          <p:nvPr/>
        </p:nvSpPr>
        <p:spPr>
          <a:xfrm>
            <a:off x="-18765" y="3357487"/>
            <a:ext cx="731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30974727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B4CD30E0-FFE8-46E2-A77B-630E62AE3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9" y="276664"/>
            <a:ext cx="11901268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pt-BR" altLang="en-US" sz="4000" b="1" dirty="0">
                <a:solidFill>
                  <a:schemeClr val="tx1"/>
                </a:solidFill>
              </a:rPr>
              <a:t>Os Pilares da Economia Neoclássica (Clássica)</a:t>
            </a:r>
            <a:br>
              <a:rPr lang="en-US" altLang="en-US" sz="4000" b="1" dirty="0">
                <a:solidFill>
                  <a:schemeClr val="tx1"/>
                </a:solidFill>
              </a:rPr>
            </a:br>
            <a:endParaRPr lang="en-US" alt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00FD0D8-56AC-4383-AA6E-24824351F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9" y="878056"/>
            <a:ext cx="11798102" cy="4114800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2900" dirty="0">
                <a:solidFill>
                  <a:schemeClr val="tx1"/>
                </a:solidFill>
              </a:rPr>
              <a:t>Com preços e salários flexíveis e mercados concorrenciais, as forças de mercado tendem a equilibrar a economia a pleno emprego.</a:t>
            </a:r>
            <a:endParaRPr lang="en-US" sz="2900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2900" dirty="0">
                <a:solidFill>
                  <a:schemeClr val="tx1"/>
                </a:solidFill>
              </a:rPr>
              <a:t>As variáveis reais e os preços relativos seguem trajetórias independentes da política monetária, que só afeta o nível geral de preços.</a:t>
            </a:r>
            <a:endParaRPr lang="en-US" sz="2900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2900" dirty="0">
                <a:solidFill>
                  <a:schemeClr val="tx1"/>
                </a:solidFill>
              </a:rPr>
              <a:t>A renda nacional depende da dotação dos fatores de produção (incluindo a tecnologia). </a:t>
            </a:r>
            <a:endParaRPr lang="en-US" sz="2900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2900" dirty="0">
                <a:solidFill>
                  <a:schemeClr val="tx1"/>
                </a:solidFill>
              </a:rPr>
              <a:t>Vale a Lei de Say :  “toda oferta cria sua própria procura”. </a:t>
            </a:r>
            <a:endParaRPr lang="en-US" sz="2900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2900" b="1" dirty="0">
                <a:solidFill>
                  <a:schemeClr val="tx1"/>
                </a:solidFill>
              </a:rPr>
              <a:t>Desta forma, temos uma oferta agregada vertical, ao nível de pleno emprego, de modo que somente políticas de oferta são capazes de afetar os níveis de produção (renda).</a:t>
            </a:r>
            <a:endParaRPr lang="en-US" sz="2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04370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Conteúdo 2">
            <a:extLst>
              <a:ext uri="{FF2B5EF4-FFF2-40B4-BE49-F238E27FC236}">
                <a16:creationId xmlns:a16="http://schemas.microsoft.com/office/drawing/2014/main" id="{EBCFD73A-6473-4A7E-8AF2-579AEBCCC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434" y="4891085"/>
            <a:ext cx="11826240" cy="1602135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pt-BR" altLang="en-US" sz="3200" dirty="0">
                <a:solidFill>
                  <a:schemeClr val="tx1"/>
                </a:solidFill>
              </a:rPr>
              <a:t>Variações na demanda agregada afetam somente as variáveis nominais (nível de preços, produto nominal e salário nominal). 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pt-BR" altLang="en-US" b="1" dirty="0">
                <a:solidFill>
                  <a:schemeClr val="tx1"/>
                </a:solidFill>
              </a:rPr>
              <a:t>Logo, o item I é verdadeiro.</a:t>
            </a:r>
            <a:endParaRPr lang="en-US" altLang="en-US" sz="3200" b="1" dirty="0">
              <a:solidFill>
                <a:schemeClr val="tx1"/>
              </a:solidFill>
            </a:endParaRP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DD1813CA-4761-46EF-A85B-338806199D15}"/>
              </a:ext>
            </a:extLst>
          </p:cNvPr>
          <p:cNvSpPr/>
          <p:nvPr/>
        </p:nvSpPr>
        <p:spPr>
          <a:xfrm>
            <a:off x="1981200" y="196946"/>
            <a:ext cx="7814672" cy="4614204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A6937500-3078-462A-8EF7-D77372497DA4}"/>
              </a:ext>
            </a:extLst>
          </p:cNvPr>
          <p:cNvCxnSpPr/>
          <p:nvPr/>
        </p:nvCxnSpPr>
        <p:spPr>
          <a:xfrm flipV="1">
            <a:off x="3380121" y="515183"/>
            <a:ext cx="0" cy="37783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7E43D027-6BF1-4B9D-9E2E-31B0A40F9B6E}"/>
              </a:ext>
            </a:extLst>
          </p:cNvPr>
          <p:cNvCxnSpPr/>
          <p:nvPr/>
        </p:nvCxnSpPr>
        <p:spPr>
          <a:xfrm>
            <a:off x="3380121" y="4262620"/>
            <a:ext cx="5065066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E6A70B8D-3135-4C78-BD39-A9B88CF3411F}"/>
              </a:ext>
            </a:extLst>
          </p:cNvPr>
          <p:cNvSpPr txBox="1"/>
          <p:nvPr/>
        </p:nvSpPr>
        <p:spPr>
          <a:xfrm>
            <a:off x="2943664" y="319227"/>
            <a:ext cx="2835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A3C3F743-ED3D-4CEE-931D-0AE2E61B60D0}"/>
              </a:ext>
            </a:extLst>
          </p:cNvPr>
          <p:cNvSpPr txBox="1"/>
          <p:nvPr/>
        </p:nvSpPr>
        <p:spPr>
          <a:xfrm>
            <a:off x="8356757" y="3977028"/>
            <a:ext cx="313552" cy="573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A0BF2F33-0070-4870-A945-4321D4A33D24}"/>
              </a:ext>
            </a:extLst>
          </p:cNvPr>
          <p:cNvCxnSpPr/>
          <p:nvPr/>
        </p:nvCxnSpPr>
        <p:spPr>
          <a:xfrm>
            <a:off x="5583027" y="822532"/>
            <a:ext cx="0" cy="34400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6FB340E-FF61-48E0-B7BE-78CF1F225E4B}"/>
              </a:ext>
            </a:extLst>
          </p:cNvPr>
          <p:cNvSpPr txBox="1"/>
          <p:nvPr/>
        </p:nvSpPr>
        <p:spPr>
          <a:xfrm>
            <a:off x="5221233" y="395542"/>
            <a:ext cx="763781" cy="50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OA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2FA0516-4E61-410F-8335-123D26EE6FBF}"/>
              </a:ext>
            </a:extLst>
          </p:cNvPr>
          <p:cNvSpPr txBox="1"/>
          <p:nvPr/>
        </p:nvSpPr>
        <p:spPr>
          <a:xfrm>
            <a:off x="5384659" y="4241216"/>
            <a:ext cx="635141" cy="50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20E5564D-7413-4299-990C-9A30E3362936}"/>
              </a:ext>
            </a:extLst>
          </p:cNvPr>
          <p:cNvSpPr/>
          <p:nvPr/>
        </p:nvSpPr>
        <p:spPr>
          <a:xfrm rot="10624232">
            <a:off x="4230687" y="-1115865"/>
            <a:ext cx="7090168" cy="4721124"/>
          </a:xfrm>
          <a:prstGeom prst="arc">
            <a:avLst>
              <a:gd name="adj1" fmla="val 16424956"/>
              <a:gd name="adj2" fmla="val 21415457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Arco 31">
            <a:extLst>
              <a:ext uri="{FF2B5EF4-FFF2-40B4-BE49-F238E27FC236}">
                <a16:creationId xmlns:a16="http://schemas.microsoft.com/office/drawing/2014/main" id="{9036D7BF-AFE0-4FE2-AD7B-DEF80FAA1256}"/>
              </a:ext>
            </a:extLst>
          </p:cNvPr>
          <p:cNvSpPr/>
          <p:nvPr/>
        </p:nvSpPr>
        <p:spPr>
          <a:xfrm rot="10624232">
            <a:off x="4492232" y="-2343445"/>
            <a:ext cx="7090168" cy="5183693"/>
          </a:xfrm>
          <a:prstGeom prst="arc">
            <a:avLst>
              <a:gd name="adj1" fmla="val 16753041"/>
              <a:gd name="adj2" fmla="val 209248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F256CDAA-D8FA-49B9-BF01-C6DE14F7E039}"/>
              </a:ext>
            </a:extLst>
          </p:cNvPr>
          <p:cNvCxnSpPr/>
          <p:nvPr/>
        </p:nvCxnSpPr>
        <p:spPr>
          <a:xfrm>
            <a:off x="3380121" y="2175784"/>
            <a:ext cx="220290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5573CDFC-E08B-427E-B016-2347CA0A0E27}"/>
              </a:ext>
            </a:extLst>
          </p:cNvPr>
          <p:cNvCxnSpPr/>
          <p:nvPr/>
        </p:nvCxnSpPr>
        <p:spPr>
          <a:xfrm>
            <a:off x="3356004" y="3156063"/>
            <a:ext cx="220290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ipse 34">
            <a:extLst>
              <a:ext uri="{FF2B5EF4-FFF2-40B4-BE49-F238E27FC236}">
                <a16:creationId xmlns:a16="http://schemas.microsoft.com/office/drawing/2014/main" id="{CFCF47A8-CD93-4249-90B8-CCFE7D8B764A}"/>
              </a:ext>
            </a:extLst>
          </p:cNvPr>
          <p:cNvSpPr/>
          <p:nvPr/>
        </p:nvSpPr>
        <p:spPr>
          <a:xfrm>
            <a:off x="5522725" y="3076398"/>
            <a:ext cx="156776" cy="19822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0C6301EA-4067-42DB-897F-AD139D2922BB}"/>
              </a:ext>
            </a:extLst>
          </p:cNvPr>
          <p:cNvSpPr/>
          <p:nvPr/>
        </p:nvSpPr>
        <p:spPr>
          <a:xfrm>
            <a:off x="5514688" y="2080681"/>
            <a:ext cx="156776" cy="19822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EDA1D745-0A77-41D3-A102-60CA871A5490}"/>
              </a:ext>
            </a:extLst>
          </p:cNvPr>
          <p:cNvSpPr txBox="1"/>
          <p:nvPr/>
        </p:nvSpPr>
        <p:spPr>
          <a:xfrm>
            <a:off x="7714347" y="3351810"/>
            <a:ext cx="820053" cy="50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DBA07049-7548-459C-A471-6B110BA1EF78}"/>
              </a:ext>
            </a:extLst>
          </p:cNvPr>
          <p:cNvSpPr txBox="1"/>
          <p:nvPr/>
        </p:nvSpPr>
        <p:spPr>
          <a:xfrm>
            <a:off x="7696200" y="2641016"/>
            <a:ext cx="820053" cy="50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DA’ </a:t>
            </a:r>
          </a:p>
        </p:txBody>
      </p:sp>
      <p:cxnSp>
        <p:nvCxnSpPr>
          <p:cNvPr id="39" name="Conector de Seta Reta 38">
            <a:extLst>
              <a:ext uri="{FF2B5EF4-FFF2-40B4-BE49-F238E27FC236}">
                <a16:creationId xmlns:a16="http://schemas.microsoft.com/office/drawing/2014/main" id="{3EF8BA88-6E00-487B-975B-3CCC852DCB11}"/>
              </a:ext>
            </a:extLst>
          </p:cNvPr>
          <p:cNvCxnSpPr/>
          <p:nvPr/>
        </p:nvCxnSpPr>
        <p:spPr>
          <a:xfrm flipV="1">
            <a:off x="6288447" y="2749751"/>
            <a:ext cx="195032" cy="4063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49ED8AC5-49E0-4B6D-AF41-B782075AC287}"/>
              </a:ext>
            </a:extLst>
          </p:cNvPr>
          <p:cNvSpPr txBox="1"/>
          <p:nvPr/>
        </p:nvSpPr>
        <p:spPr>
          <a:xfrm>
            <a:off x="2895600" y="2896406"/>
            <a:ext cx="820053" cy="50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D356BC1F-700F-4486-9857-C8017F945A2C}"/>
              </a:ext>
            </a:extLst>
          </p:cNvPr>
          <p:cNvSpPr txBox="1"/>
          <p:nvPr/>
        </p:nvSpPr>
        <p:spPr>
          <a:xfrm>
            <a:off x="2895600" y="1879016"/>
            <a:ext cx="820053" cy="50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5141354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32" grpId="0" animBg="1"/>
      <p:bldP spid="36" grpId="0" animBg="1"/>
      <p:bldP spid="38" grpId="0"/>
      <p:bldP spid="41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9679763A-2516-4F95-9787-3CD008798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" y="4657573"/>
            <a:ext cx="11859065" cy="2003479"/>
          </a:xfrm>
          <a:noFill/>
          <a:ln>
            <a:noFill/>
          </a:ln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A teoria Keynesiana a curva de oferta agregada é </a:t>
            </a:r>
            <a:r>
              <a:rPr lang="pt-BR" b="1" dirty="0">
                <a:solidFill>
                  <a:schemeClr val="tx1"/>
                </a:solidFill>
              </a:rPr>
              <a:t>horizontal</a:t>
            </a:r>
            <a:r>
              <a:rPr lang="pt-BR" dirty="0">
                <a:solidFill>
                  <a:schemeClr val="tx1"/>
                </a:solidFill>
              </a:rPr>
              <a:t> enquanto tivermos Y &lt; Y</a:t>
            </a:r>
            <a:r>
              <a:rPr lang="pt-BR" sz="1600" dirty="0">
                <a:solidFill>
                  <a:schemeClr val="tx1"/>
                </a:solidFill>
              </a:rPr>
              <a:t>P</a:t>
            </a:r>
            <a:r>
              <a:rPr lang="pt-BR" dirty="0">
                <a:solidFill>
                  <a:schemeClr val="tx1"/>
                </a:solidFill>
              </a:rPr>
              <a:t>. </a:t>
            </a:r>
            <a:r>
              <a:rPr lang="pt-BR" b="1" dirty="0">
                <a:solidFill>
                  <a:schemeClr val="tx1"/>
                </a:solidFill>
              </a:rPr>
              <a:t>Logo, o item II é falso.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dirty="0" err="1">
                <a:solidFill>
                  <a:schemeClr val="tx1"/>
                </a:solidFill>
              </a:rPr>
              <a:t>curva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oferta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agragada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expressa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mesma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relação</a:t>
            </a:r>
            <a:r>
              <a:rPr lang="en-US" dirty="0">
                <a:solidFill>
                  <a:schemeClr val="tx1"/>
                </a:solidFill>
              </a:rPr>
              <a:t> da </a:t>
            </a:r>
            <a:r>
              <a:rPr lang="en-US" dirty="0" err="1">
                <a:solidFill>
                  <a:schemeClr val="tx1"/>
                </a:solidFill>
              </a:rPr>
              <a:t>curva</a:t>
            </a:r>
            <a:r>
              <a:rPr lang="en-US" dirty="0">
                <a:solidFill>
                  <a:schemeClr val="tx1"/>
                </a:solidFill>
              </a:rPr>
              <a:t> de Phillips: </a:t>
            </a:r>
            <a:r>
              <a:rPr lang="en-US" dirty="0" err="1">
                <a:solidFill>
                  <a:schemeClr val="tx1"/>
                </a:solidFill>
              </a:rPr>
              <a:t>caso</a:t>
            </a:r>
            <a:r>
              <a:rPr lang="en-US" dirty="0">
                <a:solidFill>
                  <a:schemeClr val="tx1"/>
                </a:solidFill>
              </a:rPr>
              <a:t> a economia </a:t>
            </a:r>
            <a:r>
              <a:rPr lang="en-US" dirty="0" err="1">
                <a:solidFill>
                  <a:schemeClr val="tx1"/>
                </a:solidFill>
              </a:rPr>
              <a:t>esteja</a:t>
            </a:r>
            <a:r>
              <a:rPr lang="en-US" dirty="0">
                <a:solidFill>
                  <a:schemeClr val="tx1"/>
                </a:solidFill>
              </a:rPr>
              <a:t> “</a:t>
            </a:r>
            <a:r>
              <a:rPr lang="en-US" dirty="0" err="1">
                <a:solidFill>
                  <a:schemeClr val="tx1"/>
                </a:solidFill>
              </a:rPr>
              <a:t>aquecida</a:t>
            </a:r>
            <a:r>
              <a:rPr lang="en-US" dirty="0">
                <a:solidFill>
                  <a:schemeClr val="tx1"/>
                </a:solidFill>
              </a:rPr>
              <a:t>” (Y &gt; </a:t>
            </a:r>
            <a:r>
              <a:rPr lang="en-US" dirty="0" err="1">
                <a:solidFill>
                  <a:schemeClr val="tx1"/>
                </a:solidFill>
              </a:rPr>
              <a:t>Yn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ou</a:t>
            </a:r>
            <a:r>
              <a:rPr lang="en-US" dirty="0">
                <a:solidFill>
                  <a:schemeClr val="tx1"/>
                </a:solidFill>
              </a:rPr>
              <a:t>  u &lt; u</a:t>
            </a:r>
            <a:r>
              <a:rPr lang="en-US" sz="2100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teremos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pressão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sobre</a:t>
            </a:r>
            <a:r>
              <a:rPr lang="en-US" dirty="0">
                <a:solidFill>
                  <a:schemeClr val="tx1"/>
                </a:solidFill>
              </a:rPr>
              <a:t> o </a:t>
            </a:r>
            <a:r>
              <a:rPr lang="en-US" dirty="0" err="1">
                <a:solidFill>
                  <a:schemeClr val="tx1"/>
                </a:solidFill>
              </a:rPr>
              <a:t>nível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preços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en-US" b="1" dirty="0">
                <a:solidFill>
                  <a:schemeClr val="tx1"/>
                </a:solidFill>
              </a:rPr>
              <a:t> Logo, o item III é </a:t>
            </a:r>
            <a:r>
              <a:rPr lang="en-US" b="1" dirty="0" err="1">
                <a:solidFill>
                  <a:schemeClr val="tx1"/>
                </a:solidFill>
              </a:rPr>
              <a:t>verdadeiro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09D8138-3B13-4445-97A9-C1F66D644659}"/>
              </a:ext>
            </a:extLst>
          </p:cNvPr>
          <p:cNvSpPr/>
          <p:nvPr/>
        </p:nvSpPr>
        <p:spPr>
          <a:xfrm>
            <a:off x="2209800" y="194742"/>
            <a:ext cx="7162800" cy="4278784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ECEB6979-A67A-46F7-BA0E-82D24A99C484}"/>
              </a:ext>
            </a:extLst>
          </p:cNvPr>
          <p:cNvCxnSpPr/>
          <p:nvPr/>
        </p:nvCxnSpPr>
        <p:spPr>
          <a:xfrm flipV="1">
            <a:off x="3366407" y="634863"/>
            <a:ext cx="0" cy="316992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8">
            <a:extLst>
              <a:ext uri="{FF2B5EF4-FFF2-40B4-BE49-F238E27FC236}">
                <a16:creationId xmlns:a16="http://schemas.microsoft.com/office/drawing/2014/main" id="{C7CE30AA-C554-400D-984D-663FCBF87F27}"/>
              </a:ext>
            </a:extLst>
          </p:cNvPr>
          <p:cNvCxnSpPr/>
          <p:nvPr/>
        </p:nvCxnSpPr>
        <p:spPr>
          <a:xfrm>
            <a:off x="3366407" y="3804783"/>
            <a:ext cx="512535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6122A92F-750F-47B7-8EE6-EC1AAA89D7F3}"/>
              </a:ext>
            </a:extLst>
          </p:cNvPr>
          <p:cNvSpPr txBox="1"/>
          <p:nvPr/>
        </p:nvSpPr>
        <p:spPr>
          <a:xfrm>
            <a:off x="2995386" y="337684"/>
            <a:ext cx="205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P</a:t>
            </a:r>
            <a:endParaRPr lang="en-US" sz="2800" b="1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0988AFB-25EC-42E2-9AB4-AFE7E7185E30}"/>
              </a:ext>
            </a:extLst>
          </p:cNvPr>
          <p:cNvSpPr txBox="1"/>
          <p:nvPr/>
        </p:nvSpPr>
        <p:spPr>
          <a:xfrm>
            <a:off x="8389257" y="3711526"/>
            <a:ext cx="205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Y</a:t>
            </a:r>
            <a:endParaRPr lang="en-US" sz="2800" b="1" dirty="0"/>
          </a:p>
        </p:txBody>
      </p: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956DC62C-225B-4F6A-A2E8-6C34F831D3D1}"/>
              </a:ext>
            </a:extLst>
          </p:cNvPr>
          <p:cNvCxnSpPr/>
          <p:nvPr/>
        </p:nvCxnSpPr>
        <p:spPr>
          <a:xfrm>
            <a:off x="3366407" y="2219823"/>
            <a:ext cx="43053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3A42B8F2-2E19-46BE-A552-D3A6A0599828}"/>
              </a:ext>
            </a:extLst>
          </p:cNvPr>
          <p:cNvCxnSpPr/>
          <p:nvPr/>
        </p:nvCxnSpPr>
        <p:spPr>
          <a:xfrm>
            <a:off x="7671707" y="634863"/>
            <a:ext cx="0" cy="15849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9A1C410-4078-4B07-A9C0-9C1AAF87EA06}"/>
              </a:ext>
            </a:extLst>
          </p:cNvPr>
          <p:cNvSpPr txBox="1"/>
          <p:nvPr/>
        </p:nvSpPr>
        <p:spPr>
          <a:xfrm>
            <a:off x="7364186" y="194742"/>
            <a:ext cx="922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OA</a:t>
            </a:r>
            <a:endParaRPr lang="en-US" sz="2800" b="1" dirty="0"/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5AE17FCC-C834-4BCC-AC16-1F5D5253793B}"/>
              </a:ext>
            </a:extLst>
          </p:cNvPr>
          <p:cNvCxnSpPr/>
          <p:nvPr/>
        </p:nvCxnSpPr>
        <p:spPr>
          <a:xfrm>
            <a:off x="7671707" y="2219824"/>
            <a:ext cx="0" cy="157915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7079694-D614-474F-B9AE-BD5841124A3F}"/>
              </a:ext>
            </a:extLst>
          </p:cNvPr>
          <p:cNvSpPr txBox="1"/>
          <p:nvPr/>
        </p:nvSpPr>
        <p:spPr>
          <a:xfrm>
            <a:off x="7435851" y="3798980"/>
            <a:ext cx="7175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/>
              <a:t>Y</a:t>
            </a:r>
            <a:r>
              <a:rPr lang="pt-BR" sz="2000" b="1" dirty="0"/>
              <a:t>P</a:t>
            </a:r>
            <a:endParaRPr lang="en-US" sz="2000" b="1" dirty="0"/>
          </a:p>
        </p:txBody>
      </p:sp>
      <p:grpSp>
        <p:nvGrpSpPr>
          <p:cNvPr id="15" name="Grupo 23">
            <a:extLst>
              <a:ext uri="{FF2B5EF4-FFF2-40B4-BE49-F238E27FC236}">
                <a16:creationId xmlns:a16="http://schemas.microsoft.com/office/drawing/2014/main" id="{4BEF7091-0648-4CA2-A0F8-389EE2339B2D}"/>
              </a:ext>
            </a:extLst>
          </p:cNvPr>
          <p:cNvGrpSpPr/>
          <p:nvPr/>
        </p:nvGrpSpPr>
        <p:grpSpPr>
          <a:xfrm>
            <a:off x="2956379" y="1923683"/>
            <a:ext cx="307521" cy="492443"/>
            <a:chOff x="1905000" y="2515399"/>
            <a:chExt cx="228600" cy="378802"/>
          </a:xfrm>
        </p:grpSpPr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E0EC0161-8E20-4B6A-87E8-B22C7F0BC9B5}"/>
                </a:ext>
              </a:extLst>
            </p:cNvPr>
            <p:cNvSpPr txBox="1"/>
            <p:nvPr/>
          </p:nvSpPr>
          <p:spPr>
            <a:xfrm>
              <a:off x="1905000" y="2515399"/>
              <a:ext cx="152400" cy="3788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600" dirty="0"/>
                <a:t>P</a:t>
              </a:r>
              <a:endParaRPr lang="en-US" sz="2600" dirty="0"/>
            </a:p>
          </p:txBody>
        </p:sp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id="{BA44F53B-6699-4E61-958C-12756511CB62}"/>
                </a:ext>
              </a:extLst>
            </p:cNvPr>
            <p:cNvCxnSpPr/>
            <p:nvPr/>
          </p:nvCxnSpPr>
          <p:spPr>
            <a:xfrm>
              <a:off x="1905000" y="2542508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D1E70AAD-50BF-49EA-9B1E-E5134D670AC0}"/>
              </a:ext>
            </a:extLst>
          </p:cNvPr>
          <p:cNvCxnSpPr/>
          <p:nvPr/>
        </p:nvCxnSpPr>
        <p:spPr>
          <a:xfrm>
            <a:off x="3673929" y="1427343"/>
            <a:ext cx="1742621" cy="1783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3F295EA0-5F87-4F42-85B8-93A5968A19BC}"/>
              </a:ext>
            </a:extLst>
          </p:cNvPr>
          <p:cNvSpPr txBox="1"/>
          <p:nvPr/>
        </p:nvSpPr>
        <p:spPr>
          <a:xfrm>
            <a:off x="5249636" y="3166543"/>
            <a:ext cx="922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DA</a:t>
            </a:r>
            <a:endParaRPr lang="en-US" sz="2800" b="1" dirty="0"/>
          </a:p>
        </p:txBody>
      </p: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79541957-94A6-43C5-9FE8-EE16764C61C0}"/>
              </a:ext>
            </a:extLst>
          </p:cNvPr>
          <p:cNvCxnSpPr/>
          <p:nvPr/>
        </p:nvCxnSpPr>
        <p:spPr>
          <a:xfrm>
            <a:off x="4391479" y="2219824"/>
            <a:ext cx="0" cy="157915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0C472D4C-C50A-44B7-8CD0-F28994AACA16}"/>
              </a:ext>
            </a:extLst>
          </p:cNvPr>
          <p:cNvSpPr txBox="1"/>
          <p:nvPr/>
        </p:nvSpPr>
        <p:spPr>
          <a:xfrm>
            <a:off x="4191000" y="3752483"/>
            <a:ext cx="7175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/>
              <a:t>Y</a:t>
            </a:r>
            <a:r>
              <a:rPr lang="pt-BR" sz="2000" b="1" dirty="0"/>
              <a:t>0</a:t>
            </a:r>
            <a:endParaRPr lang="en-US" sz="2000" b="1" dirty="0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CA04FA88-1D24-4DA3-88A4-74B7A324288E}"/>
              </a:ext>
            </a:extLst>
          </p:cNvPr>
          <p:cNvSpPr/>
          <p:nvPr/>
        </p:nvSpPr>
        <p:spPr>
          <a:xfrm>
            <a:off x="4326509" y="2120763"/>
            <a:ext cx="167477" cy="1660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upo 38">
            <a:extLst>
              <a:ext uri="{FF2B5EF4-FFF2-40B4-BE49-F238E27FC236}">
                <a16:creationId xmlns:a16="http://schemas.microsoft.com/office/drawing/2014/main" id="{F0689C51-D1FA-4D86-9AC2-A441DF2474C9}"/>
              </a:ext>
            </a:extLst>
          </p:cNvPr>
          <p:cNvGrpSpPr/>
          <p:nvPr/>
        </p:nvGrpSpPr>
        <p:grpSpPr>
          <a:xfrm>
            <a:off x="5416552" y="1427344"/>
            <a:ext cx="2355850" cy="2869883"/>
            <a:chOff x="3733800" y="2133600"/>
            <a:chExt cx="1751251" cy="2207602"/>
          </a:xfrm>
        </p:grpSpPr>
        <p:cxnSp>
          <p:nvCxnSpPr>
            <p:cNvPr id="24" name="Conector reto 23">
              <a:extLst>
                <a:ext uri="{FF2B5EF4-FFF2-40B4-BE49-F238E27FC236}">
                  <a16:creationId xmlns:a16="http://schemas.microsoft.com/office/drawing/2014/main" id="{38F390DF-29AE-44C5-B9DC-44BD34CA6808}"/>
                </a:ext>
              </a:extLst>
            </p:cNvPr>
            <p:cNvCxnSpPr/>
            <p:nvPr/>
          </p:nvCxnSpPr>
          <p:spPr>
            <a:xfrm>
              <a:off x="3733800" y="2133600"/>
              <a:ext cx="1295400" cy="1371600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1DF42F93-A374-4396-8EA5-06A45DF13B56}"/>
                </a:ext>
              </a:extLst>
            </p:cNvPr>
            <p:cNvSpPr txBox="1"/>
            <p:nvPr/>
          </p:nvSpPr>
          <p:spPr>
            <a:xfrm>
              <a:off x="4799251" y="3471446"/>
              <a:ext cx="685800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800" b="1" dirty="0">
                  <a:solidFill>
                    <a:srgbClr val="000099"/>
                  </a:solidFill>
                </a:rPr>
                <a:t>DA</a:t>
              </a:r>
              <a:r>
                <a:rPr lang="pt-BR" sz="2000" b="1" dirty="0">
                  <a:solidFill>
                    <a:srgbClr val="000099"/>
                  </a:solidFill>
                </a:rPr>
                <a:t>1</a:t>
              </a:r>
              <a:endParaRPr lang="en-US" sz="2000" b="1" dirty="0">
                <a:solidFill>
                  <a:srgbClr val="000099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AB99F22B-EDF2-4A9E-972A-730C40CF0181}"/>
                </a:ext>
              </a:extLst>
            </p:cNvPr>
            <p:cNvSpPr txBox="1"/>
            <p:nvPr/>
          </p:nvSpPr>
          <p:spPr>
            <a:xfrm>
              <a:off x="4158632" y="3962400"/>
              <a:ext cx="533400" cy="3788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600" dirty="0">
                  <a:solidFill>
                    <a:srgbClr val="000099"/>
                  </a:solidFill>
                </a:rPr>
                <a:t>Y</a:t>
              </a:r>
              <a:r>
                <a:rPr lang="pt-BR" sz="2000" b="1" dirty="0">
                  <a:solidFill>
                    <a:srgbClr val="000099"/>
                  </a:solidFill>
                </a:rPr>
                <a:t>1</a:t>
              </a:r>
              <a:endParaRPr lang="en-US" sz="2000" b="1" dirty="0">
                <a:solidFill>
                  <a:srgbClr val="000099"/>
                </a:solidFill>
              </a:endParaRPr>
            </a:p>
          </p:txBody>
        </p:sp>
        <p:cxnSp>
          <p:nvCxnSpPr>
            <p:cNvPr id="27" name="Conector reto 26">
              <a:extLst>
                <a:ext uri="{FF2B5EF4-FFF2-40B4-BE49-F238E27FC236}">
                  <a16:creationId xmlns:a16="http://schemas.microsoft.com/office/drawing/2014/main" id="{1A0B5FED-8EB6-4C4F-9FCA-BC1AD577281B}"/>
                </a:ext>
              </a:extLst>
            </p:cNvPr>
            <p:cNvCxnSpPr/>
            <p:nvPr/>
          </p:nvCxnSpPr>
          <p:spPr>
            <a:xfrm>
              <a:off x="4343400" y="2743200"/>
              <a:ext cx="0" cy="1214735"/>
            </a:xfrm>
            <a:prstGeom prst="line">
              <a:avLst/>
            </a:prstGeom>
            <a:ln>
              <a:solidFill>
                <a:srgbClr val="00009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Elipse 27">
              <a:extLst>
                <a:ext uri="{FF2B5EF4-FFF2-40B4-BE49-F238E27FC236}">
                  <a16:creationId xmlns:a16="http://schemas.microsoft.com/office/drawing/2014/main" id="{5F2D4DB1-6642-48BD-B79B-99322B1DF9A3}"/>
                </a:ext>
              </a:extLst>
            </p:cNvPr>
            <p:cNvSpPr/>
            <p:nvPr/>
          </p:nvSpPr>
          <p:spPr>
            <a:xfrm>
              <a:off x="4267200" y="2667000"/>
              <a:ext cx="124496" cy="127715"/>
            </a:xfrm>
            <a:prstGeom prst="ellipse">
              <a:avLst/>
            </a:prstGeom>
            <a:solidFill>
              <a:srgbClr val="00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042551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84EDFDFA-570E-424E-8D2C-240D9B0C96EC}"/>
              </a:ext>
            </a:extLst>
          </p:cNvPr>
          <p:cNvSpPr/>
          <p:nvPr/>
        </p:nvSpPr>
        <p:spPr bwMode="auto">
          <a:xfrm>
            <a:off x="607588" y="3499340"/>
            <a:ext cx="9619624" cy="1154162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6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91BA5D20-13C3-4FF0-9B7D-67549465CA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407414"/>
              </p:ext>
            </p:extLst>
          </p:nvPr>
        </p:nvGraphicFramePr>
        <p:xfrm>
          <a:off x="607588" y="1299953"/>
          <a:ext cx="7597393" cy="705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41320" imgH="253800" progId="Equation.DSMT4">
                  <p:embed/>
                </p:oleObj>
              </mc:Choice>
              <mc:Fallback>
                <p:oleObj name="Equation" r:id="rId2" imgW="2641320" imgH="253800" progId="Equation.DSMT4">
                  <p:embed/>
                  <p:pic>
                    <p:nvPicPr>
                      <p:cNvPr id="4" name="Objeto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7588" y="1299953"/>
                        <a:ext cx="7597393" cy="705678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E25CE4F2-3625-489C-BCF3-AB64D4B9E264}"/>
              </a:ext>
            </a:extLst>
          </p:cNvPr>
          <p:cNvSpPr txBox="1"/>
          <p:nvPr/>
        </p:nvSpPr>
        <p:spPr>
          <a:xfrm>
            <a:off x="133644" y="222735"/>
            <a:ext cx="118801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3200" dirty="0">
                <a:latin typeface="Calibri" panose="020F0502020204030204" pitchFamily="34" charset="0"/>
              </a:rPr>
              <a:t>Considere o modelo keynesiano simplificado, com a tributação dependendo da renda. </a:t>
            </a:r>
            <a:endParaRPr lang="en-US" sz="3200" dirty="0">
              <a:latin typeface="Calibri" panose="020F0502020204030204" pitchFamily="34" charset="0"/>
            </a:endParaRPr>
          </a:p>
        </p:txBody>
      </p:sp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9C145155-AF63-4ED4-833C-F355B1F34E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771669"/>
              </p:ext>
            </p:extLst>
          </p:nvPr>
        </p:nvGraphicFramePr>
        <p:xfrm>
          <a:off x="608013" y="2139950"/>
          <a:ext cx="10393362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73240" imgH="990360" progId="Equation.DSMT4">
                  <p:embed/>
                </p:oleObj>
              </mc:Choice>
              <mc:Fallback>
                <p:oleObj name="Equation" r:id="rId4" imgW="3873240" imgH="990360" progId="Equation.DSMT4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8013" y="2139950"/>
                        <a:ext cx="10393362" cy="257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1175A5F0-B935-48CA-9BA6-CAB2546D194E}"/>
              </a:ext>
            </a:extLst>
          </p:cNvPr>
          <p:cNvSpPr txBox="1"/>
          <p:nvPr/>
        </p:nvSpPr>
        <p:spPr>
          <a:xfrm>
            <a:off x="131299" y="4736123"/>
            <a:ext cx="118801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3200" dirty="0">
                <a:latin typeface="Calibri" panose="020F0502020204030204" pitchFamily="34" charset="0"/>
              </a:rPr>
              <a:t>Note que o multiplicador será maior quanto maior a </a:t>
            </a:r>
            <a:r>
              <a:rPr lang="pt-BR" sz="3200" dirty="0" err="1">
                <a:latin typeface="Calibri" panose="020F0502020204030204" pitchFamily="34" charset="0"/>
              </a:rPr>
              <a:t>PMgC</a:t>
            </a:r>
            <a:r>
              <a:rPr lang="pt-BR" sz="3200" dirty="0">
                <a:latin typeface="Calibri" panose="020F0502020204030204" pitchFamily="34" charset="0"/>
              </a:rPr>
              <a:t> e quanto menor a alíquota do imposto sobre a renda.</a:t>
            </a:r>
            <a:endParaRPr 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94209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C82A6BD5-9B10-49D0-A133-0EAA46086207}"/>
              </a:ext>
            </a:extLst>
          </p:cNvPr>
          <p:cNvSpPr/>
          <p:nvPr/>
        </p:nvSpPr>
        <p:spPr bwMode="auto">
          <a:xfrm>
            <a:off x="14065" y="2391505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AEDFF847-E19C-4A5C-BD09-DEEA4FFB4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53" y="161826"/>
            <a:ext cx="11919992" cy="4883150"/>
          </a:xfrm>
        </p:spPr>
        <p:txBody>
          <a:bodyPr/>
          <a:lstStyle/>
          <a:p>
            <a:pPr algn="l"/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Assinale se:</a:t>
            </a:r>
          </a:p>
          <a:p>
            <a:pPr marL="514350" indent="-514350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somente a afirmativa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 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estiver correta.</a:t>
            </a:r>
          </a:p>
          <a:p>
            <a:pPr marL="514350" indent="-514350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somente a afirmativa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II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estiver correta.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somente as afirmativas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e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II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estiverem corretas.</a:t>
            </a:r>
          </a:p>
          <a:p>
            <a:pPr marL="514350" indent="-514350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somente as afirmativas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e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III 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estiverem corretas.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todas as afirmativas estiverem corretas.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53169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4AD879-4ADF-4D44-8BFB-EE1D4A80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291" y="175896"/>
            <a:ext cx="11821518" cy="488315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b="1" dirty="0">
                <a:solidFill>
                  <a:schemeClr val="tx1"/>
                </a:solidFill>
                <a:latin typeface="Source Sans Pro" panose="020B0503030403020204" pitchFamily="34" charset="0"/>
              </a:rPr>
              <a:t>27) FGV - Técnico de Nível Superior (ALBA)/Economia/2014</a:t>
            </a:r>
            <a:endParaRPr lang="pt-BR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Segundo muitos analistas econômicos, o menor crescimento econômico no Brasil se origina de um problema de oferta agregada e não de demanda. Segundo esses analistas, estímulos adicionais sobre a demanda terão baixo impacto no produto da economia.</a:t>
            </a:r>
          </a:p>
          <a:p>
            <a:pPr algn="just">
              <a:spcBef>
                <a:spcPts val="0"/>
              </a:spcBef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Considerando os conceitos de oferta agregada e demanda agregada, segundo a hipótese clássica, indique o que ocorre, devido a estímulos sobre a demanda, com os níveis de produto e com a taxa de desemprego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nível de produto se expande além do nível potencial e a baixa taxa de desemprego pressiona os salários reais, o que eleva o poder de compra dos trabalhadores.</a:t>
            </a:r>
          </a:p>
        </p:txBody>
      </p:sp>
    </p:spTree>
    <p:extLst>
      <p:ext uri="{BB962C8B-B14F-4D97-AF65-F5344CB8AC3E}">
        <p14:creationId xmlns:p14="http://schemas.microsoft.com/office/powerpoint/2010/main" val="2942161497"/>
      </p:ext>
    </p:extLst>
  </p:cSld>
  <p:clrMapOvr>
    <a:masterClrMapping/>
  </p:clrMapOvr>
  <p:transition spd="med">
    <p:wipe dir="r"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32A7BCF2-3BB5-4650-AFBF-1F2C92253671}"/>
              </a:ext>
            </a:extLst>
          </p:cNvPr>
          <p:cNvSpPr/>
          <p:nvPr/>
        </p:nvSpPr>
        <p:spPr bwMode="auto">
          <a:xfrm>
            <a:off x="84405" y="4600132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1C2A6DDE-E367-404D-8B20-77B478C9B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291" y="175896"/>
            <a:ext cx="11821518" cy="4883150"/>
          </a:xfrm>
        </p:spPr>
        <p:txBody>
          <a:bodyPr/>
          <a:lstStyle/>
          <a:p>
            <a:pPr marL="514350" indent="-514350" algn="just">
              <a:spcBef>
                <a:spcPts val="0"/>
              </a:spcBef>
              <a:buFont typeface="+mj-lt"/>
              <a:buAutoNum type="alphaLcParenR" startAt="2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nível de produto tende a se reduzir pois os preços são pressionados e isso eleva a expectativa de inflação futura.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lphaLcParenR" startAt="2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taxa de desemprego cai abaixo da sua taxa natural, o que pressiona a inflação e a renda real e o produto tendem a diminuir.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 startAt="2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produto tende a seu nível potencial, mas a taxa de desemprego fica acima da sua taxa natural, devido à retração da demanda de trabalho por empresas, em virtude do crescimento indefinido dos salários reais.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lphaLcParenR" startAt="2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Como a oferta agregada é vertical, o nível de produto está em seu nível potencial e a taxa de desemprego é a natural e tais estímulos apenas geram aumento do nível de preços.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577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44ABC7-0806-4BC7-BE77-53CA0359C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223" y="175896"/>
            <a:ext cx="11835586" cy="4883150"/>
          </a:xfrm>
        </p:spPr>
        <p:txBody>
          <a:bodyPr/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Note que a questão é de 2014.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Nos anos anteriores argumentava-se que, dada a baixa taxa de crescimento do produto potencial (capacidade de geração de oferta), o estímulo de demanda serviria apenas para elevar a taxa de inflação.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6CA0450-5A5A-4A33-AB8C-352EBDC49EC8}"/>
              </a:ext>
            </a:extLst>
          </p:cNvPr>
          <p:cNvSpPr/>
          <p:nvPr/>
        </p:nvSpPr>
        <p:spPr>
          <a:xfrm>
            <a:off x="1981200" y="2288701"/>
            <a:ext cx="7814672" cy="4055823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59ACC352-01DA-4420-A0AB-A3EB6698893A}"/>
              </a:ext>
            </a:extLst>
          </p:cNvPr>
          <p:cNvCxnSpPr>
            <a:cxnSpLocks/>
          </p:cNvCxnSpPr>
          <p:nvPr/>
        </p:nvCxnSpPr>
        <p:spPr>
          <a:xfrm flipV="1">
            <a:off x="3380121" y="2463492"/>
            <a:ext cx="0" cy="336337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00182C31-8B76-4F65-99E0-71610A48A1C4}"/>
              </a:ext>
            </a:extLst>
          </p:cNvPr>
          <p:cNvCxnSpPr/>
          <p:nvPr/>
        </p:nvCxnSpPr>
        <p:spPr>
          <a:xfrm>
            <a:off x="3380121" y="5795995"/>
            <a:ext cx="5065066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B0A57C8F-9965-4CD2-A8A8-57060D276593}"/>
              </a:ext>
            </a:extLst>
          </p:cNvPr>
          <p:cNvSpPr txBox="1"/>
          <p:nvPr/>
        </p:nvSpPr>
        <p:spPr>
          <a:xfrm>
            <a:off x="2943664" y="2288702"/>
            <a:ext cx="2835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AEC5A88-3BBD-4E94-A124-414823CCF500}"/>
              </a:ext>
            </a:extLst>
          </p:cNvPr>
          <p:cNvSpPr txBox="1"/>
          <p:nvPr/>
        </p:nvSpPr>
        <p:spPr>
          <a:xfrm>
            <a:off x="8356757" y="5510403"/>
            <a:ext cx="313552" cy="573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1544DEAB-66C0-4C45-A7EE-78C4188FDC70}"/>
              </a:ext>
            </a:extLst>
          </p:cNvPr>
          <p:cNvCxnSpPr>
            <a:cxnSpLocks/>
          </p:cNvCxnSpPr>
          <p:nvPr/>
        </p:nvCxnSpPr>
        <p:spPr>
          <a:xfrm>
            <a:off x="5583027" y="2827602"/>
            <a:ext cx="0" cy="29683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9DC5BAC-59F0-46CB-8867-5FA8B670D080}"/>
              </a:ext>
            </a:extLst>
          </p:cNvPr>
          <p:cNvSpPr txBox="1"/>
          <p:nvPr/>
        </p:nvSpPr>
        <p:spPr>
          <a:xfrm>
            <a:off x="5263437" y="2463492"/>
            <a:ext cx="763781" cy="50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OA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D9FEFC4-7D97-4549-91ED-35E539DC5170}"/>
              </a:ext>
            </a:extLst>
          </p:cNvPr>
          <p:cNvSpPr txBox="1"/>
          <p:nvPr/>
        </p:nvSpPr>
        <p:spPr>
          <a:xfrm>
            <a:off x="5384659" y="5774591"/>
            <a:ext cx="635141" cy="50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2" name="Arco 11">
            <a:extLst>
              <a:ext uri="{FF2B5EF4-FFF2-40B4-BE49-F238E27FC236}">
                <a16:creationId xmlns:a16="http://schemas.microsoft.com/office/drawing/2014/main" id="{3565CCAC-4D45-4FE6-9B3E-216A1C7D24E0}"/>
              </a:ext>
            </a:extLst>
          </p:cNvPr>
          <p:cNvSpPr/>
          <p:nvPr/>
        </p:nvSpPr>
        <p:spPr>
          <a:xfrm rot="10624232">
            <a:off x="4230687" y="417510"/>
            <a:ext cx="7090168" cy="4721124"/>
          </a:xfrm>
          <a:prstGeom prst="arc">
            <a:avLst>
              <a:gd name="adj1" fmla="val 16424956"/>
              <a:gd name="adj2" fmla="val 21415457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Arco 12">
            <a:extLst>
              <a:ext uri="{FF2B5EF4-FFF2-40B4-BE49-F238E27FC236}">
                <a16:creationId xmlns:a16="http://schemas.microsoft.com/office/drawing/2014/main" id="{B7871EB0-DC26-4FB7-AF6C-0F59854ECAB5}"/>
              </a:ext>
            </a:extLst>
          </p:cNvPr>
          <p:cNvSpPr/>
          <p:nvPr/>
        </p:nvSpPr>
        <p:spPr>
          <a:xfrm rot="10624232">
            <a:off x="4492232" y="-810070"/>
            <a:ext cx="7090168" cy="5183693"/>
          </a:xfrm>
          <a:prstGeom prst="arc">
            <a:avLst>
              <a:gd name="adj1" fmla="val 16753041"/>
              <a:gd name="adj2" fmla="val 209248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F81A16C3-9D18-4D98-92B9-27A555F91810}"/>
              </a:ext>
            </a:extLst>
          </p:cNvPr>
          <p:cNvCxnSpPr/>
          <p:nvPr/>
        </p:nvCxnSpPr>
        <p:spPr>
          <a:xfrm>
            <a:off x="3380121" y="3709159"/>
            <a:ext cx="220290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0E42F1AA-A514-471C-B6A4-64A2E5E77932}"/>
              </a:ext>
            </a:extLst>
          </p:cNvPr>
          <p:cNvCxnSpPr/>
          <p:nvPr/>
        </p:nvCxnSpPr>
        <p:spPr>
          <a:xfrm>
            <a:off x="3356004" y="4689438"/>
            <a:ext cx="220290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>
            <a:extLst>
              <a:ext uri="{FF2B5EF4-FFF2-40B4-BE49-F238E27FC236}">
                <a16:creationId xmlns:a16="http://schemas.microsoft.com/office/drawing/2014/main" id="{62FF8F1C-5DCE-4564-98CE-9EB3C5C009EF}"/>
              </a:ext>
            </a:extLst>
          </p:cNvPr>
          <p:cNvSpPr/>
          <p:nvPr/>
        </p:nvSpPr>
        <p:spPr>
          <a:xfrm>
            <a:off x="5522725" y="4609773"/>
            <a:ext cx="156776" cy="19822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D1F79CEB-CB9C-4D37-857F-9ABC7266B112}"/>
              </a:ext>
            </a:extLst>
          </p:cNvPr>
          <p:cNvSpPr/>
          <p:nvPr/>
        </p:nvSpPr>
        <p:spPr>
          <a:xfrm>
            <a:off x="5514688" y="3614056"/>
            <a:ext cx="156776" cy="19822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585EFFA8-2379-418E-944E-F8E36444D378}"/>
              </a:ext>
            </a:extLst>
          </p:cNvPr>
          <p:cNvSpPr txBox="1"/>
          <p:nvPr/>
        </p:nvSpPr>
        <p:spPr>
          <a:xfrm>
            <a:off x="7714347" y="4885185"/>
            <a:ext cx="820053" cy="50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98B3C738-1DE8-4A22-BF06-DFF812DEBCBF}"/>
              </a:ext>
            </a:extLst>
          </p:cNvPr>
          <p:cNvSpPr txBox="1"/>
          <p:nvPr/>
        </p:nvSpPr>
        <p:spPr>
          <a:xfrm>
            <a:off x="7696200" y="4174391"/>
            <a:ext cx="820053" cy="50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DA’ </a:t>
            </a:r>
          </a:p>
        </p:txBody>
      </p: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606DA12E-B628-41AB-91ED-D2A6ADB4154A}"/>
              </a:ext>
            </a:extLst>
          </p:cNvPr>
          <p:cNvCxnSpPr/>
          <p:nvPr/>
        </p:nvCxnSpPr>
        <p:spPr>
          <a:xfrm flipV="1">
            <a:off x="6288447" y="4283126"/>
            <a:ext cx="195032" cy="4063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75F0A7DD-743A-4A96-8AB9-C19F12446702}"/>
              </a:ext>
            </a:extLst>
          </p:cNvPr>
          <p:cNvSpPr txBox="1"/>
          <p:nvPr/>
        </p:nvSpPr>
        <p:spPr>
          <a:xfrm>
            <a:off x="2895600" y="4429781"/>
            <a:ext cx="820053" cy="50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40FAC885-E11D-4CD6-976B-9A37FB283C62}"/>
              </a:ext>
            </a:extLst>
          </p:cNvPr>
          <p:cNvSpPr txBox="1"/>
          <p:nvPr/>
        </p:nvSpPr>
        <p:spPr>
          <a:xfrm>
            <a:off x="2895600" y="3412391"/>
            <a:ext cx="820053" cy="50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8458270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9" grpId="0"/>
      <p:bldP spid="22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6318D997-DCDB-4801-A433-625E8AE06CCE}"/>
              </a:ext>
            </a:extLst>
          </p:cNvPr>
          <p:cNvSpPr/>
          <p:nvPr/>
        </p:nvSpPr>
        <p:spPr bwMode="auto">
          <a:xfrm>
            <a:off x="56269" y="2419641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B2316D-3178-4163-B103-0A4DE0443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79" y="204028"/>
            <a:ext cx="11859065" cy="4883150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>
                <a:solidFill>
                  <a:schemeClr val="tx1"/>
                </a:solidFill>
                <a:latin typeface="Source Sans Pro" panose="020B0503030403020204" pitchFamily="34" charset="0"/>
              </a:rPr>
              <a:t>28) FGV - Técnico Superior Especializado (DPE RJ)/Eco/2019</a:t>
            </a:r>
            <a:endParaRPr lang="pt-BR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curva de Phillips estabelece um </a:t>
            </a:r>
            <a:r>
              <a:rPr lang="pt-BR" b="0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trade-off 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entre: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taxas observadas de crescimento e de inflação;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taxas observadas de desemprego e de inflação;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taxas naturais de desemprego e de inflação;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salários reais e nominais;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PIB potencial e nível de preços.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algn="just"/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algn="just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15081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56525A7E-10FA-42B9-867A-8050C39CEF87}"/>
              </a:ext>
            </a:extLst>
          </p:cNvPr>
          <p:cNvSpPr/>
          <p:nvPr/>
        </p:nvSpPr>
        <p:spPr bwMode="auto">
          <a:xfrm>
            <a:off x="42201" y="2729124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B7D0DF-571A-4EC6-8037-4681AEDE9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54" y="119622"/>
            <a:ext cx="11835588" cy="4883150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None/>
            </a:pPr>
            <a:r>
              <a:rPr lang="it-IT" sz="30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29) FGV - Analista Legislativo (ALERO)/Economia/2018</a:t>
            </a:r>
            <a:endParaRPr lang="it-IT" sz="3000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taxa natural de desemprego, do ponto de vista macroeconômico, é alcançada quando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existe apenas emprego no setor desregulado da economia.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os aumentos do salário mínimo geram desemprego.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as quedas adicionais dessa taxa geram aceleração da taxa inflacionária.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existe apenas desemprego friccional na economia.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maior rigidez das leis trabalhistas reduzem essa taxa.</a:t>
            </a:r>
            <a:endParaRPr lang="pt-BR" sz="3000" dirty="0">
              <a:solidFill>
                <a:schemeClr val="tx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7AC5C42-ED34-4F96-825C-081605207D87}"/>
              </a:ext>
            </a:extLst>
          </p:cNvPr>
          <p:cNvSpPr txBox="1"/>
          <p:nvPr/>
        </p:nvSpPr>
        <p:spPr>
          <a:xfrm>
            <a:off x="164154" y="4862092"/>
            <a:ext cx="11863692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latin typeface="+mn-lt"/>
              </a:rPr>
              <a:t>A curva de Phillips mostra uma relação inversa entre inflação e desemprego.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latin typeface="+mn-lt"/>
              </a:rPr>
              <a:t>Caso a economia esteja “aquecida” (Y &gt; </a:t>
            </a:r>
            <a:r>
              <a:rPr lang="pt-BR" sz="2800" dirty="0" err="1">
                <a:latin typeface="+mn-lt"/>
              </a:rPr>
              <a:t>Yn</a:t>
            </a:r>
            <a:r>
              <a:rPr lang="pt-BR" sz="2800" dirty="0">
                <a:latin typeface="+mn-lt"/>
              </a:rPr>
              <a:t>  e  u &lt; </a:t>
            </a:r>
            <a:r>
              <a:rPr lang="pt-BR" sz="2800" dirty="0" err="1">
                <a:latin typeface="+mn-lt"/>
              </a:rPr>
              <a:t>u</a:t>
            </a:r>
            <a:r>
              <a:rPr lang="pt-BR" sz="1600" dirty="0" err="1">
                <a:latin typeface="+mn-lt"/>
              </a:rPr>
              <a:t>n</a:t>
            </a:r>
            <a:r>
              <a:rPr lang="pt-BR" sz="2800" dirty="0">
                <a:latin typeface="+mn-lt"/>
              </a:rPr>
              <a:t>) teremos uma pressão altista sobre a taxa de inflação</a:t>
            </a:r>
          </a:p>
        </p:txBody>
      </p:sp>
    </p:spTree>
    <p:extLst>
      <p:ext uri="{BB962C8B-B14F-4D97-AF65-F5344CB8AC3E}">
        <p14:creationId xmlns:p14="http://schemas.microsoft.com/office/powerpoint/2010/main" val="41777702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95D5779B-2709-4367-8D58-D5C3F4A8CE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3330" y="830812"/>
            <a:ext cx="11650141" cy="609600"/>
          </a:xfrm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pt-BR" altLang="en-US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curva de Phillips mostra uma relação entre inflação, inflação esperada e desemprego, e pode ser escrita da seguinte forma:</a:t>
            </a:r>
          </a:p>
        </p:txBody>
      </p:sp>
      <p:graphicFrame>
        <p:nvGraphicFramePr>
          <p:cNvPr id="5" name="Object 8">
            <a:extLst>
              <a:ext uri="{FF2B5EF4-FFF2-40B4-BE49-F238E27FC236}">
                <a16:creationId xmlns:a16="http://schemas.microsoft.com/office/drawing/2014/main" id="{BEA3F794-C67E-4750-9901-30AE47DF54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1611767"/>
              </p:ext>
            </p:extLst>
          </p:nvPr>
        </p:nvGraphicFramePr>
        <p:xfrm>
          <a:off x="742519" y="1809640"/>
          <a:ext cx="6317628" cy="768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63480" imgH="253800" progId="Equation.DSMT4">
                  <p:embed/>
                </p:oleObj>
              </mc:Choice>
              <mc:Fallback>
                <p:oleObj name="Equation" r:id="rId2" imgW="2463480" imgH="253800" progId="Equation.DSMT4">
                  <p:embed/>
                  <p:pic>
                    <p:nvPicPr>
                      <p:cNvPr id="5" name="Object 8">
                        <a:extLst>
                          <a:ext uri="{FF2B5EF4-FFF2-40B4-BE49-F238E27FC236}">
                            <a16:creationId xmlns:a16="http://schemas.microsoft.com/office/drawing/2014/main" id="{BA96D98B-663C-4443-AFB8-40EF00E1B4B6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519" y="1809640"/>
                        <a:ext cx="6317628" cy="768626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>
            <a:extLst>
              <a:ext uri="{FF2B5EF4-FFF2-40B4-BE49-F238E27FC236}">
                <a16:creationId xmlns:a16="http://schemas.microsoft.com/office/drawing/2014/main" id="{E0C96466-0A77-49DC-AE71-409C40765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629" y="2827608"/>
            <a:ext cx="1166584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36550" indent="-336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 algn="just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en-US" sz="2700" dirty="0">
                <a:latin typeface="Arial" panose="020B0604020202020204" pitchFamily="34" charset="0"/>
                <a:cs typeface="Arial" panose="020B0604020202020204" pitchFamily="34" charset="0"/>
              </a:rPr>
              <a:t>A variáveis </a:t>
            </a:r>
            <a:r>
              <a:rPr lang="pt-BR" altLang="en-US" sz="2700" dirty="0" err="1">
                <a:latin typeface="Symbol" panose="05050102010706020507" pitchFamily="18" charset="2"/>
                <a:cs typeface="Arial" panose="020B0604020202020204" pitchFamily="34" charset="0"/>
              </a:rPr>
              <a:t>p</a:t>
            </a:r>
            <a:r>
              <a:rPr lang="pt-BR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t-BR" alt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altLang="en-US" sz="2700" dirty="0">
                <a:latin typeface="Symbol" panose="05050102010706020507" pitchFamily="18" charset="2"/>
                <a:cs typeface="Arial" panose="020B0604020202020204" pitchFamily="34" charset="0"/>
              </a:rPr>
              <a:t>p</a:t>
            </a:r>
            <a:r>
              <a:rPr lang="pt-BR" altLang="en-US" sz="2700" baseline="30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altLang="en-US" sz="2700" baseline="-25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t-BR" alt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e u</a:t>
            </a:r>
            <a:r>
              <a:rPr lang="pt-BR" altLang="en-US" sz="2700" baseline="-25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t-BR" alt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referem-se à inflação, inflação esperada e desemprego no ano t e</a:t>
            </a:r>
            <a:r>
              <a:rPr lang="pt-BR" altLang="en-US" sz="2700" dirty="0">
                <a:latin typeface="Symbol" panose="05050102010706020507" pitchFamily="18" charset="2"/>
                <a:cs typeface="Arial" panose="020B0604020202020204" pitchFamily="34" charset="0"/>
              </a:rPr>
              <a:t> r </a:t>
            </a:r>
            <a:r>
              <a:rPr lang="pt-BR" altLang="en-US" sz="2700" dirty="0">
                <a:latin typeface="Arial" panose="020B0604020202020204" pitchFamily="34" charset="0"/>
                <a:cs typeface="Arial" panose="020B0604020202020204" pitchFamily="34" charset="0"/>
              </a:rPr>
              <a:t>é uma constante positiva. 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56C3910-724D-4764-A14C-D2FB4F2BEA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7056" y="-454346"/>
            <a:ext cx="8448261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pt-BR" alt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Inflação, Inflação Esperada e Desemprego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4AB87DD-CA90-4C6D-9845-A4EF75084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2" y="3968193"/>
            <a:ext cx="11665842" cy="234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pt-BR" alt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Segundo esta equação:</a:t>
            </a:r>
          </a:p>
          <a:p>
            <a:pPr marL="565150" lvl="1" indent="-342900" algn="just" eaLnBrk="1" hangingPunct="1">
              <a:buFont typeface="Wingdings" panose="05000000000000000000" pitchFamily="2" charset="2"/>
              <a:buChar char="§"/>
            </a:pPr>
            <a:r>
              <a:rPr lang="pt-BR" altLang="en-US" sz="2700" dirty="0"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pt-BR" alt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aumento da inflação esperada </a:t>
            </a:r>
            <a:r>
              <a:rPr lang="pt-BR" altLang="en-US" sz="2700" dirty="0">
                <a:latin typeface="Arial" panose="020B0604020202020204" pitchFamily="34" charset="0"/>
                <a:cs typeface="Arial" panose="020B0604020202020204" pitchFamily="34" charset="0"/>
              </a:rPr>
              <a:t>leva ao aumento da inflação efetiva.</a:t>
            </a:r>
          </a:p>
          <a:p>
            <a:pPr marL="565150" lvl="1" indent="-342900" algn="just" eaLnBrk="1" hangingPunct="1">
              <a:buFont typeface="Wingdings" panose="05000000000000000000" pitchFamily="2" charset="2"/>
              <a:buChar char="§"/>
            </a:pPr>
            <a:r>
              <a:rPr lang="pt-BR" altLang="en-US" sz="2700" dirty="0">
                <a:latin typeface="Arial" panose="020B0604020202020204" pitchFamily="34" charset="0"/>
                <a:cs typeface="Arial" panose="020B0604020202020204" pitchFamily="34" charset="0"/>
              </a:rPr>
              <a:t>Dada a inflação esperada,  um </a:t>
            </a:r>
            <a:r>
              <a:rPr lang="pt-BR" alt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aumento na taxa de desemprego </a:t>
            </a:r>
            <a:r>
              <a:rPr lang="pt-BR" altLang="en-US" sz="2700" dirty="0">
                <a:latin typeface="Arial" panose="020B0604020202020204" pitchFamily="34" charset="0"/>
                <a:cs typeface="Arial" panose="020B0604020202020204" pitchFamily="34" charset="0"/>
              </a:rPr>
              <a:t>(economia “desaquecida”), leva a uma queda na inflação.</a:t>
            </a:r>
          </a:p>
        </p:txBody>
      </p:sp>
    </p:spTree>
    <p:extLst>
      <p:ext uri="{BB962C8B-B14F-4D97-AF65-F5344CB8AC3E}">
        <p14:creationId xmlns:p14="http://schemas.microsoft.com/office/powerpoint/2010/main" val="18105111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E53EE63A-92AD-4BE0-A91A-A96184F552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0753" y="437321"/>
            <a:ext cx="11410175" cy="1066800"/>
          </a:xfrm>
        </p:spPr>
        <p:txBody>
          <a:bodyPr lIns="92075" tIns="46038" rIns="92075" bIns="46038"/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pt-BR" altLang="en-US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Suponha que as expectativas sobre a inflação sejam formadas de acordo com:</a:t>
            </a:r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8EAAF930-0E1D-435F-9790-7F9F5BADF3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5571721"/>
              </p:ext>
            </p:extLst>
          </p:nvPr>
        </p:nvGraphicFramePr>
        <p:xfrm>
          <a:off x="888153" y="1487318"/>
          <a:ext cx="1719262" cy="75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480" imgH="253800" progId="Equation.DSMT4">
                  <p:embed/>
                </p:oleObj>
              </mc:Choice>
              <mc:Fallback>
                <p:oleObj name="Equation" r:id="rId2" imgW="609480" imgH="253800" progId="Equation.DSMT4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44758ECF-BB84-4AD4-AEAA-F5520477850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153" y="1487318"/>
                        <a:ext cx="1719262" cy="75220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ector de seta reta 8">
            <a:extLst>
              <a:ext uri="{FF2B5EF4-FFF2-40B4-BE49-F238E27FC236}">
                <a16:creationId xmlns:a16="http://schemas.microsoft.com/office/drawing/2014/main" id="{6803DF01-F75F-4EE6-B8FF-ACEF2FE12440}"/>
              </a:ext>
            </a:extLst>
          </p:cNvPr>
          <p:cNvCxnSpPr/>
          <p:nvPr/>
        </p:nvCxnSpPr>
        <p:spPr>
          <a:xfrm>
            <a:off x="2600792" y="1894961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32EF0F0D-2BAD-4097-885F-BDE7692C5797}"/>
              </a:ext>
            </a:extLst>
          </p:cNvPr>
          <p:cNvSpPr txBox="1"/>
          <p:nvPr/>
        </p:nvSpPr>
        <p:spPr>
          <a:xfrm>
            <a:off x="3071240" y="1271579"/>
            <a:ext cx="8878958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Expectativas adaptativas estáticas</a:t>
            </a:r>
          </a:p>
          <a:p>
            <a:pPr algn="just">
              <a:defRPr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 melhor expectativa para a inflação é dada pela inflação passada: comportamento </a:t>
            </a:r>
            <a:r>
              <a:rPr lang="pt-BR" sz="2600" b="1" i="1" dirty="0" err="1"/>
              <a:t>backward</a:t>
            </a:r>
            <a:r>
              <a:rPr lang="pt-BR" sz="2600" i="1" dirty="0" err="1"/>
              <a:t>-</a:t>
            </a:r>
            <a:r>
              <a:rPr lang="pt-BR" sz="2600" b="1" i="1" dirty="0" err="1"/>
              <a:t>looking</a:t>
            </a:r>
            <a:endParaRPr lang="en-US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ct 6">
            <a:extLst>
              <a:ext uri="{FF2B5EF4-FFF2-40B4-BE49-F238E27FC236}">
                <a16:creationId xmlns:a16="http://schemas.microsoft.com/office/drawing/2014/main" id="{FB990D43-F2FB-4D7B-89E6-B5E5ADC2AE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0397440"/>
              </p:ext>
            </p:extLst>
          </p:nvPr>
        </p:nvGraphicFramePr>
        <p:xfrm>
          <a:off x="871591" y="2815989"/>
          <a:ext cx="6254815" cy="769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58920" imgH="253800" progId="Equation.DSMT4">
                  <p:embed/>
                </p:oleObj>
              </mc:Choice>
              <mc:Fallback>
                <p:oleObj name="Equation" r:id="rId4" imgW="2158920" imgH="253800" progId="Equation.DSMT4">
                  <p:embed/>
                  <p:pic>
                    <p:nvPicPr>
                      <p:cNvPr id="8" name="Object 6">
                        <a:extLst>
                          <a:ext uri="{FF2B5EF4-FFF2-40B4-BE49-F238E27FC236}">
                            <a16:creationId xmlns:a16="http://schemas.microsoft.com/office/drawing/2014/main" id="{6AF3CB99-B38E-43F2-A328-9E726ECD1504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91" y="2815989"/>
                        <a:ext cx="6254815" cy="769881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>
            <a:extLst>
              <a:ext uri="{FF2B5EF4-FFF2-40B4-BE49-F238E27FC236}">
                <a16:creationId xmlns:a16="http://schemas.microsoft.com/office/drawing/2014/main" id="{DE75E782-3982-445F-B7AB-70806FA77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828" y="3783394"/>
            <a:ext cx="11280914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§"/>
              <a:defRPr/>
            </a:pPr>
            <a:r>
              <a:rPr lang="pt-BR" altLang="en-US" sz="2700" dirty="0">
                <a:latin typeface="Arial" panose="020B0604020202020204" pitchFamily="34" charset="0"/>
                <a:cs typeface="Arial" panose="020B0604020202020204" pitchFamily="34" charset="0"/>
              </a:rPr>
              <a:t>Curva de Phillips com expectativas adaptativas: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  <a:defRPr/>
            </a:pPr>
            <a:r>
              <a:rPr lang="pt-BR" altLang="en-US" sz="2700" dirty="0">
                <a:latin typeface="Arial" panose="020B0604020202020204" pitchFamily="34" charset="0"/>
                <a:cs typeface="Arial" panose="020B0604020202020204" pitchFamily="34" charset="0"/>
              </a:rPr>
              <a:t>Versão </a:t>
            </a:r>
            <a:r>
              <a:rPr lang="pt-BR" alt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aceleracionista</a:t>
            </a:r>
            <a:r>
              <a:rPr lang="pt-BR" alt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da curva de Phillips ou versão de Friedman-Phelps (monetarista).</a:t>
            </a:r>
          </a:p>
        </p:txBody>
      </p:sp>
    </p:spTree>
    <p:extLst>
      <p:ext uri="{BB962C8B-B14F-4D97-AF65-F5344CB8AC3E}">
        <p14:creationId xmlns:p14="http://schemas.microsoft.com/office/powerpoint/2010/main" val="21545131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animBg="1"/>
      <p:bldP spid="9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9F49BC10-DEE9-4AAD-A441-DF0B5312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8" y="347872"/>
            <a:ext cx="11493303" cy="9906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a taxa natural de desemprego é a taxa de desemprego             não aceleradora da inflação: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 </a:t>
            </a:r>
            <a:r>
              <a:rPr lang="pt-BR" sz="2700" dirty="0">
                <a:solidFill>
                  <a:schemeClr val="tx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r </a:t>
            </a:r>
            <a:r>
              <a:rPr lang="pt-B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 os fatores estruturais determinantes da taxa de desemprego natural.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Logo, podemos escrever a curva de Phillips como:</a:t>
            </a:r>
            <a:endParaRPr lang="en-US" sz="2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E73A1E8E-FF23-47BB-AEE4-943D8B67EA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461786"/>
              </p:ext>
            </p:extLst>
          </p:nvPr>
        </p:nvGraphicFramePr>
        <p:xfrm>
          <a:off x="811084" y="1338472"/>
          <a:ext cx="7402513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79480" imgH="393480" progId="Equation.DSMT4">
                  <p:embed/>
                </p:oleObj>
              </mc:Choice>
              <mc:Fallback>
                <p:oleObj name="Equation" r:id="rId2" imgW="2679480" imgH="393480" progId="Equation.DSMT4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C2591510-E842-4167-8611-BAF39E838B5A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084" y="1338472"/>
                        <a:ext cx="7402513" cy="1062038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8B4D37D0-E4FB-4FB1-B316-803ED7E28D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6225549"/>
              </p:ext>
            </p:extLst>
          </p:nvPr>
        </p:nvGraphicFramePr>
        <p:xfrm>
          <a:off x="811084" y="3589474"/>
          <a:ext cx="8822635" cy="998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68680" imgH="393480" progId="Equation.DSMT4">
                  <p:embed/>
                </p:oleObj>
              </mc:Choice>
              <mc:Fallback>
                <p:oleObj name="Equation" r:id="rId4" imgW="3568680" imgH="393480" progId="Equation.DSMT4">
                  <p:embed/>
                  <p:pic>
                    <p:nvPicPr>
                      <p:cNvPr id="6" name="Object 6">
                        <a:extLst>
                          <a:ext uri="{FF2B5EF4-FFF2-40B4-BE49-F238E27FC236}">
                            <a16:creationId xmlns:a16="http://schemas.microsoft.com/office/drawing/2014/main" id="{32967D3D-2C6F-4204-AD14-07B79F54CECA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084" y="3589474"/>
                        <a:ext cx="8822635" cy="998401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50C04F1-F137-4272-84B2-5441FC68D4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8375926"/>
              </p:ext>
            </p:extLst>
          </p:nvPr>
        </p:nvGraphicFramePr>
        <p:xfrm>
          <a:off x="811084" y="5519528"/>
          <a:ext cx="8027504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49280" imgH="279360" progId="Equation.DSMT4">
                  <p:embed/>
                </p:oleObj>
              </mc:Choice>
              <mc:Fallback>
                <p:oleObj name="Equation" r:id="rId6" imgW="3149280" imgH="2793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D2C8826-4E32-4B78-B50F-3E073EFA3063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084" y="5519528"/>
                        <a:ext cx="8027504" cy="750887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22024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0774A356-A615-437D-A31E-AA6643F87A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6285" y="1501876"/>
            <a:ext cx="11121887" cy="3876262"/>
          </a:xfrm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pt-BR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equação acima nos proporciona uma maneira de pensar sobre a taxa natural de desemprego: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pt-B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altLang="en-US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taxa de desemprego não aceleradora da inflação</a:t>
            </a:r>
            <a:r>
              <a:rPr lang="pt-B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é a taxa de desemprego necessária para manter a inflação constante.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pt-B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a taxa de desemprego se mantenha abaixo da taxa natural de desemprego, a taxa de inflação aumentará permanentemente.</a:t>
            </a:r>
          </a:p>
          <a:p>
            <a:pPr lvl="2" algn="just" eaLnBrk="1" hangingPunct="1">
              <a:buFont typeface="Wingdings" panose="05000000000000000000" pitchFamily="2" charset="2"/>
              <a:buChar char="§"/>
            </a:pPr>
            <a:r>
              <a:rPr lang="pt-B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Logo, com expectativas adaptativas, não existe um </a:t>
            </a:r>
            <a:r>
              <a:rPr lang="pt-BR" alt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trade-off</a:t>
            </a:r>
            <a:r>
              <a:rPr lang="pt-B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permanente entre inflação e desemprego.</a:t>
            </a:r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5E98C780-8D55-4D72-83A2-4BC1662410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3812520"/>
              </p:ext>
            </p:extLst>
          </p:nvPr>
        </p:nvGraphicFramePr>
        <p:xfrm>
          <a:off x="702364" y="549965"/>
          <a:ext cx="4648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17938" imgH="627063" progId="Equation.DSMT4">
                  <p:embed/>
                </p:oleObj>
              </mc:Choice>
              <mc:Fallback>
                <p:oleObj name="Equation" r:id="rId2" imgW="3817938" imgH="627063" progId="Equation.DSMT4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E5C84809-D600-4288-A483-54EDE747044F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364" y="549965"/>
                        <a:ext cx="4648200" cy="76200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70065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22E3D409-9B44-41FA-9242-244C9D4F5F50}"/>
              </a:ext>
            </a:extLst>
          </p:cNvPr>
          <p:cNvSpPr/>
          <p:nvPr/>
        </p:nvSpPr>
        <p:spPr bwMode="auto">
          <a:xfrm>
            <a:off x="56269" y="6246059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510487-65DB-418A-AE2A-83857FE16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35214"/>
            <a:ext cx="11901268" cy="4883150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>
                <a:solidFill>
                  <a:schemeClr val="tx1"/>
                </a:solidFill>
                <a:latin typeface="Source Sans Pro" panose="020B0503030403020204" pitchFamily="34" charset="0"/>
              </a:rPr>
              <a:t>3) FGV - Analista (DPE MT)/Economista/2015</a:t>
            </a:r>
            <a:endParaRPr lang="pt-BR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Considere um modelo keynesiano de economia aberta, com os seguintes parâmetros:</a:t>
            </a:r>
          </a:p>
          <a:p>
            <a:pPr algn="just">
              <a:spcBef>
                <a:spcPts val="0"/>
              </a:spcBef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Demanda Agregada Doméstica = 500 + 0,5Y – 100i</a:t>
            </a:r>
          </a:p>
          <a:p>
            <a:pPr algn="just">
              <a:spcBef>
                <a:spcPts val="0"/>
              </a:spcBef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Saldo da Balança Comercial = –200 em que Y é o nível de renda e i é a taxa de juros.</a:t>
            </a:r>
          </a:p>
          <a:p>
            <a:pPr algn="just">
              <a:spcBef>
                <a:spcPts val="0"/>
              </a:spcBef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Supondo i = 1% e o saldo da balança comercial exógeno, o nível de equilíbrio da renda e o multiplicador da economia são, respectivamente,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600 e 2.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600 e 1.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590 e 2.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598 e 0,5.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598 e 2.</a:t>
            </a:r>
            <a:endParaRPr lang="pt-BR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0601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302D1DA4-CC6E-4F59-9B54-085D26841038}"/>
              </a:ext>
            </a:extLst>
          </p:cNvPr>
          <p:cNvSpPr/>
          <p:nvPr/>
        </p:nvSpPr>
        <p:spPr>
          <a:xfrm>
            <a:off x="4830413" y="5412198"/>
            <a:ext cx="3611222" cy="564532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B3B52F-FF31-46B9-BFD0-E1265F318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675" y="914400"/>
            <a:ext cx="10624934" cy="1219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pt-BR" altLang="en-US"/>
          </a:p>
        </p:txBody>
      </p:sp>
      <p:sp>
        <p:nvSpPr>
          <p:cNvPr id="6" name="Rectangle 5" descr="Losango pontilhado">
            <a:extLst>
              <a:ext uri="{FF2B5EF4-FFF2-40B4-BE49-F238E27FC236}">
                <a16:creationId xmlns:a16="http://schemas.microsoft.com/office/drawing/2014/main" id="{3D20E2B1-2BAF-4600-BD50-18238A8FA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3588" y="3965712"/>
            <a:ext cx="2264488" cy="528638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pt-BR" altLang="en-US"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008FBF-DEC3-448F-960F-8CAFBB811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85562" y="186323"/>
            <a:ext cx="7886700" cy="701675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alt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US" alt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</a:t>
            </a:r>
            <a:r>
              <a:rPr lang="en-US" alt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Numérico</a:t>
            </a:r>
            <a:r>
              <a:rPr lang="en-US" alt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alt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Curva</a:t>
            </a:r>
            <a:r>
              <a:rPr lang="en-US" alt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Phillips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990A900-F98D-416E-8AFA-0B72F2D972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671617"/>
              </p:ext>
            </p:extLst>
          </p:nvPr>
        </p:nvGraphicFramePr>
        <p:xfrm>
          <a:off x="7822090" y="953447"/>
          <a:ext cx="2743200" cy="514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80588" imgH="241195" progId="Equation.3">
                  <p:embed/>
                </p:oleObj>
              </mc:Choice>
              <mc:Fallback>
                <p:oleObj name="Equation" r:id="rId2" imgW="1180588" imgH="241195" progId="Equation.3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B3FE7FFC-0839-47D4-A117-AD16DFB8BA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2090" y="953447"/>
                        <a:ext cx="2743200" cy="514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FD3CF52-F9A2-4B76-8226-F3AA4C9DD4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897733"/>
              </p:ext>
            </p:extLst>
          </p:nvPr>
        </p:nvGraphicFramePr>
        <p:xfrm>
          <a:off x="1959800" y="1533940"/>
          <a:ext cx="1317225" cy="570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58720" imgH="241200" progId="Equation.DSMT4">
                  <p:embed/>
                </p:oleObj>
              </mc:Choice>
              <mc:Fallback>
                <p:oleObj name="Equation" r:id="rId4" imgW="558720" imgH="2412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43DFCA1-B8AD-4D0F-9B95-901020CD98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9800" y="1533940"/>
                        <a:ext cx="1317225" cy="5705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6782405-7C56-4308-9435-009ABAA3CE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341473"/>
              </p:ext>
            </p:extLst>
          </p:nvPr>
        </p:nvGraphicFramePr>
        <p:xfrm>
          <a:off x="4737640" y="1369598"/>
          <a:ext cx="2045482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15559" imgH="317362" progId="Equation.DSMT4">
                  <p:embed/>
                </p:oleObj>
              </mc:Choice>
              <mc:Fallback>
                <p:oleObj name="Equation" r:id="rId6" imgW="1015559" imgH="317362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B07A3EEF-6B35-4CE4-8114-76AC43E4F9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640" y="1369598"/>
                        <a:ext cx="2045482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">
            <a:extLst>
              <a:ext uri="{FF2B5EF4-FFF2-40B4-BE49-F238E27FC236}">
                <a16:creationId xmlns:a16="http://schemas.microsoft.com/office/drawing/2014/main" id="{56CA8FE4-5983-4310-8356-6835015FD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674" y="990600"/>
            <a:ext cx="73383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Suponha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curva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Phillips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seja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dada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B9A5B3D7-608C-4E28-B5D8-6647276EF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500" y="1595438"/>
            <a:ext cx="76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06168BBB-1564-4504-891C-05DCB63F5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0210" y="1600200"/>
            <a:ext cx="17526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e, 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t-1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AD84A5F1-0E28-4CA0-9EEA-FB020F9D2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675" y="2365512"/>
            <a:ext cx="7543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altLang="en-U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taxa natural de </a:t>
            </a:r>
            <a:r>
              <a:rPr lang="en-US" altLang="en-U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desemprego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ED37FE13-8818-49A1-BD6F-3B381CDBC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475" y="2975112"/>
            <a:ext cx="1032013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taxa natural de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desemprego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a taxa de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desemprego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não-aceleradora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inflação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devemos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8F4056A8-475F-4400-B41C-82CE16F2D3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259757"/>
              </p:ext>
            </p:extLst>
          </p:nvPr>
        </p:nvGraphicFramePr>
        <p:xfrm>
          <a:off x="6871246" y="3307798"/>
          <a:ext cx="193782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00100" imgH="228600" progId="Equation.3">
                  <p:embed/>
                </p:oleObj>
              </mc:Choice>
              <mc:Fallback>
                <p:oleObj name="Equation" r:id="rId8" imgW="800100" imgH="228600" progId="Equation.3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4520D4D2-2B33-4093-9E11-4E65DAEF8A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1246" y="3307798"/>
                        <a:ext cx="1937825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D54A4B9F-DAFC-4683-A3D2-1B31152B25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737334"/>
              </p:ext>
            </p:extLst>
          </p:nvPr>
        </p:nvGraphicFramePr>
        <p:xfrm>
          <a:off x="1967945" y="3812139"/>
          <a:ext cx="7330131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149600" imgH="317500" progId="Equation.3">
                  <p:embed/>
                </p:oleObj>
              </mc:Choice>
              <mc:Fallback>
                <p:oleObj name="Equation" r:id="rId10" imgW="3149600" imgH="317500" progId="Equation.3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92FD05C3-6BD8-43DD-8281-E4E7CF8B7D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7945" y="3812139"/>
                        <a:ext cx="7330131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17">
            <a:extLst>
              <a:ext uri="{FF2B5EF4-FFF2-40B4-BE49-F238E27FC236}">
                <a16:creationId xmlns:a16="http://schemas.microsoft.com/office/drawing/2014/main" id="{7BE9C6E5-1E05-4A86-89A7-58C2FB113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476" y="3965712"/>
            <a:ext cx="1060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Logo, </a:t>
            </a: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227EF373-8BCF-4347-A9BC-B469B401C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971" y="4833728"/>
            <a:ext cx="10346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Observe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então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curva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Phillips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escrita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20" name="Object 7">
            <a:extLst>
              <a:ext uri="{FF2B5EF4-FFF2-40B4-BE49-F238E27FC236}">
                <a16:creationId xmlns:a16="http://schemas.microsoft.com/office/drawing/2014/main" id="{4F6FAA83-7A37-40BA-8617-EC140347B5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536906"/>
              </p:ext>
            </p:extLst>
          </p:nvPr>
        </p:nvGraphicFramePr>
        <p:xfrm>
          <a:off x="1098755" y="5398946"/>
          <a:ext cx="7250116" cy="630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971800" imgH="254000" progId="Equation.DSMT4">
                  <p:embed/>
                </p:oleObj>
              </mc:Choice>
              <mc:Fallback>
                <p:oleObj name="Equation" r:id="rId12" imgW="2971800" imgH="254000" progId="Equation.DSMT4">
                  <p:embed/>
                  <p:pic>
                    <p:nvPicPr>
                      <p:cNvPr id="20" name="Object 7">
                        <a:extLst>
                          <a:ext uri="{FF2B5EF4-FFF2-40B4-BE49-F238E27FC236}">
                            <a16:creationId xmlns:a16="http://schemas.microsoft.com/office/drawing/2014/main" id="{4CD753F3-DCF4-466B-9B56-8416BE96AD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755" y="5398946"/>
                        <a:ext cx="7250116" cy="6307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627203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4" grpId="0"/>
      <p:bldP spid="15" grpId="0"/>
      <p:bldP spid="18" grpId="0"/>
      <p:bldP spid="19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1D66CF1B-5584-446F-8D64-2F652D017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8556" y="4637919"/>
            <a:ext cx="3197682" cy="1643616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pt-BR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C08E37-3983-47D1-A49E-98E621DD6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8556" y="2673279"/>
            <a:ext cx="3197682" cy="1497495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pt-BR" altLang="en-US"/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884BB618-0756-4AC3-A07B-1CED490FE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365" y="901147"/>
            <a:ext cx="106680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altLang="en-U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Suponha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en-U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governo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deseje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reduzir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taxa de </a:t>
            </a:r>
            <a:r>
              <a:rPr lang="en-US" altLang="en-U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desemprego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5% e </a:t>
            </a:r>
            <a:r>
              <a:rPr lang="en-US" altLang="en-U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mantê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-la </a:t>
            </a:r>
            <a:r>
              <a:rPr lang="en-US" altLang="en-U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nesse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patamar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Quais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seriam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altLang="en-U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taxas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inflação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próximos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altLang="en-U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períodos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 </a:t>
            </a:r>
          </a:p>
        </p:txBody>
      </p:sp>
      <p:graphicFrame>
        <p:nvGraphicFramePr>
          <p:cNvPr id="7" name="Object 25">
            <a:extLst>
              <a:ext uri="{FF2B5EF4-FFF2-40B4-BE49-F238E27FC236}">
                <a16:creationId xmlns:a16="http://schemas.microsoft.com/office/drawing/2014/main" id="{8179D08E-7096-41F9-A13C-B549BA7DB607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084775"/>
              </p:ext>
            </p:extLst>
          </p:nvPr>
        </p:nvGraphicFramePr>
        <p:xfrm>
          <a:off x="5277676" y="2179982"/>
          <a:ext cx="1923803" cy="571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12447" imgH="241195" progId="Equation.3">
                  <p:embed/>
                </p:oleObj>
              </mc:Choice>
              <mc:Fallback>
                <p:oleObj name="Equation" r:id="rId2" imgW="812447" imgH="241195" progId="Equation.3">
                  <p:embed/>
                  <p:pic>
                    <p:nvPicPr>
                      <p:cNvPr id="7" name="Object 25">
                        <a:extLst>
                          <a:ext uri="{FF2B5EF4-FFF2-40B4-BE49-F238E27FC236}">
                            <a16:creationId xmlns:a16="http://schemas.microsoft.com/office/drawing/2014/main" id="{33473486-5487-4E29-B7B8-C07E3D99EAE5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7676" y="2179982"/>
                        <a:ext cx="1923803" cy="571196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>
            <a:extLst>
              <a:ext uri="{FF2B5EF4-FFF2-40B4-BE49-F238E27FC236}">
                <a16:creationId xmlns:a16="http://schemas.microsoft.com/office/drawing/2014/main" id="{527F25EF-83AB-496E-8D01-835A16C894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523190"/>
              </p:ext>
            </p:extLst>
          </p:nvPr>
        </p:nvGraphicFramePr>
        <p:xfrm>
          <a:off x="1901688" y="2633523"/>
          <a:ext cx="2895644" cy="590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80588" imgH="241195" progId="Equation.3">
                  <p:embed/>
                </p:oleObj>
              </mc:Choice>
              <mc:Fallback>
                <p:oleObj name="Equation" r:id="rId4" imgW="1180588" imgH="241195" progId="Equation.3">
                  <p:embed/>
                  <p:pic>
                    <p:nvPicPr>
                      <p:cNvPr id="8" name="Object 9">
                        <a:extLst>
                          <a:ext uri="{FF2B5EF4-FFF2-40B4-BE49-F238E27FC236}">
                            <a16:creationId xmlns:a16="http://schemas.microsoft.com/office/drawing/2014/main" id="{0DD0282A-6A6E-4A05-BDF8-C4AB04BEF0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688" y="2633523"/>
                        <a:ext cx="2895644" cy="5907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">
            <a:extLst>
              <a:ext uri="{FF2B5EF4-FFF2-40B4-BE49-F238E27FC236}">
                <a16:creationId xmlns:a16="http://schemas.microsoft.com/office/drawing/2014/main" id="{8E6C498E-8469-4468-A5BA-1C21374840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502847"/>
              </p:ext>
            </p:extLst>
          </p:nvPr>
        </p:nvGraphicFramePr>
        <p:xfrm>
          <a:off x="1915492" y="3170235"/>
          <a:ext cx="3150746" cy="537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46200" imgH="228600" progId="Equation.3">
                  <p:embed/>
                </p:oleObj>
              </mc:Choice>
              <mc:Fallback>
                <p:oleObj name="Equation" r:id="rId6" imgW="1346200" imgH="228600" progId="Equation.3">
                  <p:embed/>
                  <p:pic>
                    <p:nvPicPr>
                      <p:cNvPr id="9" name="Object 10">
                        <a:extLst>
                          <a:ext uri="{FF2B5EF4-FFF2-40B4-BE49-F238E27FC236}">
                            <a16:creationId xmlns:a16="http://schemas.microsoft.com/office/drawing/2014/main" id="{A0FC48D2-D493-40A3-ADF9-F4BEAF5867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5492" y="3170235"/>
                        <a:ext cx="3150746" cy="5370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1">
            <a:extLst>
              <a:ext uri="{FF2B5EF4-FFF2-40B4-BE49-F238E27FC236}">
                <a16:creationId xmlns:a16="http://schemas.microsoft.com/office/drawing/2014/main" id="{3556B877-A7A9-4D5A-9A8F-D85EED16C5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131478"/>
              </p:ext>
            </p:extLst>
          </p:nvPr>
        </p:nvGraphicFramePr>
        <p:xfrm>
          <a:off x="1892163" y="3627435"/>
          <a:ext cx="2387676" cy="57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52087" imgH="228501" progId="Equation.3">
                  <p:embed/>
                </p:oleObj>
              </mc:Choice>
              <mc:Fallback>
                <p:oleObj name="Equation" r:id="rId8" imgW="952087" imgH="228501" progId="Equation.3">
                  <p:embed/>
                  <p:pic>
                    <p:nvPicPr>
                      <p:cNvPr id="10" name="Object 11">
                        <a:extLst>
                          <a:ext uri="{FF2B5EF4-FFF2-40B4-BE49-F238E27FC236}">
                            <a16:creationId xmlns:a16="http://schemas.microsoft.com/office/drawing/2014/main" id="{0E8BA9BF-EA70-4C22-B026-A7B8C18E3C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163" y="3627435"/>
                        <a:ext cx="2387676" cy="57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2">
            <a:extLst>
              <a:ext uri="{FF2B5EF4-FFF2-40B4-BE49-F238E27FC236}">
                <a16:creationId xmlns:a16="http://schemas.microsoft.com/office/drawing/2014/main" id="{E6B5C07B-D71F-4721-8AAF-2AC6B2430C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165560"/>
              </p:ext>
            </p:extLst>
          </p:nvPr>
        </p:nvGraphicFramePr>
        <p:xfrm>
          <a:off x="1919771" y="4621648"/>
          <a:ext cx="3022969" cy="543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22400" imgH="241300" progId="Equation.3">
                  <p:embed/>
                </p:oleObj>
              </mc:Choice>
              <mc:Fallback>
                <p:oleObj name="Equation" r:id="rId10" imgW="1422400" imgH="241300" progId="Equation.3">
                  <p:embed/>
                  <p:pic>
                    <p:nvPicPr>
                      <p:cNvPr id="11" name="Object 12">
                        <a:extLst>
                          <a:ext uri="{FF2B5EF4-FFF2-40B4-BE49-F238E27FC236}">
                            <a16:creationId xmlns:a16="http://schemas.microsoft.com/office/drawing/2014/main" id="{E068DC50-9DB8-45A0-8C58-9995A1572B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771" y="4621648"/>
                        <a:ext cx="3022969" cy="5436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3">
            <a:extLst>
              <a:ext uri="{FF2B5EF4-FFF2-40B4-BE49-F238E27FC236}">
                <a16:creationId xmlns:a16="http://schemas.microsoft.com/office/drawing/2014/main" id="{F52A7755-A5DC-4AF5-9720-A523009615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345176"/>
              </p:ext>
            </p:extLst>
          </p:nvPr>
        </p:nvGraphicFramePr>
        <p:xfrm>
          <a:off x="1894370" y="5215423"/>
          <a:ext cx="3098386" cy="496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12900" imgH="228600" progId="Equation.3">
                  <p:embed/>
                </p:oleObj>
              </mc:Choice>
              <mc:Fallback>
                <p:oleObj name="Equation" r:id="rId12" imgW="1612900" imgH="228600" progId="Equation.3">
                  <p:embed/>
                  <p:pic>
                    <p:nvPicPr>
                      <p:cNvPr id="12" name="Object 13">
                        <a:extLst>
                          <a:ext uri="{FF2B5EF4-FFF2-40B4-BE49-F238E27FC236}">
                            <a16:creationId xmlns:a16="http://schemas.microsoft.com/office/drawing/2014/main" id="{BDA70725-F644-456E-A019-B392C06B6E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4370" y="5215423"/>
                        <a:ext cx="3098386" cy="496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4">
            <a:extLst>
              <a:ext uri="{FF2B5EF4-FFF2-40B4-BE49-F238E27FC236}">
                <a16:creationId xmlns:a16="http://schemas.microsoft.com/office/drawing/2014/main" id="{93E0B1B6-414F-4B13-9DD9-BB2729F254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169021"/>
              </p:ext>
            </p:extLst>
          </p:nvPr>
        </p:nvGraphicFramePr>
        <p:xfrm>
          <a:off x="1889609" y="5744380"/>
          <a:ext cx="2415519" cy="513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040948" imgH="228501" progId="Equation.3">
                  <p:embed/>
                </p:oleObj>
              </mc:Choice>
              <mc:Fallback>
                <p:oleObj name="Equation" r:id="rId14" imgW="1040948" imgH="228501" progId="Equation.3">
                  <p:embed/>
                  <p:pic>
                    <p:nvPicPr>
                      <p:cNvPr id="13" name="Object 14">
                        <a:extLst>
                          <a:ext uri="{FF2B5EF4-FFF2-40B4-BE49-F238E27FC236}">
                            <a16:creationId xmlns:a16="http://schemas.microsoft.com/office/drawing/2014/main" id="{6C411180-2993-4C89-8FE2-1CE528F9F6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609" y="5744380"/>
                        <a:ext cx="2415519" cy="5139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Line 15">
            <a:extLst>
              <a:ext uri="{FF2B5EF4-FFF2-40B4-BE49-F238E27FC236}">
                <a16:creationId xmlns:a16="http://schemas.microsoft.com/office/drawing/2014/main" id="{88CC3715-903B-46E4-BC29-48DBAE1293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29609" y="4171122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Text Box 16">
            <a:extLst>
              <a:ext uri="{FF2B5EF4-FFF2-40B4-BE49-F238E27FC236}">
                <a16:creationId xmlns:a16="http://schemas.microsoft.com/office/drawing/2014/main" id="{D7A89D1C-8B4D-4406-8311-FBF4456AF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356" y="3065255"/>
            <a:ext cx="609600" cy="492443"/>
          </a:xfrm>
          <a:prstGeom prst="rect">
            <a:avLst/>
          </a:prstGeom>
          <a:solidFill>
            <a:srgbClr val="F8F8F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600" b="1" dirty="0">
                <a:solidFill>
                  <a:srgbClr val="000000"/>
                </a:solidFill>
              </a:rPr>
              <a:t>  t</a:t>
            </a: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40DF8279-900E-4692-9119-41B92C967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836" y="5119346"/>
            <a:ext cx="746125" cy="492443"/>
          </a:xfrm>
          <a:prstGeom prst="rect">
            <a:avLst/>
          </a:prstGeom>
          <a:solidFill>
            <a:srgbClr val="F8F8F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600" b="1" dirty="0">
                <a:solidFill>
                  <a:srgbClr val="000000"/>
                </a:solidFill>
              </a:rPr>
              <a:t>t+1</a:t>
            </a:r>
          </a:p>
        </p:txBody>
      </p:sp>
      <p:sp>
        <p:nvSpPr>
          <p:cNvPr id="17" name="Line 18">
            <a:extLst>
              <a:ext uri="{FF2B5EF4-FFF2-40B4-BE49-F238E27FC236}">
                <a16:creationId xmlns:a16="http://schemas.microsoft.com/office/drawing/2014/main" id="{32C94454-2564-49E7-B3C4-AD5B4C715D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39956" y="5353881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Line 19">
            <a:extLst>
              <a:ext uri="{FF2B5EF4-FFF2-40B4-BE49-F238E27FC236}">
                <a16:creationId xmlns:a16="http://schemas.microsoft.com/office/drawing/2014/main" id="{A17BDC06-6246-476D-A5DE-233EBEDC2B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39956" y="3313042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Line 20">
            <a:extLst>
              <a:ext uri="{FF2B5EF4-FFF2-40B4-BE49-F238E27FC236}">
                <a16:creationId xmlns:a16="http://schemas.microsoft.com/office/drawing/2014/main" id="{AD792A74-DE7A-417B-924B-F314BA9E5B2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2210" y="5446645"/>
            <a:ext cx="1752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Text Box 21">
            <a:extLst>
              <a:ext uri="{FF2B5EF4-FFF2-40B4-BE49-F238E27FC236}">
                <a16:creationId xmlns:a16="http://schemas.microsoft.com/office/drawing/2014/main" id="{E49573FE-A2FC-4B6D-A5AD-5F3964BD1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3089" y="4970258"/>
            <a:ext cx="957468" cy="461665"/>
          </a:xfrm>
          <a:prstGeom prst="rect">
            <a:avLst/>
          </a:prstGeom>
          <a:solidFill>
            <a:srgbClr val="F8F8F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>
                <a:solidFill>
                  <a:srgbClr val="000000"/>
                </a:solidFill>
              </a:rPr>
              <a:t>Logo, </a:t>
            </a:r>
          </a:p>
        </p:txBody>
      </p:sp>
      <p:graphicFrame>
        <p:nvGraphicFramePr>
          <p:cNvPr id="21" name="Object 22">
            <a:extLst>
              <a:ext uri="{FF2B5EF4-FFF2-40B4-BE49-F238E27FC236}">
                <a16:creationId xmlns:a16="http://schemas.microsoft.com/office/drawing/2014/main" id="{34B07493-5B25-4B1A-A366-8269EA5FEA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829810"/>
              </p:ext>
            </p:extLst>
          </p:nvPr>
        </p:nvGraphicFramePr>
        <p:xfrm>
          <a:off x="6844748" y="5174562"/>
          <a:ext cx="2352261" cy="511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54100" imgH="228600" progId="Equation.3">
                  <p:embed/>
                </p:oleObj>
              </mc:Choice>
              <mc:Fallback>
                <p:oleObj name="Equation" r:id="rId16" imgW="1054100" imgH="228600" progId="Equation.3">
                  <p:embed/>
                  <p:pic>
                    <p:nvPicPr>
                      <p:cNvPr id="21" name="Object 22">
                        <a:extLst>
                          <a:ext uri="{FF2B5EF4-FFF2-40B4-BE49-F238E27FC236}">
                            <a16:creationId xmlns:a16="http://schemas.microsoft.com/office/drawing/2014/main" id="{3416AE0A-10C4-4068-BE8D-4032EFEDE6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4748" y="5174562"/>
                        <a:ext cx="2352261" cy="511104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Line 23">
            <a:extLst>
              <a:ext uri="{FF2B5EF4-FFF2-40B4-BE49-F238E27FC236}">
                <a16:creationId xmlns:a16="http://schemas.microsoft.com/office/drawing/2014/main" id="{FECC591A-58CD-4B8E-9658-4159122350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63076" y="2474842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" name="Line 24">
            <a:extLst>
              <a:ext uri="{FF2B5EF4-FFF2-40B4-BE49-F238E27FC236}">
                <a16:creationId xmlns:a16="http://schemas.microsoft.com/office/drawing/2014/main" id="{375CF921-4C07-4102-A542-15E8F9357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3076" y="2474842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" name="Rectangle 6">
            <a:extLst>
              <a:ext uri="{FF2B5EF4-FFF2-40B4-BE49-F238E27FC236}">
                <a16:creationId xmlns:a16="http://schemas.microsoft.com/office/drawing/2014/main" id="{EA0437F9-EC77-4ADB-8098-E8BE175747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85562" y="101915"/>
            <a:ext cx="7886700" cy="701675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alt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US" alt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</a:t>
            </a:r>
            <a:r>
              <a:rPr lang="en-US" alt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Numérico</a:t>
            </a:r>
            <a:r>
              <a:rPr lang="en-US" alt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alt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Curva</a:t>
            </a:r>
            <a:r>
              <a:rPr lang="en-US" alt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Phillips</a:t>
            </a:r>
          </a:p>
        </p:txBody>
      </p:sp>
    </p:spTree>
    <p:extLst>
      <p:ext uri="{BB962C8B-B14F-4D97-AF65-F5344CB8AC3E}">
        <p14:creationId xmlns:p14="http://schemas.microsoft.com/office/powerpoint/2010/main" val="324331400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96C5DECE-CAF3-481E-87F6-7F2901B2E1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2174" y="62158"/>
            <a:ext cx="7886700" cy="620713"/>
          </a:xfrm>
        </p:spPr>
        <p:txBody>
          <a:bodyPr anchor="t"/>
          <a:lstStyle/>
          <a:p>
            <a:pPr algn="ctr" eaLnBrk="1" hangingPunct="1">
              <a:defRPr/>
            </a:pPr>
            <a:r>
              <a:rPr lang="en-US" alt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Graficamente</a:t>
            </a:r>
            <a:endParaRPr lang="en-US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3088EEC0-8ECD-406C-8C83-BFE6174870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379494"/>
              </p:ext>
            </p:extLst>
          </p:nvPr>
        </p:nvGraphicFramePr>
        <p:xfrm>
          <a:off x="1899686" y="4204602"/>
          <a:ext cx="1224599" cy="56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5085" imgH="228501" progId="Equation.3">
                  <p:embed/>
                </p:oleObj>
              </mc:Choice>
              <mc:Fallback>
                <p:oleObj name="Equation" r:id="rId2" imgW="495085" imgH="228501" progId="Equation.3">
                  <p:embed/>
                  <p:pic>
                    <p:nvPicPr>
                      <p:cNvPr id="5" name="Object 5">
                        <a:extLst>
                          <a:ext uri="{FF2B5EF4-FFF2-40B4-BE49-F238E27FC236}">
                            <a16:creationId xmlns:a16="http://schemas.microsoft.com/office/drawing/2014/main" id="{D3DF9DE2-41DA-4672-A201-D2827D69E1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9686" y="4204602"/>
                        <a:ext cx="1224599" cy="5661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>
            <a:extLst>
              <a:ext uri="{FF2B5EF4-FFF2-40B4-BE49-F238E27FC236}">
                <a16:creationId xmlns:a16="http://schemas.microsoft.com/office/drawing/2014/main" id="{B377EC8C-4B53-46B8-8985-0E28E4727F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813028"/>
              </p:ext>
            </p:extLst>
          </p:nvPr>
        </p:nvGraphicFramePr>
        <p:xfrm>
          <a:off x="5247777" y="4665182"/>
          <a:ext cx="563303" cy="395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3670" imgH="177569" progId="Equation.3">
                  <p:embed/>
                </p:oleObj>
              </mc:Choice>
              <mc:Fallback>
                <p:oleObj name="Equation" r:id="rId4" imgW="253670" imgH="177569" progId="Equation.3">
                  <p:embed/>
                  <p:pic>
                    <p:nvPicPr>
                      <p:cNvPr id="6" name="Object 7">
                        <a:extLst>
                          <a:ext uri="{FF2B5EF4-FFF2-40B4-BE49-F238E27FC236}">
                            <a16:creationId xmlns:a16="http://schemas.microsoft.com/office/drawing/2014/main" id="{49D6A3D2-1FB6-40D4-A551-7F395A41BA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7777" y="4665182"/>
                        <a:ext cx="563303" cy="3952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8">
            <a:extLst>
              <a:ext uri="{FF2B5EF4-FFF2-40B4-BE49-F238E27FC236}">
                <a16:creationId xmlns:a16="http://schemas.microsoft.com/office/drawing/2014/main" id="{A47D6BC9-C273-430D-8E0F-AFDD1291B3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54019" y="1031175"/>
            <a:ext cx="0" cy="35052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19BCCD48-AEAA-4EDA-A38A-6273BD2894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4019" y="4522307"/>
            <a:ext cx="58674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12">
            <a:extLst>
              <a:ext uri="{FF2B5EF4-FFF2-40B4-BE49-F238E27FC236}">
                <a16:creationId xmlns:a16="http://schemas.microsoft.com/office/drawing/2014/main" id="{D5F6B73C-09C9-420B-932B-F303F92ECC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6419" y="2312507"/>
            <a:ext cx="3352800" cy="3352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0" name="Object 16">
            <a:extLst>
              <a:ext uri="{FF2B5EF4-FFF2-40B4-BE49-F238E27FC236}">
                <a16:creationId xmlns:a16="http://schemas.microsoft.com/office/drawing/2014/main" id="{53797EDD-01D3-473F-93F1-C981B305BC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476779"/>
              </p:ext>
            </p:extLst>
          </p:nvPr>
        </p:nvGraphicFramePr>
        <p:xfrm>
          <a:off x="5420142" y="5613713"/>
          <a:ext cx="1780555" cy="455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74364" imgH="241195" progId="Equation.3">
                  <p:embed/>
                </p:oleObj>
              </mc:Choice>
              <mc:Fallback>
                <p:oleObj name="Equation" r:id="rId6" imgW="774364" imgH="241195" progId="Equation.3">
                  <p:embed/>
                  <p:pic>
                    <p:nvPicPr>
                      <p:cNvPr id="10" name="Object 16">
                        <a:extLst>
                          <a:ext uri="{FF2B5EF4-FFF2-40B4-BE49-F238E27FC236}">
                            <a16:creationId xmlns:a16="http://schemas.microsoft.com/office/drawing/2014/main" id="{7E7A3CEC-94AF-4F81-ABAC-83C0825AB8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0142" y="5613713"/>
                        <a:ext cx="1780555" cy="4557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Line 21">
            <a:extLst>
              <a:ext uri="{FF2B5EF4-FFF2-40B4-BE49-F238E27FC236}">
                <a16:creationId xmlns:a16="http://schemas.microsoft.com/office/drawing/2014/main" id="{CC4E97A7-7CBD-45DD-924D-2E22FABC2B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16219" y="1321907"/>
            <a:ext cx="0" cy="3200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Text Box 22">
            <a:extLst>
              <a:ext uri="{FF2B5EF4-FFF2-40B4-BE49-F238E27FC236}">
                <a16:creationId xmlns:a16="http://schemas.microsoft.com/office/drawing/2014/main" id="{D7E76E85-08E6-48E3-B430-6FFA576CE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0019" y="940907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</a:rPr>
              <a:t>cph</a:t>
            </a:r>
            <a:r>
              <a:rPr lang="en-US" altLang="en-US" sz="1200" b="1">
                <a:solidFill>
                  <a:srgbClr val="000000"/>
                </a:solidFill>
              </a:rPr>
              <a:t>LP</a:t>
            </a:r>
            <a:endParaRPr lang="en-US" altLang="en-US"/>
          </a:p>
        </p:txBody>
      </p:sp>
      <p:sp>
        <p:nvSpPr>
          <p:cNvPr id="13" name="Oval 32">
            <a:extLst>
              <a:ext uri="{FF2B5EF4-FFF2-40B4-BE49-F238E27FC236}">
                <a16:creationId xmlns:a16="http://schemas.microsoft.com/office/drawing/2014/main" id="{EF9883AD-3724-4EF0-8E65-74DC0D4CC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0019" y="4446107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en-US"/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B0921B0D-D437-408B-B95F-49763137C2BF}"/>
              </a:ext>
            </a:extLst>
          </p:cNvPr>
          <p:cNvGrpSpPr>
            <a:grpSpLocks/>
          </p:cNvGrpSpPr>
          <p:nvPr/>
        </p:nvGrpSpPr>
        <p:grpSpPr bwMode="auto">
          <a:xfrm>
            <a:off x="3687419" y="1855307"/>
            <a:ext cx="5537370" cy="4108172"/>
            <a:chOff x="2362200" y="2133600"/>
            <a:chExt cx="5537370" cy="4108172"/>
          </a:xfrm>
        </p:grpSpPr>
        <p:sp>
          <p:nvSpPr>
            <p:cNvPr id="15" name="Line 11">
              <a:extLst>
                <a:ext uri="{FF2B5EF4-FFF2-40B4-BE49-F238E27FC236}">
                  <a16:creationId xmlns:a16="http://schemas.microsoft.com/office/drawing/2014/main" id="{D5926446-1A7A-43D9-AE50-5FACDFFFBD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2200" y="2133600"/>
              <a:ext cx="3733800" cy="37338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6" name="Object 17">
              <a:extLst>
                <a:ext uri="{FF2B5EF4-FFF2-40B4-BE49-F238E27FC236}">
                  <a16:creationId xmlns:a16="http://schemas.microsoft.com/office/drawing/2014/main" id="{B9CB2D3C-113F-46BF-B6A7-7501C23FC3A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3296819"/>
                </p:ext>
              </p:extLst>
            </p:nvPr>
          </p:nvGraphicFramePr>
          <p:xfrm>
            <a:off x="6059829" y="5783745"/>
            <a:ext cx="1839741" cy="4580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977900" imgH="241300" progId="Equation.3">
                    <p:embed/>
                  </p:oleObj>
                </mc:Choice>
                <mc:Fallback>
                  <p:oleObj name="Equation" r:id="rId8" imgW="977900" imgH="241300" progId="Equation.3">
                    <p:embed/>
                    <p:pic>
                      <p:nvPicPr>
                        <p:cNvPr id="16" name="Object 17">
                          <a:extLst>
                            <a:ext uri="{FF2B5EF4-FFF2-40B4-BE49-F238E27FC236}">
                              <a16:creationId xmlns:a16="http://schemas.microsoft.com/office/drawing/2014/main" id="{1CE6FF1A-E670-40D4-9711-2A1798749B5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59829" y="5783745"/>
                          <a:ext cx="1839741" cy="4580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Oval 33">
              <a:extLst>
                <a:ext uri="{FF2B5EF4-FFF2-40B4-BE49-F238E27FC236}">
                  <a16:creationId xmlns:a16="http://schemas.microsoft.com/office/drawing/2014/main" id="{B75E8706-B29F-4726-A3DC-DA30524D0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3886200"/>
              <a:ext cx="152400" cy="1524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en-US"/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9F63B6ED-2F24-4E62-AFCA-AB769CF352A5}"/>
              </a:ext>
            </a:extLst>
          </p:cNvPr>
          <p:cNvGrpSpPr>
            <a:grpSpLocks/>
          </p:cNvGrpSpPr>
          <p:nvPr/>
        </p:nvGrpSpPr>
        <p:grpSpPr bwMode="auto">
          <a:xfrm>
            <a:off x="3992219" y="1321907"/>
            <a:ext cx="6153144" cy="4210048"/>
            <a:chOff x="2667000" y="1600200"/>
            <a:chExt cx="6153144" cy="4210048"/>
          </a:xfrm>
        </p:grpSpPr>
        <p:sp>
          <p:nvSpPr>
            <p:cNvPr id="19" name="Line 10">
              <a:extLst>
                <a:ext uri="{FF2B5EF4-FFF2-40B4-BE49-F238E27FC236}">
                  <a16:creationId xmlns:a16="http://schemas.microsoft.com/office/drawing/2014/main" id="{715D3F79-BDD1-4F89-88CD-627309AD0E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7000" y="1600200"/>
              <a:ext cx="3962400" cy="39624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0" name="Object 18">
              <a:extLst>
                <a:ext uri="{FF2B5EF4-FFF2-40B4-BE49-F238E27FC236}">
                  <a16:creationId xmlns:a16="http://schemas.microsoft.com/office/drawing/2014/main" id="{17422900-69B4-4959-B26A-4E566DC74E3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377573"/>
                </p:ext>
              </p:extLst>
            </p:nvPr>
          </p:nvGraphicFramePr>
          <p:xfrm>
            <a:off x="6629399" y="5333999"/>
            <a:ext cx="2190745" cy="476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977900" imgH="241300" progId="Equation.3">
                    <p:embed/>
                  </p:oleObj>
                </mc:Choice>
                <mc:Fallback>
                  <p:oleObj name="Equation" r:id="rId10" imgW="977900" imgH="241300" progId="Equation.3">
                    <p:embed/>
                    <p:pic>
                      <p:nvPicPr>
                        <p:cNvPr id="20" name="Object 18">
                          <a:extLst>
                            <a:ext uri="{FF2B5EF4-FFF2-40B4-BE49-F238E27FC236}">
                              <a16:creationId xmlns:a16="http://schemas.microsoft.com/office/drawing/2014/main" id="{6AF8CFB7-FE17-47A4-857B-914344AD274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9399" y="5333999"/>
                          <a:ext cx="2190745" cy="4762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Oval 34">
              <a:extLst>
                <a:ext uri="{FF2B5EF4-FFF2-40B4-BE49-F238E27FC236}">
                  <a16:creationId xmlns:a16="http://schemas.microsoft.com/office/drawing/2014/main" id="{0814E404-8C8A-4FCA-B92A-E41E2CA72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3048000"/>
              <a:ext cx="152400" cy="1524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en-US"/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EDCF2E43-461A-4689-94CA-04FBADEA1410}"/>
              </a:ext>
            </a:extLst>
          </p:cNvPr>
          <p:cNvGrpSpPr>
            <a:grpSpLocks/>
          </p:cNvGrpSpPr>
          <p:nvPr/>
        </p:nvGrpSpPr>
        <p:grpSpPr bwMode="auto">
          <a:xfrm>
            <a:off x="1870700" y="3403879"/>
            <a:ext cx="3645519" cy="1651826"/>
            <a:chOff x="545481" y="3682172"/>
            <a:chExt cx="3645519" cy="1651826"/>
          </a:xfrm>
        </p:grpSpPr>
        <p:sp>
          <p:nvSpPr>
            <p:cNvPr id="23" name="Line 23">
              <a:extLst>
                <a:ext uri="{FF2B5EF4-FFF2-40B4-BE49-F238E27FC236}">
                  <a16:creationId xmlns:a16="http://schemas.microsoft.com/office/drawing/2014/main" id="{1F024B18-CFB6-4C5A-AF69-9AEA271CB3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2800" y="39624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4" name="Grupo 4">
              <a:extLst>
                <a:ext uri="{FF2B5EF4-FFF2-40B4-BE49-F238E27FC236}">
                  <a16:creationId xmlns:a16="http://schemas.microsoft.com/office/drawing/2014/main" id="{E6007A68-E1C6-49EB-A162-FD200A753F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5481" y="3682172"/>
              <a:ext cx="3416919" cy="1651826"/>
              <a:chOff x="545481" y="3682172"/>
              <a:chExt cx="3416919" cy="1651826"/>
            </a:xfrm>
          </p:grpSpPr>
          <p:graphicFrame>
            <p:nvGraphicFramePr>
              <p:cNvPr id="25" name="Object 6">
                <a:extLst>
                  <a:ext uri="{FF2B5EF4-FFF2-40B4-BE49-F238E27FC236}">
                    <a16:creationId xmlns:a16="http://schemas.microsoft.com/office/drawing/2014/main" id="{1D20CD8B-FC4F-45B0-AFC3-CADA37E09BB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95538908"/>
                  </p:ext>
                </p:extLst>
              </p:nvPr>
            </p:nvGraphicFramePr>
            <p:xfrm>
              <a:off x="3064216" y="4952999"/>
              <a:ext cx="596696" cy="3809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2" imgW="241091" imgH="177646" progId="Equation.3">
                      <p:embed/>
                    </p:oleObj>
                  </mc:Choice>
                  <mc:Fallback>
                    <p:oleObj name="Equation" r:id="rId12" imgW="241091" imgH="177646" progId="Equation.3">
                      <p:embed/>
                      <p:pic>
                        <p:nvPicPr>
                          <p:cNvPr id="25" name="Object 6">
                            <a:extLst>
                              <a:ext uri="{FF2B5EF4-FFF2-40B4-BE49-F238E27FC236}">
                                <a16:creationId xmlns:a16="http://schemas.microsoft.com/office/drawing/2014/main" id="{C729AA98-68A1-4560-A614-0B97178DBC09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64216" y="4952999"/>
                            <a:ext cx="596696" cy="38099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" name="Object 13">
                <a:extLst>
                  <a:ext uri="{FF2B5EF4-FFF2-40B4-BE49-F238E27FC236}">
                    <a16:creationId xmlns:a16="http://schemas.microsoft.com/office/drawing/2014/main" id="{8830AA8F-3980-49A0-9A56-B28DA7D6742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42876261"/>
                  </p:ext>
                </p:extLst>
              </p:nvPr>
            </p:nvGraphicFramePr>
            <p:xfrm>
              <a:off x="545481" y="3682172"/>
              <a:ext cx="1265427" cy="54196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4" imgW="533169" imgH="228501" progId="Equation.3">
                      <p:embed/>
                    </p:oleObj>
                  </mc:Choice>
                  <mc:Fallback>
                    <p:oleObj name="Equation" r:id="rId14" imgW="533169" imgH="228501" progId="Equation.3">
                      <p:embed/>
                      <p:pic>
                        <p:nvPicPr>
                          <p:cNvPr id="26" name="Object 13">
                            <a:extLst>
                              <a:ext uri="{FF2B5EF4-FFF2-40B4-BE49-F238E27FC236}">
                                <a16:creationId xmlns:a16="http://schemas.microsoft.com/office/drawing/2014/main" id="{42286E72-6D68-4594-9256-FF9ED7252B61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5481" y="3682172"/>
                            <a:ext cx="1265427" cy="54196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7" name="Line 19">
                <a:extLst>
                  <a:ext uri="{FF2B5EF4-FFF2-40B4-BE49-F238E27FC236}">
                    <a16:creationId xmlns:a16="http://schemas.microsoft.com/office/drawing/2014/main" id="{7A93979D-F8F1-4DE5-83B0-7ED346AC9B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2800" y="3962400"/>
                <a:ext cx="0" cy="838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" name="Line 20">
                <a:extLst>
                  <a:ext uri="{FF2B5EF4-FFF2-40B4-BE49-F238E27FC236}">
                    <a16:creationId xmlns:a16="http://schemas.microsoft.com/office/drawing/2014/main" id="{C65691F2-5A17-42E0-8696-09BA4978A1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28800" y="3962400"/>
                <a:ext cx="1524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" name="Oval 29">
                <a:extLst>
                  <a:ext uri="{FF2B5EF4-FFF2-40B4-BE49-F238E27FC236}">
                    <a16:creationId xmlns:a16="http://schemas.microsoft.com/office/drawing/2014/main" id="{79A9DD97-03EF-4C6D-81E6-D571CF642C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6600" y="3886200"/>
                <a:ext cx="152400" cy="1524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pt-BR" altLang="en-US"/>
              </a:p>
            </p:txBody>
          </p:sp>
          <p:sp>
            <p:nvSpPr>
              <p:cNvPr id="30" name="Oval 35">
                <a:extLst>
                  <a:ext uri="{FF2B5EF4-FFF2-40B4-BE49-F238E27FC236}">
                    <a16:creationId xmlns:a16="http://schemas.microsoft.com/office/drawing/2014/main" id="{0436353E-519D-4F6D-91C4-223FB772D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6600" y="4724400"/>
                <a:ext cx="152400" cy="1524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pt-BR" altLang="en-US"/>
              </a:p>
            </p:txBody>
          </p:sp>
          <p:sp>
            <p:nvSpPr>
              <p:cNvPr id="31" name="Line 36">
                <a:extLst>
                  <a:ext uri="{FF2B5EF4-FFF2-40B4-BE49-F238E27FC236}">
                    <a16:creationId xmlns:a16="http://schemas.microsoft.com/office/drawing/2014/main" id="{E2E4EA39-978E-488D-BA96-D0BEF8B5CB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733800" y="4343400"/>
                <a:ext cx="228600" cy="2286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" name="Line 39">
                <a:extLst>
                  <a:ext uri="{FF2B5EF4-FFF2-40B4-BE49-F238E27FC236}">
                    <a16:creationId xmlns:a16="http://schemas.microsoft.com/office/drawing/2014/main" id="{D9A741B8-9BDF-42D4-B891-8C44FCC7C7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505200" y="4114800"/>
                <a:ext cx="228600" cy="2286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33" name="Rectangle 42">
            <a:extLst>
              <a:ext uri="{FF2B5EF4-FFF2-40B4-BE49-F238E27FC236}">
                <a16:creationId xmlns:a16="http://schemas.microsoft.com/office/drawing/2014/main" id="{ADE1BBC3-7570-432E-ACAE-C340CE3F4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219" y="864706"/>
            <a:ext cx="8610600" cy="553609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en-US"/>
          </a:p>
        </p:txBody>
      </p:sp>
      <p:sp>
        <p:nvSpPr>
          <p:cNvPr id="34" name="Line 43">
            <a:extLst>
              <a:ext uri="{FF2B5EF4-FFF2-40B4-BE49-F238E27FC236}">
                <a16:creationId xmlns:a16="http://schemas.microsoft.com/office/drawing/2014/main" id="{22CC4EEE-9E37-47CD-9347-FA910ECE03F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21019" y="1474307"/>
            <a:ext cx="83820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" name="Text Box 44">
            <a:extLst>
              <a:ext uri="{FF2B5EF4-FFF2-40B4-BE49-F238E27FC236}">
                <a16:creationId xmlns:a16="http://schemas.microsoft.com/office/drawing/2014/main" id="{095B1041-8479-40F9-BE00-5EA8F48CC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218" y="1702907"/>
            <a:ext cx="3518451" cy="1015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Curva</a:t>
            </a:r>
            <a:r>
              <a:rPr lang="en-US" alt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Phillips de </a:t>
            </a:r>
            <a:r>
              <a:rPr lang="en-US" alt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longo</a:t>
            </a:r>
            <a:r>
              <a:rPr lang="en-US" alt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prazo</a:t>
            </a:r>
            <a:r>
              <a:rPr lang="en-US" alt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associada</a:t>
            </a:r>
            <a:r>
              <a:rPr lang="en-US" alt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taxa natural de </a:t>
            </a:r>
            <a:r>
              <a:rPr lang="en-US" alt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desemprego</a:t>
            </a:r>
            <a:r>
              <a:rPr lang="en-US" alt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6" name="Grupo 35">
            <a:extLst>
              <a:ext uri="{FF2B5EF4-FFF2-40B4-BE49-F238E27FC236}">
                <a16:creationId xmlns:a16="http://schemas.microsoft.com/office/drawing/2014/main" id="{D8D5385D-56CF-4660-B34C-B3174E40B5A0}"/>
              </a:ext>
            </a:extLst>
          </p:cNvPr>
          <p:cNvGrpSpPr>
            <a:grpSpLocks/>
          </p:cNvGrpSpPr>
          <p:nvPr/>
        </p:nvGrpSpPr>
        <p:grpSpPr bwMode="auto">
          <a:xfrm>
            <a:off x="1832119" y="2613993"/>
            <a:ext cx="3684100" cy="1070114"/>
            <a:chOff x="506900" y="2892286"/>
            <a:chExt cx="3684100" cy="1070114"/>
          </a:xfrm>
        </p:grpSpPr>
        <p:sp>
          <p:nvSpPr>
            <p:cNvPr id="37" name="Line 24">
              <a:extLst>
                <a:ext uri="{FF2B5EF4-FFF2-40B4-BE49-F238E27FC236}">
                  <a16:creationId xmlns:a16="http://schemas.microsoft.com/office/drawing/2014/main" id="{21E3EBC1-2164-4486-95A3-32D37C6D3C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52800" y="3124200"/>
              <a:ext cx="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8" name="Grupo 7">
              <a:extLst>
                <a:ext uri="{FF2B5EF4-FFF2-40B4-BE49-F238E27FC236}">
                  <a16:creationId xmlns:a16="http://schemas.microsoft.com/office/drawing/2014/main" id="{111F2494-FB30-4B0E-B46E-CBBCAD982C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6900" y="2892286"/>
              <a:ext cx="3684100" cy="841514"/>
              <a:chOff x="506900" y="2892286"/>
              <a:chExt cx="3684100" cy="841514"/>
            </a:xfrm>
          </p:grpSpPr>
          <p:graphicFrame>
            <p:nvGraphicFramePr>
              <p:cNvPr id="39" name="Object 14">
                <a:extLst>
                  <a:ext uri="{FF2B5EF4-FFF2-40B4-BE49-F238E27FC236}">
                    <a16:creationId xmlns:a16="http://schemas.microsoft.com/office/drawing/2014/main" id="{8EE562B0-CBBA-4902-88BE-A827842C4B7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19015951"/>
                  </p:ext>
                </p:extLst>
              </p:nvPr>
            </p:nvGraphicFramePr>
            <p:xfrm>
              <a:off x="506900" y="2892286"/>
              <a:ext cx="1330432" cy="4873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6" imgW="622030" imgH="228501" progId="Equation.3">
                      <p:embed/>
                    </p:oleObj>
                  </mc:Choice>
                  <mc:Fallback>
                    <p:oleObj name="Equation" r:id="rId16" imgW="622030" imgH="228501" progId="Equation.3">
                      <p:embed/>
                      <p:pic>
                        <p:nvPicPr>
                          <p:cNvPr id="39" name="Object 14">
                            <a:extLst>
                              <a:ext uri="{FF2B5EF4-FFF2-40B4-BE49-F238E27FC236}">
                                <a16:creationId xmlns:a16="http://schemas.microsoft.com/office/drawing/2014/main" id="{730AE9D7-F0FE-45E6-BA2B-BE9E49B1D6AB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6900" y="2892286"/>
                            <a:ext cx="1330432" cy="48736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0" name="Line 25">
                <a:extLst>
                  <a:ext uri="{FF2B5EF4-FFF2-40B4-BE49-F238E27FC236}">
                    <a16:creationId xmlns:a16="http://schemas.microsoft.com/office/drawing/2014/main" id="{8D284D5B-EB71-4017-8769-6C425C9A8C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28800" y="3124200"/>
                <a:ext cx="1524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" name="Line 26">
                <a:extLst>
                  <a:ext uri="{FF2B5EF4-FFF2-40B4-BE49-F238E27FC236}">
                    <a16:creationId xmlns:a16="http://schemas.microsoft.com/office/drawing/2014/main" id="{82F0CB6B-6CF2-4E2E-862B-FAC33A02BD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52800" y="3124200"/>
                <a:ext cx="838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" name="Oval 31">
                <a:extLst>
                  <a:ext uri="{FF2B5EF4-FFF2-40B4-BE49-F238E27FC236}">
                    <a16:creationId xmlns:a16="http://schemas.microsoft.com/office/drawing/2014/main" id="{8314F187-87D7-4141-A539-A1C7AA4429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6600" y="3048000"/>
                <a:ext cx="152400" cy="1524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pt-BR" altLang="en-US"/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B499387D-E076-4026-9A60-69874876735A}"/>
                  </a:ext>
                </a:extLst>
              </p:cNvPr>
              <p:cNvCxnSpPr/>
              <p:nvPr/>
            </p:nvCxnSpPr>
            <p:spPr>
              <a:xfrm flipV="1">
                <a:off x="3352800" y="3352800"/>
                <a:ext cx="0" cy="1524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prstDash val="dash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de seta reta 43">
                <a:extLst>
                  <a:ext uri="{FF2B5EF4-FFF2-40B4-BE49-F238E27FC236}">
                    <a16:creationId xmlns:a16="http://schemas.microsoft.com/office/drawing/2014/main" id="{417D7CB8-B321-40F4-84A7-1ECC4D7295E3}"/>
                  </a:ext>
                </a:extLst>
              </p:cNvPr>
              <p:cNvCxnSpPr/>
              <p:nvPr/>
            </p:nvCxnSpPr>
            <p:spPr>
              <a:xfrm flipV="1">
                <a:off x="3352800" y="3581400"/>
                <a:ext cx="0" cy="1524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prstDash val="dash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ABDB9E3D-36D8-4B77-846F-4C8C65018B99}"/>
              </a:ext>
            </a:extLst>
          </p:cNvPr>
          <p:cNvGrpSpPr>
            <a:grpSpLocks/>
          </p:cNvGrpSpPr>
          <p:nvPr/>
        </p:nvGrpSpPr>
        <p:grpSpPr bwMode="auto">
          <a:xfrm>
            <a:off x="1798066" y="1762539"/>
            <a:ext cx="2956153" cy="1083368"/>
            <a:chOff x="472847" y="2040832"/>
            <a:chExt cx="2956153" cy="1083368"/>
          </a:xfrm>
        </p:grpSpPr>
        <p:graphicFrame>
          <p:nvGraphicFramePr>
            <p:cNvPr id="46" name="Object 15">
              <a:extLst>
                <a:ext uri="{FF2B5EF4-FFF2-40B4-BE49-F238E27FC236}">
                  <a16:creationId xmlns:a16="http://schemas.microsoft.com/office/drawing/2014/main" id="{94330A4A-76B3-4534-B26A-EB52F2A008C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2135058"/>
                </p:ext>
              </p:extLst>
            </p:nvPr>
          </p:nvGraphicFramePr>
          <p:xfrm>
            <a:off x="472847" y="2040832"/>
            <a:ext cx="1354379" cy="4837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634725" imgH="228501" progId="Equation.3">
                    <p:embed/>
                  </p:oleObj>
                </mc:Choice>
                <mc:Fallback>
                  <p:oleObj name="Equation" r:id="rId18" imgW="634725" imgH="228501" progId="Equation.3">
                    <p:embed/>
                    <p:pic>
                      <p:nvPicPr>
                        <p:cNvPr id="46" name="Object 15">
                          <a:extLst>
                            <a:ext uri="{FF2B5EF4-FFF2-40B4-BE49-F238E27FC236}">
                              <a16:creationId xmlns:a16="http://schemas.microsoft.com/office/drawing/2014/main" id="{4F959B04-3826-4384-ACD9-F222DAD4C74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847" y="2040832"/>
                          <a:ext cx="1354379" cy="4837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Line 27">
              <a:extLst>
                <a:ext uri="{FF2B5EF4-FFF2-40B4-BE49-F238E27FC236}">
                  <a16:creationId xmlns:a16="http://schemas.microsoft.com/office/drawing/2014/main" id="{B61D5F91-1104-4272-8EBA-6F3C5827F7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52800" y="2286000"/>
              <a:ext cx="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Line 28">
              <a:extLst>
                <a:ext uri="{FF2B5EF4-FFF2-40B4-BE49-F238E27FC236}">
                  <a16:creationId xmlns:a16="http://schemas.microsoft.com/office/drawing/2014/main" id="{5ED3EC94-07DE-492C-935A-D93C49CA10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28800" y="2286000"/>
              <a:ext cx="152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Oval 30">
              <a:extLst>
                <a:ext uri="{FF2B5EF4-FFF2-40B4-BE49-F238E27FC236}">
                  <a16:creationId xmlns:a16="http://schemas.microsoft.com/office/drawing/2014/main" id="{327A73D5-CBB4-4308-A3D3-326497935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600" y="2209800"/>
              <a:ext cx="152400" cy="1524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en-US"/>
            </a:p>
          </p:txBody>
        </p:sp>
        <p:cxnSp>
          <p:nvCxnSpPr>
            <p:cNvPr id="50" name="Conector de seta reta 49">
              <a:extLst>
                <a:ext uri="{FF2B5EF4-FFF2-40B4-BE49-F238E27FC236}">
                  <a16:creationId xmlns:a16="http://schemas.microsoft.com/office/drawing/2014/main" id="{96C2F795-6B33-4F6A-ACAC-D2A1484EA0E7}"/>
                </a:ext>
              </a:extLst>
            </p:cNvPr>
            <p:cNvCxnSpPr/>
            <p:nvPr/>
          </p:nvCxnSpPr>
          <p:spPr>
            <a:xfrm flipV="1">
              <a:off x="3352800" y="2514600"/>
              <a:ext cx="0" cy="15240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de seta reta 50">
              <a:extLst>
                <a:ext uri="{FF2B5EF4-FFF2-40B4-BE49-F238E27FC236}">
                  <a16:creationId xmlns:a16="http://schemas.microsoft.com/office/drawing/2014/main" id="{8D10B9D5-0A00-48B0-9A26-A5B3A88B8137}"/>
                </a:ext>
              </a:extLst>
            </p:cNvPr>
            <p:cNvCxnSpPr/>
            <p:nvPr/>
          </p:nvCxnSpPr>
          <p:spPr>
            <a:xfrm flipV="1">
              <a:off x="3352800" y="2743200"/>
              <a:ext cx="0" cy="15240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0271932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7A38581E-FEBF-468F-BE25-86D450C6B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3" y="170118"/>
            <a:ext cx="11847442" cy="686678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ClrTx/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as expectativas são adaptativas, caso o Bacen realize uma política monetária expansionista, após as expectativas serem formadas, teremos a taxa de inflação maior que a expectativa de inflação (produto maior que o potencial e taxa de desemprego menor que a natural).</a:t>
            </a:r>
          </a:p>
          <a:p>
            <a:pPr algn="just">
              <a:spcBef>
                <a:spcPts val="600"/>
              </a:spcBef>
              <a:buClrTx/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período seguinte, a expectativa de inflação se ajusta à inflação, na ausência de novos choques monetários, com o produto voltando ao seu nível potencial e a taxa de desemprego convergindo para a taxa natural. Entretanto, com uma taxa de inflação maior.</a:t>
            </a:r>
          </a:p>
          <a:p>
            <a:pPr algn="just">
              <a:spcBef>
                <a:spcPts val="600"/>
              </a:spcBef>
              <a:buClrTx/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o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Bacen deseje manter a taxa de desemprego sistematicamente abaixo da natural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ele deverá promover choques monetários de maneira sequencial. Nesse caso,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inflação subirá permanentemente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>
              <a:spcBef>
                <a:spcPts val="600"/>
              </a:spcBef>
              <a:buClrTx/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conta desse último resultado, a curva de Phillips com expectativas adaptativas também é conhecida como “versão </a:t>
            </a:r>
            <a:r>
              <a:rPr lang="pt-BR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aceleracionista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expectativas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adaptativas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combate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inflação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dado por um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taxa de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desemprego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expectativa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inflação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altera com um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anúncio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desinflação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será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necessário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taxa de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desemprego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reduzir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inflação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6129883"/>
      </p:ext>
    </p:extLst>
  </p:cSld>
  <p:clrMapOvr>
    <a:masterClrMapping/>
  </p:clrMapOvr>
  <p:transition spd="med">
    <p:wipe dir="r"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DEB66EA-2854-4673-B1F3-B502031207F5}"/>
              </a:ext>
            </a:extLst>
          </p:cNvPr>
          <p:cNvSpPr txBox="1">
            <a:spLocks/>
          </p:cNvSpPr>
          <p:nvPr/>
        </p:nvSpPr>
        <p:spPr>
          <a:xfrm>
            <a:off x="122512" y="682302"/>
            <a:ext cx="11923714" cy="34290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alt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crítica</a:t>
            </a: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Lucas </a:t>
            </a: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afirma que não é realista supor que os fixadores de preços não considerariam mudanças na política ao formarem suas expectativas </a:t>
            </a:r>
            <a:r>
              <a:rPr lang="pt-BR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(devem formar expectativas de forma racional !)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 fosse possível convencer os fixadores de preços de que a inflação seria menor do que a do ano anterior, eles baixariam suas expectativas de inflação, o que por sua vez diminuiria a inflação atual, sem necessidade de uma mudança na taxa de desemprego. </a:t>
            </a:r>
          </a:p>
          <a:p>
            <a:pPr algn="just">
              <a:buClr>
                <a:schemeClr val="tx1"/>
              </a:buClr>
              <a:buSzPct val="101000"/>
            </a:pPr>
            <a:endParaRPr lang="pt-B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44E95F1-7C33-4ABF-9360-2351593C73F2}"/>
              </a:ext>
            </a:extLst>
          </p:cNvPr>
          <p:cNvSpPr txBox="1">
            <a:spLocks/>
          </p:cNvSpPr>
          <p:nvPr/>
        </p:nvSpPr>
        <p:spPr>
          <a:xfrm>
            <a:off x="1119942" y="98730"/>
            <a:ext cx="9753600" cy="990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altLang="en-US" sz="3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Expectativas e Credibilidade: A Crítica de Lucas.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C8AC5EF0-1D03-4762-A197-4E5C1DF955E6}"/>
              </a:ext>
            </a:extLst>
          </p:cNvPr>
          <p:cNvSpPr txBox="1">
            <a:spLocks/>
          </p:cNvSpPr>
          <p:nvPr/>
        </p:nvSpPr>
        <p:spPr bwMode="auto">
          <a:xfrm>
            <a:off x="202096" y="3839416"/>
            <a:ext cx="11817626" cy="301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Thomas </a:t>
            </a:r>
            <a:r>
              <a:rPr lang="pt-BR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Sargent</a:t>
            </a: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que trabalhava com Robert Lucas, argumentou que, para alcançar a desinflação, o aumento no desemprego poderia ser pequeno.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Segundo ele, o ingrediente essencial da desinflação bem-sucedida é a </a:t>
            </a:r>
            <a:r>
              <a:rPr lang="pt-BR" alt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credibilidade</a:t>
            </a: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da política monetária : </a:t>
            </a:r>
            <a:r>
              <a:rPr lang="pt-BR" alt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i)</a:t>
            </a: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 convicção de que o Banco Central de fato está comprometido com a redução da inflação e </a:t>
            </a:r>
            <a:r>
              <a:rPr lang="pt-BR" alt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pt-BR" alt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 inflação objetivada é plausível.</a:t>
            </a:r>
          </a:p>
        </p:txBody>
      </p:sp>
    </p:spTree>
    <p:extLst>
      <p:ext uri="{BB962C8B-B14F-4D97-AF65-F5344CB8AC3E}">
        <p14:creationId xmlns:p14="http://schemas.microsoft.com/office/powerpoint/2010/main" val="28248940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9843B3-70CA-40B8-B79A-A4DF0FE49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721587"/>
            <a:ext cx="11997478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Suponha que o Banco Central, sob um regime de metas para a inflação, deseje reduzir a taxa de inflação de 4% a.a. para 2% a.a..</a:t>
            </a:r>
          </a:p>
          <a:p>
            <a:pPr marL="457200" indent="-457200" algn="just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Suponha ainda que o melhor palpite para a taxa de inflação seja a meta de inflação  fixada  pelo  Bacen (credibilidade completa).    </a:t>
            </a:r>
          </a:p>
          <a:p>
            <a:pPr marL="457200" indent="-457200" algn="just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pt-BR" sz="26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pt-BR" sz="26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pt-BR" sz="26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§"/>
              <a:defRPr/>
            </a:pPr>
            <a:endParaRPr lang="pt-BR" sz="2600" kern="0" dirty="0"/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6DBD583E-A619-46AD-8C60-5C253B50F4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277395"/>
              </p:ext>
            </p:extLst>
          </p:nvPr>
        </p:nvGraphicFramePr>
        <p:xfrm>
          <a:off x="616353" y="3286539"/>
          <a:ext cx="10257189" cy="1314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41600" imgH="482400" progId="Equation.DSMT4">
                  <p:embed/>
                </p:oleObj>
              </mc:Choice>
              <mc:Fallback>
                <p:oleObj name="Equation" r:id="rId2" imgW="3441600" imgH="482400" progId="Equation.DSMT4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649B4803-3B08-45C9-8867-73C9711E60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353" y="3286539"/>
                        <a:ext cx="10257189" cy="1314145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eta em curva para cima 8">
            <a:extLst>
              <a:ext uri="{FF2B5EF4-FFF2-40B4-BE49-F238E27FC236}">
                <a16:creationId xmlns:a16="http://schemas.microsoft.com/office/drawing/2014/main" id="{FC4A4662-2387-486A-9934-FAE58DB33374}"/>
              </a:ext>
            </a:extLst>
          </p:cNvPr>
          <p:cNvSpPr/>
          <p:nvPr/>
        </p:nvSpPr>
        <p:spPr>
          <a:xfrm rot="10800000">
            <a:off x="5774433" y="3379942"/>
            <a:ext cx="1456017" cy="374641"/>
          </a:xfrm>
          <a:prstGeom prst="curved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78287FF-80BC-4A2C-B86D-C33005342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5" y="2506114"/>
            <a:ext cx="12121009" cy="9228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Nesse caso,             .Logo, a curva de Phillips é dada por                                             </a:t>
            </a:r>
          </a:p>
          <a:p>
            <a:pPr marL="457200" indent="-457200" algn="just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pt-BR" sz="26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pt-BR" sz="26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pt-BR" sz="26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endParaRPr lang="pt-BR" sz="2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§"/>
              <a:defRPr/>
            </a:pPr>
            <a:endParaRPr lang="pt-BR" sz="2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92317241-5B1E-492F-BD98-8ACD53CA02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29530"/>
              </p:ext>
            </p:extLst>
          </p:nvPr>
        </p:nvGraphicFramePr>
        <p:xfrm>
          <a:off x="9037984" y="2596037"/>
          <a:ext cx="3034745" cy="663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07880" imgH="279360" progId="Equation.DSMT4">
                  <p:embed/>
                </p:oleObj>
              </mc:Choice>
              <mc:Fallback>
                <p:oleObj name="Equation" r:id="rId4" imgW="1307880" imgH="279360" progId="Equation.DSMT4">
                  <p:embed/>
                  <p:pic>
                    <p:nvPicPr>
                      <p:cNvPr id="8" name="Object 2">
                        <a:extLst>
                          <a:ext uri="{FF2B5EF4-FFF2-40B4-BE49-F238E27FC236}">
                            <a16:creationId xmlns:a16="http://schemas.microsoft.com/office/drawing/2014/main" id="{EBE77FC4-A6C4-4E2B-B9B2-FF46B6E4EA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7984" y="2596037"/>
                        <a:ext cx="3034745" cy="6639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7A2DF0D3-E4A5-4CD7-BCA0-CD51DA9BD0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26894"/>
              </p:ext>
            </p:extLst>
          </p:nvPr>
        </p:nvGraphicFramePr>
        <p:xfrm>
          <a:off x="2434948" y="2623930"/>
          <a:ext cx="1196147" cy="589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45760" imgH="241200" progId="Equation.DSMT4">
                  <p:embed/>
                </p:oleObj>
              </mc:Choice>
              <mc:Fallback>
                <p:oleObj name="Equation" r:id="rId6" imgW="545760" imgH="24120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67F21195-2E20-47B5-AE45-AF1628A600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34948" y="2623930"/>
                        <a:ext cx="1196147" cy="5890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82677E7B-B7FB-4368-B5CE-6F592C2F0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5" y="4763294"/>
            <a:ext cx="12037233" cy="17881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Desta forma, o anúncio de uma meta crível de inflação menor por parte do Bacen reduziria a expectativa de inflação e a própria inflação, sem que a taxa de desemprego se desviasse do seu nível natural. Logo, uma meta de 2% poderia levar a inflação para 2% com u = u</a:t>
            </a:r>
            <a:r>
              <a:rPr lang="pt-BR" sz="2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pt-BR" sz="26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600" kern="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endParaRPr lang="pt-BR" sz="2600" kern="0" dirty="0"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§"/>
              <a:defRPr/>
            </a:pPr>
            <a:endParaRPr lang="pt-BR" sz="26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7ED36651-5E9A-4A5F-B3E9-BBA4ED9F053F}"/>
              </a:ext>
            </a:extLst>
          </p:cNvPr>
          <p:cNvSpPr txBox="1">
            <a:spLocks/>
          </p:cNvSpPr>
          <p:nvPr/>
        </p:nvSpPr>
        <p:spPr>
          <a:xfrm>
            <a:off x="1119942" y="125234"/>
            <a:ext cx="9753600" cy="990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altLang="en-US" sz="3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Expectativas e Credibilidade: A Crítica de Lucas.</a:t>
            </a:r>
          </a:p>
        </p:txBody>
      </p:sp>
    </p:spTree>
    <p:extLst>
      <p:ext uri="{BB962C8B-B14F-4D97-AF65-F5344CB8AC3E}">
        <p14:creationId xmlns:p14="http://schemas.microsoft.com/office/powerpoint/2010/main" val="26219571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6">
            <a:extLst>
              <a:ext uri="{FF2B5EF4-FFF2-40B4-BE49-F238E27FC236}">
                <a16:creationId xmlns:a16="http://schemas.microsoft.com/office/drawing/2014/main" id="{4702C010-9664-4551-847C-22B1E752FB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248350"/>
              </p:ext>
            </p:extLst>
          </p:nvPr>
        </p:nvGraphicFramePr>
        <p:xfrm>
          <a:off x="4184026" y="4772236"/>
          <a:ext cx="492433" cy="629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7480" imgH="203040" progId="Equation.3">
                  <p:embed/>
                </p:oleObj>
              </mc:Choice>
              <mc:Fallback>
                <p:oleObj name="Equation" r:id="rId2" imgW="177480" imgH="203040" progId="Equation.3">
                  <p:embed/>
                  <p:pic>
                    <p:nvPicPr>
                      <p:cNvPr id="4" name="Object 6">
                        <a:extLst>
                          <a:ext uri="{FF2B5EF4-FFF2-40B4-BE49-F238E27FC236}">
                            <a16:creationId xmlns:a16="http://schemas.microsoft.com/office/drawing/2014/main" id="{C10E4EC6-2F6F-43C4-AF8B-610323BDD0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4026" y="4772236"/>
                        <a:ext cx="492433" cy="6291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7">
            <a:extLst>
              <a:ext uri="{FF2B5EF4-FFF2-40B4-BE49-F238E27FC236}">
                <a16:creationId xmlns:a16="http://schemas.microsoft.com/office/drawing/2014/main" id="{A28D5DD1-83F9-4995-9F48-B42A01794A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0808" y="543758"/>
            <a:ext cx="0" cy="4210924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730F38D5-69F0-4A05-9A13-9F61F50F0B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0808" y="4754682"/>
            <a:ext cx="6299174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067A8CE1-D9EE-4310-BDC5-D3ABDB09D7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0690" y="909925"/>
            <a:ext cx="4253988" cy="47601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8" name="Object 13">
            <a:extLst>
              <a:ext uri="{FF2B5EF4-FFF2-40B4-BE49-F238E27FC236}">
                <a16:creationId xmlns:a16="http://schemas.microsoft.com/office/drawing/2014/main" id="{CB1E77F6-9E4B-458A-8FA8-96E9972E75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863139"/>
              </p:ext>
            </p:extLst>
          </p:nvPr>
        </p:nvGraphicFramePr>
        <p:xfrm>
          <a:off x="476589" y="2435062"/>
          <a:ext cx="1245979" cy="603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58720" imgH="241200" progId="Equation.DSMT4">
                  <p:embed/>
                </p:oleObj>
              </mc:Choice>
              <mc:Fallback>
                <p:oleObj name="Equation" r:id="rId4" imgW="558720" imgH="241200" progId="Equation.DSMT4">
                  <p:embed/>
                  <p:pic>
                    <p:nvPicPr>
                      <p:cNvPr id="8" name="Object 13">
                        <a:extLst>
                          <a:ext uri="{FF2B5EF4-FFF2-40B4-BE49-F238E27FC236}">
                            <a16:creationId xmlns:a16="http://schemas.microsoft.com/office/drawing/2014/main" id="{37CC6271-C22F-4FAF-A125-84FEF15CF5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589" y="2435062"/>
                        <a:ext cx="1245979" cy="6031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7">
            <a:extLst>
              <a:ext uri="{FF2B5EF4-FFF2-40B4-BE49-F238E27FC236}">
                <a16:creationId xmlns:a16="http://schemas.microsoft.com/office/drawing/2014/main" id="{2B7D3B52-BEF6-4ABC-9C92-022575BC7E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720699"/>
              </p:ext>
            </p:extLst>
          </p:nvPr>
        </p:nvGraphicFramePr>
        <p:xfrm>
          <a:off x="7054223" y="5219662"/>
          <a:ext cx="3182626" cy="717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57120" imgH="279360" progId="Equation.DSMT4">
                  <p:embed/>
                </p:oleObj>
              </mc:Choice>
              <mc:Fallback>
                <p:oleObj name="Equation" r:id="rId6" imgW="1257120" imgH="279360" progId="Equation.DSMT4">
                  <p:embed/>
                  <p:pic>
                    <p:nvPicPr>
                      <p:cNvPr id="9" name="Object 17">
                        <a:extLst>
                          <a:ext uri="{FF2B5EF4-FFF2-40B4-BE49-F238E27FC236}">
                            <a16:creationId xmlns:a16="http://schemas.microsoft.com/office/drawing/2014/main" id="{A6AE2827-4A57-476C-87D3-B355AEB0A0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4223" y="5219662"/>
                        <a:ext cx="3182626" cy="7171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Line 20">
            <a:extLst>
              <a:ext uri="{FF2B5EF4-FFF2-40B4-BE49-F238E27FC236}">
                <a16:creationId xmlns:a16="http://schemas.microsoft.com/office/drawing/2014/main" id="{E0162D1A-92A3-47A6-B9FD-CD06E49B01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86839" y="909925"/>
            <a:ext cx="0" cy="3844757"/>
          </a:xfrm>
          <a:prstGeom prst="line">
            <a:avLst/>
          </a:prstGeom>
          <a:noFill/>
          <a:ln w="28575">
            <a:solidFill>
              <a:srgbClr val="00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Line 24">
            <a:extLst>
              <a:ext uri="{FF2B5EF4-FFF2-40B4-BE49-F238E27FC236}">
                <a16:creationId xmlns:a16="http://schemas.microsoft.com/office/drawing/2014/main" id="{A369A682-6868-45EF-9266-8B1D4E7D37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50808" y="2740762"/>
            <a:ext cx="16361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Line 25">
            <a:extLst>
              <a:ext uri="{FF2B5EF4-FFF2-40B4-BE49-F238E27FC236}">
                <a16:creationId xmlns:a16="http://schemas.microsoft.com/office/drawing/2014/main" id="{017E21A9-08CB-4F35-9FFE-6AEEC27564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6957" y="2740762"/>
            <a:ext cx="899881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Oval 33">
            <a:extLst>
              <a:ext uri="{FF2B5EF4-FFF2-40B4-BE49-F238E27FC236}">
                <a16:creationId xmlns:a16="http://schemas.microsoft.com/office/drawing/2014/main" id="{B6454BA1-6A4E-4C69-B74E-511D0D2FD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031" y="2649220"/>
            <a:ext cx="163615" cy="183084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14" name="Text Box 51">
            <a:extLst>
              <a:ext uri="{FF2B5EF4-FFF2-40B4-BE49-F238E27FC236}">
                <a16:creationId xmlns:a16="http://schemas.microsoft.com/office/drawing/2014/main" id="{6F894B7A-A243-48F3-B258-8B6321139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8174" y="4497222"/>
            <a:ext cx="327231" cy="564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5" name="Text Box 52">
            <a:extLst>
              <a:ext uri="{FF2B5EF4-FFF2-40B4-BE49-F238E27FC236}">
                <a16:creationId xmlns:a16="http://schemas.microsoft.com/office/drawing/2014/main" id="{5EC676BC-09D6-4010-8D77-6F6C87B52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9962" y="191494"/>
            <a:ext cx="327231" cy="627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 dirty="0">
                <a:solidFill>
                  <a:srgbClr val="000000"/>
                </a:solidFill>
                <a:latin typeface="Symbol" panose="05050102010706020507" pitchFamily="18" charset="2"/>
              </a:rPr>
              <a:t>p</a:t>
            </a:r>
          </a:p>
        </p:txBody>
      </p:sp>
      <p:grpSp>
        <p:nvGrpSpPr>
          <p:cNvPr id="16" name="Agrupar 15">
            <a:extLst>
              <a:ext uri="{FF2B5EF4-FFF2-40B4-BE49-F238E27FC236}">
                <a16:creationId xmlns:a16="http://schemas.microsoft.com/office/drawing/2014/main" id="{8ED704C9-1DBB-4678-ACB0-8C0CAE66D79B}"/>
              </a:ext>
            </a:extLst>
          </p:cNvPr>
          <p:cNvGrpSpPr/>
          <p:nvPr/>
        </p:nvGrpSpPr>
        <p:grpSpPr>
          <a:xfrm>
            <a:off x="412303" y="779371"/>
            <a:ext cx="11103835" cy="5700939"/>
            <a:chOff x="543350" y="1034175"/>
            <a:chExt cx="11443017" cy="5595225"/>
          </a:xfrm>
        </p:grpSpPr>
        <p:grpSp>
          <p:nvGrpSpPr>
            <p:cNvPr id="17" name="Agrupar 16">
              <a:extLst>
                <a:ext uri="{FF2B5EF4-FFF2-40B4-BE49-F238E27FC236}">
                  <a16:creationId xmlns:a16="http://schemas.microsoft.com/office/drawing/2014/main" id="{6A10AB89-6576-4EA5-B069-79E5F7AE5043}"/>
                </a:ext>
              </a:extLst>
            </p:cNvPr>
            <p:cNvGrpSpPr/>
            <p:nvPr/>
          </p:nvGrpSpPr>
          <p:grpSpPr>
            <a:xfrm>
              <a:off x="543350" y="1034175"/>
              <a:ext cx="11443017" cy="5595225"/>
              <a:chOff x="543350" y="1034175"/>
              <a:chExt cx="11443017" cy="5595225"/>
            </a:xfrm>
          </p:grpSpPr>
          <p:grpSp>
            <p:nvGrpSpPr>
              <p:cNvPr id="19" name="Grupo 17">
                <a:extLst>
                  <a:ext uri="{FF2B5EF4-FFF2-40B4-BE49-F238E27FC236}">
                    <a16:creationId xmlns:a16="http://schemas.microsoft.com/office/drawing/2014/main" id="{CE2A5703-A8C9-4015-B47E-3A679E032C79}"/>
                  </a:ext>
                </a:extLst>
              </p:cNvPr>
              <p:cNvGrpSpPr/>
              <p:nvPr/>
            </p:nvGrpSpPr>
            <p:grpSpPr>
              <a:xfrm>
                <a:off x="543350" y="1034175"/>
                <a:ext cx="11443017" cy="5595225"/>
                <a:chOff x="-90653" y="2096831"/>
                <a:chExt cx="10342726" cy="4745498"/>
              </a:xfrm>
            </p:grpSpPr>
            <p:cxnSp>
              <p:nvCxnSpPr>
                <p:cNvPr id="21" name="Conector de seta reta 20">
                  <a:extLst>
                    <a:ext uri="{FF2B5EF4-FFF2-40B4-BE49-F238E27FC236}">
                      <a16:creationId xmlns:a16="http://schemas.microsoft.com/office/drawing/2014/main" id="{BC63F7D7-CE4F-4B52-96B2-F5F0A356CD31}"/>
                    </a:ext>
                  </a:extLst>
                </p:cNvPr>
                <p:cNvCxnSpPr/>
                <p:nvPr/>
              </p:nvCxnSpPr>
              <p:spPr>
                <a:xfrm>
                  <a:off x="3591059" y="3848635"/>
                  <a:ext cx="0" cy="206062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ector de seta reta 21">
                  <a:extLst>
                    <a:ext uri="{FF2B5EF4-FFF2-40B4-BE49-F238E27FC236}">
                      <a16:creationId xmlns:a16="http://schemas.microsoft.com/office/drawing/2014/main" id="{FD55B029-7451-4C00-B422-DE1A748818C8}"/>
                    </a:ext>
                  </a:extLst>
                </p:cNvPr>
                <p:cNvCxnSpPr/>
                <p:nvPr/>
              </p:nvCxnSpPr>
              <p:spPr>
                <a:xfrm>
                  <a:off x="3601791" y="4267200"/>
                  <a:ext cx="0" cy="206062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Line 11">
                  <a:extLst>
                    <a:ext uri="{FF2B5EF4-FFF2-40B4-BE49-F238E27FC236}">
                      <a16:creationId xmlns:a16="http://schemas.microsoft.com/office/drawing/2014/main" id="{3D81856F-45DA-4629-8664-8C9094C820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52600" y="2743200"/>
                  <a:ext cx="3581400" cy="358140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aphicFrame>
              <p:nvGraphicFramePr>
                <p:cNvPr id="24" name="Object 15">
                  <a:extLst>
                    <a:ext uri="{FF2B5EF4-FFF2-40B4-BE49-F238E27FC236}">
                      <a16:creationId xmlns:a16="http://schemas.microsoft.com/office/drawing/2014/main" id="{9244B9EC-BCBB-49BC-9E27-B84F42D80459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355620194"/>
                    </p:ext>
                  </p:extLst>
                </p:nvPr>
              </p:nvGraphicFramePr>
              <p:xfrm>
                <a:off x="5097461" y="6265494"/>
                <a:ext cx="3480900" cy="57683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8" imgW="1473120" imgH="279360" progId="Equation.DSMT4">
                        <p:embed/>
                      </p:oleObj>
                    </mc:Choice>
                    <mc:Fallback>
                      <p:oleObj name="Equation" r:id="rId8" imgW="1473120" imgH="279360" progId="Equation.DSMT4">
                        <p:embed/>
                        <p:pic>
                          <p:nvPicPr>
                            <p:cNvPr id="24" name="Object 15">
                              <a:extLst>
                                <a:ext uri="{FF2B5EF4-FFF2-40B4-BE49-F238E27FC236}">
                                  <a16:creationId xmlns:a16="http://schemas.microsoft.com/office/drawing/2014/main" id="{23ACF925-2C67-446C-BF83-CA2B1EF79AE0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097461" y="6265494"/>
                              <a:ext cx="3480900" cy="57683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5" name="Oval 31">
                  <a:extLst>
                    <a:ext uri="{FF2B5EF4-FFF2-40B4-BE49-F238E27FC236}">
                      <a16:creationId xmlns:a16="http://schemas.microsoft.com/office/drawing/2014/main" id="{E5A6DF2F-DED0-4C0D-A957-B9F6AD11FA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35250" y="4495800"/>
                  <a:ext cx="152400" cy="15240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pt-BR"/>
                </a:p>
              </p:txBody>
            </p:sp>
            <p:graphicFrame>
              <p:nvGraphicFramePr>
                <p:cNvPr id="26" name="Object 48">
                  <a:extLst>
                    <a:ext uri="{FF2B5EF4-FFF2-40B4-BE49-F238E27FC236}">
                      <a16:creationId xmlns:a16="http://schemas.microsoft.com/office/drawing/2014/main" id="{D39BC165-DC59-4618-AB5D-CFD6563EA328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232019943"/>
                    </p:ext>
                  </p:extLst>
                </p:nvPr>
              </p:nvGraphicFramePr>
              <p:xfrm>
                <a:off x="-90653" y="4267200"/>
                <a:ext cx="1309853" cy="50704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10" imgW="622080" imgH="241200" progId="Equation.DSMT4">
                        <p:embed/>
                      </p:oleObj>
                    </mc:Choice>
                    <mc:Fallback>
                      <p:oleObj name="Equation" r:id="rId10" imgW="622080" imgH="241200" progId="Equation.DSMT4">
                        <p:embed/>
                        <p:pic>
                          <p:nvPicPr>
                            <p:cNvPr id="26" name="Object 48">
                              <a:extLst>
                                <a:ext uri="{FF2B5EF4-FFF2-40B4-BE49-F238E27FC236}">
                                  <a16:creationId xmlns:a16="http://schemas.microsoft.com/office/drawing/2014/main" id="{0D1B7460-86B8-49C7-A4D1-E2C3A0C14F9A}"/>
                                </a:ext>
                              </a:extLst>
                            </p:cNvPr>
                            <p:cNvPicPr>
                              <a:picLocks noGrp="1" noChangeAspect="1" noChangeArrowheads="1"/>
                            </p:cNvPicPr>
                            <p:nvPr/>
                          </p:nvPicPr>
                          <p:blipFill>
                            <a:blip r:embed="rId11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-90653" y="4267200"/>
                              <a:ext cx="1309853" cy="50704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7" name="CaixaDeTexto 26">
                  <a:extLst>
                    <a:ext uri="{FF2B5EF4-FFF2-40B4-BE49-F238E27FC236}">
                      <a16:creationId xmlns:a16="http://schemas.microsoft.com/office/drawing/2014/main" id="{692F665F-C030-48AA-8AD4-56EE4862A1E7}"/>
                    </a:ext>
                  </a:extLst>
                </p:cNvPr>
                <p:cNvSpPr txBox="1"/>
                <p:nvPr/>
              </p:nvSpPr>
              <p:spPr>
                <a:xfrm>
                  <a:off x="4788876" y="2096831"/>
                  <a:ext cx="5463197" cy="1921464"/>
                </a:xfrm>
                <a:prstGeom prst="re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pt-BR" sz="2400" dirty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Logo, uma política crível de combate à inflação pode fazer com que a inflação caia sem que a taxa de desemprego aumente, desde que as expectativas sejam formadas racionalmente (</a:t>
                  </a:r>
                  <a:r>
                    <a:rPr lang="pt-BR" sz="2400" i="1" dirty="0" err="1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forward</a:t>
                  </a:r>
                  <a:r>
                    <a:rPr lang="pt-BR" sz="2400" i="1" dirty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pt-BR" sz="2400" i="1" dirty="0" err="1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looking</a:t>
                  </a:r>
                  <a:r>
                    <a:rPr lang="pt-BR" sz="2400" dirty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) e que P e w sejam flexíveis. </a:t>
                  </a:r>
                </a:p>
              </p:txBody>
            </p:sp>
            <p:cxnSp>
              <p:nvCxnSpPr>
                <p:cNvPr id="28" name="Conector de seta reta 27">
                  <a:extLst>
                    <a:ext uri="{FF2B5EF4-FFF2-40B4-BE49-F238E27FC236}">
                      <a16:creationId xmlns:a16="http://schemas.microsoft.com/office/drawing/2014/main" id="{1FEFAEA8-AB82-412A-8E56-F5B0FDB34BE7}"/>
                    </a:ext>
                  </a:extLst>
                </p:cNvPr>
                <p:cNvCxnSpPr/>
                <p:nvPr/>
              </p:nvCxnSpPr>
              <p:spPr>
                <a:xfrm flipH="1">
                  <a:off x="3763851" y="3839623"/>
                  <a:ext cx="1018014" cy="633639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Line 24">
                <a:extLst>
                  <a:ext uri="{FF2B5EF4-FFF2-40B4-BE49-F238E27FC236}">
                    <a16:creationId xmlns:a16="http://schemas.microsoft.com/office/drawing/2014/main" id="{8908F652-6150-4A65-9BBA-D26A46A794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92549" y="3952547"/>
                <a:ext cx="16861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8" name="Line 25">
              <a:extLst>
                <a:ext uri="{FF2B5EF4-FFF2-40B4-BE49-F238E27FC236}">
                  <a16:creationId xmlns:a16="http://schemas.microsoft.com/office/drawing/2014/main" id="{D05305EB-D0BB-4C48-8BFC-0F803DD914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78677" y="3952547"/>
              <a:ext cx="9273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65760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18CD3A-5EFB-4B94-A461-25214F007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54" y="119626"/>
            <a:ext cx="11835587" cy="4883150"/>
          </a:xfrm>
        </p:spPr>
        <p:txBody>
          <a:bodyPr/>
          <a:lstStyle/>
          <a:p>
            <a:pPr marL="0" indent="0" algn="just">
              <a:buNone/>
            </a:pPr>
            <a:r>
              <a:rPr lang="it-IT" b="1" dirty="0">
                <a:solidFill>
                  <a:schemeClr val="tx1"/>
                </a:solidFill>
                <a:latin typeface="Source Sans Pro" panose="020B0503030403020204" pitchFamily="34" charset="0"/>
              </a:rPr>
              <a:t>30) FGV - Analista Legislativo (ALERO)/Economia/2018</a:t>
            </a:r>
            <a:endParaRPr lang="it-IT" b="1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Em relação à curva de Phillips e a formação de expectativas dos agentes, analise as afirmativas a seguir.</a:t>
            </a:r>
          </a:p>
          <a:p>
            <a:pPr marL="571500" indent="-571500" algn="just">
              <a:buSzPct val="100000"/>
              <a:buFont typeface="+mj-lt"/>
              <a:buAutoNum type="romanUcPeriod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versão com expectativas adaptativas afirma que os agentes corrigem suas expectativas com base nos erros passados cometidos.</a:t>
            </a:r>
          </a:p>
          <a:p>
            <a:pPr marL="571500" indent="-571500" algn="just">
              <a:buSzPct val="100000"/>
              <a:buFont typeface="+mj-lt"/>
              <a:buAutoNum type="romanUcPeriod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Na versão com expectativas racionais, os agentes levam em conta todas as informações disponíveis para formar suas expectativas inflacionárias.</a:t>
            </a:r>
          </a:p>
          <a:p>
            <a:pPr marL="571500" indent="-571500" algn="just">
              <a:buSzPct val="100000"/>
              <a:buFont typeface="+mj-lt"/>
              <a:buAutoNum type="romanUcPeriod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Na </a:t>
            </a:r>
            <a:r>
              <a:rPr lang="pt-BR" b="0" i="0" u="sng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versão forte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das expectativas racionais, </a:t>
            </a:r>
            <a:r>
              <a:rPr lang="pt-BR" b="0" i="0" u="sng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na média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a expectativa de inflação é igual a inflação efetiva.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EF550BD-86F8-4185-B06F-31D0C1CBE73F}"/>
              </a:ext>
            </a:extLst>
          </p:cNvPr>
          <p:cNvSpPr txBox="1"/>
          <p:nvPr/>
        </p:nvSpPr>
        <p:spPr>
          <a:xfrm>
            <a:off x="-56274" y="5528604"/>
            <a:ext cx="506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3A744C4-4E93-4172-A17C-2687C1203B3D}"/>
              </a:ext>
            </a:extLst>
          </p:cNvPr>
          <p:cNvSpPr txBox="1"/>
          <p:nvPr/>
        </p:nvSpPr>
        <p:spPr>
          <a:xfrm>
            <a:off x="-58614" y="3824069"/>
            <a:ext cx="506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8D3621A-03BF-434F-BA53-1BC24FAC94CA}"/>
              </a:ext>
            </a:extLst>
          </p:cNvPr>
          <p:cNvSpPr txBox="1"/>
          <p:nvPr/>
        </p:nvSpPr>
        <p:spPr>
          <a:xfrm>
            <a:off x="-75027" y="2119531"/>
            <a:ext cx="506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5228611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39E63528-7D10-4DD8-8FAA-C961D5C381C9}"/>
              </a:ext>
            </a:extLst>
          </p:cNvPr>
          <p:cNvSpPr/>
          <p:nvPr/>
        </p:nvSpPr>
        <p:spPr bwMode="auto">
          <a:xfrm>
            <a:off x="56269" y="3798276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C8621329-2AF6-46B5-92E2-24BA59AEB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54" y="119626"/>
            <a:ext cx="11835587" cy="4883150"/>
          </a:xfrm>
        </p:spPr>
        <p:txBody>
          <a:bodyPr/>
          <a:lstStyle/>
          <a:p>
            <a:pPr algn="just"/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Está correto o que se afirma em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, apenas.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e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, apenas.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e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, apenas.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 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, apenas.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e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61595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16129C3E-323A-4C04-B9A0-A0616B61A163}"/>
              </a:ext>
            </a:extLst>
          </p:cNvPr>
          <p:cNvSpPr/>
          <p:nvPr/>
        </p:nvSpPr>
        <p:spPr bwMode="auto">
          <a:xfrm>
            <a:off x="42201" y="3967088"/>
            <a:ext cx="590843" cy="61897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F80B49-6821-4464-BE2C-6764DE570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53" y="133694"/>
            <a:ext cx="11891859" cy="4883150"/>
          </a:xfrm>
        </p:spPr>
        <p:txBody>
          <a:bodyPr/>
          <a:lstStyle/>
          <a:p>
            <a:pPr marL="0" indent="0" algn="just">
              <a:buNone/>
            </a:pPr>
            <a:r>
              <a:rPr lang="pt-BR" sz="3100" b="1" dirty="0">
                <a:solidFill>
                  <a:srgbClr val="333333"/>
                </a:solidFill>
                <a:latin typeface="Source Sans Pro" panose="020B0503030403020204" pitchFamily="34" charset="0"/>
              </a:rPr>
              <a:t>31) FGV - Técnico de Nível Superior (</a:t>
            </a:r>
            <a:r>
              <a:rPr lang="pt-BR" sz="3100" b="1" dirty="0" err="1">
                <a:solidFill>
                  <a:srgbClr val="333333"/>
                </a:solidFill>
                <a:latin typeface="Source Sans Pro" panose="020B0503030403020204" pitchFamily="34" charset="0"/>
              </a:rPr>
              <a:t>Pref</a:t>
            </a:r>
            <a:r>
              <a:rPr lang="pt-BR" sz="3100" b="1" dirty="0">
                <a:solidFill>
                  <a:srgbClr val="333333"/>
                </a:solidFill>
                <a:latin typeface="Source Sans Pro" panose="020B0503030403020204" pitchFamily="34" charset="0"/>
              </a:rPr>
              <a:t> Salvador)/Suporte Administrativo/Economia ou Gestão Financeira/2017</a:t>
            </a:r>
            <a:endParaRPr lang="pt-BR" sz="3100" b="1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31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Considerando uma versão da curva de Phillips com expectativa de inflação e choques de oferta, um aumento da inflação corrente pode advir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1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do aumento do diferencial entre as taxas de desemprego observada e natural.</a:t>
            </a:r>
            <a:endParaRPr lang="pt-BR" sz="31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1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de uma redução dos custos trabalhistas para o setor empresarial.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de um anúncio de redução da taxa de juros pelo BACEN para os próximos dias.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1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de uma queda nos preços das matérias-primas do setor produtivo.</a:t>
            </a:r>
            <a:endParaRPr lang="pt-BR" sz="31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lphaLcParenR"/>
            </a:pPr>
            <a:r>
              <a:rPr lang="pt-BR" sz="31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da inflação passada, mesmo que esta esteja abaixo da expectativa inflacionária corrente.</a:t>
            </a:r>
            <a:endParaRPr lang="pt-BR" sz="3100" dirty="0"/>
          </a:p>
        </p:txBody>
      </p:sp>
      <p:graphicFrame>
        <p:nvGraphicFramePr>
          <p:cNvPr id="5" name="Object 17">
            <a:extLst>
              <a:ext uri="{FF2B5EF4-FFF2-40B4-BE49-F238E27FC236}">
                <a16:creationId xmlns:a16="http://schemas.microsoft.com/office/drawing/2014/main" id="{AB232C55-C532-4A63-A966-6B55C3CF6E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557518"/>
              </p:ext>
            </p:extLst>
          </p:nvPr>
        </p:nvGraphicFramePr>
        <p:xfrm>
          <a:off x="3213808" y="4391954"/>
          <a:ext cx="498316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68480" imgH="228600" progId="Equation.DSMT4">
                  <p:embed/>
                </p:oleObj>
              </mc:Choice>
              <mc:Fallback>
                <p:oleObj name="Equation" r:id="rId2" imgW="1968480" imgH="228600" progId="Equation.DSMT4">
                  <p:embed/>
                  <p:pic>
                    <p:nvPicPr>
                      <p:cNvPr id="9" name="Object 17">
                        <a:extLst>
                          <a:ext uri="{FF2B5EF4-FFF2-40B4-BE49-F238E27FC236}">
                            <a16:creationId xmlns:a16="http://schemas.microsoft.com/office/drawing/2014/main" id="{2B7D3B52-BEF6-4ABC-9C92-022575BC7E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808" y="4391954"/>
                        <a:ext cx="4983162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0717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ultiple Bars">
  <a:themeElements>
    <a:clrScheme name="">
      <a:dk1>
        <a:srgbClr val="000000"/>
      </a:dk1>
      <a:lt1>
        <a:srgbClr val="FFFFE1"/>
      </a:lt1>
      <a:dk2>
        <a:srgbClr val="000000"/>
      </a:dk2>
      <a:lt2>
        <a:srgbClr val="FFFFCC"/>
      </a:lt2>
      <a:accent1>
        <a:srgbClr val="FF9933"/>
      </a:accent1>
      <a:accent2>
        <a:srgbClr val="9999FF"/>
      </a:accent2>
      <a:accent3>
        <a:srgbClr val="FFFFEE"/>
      </a:accent3>
      <a:accent4>
        <a:srgbClr val="000000"/>
      </a:accent4>
      <a:accent5>
        <a:srgbClr val="FFCAAD"/>
      </a:accent5>
      <a:accent6>
        <a:srgbClr val="8A8AE7"/>
      </a:accent6>
      <a:hlink>
        <a:srgbClr val="FFCC99"/>
      </a:hlink>
      <a:folHlink>
        <a:srgbClr val="DDDDDD"/>
      </a:folHlink>
    </a:clrScheme>
    <a:fontScheme name="Multiple Ba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ultiple 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ple 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Micro</Template>
  <TotalTime>6230</TotalTime>
  <Words>9658</Words>
  <Application>Microsoft Office PowerPoint</Application>
  <PresentationFormat>Widescreen</PresentationFormat>
  <Paragraphs>750</Paragraphs>
  <Slides>109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109</vt:i4>
      </vt:variant>
    </vt:vector>
  </HeadingPairs>
  <TitlesOfParts>
    <vt:vector size="118" baseType="lpstr">
      <vt:lpstr>Arial</vt:lpstr>
      <vt:lpstr>Calibri</vt:lpstr>
      <vt:lpstr>Source Sans Pro</vt:lpstr>
      <vt:lpstr>Symbol</vt:lpstr>
      <vt:lpstr>Times New Roman</vt:lpstr>
      <vt:lpstr>Wingdings</vt:lpstr>
      <vt:lpstr>Wingdings 3</vt:lpstr>
      <vt:lpstr>Multiple Bars</vt:lpstr>
      <vt:lpstr>Equation</vt:lpstr>
      <vt:lpstr>Apresentação do PowerPoint</vt:lpstr>
      <vt:lpstr>Macroeconomia – Programação das aulas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Armadilha da Liquidez</vt:lpstr>
      <vt:lpstr>Armadilha da Liquidez</vt:lpstr>
      <vt:lpstr>Armadilha da Liquidez</vt:lpstr>
      <vt:lpstr>Apresentação do PowerPoint</vt:lpstr>
      <vt:lpstr>Observações – IS-LM</vt:lpstr>
      <vt:lpstr>Observações – IS-LM</vt:lpstr>
      <vt:lpstr>Observações – IS-LM</vt:lpstr>
      <vt:lpstr>Observações – IS-LM</vt:lpstr>
      <vt:lpstr>Observações – IS-LM</vt:lpstr>
      <vt:lpstr>Observações – IS-LM</vt:lpstr>
      <vt:lpstr>Observações – IS-LM</vt:lpstr>
      <vt:lpstr>Apresentação do PowerPoint</vt:lpstr>
      <vt:lpstr>Apresentação do PowerPoint</vt:lpstr>
      <vt:lpstr>Apresentação do PowerPoint</vt:lpstr>
      <vt:lpstr>Caso Clássico: Demanda por Moeda Anelástica à Taxa de Juros</vt:lpstr>
      <vt:lpstr>Apresentação do PowerPoint</vt:lpstr>
      <vt:lpstr>A Eficácia Relativa das Políticas Fiscal e Monetária </vt:lpstr>
      <vt:lpstr>Eficácia da Política Monetária</vt:lpstr>
      <vt:lpstr>Eficácia da Política Monetária</vt:lpstr>
      <vt:lpstr>Eficácia da Política Fiscal</vt:lpstr>
      <vt:lpstr>Apresentação do PowerPoint</vt:lpstr>
      <vt:lpstr>Apresentação do PowerPoint</vt:lpstr>
      <vt:lpstr>Eficácia da Política Fiscal</vt:lpstr>
      <vt:lpstr>Apresentação do PowerPoint</vt:lpstr>
      <vt:lpstr>Apresentação do PowerPoint</vt:lpstr>
      <vt:lpstr>Apresentação do PowerPoint</vt:lpstr>
      <vt:lpstr>Apresentação do PowerPoint</vt:lpstr>
      <vt:lpstr>Taxa de Câmbio e a Balança Comercial</vt:lpstr>
      <vt:lpstr>Taxa de Câmbio e a Balança Comercial</vt:lpstr>
      <vt:lpstr>Taxa de Câmbio e a Balança Comercial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Política Monetária com Câmbio Fixo (SMC)</vt:lpstr>
      <vt:lpstr>Apresentação do PowerPoint</vt:lpstr>
      <vt:lpstr>Política Fiscal com Câmbio Fixo (SMC)</vt:lpstr>
      <vt:lpstr>Apresentação do PowerPoint</vt:lpstr>
      <vt:lpstr>Política Monetária com Câmbio Flexível (SMC)</vt:lpstr>
      <vt:lpstr>Apresentação do PowerPoint</vt:lpstr>
      <vt:lpstr>Apresentação do PowerPoint</vt:lpstr>
      <vt:lpstr>Apresentação do PowerPoint</vt:lpstr>
      <vt:lpstr>Os Pilares da Economia Neoclássica (Clássica)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Inflação, Inflação Esperada e Desemprego</vt:lpstr>
      <vt:lpstr>Apresentação do PowerPoint</vt:lpstr>
      <vt:lpstr>Apresentação do PowerPoint</vt:lpstr>
      <vt:lpstr>Apresentação do PowerPoint</vt:lpstr>
      <vt:lpstr>Um Exemplo Numérico da Curva de Phillips</vt:lpstr>
      <vt:lpstr>Um Exemplo Numérico da Curva de Phillips</vt:lpstr>
      <vt:lpstr>Graficamente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Lei de Okun: do Crescimento do Produto ao Desemprego</vt:lpstr>
      <vt:lpstr>Lei de Okun: do Crescimento do Produto ao Desemprego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 2</dc:title>
  <dc:creator>ACJA</dc:creator>
  <cp:lastModifiedBy>Antonio Carlos Assumpção</cp:lastModifiedBy>
  <cp:revision>421</cp:revision>
  <dcterms:created xsi:type="dcterms:W3CDTF">2000-03-16T15:04:42Z</dcterms:created>
  <dcterms:modified xsi:type="dcterms:W3CDTF">2021-04-20T14:15:45Z</dcterms:modified>
</cp:coreProperties>
</file>